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59" r:id="rId6"/>
    <p:sldId id="277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1DD0-480B-4A42-8F6F-37339BAE117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67895-D599-4331-881E-7523CC209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Relational model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By: </a:t>
            </a:r>
          </a:p>
          <a:p>
            <a:r>
              <a:rPr lang="en-IN" dirty="0" err="1" smtClean="0"/>
              <a:t>Rimjhim</a:t>
            </a:r>
            <a:r>
              <a:rPr lang="en-IN" dirty="0" smtClean="0"/>
              <a:t> Singh,</a:t>
            </a:r>
          </a:p>
          <a:p>
            <a:r>
              <a:rPr lang="en-IN" dirty="0" smtClean="0"/>
              <a:t>Asst. Prof, </a:t>
            </a:r>
          </a:p>
          <a:p>
            <a:r>
              <a:rPr lang="en-IN" dirty="0" smtClean="0"/>
              <a:t>CSE </a:t>
            </a:r>
            <a:r>
              <a:rPr lang="en-IN" dirty="0" err="1" smtClean="0"/>
              <a:t>Deptt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/>
          <a:lstStyle/>
          <a:p>
            <a:r>
              <a:rPr lang="en-IN" dirty="0" smtClean="0"/>
              <a:t>Smaller Schemas ????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305800" cy="5562600"/>
          </a:xfrm>
        </p:spPr>
        <p:txBody>
          <a:bodyPr/>
          <a:lstStyle/>
          <a:p>
            <a:r>
              <a:rPr lang="en-IN" dirty="0" smtClean="0"/>
              <a:t>Not all decompositions are good.</a:t>
            </a:r>
          </a:p>
          <a:p>
            <a:r>
              <a:rPr lang="en-IN" dirty="0" smtClean="0"/>
              <a:t>Suppose we decompose </a:t>
            </a:r>
          </a:p>
          <a:p>
            <a:pPr>
              <a:buNone/>
            </a:pPr>
            <a:r>
              <a:rPr lang="en-US" i="1" dirty="0" smtClean="0"/>
              <a:t>		employee (ID, name, street, city, salary) </a:t>
            </a:r>
          </a:p>
          <a:p>
            <a:pPr>
              <a:buNone/>
            </a:pPr>
            <a:r>
              <a:rPr lang="en-IN" dirty="0" smtClean="0"/>
              <a:t>Schema as follows: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i="1" dirty="0" smtClean="0"/>
              <a:t>			</a:t>
            </a:r>
            <a:r>
              <a:rPr lang="en-US" i="1" dirty="0" smtClean="0"/>
              <a:t>employee1 (ID, name)</a:t>
            </a:r>
          </a:p>
          <a:p>
            <a:pPr>
              <a:buNone/>
            </a:pPr>
            <a:r>
              <a:rPr lang="en-US" i="1" dirty="0" smtClean="0"/>
              <a:t>		employee2 (name, street, city, salary)	</a:t>
            </a:r>
          </a:p>
          <a:p>
            <a:pPr>
              <a:buNone/>
            </a:pPr>
            <a:endParaRPr lang="en-IN" i="1" dirty="0" smtClean="0"/>
          </a:p>
          <a:p>
            <a:r>
              <a:rPr lang="en-IN" dirty="0" smtClean="0"/>
              <a:t>Uniquely we can represent data.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Problem arises when two persons have same </a:t>
            </a:r>
            <a:r>
              <a:rPr lang="en-IN" i="1" dirty="0" smtClean="0">
                <a:solidFill>
                  <a:srgbClr val="FF0000"/>
                </a:solidFill>
              </a:rPr>
              <a:t>name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> 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/>
          <a:lstStyle/>
          <a:p>
            <a:r>
              <a:rPr lang="en-IN" dirty="0" smtClean="0"/>
              <a:t>Smaller Schemas ????</a:t>
            </a:r>
            <a:endParaRPr lang="en-US" dirty="0"/>
          </a:p>
        </p:txBody>
      </p:sp>
      <p:pic>
        <p:nvPicPr>
          <p:cNvPr id="2050" name="Picture 2" descr="C:\Users\Rimjhim\Desktop\DBMS\lectures\Good relational design\larger schem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7040613" cy="599075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86400" y="4724400"/>
            <a:ext cx="31242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- Two valid </a:t>
            </a:r>
            <a:r>
              <a:rPr lang="en-IN" sz="2400" dirty="0" err="1" smtClean="0"/>
              <a:t>tuples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- Two invalid </a:t>
            </a:r>
            <a:r>
              <a:rPr lang="en-IN" sz="2400" dirty="0" err="1" smtClean="0"/>
              <a:t>tuples</a:t>
            </a:r>
            <a:endParaRPr lang="en-IN" sz="2400" dirty="0" smtClean="0"/>
          </a:p>
          <a:p>
            <a:r>
              <a:rPr lang="en-IN" sz="2400" dirty="0" smtClean="0"/>
              <a:t>- Cannot reconstruct origination data.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371600"/>
            <a:ext cx="3581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err="1" smtClean="0">
                <a:solidFill>
                  <a:srgbClr val="FF0000"/>
                </a:solidFill>
              </a:rPr>
              <a:t>Lossy</a:t>
            </a:r>
            <a:r>
              <a:rPr lang="en-IN" sz="2400" b="1" dirty="0" smtClean="0">
                <a:solidFill>
                  <a:srgbClr val="FF0000"/>
                </a:solidFill>
              </a:rPr>
              <a:t> decomposition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>
            <a:normAutofit/>
          </a:bodyPr>
          <a:lstStyle/>
          <a:p>
            <a:r>
              <a:rPr lang="en-IN" dirty="0" smtClean="0"/>
              <a:t>Smaller Schemas ???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3124200"/>
          <a:ext cx="2209799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762000"/>
                <a:gridCol w="76199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</a:t>
                      </a:r>
                      <a:endParaRPr 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0" y="3124200"/>
          <a:ext cx="1523999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199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</a:t>
                      </a:r>
                      <a:endParaRPr 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429000" y="3124200"/>
          <a:ext cx="14478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191000" y="5181600"/>
          <a:ext cx="2209799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762000"/>
                <a:gridCol w="76199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</a:t>
                      </a:r>
                      <a:endParaRPr 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74" name="Equation" r:id="rId3" imgW="114120" imgH="215640" progId="Equation.3">
              <p:embed/>
            </p:oleObj>
          </a:graphicData>
        </a:graphic>
      </p:graphicFrame>
      <p:pic>
        <p:nvPicPr>
          <p:cNvPr id="3076" name="Picture 4" descr="C:\Users\Rimjhim\Desktop\DBMS\lectures\Good relational design\larger schem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603998" y="4419600"/>
            <a:ext cx="3025402" cy="60203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57200" y="914400"/>
            <a:ext cx="81534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Decomposition can be either: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b="1" dirty="0" err="1" smtClean="0">
                <a:solidFill>
                  <a:srgbClr val="FF0000"/>
                </a:solidFill>
              </a:rPr>
              <a:t>Lossy</a:t>
            </a:r>
            <a:r>
              <a:rPr lang="en-IN" sz="2000" dirty="0" smtClean="0"/>
              <a:t> decomposition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Lossless </a:t>
            </a:r>
            <a:r>
              <a:rPr lang="en-IN" sz="2000" dirty="0" smtClean="0"/>
              <a:t>Decomposition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Lossless Decomposition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 Decompose R (A, B, C) into R</a:t>
            </a:r>
            <a:r>
              <a:rPr lang="en-IN" sz="3200" baseline="-25000" dirty="0" smtClean="0"/>
              <a:t>1</a:t>
            </a:r>
            <a:r>
              <a:rPr lang="en-IN" sz="2000" dirty="0" smtClean="0"/>
              <a:t> (A, B) and R</a:t>
            </a:r>
            <a:r>
              <a:rPr lang="en-IN" sz="3200" baseline="-25000" dirty="0" smtClean="0"/>
              <a:t>2</a:t>
            </a:r>
            <a:r>
              <a:rPr lang="en-IN" sz="2000" dirty="0" smtClean="0"/>
              <a:t> (B, C)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542907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Original data of R has been reconstructed.</a:t>
            </a:r>
          </a:p>
          <a:p>
            <a:r>
              <a:rPr lang="en-IN" dirty="0" smtClean="0"/>
              <a:t>Hence, </a:t>
            </a:r>
            <a:r>
              <a:rPr lang="en-IN" b="1" dirty="0" smtClean="0">
                <a:solidFill>
                  <a:srgbClr val="FF0000"/>
                </a:solidFill>
              </a:rPr>
              <a:t>Lossless Decomposition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200" y="2667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73222" y="25146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sz="2800" baseline="-25000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92022" y="25247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sz="2800" baseline="-25000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>
            <a:normAutofit/>
          </a:bodyPr>
          <a:lstStyle/>
          <a:p>
            <a:r>
              <a:rPr lang="en-IN" dirty="0" smtClean="0"/>
              <a:t>Functional Dependence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1952"/>
          </a:xfrm>
        </p:spPr>
        <p:txBody>
          <a:bodyPr>
            <a:normAutofit/>
          </a:bodyPr>
          <a:lstStyle/>
          <a:p>
            <a:r>
              <a:rPr lang="en-IN" dirty="0" smtClean="0"/>
              <a:t> Functional dependency is a constraint on a set of legal relations.</a:t>
            </a:r>
          </a:p>
          <a:p>
            <a:endParaRPr lang="en-IN" dirty="0" smtClean="0"/>
          </a:p>
          <a:p>
            <a:r>
              <a:rPr lang="en-IN" dirty="0" smtClean="0"/>
              <a:t>Generalized notion of keys.</a:t>
            </a:r>
          </a:p>
          <a:p>
            <a:endParaRPr lang="en-IN" dirty="0" smtClean="0"/>
          </a:p>
          <a:p>
            <a:r>
              <a:rPr lang="en-IN" dirty="0" smtClean="0"/>
              <a:t>A relationship where values of a certain set of attributes uniquely determine the values of certain other set of attributes. 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>
            <a:normAutofit/>
          </a:bodyPr>
          <a:lstStyle/>
          <a:p>
            <a:r>
              <a:rPr lang="en-IN" dirty="0" smtClean="0"/>
              <a:t>Functional Dependence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1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a relation schema </a:t>
            </a:r>
            <a:r>
              <a:rPr lang="en-US" i="1" dirty="0" smtClean="0"/>
              <a:t>R (</a:t>
            </a:r>
            <a:r>
              <a:rPr lang="en-GB" dirty="0" smtClean="0"/>
              <a:t>A</a:t>
            </a:r>
            <a:r>
              <a:rPr lang="en-GB" baseline="-25000" dirty="0" smtClean="0"/>
              <a:t>1, </a:t>
            </a:r>
            <a:r>
              <a:rPr lang="en-GB" dirty="0" smtClean="0"/>
              <a:t>A</a:t>
            </a:r>
            <a:r>
              <a:rPr lang="en-GB" baseline="-25000" dirty="0" smtClean="0"/>
              <a:t>2, </a:t>
            </a:r>
            <a:r>
              <a:rPr lang="en-GB" dirty="0" smtClean="0"/>
              <a:t>A</a:t>
            </a:r>
            <a:r>
              <a:rPr lang="en-GB" baseline="-25000" dirty="0" smtClean="0"/>
              <a:t>3.......</a:t>
            </a:r>
            <a:r>
              <a:rPr lang="en-GB" dirty="0" smtClean="0"/>
              <a:t> A</a:t>
            </a:r>
            <a:r>
              <a:rPr lang="en-GB" baseline="-25000" dirty="0" smtClean="0"/>
              <a:t>n</a:t>
            </a:r>
            <a:r>
              <a:rPr lang="en-US" i="1" dirty="0" smtClean="0"/>
              <a:t>), and</a:t>
            </a:r>
          </a:p>
          <a:p>
            <a:pPr>
              <a:buNone/>
            </a:pPr>
            <a:r>
              <a:rPr lang="en-US" i="1" dirty="0" smtClean="0"/>
              <a:t> 		let X and Y be two sets of attributes, such that</a:t>
            </a:r>
          </a:p>
          <a:p>
            <a:pPr>
              <a:buNone/>
            </a:pPr>
            <a:r>
              <a:rPr lang="en-US" i="1" dirty="0" smtClean="0"/>
              <a:t>			</a:t>
            </a:r>
            <a:r>
              <a:rPr lang="en-US" dirty="0" smtClean="0"/>
              <a:t> </a:t>
            </a:r>
            <a:r>
              <a:rPr lang="en-IN" dirty="0" smtClean="0"/>
              <a:t>X</a:t>
            </a:r>
            <a:r>
              <a:rPr lang="en-US" dirty="0" smtClean="0"/>
              <a:t> ⊆ </a:t>
            </a:r>
            <a:r>
              <a:rPr lang="en-US" i="1" dirty="0" smtClean="0"/>
              <a:t>R and </a:t>
            </a:r>
            <a:r>
              <a:rPr lang="en-IN" i="1" dirty="0" smtClean="0"/>
              <a:t>Y</a:t>
            </a:r>
            <a:r>
              <a:rPr lang="en-US" dirty="0" smtClean="0"/>
              <a:t> </a:t>
            </a:r>
            <a:r>
              <a:rPr lang="en-US" i="1" dirty="0" smtClean="0"/>
              <a:t>⊆ R</a:t>
            </a:r>
          </a:p>
          <a:p>
            <a:pPr>
              <a:buNone/>
            </a:pP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An instance r of R satisfies </a:t>
            </a:r>
            <a:r>
              <a:rPr lang="en-GB" b="1" dirty="0" smtClean="0">
                <a:solidFill>
                  <a:srgbClr val="FF0000"/>
                </a:solidFill>
              </a:rPr>
              <a:t>X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Y</a:t>
            </a:r>
            <a:r>
              <a:rPr lang="en-GB" dirty="0" smtClean="0">
                <a:sym typeface="Symbol" pitchFamily="-16" charset="2"/>
              </a:rPr>
              <a:t>, if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GB" dirty="0" smtClean="0"/>
              <a:t>For any two </a:t>
            </a:r>
            <a:r>
              <a:rPr lang="en-GB" dirty="0" err="1" smtClean="0"/>
              <a:t>tuples</a:t>
            </a:r>
            <a:r>
              <a:rPr lang="en-GB" dirty="0" smtClean="0"/>
              <a:t>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1</a:t>
            </a:r>
            <a:r>
              <a:rPr lang="en-GB" dirty="0" smtClean="0"/>
              <a:t>,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2</a:t>
            </a:r>
            <a:r>
              <a:rPr lang="en-GB" dirty="0" smtClean="0"/>
              <a:t> in R, 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sz="2400" i="1" dirty="0" smtClean="0"/>
              <a:t>if   </a:t>
            </a:r>
            <a:r>
              <a:rPr lang="en-GB" sz="2800" dirty="0" smtClean="0"/>
              <a:t>t</a:t>
            </a:r>
            <a:r>
              <a:rPr lang="en-GB" sz="2800" baseline="-25000" dirty="0" smtClean="0"/>
              <a:t>1</a:t>
            </a:r>
            <a:r>
              <a:rPr lang="en-US" sz="2400" i="1" dirty="0" smtClean="0"/>
              <a:t>[X] = </a:t>
            </a:r>
            <a:r>
              <a:rPr lang="en-GB" sz="2800" dirty="0" smtClean="0"/>
              <a:t>t</a:t>
            </a:r>
            <a:r>
              <a:rPr lang="en-GB" sz="2800" baseline="-25000" dirty="0" smtClean="0"/>
              <a:t>2</a:t>
            </a:r>
            <a:r>
              <a:rPr lang="en-US" sz="2400" i="1" dirty="0" smtClean="0"/>
              <a:t>[X]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IN" sz="2400" i="1" dirty="0" smtClean="0"/>
              <a:t>Then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1</a:t>
            </a:r>
            <a:r>
              <a:rPr lang="en-US" sz="2400" i="1" dirty="0" smtClean="0"/>
              <a:t>[Y]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2</a:t>
            </a:r>
            <a:r>
              <a:rPr lang="en-US" sz="2400" i="1" dirty="0" smtClean="0"/>
              <a:t>[Y]</a:t>
            </a:r>
            <a:endParaRPr lang="en-IN" sz="2400" i="1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If X </a:t>
            </a:r>
            <a:r>
              <a:rPr lang="en-US" altLang="en-US" dirty="0" smtClean="0">
                <a:sym typeface="Symbol" pitchFamily="-16" charset="2"/>
              </a:rPr>
              <a:t></a:t>
            </a:r>
            <a:r>
              <a:rPr lang="en-US" altLang="en-US" dirty="0" smtClean="0"/>
              <a:t> Y, we say </a:t>
            </a:r>
            <a:r>
              <a:rPr lang="en-US" altLang="en-US" dirty="0" smtClean="0">
                <a:solidFill>
                  <a:srgbClr val="FF0000"/>
                </a:solidFill>
              </a:rPr>
              <a:t>X functionally determines Y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00B050"/>
                </a:solidFill>
              </a:rPr>
              <a:t>Y is functionally dependent on X.</a:t>
            </a:r>
          </a:p>
          <a:p>
            <a:r>
              <a:rPr lang="en-US" altLang="en-US" dirty="0" smtClean="0"/>
              <a:t>A functional dependency is a </a:t>
            </a:r>
            <a:r>
              <a:rPr lang="en-US" altLang="en-US" dirty="0" smtClean="0">
                <a:solidFill>
                  <a:srgbClr val="FF0000"/>
                </a:solidFill>
              </a:rPr>
              <a:t>property of semantics </a:t>
            </a:r>
            <a:r>
              <a:rPr lang="en-US" altLang="en-US" dirty="0" smtClean="0"/>
              <a:t>of the attributes, i.e., a property of the relation schema.</a:t>
            </a:r>
          </a:p>
          <a:p>
            <a:r>
              <a:rPr lang="en-US" altLang="en-US" dirty="0" smtClean="0"/>
              <a:t> They must hold on </a:t>
            </a:r>
            <a:r>
              <a:rPr lang="en-US" altLang="en-US" dirty="0" smtClean="0">
                <a:solidFill>
                  <a:srgbClr val="FF0000"/>
                </a:solidFill>
              </a:rPr>
              <a:t>all relation states of R</a:t>
            </a:r>
            <a:r>
              <a:rPr lang="en-US" altLang="en-US" dirty="0" smtClean="0"/>
              <a:t>.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>
            <a:normAutofit/>
          </a:bodyPr>
          <a:lstStyle/>
          <a:p>
            <a:r>
              <a:rPr lang="en-IN" dirty="0" smtClean="0"/>
              <a:t>Functional Dependence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r>
              <a:rPr lang="en-IN" i="1" dirty="0" smtClean="0"/>
              <a:t> Example:</a:t>
            </a:r>
          </a:p>
          <a:p>
            <a:r>
              <a:rPr lang="en-IN" i="1" dirty="0" smtClean="0"/>
              <a:t>A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  </a:t>
            </a:r>
            <a:r>
              <a:rPr lang="en-GB" b="1" dirty="0" smtClean="0">
                <a:sym typeface="Symbol" pitchFamily="-16" charset="2"/>
              </a:rPr>
              <a:t>B </a:t>
            </a:r>
          </a:p>
          <a:p>
            <a:pPr lvl="1"/>
            <a:r>
              <a:rPr lang="en-IN" b="1" i="1" dirty="0" smtClean="0">
                <a:sym typeface="Symbol" pitchFamily="-16" charset="2"/>
              </a:rPr>
              <a:t>Yes, </a:t>
            </a:r>
            <a:r>
              <a:rPr lang="en-IN" i="1" dirty="0" smtClean="0">
                <a:sym typeface="Symbol" pitchFamily="-16" charset="2"/>
              </a:rPr>
              <a:t>All values in A uniquely define</a:t>
            </a:r>
          </a:p>
          <a:p>
            <a:pPr lvl="1">
              <a:buNone/>
            </a:pPr>
            <a:r>
              <a:rPr lang="en-IN" i="1" dirty="0" smtClean="0">
                <a:sym typeface="Symbol" pitchFamily="-16" charset="2"/>
              </a:rPr>
              <a:t>		values on B</a:t>
            </a:r>
            <a:endParaRPr lang="en-GB" i="1" dirty="0" smtClean="0">
              <a:sym typeface="Symbol" pitchFamily="-16" charset="2"/>
            </a:endParaRPr>
          </a:p>
          <a:p>
            <a:r>
              <a:rPr lang="en-IN" b="1" i="1" dirty="0" smtClean="0">
                <a:sym typeface="Symbol" pitchFamily="-16" charset="2"/>
              </a:rPr>
              <a:t>B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  </a:t>
            </a:r>
            <a:r>
              <a:rPr lang="en-GB" b="1" dirty="0" smtClean="0">
                <a:sym typeface="Symbol" pitchFamily="-16" charset="2"/>
              </a:rPr>
              <a:t>A </a:t>
            </a:r>
          </a:p>
          <a:p>
            <a:pPr lvl="1"/>
            <a:r>
              <a:rPr lang="en-GB" b="1" i="1" dirty="0" smtClean="0">
                <a:sym typeface="Symbol" pitchFamily="-16" charset="2"/>
              </a:rPr>
              <a:t>No,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2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uniquely identify A but</a:t>
            </a:r>
            <a:endParaRPr lang="en-GB" b="1" i="1" dirty="0" smtClean="0">
              <a:sym typeface="Symbol" pitchFamily="-16" charset="2"/>
            </a:endParaRPr>
          </a:p>
          <a:p>
            <a:pPr lvl="1"/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i="1" dirty="0" smtClean="0">
                <a:sym typeface="Symbol" pitchFamily="-16" charset="2"/>
              </a:rPr>
              <a:t>(B)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5</a:t>
            </a:r>
            <a:r>
              <a:rPr lang="en-GB" i="1" dirty="0" smtClean="0">
                <a:sym typeface="Symbol" pitchFamily="-16" charset="2"/>
              </a:rPr>
              <a:t>(B) and</a:t>
            </a:r>
          </a:p>
          <a:p>
            <a:pPr lvl="1">
              <a:buNone/>
            </a:pPr>
            <a:r>
              <a:rPr lang="en-GB" i="1" dirty="0" smtClean="0">
                <a:sym typeface="Symbol" pitchFamily="-16" charset="2"/>
              </a:rPr>
              <a:t>   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i="1" dirty="0" smtClean="0">
                <a:sym typeface="Symbol" pitchFamily="-16" charset="2"/>
              </a:rPr>
              <a:t>(A) ≠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5</a:t>
            </a:r>
            <a:r>
              <a:rPr lang="en-US" sz="2400" dirty="0" smtClean="0"/>
              <a:t> </a:t>
            </a:r>
            <a:r>
              <a:rPr lang="en-GB" i="1" dirty="0" smtClean="0">
                <a:sym typeface="Symbol" pitchFamily="-16" charset="2"/>
              </a:rPr>
              <a:t>(A)</a:t>
            </a:r>
          </a:p>
          <a:p>
            <a:r>
              <a:rPr lang="en-IN" b="1" i="1" dirty="0" smtClean="0">
                <a:solidFill>
                  <a:srgbClr val="FF0000"/>
                </a:solidFill>
                <a:sym typeface="Symbol" pitchFamily="-16" charset="2"/>
              </a:rPr>
              <a:t>A</a:t>
            </a:r>
            <a:r>
              <a:rPr lang="en-GB" b="1" i="1" dirty="0" smtClean="0">
                <a:solidFill>
                  <a:srgbClr val="FF0000"/>
                </a:solidFill>
                <a:sym typeface="Symbol" pitchFamily="-16" charset="2"/>
              </a:rPr>
              <a:t> 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 A</a:t>
            </a:r>
            <a:r>
              <a:rPr lang="en-GB" b="1" dirty="0" smtClean="0">
                <a:sym typeface="Symbol" pitchFamily="-16" charset="2"/>
              </a:rPr>
              <a:t> </a:t>
            </a:r>
          </a:p>
          <a:p>
            <a:pPr lvl="1"/>
            <a:r>
              <a:rPr lang="en-GB" b="1" i="1" dirty="0" smtClean="0">
                <a:sym typeface="Symbol" pitchFamily="-16" charset="2"/>
              </a:rPr>
              <a:t>Yes,  </a:t>
            </a:r>
            <a:r>
              <a:rPr lang="en-GB" dirty="0" smtClean="0">
                <a:sym typeface="Symbol" pitchFamily="-16" charset="2"/>
              </a:rPr>
              <a:t>unique identification</a:t>
            </a:r>
          </a:p>
          <a:p>
            <a:r>
              <a:rPr lang="en-IN" b="1" i="1" dirty="0" smtClean="0">
                <a:solidFill>
                  <a:srgbClr val="FF0000"/>
                </a:solidFill>
                <a:sym typeface="Symbol" pitchFamily="-16" charset="2"/>
              </a:rPr>
              <a:t>B</a:t>
            </a:r>
            <a:r>
              <a:rPr lang="en-GB" b="1" i="1" dirty="0" smtClean="0">
                <a:solidFill>
                  <a:srgbClr val="FF0000"/>
                </a:solidFill>
                <a:sym typeface="Symbol" pitchFamily="-16" charset="2"/>
              </a:rPr>
              <a:t> 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 B</a:t>
            </a:r>
            <a:r>
              <a:rPr lang="en-GB" b="1" dirty="0" smtClean="0">
                <a:sym typeface="Symbol" pitchFamily="-16" charset="2"/>
              </a:rPr>
              <a:t> </a:t>
            </a:r>
          </a:p>
          <a:p>
            <a:pPr lvl="1"/>
            <a:r>
              <a:rPr lang="en-GB" b="1" i="1" dirty="0" smtClean="0">
                <a:sym typeface="Symbol" pitchFamily="-16" charset="2"/>
              </a:rPr>
              <a:t>Yes,  </a:t>
            </a:r>
            <a:r>
              <a:rPr lang="en-GB" dirty="0" smtClean="0">
                <a:sym typeface="Symbol" pitchFamily="-16" charset="2"/>
              </a:rPr>
              <a:t>unique identification</a:t>
            </a:r>
          </a:p>
          <a:p>
            <a:r>
              <a:rPr lang="en-IN" b="1" i="1" dirty="0" smtClean="0">
                <a:solidFill>
                  <a:srgbClr val="FF0000"/>
                </a:solidFill>
                <a:sym typeface="Symbol" pitchFamily="-16" charset="2"/>
              </a:rPr>
              <a:t>AB</a:t>
            </a:r>
            <a:r>
              <a:rPr lang="en-GB" b="1" i="1" dirty="0" smtClean="0">
                <a:solidFill>
                  <a:srgbClr val="FF0000"/>
                </a:solidFill>
                <a:sym typeface="Symbol" pitchFamily="-16" charset="2"/>
              </a:rPr>
              <a:t> 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 B</a:t>
            </a:r>
            <a:r>
              <a:rPr lang="en-GB" b="1" dirty="0" smtClean="0">
                <a:sym typeface="Symbol" pitchFamily="-16" charset="2"/>
              </a:rPr>
              <a:t> </a:t>
            </a:r>
          </a:p>
          <a:p>
            <a:pPr lvl="1"/>
            <a:r>
              <a:rPr lang="en-GB" b="1" i="1" dirty="0" smtClean="0">
                <a:sym typeface="Symbol" pitchFamily="-16" charset="2"/>
              </a:rPr>
              <a:t>Yes,  </a:t>
            </a:r>
            <a:r>
              <a:rPr lang="en-GB" dirty="0" smtClean="0">
                <a:sym typeface="Symbol" pitchFamily="-16" charset="2"/>
              </a:rPr>
              <a:t>unique identification</a:t>
            </a:r>
          </a:p>
          <a:p>
            <a:endParaRPr lang="en-GB" dirty="0" smtClean="0">
              <a:sym typeface="Symbol" pitchFamily="-16" charset="2"/>
            </a:endParaRPr>
          </a:p>
          <a:p>
            <a:pPr lvl="1">
              <a:buNone/>
            </a:pPr>
            <a:endParaRPr lang="en-GB" dirty="0" smtClean="0">
              <a:sym typeface="Symbol" pitchFamily="-16" charset="2"/>
            </a:endParaRPr>
          </a:p>
          <a:p>
            <a:pPr lvl="1"/>
            <a:endParaRPr lang="en-GB" dirty="0" smtClean="0">
              <a:sym typeface="Symbol" pitchFamily="-16" charset="2"/>
            </a:endParaRPr>
          </a:p>
          <a:p>
            <a:pPr lvl="1"/>
            <a:endParaRPr lang="en-GB" b="1" i="1" dirty="0" smtClean="0">
              <a:sym typeface="Symbol" pitchFamily="-16" charset="2"/>
            </a:endParaRPr>
          </a:p>
          <a:p>
            <a:pPr lvl="1">
              <a:buNone/>
            </a:pPr>
            <a:endParaRPr lang="en-IN" i="1" dirty="0" smtClean="0"/>
          </a:p>
          <a:p>
            <a:pPr>
              <a:buNone/>
            </a:pPr>
            <a:endParaRPr lang="en-IN" i="1" dirty="0" smtClean="0"/>
          </a:p>
          <a:p>
            <a:endParaRPr lang="en-IN" i="1" dirty="0" smtClean="0"/>
          </a:p>
          <a:p>
            <a:pPr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72201" y="1143000"/>
          <a:ext cx="1447799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76199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B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38800" y="152400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199286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2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43840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90726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4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44066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>
            <a:normAutofit/>
          </a:bodyPr>
          <a:lstStyle/>
          <a:p>
            <a:r>
              <a:rPr lang="en-IN" dirty="0" smtClean="0"/>
              <a:t>Functional Dependence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1952"/>
          </a:xfrm>
        </p:spPr>
        <p:txBody>
          <a:bodyPr>
            <a:normAutofit/>
          </a:bodyPr>
          <a:lstStyle/>
          <a:p>
            <a:r>
              <a:rPr lang="en-IN" i="1" dirty="0" smtClean="0"/>
              <a:t> Example:</a:t>
            </a:r>
          </a:p>
          <a:p>
            <a:r>
              <a:rPr lang="en-IN" i="1" dirty="0" smtClean="0"/>
              <a:t>A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  </a:t>
            </a:r>
            <a:r>
              <a:rPr lang="en-GB" b="1" dirty="0" smtClean="0">
                <a:sym typeface="Symbol" pitchFamily="-16" charset="2"/>
              </a:rPr>
              <a:t>B </a:t>
            </a:r>
          </a:p>
          <a:p>
            <a:pPr lvl="1"/>
            <a:r>
              <a:rPr lang="en-GB" b="1" i="1" dirty="0" smtClean="0">
                <a:sym typeface="Symbol" pitchFamily="-16" charset="2"/>
              </a:rPr>
              <a:t>No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1</a:t>
            </a:r>
            <a:r>
              <a:rPr lang="en-GB" i="1" dirty="0" smtClean="0">
                <a:sym typeface="Symbol" pitchFamily="-16" charset="2"/>
              </a:rPr>
              <a:t>(A)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1</a:t>
            </a:r>
            <a:r>
              <a:rPr lang="en-GB" i="1" dirty="0" smtClean="0">
                <a:sym typeface="Symbol" pitchFamily="-16" charset="2"/>
              </a:rPr>
              <a:t>(A) but</a:t>
            </a:r>
          </a:p>
          <a:p>
            <a:pPr lvl="1">
              <a:buNone/>
            </a:pPr>
            <a:r>
              <a:rPr lang="en-GB" i="1" dirty="0" smtClean="0">
                <a:sym typeface="Symbol" pitchFamily="-16" charset="2"/>
              </a:rPr>
              <a:t>         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1</a:t>
            </a:r>
            <a:r>
              <a:rPr lang="en-GB" i="1" dirty="0" smtClean="0">
                <a:sym typeface="Symbol" pitchFamily="-16" charset="2"/>
              </a:rPr>
              <a:t>(B) ≠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GB" i="1" dirty="0" smtClean="0">
                <a:sym typeface="Symbol" pitchFamily="-16" charset="2"/>
              </a:rPr>
              <a:t>(B)</a:t>
            </a:r>
          </a:p>
          <a:p>
            <a:r>
              <a:rPr lang="en-IN" b="1" i="1" dirty="0" smtClean="0">
                <a:sym typeface="Symbol" pitchFamily="-16" charset="2"/>
              </a:rPr>
              <a:t>B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  </a:t>
            </a:r>
            <a:r>
              <a:rPr lang="en-GB" b="1" dirty="0" smtClean="0">
                <a:sym typeface="Symbol" pitchFamily="-16" charset="2"/>
              </a:rPr>
              <a:t>A </a:t>
            </a:r>
          </a:p>
          <a:p>
            <a:pPr lvl="1"/>
            <a:r>
              <a:rPr lang="en-GB" b="1" i="1" dirty="0" smtClean="0">
                <a:sym typeface="Symbol" pitchFamily="-16" charset="2"/>
              </a:rPr>
              <a:t>Yes,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2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uniquely identify A and</a:t>
            </a:r>
            <a:endParaRPr lang="en-GB" b="1" i="1" dirty="0" smtClean="0">
              <a:sym typeface="Symbol" pitchFamily="-16" charset="2"/>
            </a:endParaRPr>
          </a:p>
          <a:p>
            <a:pPr lvl="1"/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i="1" dirty="0" smtClean="0">
                <a:sym typeface="Symbol" pitchFamily="-16" charset="2"/>
              </a:rPr>
              <a:t>(B)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5</a:t>
            </a:r>
            <a:r>
              <a:rPr lang="en-GB" i="1" dirty="0" smtClean="0">
                <a:sym typeface="Symbol" pitchFamily="-16" charset="2"/>
              </a:rPr>
              <a:t>(B) and</a:t>
            </a:r>
          </a:p>
          <a:p>
            <a:pPr lvl="1">
              <a:buNone/>
            </a:pPr>
            <a:r>
              <a:rPr lang="en-GB" i="1" dirty="0" smtClean="0">
                <a:sym typeface="Symbol" pitchFamily="-16" charset="2"/>
              </a:rPr>
              <a:t>   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i="1" dirty="0" smtClean="0">
                <a:sym typeface="Symbol" pitchFamily="-16" charset="2"/>
              </a:rPr>
              <a:t>(A)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5</a:t>
            </a:r>
            <a:r>
              <a:rPr lang="en-US" sz="2400" dirty="0" smtClean="0"/>
              <a:t> </a:t>
            </a:r>
            <a:r>
              <a:rPr lang="en-GB" i="1" dirty="0" smtClean="0">
                <a:sym typeface="Symbol" pitchFamily="-16" charset="2"/>
              </a:rPr>
              <a:t>(A)</a:t>
            </a:r>
          </a:p>
          <a:p>
            <a:r>
              <a:rPr lang="en-IN" b="1" i="1" dirty="0" smtClean="0">
                <a:sym typeface="Symbol" pitchFamily="-16" charset="2"/>
              </a:rPr>
              <a:t>B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  </a:t>
            </a:r>
            <a:r>
              <a:rPr lang="en-GB" b="1" dirty="0" smtClean="0">
                <a:sym typeface="Symbol" pitchFamily="-16" charset="2"/>
              </a:rPr>
              <a:t>C </a:t>
            </a:r>
          </a:p>
          <a:p>
            <a:pPr lvl="1"/>
            <a:r>
              <a:rPr lang="en-GB" b="1" i="1" dirty="0" smtClean="0">
                <a:sym typeface="Symbol" pitchFamily="-16" charset="2"/>
              </a:rPr>
              <a:t>Yes,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2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uniquely identify </a:t>
            </a:r>
            <a:r>
              <a:rPr lang="en-GB" sz="2000" dirty="0" err="1" smtClean="0"/>
              <a:t>Cand</a:t>
            </a:r>
            <a:endParaRPr lang="en-GB" b="1" i="1" dirty="0" smtClean="0">
              <a:sym typeface="Symbol" pitchFamily="-16" charset="2"/>
            </a:endParaRPr>
          </a:p>
          <a:p>
            <a:pPr lvl="1"/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i="1" dirty="0" smtClean="0">
                <a:sym typeface="Symbol" pitchFamily="-16" charset="2"/>
              </a:rPr>
              <a:t>(B)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5</a:t>
            </a:r>
            <a:r>
              <a:rPr lang="en-GB" i="1" dirty="0" smtClean="0">
                <a:sym typeface="Symbol" pitchFamily="-16" charset="2"/>
              </a:rPr>
              <a:t>(B) and</a:t>
            </a:r>
          </a:p>
          <a:p>
            <a:pPr lvl="1">
              <a:buNone/>
            </a:pPr>
            <a:r>
              <a:rPr lang="en-GB" i="1" dirty="0" smtClean="0">
                <a:sym typeface="Symbol" pitchFamily="-16" charset="2"/>
              </a:rPr>
              <a:t>   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i="1" dirty="0" smtClean="0">
                <a:sym typeface="Symbol" pitchFamily="-16" charset="2"/>
              </a:rPr>
              <a:t>(C)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5</a:t>
            </a:r>
            <a:r>
              <a:rPr lang="en-US" sz="2400" dirty="0" smtClean="0"/>
              <a:t> </a:t>
            </a:r>
            <a:r>
              <a:rPr lang="en-GB" i="1" dirty="0" smtClean="0">
                <a:sym typeface="Symbol" pitchFamily="-16" charset="2"/>
              </a:rPr>
              <a:t>(C)</a:t>
            </a:r>
            <a:endParaRPr lang="en-IN" i="1" dirty="0" smtClean="0"/>
          </a:p>
          <a:p>
            <a:pPr lvl="1">
              <a:buNone/>
            </a:pPr>
            <a:endParaRPr lang="en-IN" i="1" dirty="0" smtClean="0"/>
          </a:p>
          <a:p>
            <a:pPr>
              <a:buNone/>
            </a:pPr>
            <a:endParaRPr lang="en-IN" i="1" dirty="0" smtClean="0"/>
          </a:p>
          <a:p>
            <a:endParaRPr lang="en-IN" i="1" dirty="0" smtClean="0"/>
          </a:p>
          <a:p>
            <a:pPr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72201" y="1143000"/>
          <a:ext cx="2209799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762000"/>
                <a:gridCol w="76199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C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38800" y="152400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199286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2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43840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90726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4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44066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>
            <a:normAutofit/>
          </a:bodyPr>
          <a:lstStyle/>
          <a:p>
            <a:r>
              <a:rPr lang="en-IN" dirty="0" smtClean="0"/>
              <a:t>Functional Dependence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1952"/>
          </a:xfrm>
        </p:spPr>
        <p:txBody>
          <a:bodyPr>
            <a:normAutofit/>
          </a:bodyPr>
          <a:lstStyle/>
          <a:p>
            <a:r>
              <a:rPr lang="en-IN" i="1" dirty="0" smtClean="0"/>
              <a:t> Example:</a:t>
            </a:r>
          </a:p>
          <a:p>
            <a:r>
              <a:rPr lang="en-IN" b="1" i="1" dirty="0" smtClean="0">
                <a:sym typeface="Symbol" pitchFamily="-16" charset="2"/>
              </a:rPr>
              <a:t>AC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  </a:t>
            </a:r>
            <a:r>
              <a:rPr lang="en-GB" b="1" dirty="0" smtClean="0">
                <a:sym typeface="Symbol" pitchFamily="-16" charset="2"/>
              </a:rPr>
              <a:t>B </a:t>
            </a:r>
          </a:p>
          <a:p>
            <a:pPr lvl="1"/>
            <a:r>
              <a:rPr lang="en-GB" b="1" i="1" dirty="0" smtClean="0">
                <a:sym typeface="Symbol" pitchFamily="-16" charset="2"/>
              </a:rPr>
              <a:t>Yes,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2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(A,C)uniquely identify B</a:t>
            </a:r>
            <a:endParaRPr lang="en-GB" b="1" i="1" dirty="0" smtClean="0">
              <a:sym typeface="Symbol" pitchFamily="-16" charset="2"/>
            </a:endParaRPr>
          </a:p>
          <a:p>
            <a:pPr lvl="1"/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i="1" dirty="0" smtClean="0">
                <a:sym typeface="Symbol" pitchFamily="-16" charset="2"/>
              </a:rPr>
              <a:t>(A,C)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5</a:t>
            </a:r>
            <a:r>
              <a:rPr lang="en-GB" i="1" dirty="0" smtClean="0">
                <a:sym typeface="Symbol" pitchFamily="-16" charset="2"/>
              </a:rPr>
              <a:t>(A,C) and</a:t>
            </a:r>
          </a:p>
          <a:p>
            <a:pPr lvl="1">
              <a:buNone/>
            </a:pPr>
            <a:r>
              <a:rPr lang="en-GB" i="1" dirty="0" smtClean="0">
                <a:sym typeface="Symbol" pitchFamily="-16" charset="2"/>
              </a:rPr>
              <a:t>   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i="1" dirty="0" smtClean="0">
                <a:sym typeface="Symbol" pitchFamily="-16" charset="2"/>
              </a:rPr>
              <a:t>(B)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5</a:t>
            </a:r>
            <a:r>
              <a:rPr lang="en-US" sz="2400" dirty="0" smtClean="0"/>
              <a:t> </a:t>
            </a:r>
            <a:r>
              <a:rPr lang="en-GB" i="1" dirty="0" smtClean="0">
                <a:sym typeface="Symbol" pitchFamily="-16" charset="2"/>
              </a:rPr>
              <a:t>(B)</a:t>
            </a:r>
          </a:p>
          <a:p>
            <a:r>
              <a:rPr lang="en-IN" b="1" i="1" dirty="0" smtClean="0">
                <a:sym typeface="Symbol" pitchFamily="-16" charset="2"/>
              </a:rPr>
              <a:t>BC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  </a:t>
            </a:r>
            <a:r>
              <a:rPr lang="en-GB" b="1" dirty="0" smtClean="0">
                <a:sym typeface="Symbol" pitchFamily="-16" charset="2"/>
              </a:rPr>
              <a:t> A</a:t>
            </a:r>
          </a:p>
          <a:p>
            <a:pPr lvl="1"/>
            <a:r>
              <a:rPr lang="en-GB" sz="2000" b="1" i="1" dirty="0" smtClean="0">
                <a:sym typeface="Symbol" pitchFamily="-16" charset="2"/>
              </a:rPr>
              <a:t>yes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(B,C) uniquely identify A</a:t>
            </a:r>
            <a:endParaRPr lang="en-GB" sz="2000" b="1" i="1" dirty="0" smtClean="0">
              <a:sym typeface="Symbol" pitchFamily="-16" charset="2"/>
            </a:endParaRPr>
          </a:p>
          <a:p>
            <a:pPr lvl="1"/>
            <a:r>
              <a:rPr lang="en-GB" sz="2400" dirty="0" smtClean="0"/>
              <a:t>t</a:t>
            </a:r>
            <a:r>
              <a:rPr lang="en-GB" sz="2400" baseline="-25000" dirty="0" smtClean="0"/>
              <a:t>3</a:t>
            </a:r>
            <a:r>
              <a:rPr lang="en-GB" sz="2000" i="1" dirty="0" smtClean="0">
                <a:sym typeface="Symbol" pitchFamily="-16" charset="2"/>
              </a:rPr>
              <a:t>(B,C)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sz="2000" i="1" dirty="0" smtClean="0">
                <a:sym typeface="Symbol" pitchFamily="-16" charset="2"/>
              </a:rPr>
              <a:t>(B,C) and</a:t>
            </a:r>
          </a:p>
          <a:p>
            <a:pPr lvl="1">
              <a:buNone/>
            </a:pPr>
            <a:r>
              <a:rPr lang="en-GB" i="1" dirty="0" smtClean="0">
                <a:sym typeface="Symbol" pitchFamily="-16" charset="2"/>
              </a:rPr>
              <a:t>    </a:t>
            </a:r>
            <a:r>
              <a:rPr lang="en-GB" sz="2800" dirty="0" smtClean="0"/>
              <a:t>t</a:t>
            </a:r>
            <a:r>
              <a:rPr lang="en-GB" sz="2800" baseline="-25000" dirty="0" smtClean="0"/>
              <a:t>3</a:t>
            </a:r>
            <a:r>
              <a:rPr lang="en-GB" i="1" dirty="0" smtClean="0">
                <a:sym typeface="Symbol" pitchFamily="-16" charset="2"/>
              </a:rPr>
              <a:t>(B) ≠ </a:t>
            </a:r>
            <a:r>
              <a:rPr lang="en-GB" sz="2800" dirty="0" smtClean="0"/>
              <a:t>t</a:t>
            </a:r>
            <a:r>
              <a:rPr lang="en-GB" sz="2800" baseline="-25000" dirty="0" smtClean="0"/>
              <a:t>4</a:t>
            </a:r>
            <a:r>
              <a:rPr lang="en-US" sz="2800" dirty="0" smtClean="0"/>
              <a:t> </a:t>
            </a:r>
            <a:r>
              <a:rPr lang="en-GB" i="1" dirty="0" smtClean="0">
                <a:sym typeface="Symbol" pitchFamily="-16" charset="2"/>
              </a:rPr>
              <a:t>(B)</a:t>
            </a:r>
          </a:p>
          <a:p>
            <a:r>
              <a:rPr lang="en-IN" b="1" i="1" dirty="0" smtClean="0">
                <a:sym typeface="Symbol" pitchFamily="-16" charset="2"/>
              </a:rPr>
              <a:t>B</a:t>
            </a:r>
            <a:r>
              <a:rPr lang="en-GB" b="1" dirty="0" smtClean="0">
                <a:solidFill>
                  <a:srgbClr val="FF0000"/>
                </a:solidFill>
                <a:sym typeface="Symbol" pitchFamily="-16" charset="2"/>
              </a:rPr>
              <a:t>  </a:t>
            </a:r>
            <a:r>
              <a:rPr lang="en-GB" b="1" dirty="0" smtClean="0">
                <a:sym typeface="Symbol" pitchFamily="-16" charset="2"/>
              </a:rPr>
              <a:t> AC</a:t>
            </a:r>
          </a:p>
          <a:p>
            <a:pPr lvl="1"/>
            <a:r>
              <a:rPr lang="en-GB" sz="2000" b="1" i="1" dirty="0" smtClean="0">
                <a:sym typeface="Symbol" pitchFamily="-16" charset="2"/>
              </a:rPr>
              <a:t>Yes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r>
              <a:rPr lang="en-GB" sz="2000" b="1" i="1" dirty="0" smtClean="0">
                <a:sym typeface="Symbol" pitchFamily="-16" charset="2"/>
              </a:rPr>
              <a:t>, </a:t>
            </a:r>
            <a:r>
              <a:rPr lang="en-GB" sz="2000" dirty="0" smtClean="0"/>
              <a:t>t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,t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(B) uniquely identify (A, C)</a:t>
            </a:r>
            <a:endParaRPr lang="en-GB" sz="2000" b="1" i="1" dirty="0" smtClean="0">
              <a:sym typeface="Symbol" pitchFamily="-16" charset="2"/>
            </a:endParaRPr>
          </a:p>
          <a:p>
            <a:pPr lvl="1"/>
            <a:r>
              <a:rPr lang="en-GB" sz="2400" dirty="0" smtClean="0"/>
              <a:t>t</a:t>
            </a:r>
            <a:r>
              <a:rPr lang="en-GB" sz="2400" baseline="-25000" dirty="0" smtClean="0"/>
              <a:t>4</a:t>
            </a:r>
            <a:r>
              <a:rPr lang="en-GB" sz="2000" i="1" dirty="0" smtClean="0">
                <a:sym typeface="Symbol" pitchFamily="-16" charset="2"/>
              </a:rPr>
              <a:t>(B) = </a:t>
            </a:r>
            <a:r>
              <a:rPr lang="en-GB" sz="2400" dirty="0" smtClean="0"/>
              <a:t>t</a:t>
            </a:r>
            <a:r>
              <a:rPr lang="en-GB" sz="2400" baseline="-25000" dirty="0" smtClean="0"/>
              <a:t>5</a:t>
            </a:r>
            <a:r>
              <a:rPr lang="en-GB" sz="2000" i="1" dirty="0" smtClean="0">
                <a:sym typeface="Symbol" pitchFamily="-16" charset="2"/>
              </a:rPr>
              <a:t>(B) and</a:t>
            </a:r>
          </a:p>
          <a:p>
            <a:pPr lvl="1">
              <a:buNone/>
            </a:pPr>
            <a:r>
              <a:rPr lang="en-GB" i="1" dirty="0" smtClean="0">
                <a:sym typeface="Symbol" pitchFamily="-16" charset="2"/>
              </a:rPr>
              <a:t>    </a:t>
            </a:r>
            <a:r>
              <a:rPr lang="en-GB" sz="2800" dirty="0" smtClean="0"/>
              <a:t>t</a:t>
            </a:r>
            <a:r>
              <a:rPr lang="en-GB" sz="2800" baseline="-25000" dirty="0" smtClean="0"/>
              <a:t>4</a:t>
            </a:r>
            <a:r>
              <a:rPr lang="en-GB" i="1" dirty="0" smtClean="0">
                <a:sym typeface="Symbol" pitchFamily="-16" charset="2"/>
              </a:rPr>
              <a:t>(A,C) = </a:t>
            </a:r>
            <a:r>
              <a:rPr lang="en-GB" sz="2800" dirty="0" smtClean="0"/>
              <a:t>t</a:t>
            </a:r>
            <a:r>
              <a:rPr lang="en-GB" sz="2800" baseline="-25000" dirty="0" smtClean="0"/>
              <a:t>5</a:t>
            </a:r>
            <a:r>
              <a:rPr lang="en-US" sz="2800" dirty="0" smtClean="0"/>
              <a:t> </a:t>
            </a:r>
            <a:r>
              <a:rPr lang="en-GB" i="1" dirty="0" smtClean="0">
                <a:sym typeface="Symbol" pitchFamily="-16" charset="2"/>
              </a:rPr>
              <a:t>(A,C)</a:t>
            </a:r>
          </a:p>
          <a:p>
            <a:pPr lvl="1">
              <a:buNone/>
            </a:pPr>
            <a:endParaRPr lang="en-GB" dirty="0" smtClean="0">
              <a:sym typeface="Symbol" pitchFamily="-16" charset="2"/>
            </a:endParaRPr>
          </a:p>
          <a:p>
            <a:pPr lvl="1">
              <a:buNone/>
            </a:pPr>
            <a:endParaRPr lang="en-IN" i="1" dirty="0" smtClean="0"/>
          </a:p>
          <a:p>
            <a:pPr lvl="1">
              <a:buNone/>
            </a:pPr>
            <a:endParaRPr lang="en-IN" i="1" dirty="0" smtClean="0"/>
          </a:p>
          <a:p>
            <a:pPr>
              <a:buNone/>
            </a:pPr>
            <a:endParaRPr lang="en-IN" i="1" dirty="0" smtClean="0"/>
          </a:p>
          <a:p>
            <a:endParaRPr lang="en-IN" i="1" dirty="0" smtClean="0"/>
          </a:p>
          <a:p>
            <a:pPr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72201" y="1143000"/>
          <a:ext cx="2209799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762000"/>
                <a:gridCol w="76199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C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38800" y="152400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199286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2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438400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90726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4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44066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2000" baseline="-25000" dirty="0" smtClean="0"/>
              <a:t>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/>
          <a:lstStyle/>
          <a:p>
            <a:r>
              <a:rPr lang="en-IN" dirty="0" smtClean="0"/>
              <a:t>Types of Functional </a:t>
            </a:r>
            <a:r>
              <a:rPr lang="en-IN" dirty="0" err="1" smtClean="0"/>
              <a:t>Depndency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sz="quarter" idx="1"/>
          </p:nvPr>
        </p:nvSpPr>
        <p:spPr>
          <a:xfrm>
            <a:off x="457200" y="762000"/>
            <a:ext cx="7467600" cy="57118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295910" indent="-283210" fontAlgn="auto">
              <a:spcBef>
                <a:spcPts val="95"/>
              </a:spcBef>
              <a:spcAft>
                <a:spcPts val="0"/>
              </a:spcAft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sz="2800" b="1" spc="-20" dirty="0">
                <a:solidFill>
                  <a:srgbClr val="252525"/>
                </a:solidFill>
                <a:latin typeface="Cambria Math"/>
                <a:cs typeface="Cambria Math"/>
              </a:rPr>
              <a:t>Trivial </a:t>
            </a:r>
            <a:r>
              <a:rPr sz="2800" b="1" dirty="0">
                <a:solidFill>
                  <a:srgbClr val="252525"/>
                </a:solidFill>
                <a:latin typeface="Cambria Math"/>
                <a:cs typeface="Cambria Math"/>
              </a:rPr>
              <a:t>functional</a:t>
            </a:r>
            <a:r>
              <a:rPr sz="2800" b="1" spc="-95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252525"/>
                </a:solidFill>
                <a:latin typeface="Cambria Math"/>
                <a:cs typeface="Cambria Math"/>
              </a:rPr>
              <a:t>dependency</a:t>
            </a:r>
            <a:endParaRPr sz="2800">
              <a:latin typeface="Cambria Math"/>
              <a:cs typeface="Cambria Math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Clr>
                <a:srgbClr val="252525"/>
              </a:buClr>
              <a:buFont typeface="Arial"/>
              <a:buChar char="•"/>
              <a:defRPr/>
            </a:pPr>
            <a:endParaRPr sz="4600">
              <a:latin typeface="Times New Roman"/>
              <a:cs typeface="Times New Roman"/>
            </a:endParaRPr>
          </a:p>
          <a:p>
            <a:pPr marL="295910" indent="-28321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sz="2800" b="1" spc="-5" dirty="0">
                <a:solidFill>
                  <a:srgbClr val="252525"/>
                </a:solidFill>
                <a:latin typeface="Cambria Math"/>
                <a:cs typeface="Cambria Math"/>
              </a:rPr>
              <a:t>Non-trivial </a:t>
            </a:r>
            <a:r>
              <a:rPr sz="2800" b="1" dirty="0">
                <a:solidFill>
                  <a:srgbClr val="252525"/>
                </a:solidFill>
                <a:latin typeface="Cambria Math"/>
                <a:cs typeface="Cambria Math"/>
              </a:rPr>
              <a:t>functional</a:t>
            </a:r>
            <a:r>
              <a:rPr sz="2800" b="1" spc="-114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252525"/>
                </a:solidFill>
                <a:latin typeface="Cambria Math"/>
                <a:cs typeface="Cambria Math"/>
              </a:rPr>
              <a:t>dependency</a:t>
            </a:r>
            <a:endParaRPr sz="2800">
              <a:latin typeface="Cambria Math"/>
              <a:cs typeface="Cambria Math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buClr>
                <a:srgbClr val="252525"/>
              </a:buClr>
              <a:buFont typeface="Arial"/>
              <a:buChar char="•"/>
              <a:defRPr/>
            </a:pPr>
            <a:endParaRPr sz="4600">
              <a:latin typeface="Times New Roman"/>
              <a:cs typeface="Times New Roman"/>
            </a:endParaRPr>
          </a:p>
          <a:p>
            <a:pPr marL="295910" indent="-28321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sz="2800" b="1" spc="-10" dirty="0">
                <a:solidFill>
                  <a:srgbClr val="252525"/>
                </a:solidFill>
                <a:latin typeface="Cambria Math"/>
                <a:cs typeface="Cambria Math"/>
              </a:rPr>
              <a:t>Multivalued</a:t>
            </a:r>
            <a:r>
              <a:rPr sz="2800" b="1" spc="-75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252525"/>
                </a:solidFill>
                <a:latin typeface="Cambria Math"/>
                <a:cs typeface="Cambria Math"/>
              </a:rPr>
              <a:t>dependency</a:t>
            </a:r>
            <a:endParaRPr sz="2800">
              <a:latin typeface="Cambria Math"/>
              <a:cs typeface="Cambria Math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Arial"/>
              <a:buChar char="•"/>
              <a:defRPr/>
            </a:pPr>
            <a:endParaRPr sz="4600">
              <a:latin typeface="Times New Roman"/>
              <a:cs typeface="Times New Roman"/>
            </a:endParaRPr>
          </a:p>
          <a:p>
            <a:pPr marL="295910" indent="-28321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sz="2800" b="1" spc="-25" dirty="0">
                <a:solidFill>
                  <a:srgbClr val="252525"/>
                </a:solidFill>
                <a:latin typeface="Cambria Math"/>
                <a:cs typeface="Cambria Math"/>
              </a:rPr>
              <a:t>Transitive</a:t>
            </a:r>
            <a:r>
              <a:rPr sz="2800" b="1" spc="-70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252525"/>
                </a:solidFill>
                <a:latin typeface="Cambria Math"/>
                <a:cs typeface="Cambria Math"/>
              </a:rPr>
              <a:t>dependency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/>
          <a:lstStyle/>
          <a:p>
            <a:r>
              <a:rPr lang="en-IN" dirty="0" smtClean="0"/>
              <a:t>Types of Functional </a:t>
            </a:r>
            <a:r>
              <a:rPr lang="en-IN" dirty="0" err="1" smtClean="0"/>
              <a:t>Depndency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sz="quarter" idx="1"/>
          </p:nvPr>
        </p:nvSpPr>
        <p:spPr>
          <a:xfrm>
            <a:off x="457200" y="762000"/>
            <a:ext cx="7848600" cy="5549533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marL="295910" indent="-283210" fontAlgn="auto">
              <a:spcBef>
                <a:spcPts val="95"/>
              </a:spcBef>
              <a:spcAft>
                <a:spcPts val="0"/>
              </a:spcAft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b="1" spc="-20" dirty="0">
                <a:solidFill>
                  <a:srgbClr val="252525"/>
                </a:solidFill>
                <a:latin typeface="Cambria Math"/>
                <a:cs typeface="Cambria Math"/>
              </a:rPr>
              <a:t>Trivial </a:t>
            </a:r>
            <a:r>
              <a:rPr b="1">
                <a:solidFill>
                  <a:srgbClr val="252525"/>
                </a:solidFill>
                <a:latin typeface="Cambria Math"/>
                <a:cs typeface="Cambria Math"/>
              </a:rPr>
              <a:t>functional</a:t>
            </a:r>
            <a:r>
              <a:rPr b="1" spc="-95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b="1" smtClean="0">
                <a:solidFill>
                  <a:srgbClr val="252525"/>
                </a:solidFill>
                <a:latin typeface="Cambria Math"/>
                <a:cs typeface="Cambria Math"/>
              </a:rPr>
              <a:t>dependency</a:t>
            </a:r>
            <a:endParaRPr lang="en-IN" b="1" dirty="0" smtClean="0">
              <a:solidFill>
                <a:srgbClr val="252525"/>
              </a:solidFill>
              <a:latin typeface="Cambria Math"/>
              <a:cs typeface="Cambria Math"/>
            </a:endParaRPr>
          </a:p>
          <a:p>
            <a:pPr marL="661035" lvl="1" indent="-282575" algn="just">
              <a:lnSpc>
                <a:spcPct val="102000"/>
              </a:lnSpc>
              <a:spcBef>
                <a:spcPts val="25"/>
              </a:spcBef>
              <a:tabLst>
                <a:tab pos="295275" algn="l"/>
              </a:tabLst>
            </a:pP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The dependency of an attribute on a set of attributes is  known as  trivial functional dependency if the set of attributes includes that  attribute.</a:t>
            </a:r>
          </a:p>
          <a:p>
            <a:pPr marL="661035" lvl="1" indent="-282575" algn="just">
              <a:lnSpc>
                <a:spcPct val="102000"/>
              </a:lnSpc>
              <a:spcBef>
                <a:spcPts val="25"/>
              </a:spcBef>
              <a:tabLst>
                <a:tab pos="295275" algn="l"/>
              </a:tabLst>
            </a:pP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Gives the already known information.</a:t>
            </a:r>
          </a:p>
          <a:p>
            <a:pPr marL="661035" lvl="1" indent="-282575" algn="just">
              <a:lnSpc>
                <a:spcPct val="102000"/>
              </a:lnSpc>
              <a:spcBef>
                <a:spcPts val="25"/>
              </a:spcBef>
              <a:tabLst>
                <a:tab pos="295275" algn="l"/>
              </a:tabLst>
            </a:pP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Need not check the relation data for verification.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95275" indent="-282575">
              <a:spcBef>
                <a:spcPts val="2088"/>
              </a:spcBef>
              <a:tabLst>
                <a:tab pos="295275" algn="l"/>
              </a:tabLst>
            </a:pPr>
            <a:r>
              <a:rPr lang="en-US" b="1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Symbolically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:</a:t>
            </a:r>
            <a:endParaRPr lang="en-US" dirty="0" smtClean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  <a:p>
            <a:pPr marL="295275" indent="-282575">
              <a:spcBef>
                <a:spcPts val="963"/>
              </a:spcBef>
              <a:buFont typeface="Arial" charset="0"/>
              <a:buChar char="•"/>
              <a:tabLst>
                <a:tab pos="295275" algn="l"/>
              </a:tabLst>
            </a:pP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For set of attributes X and Y,</a:t>
            </a:r>
          </a:p>
          <a:p>
            <a:pPr marL="295275" indent="-282575">
              <a:spcBef>
                <a:spcPts val="963"/>
              </a:spcBef>
              <a:buFont typeface="Arial" charset="0"/>
              <a:buChar char="•"/>
              <a:tabLst>
                <a:tab pos="295275" algn="l"/>
              </a:tabLst>
            </a:pP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X 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Y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is trivial functional dependency </a:t>
            </a:r>
          </a:p>
          <a:p>
            <a:pPr marL="661035" lvl="1" indent="-282575">
              <a:spcBef>
                <a:spcPts val="963"/>
              </a:spcBef>
              <a:buFont typeface="Arial" charset="0"/>
              <a:buChar char="•"/>
              <a:tabLst>
                <a:tab pos="295275" algn="l"/>
              </a:tabLst>
            </a:pP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if Y is a subset of X. </a:t>
            </a:r>
          </a:p>
          <a:p>
            <a:pPr marL="661035" lvl="1" indent="-282575">
              <a:spcBef>
                <a:spcPts val="963"/>
              </a:spcBef>
              <a:buNone/>
              <a:tabLst>
                <a:tab pos="295275" algn="l"/>
              </a:tabLst>
            </a:pPr>
            <a:r>
              <a:rPr lang="en-IN" sz="2400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In previous example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95275" indent="-282575">
              <a:buFont typeface="Arial" charset="0"/>
              <a:buChar char="•"/>
              <a:tabLst>
                <a:tab pos="295275" algn="l"/>
              </a:tabLst>
            </a:pP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A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A , B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B, AB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B, AB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A all are trivial FDs</a:t>
            </a:r>
            <a:endParaRPr lang="en-US" dirty="0" smtClean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  <a:p>
            <a:pPr marL="295910" indent="-283210" fontAlgn="auto">
              <a:spcBef>
                <a:spcPts val="95"/>
              </a:spcBef>
              <a:spcAft>
                <a:spcPts val="0"/>
              </a:spcAft>
              <a:buNone/>
              <a:tabLst>
                <a:tab pos="295910" algn="l"/>
                <a:tab pos="296545" algn="l"/>
              </a:tabLst>
              <a:defRPr/>
            </a:pP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IN" dirty="0" smtClean="0"/>
              <a:t>Features of good relational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4752"/>
          </a:xfrm>
        </p:spPr>
        <p:txBody>
          <a:bodyPr/>
          <a:lstStyle/>
          <a:p>
            <a:r>
              <a:rPr lang="en-IN" dirty="0" smtClean="0"/>
              <a:t>DESIGN ALTERNATIVE: LARGER SCHEMAS</a:t>
            </a:r>
          </a:p>
          <a:p>
            <a:pPr lvl="2"/>
            <a:r>
              <a:rPr lang="en-IN" sz="2400" dirty="0" smtClean="0"/>
              <a:t>Combine Schemas?</a:t>
            </a:r>
          </a:p>
          <a:p>
            <a:pPr lvl="2"/>
            <a:endParaRPr lang="en-IN" sz="2400" dirty="0" smtClean="0"/>
          </a:p>
          <a:p>
            <a:pPr lvl="2">
              <a:buNone/>
            </a:pPr>
            <a:endParaRPr lang="en-IN" sz="2400" dirty="0" smtClean="0"/>
          </a:p>
          <a:p>
            <a:r>
              <a:rPr lang="en-IN" sz="3000" dirty="0" smtClean="0"/>
              <a:t> </a:t>
            </a:r>
            <a:r>
              <a:rPr lang="en-IN" dirty="0" smtClean="0"/>
              <a:t>DESIGN ALTERNATIVE: SMALLER SCHEMAS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/>
          <a:lstStyle/>
          <a:p>
            <a:r>
              <a:rPr lang="en-IN" dirty="0" smtClean="0"/>
              <a:t>Types of Functional </a:t>
            </a:r>
            <a:r>
              <a:rPr lang="en-IN" dirty="0" err="1" smtClean="0"/>
              <a:t>Depndency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sz="quarter" idx="1"/>
          </p:nvPr>
        </p:nvSpPr>
        <p:spPr>
          <a:xfrm>
            <a:off x="457200" y="762000"/>
            <a:ext cx="7848600" cy="5455340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marL="295910" indent="-283210" fontAlgn="auto">
              <a:spcBef>
                <a:spcPts val="95"/>
              </a:spcBef>
              <a:spcAft>
                <a:spcPts val="0"/>
              </a:spcAft>
              <a:buFont typeface="Arial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IN" b="1" spc="-20" dirty="0" smtClean="0">
                <a:solidFill>
                  <a:srgbClr val="252525"/>
                </a:solidFill>
                <a:latin typeface="Cambria Math"/>
                <a:cs typeface="Cambria Math"/>
              </a:rPr>
              <a:t>Non-</a:t>
            </a:r>
            <a:r>
              <a:rPr b="1" spc="-20" smtClean="0">
                <a:solidFill>
                  <a:srgbClr val="252525"/>
                </a:solidFill>
                <a:latin typeface="Cambria Math"/>
                <a:cs typeface="Cambria Math"/>
              </a:rPr>
              <a:t>Trivial </a:t>
            </a:r>
            <a:r>
              <a:rPr b="1">
                <a:solidFill>
                  <a:srgbClr val="252525"/>
                </a:solidFill>
                <a:latin typeface="Cambria Math"/>
                <a:cs typeface="Cambria Math"/>
              </a:rPr>
              <a:t>functional</a:t>
            </a:r>
            <a:r>
              <a:rPr b="1" spc="-95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b="1" smtClean="0">
                <a:solidFill>
                  <a:srgbClr val="252525"/>
                </a:solidFill>
                <a:latin typeface="Cambria Math"/>
                <a:cs typeface="Cambria Math"/>
              </a:rPr>
              <a:t>dependency</a:t>
            </a:r>
            <a:endParaRPr lang="en-IN" b="1" dirty="0" smtClean="0">
              <a:solidFill>
                <a:srgbClr val="252525"/>
              </a:solidFill>
              <a:latin typeface="Cambria Math"/>
              <a:cs typeface="Cambria Math"/>
            </a:endParaRPr>
          </a:p>
          <a:p>
            <a:pPr marL="661035" lvl="1" indent="-282575" algn="just">
              <a:lnSpc>
                <a:spcPct val="102000"/>
              </a:lnSpc>
              <a:spcBef>
                <a:spcPts val="25"/>
              </a:spcBef>
              <a:tabLst>
                <a:tab pos="295275" algn="l"/>
              </a:tabLst>
            </a:pPr>
            <a:r>
              <a:rPr lang="en-US" sz="2000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If a functional dependency X </a:t>
            </a:r>
            <a:r>
              <a:rPr lang="en-IN" sz="2000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Y</a:t>
            </a:r>
            <a:r>
              <a:rPr lang="en-US" sz="2000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holds true where  Y is not a subset of X then this dependency is called  non trivial Functional dependency.</a:t>
            </a:r>
            <a:endParaRPr lang="en-US" dirty="0" smtClean="0">
              <a:solidFill>
                <a:srgbClr val="252525"/>
              </a:solidFill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  <a:p>
            <a:pPr marL="661035" lvl="1" indent="-282575" algn="just">
              <a:lnSpc>
                <a:spcPct val="102000"/>
              </a:lnSpc>
              <a:spcBef>
                <a:spcPts val="25"/>
              </a:spcBef>
              <a:tabLst>
                <a:tab pos="295275" algn="l"/>
              </a:tabLst>
            </a:pP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Gives new information.</a:t>
            </a:r>
          </a:p>
          <a:p>
            <a:pPr marL="661035" lvl="1" indent="-282575" algn="just">
              <a:lnSpc>
                <a:spcPct val="102000"/>
              </a:lnSpc>
              <a:spcBef>
                <a:spcPts val="25"/>
              </a:spcBef>
              <a:tabLst>
                <a:tab pos="295275" algn="l"/>
              </a:tabLst>
            </a:pP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Need to check the relation data explicitly for verification.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95275" indent="-282575">
              <a:spcBef>
                <a:spcPts val="2088"/>
              </a:spcBef>
              <a:tabLst>
                <a:tab pos="295275" algn="l"/>
              </a:tabLst>
            </a:pPr>
            <a:r>
              <a:rPr lang="en-US" b="1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Symbolically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:</a:t>
            </a:r>
            <a:endParaRPr lang="en-US" dirty="0" smtClean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  <a:p>
            <a:pPr marL="295275" indent="-282575">
              <a:spcBef>
                <a:spcPts val="963"/>
              </a:spcBef>
              <a:buFont typeface="Arial" charset="0"/>
              <a:buChar char="•"/>
              <a:tabLst>
                <a:tab pos="295275" algn="l"/>
              </a:tabLst>
            </a:pP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For set of attributes X and Y,</a:t>
            </a:r>
          </a:p>
          <a:p>
            <a:pPr marL="295275" indent="-282575">
              <a:spcBef>
                <a:spcPts val="963"/>
              </a:spcBef>
              <a:buFont typeface="Arial" charset="0"/>
              <a:buChar char="•"/>
              <a:tabLst>
                <a:tab pos="295275" algn="l"/>
              </a:tabLst>
            </a:pP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X 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Y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is a non-trivial functional dependency </a:t>
            </a:r>
          </a:p>
          <a:p>
            <a:pPr marL="661035" lvl="1" indent="-282575">
              <a:spcBef>
                <a:spcPts val="963"/>
              </a:spcBef>
              <a:buFont typeface="Arial" charset="0"/>
              <a:buChar char="•"/>
              <a:tabLst>
                <a:tab pos="295275" algn="l"/>
              </a:tabLst>
            </a:pP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if Y is a not subset of X. </a:t>
            </a:r>
          </a:p>
          <a:p>
            <a:pPr marL="661035" lvl="1" indent="-282575">
              <a:spcBef>
                <a:spcPts val="963"/>
              </a:spcBef>
              <a:buNone/>
              <a:tabLst>
                <a:tab pos="295275" algn="l"/>
              </a:tabLst>
            </a:pPr>
            <a:r>
              <a:rPr lang="en-IN" sz="2400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In previous example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95275" indent="-282575">
              <a:buFont typeface="Arial" charset="0"/>
              <a:buChar char="•"/>
              <a:tabLst>
                <a:tab pos="295275" algn="l"/>
              </a:tabLst>
            </a:pP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B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A , B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C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, B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IN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AC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, </a:t>
            </a:r>
            <a:r>
              <a:rPr lang="en-US" dirty="0" smtClean="0">
                <a:solidFill>
                  <a:srgbClr val="252525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Wingdings" pitchFamily="2" charset="2"/>
              </a:rPr>
              <a:t>all are non-trivial FDs</a:t>
            </a:r>
            <a:endParaRPr lang="en-US" dirty="0" smtClean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  <a:p>
            <a:pPr marL="295910" indent="-283210" fontAlgn="auto">
              <a:spcBef>
                <a:spcPts val="95"/>
              </a:spcBef>
              <a:spcAft>
                <a:spcPts val="0"/>
              </a:spcAft>
              <a:buNone/>
              <a:tabLst>
                <a:tab pos="295910" algn="l"/>
                <a:tab pos="296545" algn="l"/>
              </a:tabLst>
              <a:defRPr/>
            </a:pP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/>
          <a:lstStyle/>
          <a:p>
            <a:r>
              <a:rPr lang="en-IN" dirty="0" smtClean="0"/>
              <a:t>Armstrong Axioms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sz="quarter" idx="1"/>
          </p:nvPr>
        </p:nvSpPr>
        <p:spPr>
          <a:xfrm>
            <a:off x="228600" y="762000"/>
            <a:ext cx="8534400" cy="4428776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r>
              <a:rPr lang="en-IN" sz="2800" dirty="0" smtClean="0">
                <a:latin typeface="Cambria Math"/>
                <a:cs typeface="Cambria Math"/>
              </a:rPr>
              <a:t> </a:t>
            </a:r>
            <a:r>
              <a:rPr lang="en-US" sz="2800" b="1" dirty="0" smtClean="0"/>
              <a:t>Reflexivity rule.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If X </a:t>
            </a:r>
            <a:r>
              <a:rPr lang="en-US" sz="2800" b="1" dirty="0" smtClean="0"/>
              <a:t>is a set of attributes and </a:t>
            </a:r>
            <a:r>
              <a:rPr lang="en-US" sz="2800" b="1" dirty="0" smtClean="0"/>
              <a:t>Y ⊆ X </a:t>
            </a:r>
            <a:r>
              <a:rPr lang="en-US" sz="2800" b="1" dirty="0" smtClean="0"/>
              <a:t>,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  		then X → Y holds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 </a:t>
            </a:r>
            <a:r>
              <a:rPr lang="en-US" sz="2800" b="1" dirty="0" smtClean="0"/>
              <a:t>Augmentation </a:t>
            </a:r>
            <a:r>
              <a:rPr lang="en-US" sz="2800" b="1" dirty="0" smtClean="0"/>
              <a:t>rule.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</a:t>
            </a:r>
            <a:r>
              <a:rPr lang="en-US" sz="2800" b="1" dirty="0" smtClean="0"/>
              <a:t>  If  X → Y </a:t>
            </a:r>
            <a:r>
              <a:rPr lang="en-US" sz="2800" b="1" dirty="0" smtClean="0"/>
              <a:t>holds and </a:t>
            </a:r>
            <a:r>
              <a:rPr lang="en-US" sz="2800" b="1" dirty="0" smtClean="0"/>
              <a:t>Z </a:t>
            </a:r>
            <a:r>
              <a:rPr lang="en-US" sz="2800" b="1" dirty="0" smtClean="0"/>
              <a:t>is a set of attributes, </a:t>
            </a:r>
            <a:r>
              <a:rPr lang="en-US" sz="2800" b="1" dirty="0" smtClean="0"/>
              <a:t>			then XZ</a:t>
            </a:r>
            <a:r>
              <a:rPr lang="en-US" sz="2800" dirty="0" smtClean="0"/>
              <a:t> </a:t>
            </a:r>
            <a:r>
              <a:rPr lang="en-US" sz="2800" dirty="0" smtClean="0"/>
              <a:t>→ </a:t>
            </a:r>
            <a:r>
              <a:rPr lang="en-US" sz="2800" b="1" dirty="0" smtClean="0"/>
              <a:t>YZ</a:t>
            </a:r>
            <a:r>
              <a:rPr lang="en-US" sz="2800" dirty="0" smtClean="0"/>
              <a:t> </a:t>
            </a:r>
            <a:r>
              <a:rPr lang="en-US" sz="2800" dirty="0" smtClean="0"/>
              <a:t>holds.</a:t>
            </a:r>
          </a:p>
          <a:p>
            <a:r>
              <a:rPr lang="en-US" sz="2800" b="1" dirty="0" smtClean="0"/>
              <a:t>Transitivity </a:t>
            </a:r>
            <a:r>
              <a:rPr lang="en-US" sz="2800" b="1" dirty="0" smtClean="0"/>
              <a:t>rule.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If X → Y holds and Y → Z </a:t>
            </a:r>
            <a:r>
              <a:rPr lang="en-US" sz="2800" b="1" dirty="0" smtClean="0"/>
              <a:t>holds,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		then X → Z holds</a:t>
            </a:r>
            <a:r>
              <a:rPr lang="en-US" sz="2800" b="1" dirty="0" smtClean="0"/>
              <a:t>.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/>
          <a:lstStyle/>
          <a:p>
            <a:r>
              <a:rPr lang="en-IN" dirty="0" smtClean="0"/>
              <a:t>Armstrong Axioms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sz="quarter" idx="1"/>
          </p:nvPr>
        </p:nvSpPr>
        <p:spPr>
          <a:xfrm>
            <a:off x="228600" y="762000"/>
            <a:ext cx="8534400" cy="4428776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r>
              <a:rPr lang="en-IN" sz="2800" dirty="0" smtClean="0">
                <a:latin typeface="Cambria Math"/>
                <a:cs typeface="Cambria Math"/>
              </a:rPr>
              <a:t> </a:t>
            </a:r>
            <a:r>
              <a:rPr lang="en-US" sz="2800" b="1" dirty="0" smtClean="0"/>
              <a:t>Reflexivity rule.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If</a:t>
            </a:r>
            <a:r>
              <a:rPr lang="en-US" sz="2800" b="1" dirty="0" smtClean="0"/>
              <a:t> X </a:t>
            </a:r>
            <a:r>
              <a:rPr lang="en-US" sz="2800" dirty="0" smtClean="0"/>
              <a:t>is a set of attributes </a:t>
            </a:r>
            <a:r>
              <a:rPr lang="en-US" sz="2800" b="1" dirty="0" smtClean="0"/>
              <a:t>and </a:t>
            </a:r>
            <a:r>
              <a:rPr lang="en-US" sz="2800" b="1" dirty="0" smtClean="0"/>
              <a:t>Y ⊆ X </a:t>
            </a:r>
            <a:r>
              <a:rPr lang="en-US" sz="2800" b="1" dirty="0" smtClean="0"/>
              <a:t>,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  		then X → Y holds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 </a:t>
            </a:r>
            <a:r>
              <a:rPr lang="en-US" sz="2800" b="1" dirty="0" smtClean="0"/>
              <a:t>Augmentation </a:t>
            </a:r>
            <a:r>
              <a:rPr lang="en-US" sz="2800" b="1" dirty="0" smtClean="0"/>
              <a:t>rule.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</a:t>
            </a:r>
            <a:r>
              <a:rPr lang="en-US" sz="2800" b="1" dirty="0" smtClean="0"/>
              <a:t>  </a:t>
            </a:r>
            <a:r>
              <a:rPr lang="en-US" sz="2800" dirty="0" smtClean="0"/>
              <a:t>If </a:t>
            </a:r>
            <a:r>
              <a:rPr lang="en-US" sz="2800" b="1" dirty="0" smtClean="0"/>
              <a:t> X → Y </a:t>
            </a:r>
            <a:r>
              <a:rPr lang="en-US" sz="2800" dirty="0" smtClean="0"/>
              <a:t>holds and </a:t>
            </a:r>
            <a:r>
              <a:rPr lang="en-US" sz="2800" b="1" dirty="0" smtClean="0"/>
              <a:t>Z </a:t>
            </a:r>
            <a:r>
              <a:rPr lang="en-US" sz="2800" dirty="0" smtClean="0"/>
              <a:t>is a set of attributes</a:t>
            </a:r>
            <a:r>
              <a:rPr lang="en-US" sz="2800" b="1" dirty="0" smtClean="0"/>
              <a:t>, </a:t>
            </a:r>
            <a:r>
              <a:rPr lang="en-US" sz="2800" b="1" dirty="0" smtClean="0"/>
              <a:t>			then XZ</a:t>
            </a:r>
            <a:r>
              <a:rPr lang="en-US" sz="2800" dirty="0" smtClean="0"/>
              <a:t> </a:t>
            </a:r>
            <a:r>
              <a:rPr lang="en-US" sz="2800" dirty="0" smtClean="0"/>
              <a:t>→ </a:t>
            </a:r>
            <a:r>
              <a:rPr lang="en-US" sz="2800" b="1" dirty="0" smtClean="0"/>
              <a:t>YZ</a:t>
            </a:r>
            <a:r>
              <a:rPr lang="en-US" sz="2800" dirty="0" smtClean="0"/>
              <a:t> </a:t>
            </a:r>
            <a:r>
              <a:rPr lang="en-US" sz="2800" b="1" dirty="0" smtClean="0"/>
              <a:t>holds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Transitivity </a:t>
            </a:r>
            <a:r>
              <a:rPr lang="en-US" sz="2800" b="1" dirty="0" smtClean="0"/>
              <a:t>rule.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If </a:t>
            </a:r>
            <a:r>
              <a:rPr lang="en-US" sz="2800" b="1" dirty="0" smtClean="0"/>
              <a:t>X → Y </a:t>
            </a:r>
            <a:r>
              <a:rPr lang="en-US" sz="2800" dirty="0" smtClean="0"/>
              <a:t>holds</a:t>
            </a:r>
            <a:r>
              <a:rPr lang="en-US" sz="2800" b="1" dirty="0" smtClean="0"/>
              <a:t> and Y → Z </a:t>
            </a:r>
            <a:r>
              <a:rPr lang="en-US" sz="2800" dirty="0" smtClean="0"/>
              <a:t>holds</a:t>
            </a:r>
            <a:r>
              <a:rPr lang="en-US" sz="2800" b="1" dirty="0" smtClean="0"/>
              <a:t>,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		then X → Z holds</a:t>
            </a:r>
            <a:r>
              <a:rPr lang="en-US" sz="2800" b="1" dirty="0" smtClean="0"/>
              <a:t>.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/>
          <a:lstStyle/>
          <a:p>
            <a:r>
              <a:rPr lang="en-IN" dirty="0" smtClean="0"/>
              <a:t>Combine Schemas??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562600"/>
          </a:xfrm>
        </p:spPr>
        <p:txBody>
          <a:bodyPr/>
          <a:lstStyle/>
          <a:p>
            <a:r>
              <a:rPr lang="en-IN" dirty="0" smtClean="0"/>
              <a:t> Consider combining relations</a:t>
            </a:r>
          </a:p>
          <a:p>
            <a:pPr lvl="1"/>
            <a:r>
              <a:rPr lang="en-IN" i="1" dirty="0" err="1" smtClean="0"/>
              <a:t>Sec_class</a:t>
            </a:r>
            <a:r>
              <a:rPr lang="en-IN" i="1" dirty="0" smtClean="0"/>
              <a:t> (</a:t>
            </a:r>
            <a:r>
              <a:rPr lang="en-IN" i="1" dirty="0" err="1" smtClean="0"/>
              <a:t>sec_id</a:t>
            </a:r>
            <a:r>
              <a:rPr lang="en-IN" i="1" dirty="0" smtClean="0"/>
              <a:t>, building, </a:t>
            </a:r>
            <a:r>
              <a:rPr lang="en-IN" i="1" dirty="0" err="1" smtClean="0"/>
              <a:t>room_number</a:t>
            </a:r>
            <a:r>
              <a:rPr lang="en-IN" i="1" dirty="0" smtClean="0"/>
              <a:t>)</a:t>
            </a:r>
          </a:p>
          <a:p>
            <a:pPr lvl="1"/>
            <a:r>
              <a:rPr lang="en-IN" i="1" dirty="0" smtClean="0"/>
              <a:t>Section (</a:t>
            </a:r>
            <a:r>
              <a:rPr lang="en-IN" i="1" dirty="0" err="1" smtClean="0"/>
              <a:t>course_id</a:t>
            </a:r>
            <a:r>
              <a:rPr lang="en-IN" i="1" dirty="0" smtClean="0"/>
              <a:t>, </a:t>
            </a:r>
            <a:r>
              <a:rPr lang="en-IN" i="1" dirty="0" err="1" smtClean="0"/>
              <a:t>sec_id</a:t>
            </a:r>
            <a:r>
              <a:rPr lang="en-IN" i="1" dirty="0" smtClean="0"/>
              <a:t>, semester, year)</a:t>
            </a:r>
          </a:p>
          <a:p>
            <a:pPr lvl="1"/>
            <a:endParaRPr lang="en-IN" i="1" dirty="0" smtClean="0"/>
          </a:p>
          <a:p>
            <a:r>
              <a:rPr lang="en-IN" dirty="0" smtClean="0"/>
              <a:t>Resulting schema</a:t>
            </a:r>
          </a:p>
          <a:p>
            <a:pPr lvl="1"/>
            <a:r>
              <a:rPr lang="en-IN" i="1" dirty="0" smtClean="0"/>
              <a:t>Section (</a:t>
            </a:r>
            <a:r>
              <a:rPr lang="en-IN" i="1" dirty="0" err="1" smtClean="0"/>
              <a:t>course_id</a:t>
            </a:r>
            <a:r>
              <a:rPr lang="en-IN" i="1" dirty="0" smtClean="0"/>
              <a:t>, </a:t>
            </a:r>
            <a:r>
              <a:rPr lang="en-IN" i="1" dirty="0" err="1" smtClean="0"/>
              <a:t>sec_id</a:t>
            </a:r>
            <a:r>
              <a:rPr lang="en-IN" i="1" dirty="0" smtClean="0"/>
              <a:t>, semester, year, building, </a:t>
            </a:r>
            <a:r>
              <a:rPr lang="en-IN" i="1" dirty="0" err="1" smtClean="0"/>
              <a:t>room_number</a:t>
            </a:r>
            <a:r>
              <a:rPr lang="en-IN" i="1" dirty="0" smtClean="0"/>
              <a:t>)</a:t>
            </a:r>
          </a:p>
          <a:p>
            <a:pPr lvl="1"/>
            <a:endParaRPr lang="en-IN" i="1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No data redundancy / repetition</a:t>
            </a:r>
          </a:p>
          <a:p>
            <a:r>
              <a:rPr lang="en-IN" dirty="0" smtClean="0"/>
              <a:t>Schema can be easily combined.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/>
          <a:lstStyle/>
          <a:p>
            <a:r>
              <a:rPr lang="en-IN" dirty="0" smtClean="0"/>
              <a:t>Combine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559552"/>
          </a:xfrm>
        </p:spPr>
        <p:txBody>
          <a:bodyPr/>
          <a:lstStyle/>
          <a:p>
            <a:r>
              <a:rPr lang="en-IN" sz="2800" dirty="0" smtClean="0"/>
              <a:t> 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143000"/>
          <a:ext cx="21336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Instructor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dept_name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1183640"/>
          <a:ext cx="2133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dept_name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budget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lowchart: Decision 6"/>
          <p:cNvSpPr/>
          <p:nvPr/>
        </p:nvSpPr>
        <p:spPr>
          <a:xfrm>
            <a:off x="3124200" y="914400"/>
            <a:ext cx="2667000" cy="8412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 smtClean="0"/>
              <a:t>Inst_dept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6000" y="1335024"/>
            <a:ext cx="838200" cy="36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91200" y="1295400"/>
            <a:ext cx="838200" cy="36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40386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Suppose we </a:t>
            </a:r>
            <a:r>
              <a:rPr lang="en-IN" sz="2000" dirty="0" smtClean="0">
                <a:solidFill>
                  <a:srgbClr val="FF0000"/>
                </a:solidFill>
              </a:rPr>
              <a:t>combine </a:t>
            </a:r>
            <a:r>
              <a:rPr lang="en-IN" sz="2000" i="1" dirty="0" smtClean="0">
                <a:solidFill>
                  <a:srgbClr val="FF0000"/>
                </a:solidFill>
              </a:rPr>
              <a:t>Instructor </a:t>
            </a:r>
            <a:r>
              <a:rPr lang="en-IN" sz="2000" dirty="0" smtClean="0">
                <a:solidFill>
                  <a:srgbClr val="FF0000"/>
                </a:solidFill>
              </a:rPr>
              <a:t>and </a:t>
            </a:r>
            <a:r>
              <a:rPr lang="en-IN" sz="2000" i="1" dirty="0" smtClean="0">
                <a:solidFill>
                  <a:srgbClr val="FF0000"/>
                </a:solidFill>
              </a:rPr>
              <a:t>Department </a:t>
            </a:r>
            <a:r>
              <a:rPr lang="en-IN" sz="2000" dirty="0" smtClean="0"/>
              <a:t>schemas into  </a:t>
            </a:r>
            <a:r>
              <a:rPr lang="en-IN" sz="2000" b="1" i="1" dirty="0" err="1" smtClean="0">
                <a:solidFill>
                  <a:srgbClr val="00B050"/>
                </a:solidFill>
              </a:rPr>
              <a:t>Inst_dept</a:t>
            </a:r>
            <a:r>
              <a:rPr lang="en-IN" sz="2000" b="1" i="1" dirty="0" smtClean="0">
                <a:solidFill>
                  <a:srgbClr val="00B050"/>
                </a:solidFill>
              </a:rPr>
              <a:t> entity set</a:t>
            </a:r>
            <a:r>
              <a:rPr lang="en-IN" sz="2000" i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0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i="1" dirty="0" smtClean="0"/>
              <a:t> inst dept (ID, name, salary, dept name, building, budget)</a:t>
            </a:r>
            <a:endParaRPr lang="en-IN" sz="2000" i="1" dirty="0" smtClean="0"/>
          </a:p>
          <a:p>
            <a:endParaRPr lang="en-IN" sz="2000" i="1" dirty="0" smtClean="0"/>
          </a:p>
          <a:p>
            <a:pPr>
              <a:buFont typeface="Arial" pitchFamily="34" charset="0"/>
              <a:buChar char="•"/>
            </a:pPr>
            <a:r>
              <a:rPr lang="en-IN" sz="2000" i="1" dirty="0" smtClean="0"/>
              <a:t>  </a:t>
            </a:r>
            <a:r>
              <a:rPr lang="en-IN" sz="2000" dirty="0" smtClean="0"/>
              <a:t>And drop the relationship </a:t>
            </a:r>
            <a:r>
              <a:rPr lang="en-IN" sz="2000" i="1" dirty="0" err="1" smtClean="0"/>
              <a:t>Inst_dept</a:t>
            </a:r>
            <a:r>
              <a:rPr lang="en-IN" sz="2000" i="1" dirty="0" smtClean="0"/>
              <a:t> </a:t>
            </a:r>
            <a:r>
              <a:rPr lang="en-IN" sz="2000" dirty="0" smtClean="0"/>
              <a:t>between the two schemas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/>
          <a:lstStyle/>
          <a:p>
            <a:r>
              <a:rPr lang="en-IN" dirty="0" smtClean="0"/>
              <a:t>Combine Schemas</a:t>
            </a:r>
            <a:endParaRPr lang="en-US" dirty="0"/>
          </a:p>
        </p:txBody>
      </p:sp>
      <p:pic>
        <p:nvPicPr>
          <p:cNvPr id="1026" name="Picture 2" descr="C:\Users\Rimjhim\Desktop\DBMS\lectures\Good relational design\larger schem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229600" cy="459564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4800" y="54864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Consider Computer Science Department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Example : Consider rows where </a:t>
            </a:r>
            <a:r>
              <a:rPr lang="en-IN" sz="2000" i="1" dirty="0" smtClean="0"/>
              <a:t>name = ‘Katz’, ‘</a:t>
            </a:r>
            <a:r>
              <a:rPr lang="en-IN" sz="2000" i="1" dirty="0" err="1" smtClean="0"/>
              <a:t>Srinivasan</a:t>
            </a:r>
            <a:r>
              <a:rPr lang="en-IN" sz="2000" i="1" dirty="0" smtClean="0"/>
              <a:t>’ and ‘Brandt’.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/>
          <a:lstStyle/>
          <a:p>
            <a:r>
              <a:rPr lang="en-IN" dirty="0" smtClean="0"/>
              <a:t>Combine Schemas</a:t>
            </a:r>
            <a:endParaRPr lang="en-US" dirty="0"/>
          </a:p>
        </p:txBody>
      </p:sp>
      <p:pic>
        <p:nvPicPr>
          <p:cNvPr id="1026" name="Picture 2" descr="C:\Users\Rimjhim\Desktop\DBMS\lectures\Good relational design\larger schem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229600" cy="459564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4800" y="54864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Data redundancy </a:t>
            </a:r>
            <a:r>
              <a:rPr lang="en-IN" sz="2000" dirty="0" smtClean="0"/>
              <a:t>is a common problem.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Example : Consider rows where </a:t>
            </a:r>
            <a:r>
              <a:rPr lang="en-IN" sz="2000" i="1" dirty="0" smtClean="0"/>
              <a:t>name = ‘Katz’, ‘</a:t>
            </a:r>
            <a:r>
              <a:rPr lang="en-IN" sz="2000" i="1" dirty="0" err="1" smtClean="0"/>
              <a:t>Srinivasan</a:t>
            </a:r>
            <a:r>
              <a:rPr lang="en-IN" sz="2000" i="1" dirty="0" smtClean="0"/>
              <a:t>’ and ‘Brandt’.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3275012"/>
            <a:ext cx="6781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2970212"/>
            <a:ext cx="6781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3886200"/>
            <a:ext cx="6781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0200" y="3581400"/>
            <a:ext cx="6781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200" y="2362200"/>
            <a:ext cx="6781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057400"/>
            <a:ext cx="6781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/>
          <a:lstStyle/>
          <a:p>
            <a:r>
              <a:rPr lang="en-IN" dirty="0" smtClean="0"/>
              <a:t>Combine Schemas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562600"/>
          </a:xfrm>
        </p:spPr>
        <p:txBody>
          <a:bodyPr/>
          <a:lstStyle/>
          <a:p>
            <a:r>
              <a:rPr lang="en-IN" dirty="0" smtClean="0"/>
              <a:t> Causes anomalies due to redundancy: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Update :</a:t>
            </a:r>
          </a:p>
          <a:p>
            <a:pPr lvl="2"/>
            <a:r>
              <a:rPr lang="en-IN" dirty="0" smtClean="0"/>
              <a:t>Example: Change in budget for CSE </a:t>
            </a:r>
            <a:r>
              <a:rPr lang="en-IN" dirty="0" err="1" smtClean="0"/>
              <a:t>deptt</a:t>
            </a:r>
            <a:r>
              <a:rPr lang="en-IN" dirty="0" smtClean="0"/>
              <a:t>. should be reflected in all the records corresponding to CSE </a:t>
            </a:r>
            <a:r>
              <a:rPr lang="en-IN" dirty="0" err="1" smtClean="0"/>
              <a:t>deptt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Problem : </a:t>
            </a:r>
            <a:r>
              <a:rPr lang="en-IN" b="1" dirty="0" smtClean="0">
                <a:solidFill>
                  <a:srgbClr val="FF0000"/>
                </a:solidFill>
              </a:rPr>
              <a:t>Inconsistent data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Insert :</a:t>
            </a:r>
          </a:p>
          <a:p>
            <a:pPr lvl="2"/>
            <a:r>
              <a:rPr lang="en-IN" dirty="0" smtClean="0"/>
              <a:t>Example: Details about a new department cannot be inserted until it has at least one employee.</a:t>
            </a:r>
          </a:p>
          <a:p>
            <a:pPr lvl="2"/>
            <a:r>
              <a:rPr lang="en-IN" dirty="0" smtClean="0"/>
              <a:t>Problem: </a:t>
            </a:r>
            <a:r>
              <a:rPr lang="en-IN" b="1" dirty="0" smtClean="0">
                <a:solidFill>
                  <a:srgbClr val="FF0000"/>
                </a:solidFill>
              </a:rPr>
              <a:t>NULL values </a:t>
            </a:r>
            <a:r>
              <a:rPr lang="en-IN" dirty="0" smtClean="0"/>
              <a:t>will be inserted.</a:t>
            </a:r>
          </a:p>
          <a:p>
            <a:pPr lvl="2"/>
            <a:endParaRPr lang="en-IN" dirty="0" smtClean="0"/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Delete </a:t>
            </a:r>
            <a:r>
              <a:rPr lang="en-IN" dirty="0" smtClean="0"/>
              <a:t>:</a:t>
            </a:r>
          </a:p>
          <a:p>
            <a:pPr lvl="2"/>
            <a:r>
              <a:rPr lang="en-IN" dirty="0" smtClean="0"/>
              <a:t>Example: If details about CSE </a:t>
            </a:r>
            <a:r>
              <a:rPr lang="en-IN" dirty="0" err="1" smtClean="0"/>
              <a:t>deptt</a:t>
            </a:r>
            <a:r>
              <a:rPr lang="en-IN" dirty="0" smtClean="0"/>
              <a:t> are to be deleted, then the details about its faculties will also be deleted. </a:t>
            </a:r>
          </a:p>
          <a:p>
            <a:pPr lvl="2"/>
            <a:r>
              <a:rPr lang="en-IN" dirty="0" smtClean="0"/>
              <a:t>Problem: </a:t>
            </a:r>
            <a:r>
              <a:rPr lang="en-IN" b="1" dirty="0" smtClean="0">
                <a:solidFill>
                  <a:srgbClr val="FF0000"/>
                </a:solidFill>
              </a:rPr>
              <a:t>Loss of data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/>
          <a:lstStyle/>
          <a:p>
            <a:r>
              <a:rPr lang="en-IN" dirty="0" smtClean="0"/>
              <a:t>Smaller Schemas ????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562600"/>
          </a:xfrm>
        </p:spPr>
        <p:txBody>
          <a:bodyPr/>
          <a:lstStyle/>
          <a:p>
            <a:r>
              <a:rPr lang="en-IN" dirty="0" smtClean="0"/>
              <a:t> Suppose we had started with </a:t>
            </a:r>
            <a:r>
              <a:rPr lang="en-IN" b="1" i="1" dirty="0" err="1" smtClean="0"/>
              <a:t>inst_dept</a:t>
            </a:r>
            <a:r>
              <a:rPr lang="en-IN" b="1" i="1" dirty="0" smtClean="0"/>
              <a:t>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How would we know to split </a:t>
            </a:r>
            <a:r>
              <a:rPr lang="en-IN" dirty="0" smtClean="0"/>
              <a:t>it up into </a:t>
            </a:r>
            <a:r>
              <a:rPr lang="en-IN" i="1" dirty="0" smtClean="0"/>
              <a:t>instructor </a:t>
            </a:r>
            <a:r>
              <a:rPr lang="en-IN" dirty="0" smtClean="0"/>
              <a:t>and </a:t>
            </a:r>
            <a:r>
              <a:rPr lang="en-IN" i="1" dirty="0" smtClean="0"/>
              <a:t>department </a:t>
            </a:r>
            <a:r>
              <a:rPr lang="en-IN" dirty="0" smtClean="0"/>
              <a:t>?</a:t>
            </a:r>
          </a:p>
          <a:p>
            <a:pPr lvl="1"/>
            <a:r>
              <a:rPr lang="en-IN" dirty="0" smtClean="0"/>
              <a:t>By </a:t>
            </a:r>
            <a:r>
              <a:rPr lang="en-IN" dirty="0" smtClean="0">
                <a:solidFill>
                  <a:srgbClr val="FF0000"/>
                </a:solidFill>
              </a:rPr>
              <a:t>analyzing data</a:t>
            </a:r>
          </a:p>
          <a:p>
            <a:pPr lvl="2"/>
            <a:r>
              <a:rPr lang="en-IN" sz="2400" dirty="0" smtClean="0"/>
              <a:t> </a:t>
            </a:r>
            <a:r>
              <a:rPr lang="en-IN" sz="2400" i="1" dirty="0" smtClean="0"/>
              <a:t>(Unreliable Process).</a:t>
            </a:r>
          </a:p>
          <a:p>
            <a:pPr lvl="2"/>
            <a:r>
              <a:rPr lang="en-IN" sz="2400" i="1" dirty="0" smtClean="0"/>
              <a:t>Tedious for schema with many attributes.</a:t>
            </a:r>
          </a:p>
          <a:p>
            <a:pPr lvl="2"/>
            <a:r>
              <a:rPr lang="en-IN" sz="2400" i="1" dirty="0" smtClean="0"/>
              <a:t> Very costly</a:t>
            </a:r>
          </a:p>
          <a:p>
            <a:pPr lvl="2"/>
            <a:r>
              <a:rPr lang="en-IN" sz="2400" i="1" dirty="0" smtClean="0"/>
              <a:t>No repetition of data can be just a special case.</a:t>
            </a:r>
          </a:p>
          <a:p>
            <a:pPr lvl="2"/>
            <a:endParaRPr lang="en-IN" i="1" dirty="0" smtClean="0"/>
          </a:p>
          <a:p>
            <a:pPr lvl="1"/>
            <a:r>
              <a:rPr lang="en-IN" dirty="0" smtClean="0"/>
              <a:t>Need to </a:t>
            </a:r>
            <a:r>
              <a:rPr lang="en-IN" b="1" dirty="0" smtClean="0">
                <a:solidFill>
                  <a:srgbClr val="92D050"/>
                </a:solidFill>
              </a:rPr>
              <a:t>check all the constraints</a:t>
            </a:r>
          </a:p>
          <a:p>
            <a:pPr lvl="1"/>
            <a:r>
              <a:rPr lang="en-IN" dirty="0" smtClean="0"/>
              <a:t>Example: Each </a:t>
            </a:r>
            <a:r>
              <a:rPr lang="en-IN" i="1" dirty="0" err="1" smtClean="0"/>
              <a:t>dept_name</a:t>
            </a:r>
            <a:r>
              <a:rPr lang="en-IN" dirty="0" smtClean="0"/>
              <a:t> has only one budget and resides only in one building.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715962"/>
          </a:xfrm>
        </p:spPr>
        <p:txBody>
          <a:bodyPr/>
          <a:lstStyle/>
          <a:p>
            <a:r>
              <a:rPr lang="en-IN" dirty="0" smtClean="0"/>
              <a:t>Smaller Schemas ????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IN" dirty="0" smtClean="0"/>
              <a:t> Write a rule </a:t>
            </a:r>
            <a:r>
              <a:rPr lang="en-IN" i="1" dirty="0" smtClean="0"/>
              <a:t>“ </a:t>
            </a:r>
            <a:r>
              <a:rPr lang="en-IN" dirty="0" smtClean="0"/>
              <a:t>if there were a schema </a:t>
            </a:r>
          </a:p>
          <a:p>
            <a:pPr>
              <a:buNone/>
            </a:pPr>
            <a:r>
              <a:rPr lang="en-IN" i="1" dirty="0" smtClean="0"/>
              <a:t>    (</a:t>
            </a:r>
            <a:r>
              <a:rPr lang="en-IN" i="1" dirty="0" err="1" smtClean="0"/>
              <a:t>dept_name</a:t>
            </a:r>
            <a:r>
              <a:rPr lang="en-IN" i="1" dirty="0" smtClean="0"/>
              <a:t>, building, budget) </a:t>
            </a:r>
            <a:r>
              <a:rPr lang="en-IN" dirty="0" smtClean="0"/>
              <a:t>then </a:t>
            </a:r>
            <a:r>
              <a:rPr lang="en-IN" i="1" dirty="0" err="1" smtClean="0"/>
              <a:t>dept_name</a:t>
            </a:r>
            <a:r>
              <a:rPr lang="en-IN" i="1" dirty="0" smtClean="0"/>
              <a:t> </a:t>
            </a:r>
            <a:r>
              <a:rPr lang="en-IN" dirty="0" smtClean="0"/>
              <a:t> should be able to serve as a primary key”.</a:t>
            </a:r>
            <a:endParaRPr lang="en-IN" i="1" dirty="0" smtClean="0"/>
          </a:p>
          <a:p>
            <a:pPr>
              <a:buNone/>
            </a:pPr>
            <a:endParaRPr lang="en-IN" i="1" dirty="0" smtClean="0"/>
          </a:p>
          <a:p>
            <a:r>
              <a:rPr lang="en-IN" i="1" dirty="0" smtClean="0"/>
              <a:t>T</a:t>
            </a:r>
            <a:r>
              <a:rPr lang="en-IN" dirty="0" smtClean="0"/>
              <a:t>his rule is referred to as </a:t>
            </a:r>
            <a:r>
              <a:rPr lang="en-IN" b="1" dirty="0" smtClean="0">
                <a:solidFill>
                  <a:srgbClr val="FF0000"/>
                </a:solidFill>
              </a:rPr>
              <a:t>“Functional Dependency”.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IN" i="1" dirty="0" smtClean="0"/>
          </a:p>
          <a:p>
            <a:pPr lvl="2"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dept_name</a:t>
            </a:r>
            <a:r>
              <a:rPr lang="en-US" sz="2400" i="1" dirty="0" smtClean="0"/>
              <a:t> → budget</a:t>
            </a:r>
          </a:p>
          <a:p>
            <a:pPr lvl="2">
              <a:buNone/>
            </a:pPr>
            <a:endParaRPr lang="en-IN" sz="2400" i="1" dirty="0" smtClean="0"/>
          </a:p>
          <a:p>
            <a:r>
              <a:rPr lang="en-IN" sz="2600" dirty="0" smtClean="0"/>
              <a:t>In </a:t>
            </a:r>
            <a:r>
              <a:rPr lang="en-IN" sz="2600" i="1" dirty="0" err="1" smtClean="0"/>
              <a:t>inst_dept</a:t>
            </a:r>
            <a:r>
              <a:rPr lang="en-IN" sz="2600" i="1" dirty="0" smtClean="0"/>
              <a:t> </a:t>
            </a:r>
            <a:r>
              <a:rPr lang="en-IN" sz="2600" dirty="0" smtClean="0"/>
              <a:t>schema, </a:t>
            </a:r>
            <a:r>
              <a:rPr lang="en-IN" sz="2600" i="1" dirty="0" err="1" smtClean="0"/>
              <a:t>dept_name</a:t>
            </a:r>
            <a:r>
              <a:rPr lang="en-IN" sz="2600" i="1" dirty="0" smtClean="0"/>
              <a:t> </a:t>
            </a:r>
            <a:r>
              <a:rPr lang="en-IN" sz="2600" dirty="0" smtClean="0"/>
              <a:t>cannot be a primary key.</a:t>
            </a:r>
          </a:p>
          <a:p>
            <a:pPr lvl="1"/>
            <a:r>
              <a:rPr lang="en-IN" sz="2300" dirty="0" smtClean="0"/>
              <a:t>Hence, </a:t>
            </a:r>
            <a:r>
              <a:rPr lang="en-IN" sz="2300" b="1" i="1" dirty="0" smtClean="0">
                <a:solidFill>
                  <a:srgbClr val="FF0000"/>
                </a:solidFill>
              </a:rPr>
              <a:t>budget</a:t>
            </a:r>
            <a:r>
              <a:rPr lang="en-IN" sz="2300" i="1" dirty="0" smtClean="0"/>
              <a:t> </a:t>
            </a:r>
            <a:r>
              <a:rPr lang="en-IN" sz="2300" dirty="0" smtClean="0"/>
              <a:t>and </a:t>
            </a:r>
            <a:r>
              <a:rPr lang="en-IN" sz="2300" b="1" i="1" dirty="0" smtClean="0">
                <a:solidFill>
                  <a:srgbClr val="FF0000"/>
                </a:solidFill>
              </a:rPr>
              <a:t>building</a:t>
            </a:r>
            <a:r>
              <a:rPr lang="en-IN" sz="2300" dirty="0" smtClean="0">
                <a:solidFill>
                  <a:srgbClr val="FF0000"/>
                </a:solidFill>
              </a:rPr>
              <a:t> </a:t>
            </a:r>
            <a:r>
              <a:rPr lang="en-IN" sz="2300" dirty="0" smtClean="0"/>
              <a:t>will be repeated.</a:t>
            </a:r>
          </a:p>
          <a:p>
            <a:pPr lvl="1"/>
            <a:r>
              <a:rPr lang="en-IN" sz="2300" dirty="0" smtClean="0"/>
              <a:t>Hence,</a:t>
            </a:r>
            <a:r>
              <a:rPr lang="en-IN" sz="2300" b="1" dirty="0" smtClean="0"/>
              <a:t> </a:t>
            </a:r>
            <a:r>
              <a:rPr lang="en-IN" sz="2300" b="1" i="1" dirty="0" err="1" smtClean="0">
                <a:solidFill>
                  <a:srgbClr val="FF0000"/>
                </a:solidFill>
              </a:rPr>
              <a:t>inst_dept</a:t>
            </a:r>
            <a:r>
              <a:rPr lang="en-IN" sz="2300" b="1" i="1" dirty="0" smtClean="0"/>
              <a:t> </a:t>
            </a:r>
            <a:r>
              <a:rPr lang="en-IN" sz="2300" dirty="0" smtClean="0"/>
              <a:t>needs to be </a:t>
            </a:r>
            <a:r>
              <a:rPr lang="en-IN" sz="2300" dirty="0" smtClean="0">
                <a:solidFill>
                  <a:srgbClr val="FF0000"/>
                </a:solidFill>
              </a:rPr>
              <a:t>decomposed.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752</TotalTime>
  <Words>1046</Words>
  <Application>Microsoft Office PowerPoint</Application>
  <PresentationFormat>On-screen Show (4:3)</PresentationFormat>
  <Paragraphs>320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Oriel</vt:lpstr>
      <vt:lpstr>Equation</vt:lpstr>
      <vt:lpstr>Relational model design</vt:lpstr>
      <vt:lpstr>Features of good relational design</vt:lpstr>
      <vt:lpstr>Combine Schemas??</vt:lpstr>
      <vt:lpstr>Combine Schemas</vt:lpstr>
      <vt:lpstr>Combine Schemas</vt:lpstr>
      <vt:lpstr>Combine Schemas</vt:lpstr>
      <vt:lpstr>Combine Schemas</vt:lpstr>
      <vt:lpstr>Smaller Schemas ????</vt:lpstr>
      <vt:lpstr>Smaller Schemas ????</vt:lpstr>
      <vt:lpstr>Smaller Schemas ????</vt:lpstr>
      <vt:lpstr>Smaller Schemas ????</vt:lpstr>
      <vt:lpstr>Smaller Schemas ???</vt:lpstr>
      <vt:lpstr>Functional Dependence</vt:lpstr>
      <vt:lpstr>Functional Dependence</vt:lpstr>
      <vt:lpstr>Functional Dependence</vt:lpstr>
      <vt:lpstr>Functional Dependence</vt:lpstr>
      <vt:lpstr>Functional Dependence</vt:lpstr>
      <vt:lpstr>Types of Functional Depndency</vt:lpstr>
      <vt:lpstr>Types of Functional Depndency</vt:lpstr>
      <vt:lpstr>Types of Functional Depndency</vt:lpstr>
      <vt:lpstr>Armstrong Axioms</vt:lpstr>
      <vt:lpstr>Armstrong Axioms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design</dc:title>
  <dc:creator>Rimjhim</dc:creator>
  <cp:lastModifiedBy>Rimjhim</cp:lastModifiedBy>
  <cp:revision>8</cp:revision>
  <dcterms:created xsi:type="dcterms:W3CDTF">2006-08-16T00:00:00Z</dcterms:created>
  <dcterms:modified xsi:type="dcterms:W3CDTF">2020-09-09T16:16:56Z</dcterms:modified>
</cp:coreProperties>
</file>