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0" r:id="rId5"/>
    <p:sldId id="258" r:id="rId6"/>
    <p:sldId id="261" r:id="rId7"/>
    <p:sldId id="262" r:id="rId8"/>
    <p:sldId id="259" r:id="rId9"/>
    <p:sldId id="263" r:id="rId10"/>
    <p:sldId id="264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24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429D-AF87-3947-BB05-42B55FBE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96A45-8625-6341-92CF-960590CC8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7320-DFE8-D542-AA17-4C772090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561B-B5AB-974D-B437-DF9CA0F1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455F-5868-B741-BF3F-83718A8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DC2C-812F-2D41-92EC-CA3974E4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14118-72D5-CA4B-A4DB-3C76898C3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588C-5052-6449-B43D-EBE9F727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7FC89-0D5C-C64D-95D7-F619E93A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C7E2-FDEB-174F-B499-B236035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A58F2-24F7-CB49-86F6-C2F46BE20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A862A-C10A-B84D-94FD-07BA55A7A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1FF5-335F-504F-BB01-01906541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57E9B-61B7-A740-9CAD-DFB27F9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20AC-EBFF-E041-BCBC-E45C063E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EB6-8481-A744-A87C-E412B8EA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6DD8-FA06-7340-A65E-3F62A8F8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325C-0742-754A-AB70-76DD06E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E63F-33EC-284B-AFCF-41A30A64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9096-167B-D341-B38A-FD0FBB10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CB17-DA42-C446-8C95-9687670B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8B00-57D7-E64E-8396-0858D74E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B69F-7489-C24C-B547-44790218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963C-1300-B044-8B7C-9E50A0A4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273-E896-2543-A17F-C4D25D5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6964-0FEC-214D-AA25-8E7274C4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144C-3A9A-1946-A3DF-7F0035EE7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83970-A356-5C47-8E57-C9AD2D17E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5C02-66B8-A745-AB4C-1CA945FC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9199E-098C-AB49-847D-A808B25D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73EF-0D3D-4643-AA9C-A263E725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A388-1422-E845-AC8D-DE84EF41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43403-0054-324C-BDD1-A005EA9C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42DE0-011B-8444-A1E0-FE3A4188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0F734-244D-004B-ABF6-9037C8CF0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E3713-28DA-634A-8BA0-CA2A47C8D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F733-BF34-F84C-AC41-2D00CC72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523D7-99F0-2F4C-A87A-51559BF1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FA47B-F9EC-164B-89CF-96FF8AE7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CC44-70FF-4F45-9090-28160620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A000-7D05-9D4E-9743-26C18929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A63F9-B7C4-F440-9CB1-54BC1B83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44B9E-CB8A-4346-B072-469A6A9B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1BDB4-A51A-0F40-967A-833730BF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AD2F9-042F-5441-AD2A-9CD08B91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7398-797E-814F-AB8E-EF998195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AFA0-5A8D-794F-9038-3D76822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30E7-494C-F040-BFE7-B1C0BCFD8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707B3-2CE4-3D42-9E95-400B8E0F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F643C-0ADB-8D42-8C36-74CC34E7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8E2B-8C19-B14A-9607-65F86A54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C5CC-A59B-3A47-BDAD-031C4FBD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A5A9-A894-1843-B5FF-60C4CEB4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2F86-975F-6A4E-90AD-1338725E6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B9A37-E396-404A-A608-81116AE6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93E0-08FF-3A42-8EDB-838455B9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99A5-B601-AC49-8C8B-980E9D63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2103D-E8BE-E04A-B091-9C35EAF0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B65A2-1FC7-9642-B5E3-0E8FC4B1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92D1-32E4-A941-B631-0E662348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9938-C89F-F443-8EA2-9D16B1DE0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CA35-9E72-AE4F-9C9A-A7026F4C467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DF7B-3477-E44E-A13C-C08D708C9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BBF9-3091-8E4F-880A-02D5BCB1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A70F-D9D4-4D4B-B719-A9F410CE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6" name="Freeform: Shape 3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3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8" name="Freeform: Shape 3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3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3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3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4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4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8DE5A0-F4F4-5F49-B96D-38A3738B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260" y="1465833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FD PRESERVATION IN 3NF AND BCNF DECOMPOSITION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09797-E37D-DF46-AA30-00C13C1A0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225" y="5315598"/>
            <a:ext cx="3608517" cy="682079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Anisha Radhakrishnan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CSE Department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36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993-60AB-C74B-A2AA-C06CE9A7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82CD12-A70C-C04D-A2DE-DE97B818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69" y="268329"/>
            <a:ext cx="5867400" cy="19558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AE81444-D10C-7846-BC19-A0A9038D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22" y="1790965"/>
            <a:ext cx="5993033" cy="214655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D0CDB5-A591-5D46-887C-995598C0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76" y="4119389"/>
            <a:ext cx="5212466" cy="2495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12F59-E3D7-E346-B23A-2E3E9E62CD86}"/>
              </a:ext>
            </a:extLst>
          </p:cNvPr>
          <p:cNvSpPr txBox="1"/>
          <p:nvPr/>
        </p:nvSpPr>
        <p:spPr>
          <a:xfrm>
            <a:off x="9352102" y="1903937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(R-Y) U X</a:t>
            </a:r>
          </a:p>
          <a:p>
            <a:r>
              <a:rPr lang="en-US" dirty="0"/>
              <a:t>((A B C D E) – D ) U BC</a:t>
            </a:r>
          </a:p>
          <a:p>
            <a:r>
              <a:rPr lang="en-US" dirty="0"/>
              <a:t>(  B C A  E ) U (B C) </a:t>
            </a:r>
          </a:p>
          <a:p>
            <a:r>
              <a:rPr lang="en-US" dirty="0">
                <a:solidFill>
                  <a:srgbClr val="FF0000"/>
                </a:solidFill>
              </a:rPr>
              <a:t>R2 ( B C A E)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2BA8C-D8E5-7941-9E04-6CE85A712914}"/>
              </a:ext>
            </a:extLst>
          </p:cNvPr>
          <p:cNvSpPr txBox="1"/>
          <p:nvPr/>
        </p:nvSpPr>
        <p:spPr>
          <a:xfrm>
            <a:off x="9352102" y="4320565"/>
            <a:ext cx="1949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(R-Y) U X</a:t>
            </a:r>
          </a:p>
          <a:p>
            <a:r>
              <a:rPr lang="en-US" dirty="0"/>
              <a:t>(( B C A E) – B ) U A</a:t>
            </a:r>
          </a:p>
          <a:p>
            <a:r>
              <a:rPr lang="en-US" dirty="0"/>
              <a:t>(  A C E ) U (A) </a:t>
            </a:r>
          </a:p>
          <a:p>
            <a:r>
              <a:rPr lang="en-US" dirty="0">
                <a:solidFill>
                  <a:srgbClr val="FF0000"/>
                </a:solidFill>
              </a:rPr>
              <a:t>R2 ( A C E )  </a:t>
            </a:r>
          </a:p>
        </p:txBody>
      </p:sp>
    </p:spTree>
    <p:extLst>
      <p:ext uri="{BB962C8B-B14F-4D97-AF65-F5344CB8AC3E}">
        <p14:creationId xmlns:p14="http://schemas.microsoft.com/office/powerpoint/2010/main" val="16196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0784-F31C-3E49-B3F5-127F3691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473337"/>
            <a:ext cx="4981687" cy="101121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R ( A B C D )</a:t>
            </a:r>
          </a:p>
          <a:p>
            <a:pPr marL="0" indent="0" algn="ctr">
              <a:buNone/>
            </a:pPr>
            <a:r>
              <a:rPr lang="en-US" dirty="0"/>
              <a:t>FD= { B </a:t>
            </a:r>
            <a:r>
              <a:rPr lang="en-US" dirty="0">
                <a:sym typeface="Wingdings" pitchFamily="2" charset="2"/>
              </a:rPr>
              <a:t> C , CA , C D} </a:t>
            </a:r>
          </a:p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Ck = B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5F69C6-86DA-4C46-AB4A-C60A5ECC0EA9}"/>
              </a:ext>
            </a:extLst>
          </p:cNvPr>
          <p:cNvCxnSpPr>
            <a:cxnSpLocks/>
          </p:cNvCxnSpPr>
          <p:nvPr/>
        </p:nvCxnSpPr>
        <p:spPr>
          <a:xfrm flipH="1">
            <a:off x="3108960" y="1376979"/>
            <a:ext cx="1156000" cy="76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D91A31-34C8-6046-829E-4BEF84CE860D}"/>
              </a:ext>
            </a:extLst>
          </p:cNvPr>
          <p:cNvCxnSpPr>
            <a:cxnSpLocks/>
          </p:cNvCxnSpPr>
          <p:nvPr/>
        </p:nvCxnSpPr>
        <p:spPr>
          <a:xfrm>
            <a:off x="4264959" y="1376979"/>
            <a:ext cx="887954" cy="76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7A44C7-56F8-4041-884F-D5A6034895AF}"/>
              </a:ext>
            </a:extLst>
          </p:cNvPr>
          <p:cNvSpPr txBox="1">
            <a:spLocks/>
          </p:cNvSpPr>
          <p:nvPr/>
        </p:nvSpPr>
        <p:spPr>
          <a:xfrm>
            <a:off x="753932" y="2433022"/>
            <a:ext cx="4033221" cy="1213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C 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Key = 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BCNF = true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48BD32-18EB-9243-B641-252F4FF031C8}"/>
              </a:ext>
            </a:extLst>
          </p:cNvPr>
          <p:cNvSpPr txBox="1">
            <a:spLocks/>
          </p:cNvSpPr>
          <p:nvPr/>
        </p:nvSpPr>
        <p:spPr>
          <a:xfrm>
            <a:off x="3371628" y="2482329"/>
            <a:ext cx="4033221" cy="1213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R2(A BC)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Key = B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BCNF = False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53D41-FCEB-0F47-9EAE-A2E69FE4F35A}"/>
              </a:ext>
            </a:extLst>
          </p:cNvPr>
          <p:cNvSpPr txBox="1"/>
          <p:nvPr/>
        </p:nvSpPr>
        <p:spPr>
          <a:xfrm>
            <a:off x="6561178" y="2052931"/>
            <a:ext cx="180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- Y U X</a:t>
            </a:r>
          </a:p>
          <a:p>
            <a:r>
              <a:rPr lang="en-US" dirty="0"/>
              <a:t>(A B C D) – D U C </a:t>
            </a:r>
          </a:p>
          <a:p>
            <a:r>
              <a:rPr lang="en-US" dirty="0"/>
              <a:t>A B C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2C2233-C50D-4843-AA9F-B455F280CA03}"/>
              </a:ext>
            </a:extLst>
          </p:cNvPr>
          <p:cNvCxnSpPr>
            <a:cxnSpLocks/>
          </p:cNvCxnSpPr>
          <p:nvPr/>
        </p:nvCxnSpPr>
        <p:spPr>
          <a:xfrm flipH="1">
            <a:off x="4209153" y="3646842"/>
            <a:ext cx="1156000" cy="76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40F65-EE12-3A44-BEE0-21426364CA17}"/>
              </a:ext>
            </a:extLst>
          </p:cNvPr>
          <p:cNvCxnSpPr>
            <a:cxnSpLocks/>
          </p:cNvCxnSpPr>
          <p:nvPr/>
        </p:nvCxnSpPr>
        <p:spPr>
          <a:xfrm>
            <a:off x="5365152" y="3646842"/>
            <a:ext cx="887954" cy="76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B08C77-85D6-1F43-A4BE-945D3B7C0557}"/>
              </a:ext>
            </a:extLst>
          </p:cNvPr>
          <p:cNvSpPr txBox="1">
            <a:spLocks/>
          </p:cNvSpPr>
          <p:nvPr/>
        </p:nvSpPr>
        <p:spPr>
          <a:xfrm>
            <a:off x="1670349" y="4874111"/>
            <a:ext cx="4033221" cy="1213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C  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Key = 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BCNF = True 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9BCC7E-2A88-284A-AE07-E9688573F351}"/>
              </a:ext>
            </a:extLst>
          </p:cNvPr>
          <p:cNvSpPr txBox="1">
            <a:spLocks/>
          </p:cNvSpPr>
          <p:nvPr/>
        </p:nvSpPr>
        <p:spPr>
          <a:xfrm>
            <a:off x="4209153" y="4923417"/>
            <a:ext cx="4154121" cy="1461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R3(BC)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FD = B  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Key = B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BCNF = True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44BC4-589A-114D-88BA-13DAD5C5A284}"/>
              </a:ext>
            </a:extLst>
          </p:cNvPr>
          <p:cNvSpPr txBox="1"/>
          <p:nvPr/>
        </p:nvSpPr>
        <p:spPr>
          <a:xfrm>
            <a:off x="6561178" y="3766043"/>
            <a:ext cx="1596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- Y U X</a:t>
            </a:r>
          </a:p>
          <a:p>
            <a:r>
              <a:rPr lang="en-US" dirty="0"/>
              <a:t>(A B C) – A U C </a:t>
            </a:r>
          </a:p>
          <a:p>
            <a:r>
              <a:rPr lang="en-US" dirty="0"/>
              <a:t> B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3988-85C3-954D-8C04-F38A191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433576"/>
            <a:ext cx="5462286" cy="274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2287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5E2-1E3E-1545-A925-A7E4FFA1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Preservation in 3NF AND BCNF Decomposition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EDEE-5D30-4541-9421-817E3DB9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3NF and BCNF  does not ensure FD is preserved. Avoid redundancy </a:t>
            </a:r>
          </a:p>
          <a:p>
            <a:pPr>
              <a:buFont typeface="Wingdings" pitchFamily="2" charset="2"/>
              <a:buChar char="à"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Why FD should be preserved ?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Some FD is lost while joining 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Avoid big joins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88A0-D0FD-D64D-A1A7-B9CAEBCE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US" dirty="0"/>
              <a:t>DEPENDENCY PRESERVING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7929-32B8-FB47-B320-BBAC0EAE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87"/>
            <a:ext cx="10648950" cy="5415188"/>
          </a:xfrm>
        </p:spPr>
        <p:txBody>
          <a:bodyPr>
            <a:normAutofit/>
          </a:bodyPr>
          <a:lstStyle/>
          <a:p>
            <a:r>
              <a:rPr lang="en-IN" dirty="0"/>
              <a:t>R = (A, B, C),                                         </a:t>
            </a:r>
          </a:p>
          <a:p>
            <a:r>
              <a:rPr lang="en-IN" dirty="0"/>
              <a:t>F = {A→B, B→C, A→C} </a:t>
            </a:r>
          </a:p>
          <a:p>
            <a:r>
              <a:rPr lang="en-IN" dirty="0"/>
              <a:t>Key: A </a:t>
            </a:r>
          </a:p>
          <a:p>
            <a:r>
              <a:rPr lang="en-IN" b="1" dirty="0"/>
              <a:t>Solution: </a:t>
            </a:r>
          </a:p>
          <a:p>
            <a:r>
              <a:rPr lang="en-IN" dirty="0"/>
              <a:t>Break it in two tables R1(A,B), R2(B,C) </a:t>
            </a:r>
          </a:p>
          <a:p>
            <a:r>
              <a:rPr lang="en-IN" dirty="0"/>
              <a:t> The decomposition is lossless because the common attribute B is a key for R2 </a:t>
            </a:r>
          </a:p>
          <a:p>
            <a:r>
              <a:rPr lang="en-IN" dirty="0"/>
              <a:t> The decomposition is dependency preserving because </a:t>
            </a:r>
          </a:p>
          <a:p>
            <a:pPr marL="457200" lvl="1" indent="0">
              <a:buNone/>
            </a:pPr>
            <a:r>
              <a:rPr lang="en-IN" dirty="0"/>
              <a:t>F1={A→B}</a:t>
            </a:r>
          </a:p>
          <a:p>
            <a:pPr marL="457200" lvl="1" indent="0">
              <a:buNone/>
            </a:pPr>
            <a:r>
              <a:rPr lang="en-IN" dirty="0"/>
              <a:t>F2={B→C} </a:t>
            </a:r>
          </a:p>
          <a:p>
            <a:pPr marL="457200" lvl="1" indent="0">
              <a:buNone/>
            </a:pPr>
            <a:r>
              <a:rPr lang="en-IN" dirty="0"/>
              <a:t>(F1∪F2)+=F+ </a:t>
            </a:r>
          </a:p>
        </p:txBody>
      </p:sp>
    </p:spTree>
    <p:extLst>
      <p:ext uri="{BB962C8B-B14F-4D97-AF65-F5344CB8AC3E}">
        <p14:creationId xmlns:p14="http://schemas.microsoft.com/office/powerpoint/2010/main" val="165537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E20F-8866-904B-8C99-E762F43F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70A8B-4174-8548-B738-F135BC12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0" y="3257550"/>
            <a:ext cx="1079500" cy="3429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3662DA6-A332-0643-BD17-BD994E670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9" y="2006981"/>
            <a:ext cx="9982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2BB7-E394-4C4B-AC1D-F8C82C22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72EE8221-F2C6-CC4E-B280-8115D5DE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64973" cy="47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06D8-B1CE-3640-A8A2-45674876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A73B-0854-DC4F-A565-BE7AD0A8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232571" cy="1483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R( A, B , C, D E)</a:t>
            </a:r>
          </a:p>
          <a:p>
            <a:pPr marL="0" indent="0">
              <a:buNone/>
            </a:pPr>
            <a:r>
              <a:rPr lang="en-US" dirty="0"/>
              <a:t>FD :  A </a:t>
            </a:r>
            <a:r>
              <a:rPr lang="en-US" dirty="0">
                <a:sym typeface="Wingdings" pitchFamily="2" charset="2"/>
              </a:rPr>
              <a:t> B  , B E , C  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CK = AC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A58B14-20A6-AE4A-A78D-28FFF2EB6ED4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232571" cy="230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Check whether all FD are in 3NF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 </a:t>
            </a:r>
            <a:r>
              <a:rPr lang="en-US" dirty="0"/>
              <a:t>  - </a:t>
            </a:r>
            <a:r>
              <a:rPr lang="en-US" dirty="0">
                <a:solidFill>
                  <a:srgbClr val="FF0000"/>
                </a:solidFill>
              </a:rPr>
              <a:t>No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 </a:t>
            </a:r>
            <a:r>
              <a:rPr lang="en-US" dirty="0">
                <a:sym typeface="Wingdings" pitchFamily="2" charset="2"/>
              </a:rPr>
              <a:t> E –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No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C  D –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No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DE68D-09FB-5A4E-8435-C25FCEE8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47" y="1594644"/>
            <a:ext cx="6279331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8248E9-DCF0-C34A-BEB5-5EF3ED8CDB33}"/>
                  </a:ext>
                </a:extLst>
              </p:cNvPr>
              <p:cNvSpPr txBox="1"/>
              <p:nvPr/>
            </p:nvSpPr>
            <p:spPr>
              <a:xfrm>
                <a:off x="2036524" y="3899075"/>
                <a:ext cx="303032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8248E9-DCF0-C34A-BEB5-5EF3ED8C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24" y="3899075"/>
                <a:ext cx="3030327" cy="553998"/>
              </a:xfrm>
              <a:prstGeom prst="rect">
                <a:avLst/>
              </a:prstGeom>
              <a:blipFill>
                <a:blip r:embed="rId3"/>
                <a:stretch>
                  <a:fillRect t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3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6C42-9F95-724E-AF66-6605BFE6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n-US" dirty="0"/>
              <a:t>Example 1 DECOMPOSITION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ADD9E7-BBC1-B643-9E8F-5BC3CD5808DE}"/>
              </a:ext>
            </a:extLst>
          </p:cNvPr>
          <p:cNvSpPr txBox="1">
            <a:spLocks/>
          </p:cNvSpPr>
          <p:nvPr/>
        </p:nvSpPr>
        <p:spPr>
          <a:xfrm>
            <a:off x="838200" y="1887794"/>
            <a:ext cx="10232571" cy="269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CCBBE-4A24-514C-A4C3-A833D7C0305A}"/>
              </a:ext>
            </a:extLst>
          </p:cNvPr>
          <p:cNvSpPr txBox="1"/>
          <p:nvPr/>
        </p:nvSpPr>
        <p:spPr>
          <a:xfrm>
            <a:off x="947056" y="1164772"/>
            <a:ext cx="104067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 </a:t>
            </a:r>
            <a:r>
              <a:rPr lang="en-US" dirty="0"/>
              <a:t>  - No </a:t>
            </a:r>
          </a:p>
          <a:p>
            <a:r>
              <a:rPr lang="en-US" dirty="0"/>
              <a:t>B </a:t>
            </a:r>
            <a:r>
              <a:rPr lang="en-US" dirty="0">
                <a:sym typeface="Wingdings" pitchFamily="2" charset="2"/>
              </a:rPr>
              <a:t> E – No </a:t>
            </a:r>
          </a:p>
          <a:p>
            <a:r>
              <a:rPr lang="en-US" dirty="0">
                <a:sym typeface="Wingdings" pitchFamily="2" charset="2"/>
              </a:rPr>
              <a:t>C  D – No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(A)+ </a:t>
            </a:r>
            <a:r>
              <a:rPr lang="en-US" dirty="0"/>
              <a:t>=     </a:t>
            </a:r>
            <a:r>
              <a:rPr lang="en-US" b="1" dirty="0">
                <a:solidFill>
                  <a:srgbClr val="FF0000"/>
                </a:solidFill>
              </a:rPr>
              <a:t>ABE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</a:p>
          <a:p>
            <a:r>
              <a:rPr lang="en-US" dirty="0"/>
              <a:t>R1(A,B)     R2(B,E)  - step 2</a:t>
            </a:r>
          </a:p>
          <a:p>
            <a:endParaRPr lang="en-US" dirty="0"/>
          </a:p>
          <a:p>
            <a:r>
              <a:rPr lang="en-US" dirty="0"/>
              <a:t>R3( C , D) 	     -   step 2 </a:t>
            </a:r>
          </a:p>
          <a:p>
            <a:endParaRPr lang="en-US" dirty="0"/>
          </a:p>
          <a:p>
            <a:r>
              <a:rPr lang="en-US" dirty="0"/>
              <a:t>R4 ( A ,C)      -  step 4</a:t>
            </a:r>
          </a:p>
          <a:p>
            <a:endParaRPr lang="en-US" dirty="0"/>
          </a:p>
          <a:p>
            <a:r>
              <a:rPr lang="en-US" dirty="0"/>
              <a:t>				R(ABCDE)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                         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</a:t>
            </a:r>
            <a:r>
              <a:rPr lang="en-US" b="1" dirty="0">
                <a:solidFill>
                  <a:srgbClr val="FF0000"/>
                </a:solidFill>
              </a:rPr>
              <a:t>R1( A, B)                  R2( B, E)      R3( C, D)      R4 ( A , C)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2A487F-9583-6247-AEC8-6B5C4A9E61B0}"/>
              </a:ext>
            </a:extLst>
          </p:cNvPr>
          <p:cNvCxnSpPr>
            <a:cxnSpLocks/>
          </p:cNvCxnSpPr>
          <p:nvPr/>
        </p:nvCxnSpPr>
        <p:spPr>
          <a:xfrm flipH="1">
            <a:off x="4909457" y="5809175"/>
            <a:ext cx="152400" cy="450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DC6E3-5E33-3C40-AB1D-94D36DD28EFD}"/>
              </a:ext>
            </a:extLst>
          </p:cNvPr>
          <p:cNvCxnSpPr>
            <a:cxnSpLocks/>
          </p:cNvCxnSpPr>
          <p:nvPr/>
        </p:nvCxnSpPr>
        <p:spPr>
          <a:xfrm>
            <a:off x="2013855" y="2812817"/>
            <a:ext cx="217716" cy="50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D821B6-766F-9242-A9F9-E6F212F97ACF}"/>
              </a:ext>
            </a:extLst>
          </p:cNvPr>
          <p:cNvCxnSpPr>
            <a:cxnSpLocks/>
          </p:cNvCxnSpPr>
          <p:nvPr/>
        </p:nvCxnSpPr>
        <p:spPr>
          <a:xfrm flipH="1">
            <a:off x="1360714" y="2812817"/>
            <a:ext cx="272143" cy="50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E9BD2-A02F-4840-9AB2-74E9C4694EB3}"/>
              </a:ext>
            </a:extLst>
          </p:cNvPr>
          <p:cNvCxnSpPr>
            <a:cxnSpLocks/>
          </p:cNvCxnSpPr>
          <p:nvPr/>
        </p:nvCxnSpPr>
        <p:spPr>
          <a:xfrm flipH="1">
            <a:off x="3233057" y="5623358"/>
            <a:ext cx="1300843" cy="635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91A05-354F-FF49-96A3-438EB47F2601}"/>
              </a:ext>
            </a:extLst>
          </p:cNvPr>
          <p:cNvCxnSpPr>
            <a:cxnSpLocks/>
          </p:cNvCxnSpPr>
          <p:nvPr/>
        </p:nvCxnSpPr>
        <p:spPr>
          <a:xfrm>
            <a:off x="5529941" y="5809175"/>
            <a:ext cx="185059" cy="450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B2BAA-46B3-3D4D-8F6D-744434FCDD2A}"/>
              </a:ext>
            </a:extLst>
          </p:cNvPr>
          <p:cNvCxnSpPr>
            <a:cxnSpLocks/>
          </p:cNvCxnSpPr>
          <p:nvPr/>
        </p:nvCxnSpPr>
        <p:spPr>
          <a:xfrm>
            <a:off x="5714998" y="5666901"/>
            <a:ext cx="1415147" cy="592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3539-333E-7845-BB5D-3C9BEF4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1532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F93A7-F858-194D-8DC5-11B8DC156A23}"/>
              </a:ext>
            </a:extLst>
          </p:cNvPr>
          <p:cNvSpPr txBox="1"/>
          <p:nvPr/>
        </p:nvSpPr>
        <p:spPr>
          <a:xfrm>
            <a:off x="838199" y="1480459"/>
            <a:ext cx="42454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</a:t>
            </a:r>
            <a:r>
              <a:rPr lang="en-US" dirty="0">
                <a:sym typeface="Wingdings" pitchFamily="2" charset="2"/>
              </a:rPr>
              <a:t> C</a:t>
            </a:r>
          </a:p>
          <a:p>
            <a:r>
              <a:rPr lang="en-US" dirty="0">
                <a:sym typeface="Wingdings" pitchFamily="2" charset="2"/>
              </a:rPr>
              <a:t>A  DE</a:t>
            </a:r>
          </a:p>
          <a:p>
            <a:r>
              <a:rPr lang="en-US" dirty="0">
                <a:sym typeface="Wingdings" pitchFamily="2" charset="2"/>
              </a:rPr>
              <a:t>B  F </a:t>
            </a:r>
          </a:p>
          <a:p>
            <a:r>
              <a:rPr lang="en-US" dirty="0">
                <a:sym typeface="Wingdings" pitchFamily="2" charset="2"/>
              </a:rPr>
              <a:t>F  GH </a:t>
            </a:r>
          </a:p>
          <a:p>
            <a:r>
              <a:rPr lang="en-US" dirty="0">
                <a:sym typeface="Wingdings" pitchFamily="2" charset="2"/>
              </a:rPr>
              <a:t>D  IJ </a:t>
            </a:r>
          </a:p>
          <a:p>
            <a:endParaRPr lang="en-US" dirty="0"/>
          </a:p>
          <a:p>
            <a:r>
              <a:rPr lang="en-US" dirty="0"/>
              <a:t>Find CK ?</a:t>
            </a:r>
          </a:p>
          <a:p>
            <a:r>
              <a:rPr lang="en-US" dirty="0"/>
              <a:t> AB </a:t>
            </a:r>
          </a:p>
          <a:p>
            <a:r>
              <a:rPr lang="en-US" dirty="0"/>
              <a:t> find FD is in 3NF </a:t>
            </a:r>
          </a:p>
          <a:p>
            <a:r>
              <a:rPr lang="en-US" dirty="0"/>
              <a:t>AB </a:t>
            </a:r>
            <a:r>
              <a:rPr lang="en-US" dirty="0">
                <a:sym typeface="Wingdings" pitchFamily="2" charset="2"/>
              </a:rPr>
              <a:t> C  - VALID. AB is super key</a:t>
            </a:r>
          </a:p>
          <a:p>
            <a:r>
              <a:rPr lang="en-US" dirty="0">
                <a:sym typeface="Wingdings" pitchFamily="2" charset="2"/>
              </a:rPr>
              <a:t>A DE – Not Valid  A is not super key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(A)+ = A D  E  I  J  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R11(A D E)       R12 ( D I J 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A173E6-C167-034C-9357-A0BDB6F52DBD}"/>
              </a:ext>
            </a:extLst>
          </p:cNvPr>
          <p:cNvCxnSpPr>
            <a:cxnSpLocks/>
          </p:cNvCxnSpPr>
          <p:nvPr/>
        </p:nvCxnSpPr>
        <p:spPr>
          <a:xfrm flipH="1">
            <a:off x="1382486" y="5127169"/>
            <a:ext cx="478972" cy="69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4240A-A51E-974A-A6FC-A84DEE224C1A}"/>
              </a:ext>
            </a:extLst>
          </p:cNvPr>
          <p:cNvCxnSpPr>
            <a:cxnSpLocks/>
          </p:cNvCxnSpPr>
          <p:nvPr/>
        </p:nvCxnSpPr>
        <p:spPr>
          <a:xfrm>
            <a:off x="1997529" y="5148938"/>
            <a:ext cx="478972" cy="674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6E6E0-DE3C-B949-BA7C-693334B0CDF6}"/>
              </a:ext>
            </a:extLst>
          </p:cNvPr>
          <p:cNvSpPr txBox="1"/>
          <p:nvPr/>
        </p:nvSpPr>
        <p:spPr>
          <a:xfrm>
            <a:off x="5769427" y="1485904"/>
            <a:ext cx="4245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</a:t>
            </a:r>
            <a:r>
              <a:rPr lang="en-US" dirty="0">
                <a:sym typeface="Wingdings" pitchFamily="2" charset="2"/>
              </a:rPr>
              <a:t> C</a:t>
            </a:r>
          </a:p>
          <a:p>
            <a:r>
              <a:rPr lang="en-US" dirty="0">
                <a:sym typeface="Wingdings" pitchFamily="2" charset="2"/>
              </a:rPr>
              <a:t>B  F </a:t>
            </a:r>
          </a:p>
          <a:p>
            <a:r>
              <a:rPr lang="en-US" dirty="0">
                <a:sym typeface="Wingdings" pitchFamily="2" charset="2"/>
              </a:rPr>
              <a:t>F  GH </a:t>
            </a:r>
          </a:p>
          <a:p>
            <a:endParaRPr lang="en-US" dirty="0"/>
          </a:p>
          <a:p>
            <a:r>
              <a:rPr lang="en-US" dirty="0"/>
              <a:t>          R2 ( B F G H)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B34744-23D3-FF45-A797-64DAD78E26E0}"/>
              </a:ext>
            </a:extLst>
          </p:cNvPr>
          <p:cNvCxnSpPr>
            <a:cxnSpLocks/>
          </p:cNvCxnSpPr>
          <p:nvPr/>
        </p:nvCxnSpPr>
        <p:spPr>
          <a:xfrm flipH="1">
            <a:off x="6613081" y="3047998"/>
            <a:ext cx="478972" cy="69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089E7C-147D-DE42-B507-0B361EBEA974}"/>
              </a:ext>
            </a:extLst>
          </p:cNvPr>
          <p:cNvCxnSpPr>
            <a:cxnSpLocks/>
          </p:cNvCxnSpPr>
          <p:nvPr/>
        </p:nvCxnSpPr>
        <p:spPr>
          <a:xfrm>
            <a:off x="7298880" y="3022249"/>
            <a:ext cx="446312" cy="69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2DCC10-B12A-2C46-AA22-D3507A5B25B3}"/>
              </a:ext>
            </a:extLst>
          </p:cNvPr>
          <p:cNvSpPr txBox="1"/>
          <p:nvPr/>
        </p:nvSpPr>
        <p:spPr>
          <a:xfrm>
            <a:off x="6281057" y="3744686"/>
            <a:ext cx="24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R21( B F)    R22( F G H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E0683E-746C-7A49-BE78-840FBDDBDCC4}"/>
              </a:ext>
            </a:extLst>
          </p:cNvPr>
          <p:cNvSpPr txBox="1"/>
          <p:nvPr/>
        </p:nvSpPr>
        <p:spPr>
          <a:xfrm>
            <a:off x="6313714" y="4408714"/>
            <a:ext cx="3348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CK  is not involved in any table so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R3( A B C) </a:t>
            </a:r>
          </a:p>
        </p:txBody>
      </p:sp>
    </p:spTree>
    <p:extLst>
      <p:ext uri="{BB962C8B-B14F-4D97-AF65-F5344CB8AC3E}">
        <p14:creationId xmlns:p14="http://schemas.microsoft.com/office/powerpoint/2010/main" val="29698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0FC6-C212-0545-9636-CDA5A296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FD1AB51-133B-F244-B271-E4954FCD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6" y="862920"/>
            <a:ext cx="11264900" cy="53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" id="{A98D686C-A9BC-9841-B0FA-12150BE9D8FB}" vid="{B2F4CC3F-723E-AB40-B74C-3B85E8EBCD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3051</TotalTime>
  <Words>579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FD PRESERVATION IN 3NF AND BCNF DECOMPOSITION </vt:lpstr>
      <vt:lpstr>FD Preservation in 3NF AND BCNF Decomposition  </vt:lpstr>
      <vt:lpstr>DEPENDENCY PRESERVING </vt:lpstr>
      <vt:lpstr>3NF decomposition</vt:lpstr>
      <vt:lpstr>3NF Decomposition </vt:lpstr>
      <vt:lpstr>Example 1</vt:lpstr>
      <vt:lpstr>Example 1 DECOMPOSITION </vt:lpstr>
      <vt:lpstr>Example 2</vt:lpstr>
      <vt:lpstr>PowerPoint Presentation</vt:lpstr>
      <vt:lpstr>Example 1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3NF AND BCNF DECOMPOSITION </dc:title>
  <dc:creator>Anisha Radhakrishnan (CSE)</dc:creator>
  <cp:lastModifiedBy>Anisha Radhakrishnan (CSE)</cp:lastModifiedBy>
  <cp:revision>26</cp:revision>
  <dcterms:created xsi:type="dcterms:W3CDTF">2020-09-29T15:25:36Z</dcterms:created>
  <dcterms:modified xsi:type="dcterms:W3CDTF">2020-10-06T06:35:54Z</dcterms:modified>
</cp:coreProperties>
</file>