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94" r:id="rId4"/>
    <p:sldId id="258" r:id="rId5"/>
    <p:sldId id="295" r:id="rId6"/>
    <p:sldId id="296" r:id="rId7"/>
    <p:sldId id="297" r:id="rId8"/>
    <p:sldId id="299" r:id="rId9"/>
    <p:sldId id="300" r:id="rId10"/>
    <p:sldId id="301" r:id="rId11"/>
    <p:sldId id="303" r:id="rId12"/>
    <p:sldId id="277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51489-D7D9-42CE-9FB2-DC999705206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1D6B-D125-4B1C-979C-6DA2B6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24AD8C9-1250-4471-82FB-55052833B72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703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B4F3280-606F-463A-AD02-71FF6546A4C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186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20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34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3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9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6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88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8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7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2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1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81B1D5-D68E-4179-9BA4-E39D50B0EB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D8D818-8C2F-480D-8CC4-C1D93E83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7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o835AF4H5USqC6ujrdZTny9-f2Cgnx1EoeSmVJuiV_pURFBNRVoyQ1JNQjJTT0pMQ1FSNjdCOFdZNy4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LAB 4</a:t>
            </a:r>
            <a:br>
              <a:rPr lang="en-US" b="1" dirty="0" smtClean="0"/>
            </a:br>
            <a:r>
              <a:rPr lang="en-US" b="1" dirty="0" smtClean="0"/>
              <a:t>Queries on Multiple Relations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8"/>
            <a:ext cx="9440034" cy="2078561"/>
          </a:xfrm>
        </p:spPr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Sikha</a:t>
            </a:r>
            <a:r>
              <a:rPr lang="en-US" dirty="0" smtClean="0"/>
              <a:t> O K</a:t>
            </a:r>
          </a:p>
          <a:p>
            <a:r>
              <a:rPr lang="en-US" dirty="0" smtClean="0"/>
              <a:t>Assistant Professor(</a:t>
            </a:r>
            <a:r>
              <a:rPr lang="en-US" dirty="0" err="1" smtClean="0"/>
              <a:t>Sr.Gr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CSE Department</a:t>
            </a:r>
          </a:p>
          <a:p>
            <a:r>
              <a:rPr lang="en-US" dirty="0" smtClean="0"/>
              <a:t>ASE-Coimbatore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2824" y="5676899"/>
            <a:ext cx="713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Reference: Database System Concepts sixth edition, W3 Schools, Tutorial Point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8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20340"/>
              </p:ext>
            </p:extLst>
          </p:nvPr>
        </p:nvGraphicFramePr>
        <p:xfrm>
          <a:off x="1878014" y="1477964"/>
          <a:ext cx="4983161" cy="2994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DEPNAME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SALARY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E08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RAJANI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PHY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PREMA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PHY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VISHAL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MECH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ANU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EEE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ARUN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EEE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AJITH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38000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NITA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2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ABHISHEK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3226" y="277813"/>
            <a:ext cx="97766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Display the count of instructors in each department as </a:t>
            </a:r>
            <a:r>
              <a:rPr lang="en-US" altLang="en-US" sz="2400" dirty="0" err="1"/>
              <a:t>dept_count</a:t>
            </a:r>
            <a:r>
              <a:rPr lang="en-US" altLang="en-US" sz="2400" dirty="0"/>
              <a:t> and order the output as the ascending order of department name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90907"/>
              </p:ext>
            </p:extLst>
          </p:nvPr>
        </p:nvGraphicFramePr>
        <p:xfrm>
          <a:off x="8443637" y="2027583"/>
          <a:ext cx="2636838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DEPT</a:t>
                      </a:r>
                      <a:endParaRPr lang="en-IN" sz="18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DEPT_COUNT</a:t>
                      </a:r>
                      <a:endParaRPr lang="en-IN" sz="18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CSE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EEE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MECH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PHY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78013" y="4498975"/>
            <a:ext cx="7029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IN" altLang="en-US" sz="2400" dirty="0"/>
              <a:t>Select </a:t>
            </a:r>
            <a:r>
              <a:rPr lang="en-IN" altLang="en-US" sz="2400" b="1" dirty="0" err="1"/>
              <a:t>depname</a:t>
            </a:r>
            <a:r>
              <a:rPr lang="en-IN" altLang="en-US" sz="2400" b="1" dirty="0"/>
              <a:t> as </a:t>
            </a:r>
            <a:r>
              <a:rPr lang="en-IN" altLang="en-US" sz="2400" b="1" dirty="0" err="1"/>
              <a:t>dept</a:t>
            </a:r>
            <a:r>
              <a:rPr lang="en-IN" altLang="en-US" sz="2400" dirty="0" err="1"/>
              <a:t>,</a:t>
            </a:r>
            <a:r>
              <a:rPr lang="en-IN" altLang="en-US" sz="2400" b="1" dirty="0" err="1">
                <a:solidFill>
                  <a:srgbClr val="FF0000"/>
                </a:solidFill>
              </a:rPr>
              <a:t>count</a:t>
            </a:r>
            <a:r>
              <a:rPr lang="en-IN" altLang="en-US" sz="2400" b="1" dirty="0">
                <a:solidFill>
                  <a:srgbClr val="FF0000"/>
                </a:solidFill>
              </a:rPr>
              <a:t>(*) as </a:t>
            </a:r>
            <a:r>
              <a:rPr lang="en-IN" altLang="en-US" sz="2400" b="1" dirty="0" err="1">
                <a:solidFill>
                  <a:srgbClr val="FF0000"/>
                </a:solidFill>
              </a:rPr>
              <a:t>dept_count</a:t>
            </a:r>
            <a:endParaRPr lang="en-IN" altLang="en-US" sz="2400" b="1" dirty="0">
              <a:solidFill>
                <a:srgbClr val="FF0000"/>
              </a:solidFill>
            </a:endParaRPr>
          </a:p>
          <a:p>
            <a:r>
              <a:rPr lang="en-IN" altLang="en-US" sz="2400" dirty="0"/>
              <a:t>from instructor</a:t>
            </a:r>
          </a:p>
          <a:p>
            <a:r>
              <a:rPr lang="en-IN" altLang="en-US" sz="2400" dirty="0"/>
              <a:t>group by </a:t>
            </a:r>
            <a:r>
              <a:rPr lang="en-IN" altLang="en-US" sz="2400" dirty="0" err="1"/>
              <a:t>depname</a:t>
            </a:r>
            <a:endParaRPr lang="en-IN" altLang="en-US" sz="2400" dirty="0"/>
          </a:p>
          <a:p>
            <a:r>
              <a:rPr lang="en-IN" altLang="en-US" sz="2400" dirty="0">
                <a:solidFill>
                  <a:srgbClr val="FFC000"/>
                </a:solidFill>
              </a:rPr>
              <a:t>Order by </a:t>
            </a:r>
            <a:r>
              <a:rPr lang="en-IN" altLang="en-US" sz="2400" dirty="0" err="1">
                <a:solidFill>
                  <a:srgbClr val="FFC000"/>
                </a:solidFill>
              </a:rPr>
              <a:t>depname</a:t>
            </a:r>
            <a:r>
              <a:rPr lang="en-IN" altLang="en-US" sz="2400" dirty="0">
                <a:solidFill>
                  <a:srgbClr val="FFC000"/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0456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78014" y="1477964"/>
          <a:ext cx="4983161" cy="2994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DEPNAME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SALARY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E08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RAJANI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PHY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PREMA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PHY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VISHAL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MECH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ANU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EEE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ARUN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EEE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AJITH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38000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NITA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2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ABHISHEK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7261" y="277813"/>
            <a:ext cx="110026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Display the count of instructors in each department as </a:t>
            </a:r>
            <a:r>
              <a:rPr lang="en-US" altLang="en-US" sz="2400" dirty="0" err="1" smtClean="0"/>
              <a:t>dept_count</a:t>
            </a:r>
            <a:r>
              <a:rPr lang="en-US" altLang="en-US" sz="2400" dirty="0"/>
              <a:t> </a:t>
            </a:r>
            <a:r>
              <a:rPr lang="en-US" altLang="en-US" sz="2400" dirty="0" smtClean="0">
                <a:solidFill>
                  <a:srgbClr val="FFC000"/>
                </a:solidFill>
              </a:rPr>
              <a:t>[only include departments with more than 1 instructors] </a:t>
            </a:r>
            <a:r>
              <a:rPr lang="en-US" altLang="en-US" sz="2400" dirty="0"/>
              <a:t>and order the output as the ascending order of department name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3282"/>
              </p:ext>
            </p:extLst>
          </p:nvPr>
        </p:nvGraphicFramePr>
        <p:xfrm>
          <a:off x="8443637" y="2027583"/>
          <a:ext cx="2636838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DEPT</a:t>
                      </a:r>
                      <a:endParaRPr lang="en-IN" sz="18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DEPT_COUNT</a:t>
                      </a:r>
                      <a:endParaRPr lang="en-IN" sz="18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CSE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EEE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MECH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PHY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78013" y="4498975"/>
            <a:ext cx="70294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IN" altLang="en-US" sz="2400" dirty="0"/>
              <a:t>Select </a:t>
            </a:r>
            <a:r>
              <a:rPr lang="en-IN" altLang="en-US" sz="2400" b="1" dirty="0" err="1"/>
              <a:t>depname</a:t>
            </a:r>
            <a:r>
              <a:rPr lang="en-IN" altLang="en-US" sz="2400" b="1" dirty="0"/>
              <a:t> as </a:t>
            </a:r>
            <a:r>
              <a:rPr lang="en-IN" altLang="en-US" sz="2400" b="1" dirty="0" err="1"/>
              <a:t>dept</a:t>
            </a:r>
            <a:r>
              <a:rPr lang="en-IN" altLang="en-US" sz="2400" dirty="0" err="1"/>
              <a:t>,</a:t>
            </a:r>
            <a:r>
              <a:rPr lang="en-IN" altLang="en-US" sz="2400" b="1" dirty="0" err="1">
                <a:solidFill>
                  <a:srgbClr val="FF0000"/>
                </a:solidFill>
              </a:rPr>
              <a:t>count</a:t>
            </a:r>
            <a:r>
              <a:rPr lang="en-IN" altLang="en-US" sz="2400" b="1" dirty="0">
                <a:solidFill>
                  <a:srgbClr val="FF0000"/>
                </a:solidFill>
              </a:rPr>
              <a:t>(*) as </a:t>
            </a:r>
            <a:r>
              <a:rPr lang="en-IN" altLang="en-US" sz="2400" b="1" dirty="0" err="1">
                <a:solidFill>
                  <a:srgbClr val="FF0000"/>
                </a:solidFill>
              </a:rPr>
              <a:t>dept_count</a:t>
            </a:r>
            <a:endParaRPr lang="en-IN" altLang="en-US" sz="2400" b="1" dirty="0">
              <a:solidFill>
                <a:srgbClr val="FF0000"/>
              </a:solidFill>
            </a:endParaRPr>
          </a:p>
          <a:p>
            <a:r>
              <a:rPr lang="en-IN" altLang="en-US" sz="2400" dirty="0"/>
              <a:t>from instructor</a:t>
            </a:r>
          </a:p>
          <a:p>
            <a:r>
              <a:rPr lang="en-IN" altLang="en-US" sz="2400" dirty="0"/>
              <a:t>group by </a:t>
            </a:r>
            <a:r>
              <a:rPr lang="en-IN" altLang="en-US" sz="2400" dirty="0" err="1" smtClean="0"/>
              <a:t>depname</a:t>
            </a:r>
            <a:endParaRPr lang="en-IN" altLang="en-US" sz="2400" dirty="0" smtClean="0"/>
          </a:p>
          <a:p>
            <a:r>
              <a:rPr lang="en-IN" altLang="en-US" sz="2400" b="1" dirty="0">
                <a:solidFill>
                  <a:srgbClr val="FFC000"/>
                </a:solidFill>
              </a:rPr>
              <a:t>h</a:t>
            </a:r>
            <a:r>
              <a:rPr lang="en-IN" altLang="en-US" sz="2400" b="1" dirty="0" smtClean="0">
                <a:solidFill>
                  <a:srgbClr val="FFC000"/>
                </a:solidFill>
              </a:rPr>
              <a:t>aving</a:t>
            </a:r>
            <a:r>
              <a:rPr lang="en-IN" altLang="en-US" sz="2400" dirty="0" smtClean="0"/>
              <a:t> </a:t>
            </a:r>
            <a:r>
              <a:rPr lang="en-IN" altLang="en-US" sz="2400" b="1" dirty="0" err="1" smtClean="0">
                <a:solidFill>
                  <a:srgbClr val="FF0000"/>
                </a:solidFill>
              </a:rPr>
              <a:t>dept_count</a:t>
            </a:r>
            <a:r>
              <a:rPr lang="en-IN" altLang="en-US" sz="2400" b="1" dirty="0" smtClean="0">
                <a:solidFill>
                  <a:srgbClr val="FF0000"/>
                </a:solidFill>
              </a:rPr>
              <a:t> &gt;1</a:t>
            </a:r>
            <a:endParaRPr lang="en-IN" altLang="en-US" sz="2400" b="1" dirty="0">
              <a:solidFill>
                <a:srgbClr val="FF0000"/>
              </a:solidFill>
            </a:endParaRPr>
          </a:p>
          <a:p>
            <a:r>
              <a:rPr lang="en-IN" altLang="en-US" sz="2400" dirty="0" smtClean="0"/>
              <a:t>Order </a:t>
            </a:r>
            <a:r>
              <a:rPr lang="en-IN" altLang="en-US" sz="2400" dirty="0"/>
              <a:t>by </a:t>
            </a:r>
            <a:r>
              <a:rPr lang="en-IN" altLang="en-US" sz="2400" dirty="0" err="1"/>
              <a:t>depname</a:t>
            </a:r>
            <a:r>
              <a:rPr lang="en-IN" altLang="en-US" sz="2400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778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 a document:</a:t>
            </a:r>
          </a:p>
          <a:p>
            <a:pPr marL="36900" indent="0"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     Title: 19CSE202 LAB3: SQL CONSTRAINTS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dirty="0" smtClean="0"/>
              <a:t>        For each question paste your query and the result.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dirty="0" smtClean="0"/>
              <a:t>        Name of the document: </a:t>
            </a:r>
            <a:r>
              <a:rPr lang="en-US" b="1" dirty="0" smtClean="0">
                <a:solidFill>
                  <a:srgbClr val="FFC000"/>
                </a:solidFill>
              </a:rPr>
              <a:t>rollno_lab4 </a:t>
            </a:r>
            <a:r>
              <a:rPr lang="en-US" b="1" dirty="0" smtClean="0">
                <a:solidFill>
                  <a:srgbClr val="FFC000"/>
                </a:solidFill>
              </a:rPr>
              <a:t>[</a:t>
            </a:r>
            <a:r>
              <a:rPr lang="en-US" b="1" dirty="0" err="1" smtClean="0">
                <a:solidFill>
                  <a:srgbClr val="FFC000"/>
                </a:solidFill>
              </a:rPr>
              <a:t>Eg</a:t>
            </a:r>
            <a:r>
              <a:rPr lang="en-US" b="1" dirty="0" smtClean="0">
                <a:solidFill>
                  <a:srgbClr val="FFC000"/>
                </a:solidFill>
              </a:rPr>
              <a:t>: </a:t>
            </a:r>
            <a:r>
              <a:rPr lang="en-US" b="1" dirty="0" smtClean="0">
                <a:solidFill>
                  <a:srgbClr val="FFC000"/>
                </a:solidFill>
              </a:rPr>
              <a:t>10_lab4]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      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Upload the document as a PDF in to:</a:t>
            </a:r>
          </a:p>
          <a:p>
            <a:pPr marL="36900" indent="0"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95" y="34845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  <a:effectLst/>
              </a:rPr>
              <a:t>LAB 4 : SUBMISSION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0174" y="4162336"/>
            <a:ext cx="94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forms.office.com/Pages/ResponsePage.aspx?id=o835AF4H5USqC6ujrdZTny9-f2Cgnx1EoeSmVJuiV_pURFBNRVoyQ1JNQjJTT0pMQ1FSNjdCOFdZNy4u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Cartesian Product</a:t>
            </a:r>
            <a:endParaRPr lang="en-US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699" y="1580050"/>
            <a:ext cx="11382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CARTESIAN JOIN or CROSS JOIN returns the Cartesian product of the sets of records from two or more joined tables.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57574" y="2420540"/>
            <a:ext cx="50673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SELECT table1.column1, table2.column2... FROM table1, table2 [, table3 ] </a:t>
            </a:r>
          </a:p>
        </p:txBody>
      </p:sp>
      <p:pic>
        <p:nvPicPr>
          <p:cNvPr id="1032" name="Picture 8" descr="Relational Algebra : Cartesian Product 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1" y="4305300"/>
            <a:ext cx="10372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4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800401"/>
              </p:ext>
            </p:extLst>
          </p:nvPr>
        </p:nvGraphicFramePr>
        <p:xfrm>
          <a:off x="233359" y="517366"/>
          <a:ext cx="4405316" cy="25069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9148">
                  <a:extLst>
                    <a:ext uri="{9D8B030D-6E8A-4147-A177-3AD203B41FA5}">
                      <a16:colId xmlns:a16="http://schemas.microsoft.com/office/drawing/2014/main" val="1819786557"/>
                    </a:ext>
                  </a:extLst>
                </a:gridCol>
                <a:gridCol w="799148">
                  <a:extLst>
                    <a:ext uri="{9D8B030D-6E8A-4147-A177-3AD203B41FA5}">
                      <a16:colId xmlns:a16="http://schemas.microsoft.com/office/drawing/2014/main" val="2156632558"/>
                    </a:ext>
                  </a:extLst>
                </a:gridCol>
                <a:gridCol w="730570">
                  <a:extLst>
                    <a:ext uri="{9D8B030D-6E8A-4147-A177-3AD203B41FA5}">
                      <a16:colId xmlns:a16="http://schemas.microsoft.com/office/drawing/2014/main" val="38724158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7791535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5678454"/>
                    </a:ext>
                  </a:extLst>
                </a:gridCol>
              </a:tblGrid>
              <a:tr h="23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 ID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 NAME    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 AGE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 ADDRESS  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 SALARY  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065884"/>
                  </a:ext>
                </a:extLst>
              </a:tr>
              <a:tr h="232498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990067"/>
                  </a:ext>
                </a:extLst>
              </a:tr>
              <a:tr h="23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Ramesh  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Ahmedabad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2000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9740428"/>
                  </a:ext>
                </a:extLst>
              </a:tr>
              <a:tr h="23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Khilan</a:t>
                      </a:r>
                      <a:r>
                        <a:rPr lang="en-US" sz="1600" u="none" strike="noStrike" dirty="0">
                          <a:effectLst/>
                        </a:rPr>
                        <a:t>  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Delhi    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1500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521854"/>
                  </a:ext>
                </a:extLst>
              </a:tr>
              <a:tr h="23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kaushik 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Kota     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2000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1525185"/>
                  </a:ext>
                </a:extLst>
              </a:tr>
              <a:tr h="23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Chaitali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Mumbai   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6500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6437155"/>
                  </a:ext>
                </a:extLst>
              </a:tr>
              <a:tr h="23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Hardik  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27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Bhopal   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8500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2092330"/>
                  </a:ext>
                </a:extLst>
              </a:tr>
              <a:tr h="23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Komal   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MP       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4500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9443222"/>
                  </a:ext>
                </a:extLst>
              </a:tr>
              <a:tr h="23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Muffy   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Indore   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958473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77703"/>
              </p:ext>
            </p:extLst>
          </p:nvPr>
        </p:nvGraphicFramePr>
        <p:xfrm>
          <a:off x="138109" y="4000500"/>
          <a:ext cx="4405316" cy="240384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01329">
                  <a:extLst>
                    <a:ext uri="{9D8B030D-6E8A-4147-A177-3AD203B41FA5}">
                      <a16:colId xmlns:a16="http://schemas.microsoft.com/office/drawing/2014/main" val="2619102738"/>
                    </a:ext>
                  </a:extLst>
                </a:gridCol>
                <a:gridCol w="1101329">
                  <a:extLst>
                    <a:ext uri="{9D8B030D-6E8A-4147-A177-3AD203B41FA5}">
                      <a16:colId xmlns:a16="http://schemas.microsoft.com/office/drawing/2014/main" val="2847815491"/>
                    </a:ext>
                  </a:extLst>
                </a:gridCol>
                <a:gridCol w="1101329">
                  <a:extLst>
                    <a:ext uri="{9D8B030D-6E8A-4147-A177-3AD203B41FA5}">
                      <a16:colId xmlns:a16="http://schemas.microsoft.com/office/drawing/2014/main" val="549097525"/>
                    </a:ext>
                  </a:extLst>
                </a:gridCol>
                <a:gridCol w="1101329">
                  <a:extLst>
                    <a:ext uri="{9D8B030D-6E8A-4147-A177-3AD203B41FA5}">
                      <a16:colId xmlns:a16="http://schemas.microsoft.com/office/drawing/2014/main" val="59800771"/>
                    </a:ext>
                  </a:extLst>
                </a:gridCol>
              </a:tblGrid>
              <a:tr h="199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OID 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DATE              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CUSTOMER_ID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AMOUNT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1735426"/>
                  </a:ext>
                </a:extLst>
              </a:tr>
              <a:tr h="439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102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2009-10-08 00:00:00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3000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9675353"/>
                  </a:ext>
                </a:extLst>
              </a:tr>
              <a:tr h="439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2009-10-08 00:00:00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1500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5870399"/>
                  </a:ext>
                </a:extLst>
              </a:tr>
              <a:tr h="439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2009-11-20 00:00:00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1560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6086045"/>
                  </a:ext>
                </a:extLst>
              </a:tr>
              <a:tr h="4390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103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2008-05-20 00:00:00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421246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91050" y="3063054"/>
            <a:ext cx="4029075" cy="93744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SELECT 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AMOUNT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FROM CUSTOMERS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ORDERS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68380"/>
              </p:ext>
            </p:extLst>
          </p:nvPr>
        </p:nvGraphicFramePr>
        <p:xfrm>
          <a:off x="8667750" y="294829"/>
          <a:ext cx="3333750" cy="65631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58389">
                  <a:extLst>
                    <a:ext uri="{9D8B030D-6E8A-4147-A177-3AD203B41FA5}">
                      <a16:colId xmlns:a16="http://schemas.microsoft.com/office/drawing/2014/main" val="1008558840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314201021"/>
                    </a:ext>
                  </a:extLst>
                </a:gridCol>
                <a:gridCol w="758389">
                  <a:extLst>
                    <a:ext uri="{9D8B030D-6E8A-4147-A177-3AD203B41FA5}">
                      <a16:colId xmlns:a16="http://schemas.microsoft.com/office/drawing/2014/main" val="1878333028"/>
                    </a:ext>
                  </a:extLst>
                </a:gridCol>
                <a:gridCol w="1058583">
                  <a:extLst>
                    <a:ext uri="{9D8B030D-6E8A-4147-A177-3AD203B41FA5}">
                      <a16:colId xmlns:a16="http://schemas.microsoft.com/office/drawing/2014/main" val="4203360767"/>
                    </a:ext>
                  </a:extLst>
                </a:gridCol>
              </a:tblGrid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AMOUNT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478708081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Ramesh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08005587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Ramesh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4273718432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Ramesh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11/20/2009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836188516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Ramesh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5/20/2008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680449783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Khilan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4069683854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Khilan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10/8/2009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926316728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Khilan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11/20/2009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352100622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Khilan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5/20/2008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759839105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kaushik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738168123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kaushik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221442106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kaushik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11/20/2009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389819722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kaushik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5/20/2008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623999313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Chaitali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06573980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Chaitali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314100111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Chaitali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11/20/2009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27341462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Chaitali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5/20/2008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159332048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Hardik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615091883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Hardik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504475342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Hardik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11/20/2009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383796828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Hardik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5/20/2008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651280333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Komal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12744823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Komal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697896760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Komal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11/20/2009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493511024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Komal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5/20/2008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93757091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Muffy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593896227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Muffy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10/8/2009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855600765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Muffy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11/20/2009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91852290"/>
                  </a:ext>
                </a:extLst>
              </a:tr>
              <a:tr h="139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Muffy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5/20/2008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81009798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2900" y="1143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109" y="3531777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3450" y="4238625"/>
            <a:ext cx="344805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WHERE CUTOMER.ID= ORDER.CUSTOMER_ID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48725" y="952500"/>
            <a:ext cx="3086100" cy="67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63000" y="1850335"/>
            <a:ext cx="3086100" cy="644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91575" y="2748170"/>
            <a:ext cx="3086100" cy="581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63000" y="3716444"/>
            <a:ext cx="3086100" cy="522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/>
              </a:rPr>
              <a:t>Natural Join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252" y="1764701"/>
            <a:ext cx="11214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SQL NATURAL JOIN is a type of EQUI JOIN and is structured in such a way that, columns with the same name of associated tables will appear once only.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035" y="2669809"/>
            <a:ext cx="6096000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associated tables have one or more pairs of identically named columns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columns must be the same data type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Don’t use ON clause in a natural join.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66476" y="4383180"/>
            <a:ext cx="5879350" cy="95410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58CCB"/>
                </a:solidFill>
                <a:effectLst/>
              </a:rPr>
              <a:t>SELECT * FROM table1 NATURAL JOIN table2;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2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67533"/>
              </p:ext>
            </p:extLst>
          </p:nvPr>
        </p:nvGraphicFramePr>
        <p:xfrm>
          <a:off x="324672" y="565150"/>
          <a:ext cx="3869640" cy="2849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410">
                  <a:extLst>
                    <a:ext uri="{9D8B030D-6E8A-4147-A177-3AD203B41FA5}">
                      <a16:colId xmlns:a16="http://schemas.microsoft.com/office/drawing/2014/main" val="3989535750"/>
                    </a:ext>
                  </a:extLst>
                </a:gridCol>
                <a:gridCol w="1162883">
                  <a:extLst>
                    <a:ext uri="{9D8B030D-6E8A-4147-A177-3AD203B41FA5}">
                      <a16:colId xmlns:a16="http://schemas.microsoft.com/office/drawing/2014/main" val="1603216835"/>
                    </a:ext>
                  </a:extLst>
                </a:gridCol>
                <a:gridCol w="771937">
                  <a:extLst>
                    <a:ext uri="{9D8B030D-6E8A-4147-A177-3AD203B41FA5}">
                      <a16:colId xmlns:a16="http://schemas.microsoft.com/office/drawing/2014/main" val="198465440"/>
                    </a:ext>
                  </a:extLst>
                </a:gridCol>
                <a:gridCol w="967410">
                  <a:extLst>
                    <a:ext uri="{9D8B030D-6E8A-4147-A177-3AD203B41FA5}">
                      <a16:colId xmlns:a16="http://schemas.microsoft.com/office/drawing/2014/main" val="36263411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 ITEM_ID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 ITEM_NAME  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 ITEM_UNIT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 COMPANY_ID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8519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1741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Chex Mix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 Pcs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3489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Cheez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-It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Pcs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501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 BN Biscuit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Pcs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4571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 Mighty Munch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Pcs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31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 Pot Rice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Pcs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7841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 Jaffa Cakes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 Pcs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8874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 Salt n Shake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 Pcs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3439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26596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78248"/>
              </p:ext>
            </p:extLst>
          </p:nvPr>
        </p:nvGraphicFramePr>
        <p:xfrm>
          <a:off x="324672" y="4161667"/>
          <a:ext cx="4068423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6141">
                  <a:extLst>
                    <a:ext uri="{9D8B030D-6E8A-4147-A177-3AD203B41FA5}">
                      <a16:colId xmlns:a16="http://schemas.microsoft.com/office/drawing/2014/main" val="3768457507"/>
                    </a:ext>
                  </a:extLst>
                </a:gridCol>
                <a:gridCol w="1356141">
                  <a:extLst>
                    <a:ext uri="{9D8B030D-6E8A-4147-A177-3AD203B41FA5}">
                      <a16:colId xmlns:a16="http://schemas.microsoft.com/office/drawing/2014/main" val="191895456"/>
                    </a:ext>
                  </a:extLst>
                </a:gridCol>
                <a:gridCol w="1356141">
                  <a:extLst>
                    <a:ext uri="{9D8B030D-6E8A-4147-A177-3AD203B41FA5}">
                      <a16:colId xmlns:a16="http://schemas.microsoft.com/office/drawing/2014/main" val="4928178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 COMPANY_ID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COMPANY_NAME 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COMPANY_CITY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45036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Order All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Boston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5143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Jack Hill Ltd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London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2747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Akas Foods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Delhi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8804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Foodies.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London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27531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sip-n-Bite.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New York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60296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238656" y="3146004"/>
            <a:ext cx="383791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* </a:t>
            </a:r>
            <a:endParaRPr lang="en-US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FROM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foods </a:t>
            </a:r>
            <a:endParaRPr lang="en-US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NATURAL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JOIN company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35820"/>
              </p:ext>
            </p:extLst>
          </p:nvPr>
        </p:nvGraphicFramePr>
        <p:xfrm>
          <a:off x="8319694" y="371835"/>
          <a:ext cx="3736470" cy="5144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745">
                  <a:extLst>
                    <a:ext uri="{9D8B030D-6E8A-4147-A177-3AD203B41FA5}">
                      <a16:colId xmlns:a16="http://schemas.microsoft.com/office/drawing/2014/main" val="4031107766"/>
                    </a:ext>
                  </a:extLst>
                </a:gridCol>
                <a:gridCol w="622745">
                  <a:extLst>
                    <a:ext uri="{9D8B030D-6E8A-4147-A177-3AD203B41FA5}">
                      <a16:colId xmlns:a16="http://schemas.microsoft.com/office/drawing/2014/main" val="988945593"/>
                    </a:ext>
                  </a:extLst>
                </a:gridCol>
                <a:gridCol w="622745">
                  <a:extLst>
                    <a:ext uri="{9D8B030D-6E8A-4147-A177-3AD203B41FA5}">
                      <a16:colId xmlns:a16="http://schemas.microsoft.com/office/drawing/2014/main" val="3455357250"/>
                    </a:ext>
                  </a:extLst>
                </a:gridCol>
                <a:gridCol w="622745">
                  <a:extLst>
                    <a:ext uri="{9D8B030D-6E8A-4147-A177-3AD203B41FA5}">
                      <a16:colId xmlns:a16="http://schemas.microsoft.com/office/drawing/2014/main" val="1888074665"/>
                    </a:ext>
                  </a:extLst>
                </a:gridCol>
                <a:gridCol w="622745">
                  <a:extLst>
                    <a:ext uri="{9D8B030D-6E8A-4147-A177-3AD203B41FA5}">
                      <a16:colId xmlns:a16="http://schemas.microsoft.com/office/drawing/2014/main" val="3069832502"/>
                    </a:ext>
                  </a:extLst>
                </a:gridCol>
                <a:gridCol w="622745">
                  <a:extLst>
                    <a:ext uri="{9D8B030D-6E8A-4147-A177-3AD203B41FA5}">
                      <a16:colId xmlns:a16="http://schemas.microsoft.com/office/drawing/2014/main" val="1283208365"/>
                    </a:ext>
                  </a:extLst>
                </a:gridCol>
              </a:tblGrid>
              <a:tr h="1022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COMPANY_ID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ITEM_ID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ITEM_NAME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ITEM_UNIT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COMPANY_NAME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COMPANY_CITY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5336693"/>
                  </a:ext>
                </a:extLst>
              </a:tr>
              <a:tr h="68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99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Chex Mix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Akas Foods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Delhi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0688640"/>
                  </a:ext>
                </a:extLst>
              </a:tr>
              <a:tr h="68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99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Cheez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-It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Jack Hill Ltd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London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7711638"/>
                  </a:ext>
                </a:extLst>
              </a:tr>
              <a:tr h="68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99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BN Biscuit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Jack Hill Ltd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London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508564"/>
                  </a:ext>
                </a:extLst>
              </a:tr>
              <a:tr h="68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99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Mighty Munch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Foodies.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London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9843946"/>
                  </a:ext>
                </a:extLst>
              </a:tr>
              <a:tr h="68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99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Pot 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Jack Hill Ltd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London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4133077"/>
                  </a:ext>
                </a:extLst>
              </a:tr>
              <a:tr h="68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99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Jaffa Cakes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Pcs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Order 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Boston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288373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" y="1143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" y="379233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sql natural joi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78" y="0"/>
            <a:ext cx="9919252" cy="677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381539" y="1779589"/>
            <a:ext cx="10217426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dirty="0"/>
              <a:t>These functions operate on the multiset of values of a column of a relation, and return a value</a:t>
            </a:r>
            <a:endParaRPr lang="en-US" altLang="en-US" dirty="0" smtClean="0"/>
          </a:p>
          <a:p>
            <a:pPr>
              <a:buNone/>
              <a:tabLst>
                <a:tab pos="2222500" algn="l"/>
              </a:tabLst>
            </a:pPr>
            <a:r>
              <a:rPr lang="en-US" altLang="en-US" dirty="0" smtClean="0"/>
              <a:t>		</a:t>
            </a:r>
            <a:r>
              <a:rPr lang="en-US" altLang="en-US" sz="2400" b="1" dirty="0" err="1"/>
              <a:t>avg</a:t>
            </a:r>
            <a:r>
              <a:rPr lang="en-US" altLang="en-US" sz="2400" b="1" dirty="0"/>
              <a:t>: </a:t>
            </a:r>
            <a:r>
              <a:rPr lang="en-US" altLang="en-US" sz="2400" dirty="0"/>
              <a:t>average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min:  </a:t>
            </a:r>
            <a:r>
              <a:rPr lang="en-US" altLang="en-US" sz="2400" dirty="0"/>
              <a:t>minimum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max:  </a:t>
            </a:r>
            <a:r>
              <a:rPr lang="en-US" altLang="en-US" sz="2400" dirty="0"/>
              <a:t>maximum value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sum:  </a:t>
            </a:r>
            <a:r>
              <a:rPr lang="en-US" altLang="en-US" sz="2400" dirty="0"/>
              <a:t>sum of values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count:  </a:t>
            </a:r>
            <a:r>
              <a:rPr lang="en-US" altLang="en-US" sz="2400" dirty="0"/>
              <a:t>number of values</a:t>
            </a:r>
            <a:endParaRPr lang="en-US" alt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9520" y="2857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  <a:effectLst/>
              </a:rPr>
              <a:t>Aggregate Functions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7626" y="1108075"/>
            <a:ext cx="11390244" cy="5251450"/>
          </a:xfrm>
        </p:spPr>
        <p:txBody>
          <a:bodyPr/>
          <a:lstStyle/>
          <a:p>
            <a:pPr>
              <a:buFont typeface="Arial" charset="0"/>
              <a:buChar char="•"/>
              <a:tabLst>
                <a:tab pos="1711325" algn="l"/>
              </a:tabLst>
              <a:defRPr/>
            </a:pPr>
            <a:r>
              <a:rPr lang="en-US" dirty="0"/>
              <a:t>Find the average salary of instructors in the Computer Science department</a:t>
            </a:r>
            <a:r>
              <a:rPr lang="en-US" dirty="0" smtClean="0"/>
              <a:t> </a:t>
            </a:r>
          </a:p>
          <a:p>
            <a:pPr lvl="1">
              <a:buFont typeface="Arial" charset="0"/>
              <a:buChar char="–"/>
              <a:tabLst>
                <a:tab pos="1711325" algn="l"/>
              </a:tabLst>
              <a:defRPr/>
            </a:pPr>
            <a:r>
              <a:rPr lang="en-US" sz="2000" b="1" dirty="0"/>
              <a:t>select </a:t>
            </a:r>
            <a:r>
              <a:rPr lang="en-US" sz="2000" b="1" dirty="0" err="1"/>
              <a:t>avg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salary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br>
              <a:rPr lang="en-US" sz="2000" i="1" dirty="0"/>
            </a:br>
            <a:r>
              <a:rPr lang="en-US" sz="2000" b="1" dirty="0"/>
              <a:t>where </a:t>
            </a:r>
            <a:r>
              <a:rPr lang="en-US" sz="2000" i="1" dirty="0" err="1" smtClean="0"/>
              <a:t>dept_name</a:t>
            </a:r>
            <a:r>
              <a:rPr lang="en-US" sz="2000" dirty="0" smtClean="0"/>
              <a:t>=‘CSE.’;</a:t>
            </a:r>
            <a:endParaRPr lang="en-US" dirty="0" smtClean="0"/>
          </a:p>
          <a:p>
            <a:pPr>
              <a:buFont typeface="Arial" charset="0"/>
              <a:buChar char="•"/>
              <a:tabLst>
                <a:tab pos="1711325" algn="l"/>
              </a:tabLst>
              <a:defRPr/>
            </a:pPr>
            <a:r>
              <a:rPr lang="en-US" dirty="0"/>
              <a:t>Find the number of tuples in the </a:t>
            </a:r>
            <a:r>
              <a:rPr lang="en-US" i="1" dirty="0" err="1"/>
              <a:t>indtructor</a:t>
            </a:r>
            <a:r>
              <a:rPr lang="en-US" i="1" dirty="0"/>
              <a:t>  </a:t>
            </a:r>
            <a:r>
              <a:rPr lang="en-US" dirty="0"/>
              <a:t>relation</a:t>
            </a:r>
            <a:endParaRPr lang="en-US" dirty="0" smtClean="0"/>
          </a:p>
          <a:p>
            <a:pPr lvl="1">
              <a:buFont typeface="Arial" charset="0"/>
              <a:buChar char="–"/>
              <a:tabLst>
                <a:tab pos="1711325" algn="l"/>
              </a:tabLst>
              <a:defRPr/>
            </a:pPr>
            <a:r>
              <a:rPr lang="en-US" sz="2000" b="1" dirty="0"/>
              <a:t>select count </a:t>
            </a:r>
            <a:r>
              <a:rPr lang="en-US" sz="2000" dirty="0"/>
              <a:t>(*)</a:t>
            </a:r>
            <a:br>
              <a:rPr lang="en-US" sz="2000" dirty="0"/>
            </a:br>
            <a:r>
              <a:rPr lang="en-US" sz="2000" b="1" dirty="0"/>
              <a:t>from </a:t>
            </a:r>
            <a:r>
              <a:rPr lang="en-US" sz="2000" i="1" dirty="0"/>
              <a:t>course</a:t>
            </a:r>
            <a:r>
              <a:rPr lang="en-US" sz="2000" dirty="0"/>
              <a:t>;</a:t>
            </a:r>
          </a:p>
          <a:p>
            <a:pPr marL="0" indent="0">
              <a:buNone/>
              <a:tabLst>
                <a:tab pos="1711325" algn="l"/>
              </a:tabLst>
              <a:defRPr/>
            </a:pPr>
            <a:endParaRPr lang="en-US" dirty="0"/>
          </a:p>
          <a:p>
            <a:pPr>
              <a:buFont typeface="Arial" charset="0"/>
              <a:buChar char="•"/>
              <a:tabLst>
                <a:tab pos="1711325" algn="l"/>
              </a:tabLst>
              <a:defRPr/>
            </a:pPr>
            <a:r>
              <a:rPr lang="en-US" dirty="0"/>
              <a:t>Display the count of instructors in each department</a:t>
            </a:r>
            <a:endParaRPr lang="en-US" dirty="0" smtClean="0"/>
          </a:p>
          <a:p>
            <a:pPr marL="457200" lvl="1" indent="0">
              <a:buNone/>
              <a:tabLst>
                <a:tab pos="1711325" algn="l"/>
              </a:tabLst>
              <a:defRPr/>
            </a:pPr>
            <a:endParaRPr lang="en-US" dirty="0" smtClean="0"/>
          </a:p>
          <a:p>
            <a:pPr>
              <a:buFont typeface="Arial" charset="0"/>
              <a:buChar char="•"/>
              <a:tabLst>
                <a:tab pos="1711325" algn="l"/>
              </a:tabLst>
              <a:defRPr/>
            </a:pPr>
            <a:endParaRPr lang="en-US" dirty="0" smtClean="0"/>
          </a:p>
          <a:p>
            <a:pPr marL="457200" lvl="1" indent="0">
              <a:buNone/>
              <a:tabLst>
                <a:tab pos="1711325" algn="l"/>
              </a:tabLst>
              <a:defRPr/>
            </a:pPr>
            <a:endParaRPr lang="en-US" dirty="0" smtClean="0"/>
          </a:p>
          <a:p>
            <a:pPr>
              <a:buFont typeface="Arial" charset="0"/>
              <a:buChar char="•"/>
              <a:tabLst>
                <a:tab pos="1711325" algn="l"/>
              </a:tabLst>
              <a:defRPr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63076"/>
              </p:ext>
            </p:extLst>
          </p:nvPr>
        </p:nvGraphicFramePr>
        <p:xfrm>
          <a:off x="4074906" y="4801774"/>
          <a:ext cx="2805113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DEPT</a:t>
                      </a:r>
                      <a:endParaRPr lang="en-IN" sz="18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DEPT_COUNT</a:t>
                      </a:r>
                      <a:endParaRPr lang="en-IN" sz="18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PHY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EEE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CSE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MECH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99520" y="2857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  <a:effectLst/>
              </a:rPr>
              <a:t>Aggregate Functions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86131"/>
              </p:ext>
            </p:extLst>
          </p:nvPr>
        </p:nvGraphicFramePr>
        <p:xfrm>
          <a:off x="7208838" y="1709731"/>
          <a:ext cx="4983162" cy="2994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DEPNAME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SALARY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E08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RAJANI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PHY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PREMA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PHY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VISHAL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MECH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ANU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EEE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ARUN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EEE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AJITH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38000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NITA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2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ABHISHEK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5" y="1443040"/>
            <a:ext cx="8229600" cy="4525962"/>
          </a:xfrm>
        </p:spPr>
        <p:txBody>
          <a:bodyPr/>
          <a:lstStyle/>
          <a:p>
            <a:pPr marL="0" indent="0">
              <a:buNone/>
              <a:defRPr/>
            </a:pPr>
            <a:endParaRPr lang="en-IN" sz="2800" b="1" dirty="0">
              <a:solidFill>
                <a:srgbClr val="000099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IN" sz="2400" b="1" dirty="0">
                <a:solidFill>
                  <a:srgbClr val="FFC000"/>
                </a:solidFill>
              </a:rPr>
              <a:t>SELECT</a:t>
            </a:r>
            <a:r>
              <a:rPr lang="en-IN" sz="2400" dirty="0">
                <a:solidFill>
                  <a:srgbClr val="FFC000"/>
                </a:solidFill>
              </a:rPr>
              <a:t> </a:t>
            </a:r>
            <a:r>
              <a:rPr lang="en-IN" sz="2400" i="1" dirty="0" err="1">
                <a:solidFill>
                  <a:srgbClr val="FFC000"/>
                </a:solidFill>
              </a:rPr>
              <a:t>column_name</a:t>
            </a:r>
            <a:r>
              <a:rPr lang="en-IN" sz="2400" i="1" dirty="0">
                <a:solidFill>
                  <a:srgbClr val="FFC000"/>
                </a:solidFill>
              </a:rPr>
              <a:t>(s)</a:t>
            </a:r>
            <a:r>
              <a:rPr lang="en-IN" sz="2400" dirty="0">
                <a:solidFill>
                  <a:srgbClr val="FFC000"/>
                </a:solidFill>
              </a:rPr>
              <a:t/>
            </a:r>
            <a:br>
              <a:rPr lang="en-IN" sz="2400" dirty="0">
                <a:solidFill>
                  <a:srgbClr val="FFC000"/>
                </a:solidFill>
              </a:rPr>
            </a:br>
            <a:r>
              <a:rPr lang="en-IN" sz="2400" b="1" dirty="0">
                <a:solidFill>
                  <a:srgbClr val="FFC000"/>
                </a:solidFill>
              </a:rPr>
              <a:t>FROM</a:t>
            </a:r>
            <a:r>
              <a:rPr lang="en-IN" sz="2400" dirty="0">
                <a:solidFill>
                  <a:srgbClr val="FFC000"/>
                </a:solidFill>
              </a:rPr>
              <a:t> </a:t>
            </a:r>
            <a:r>
              <a:rPr lang="en-IN" sz="2400" i="1" dirty="0" err="1">
                <a:solidFill>
                  <a:srgbClr val="FFC000"/>
                </a:solidFill>
              </a:rPr>
              <a:t>table_name</a:t>
            </a:r>
            <a:r>
              <a:rPr lang="en-IN" sz="2400" dirty="0">
                <a:solidFill>
                  <a:srgbClr val="FFC000"/>
                </a:solidFill>
              </a:rPr>
              <a:t/>
            </a:r>
            <a:br>
              <a:rPr lang="en-IN" sz="2400" dirty="0">
                <a:solidFill>
                  <a:srgbClr val="FFC000"/>
                </a:solidFill>
              </a:rPr>
            </a:br>
            <a:r>
              <a:rPr lang="en-IN" sz="2400" b="1" dirty="0">
                <a:solidFill>
                  <a:srgbClr val="FFC000"/>
                </a:solidFill>
              </a:rPr>
              <a:t>WHERE</a:t>
            </a:r>
            <a:r>
              <a:rPr lang="en-IN" sz="2400" dirty="0">
                <a:solidFill>
                  <a:srgbClr val="FFC000"/>
                </a:solidFill>
              </a:rPr>
              <a:t> </a:t>
            </a:r>
            <a:r>
              <a:rPr lang="en-IN" sz="2400" i="1" dirty="0">
                <a:solidFill>
                  <a:srgbClr val="FFC000"/>
                </a:solidFill>
              </a:rPr>
              <a:t>condition</a:t>
            </a:r>
            <a:r>
              <a:rPr lang="en-IN" sz="2400" dirty="0">
                <a:solidFill>
                  <a:srgbClr val="FFC000"/>
                </a:solidFill>
              </a:rPr>
              <a:t/>
            </a:r>
            <a:br>
              <a:rPr lang="en-IN" sz="2400" dirty="0">
                <a:solidFill>
                  <a:srgbClr val="FFC000"/>
                </a:solidFill>
              </a:rPr>
            </a:br>
            <a:r>
              <a:rPr lang="en-IN" sz="2400" b="1" dirty="0">
                <a:solidFill>
                  <a:srgbClr val="FFC000"/>
                </a:solidFill>
              </a:rPr>
              <a:t>GROUP BY</a:t>
            </a:r>
            <a:r>
              <a:rPr lang="en-IN" sz="2400" dirty="0">
                <a:solidFill>
                  <a:srgbClr val="FFC000"/>
                </a:solidFill>
              </a:rPr>
              <a:t> </a:t>
            </a:r>
            <a:r>
              <a:rPr lang="en-IN" sz="2400" i="1" dirty="0" err="1">
                <a:solidFill>
                  <a:srgbClr val="FFC000"/>
                </a:solidFill>
              </a:rPr>
              <a:t>column_name</a:t>
            </a:r>
            <a:r>
              <a:rPr lang="en-IN" sz="2400" i="1" dirty="0">
                <a:solidFill>
                  <a:srgbClr val="FFC000"/>
                </a:solidFill>
              </a:rPr>
              <a:t>(s</a:t>
            </a:r>
            <a:r>
              <a:rPr lang="en-IN" sz="2400" i="1" dirty="0"/>
              <a:t>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7083" y="4498975"/>
            <a:ext cx="7029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IN" altLang="en-US" sz="2400" dirty="0"/>
              <a:t>Select </a:t>
            </a:r>
            <a:r>
              <a:rPr lang="en-IN" altLang="en-US" sz="2400" b="1" dirty="0" err="1"/>
              <a:t>depname</a:t>
            </a:r>
            <a:r>
              <a:rPr lang="en-IN" altLang="en-US" sz="2400" b="1" dirty="0"/>
              <a:t> as </a:t>
            </a:r>
            <a:r>
              <a:rPr lang="en-IN" altLang="en-US" sz="2400" b="1" dirty="0" err="1"/>
              <a:t>dept</a:t>
            </a:r>
            <a:r>
              <a:rPr lang="en-IN" altLang="en-US" sz="2400" dirty="0" err="1"/>
              <a:t>,</a:t>
            </a:r>
            <a:r>
              <a:rPr lang="en-IN" altLang="en-US" sz="2400" b="1" dirty="0" err="1">
                <a:solidFill>
                  <a:srgbClr val="FF0000"/>
                </a:solidFill>
              </a:rPr>
              <a:t>count</a:t>
            </a:r>
            <a:r>
              <a:rPr lang="en-IN" altLang="en-US" sz="2400" b="1" dirty="0">
                <a:solidFill>
                  <a:srgbClr val="FF0000"/>
                </a:solidFill>
              </a:rPr>
              <a:t>(*) as </a:t>
            </a:r>
            <a:r>
              <a:rPr lang="en-IN" altLang="en-US" sz="2400" b="1" dirty="0" err="1">
                <a:solidFill>
                  <a:srgbClr val="FF0000"/>
                </a:solidFill>
              </a:rPr>
              <a:t>dept_count</a:t>
            </a:r>
            <a:endParaRPr lang="en-IN" altLang="en-US" sz="2400" b="1" dirty="0">
              <a:solidFill>
                <a:srgbClr val="FF0000"/>
              </a:solidFill>
            </a:endParaRPr>
          </a:p>
          <a:p>
            <a:r>
              <a:rPr lang="en-IN" altLang="en-US" sz="2400" dirty="0"/>
              <a:t>from instructor</a:t>
            </a:r>
          </a:p>
          <a:p>
            <a:r>
              <a:rPr lang="en-IN" altLang="en-US" sz="2400" dirty="0"/>
              <a:t>group by </a:t>
            </a:r>
            <a:r>
              <a:rPr lang="en-IN" altLang="en-US" sz="2400" dirty="0" err="1"/>
              <a:t>depname</a:t>
            </a:r>
            <a:r>
              <a:rPr lang="en-IN" altLang="en-US" sz="24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60405"/>
              </p:ext>
            </p:extLst>
          </p:nvPr>
        </p:nvGraphicFramePr>
        <p:xfrm>
          <a:off x="6950904" y="1123322"/>
          <a:ext cx="4983162" cy="2994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DEPNAME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SALARY</a:t>
                      </a:r>
                      <a:endParaRPr lang="en-IN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E08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RAJANI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PHY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PREMA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PHY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VISHAL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MECH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ANU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EEE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ARUN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EEE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AJITH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38000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NITA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2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ABHISHEK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50000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1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523" name="Rectangle 4"/>
          <p:cNvSpPr>
            <a:spLocks noChangeArrowheads="1"/>
          </p:cNvSpPr>
          <p:nvPr/>
        </p:nvSpPr>
        <p:spPr bwMode="auto">
          <a:xfrm>
            <a:off x="501158" y="998539"/>
            <a:ext cx="571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Display the count of instructors in each department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39277" y="9158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  <a:effectLst/>
              </a:rPr>
              <a:t>Group By/Having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55124"/>
              </p:ext>
            </p:extLst>
          </p:nvPr>
        </p:nvGraphicFramePr>
        <p:xfrm>
          <a:off x="9128953" y="4940304"/>
          <a:ext cx="2805113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DEPT</a:t>
                      </a:r>
                      <a:endParaRPr lang="en-IN" sz="18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DEPT_COUNT</a:t>
                      </a:r>
                      <a:endParaRPr lang="en-IN" sz="18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PHY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EEE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CSE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MECH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3" marR="7623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30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2669</TotalTime>
  <Words>952</Words>
  <Application>Microsoft Office PowerPoint</Application>
  <PresentationFormat>Widescreen</PresentationFormat>
  <Paragraphs>553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Unicode MS</vt:lpstr>
      <vt:lpstr>Calibri</vt:lpstr>
      <vt:lpstr>Calisto MT</vt:lpstr>
      <vt:lpstr>Consolas</vt:lpstr>
      <vt:lpstr>Courier New</vt:lpstr>
      <vt:lpstr>Helvetica</vt:lpstr>
      <vt:lpstr>Trebuchet MS</vt:lpstr>
      <vt:lpstr>Wingdings 2</vt:lpstr>
      <vt:lpstr>Slate</vt:lpstr>
      <vt:lpstr>LAB 4 Queries on Multiple Relations</vt:lpstr>
      <vt:lpstr>Cartesian Product</vt:lpstr>
      <vt:lpstr>PowerPoint Presentation</vt:lpstr>
      <vt:lpstr>Natural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USER</dc:creator>
  <cp:lastModifiedBy>USER</cp:lastModifiedBy>
  <cp:revision>77</cp:revision>
  <dcterms:created xsi:type="dcterms:W3CDTF">2020-08-17T08:41:14Z</dcterms:created>
  <dcterms:modified xsi:type="dcterms:W3CDTF">2020-09-01T07:13:44Z</dcterms:modified>
</cp:coreProperties>
</file>