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78" r:id="rId2"/>
    <p:sldId id="779" r:id="rId3"/>
    <p:sldId id="910" r:id="rId4"/>
    <p:sldId id="969" r:id="rId5"/>
    <p:sldId id="970" r:id="rId6"/>
    <p:sldId id="971" r:id="rId7"/>
    <p:sldId id="973" r:id="rId8"/>
    <p:sldId id="967" r:id="rId9"/>
    <p:sldId id="965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8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0" y="1139482"/>
            <a:ext cx="91440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 dirty="0" smtClean="0"/>
              <a:t>Course objectives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To understand the fundamentals of </a:t>
            </a:r>
            <a:r>
              <a:rPr lang="en-US" sz="3200" b="1" dirty="0" smtClean="0"/>
              <a:t>Boolean Logic </a:t>
            </a:r>
            <a:r>
              <a:rPr lang="en-US" sz="3200" dirty="0" smtClean="0"/>
              <a:t>and the building blocks of digital circuits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To introduce the abstraction of simple </a:t>
            </a:r>
            <a:r>
              <a:rPr lang="en-US" sz="3200" b="1" dirty="0" smtClean="0"/>
              <a:t>practical problems </a:t>
            </a:r>
            <a:r>
              <a:rPr lang="en-US" sz="3200" dirty="0" smtClean="0"/>
              <a:t>into Boolean Logic and their </a:t>
            </a:r>
            <a:r>
              <a:rPr lang="en-US" sz="3200" b="1" dirty="0" smtClean="0"/>
              <a:t>efficient</a:t>
            </a:r>
          </a:p>
          <a:p>
            <a:r>
              <a:rPr lang="en-US" sz="3200" b="1" dirty="0" smtClean="0"/>
              <a:t>implementation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To introduce the fundamentals of </a:t>
            </a:r>
            <a:r>
              <a:rPr lang="en-US" sz="3200" b="1" dirty="0" smtClean="0"/>
              <a:t>design </a:t>
            </a:r>
            <a:r>
              <a:rPr lang="en-US" sz="3200" dirty="0" smtClean="0"/>
              <a:t>with </a:t>
            </a:r>
            <a:r>
              <a:rPr lang="en-US" sz="3200" b="1" dirty="0" smtClean="0"/>
              <a:t>combinational </a:t>
            </a:r>
            <a:r>
              <a:rPr lang="en-US" sz="3200" dirty="0" smtClean="0"/>
              <a:t>and </a:t>
            </a:r>
            <a:r>
              <a:rPr lang="en-US" sz="3200" b="1" dirty="0" smtClean="0"/>
              <a:t>sequential </a:t>
            </a:r>
            <a:r>
              <a:rPr lang="en-US" sz="3200" dirty="0" smtClean="0"/>
              <a:t>subsystems</a:t>
            </a:r>
            <a:endParaRPr lang="en-US" sz="1800" dirty="0" smtClean="0"/>
          </a:p>
          <a:p>
            <a:endParaRPr lang="en-US" sz="1400" dirty="0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14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0" y="0"/>
            <a:ext cx="9144000" cy="14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endParaRPr lang="en-IN" sz="3600" b="1" dirty="0" smtClean="0"/>
          </a:p>
          <a:p>
            <a:pPr algn="ctr" eaLnBrk="1" hangingPunct="1">
              <a:lnSpc>
                <a:spcPct val="85000"/>
              </a:lnSpc>
            </a:pPr>
            <a:endParaRPr lang="en-IN" sz="3200" b="1" dirty="0" smtClean="0"/>
          </a:p>
          <a:p>
            <a:pPr algn="ctr" eaLnBrk="1" hangingPunct="1">
              <a:lnSpc>
                <a:spcPct val="85000"/>
              </a:lnSpc>
            </a:pPr>
            <a:endParaRPr lang="en-IN" sz="3200" b="1" dirty="0" smtClean="0"/>
          </a:p>
          <a:p>
            <a:pPr algn="ctr" eaLnBrk="1" hangingPunct="1">
              <a:lnSpc>
                <a:spcPct val="85000"/>
              </a:lnSpc>
            </a:pPr>
            <a:r>
              <a:rPr lang="en-US" sz="4000" b="1" dirty="0" smtClean="0"/>
              <a:t>19ECE204 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4000" b="1" dirty="0" smtClean="0"/>
              <a:t>Digital Electronics and Systems</a:t>
            </a:r>
            <a:endParaRPr lang="en-IN" sz="4000" b="1" dirty="0" smtClean="0"/>
          </a:p>
          <a:p>
            <a:pPr algn="ctr" eaLnBrk="1" hangingPunct="1">
              <a:lnSpc>
                <a:spcPct val="85000"/>
              </a:lnSpc>
            </a:pPr>
            <a:endParaRPr lang="en-IN" sz="3200" b="1" dirty="0" smtClean="0"/>
          </a:p>
          <a:p>
            <a:pPr algn="ctr" eaLnBrk="1" hangingPunct="1">
              <a:lnSpc>
                <a:spcPct val="85000"/>
              </a:lnSpc>
            </a:pPr>
            <a:endParaRPr lang="en-IN" sz="32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5000"/>
              </a:lnSpc>
            </a:pP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1009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Gill Sans MT" charset="0"/>
              </a:rPr>
              <a:t>Course Outcomes</a:t>
            </a:r>
            <a:endParaRPr lang="en-US" sz="4000" b="1" dirty="0">
              <a:solidFill>
                <a:schemeClr val="tx1"/>
              </a:solidFill>
              <a:latin typeface="Gill Sans MT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58129"/>
            <a:ext cx="9144000" cy="599987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CO1: </a:t>
            </a:r>
            <a:r>
              <a:rPr lang="en-US" sz="3600" dirty="0" smtClean="0"/>
              <a:t>Able to </a:t>
            </a:r>
            <a:r>
              <a:rPr lang="en-US" sz="3600" b="1" dirty="0" smtClean="0"/>
              <a:t>frame Boolean equations </a:t>
            </a:r>
            <a:r>
              <a:rPr lang="en-US" sz="3600" dirty="0" smtClean="0"/>
              <a:t>for solving a simple real-life engineering problem and realize them using gate-level building blocks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CO2: </a:t>
            </a:r>
            <a:r>
              <a:rPr lang="en-US" sz="3600" dirty="0" smtClean="0"/>
              <a:t>Able to </a:t>
            </a:r>
            <a:r>
              <a:rPr lang="en-US" sz="3600" b="1" dirty="0" smtClean="0"/>
              <a:t>apply minimization techniques </a:t>
            </a:r>
            <a:r>
              <a:rPr lang="en-US" sz="3600" dirty="0" smtClean="0"/>
              <a:t>for efficient Boolean logic implementation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CO3: </a:t>
            </a:r>
            <a:r>
              <a:rPr lang="en-US" sz="3600" dirty="0" smtClean="0"/>
              <a:t>Able to </a:t>
            </a:r>
            <a:r>
              <a:rPr lang="en-US" sz="3600" b="1" dirty="0" smtClean="0"/>
              <a:t>realize digital blocks </a:t>
            </a:r>
            <a:r>
              <a:rPr lang="en-US" sz="3600" dirty="0" smtClean="0"/>
              <a:t>using combinational and sequential subsystems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CO4: </a:t>
            </a:r>
            <a:r>
              <a:rPr lang="en-US" sz="3600" dirty="0" smtClean="0"/>
              <a:t>Able to </a:t>
            </a:r>
            <a:r>
              <a:rPr lang="en-US" sz="3600" b="1" dirty="0" smtClean="0"/>
              <a:t>design</a:t>
            </a:r>
            <a:r>
              <a:rPr lang="en-US" sz="3600" dirty="0" smtClean="0"/>
              <a:t> using state machine descriptions for practical real-life engineering problems</a:t>
            </a:r>
            <a:endParaRPr lang="en-US" sz="36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21635922"/>
              </p:ext>
            </p:extLst>
          </p:nvPr>
        </p:nvGraphicFramePr>
        <p:xfrm>
          <a:off x="3" y="1556790"/>
          <a:ext cx="9143996" cy="5301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269"/>
                <a:gridCol w="559865"/>
                <a:gridCol w="559864"/>
                <a:gridCol w="539498"/>
                <a:gridCol w="533575"/>
                <a:gridCol w="559865"/>
                <a:gridCol w="550533"/>
                <a:gridCol w="550534"/>
                <a:gridCol w="550534"/>
                <a:gridCol w="569195"/>
                <a:gridCol w="690500"/>
                <a:gridCol w="767532"/>
                <a:gridCol w="650791"/>
                <a:gridCol w="709162"/>
                <a:gridCol w="662279"/>
              </a:tblGrid>
              <a:tr h="933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PO1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PO3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PO4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PO6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PO7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PO8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PO9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PO10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PO11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PO12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PSO1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PSO2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1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1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1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CO3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1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CO4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00200" y="3389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CO-PO Mapping</a:t>
            </a:r>
            <a:endParaRPr lang="en-US" dirty="0">
              <a:solidFill>
                <a:schemeClr val="tx1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6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95588"/>
            <a:ext cx="91440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73394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9652"/>
            <a:ext cx="8610600" cy="5641825"/>
          </a:xfrm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Course objectives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Gill Sans MT" charset="0"/>
              </a:rPr>
              <a:t>Course Outcomes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smtClean="0"/>
              <a:t>Course Plan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 book and References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Evaluation Pattern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Why Digital ???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3288" y="2870200"/>
            <a:ext cx="7772400" cy="609600"/>
          </a:xfrm>
        </p:spPr>
        <p:txBody>
          <a:bodyPr lIns="92075" tIns="46038" rIns="92075" bIns="46038" anchor="b"/>
          <a:lstStyle/>
          <a:p>
            <a:pPr algn="ctr"/>
            <a:r>
              <a:rPr lang="en-US" sz="4000" dirty="0"/>
              <a:t> </a:t>
            </a:r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19482</TotalTime>
  <Words>210</Words>
  <Application>Microsoft Macintosh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Slide 1</vt:lpstr>
      <vt:lpstr>Course Outcomes</vt:lpstr>
      <vt:lpstr>CO-PO Mapping</vt:lpstr>
      <vt:lpstr>Slide 4</vt:lpstr>
      <vt:lpstr>Slide 5</vt:lpstr>
      <vt:lpstr>Slide 6</vt:lpstr>
      <vt:lpstr>Slide 7</vt:lpstr>
      <vt:lpstr>Summary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admin</cp:lastModifiedBy>
  <cp:revision>715</cp:revision>
  <dcterms:created xsi:type="dcterms:W3CDTF">1999-10-08T19:08:27Z</dcterms:created>
  <dcterms:modified xsi:type="dcterms:W3CDTF">2020-07-29T01:46:08Z</dcterms:modified>
</cp:coreProperties>
</file>