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6798-035E-428D-B595-53E35BB4271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D474-AB5B-40E6-8077-21760716C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6798-035E-428D-B595-53E35BB4271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D474-AB5B-40E6-8077-21760716C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6798-035E-428D-B595-53E35BB4271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D474-AB5B-40E6-8077-21760716C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6798-035E-428D-B595-53E35BB4271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D474-AB5B-40E6-8077-21760716C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6798-035E-428D-B595-53E35BB4271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D474-AB5B-40E6-8077-21760716C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6798-035E-428D-B595-53E35BB4271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D474-AB5B-40E6-8077-21760716C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6798-035E-428D-B595-53E35BB4271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D474-AB5B-40E6-8077-21760716C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6798-035E-428D-B595-53E35BB4271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D474-AB5B-40E6-8077-21760716C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6798-035E-428D-B595-53E35BB4271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D474-AB5B-40E6-8077-21760716C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6798-035E-428D-B595-53E35BB4271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D474-AB5B-40E6-8077-21760716C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6798-035E-428D-B595-53E35BB4271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D474-AB5B-40E6-8077-21760716C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6798-035E-428D-B595-53E35BB4271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BD474-AB5B-40E6-8077-21760716C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b="1" dirty="0"/>
              <a:t>Introduction to Logic Circuits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Information </a:t>
            </a:r>
            <a:r>
              <a:rPr lang="en-US" sz="2800" dirty="0"/>
              <a:t>in computers is represented as electronic signals that </a:t>
            </a:r>
            <a:r>
              <a:rPr lang="en-US" sz="2800" dirty="0" smtClean="0"/>
              <a:t>have two values: </a:t>
            </a:r>
            <a:r>
              <a:rPr lang="en-US" sz="2800" dirty="0"/>
              <a:t>0 and 1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Digital technology deals with </a:t>
            </a:r>
            <a:r>
              <a:rPr lang="en-US" sz="2800" dirty="0"/>
              <a:t>the </a:t>
            </a:r>
            <a:r>
              <a:rPr lang="en-US" sz="2800" i="1" dirty="0"/>
              <a:t>binary logic circuits that have </a:t>
            </a:r>
            <a:r>
              <a:rPr lang="en-US" sz="2800" i="1" dirty="0" smtClean="0"/>
              <a:t>two </a:t>
            </a:r>
            <a:r>
              <a:rPr lang="en-US" sz="2800" dirty="0" smtClean="0"/>
              <a:t>logic values.</a:t>
            </a:r>
          </a:p>
          <a:p>
            <a:r>
              <a:rPr lang="en-US" sz="2800" dirty="0" smtClean="0"/>
              <a:t>The simplest binary </a:t>
            </a:r>
            <a:r>
              <a:rPr lang="en-US" sz="2800" dirty="0"/>
              <a:t>element is a switch that has two states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If a given switch is controlled by an </a:t>
            </a:r>
            <a:r>
              <a:rPr lang="en-US" sz="2800" dirty="0" smtClean="0"/>
              <a:t>input variable </a:t>
            </a:r>
            <a:r>
              <a:rPr lang="en-US" sz="2800" i="1" dirty="0"/>
              <a:t>x, then </a:t>
            </a:r>
            <a:r>
              <a:rPr lang="en-US" sz="2800" i="1" dirty="0" smtClean="0"/>
              <a:t>the </a:t>
            </a:r>
            <a:r>
              <a:rPr lang="en-US" sz="2800" i="1" dirty="0"/>
              <a:t>switch is open </a:t>
            </a:r>
            <a:r>
              <a:rPr lang="en-US" sz="2800" dirty="0"/>
              <a:t>if </a:t>
            </a:r>
            <a:r>
              <a:rPr lang="en-US" sz="2800" i="1" dirty="0"/>
              <a:t>x = 0 and closed if x = 1, </a:t>
            </a:r>
            <a:endParaRPr lang="en-US" sz="2800" i="1" dirty="0" smtClean="0"/>
          </a:p>
          <a:p>
            <a:endParaRPr lang="en-US" dirty="0"/>
          </a:p>
        </p:txBody>
      </p:sp>
      <p:sp>
        <p:nvSpPr>
          <p:cNvPr id="21" name="Freeform 3"/>
          <p:cNvSpPr>
            <a:spLocks/>
          </p:cNvSpPr>
          <p:nvPr/>
        </p:nvSpPr>
        <p:spPr bwMode="auto">
          <a:xfrm>
            <a:off x="304800" y="4419600"/>
            <a:ext cx="1193800" cy="261937"/>
          </a:xfrm>
          <a:custGeom>
            <a:avLst/>
            <a:gdLst>
              <a:gd name="T0" fmla="*/ 2147483646 w 1503"/>
              <a:gd name="T1" fmla="*/ 0 h 330"/>
              <a:gd name="T2" fmla="*/ 2147483646 w 1503"/>
              <a:gd name="T3" fmla="*/ 2147483646 h 330"/>
              <a:gd name="T4" fmla="*/ 0 w 1503"/>
              <a:gd name="T5" fmla="*/ 2147483646 h 33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03" h="330">
                <a:moveTo>
                  <a:pt x="1503" y="0"/>
                </a:moveTo>
                <a:lnTo>
                  <a:pt x="871" y="330"/>
                </a:lnTo>
                <a:lnTo>
                  <a:pt x="0" y="33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4"/>
          <p:cNvSpPr>
            <a:spLocks/>
          </p:cNvSpPr>
          <p:nvPr/>
        </p:nvSpPr>
        <p:spPr bwMode="auto">
          <a:xfrm>
            <a:off x="946150" y="4630737"/>
            <a:ext cx="109537" cy="111125"/>
          </a:xfrm>
          <a:custGeom>
            <a:avLst/>
            <a:gdLst>
              <a:gd name="T0" fmla="*/ 2147483646 w 138"/>
              <a:gd name="T1" fmla="*/ 0 h 138"/>
              <a:gd name="T2" fmla="*/ 2147483646 w 138"/>
              <a:gd name="T3" fmla="*/ 2147483646 h 138"/>
              <a:gd name="T4" fmla="*/ 2147483646 w 138"/>
              <a:gd name="T5" fmla="*/ 2147483646 h 138"/>
              <a:gd name="T6" fmla="*/ 2147483646 w 138"/>
              <a:gd name="T7" fmla="*/ 2147483646 h 138"/>
              <a:gd name="T8" fmla="*/ 2147483646 w 138"/>
              <a:gd name="T9" fmla="*/ 2147483646 h 138"/>
              <a:gd name="T10" fmla="*/ 2147483646 w 138"/>
              <a:gd name="T11" fmla="*/ 2147483646 h 138"/>
              <a:gd name="T12" fmla="*/ 2147483646 w 138"/>
              <a:gd name="T13" fmla="*/ 2147483646 h 138"/>
              <a:gd name="T14" fmla="*/ 2147483646 w 138"/>
              <a:gd name="T15" fmla="*/ 2147483646 h 138"/>
              <a:gd name="T16" fmla="*/ 2147483646 w 138"/>
              <a:gd name="T17" fmla="*/ 2147483646 h 138"/>
              <a:gd name="T18" fmla="*/ 2147483646 w 138"/>
              <a:gd name="T19" fmla="*/ 2147483646 h 138"/>
              <a:gd name="T20" fmla="*/ 0 w 138"/>
              <a:gd name="T21" fmla="*/ 2147483646 h 138"/>
              <a:gd name="T22" fmla="*/ 2147483646 w 138"/>
              <a:gd name="T23" fmla="*/ 2147483646 h 138"/>
              <a:gd name="T24" fmla="*/ 2147483646 w 138"/>
              <a:gd name="T25" fmla="*/ 2147483646 h 138"/>
              <a:gd name="T26" fmla="*/ 2147483646 w 138"/>
              <a:gd name="T27" fmla="*/ 2147483646 h 138"/>
              <a:gd name="T28" fmla="*/ 2147483646 w 138"/>
              <a:gd name="T29" fmla="*/ 2147483646 h 138"/>
              <a:gd name="T30" fmla="*/ 2147483646 w 138"/>
              <a:gd name="T31" fmla="*/ 2147483646 h 138"/>
              <a:gd name="T32" fmla="*/ 2147483646 w 138"/>
              <a:gd name="T33" fmla="*/ 2147483646 h 138"/>
              <a:gd name="T34" fmla="*/ 2147483646 w 138"/>
              <a:gd name="T35" fmla="*/ 2147483646 h 138"/>
              <a:gd name="T36" fmla="*/ 2147483646 w 138"/>
              <a:gd name="T37" fmla="*/ 2147483646 h 138"/>
              <a:gd name="T38" fmla="*/ 2147483646 w 138"/>
              <a:gd name="T39" fmla="*/ 2147483646 h 138"/>
              <a:gd name="T40" fmla="*/ 2147483646 w 138"/>
              <a:gd name="T41" fmla="*/ 2147483646 h 138"/>
              <a:gd name="T42" fmla="*/ 2147483646 w 138"/>
              <a:gd name="T43" fmla="*/ 2147483646 h 138"/>
              <a:gd name="T44" fmla="*/ 2147483646 w 138"/>
              <a:gd name="T45" fmla="*/ 2147483646 h 138"/>
              <a:gd name="T46" fmla="*/ 2147483646 w 138"/>
              <a:gd name="T47" fmla="*/ 2147483646 h 138"/>
              <a:gd name="T48" fmla="*/ 2147483646 w 138"/>
              <a:gd name="T49" fmla="*/ 2147483646 h 138"/>
              <a:gd name="T50" fmla="*/ 2147483646 w 138"/>
              <a:gd name="T51" fmla="*/ 2147483646 h 138"/>
              <a:gd name="T52" fmla="*/ 2147483646 w 138"/>
              <a:gd name="T53" fmla="*/ 2147483646 h 138"/>
              <a:gd name="T54" fmla="*/ 2147483646 w 138"/>
              <a:gd name="T55" fmla="*/ 2147483646 h 138"/>
              <a:gd name="T56" fmla="*/ 2147483646 w 138"/>
              <a:gd name="T57" fmla="*/ 2147483646 h 138"/>
              <a:gd name="T58" fmla="*/ 2147483646 w 138"/>
              <a:gd name="T59" fmla="*/ 2147483646 h 138"/>
              <a:gd name="T60" fmla="*/ 2147483646 w 138"/>
              <a:gd name="T61" fmla="*/ 2147483646 h 138"/>
              <a:gd name="T62" fmla="*/ 2147483646 w 138"/>
              <a:gd name="T63" fmla="*/ 2147483646 h 138"/>
              <a:gd name="T64" fmla="*/ 2147483646 w 138"/>
              <a:gd name="T65" fmla="*/ 2147483646 h 138"/>
              <a:gd name="T66" fmla="*/ 2147483646 w 138"/>
              <a:gd name="T67" fmla="*/ 2147483646 h 138"/>
              <a:gd name="T68" fmla="*/ 2147483646 w 138"/>
              <a:gd name="T69" fmla="*/ 2147483646 h 138"/>
              <a:gd name="T70" fmla="*/ 2147483646 w 138"/>
              <a:gd name="T71" fmla="*/ 2147483646 h 138"/>
              <a:gd name="T72" fmla="*/ 2147483646 w 138"/>
              <a:gd name="T73" fmla="*/ 2147483646 h 138"/>
              <a:gd name="T74" fmla="*/ 2147483646 w 138"/>
              <a:gd name="T75" fmla="*/ 2147483646 h 138"/>
              <a:gd name="T76" fmla="*/ 2147483646 w 138"/>
              <a:gd name="T77" fmla="*/ 2147483646 h 138"/>
              <a:gd name="T78" fmla="*/ 2147483646 w 138"/>
              <a:gd name="T79" fmla="*/ 2147483646 h 138"/>
              <a:gd name="T80" fmla="*/ 2147483646 w 138"/>
              <a:gd name="T81" fmla="*/ 2147483646 h 138"/>
              <a:gd name="T82" fmla="*/ 2147483646 w 138"/>
              <a:gd name="T83" fmla="*/ 2147483646 h 138"/>
              <a:gd name="T84" fmla="*/ 2147483646 w 138"/>
              <a:gd name="T85" fmla="*/ 0 h 138"/>
              <a:gd name="T86" fmla="*/ 2147483646 w 138"/>
              <a:gd name="T87" fmla="*/ 0 h 1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38" h="138">
                <a:moveTo>
                  <a:pt x="69" y="0"/>
                </a:moveTo>
                <a:lnTo>
                  <a:pt x="66" y="0"/>
                </a:lnTo>
                <a:lnTo>
                  <a:pt x="63" y="0"/>
                </a:lnTo>
                <a:lnTo>
                  <a:pt x="58" y="0"/>
                </a:lnTo>
                <a:lnTo>
                  <a:pt x="55" y="0"/>
                </a:lnTo>
                <a:lnTo>
                  <a:pt x="52" y="1"/>
                </a:lnTo>
                <a:lnTo>
                  <a:pt x="49" y="3"/>
                </a:lnTo>
                <a:lnTo>
                  <a:pt x="46" y="3"/>
                </a:lnTo>
                <a:lnTo>
                  <a:pt x="43" y="4"/>
                </a:lnTo>
                <a:lnTo>
                  <a:pt x="40" y="6"/>
                </a:lnTo>
                <a:lnTo>
                  <a:pt x="37" y="7"/>
                </a:lnTo>
                <a:lnTo>
                  <a:pt x="34" y="9"/>
                </a:lnTo>
                <a:lnTo>
                  <a:pt x="31" y="10"/>
                </a:lnTo>
                <a:lnTo>
                  <a:pt x="28" y="13"/>
                </a:lnTo>
                <a:lnTo>
                  <a:pt x="25" y="15"/>
                </a:lnTo>
                <a:lnTo>
                  <a:pt x="24" y="16"/>
                </a:lnTo>
                <a:lnTo>
                  <a:pt x="21" y="19"/>
                </a:lnTo>
                <a:lnTo>
                  <a:pt x="18" y="22"/>
                </a:lnTo>
                <a:lnTo>
                  <a:pt x="16" y="24"/>
                </a:lnTo>
                <a:lnTo>
                  <a:pt x="15" y="27"/>
                </a:lnTo>
                <a:lnTo>
                  <a:pt x="12" y="30"/>
                </a:lnTo>
                <a:lnTo>
                  <a:pt x="10" y="33"/>
                </a:lnTo>
                <a:lnTo>
                  <a:pt x="9" y="36"/>
                </a:lnTo>
                <a:lnTo>
                  <a:pt x="7" y="39"/>
                </a:lnTo>
                <a:lnTo>
                  <a:pt x="6" y="42"/>
                </a:lnTo>
                <a:lnTo>
                  <a:pt x="4" y="45"/>
                </a:lnTo>
                <a:lnTo>
                  <a:pt x="4" y="48"/>
                </a:lnTo>
                <a:lnTo>
                  <a:pt x="3" y="51"/>
                </a:lnTo>
                <a:lnTo>
                  <a:pt x="1" y="54"/>
                </a:lnTo>
                <a:lnTo>
                  <a:pt x="1" y="57"/>
                </a:lnTo>
                <a:lnTo>
                  <a:pt x="1" y="62"/>
                </a:lnTo>
                <a:lnTo>
                  <a:pt x="1" y="65"/>
                </a:lnTo>
                <a:lnTo>
                  <a:pt x="0" y="69"/>
                </a:lnTo>
                <a:lnTo>
                  <a:pt x="1" y="72"/>
                </a:lnTo>
                <a:lnTo>
                  <a:pt x="1" y="75"/>
                </a:lnTo>
                <a:lnTo>
                  <a:pt x="1" y="80"/>
                </a:lnTo>
                <a:lnTo>
                  <a:pt x="1" y="83"/>
                </a:lnTo>
                <a:lnTo>
                  <a:pt x="3" y="86"/>
                </a:lnTo>
                <a:lnTo>
                  <a:pt x="4" y="89"/>
                </a:lnTo>
                <a:lnTo>
                  <a:pt x="4" y="92"/>
                </a:lnTo>
                <a:lnTo>
                  <a:pt x="6" y="95"/>
                </a:lnTo>
                <a:lnTo>
                  <a:pt x="7" y="98"/>
                </a:lnTo>
                <a:lnTo>
                  <a:pt x="9" y="101"/>
                </a:lnTo>
                <a:lnTo>
                  <a:pt x="10" y="104"/>
                </a:lnTo>
                <a:lnTo>
                  <a:pt x="12" y="107"/>
                </a:lnTo>
                <a:lnTo>
                  <a:pt x="15" y="110"/>
                </a:lnTo>
                <a:lnTo>
                  <a:pt x="16" y="113"/>
                </a:lnTo>
                <a:lnTo>
                  <a:pt x="18" y="114"/>
                </a:lnTo>
                <a:lnTo>
                  <a:pt x="21" y="117"/>
                </a:lnTo>
                <a:lnTo>
                  <a:pt x="24" y="120"/>
                </a:lnTo>
                <a:lnTo>
                  <a:pt x="25" y="122"/>
                </a:lnTo>
                <a:lnTo>
                  <a:pt x="28" y="123"/>
                </a:lnTo>
                <a:lnTo>
                  <a:pt x="31" y="126"/>
                </a:lnTo>
                <a:lnTo>
                  <a:pt x="34" y="128"/>
                </a:lnTo>
                <a:lnTo>
                  <a:pt x="37" y="129"/>
                </a:lnTo>
                <a:lnTo>
                  <a:pt x="40" y="131"/>
                </a:lnTo>
                <a:lnTo>
                  <a:pt x="43" y="132"/>
                </a:lnTo>
                <a:lnTo>
                  <a:pt x="46" y="134"/>
                </a:lnTo>
                <a:lnTo>
                  <a:pt x="49" y="134"/>
                </a:lnTo>
                <a:lnTo>
                  <a:pt x="52" y="135"/>
                </a:lnTo>
                <a:lnTo>
                  <a:pt x="55" y="137"/>
                </a:lnTo>
                <a:lnTo>
                  <a:pt x="58" y="137"/>
                </a:lnTo>
                <a:lnTo>
                  <a:pt x="63" y="137"/>
                </a:lnTo>
                <a:lnTo>
                  <a:pt x="66" y="137"/>
                </a:lnTo>
                <a:lnTo>
                  <a:pt x="69" y="138"/>
                </a:lnTo>
                <a:lnTo>
                  <a:pt x="73" y="137"/>
                </a:lnTo>
                <a:lnTo>
                  <a:pt x="76" y="137"/>
                </a:lnTo>
                <a:lnTo>
                  <a:pt x="81" y="137"/>
                </a:lnTo>
                <a:lnTo>
                  <a:pt x="84" y="137"/>
                </a:lnTo>
                <a:lnTo>
                  <a:pt x="87" y="135"/>
                </a:lnTo>
                <a:lnTo>
                  <a:pt x="90" y="134"/>
                </a:lnTo>
                <a:lnTo>
                  <a:pt x="93" y="134"/>
                </a:lnTo>
                <a:lnTo>
                  <a:pt x="96" y="132"/>
                </a:lnTo>
                <a:lnTo>
                  <a:pt x="99" y="131"/>
                </a:lnTo>
                <a:lnTo>
                  <a:pt x="102" y="129"/>
                </a:lnTo>
                <a:lnTo>
                  <a:pt x="105" y="128"/>
                </a:lnTo>
                <a:lnTo>
                  <a:pt x="108" y="126"/>
                </a:lnTo>
                <a:lnTo>
                  <a:pt x="111" y="123"/>
                </a:lnTo>
                <a:lnTo>
                  <a:pt x="114" y="122"/>
                </a:lnTo>
                <a:lnTo>
                  <a:pt x="115" y="120"/>
                </a:lnTo>
                <a:lnTo>
                  <a:pt x="118" y="117"/>
                </a:lnTo>
                <a:lnTo>
                  <a:pt x="121" y="114"/>
                </a:lnTo>
                <a:lnTo>
                  <a:pt x="123" y="113"/>
                </a:lnTo>
                <a:lnTo>
                  <a:pt x="124" y="110"/>
                </a:lnTo>
                <a:lnTo>
                  <a:pt x="127" y="107"/>
                </a:lnTo>
                <a:lnTo>
                  <a:pt x="129" y="104"/>
                </a:lnTo>
                <a:lnTo>
                  <a:pt x="130" y="101"/>
                </a:lnTo>
                <a:lnTo>
                  <a:pt x="132" y="98"/>
                </a:lnTo>
                <a:lnTo>
                  <a:pt x="134" y="95"/>
                </a:lnTo>
                <a:lnTo>
                  <a:pt x="135" y="92"/>
                </a:lnTo>
                <a:lnTo>
                  <a:pt x="135" y="89"/>
                </a:lnTo>
                <a:lnTo>
                  <a:pt x="137" y="86"/>
                </a:lnTo>
                <a:lnTo>
                  <a:pt x="138" y="83"/>
                </a:lnTo>
                <a:lnTo>
                  <a:pt x="138" y="80"/>
                </a:lnTo>
                <a:lnTo>
                  <a:pt x="138" y="75"/>
                </a:lnTo>
                <a:lnTo>
                  <a:pt x="138" y="72"/>
                </a:lnTo>
                <a:lnTo>
                  <a:pt x="138" y="69"/>
                </a:lnTo>
                <a:lnTo>
                  <a:pt x="138" y="65"/>
                </a:lnTo>
                <a:lnTo>
                  <a:pt x="138" y="62"/>
                </a:lnTo>
                <a:lnTo>
                  <a:pt x="138" y="57"/>
                </a:lnTo>
                <a:lnTo>
                  <a:pt x="138" y="54"/>
                </a:lnTo>
                <a:lnTo>
                  <a:pt x="137" y="51"/>
                </a:lnTo>
                <a:lnTo>
                  <a:pt x="135" y="48"/>
                </a:lnTo>
                <a:lnTo>
                  <a:pt x="135" y="45"/>
                </a:lnTo>
                <a:lnTo>
                  <a:pt x="134" y="42"/>
                </a:lnTo>
                <a:lnTo>
                  <a:pt x="132" y="39"/>
                </a:lnTo>
                <a:lnTo>
                  <a:pt x="130" y="36"/>
                </a:lnTo>
                <a:lnTo>
                  <a:pt x="129" y="33"/>
                </a:lnTo>
                <a:lnTo>
                  <a:pt x="127" y="30"/>
                </a:lnTo>
                <a:lnTo>
                  <a:pt x="124" y="27"/>
                </a:lnTo>
                <a:lnTo>
                  <a:pt x="123" y="24"/>
                </a:lnTo>
                <a:lnTo>
                  <a:pt x="121" y="22"/>
                </a:lnTo>
                <a:lnTo>
                  <a:pt x="118" y="19"/>
                </a:lnTo>
                <a:lnTo>
                  <a:pt x="115" y="16"/>
                </a:lnTo>
                <a:lnTo>
                  <a:pt x="114" y="15"/>
                </a:lnTo>
                <a:lnTo>
                  <a:pt x="111" y="13"/>
                </a:lnTo>
                <a:lnTo>
                  <a:pt x="108" y="10"/>
                </a:lnTo>
                <a:lnTo>
                  <a:pt x="105" y="9"/>
                </a:lnTo>
                <a:lnTo>
                  <a:pt x="102" y="7"/>
                </a:lnTo>
                <a:lnTo>
                  <a:pt x="99" y="6"/>
                </a:lnTo>
                <a:lnTo>
                  <a:pt x="96" y="4"/>
                </a:lnTo>
                <a:lnTo>
                  <a:pt x="93" y="3"/>
                </a:lnTo>
                <a:lnTo>
                  <a:pt x="90" y="3"/>
                </a:lnTo>
                <a:lnTo>
                  <a:pt x="87" y="1"/>
                </a:lnTo>
                <a:lnTo>
                  <a:pt x="84" y="0"/>
                </a:lnTo>
                <a:lnTo>
                  <a:pt x="81" y="0"/>
                </a:lnTo>
                <a:lnTo>
                  <a:pt x="76" y="0"/>
                </a:lnTo>
                <a:lnTo>
                  <a:pt x="73" y="0"/>
                </a:lnTo>
                <a:lnTo>
                  <a:pt x="69" y="0"/>
                </a:lnTo>
              </a:path>
            </a:pathLst>
          </a:custGeom>
          <a:solidFill>
            <a:schemeClr val="bg1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 flipH="1">
            <a:off x="1665287" y="4681537"/>
            <a:ext cx="666750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Freeform 6"/>
          <p:cNvSpPr>
            <a:spLocks/>
          </p:cNvSpPr>
          <p:nvPr/>
        </p:nvSpPr>
        <p:spPr bwMode="auto">
          <a:xfrm>
            <a:off x="3359150" y="4681537"/>
            <a:ext cx="1360487" cy="1588"/>
          </a:xfrm>
          <a:custGeom>
            <a:avLst/>
            <a:gdLst>
              <a:gd name="T0" fmla="*/ 2147483646 w 1713"/>
              <a:gd name="T1" fmla="*/ 0 h 1588"/>
              <a:gd name="T2" fmla="*/ 2147483646 w 1713"/>
              <a:gd name="T3" fmla="*/ 0 h 1588"/>
              <a:gd name="T4" fmla="*/ 0 w 1713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13" h="1588">
                <a:moveTo>
                  <a:pt x="1713" y="0"/>
                </a:moveTo>
                <a:lnTo>
                  <a:pt x="841" y="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Freeform 7"/>
          <p:cNvSpPr>
            <a:spLocks/>
          </p:cNvSpPr>
          <p:nvPr/>
        </p:nvSpPr>
        <p:spPr bwMode="auto">
          <a:xfrm>
            <a:off x="3975100" y="4630737"/>
            <a:ext cx="111125" cy="111125"/>
          </a:xfrm>
          <a:custGeom>
            <a:avLst/>
            <a:gdLst>
              <a:gd name="T0" fmla="*/ 2147483646 w 138"/>
              <a:gd name="T1" fmla="*/ 0 h 138"/>
              <a:gd name="T2" fmla="*/ 2147483646 w 138"/>
              <a:gd name="T3" fmla="*/ 2147483646 h 138"/>
              <a:gd name="T4" fmla="*/ 2147483646 w 138"/>
              <a:gd name="T5" fmla="*/ 2147483646 h 138"/>
              <a:gd name="T6" fmla="*/ 2147483646 w 138"/>
              <a:gd name="T7" fmla="*/ 2147483646 h 138"/>
              <a:gd name="T8" fmla="*/ 2147483646 w 138"/>
              <a:gd name="T9" fmla="*/ 2147483646 h 138"/>
              <a:gd name="T10" fmla="*/ 2147483646 w 138"/>
              <a:gd name="T11" fmla="*/ 2147483646 h 138"/>
              <a:gd name="T12" fmla="*/ 2147483646 w 138"/>
              <a:gd name="T13" fmla="*/ 2147483646 h 138"/>
              <a:gd name="T14" fmla="*/ 2147483646 w 138"/>
              <a:gd name="T15" fmla="*/ 2147483646 h 138"/>
              <a:gd name="T16" fmla="*/ 2147483646 w 138"/>
              <a:gd name="T17" fmla="*/ 2147483646 h 138"/>
              <a:gd name="T18" fmla="*/ 2147483646 w 138"/>
              <a:gd name="T19" fmla="*/ 2147483646 h 138"/>
              <a:gd name="T20" fmla="*/ 0 w 138"/>
              <a:gd name="T21" fmla="*/ 2147483646 h 138"/>
              <a:gd name="T22" fmla="*/ 2147483646 w 138"/>
              <a:gd name="T23" fmla="*/ 2147483646 h 138"/>
              <a:gd name="T24" fmla="*/ 2147483646 w 138"/>
              <a:gd name="T25" fmla="*/ 2147483646 h 138"/>
              <a:gd name="T26" fmla="*/ 2147483646 w 138"/>
              <a:gd name="T27" fmla="*/ 2147483646 h 138"/>
              <a:gd name="T28" fmla="*/ 2147483646 w 138"/>
              <a:gd name="T29" fmla="*/ 2147483646 h 138"/>
              <a:gd name="T30" fmla="*/ 2147483646 w 138"/>
              <a:gd name="T31" fmla="*/ 2147483646 h 138"/>
              <a:gd name="T32" fmla="*/ 2147483646 w 138"/>
              <a:gd name="T33" fmla="*/ 2147483646 h 138"/>
              <a:gd name="T34" fmla="*/ 2147483646 w 138"/>
              <a:gd name="T35" fmla="*/ 2147483646 h 138"/>
              <a:gd name="T36" fmla="*/ 2147483646 w 138"/>
              <a:gd name="T37" fmla="*/ 2147483646 h 138"/>
              <a:gd name="T38" fmla="*/ 2147483646 w 138"/>
              <a:gd name="T39" fmla="*/ 2147483646 h 138"/>
              <a:gd name="T40" fmla="*/ 2147483646 w 138"/>
              <a:gd name="T41" fmla="*/ 2147483646 h 138"/>
              <a:gd name="T42" fmla="*/ 2147483646 w 138"/>
              <a:gd name="T43" fmla="*/ 2147483646 h 138"/>
              <a:gd name="T44" fmla="*/ 2147483646 w 138"/>
              <a:gd name="T45" fmla="*/ 2147483646 h 138"/>
              <a:gd name="T46" fmla="*/ 2147483646 w 138"/>
              <a:gd name="T47" fmla="*/ 2147483646 h 138"/>
              <a:gd name="T48" fmla="*/ 2147483646 w 138"/>
              <a:gd name="T49" fmla="*/ 2147483646 h 138"/>
              <a:gd name="T50" fmla="*/ 2147483646 w 138"/>
              <a:gd name="T51" fmla="*/ 2147483646 h 138"/>
              <a:gd name="T52" fmla="*/ 2147483646 w 138"/>
              <a:gd name="T53" fmla="*/ 2147483646 h 138"/>
              <a:gd name="T54" fmla="*/ 2147483646 w 138"/>
              <a:gd name="T55" fmla="*/ 2147483646 h 138"/>
              <a:gd name="T56" fmla="*/ 2147483646 w 138"/>
              <a:gd name="T57" fmla="*/ 2147483646 h 138"/>
              <a:gd name="T58" fmla="*/ 2147483646 w 138"/>
              <a:gd name="T59" fmla="*/ 2147483646 h 138"/>
              <a:gd name="T60" fmla="*/ 2147483646 w 138"/>
              <a:gd name="T61" fmla="*/ 2147483646 h 138"/>
              <a:gd name="T62" fmla="*/ 2147483646 w 138"/>
              <a:gd name="T63" fmla="*/ 2147483646 h 138"/>
              <a:gd name="T64" fmla="*/ 2147483646 w 138"/>
              <a:gd name="T65" fmla="*/ 2147483646 h 138"/>
              <a:gd name="T66" fmla="*/ 2147483646 w 138"/>
              <a:gd name="T67" fmla="*/ 2147483646 h 138"/>
              <a:gd name="T68" fmla="*/ 2147483646 w 138"/>
              <a:gd name="T69" fmla="*/ 2147483646 h 138"/>
              <a:gd name="T70" fmla="*/ 2147483646 w 138"/>
              <a:gd name="T71" fmla="*/ 2147483646 h 138"/>
              <a:gd name="T72" fmla="*/ 2147483646 w 138"/>
              <a:gd name="T73" fmla="*/ 2147483646 h 138"/>
              <a:gd name="T74" fmla="*/ 2147483646 w 138"/>
              <a:gd name="T75" fmla="*/ 2147483646 h 138"/>
              <a:gd name="T76" fmla="*/ 2147483646 w 138"/>
              <a:gd name="T77" fmla="*/ 2147483646 h 138"/>
              <a:gd name="T78" fmla="*/ 2147483646 w 138"/>
              <a:gd name="T79" fmla="*/ 2147483646 h 138"/>
              <a:gd name="T80" fmla="*/ 2147483646 w 138"/>
              <a:gd name="T81" fmla="*/ 2147483646 h 138"/>
              <a:gd name="T82" fmla="*/ 2147483646 w 138"/>
              <a:gd name="T83" fmla="*/ 2147483646 h 138"/>
              <a:gd name="T84" fmla="*/ 2147483646 w 138"/>
              <a:gd name="T85" fmla="*/ 0 h 138"/>
              <a:gd name="T86" fmla="*/ 2147483646 w 138"/>
              <a:gd name="T87" fmla="*/ 0 h 1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38" h="138">
                <a:moveTo>
                  <a:pt x="69" y="0"/>
                </a:moveTo>
                <a:lnTo>
                  <a:pt x="66" y="0"/>
                </a:lnTo>
                <a:lnTo>
                  <a:pt x="63" y="0"/>
                </a:lnTo>
                <a:lnTo>
                  <a:pt x="58" y="0"/>
                </a:lnTo>
                <a:lnTo>
                  <a:pt x="55" y="0"/>
                </a:lnTo>
                <a:lnTo>
                  <a:pt x="52" y="1"/>
                </a:lnTo>
                <a:lnTo>
                  <a:pt x="49" y="3"/>
                </a:lnTo>
                <a:lnTo>
                  <a:pt x="46" y="3"/>
                </a:lnTo>
                <a:lnTo>
                  <a:pt x="43" y="4"/>
                </a:lnTo>
                <a:lnTo>
                  <a:pt x="40" y="6"/>
                </a:lnTo>
                <a:lnTo>
                  <a:pt x="37" y="7"/>
                </a:lnTo>
                <a:lnTo>
                  <a:pt x="34" y="9"/>
                </a:lnTo>
                <a:lnTo>
                  <a:pt x="31" y="10"/>
                </a:lnTo>
                <a:lnTo>
                  <a:pt x="28" y="13"/>
                </a:lnTo>
                <a:lnTo>
                  <a:pt x="25" y="15"/>
                </a:lnTo>
                <a:lnTo>
                  <a:pt x="24" y="16"/>
                </a:lnTo>
                <a:lnTo>
                  <a:pt x="21" y="19"/>
                </a:lnTo>
                <a:lnTo>
                  <a:pt x="18" y="22"/>
                </a:lnTo>
                <a:lnTo>
                  <a:pt x="16" y="24"/>
                </a:lnTo>
                <a:lnTo>
                  <a:pt x="15" y="27"/>
                </a:lnTo>
                <a:lnTo>
                  <a:pt x="12" y="30"/>
                </a:lnTo>
                <a:lnTo>
                  <a:pt x="10" y="33"/>
                </a:lnTo>
                <a:lnTo>
                  <a:pt x="9" y="36"/>
                </a:lnTo>
                <a:lnTo>
                  <a:pt x="7" y="39"/>
                </a:lnTo>
                <a:lnTo>
                  <a:pt x="6" y="42"/>
                </a:lnTo>
                <a:lnTo>
                  <a:pt x="4" y="45"/>
                </a:lnTo>
                <a:lnTo>
                  <a:pt x="4" y="48"/>
                </a:lnTo>
                <a:lnTo>
                  <a:pt x="3" y="51"/>
                </a:lnTo>
                <a:lnTo>
                  <a:pt x="1" y="54"/>
                </a:lnTo>
                <a:lnTo>
                  <a:pt x="1" y="57"/>
                </a:lnTo>
                <a:lnTo>
                  <a:pt x="1" y="62"/>
                </a:lnTo>
                <a:lnTo>
                  <a:pt x="1" y="65"/>
                </a:lnTo>
                <a:lnTo>
                  <a:pt x="0" y="69"/>
                </a:lnTo>
                <a:lnTo>
                  <a:pt x="1" y="72"/>
                </a:lnTo>
                <a:lnTo>
                  <a:pt x="1" y="75"/>
                </a:lnTo>
                <a:lnTo>
                  <a:pt x="1" y="80"/>
                </a:lnTo>
                <a:lnTo>
                  <a:pt x="1" y="83"/>
                </a:lnTo>
                <a:lnTo>
                  <a:pt x="3" y="86"/>
                </a:lnTo>
                <a:lnTo>
                  <a:pt x="4" y="89"/>
                </a:lnTo>
                <a:lnTo>
                  <a:pt x="4" y="92"/>
                </a:lnTo>
                <a:lnTo>
                  <a:pt x="6" y="95"/>
                </a:lnTo>
                <a:lnTo>
                  <a:pt x="7" y="98"/>
                </a:lnTo>
                <a:lnTo>
                  <a:pt x="9" y="101"/>
                </a:lnTo>
                <a:lnTo>
                  <a:pt x="10" y="104"/>
                </a:lnTo>
                <a:lnTo>
                  <a:pt x="12" y="107"/>
                </a:lnTo>
                <a:lnTo>
                  <a:pt x="15" y="110"/>
                </a:lnTo>
                <a:lnTo>
                  <a:pt x="16" y="113"/>
                </a:lnTo>
                <a:lnTo>
                  <a:pt x="18" y="114"/>
                </a:lnTo>
                <a:lnTo>
                  <a:pt x="21" y="117"/>
                </a:lnTo>
                <a:lnTo>
                  <a:pt x="24" y="120"/>
                </a:lnTo>
                <a:lnTo>
                  <a:pt x="25" y="122"/>
                </a:lnTo>
                <a:lnTo>
                  <a:pt x="28" y="123"/>
                </a:lnTo>
                <a:lnTo>
                  <a:pt x="31" y="126"/>
                </a:lnTo>
                <a:lnTo>
                  <a:pt x="34" y="128"/>
                </a:lnTo>
                <a:lnTo>
                  <a:pt x="37" y="129"/>
                </a:lnTo>
                <a:lnTo>
                  <a:pt x="40" y="131"/>
                </a:lnTo>
                <a:lnTo>
                  <a:pt x="43" y="132"/>
                </a:lnTo>
                <a:lnTo>
                  <a:pt x="46" y="134"/>
                </a:lnTo>
                <a:lnTo>
                  <a:pt x="49" y="134"/>
                </a:lnTo>
                <a:lnTo>
                  <a:pt x="52" y="135"/>
                </a:lnTo>
                <a:lnTo>
                  <a:pt x="55" y="137"/>
                </a:lnTo>
                <a:lnTo>
                  <a:pt x="58" y="137"/>
                </a:lnTo>
                <a:lnTo>
                  <a:pt x="63" y="137"/>
                </a:lnTo>
                <a:lnTo>
                  <a:pt x="66" y="137"/>
                </a:lnTo>
                <a:lnTo>
                  <a:pt x="69" y="138"/>
                </a:lnTo>
                <a:lnTo>
                  <a:pt x="73" y="137"/>
                </a:lnTo>
                <a:lnTo>
                  <a:pt x="76" y="137"/>
                </a:lnTo>
                <a:lnTo>
                  <a:pt x="81" y="137"/>
                </a:lnTo>
                <a:lnTo>
                  <a:pt x="84" y="137"/>
                </a:lnTo>
                <a:lnTo>
                  <a:pt x="87" y="135"/>
                </a:lnTo>
                <a:lnTo>
                  <a:pt x="90" y="134"/>
                </a:lnTo>
                <a:lnTo>
                  <a:pt x="93" y="134"/>
                </a:lnTo>
                <a:lnTo>
                  <a:pt x="96" y="132"/>
                </a:lnTo>
                <a:lnTo>
                  <a:pt x="99" y="131"/>
                </a:lnTo>
                <a:lnTo>
                  <a:pt x="102" y="129"/>
                </a:lnTo>
                <a:lnTo>
                  <a:pt x="105" y="128"/>
                </a:lnTo>
                <a:lnTo>
                  <a:pt x="108" y="126"/>
                </a:lnTo>
                <a:lnTo>
                  <a:pt x="111" y="123"/>
                </a:lnTo>
                <a:lnTo>
                  <a:pt x="114" y="122"/>
                </a:lnTo>
                <a:lnTo>
                  <a:pt x="115" y="120"/>
                </a:lnTo>
                <a:lnTo>
                  <a:pt x="118" y="117"/>
                </a:lnTo>
                <a:lnTo>
                  <a:pt x="121" y="114"/>
                </a:lnTo>
                <a:lnTo>
                  <a:pt x="123" y="113"/>
                </a:lnTo>
                <a:lnTo>
                  <a:pt x="124" y="110"/>
                </a:lnTo>
                <a:lnTo>
                  <a:pt x="128" y="107"/>
                </a:lnTo>
                <a:lnTo>
                  <a:pt x="129" y="104"/>
                </a:lnTo>
                <a:lnTo>
                  <a:pt x="131" y="101"/>
                </a:lnTo>
                <a:lnTo>
                  <a:pt x="132" y="98"/>
                </a:lnTo>
                <a:lnTo>
                  <a:pt x="134" y="95"/>
                </a:lnTo>
                <a:lnTo>
                  <a:pt x="135" y="92"/>
                </a:lnTo>
                <a:lnTo>
                  <a:pt x="135" y="89"/>
                </a:lnTo>
                <a:lnTo>
                  <a:pt x="137" y="86"/>
                </a:lnTo>
                <a:lnTo>
                  <a:pt x="138" y="83"/>
                </a:lnTo>
                <a:lnTo>
                  <a:pt x="138" y="80"/>
                </a:lnTo>
                <a:lnTo>
                  <a:pt x="138" y="75"/>
                </a:lnTo>
                <a:lnTo>
                  <a:pt x="138" y="72"/>
                </a:lnTo>
                <a:lnTo>
                  <a:pt x="138" y="69"/>
                </a:lnTo>
                <a:lnTo>
                  <a:pt x="138" y="65"/>
                </a:lnTo>
                <a:lnTo>
                  <a:pt x="138" y="62"/>
                </a:lnTo>
                <a:lnTo>
                  <a:pt x="138" y="57"/>
                </a:lnTo>
                <a:lnTo>
                  <a:pt x="138" y="54"/>
                </a:lnTo>
                <a:lnTo>
                  <a:pt x="137" y="51"/>
                </a:lnTo>
                <a:lnTo>
                  <a:pt x="135" y="48"/>
                </a:lnTo>
                <a:lnTo>
                  <a:pt x="135" y="45"/>
                </a:lnTo>
                <a:lnTo>
                  <a:pt x="134" y="42"/>
                </a:lnTo>
                <a:lnTo>
                  <a:pt x="132" y="39"/>
                </a:lnTo>
                <a:lnTo>
                  <a:pt x="131" y="36"/>
                </a:lnTo>
                <a:lnTo>
                  <a:pt x="129" y="33"/>
                </a:lnTo>
                <a:lnTo>
                  <a:pt x="128" y="30"/>
                </a:lnTo>
                <a:lnTo>
                  <a:pt x="124" y="27"/>
                </a:lnTo>
                <a:lnTo>
                  <a:pt x="123" y="24"/>
                </a:lnTo>
                <a:lnTo>
                  <a:pt x="121" y="22"/>
                </a:lnTo>
                <a:lnTo>
                  <a:pt x="118" y="19"/>
                </a:lnTo>
                <a:lnTo>
                  <a:pt x="115" y="16"/>
                </a:lnTo>
                <a:lnTo>
                  <a:pt x="114" y="15"/>
                </a:lnTo>
                <a:lnTo>
                  <a:pt x="111" y="13"/>
                </a:lnTo>
                <a:lnTo>
                  <a:pt x="108" y="10"/>
                </a:lnTo>
                <a:lnTo>
                  <a:pt x="105" y="9"/>
                </a:lnTo>
                <a:lnTo>
                  <a:pt x="102" y="7"/>
                </a:lnTo>
                <a:lnTo>
                  <a:pt x="99" y="6"/>
                </a:lnTo>
                <a:lnTo>
                  <a:pt x="96" y="4"/>
                </a:lnTo>
                <a:lnTo>
                  <a:pt x="93" y="3"/>
                </a:lnTo>
                <a:lnTo>
                  <a:pt x="90" y="3"/>
                </a:lnTo>
                <a:lnTo>
                  <a:pt x="87" y="1"/>
                </a:lnTo>
                <a:lnTo>
                  <a:pt x="84" y="0"/>
                </a:lnTo>
                <a:lnTo>
                  <a:pt x="81" y="0"/>
                </a:lnTo>
                <a:lnTo>
                  <a:pt x="76" y="0"/>
                </a:lnTo>
                <a:lnTo>
                  <a:pt x="73" y="0"/>
                </a:lnTo>
                <a:lnTo>
                  <a:pt x="69" y="0"/>
                </a:lnTo>
              </a:path>
            </a:pathLst>
          </a:custGeom>
          <a:solidFill>
            <a:schemeClr val="bg1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8"/>
          <p:cNvSpPr>
            <a:spLocks noChangeShapeType="1"/>
          </p:cNvSpPr>
          <p:nvPr/>
        </p:nvSpPr>
        <p:spPr bwMode="auto">
          <a:xfrm flipH="1">
            <a:off x="4719637" y="4681537"/>
            <a:ext cx="666750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4095750" y="4943475"/>
            <a:ext cx="250825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i="1">
                <a:solidFill>
                  <a:srgbClr val="000000"/>
                </a:solidFill>
                <a:latin typeface="Times-Roman" charset="0"/>
              </a:rPr>
              <a:t>x </a:t>
            </a:r>
            <a:endParaRPr lang="en-US" altLang="en-US"/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4527550" y="4943475"/>
            <a:ext cx="2635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altLang="en-US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4298950" y="4943475"/>
            <a:ext cx="2762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Times-Roman" charset="0"/>
              </a:rPr>
              <a:t>= </a:t>
            </a:r>
            <a:endParaRPr lang="en-US" altLang="en-US"/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1050925" y="4943475"/>
            <a:ext cx="250825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i="1">
                <a:solidFill>
                  <a:srgbClr val="000000"/>
                </a:solidFill>
                <a:latin typeface="Times-Roman" charset="0"/>
              </a:rPr>
              <a:t>x </a:t>
            </a:r>
            <a:endParaRPr lang="en-US" altLang="en-US"/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1482725" y="4943475"/>
            <a:ext cx="2635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altLang="en-US"/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1254125" y="4943475"/>
            <a:ext cx="277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dirty="0">
                <a:solidFill>
                  <a:srgbClr val="000000"/>
                </a:solidFill>
                <a:latin typeface="Times-Roman" charset="0"/>
              </a:rPr>
              <a:t>= </a:t>
            </a:r>
            <a:endParaRPr lang="en-US" altLang="en-US" dirty="0"/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1651000" y="5495925"/>
            <a:ext cx="26980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 dirty="0" smtClean="0">
                <a:solidFill>
                  <a:srgbClr val="000000"/>
                </a:solidFill>
                <a:latin typeface="Helvetica" pitchFamily="34" charset="0"/>
              </a:rPr>
              <a:t>Two </a:t>
            </a:r>
            <a:r>
              <a:rPr lang="en-US" altLang="en-US" sz="2000" b="1" dirty="0">
                <a:solidFill>
                  <a:srgbClr val="000000"/>
                </a:solidFill>
                <a:latin typeface="Helvetica" pitchFamily="34" charset="0"/>
              </a:rPr>
              <a:t>states of a switch</a:t>
            </a:r>
            <a:endParaRPr lang="en-US" altLang="en-US" sz="2000" b="1" dirty="0"/>
          </a:p>
        </p:txBody>
      </p:sp>
      <p:sp>
        <p:nvSpPr>
          <p:cNvPr id="34" name="Freeform 22"/>
          <p:cNvSpPr>
            <a:spLocks/>
          </p:cNvSpPr>
          <p:nvPr/>
        </p:nvSpPr>
        <p:spPr bwMode="auto">
          <a:xfrm>
            <a:off x="4667250" y="4630737"/>
            <a:ext cx="109537" cy="111125"/>
          </a:xfrm>
          <a:custGeom>
            <a:avLst/>
            <a:gdLst>
              <a:gd name="T0" fmla="*/ 2147483646 w 138"/>
              <a:gd name="T1" fmla="*/ 0 h 138"/>
              <a:gd name="T2" fmla="*/ 2147483646 w 138"/>
              <a:gd name="T3" fmla="*/ 2147483646 h 138"/>
              <a:gd name="T4" fmla="*/ 2147483646 w 138"/>
              <a:gd name="T5" fmla="*/ 2147483646 h 138"/>
              <a:gd name="T6" fmla="*/ 2147483646 w 138"/>
              <a:gd name="T7" fmla="*/ 2147483646 h 138"/>
              <a:gd name="T8" fmla="*/ 2147483646 w 138"/>
              <a:gd name="T9" fmla="*/ 2147483646 h 138"/>
              <a:gd name="T10" fmla="*/ 2147483646 w 138"/>
              <a:gd name="T11" fmla="*/ 2147483646 h 138"/>
              <a:gd name="T12" fmla="*/ 2147483646 w 138"/>
              <a:gd name="T13" fmla="*/ 2147483646 h 138"/>
              <a:gd name="T14" fmla="*/ 2147483646 w 138"/>
              <a:gd name="T15" fmla="*/ 2147483646 h 138"/>
              <a:gd name="T16" fmla="*/ 2147483646 w 138"/>
              <a:gd name="T17" fmla="*/ 2147483646 h 138"/>
              <a:gd name="T18" fmla="*/ 2147483646 w 138"/>
              <a:gd name="T19" fmla="*/ 2147483646 h 138"/>
              <a:gd name="T20" fmla="*/ 0 w 138"/>
              <a:gd name="T21" fmla="*/ 2147483646 h 138"/>
              <a:gd name="T22" fmla="*/ 2147483646 w 138"/>
              <a:gd name="T23" fmla="*/ 2147483646 h 138"/>
              <a:gd name="T24" fmla="*/ 2147483646 w 138"/>
              <a:gd name="T25" fmla="*/ 2147483646 h 138"/>
              <a:gd name="T26" fmla="*/ 2147483646 w 138"/>
              <a:gd name="T27" fmla="*/ 2147483646 h 138"/>
              <a:gd name="T28" fmla="*/ 2147483646 w 138"/>
              <a:gd name="T29" fmla="*/ 2147483646 h 138"/>
              <a:gd name="T30" fmla="*/ 2147483646 w 138"/>
              <a:gd name="T31" fmla="*/ 2147483646 h 138"/>
              <a:gd name="T32" fmla="*/ 2147483646 w 138"/>
              <a:gd name="T33" fmla="*/ 2147483646 h 138"/>
              <a:gd name="T34" fmla="*/ 2147483646 w 138"/>
              <a:gd name="T35" fmla="*/ 2147483646 h 138"/>
              <a:gd name="T36" fmla="*/ 2147483646 w 138"/>
              <a:gd name="T37" fmla="*/ 2147483646 h 138"/>
              <a:gd name="T38" fmla="*/ 2147483646 w 138"/>
              <a:gd name="T39" fmla="*/ 2147483646 h 138"/>
              <a:gd name="T40" fmla="*/ 2147483646 w 138"/>
              <a:gd name="T41" fmla="*/ 2147483646 h 138"/>
              <a:gd name="T42" fmla="*/ 2147483646 w 138"/>
              <a:gd name="T43" fmla="*/ 2147483646 h 138"/>
              <a:gd name="T44" fmla="*/ 2147483646 w 138"/>
              <a:gd name="T45" fmla="*/ 2147483646 h 138"/>
              <a:gd name="T46" fmla="*/ 2147483646 w 138"/>
              <a:gd name="T47" fmla="*/ 2147483646 h 138"/>
              <a:gd name="T48" fmla="*/ 2147483646 w 138"/>
              <a:gd name="T49" fmla="*/ 2147483646 h 138"/>
              <a:gd name="T50" fmla="*/ 2147483646 w 138"/>
              <a:gd name="T51" fmla="*/ 2147483646 h 138"/>
              <a:gd name="T52" fmla="*/ 2147483646 w 138"/>
              <a:gd name="T53" fmla="*/ 2147483646 h 138"/>
              <a:gd name="T54" fmla="*/ 2147483646 w 138"/>
              <a:gd name="T55" fmla="*/ 2147483646 h 138"/>
              <a:gd name="T56" fmla="*/ 2147483646 w 138"/>
              <a:gd name="T57" fmla="*/ 2147483646 h 138"/>
              <a:gd name="T58" fmla="*/ 2147483646 w 138"/>
              <a:gd name="T59" fmla="*/ 2147483646 h 138"/>
              <a:gd name="T60" fmla="*/ 2147483646 w 138"/>
              <a:gd name="T61" fmla="*/ 2147483646 h 138"/>
              <a:gd name="T62" fmla="*/ 2147483646 w 138"/>
              <a:gd name="T63" fmla="*/ 2147483646 h 138"/>
              <a:gd name="T64" fmla="*/ 2147483646 w 138"/>
              <a:gd name="T65" fmla="*/ 2147483646 h 138"/>
              <a:gd name="T66" fmla="*/ 2147483646 w 138"/>
              <a:gd name="T67" fmla="*/ 2147483646 h 138"/>
              <a:gd name="T68" fmla="*/ 2147483646 w 138"/>
              <a:gd name="T69" fmla="*/ 2147483646 h 138"/>
              <a:gd name="T70" fmla="*/ 2147483646 w 138"/>
              <a:gd name="T71" fmla="*/ 2147483646 h 138"/>
              <a:gd name="T72" fmla="*/ 2147483646 w 138"/>
              <a:gd name="T73" fmla="*/ 2147483646 h 138"/>
              <a:gd name="T74" fmla="*/ 2147483646 w 138"/>
              <a:gd name="T75" fmla="*/ 2147483646 h 138"/>
              <a:gd name="T76" fmla="*/ 2147483646 w 138"/>
              <a:gd name="T77" fmla="*/ 2147483646 h 138"/>
              <a:gd name="T78" fmla="*/ 2147483646 w 138"/>
              <a:gd name="T79" fmla="*/ 2147483646 h 138"/>
              <a:gd name="T80" fmla="*/ 2147483646 w 138"/>
              <a:gd name="T81" fmla="*/ 2147483646 h 138"/>
              <a:gd name="T82" fmla="*/ 2147483646 w 138"/>
              <a:gd name="T83" fmla="*/ 2147483646 h 138"/>
              <a:gd name="T84" fmla="*/ 2147483646 w 138"/>
              <a:gd name="T85" fmla="*/ 0 h 138"/>
              <a:gd name="T86" fmla="*/ 2147483646 w 138"/>
              <a:gd name="T87" fmla="*/ 0 h 1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38" h="138">
                <a:moveTo>
                  <a:pt x="69" y="0"/>
                </a:moveTo>
                <a:lnTo>
                  <a:pt x="66" y="0"/>
                </a:lnTo>
                <a:lnTo>
                  <a:pt x="63" y="0"/>
                </a:lnTo>
                <a:lnTo>
                  <a:pt x="58" y="0"/>
                </a:lnTo>
                <a:lnTo>
                  <a:pt x="55" y="0"/>
                </a:lnTo>
                <a:lnTo>
                  <a:pt x="52" y="1"/>
                </a:lnTo>
                <a:lnTo>
                  <a:pt x="49" y="3"/>
                </a:lnTo>
                <a:lnTo>
                  <a:pt x="46" y="3"/>
                </a:lnTo>
                <a:lnTo>
                  <a:pt x="43" y="4"/>
                </a:lnTo>
                <a:lnTo>
                  <a:pt x="40" y="6"/>
                </a:lnTo>
                <a:lnTo>
                  <a:pt x="37" y="7"/>
                </a:lnTo>
                <a:lnTo>
                  <a:pt x="34" y="9"/>
                </a:lnTo>
                <a:lnTo>
                  <a:pt x="31" y="10"/>
                </a:lnTo>
                <a:lnTo>
                  <a:pt x="28" y="13"/>
                </a:lnTo>
                <a:lnTo>
                  <a:pt x="25" y="15"/>
                </a:lnTo>
                <a:lnTo>
                  <a:pt x="24" y="16"/>
                </a:lnTo>
                <a:lnTo>
                  <a:pt x="21" y="19"/>
                </a:lnTo>
                <a:lnTo>
                  <a:pt x="18" y="22"/>
                </a:lnTo>
                <a:lnTo>
                  <a:pt x="16" y="24"/>
                </a:lnTo>
                <a:lnTo>
                  <a:pt x="15" y="27"/>
                </a:lnTo>
                <a:lnTo>
                  <a:pt x="12" y="30"/>
                </a:lnTo>
                <a:lnTo>
                  <a:pt x="10" y="33"/>
                </a:lnTo>
                <a:lnTo>
                  <a:pt x="9" y="36"/>
                </a:lnTo>
                <a:lnTo>
                  <a:pt x="7" y="39"/>
                </a:lnTo>
                <a:lnTo>
                  <a:pt x="6" y="42"/>
                </a:lnTo>
                <a:lnTo>
                  <a:pt x="4" y="45"/>
                </a:lnTo>
                <a:lnTo>
                  <a:pt x="4" y="48"/>
                </a:lnTo>
                <a:lnTo>
                  <a:pt x="3" y="51"/>
                </a:lnTo>
                <a:lnTo>
                  <a:pt x="1" y="54"/>
                </a:lnTo>
                <a:lnTo>
                  <a:pt x="1" y="57"/>
                </a:lnTo>
                <a:lnTo>
                  <a:pt x="1" y="62"/>
                </a:lnTo>
                <a:lnTo>
                  <a:pt x="1" y="65"/>
                </a:lnTo>
                <a:lnTo>
                  <a:pt x="0" y="69"/>
                </a:lnTo>
                <a:lnTo>
                  <a:pt x="1" y="72"/>
                </a:lnTo>
                <a:lnTo>
                  <a:pt x="1" y="75"/>
                </a:lnTo>
                <a:lnTo>
                  <a:pt x="1" y="80"/>
                </a:lnTo>
                <a:lnTo>
                  <a:pt x="1" y="83"/>
                </a:lnTo>
                <a:lnTo>
                  <a:pt x="3" y="86"/>
                </a:lnTo>
                <a:lnTo>
                  <a:pt x="4" y="89"/>
                </a:lnTo>
                <a:lnTo>
                  <a:pt x="4" y="92"/>
                </a:lnTo>
                <a:lnTo>
                  <a:pt x="6" y="95"/>
                </a:lnTo>
                <a:lnTo>
                  <a:pt x="7" y="98"/>
                </a:lnTo>
                <a:lnTo>
                  <a:pt x="9" y="101"/>
                </a:lnTo>
                <a:lnTo>
                  <a:pt x="10" y="104"/>
                </a:lnTo>
                <a:lnTo>
                  <a:pt x="12" y="107"/>
                </a:lnTo>
                <a:lnTo>
                  <a:pt x="15" y="110"/>
                </a:lnTo>
                <a:lnTo>
                  <a:pt x="16" y="113"/>
                </a:lnTo>
                <a:lnTo>
                  <a:pt x="18" y="114"/>
                </a:lnTo>
                <a:lnTo>
                  <a:pt x="21" y="117"/>
                </a:lnTo>
                <a:lnTo>
                  <a:pt x="24" y="120"/>
                </a:lnTo>
                <a:lnTo>
                  <a:pt x="25" y="122"/>
                </a:lnTo>
                <a:lnTo>
                  <a:pt x="28" y="123"/>
                </a:lnTo>
                <a:lnTo>
                  <a:pt x="31" y="126"/>
                </a:lnTo>
                <a:lnTo>
                  <a:pt x="34" y="128"/>
                </a:lnTo>
                <a:lnTo>
                  <a:pt x="37" y="129"/>
                </a:lnTo>
                <a:lnTo>
                  <a:pt x="40" y="131"/>
                </a:lnTo>
                <a:lnTo>
                  <a:pt x="43" y="132"/>
                </a:lnTo>
                <a:lnTo>
                  <a:pt x="46" y="134"/>
                </a:lnTo>
                <a:lnTo>
                  <a:pt x="49" y="134"/>
                </a:lnTo>
                <a:lnTo>
                  <a:pt x="52" y="135"/>
                </a:lnTo>
                <a:lnTo>
                  <a:pt x="55" y="137"/>
                </a:lnTo>
                <a:lnTo>
                  <a:pt x="58" y="137"/>
                </a:lnTo>
                <a:lnTo>
                  <a:pt x="63" y="137"/>
                </a:lnTo>
                <a:lnTo>
                  <a:pt x="66" y="137"/>
                </a:lnTo>
                <a:lnTo>
                  <a:pt x="69" y="138"/>
                </a:lnTo>
                <a:lnTo>
                  <a:pt x="73" y="137"/>
                </a:lnTo>
                <a:lnTo>
                  <a:pt x="76" y="137"/>
                </a:lnTo>
                <a:lnTo>
                  <a:pt x="79" y="137"/>
                </a:lnTo>
                <a:lnTo>
                  <a:pt x="84" y="137"/>
                </a:lnTo>
                <a:lnTo>
                  <a:pt x="87" y="135"/>
                </a:lnTo>
                <a:lnTo>
                  <a:pt x="90" y="134"/>
                </a:lnTo>
                <a:lnTo>
                  <a:pt x="93" y="134"/>
                </a:lnTo>
                <a:lnTo>
                  <a:pt x="96" y="132"/>
                </a:lnTo>
                <a:lnTo>
                  <a:pt x="99" y="131"/>
                </a:lnTo>
                <a:lnTo>
                  <a:pt x="102" y="129"/>
                </a:lnTo>
                <a:lnTo>
                  <a:pt x="105" y="128"/>
                </a:lnTo>
                <a:lnTo>
                  <a:pt x="108" y="126"/>
                </a:lnTo>
                <a:lnTo>
                  <a:pt x="111" y="123"/>
                </a:lnTo>
                <a:lnTo>
                  <a:pt x="114" y="122"/>
                </a:lnTo>
                <a:lnTo>
                  <a:pt x="115" y="120"/>
                </a:lnTo>
                <a:lnTo>
                  <a:pt x="118" y="117"/>
                </a:lnTo>
                <a:lnTo>
                  <a:pt x="121" y="114"/>
                </a:lnTo>
                <a:lnTo>
                  <a:pt x="123" y="113"/>
                </a:lnTo>
                <a:lnTo>
                  <a:pt x="124" y="110"/>
                </a:lnTo>
                <a:lnTo>
                  <a:pt x="127" y="107"/>
                </a:lnTo>
                <a:lnTo>
                  <a:pt x="129" y="104"/>
                </a:lnTo>
                <a:lnTo>
                  <a:pt x="130" y="101"/>
                </a:lnTo>
                <a:lnTo>
                  <a:pt x="132" y="98"/>
                </a:lnTo>
                <a:lnTo>
                  <a:pt x="133" y="95"/>
                </a:lnTo>
                <a:lnTo>
                  <a:pt x="135" y="92"/>
                </a:lnTo>
                <a:lnTo>
                  <a:pt x="135" y="89"/>
                </a:lnTo>
                <a:lnTo>
                  <a:pt x="136" y="86"/>
                </a:lnTo>
                <a:lnTo>
                  <a:pt x="138" y="83"/>
                </a:lnTo>
                <a:lnTo>
                  <a:pt x="138" y="80"/>
                </a:lnTo>
                <a:lnTo>
                  <a:pt x="138" y="75"/>
                </a:lnTo>
                <a:lnTo>
                  <a:pt x="138" y="72"/>
                </a:lnTo>
                <a:lnTo>
                  <a:pt x="138" y="69"/>
                </a:lnTo>
                <a:lnTo>
                  <a:pt x="138" y="65"/>
                </a:lnTo>
                <a:lnTo>
                  <a:pt x="138" y="62"/>
                </a:lnTo>
                <a:lnTo>
                  <a:pt x="138" y="57"/>
                </a:lnTo>
                <a:lnTo>
                  <a:pt x="138" y="54"/>
                </a:lnTo>
                <a:lnTo>
                  <a:pt x="136" y="51"/>
                </a:lnTo>
                <a:lnTo>
                  <a:pt x="135" y="48"/>
                </a:lnTo>
                <a:lnTo>
                  <a:pt x="135" y="45"/>
                </a:lnTo>
                <a:lnTo>
                  <a:pt x="133" y="42"/>
                </a:lnTo>
                <a:lnTo>
                  <a:pt x="132" y="39"/>
                </a:lnTo>
                <a:lnTo>
                  <a:pt x="130" y="36"/>
                </a:lnTo>
                <a:lnTo>
                  <a:pt x="129" y="33"/>
                </a:lnTo>
                <a:lnTo>
                  <a:pt x="127" y="30"/>
                </a:lnTo>
                <a:lnTo>
                  <a:pt x="124" y="27"/>
                </a:lnTo>
                <a:lnTo>
                  <a:pt x="123" y="24"/>
                </a:lnTo>
                <a:lnTo>
                  <a:pt x="121" y="22"/>
                </a:lnTo>
                <a:lnTo>
                  <a:pt x="118" y="19"/>
                </a:lnTo>
                <a:lnTo>
                  <a:pt x="115" y="16"/>
                </a:lnTo>
                <a:lnTo>
                  <a:pt x="114" y="15"/>
                </a:lnTo>
                <a:lnTo>
                  <a:pt x="111" y="13"/>
                </a:lnTo>
                <a:lnTo>
                  <a:pt x="108" y="10"/>
                </a:lnTo>
                <a:lnTo>
                  <a:pt x="105" y="9"/>
                </a:lnTo>
                <a:lnTo>
                  <a:pt x="102" y="7"/>
                </a:lnTo>
                <a:lnTo>
                  <a:pt x="99" y="6"/>
                </a:lnTo>
                <a:lnTo>
                  <a:pt x="96" y="4"/>
                </a:lnTo>
                <a:lnTo>
                  <a:pt x="93" y="3"/>
                </a:lnTo>
                <a:lnTo>
                  <a:pt x="90" y="3"/>
                </a:lnTo>
                <a:lnTo>
                  <a:pt x="87" y="1"/>
                </a:lnTo>
                <a:lnTo>
                  <a:pt x="84" y="0"/>
                </a:lnTo>
                <a:lnTo>
                  <a:pt x="79" y="0"/>
                </a:lnTo>
                <a:lnTo>
                  <a:pt x="76" y="0"/>
                </a:lnTo>
                <a:lnTo>
                  <a:pt x="73" y="0"/>
                </a:lnTo>
                <a:lnTo>
                  <a:pt x="69" y="0"/>
                </a:lnTo>
              </a:path>
            </a:pathLst>
          </a:custGeom>
          <a:solidFill>
            <a:schemeClr val="bg1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Freeform 23"/>
          <p:cNvSpPr>
            <a:spLocks/>
          </p:cNvSpPr>
          <p:nvPr/>
        </p:nvSpPr>
        <p:spPr bwMode="auto">
          <a:xfrm>
            <a:off x="1612900" y="4630737"/>
            <a:ext cx="109537" cy="111125"/>
          </a:xfrm>
          <a:custGeom>
            <a:avLst/>
            <a:gdLst>
              <a:gd name="T0" fmla="*/ 2147483646 w 139"/>
              <a:gd name="T1" fmla="*/ 0 h 138"/>
              <a:gd name="T2" fmla="*/ 2147483646 w 139"/>
              <a:gd name="T3" fmla="*/ 2147483646 h 138"/>
              <a:gd name="T4" fmla="*/ 2147483646 w 139"/>
              <a:gd name="T5" fmla="*/ 2147483646 h 138"/>
              <a:gd name="T6" fmla="*/ 2147483646 w 139"/>
              <a:gd name="T7" fmla="*/ 2147483646 h 138"/>
              <a:gd name="T8" fmla="*/ 2147483646 w 139"/>
              <a:gd name="T9" fmla="*/ 2147483646 h 138"/>
              <a:gd name="T10" fmla="*/ 2147483646 w 139"/>
              <a:gd name="T11" fmla="*/ 2147483646 h 138"/>
              <a:gd name="T12" fmla="*/ 2147483646 w 139"/>
              <a:gd name="T13" fmla="*/ 2147483646 h 138"/>
              <a:gd name="T14" fmla="*/ 2147483646 w 139"/>
              <a:gd name="T15" fmla="*/ 2147483646 h 138"/>
              <a:gd name="T16" fmla="*/ 2147483646 w 139"/>
              <a:gd name="T17" fmla="*/ 2147483646 h 138"/>
              <a:gd name="T18" fmla="*/ 2147483646 w 139"/>
              <a:gd name="T19" fmla="*/ 2147483646 h 138"/>
              <a:gd name="T20" fmla="*/ 0 w 139"/>
              <a:gd name="T21" fmla="*/ 2147483646 h 138"/>
              <a:gd name="T22" fmla="*/ 2147483646 w 139"/>
              <a:gd name="T23" fmla="*/ 2147483646 h 138"/>
              <a:gd name="T24" fmla="*/ 2147483646 w 139"/>
              <a:gd name="T25" fmla="*/ 2147483646 h 138"/>
              <a:gd name="T26" fmla="*/ 2147483646 w 139"/>
              <a:gd name="T27" fmla="*/ 2147483646 h 138"/>
              <a:gd name="T28" fmla="*/ 2147483646 w 139"/>
              <a:gd name="T29" fmla="*/ 2147483646 h 138"/>
              <a:gd name="T30" fmla="*/ 2147483646 w 139"/>
              <a:gd name="T31" fmla="*/ 2147483646 h 138"/>
              <a:gd name="T32" fmla="*/ 2147483646 w 139"/>
              <a:gd name="T33" fmla="*/ 2147483646 h 138"/>
              <a:gd name="T34" fmla="*/ 2147483646 w 139"/>
              <a:gd name="T35" fmla="*/ 2147483646 h 138"/>
              <a:gd name="T36" fmla="*/ 2147483646 w 139"/>
              <a:gd name="T37" fmla="*/ 2147483646 h 138"/>
              <a:gd name="T38" fmla="*/ 2147483646 w 139"/>
              <a:gd name="T39" fmla="*/ 2147483646 h 138"/>
              <a:gd name="T40" fmla="*/ 2147483646 w 139"/>
              <a:gd name="T41" fmla="*/ 2147483646 h 138"/>
              <a:gd name="T42" fmla="*/ 2147483646 w 139"/>
              <a:gd name="T43" fmla="*/ 2147483646 h 138"/>
              <a:gd name="T44" fmla="*/ 2147483646 w 139"/>
              <a:gd name="T45" fmla="*/ 2147483646 h 138"/>
              <a:gd name="T46" fmla="*/ 2147483646 w 139"/>
              <a:gd name="T47" fmla="*/ 2147483646 h 138"/>
              <a:gd name="T48" fmla="*/ 2147483646 w 139"/>
              <a:gd name="T49" fmla="*/ 2147483646 h 138"/>
              <a:gd name="T50" fmla="*/ 2147483646 w 139"/>
              <a:gd name="T51" fmla="*/ 2147483646 h 138"/>
              <a:gd name="T52" fmla="*/ 2147483646 w 139"/>
              <a:gd name="T53" fmla="*/ 2147483646 h 138"/>
              <a:gd name="T54" fmla="*/ 2147483646 w 139"/>
              <a:gd name="T55" fmla="*/ 2147483646 h 138"/>
              <a:gd name="T56" fmla="*/ 2147483646 w 139"/>
              <a:gd name="T57" fmla="*/ 2147483646 h 138"/>
              <a:gd name="T58" fmla="*/ 2147483646 w 139"/>
              <a:gd name="T59" fmla="*/ 2147483646 h 138"/>
              <a:gd name="T60" fmla="*/ 2147483646 w 139"/>
              <a:gd name="T61" fmla="*/ 2147483646 h 138"/>
              <a:gd name="T62" fmla="*/ 2147483646 w 139"/>
              <a:gd name="T63" fmla="*/ 2147483646 h 138"/>
              <a:gd name="T64" fmla="*/ 2147483646 w 139"/>
              <a:gd name="T65" fmla="*/ 2147483646 h 138"/>
              <a:gd name="T66" fmla="*/ 2147483646 w 139"/>
              <a:gd name="T67" fmla="*/ 2147483646 h 138"/>
              <a:gd name="T68" fmla="*/ 2147483646 w 139"/>
              <a:gd name="T69" fmla="*/ 2147483646 h 138"/>
              <a:gd name="T70" fmla="*/ 2147483646 w 139"/>
              <a:gd name="T71" fmla="*/ 2147483646 h 138"/>
              <a:gd name="T72" fmla="*/ 2147483646 w 139"/>
              <a:gd name="T73" fmla="*/ 2147483646 h 138"/>
              <a:gd name="T74" fmla="*/ 2147483646 w 139"/>
              <a:gd name="T75" fmla="*/ 2147483646 h 138"/>
              <a:gd name="T76" fmla="*/ 2147483646 w 139"/>
              <a:gd name="T77" fmla="*/ 2147483646 h 138"/>
              <a:gd name="T78" fmla="*/ 2147483646 w 139"/>
              <a:gd name="T79" fmla="*/ 2147483646 h 138"/>
              <a:gd name="T80" fmla="*/ 2147483646 w 139"/>
              <a:gd name="T81" fmla="*/ 2147483646 h 138"/>
              <a:gd name="T82" fmla="*/ 2147483646 w 139"/>
              <a:gd name="T83" fmla="*/ 2147483646 h 138"/>
              <a:gd name="T84" fmla="*/ 2147483646 w 139"/>
              <a:gd name="T85" fmla="*/ 0 h 138"/>
              <a:gd name="T86" fmla="*/ 2147483646 w 139"/>
              <a:gd name="T87" fmla="*/ 0 h 1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39" h="138">
                <a:moveTo>
                  <a:pt x="70" y="0"/>
                </a:moveTo>
                <a:lnTo>
                  <a:pt x="67" y="0"/>
                </a:lnTo>
                <a:lnTo>
                  <a:pt x="64" y="0"/>
                </a:lnTo>
                <a:lnTo>
                  <a:pt x="59" y="0"/>
                </a:lnTo>
                <a:lnTo>
                  <a:pt x="56" y="0"/>
                </a:lnTo>
                <a:lnTo>
                  <a:pt x="53" y="1"/>
                </a:lnTo>
                <a:lnTo>
                  <a:pt x="50" y="3"/>
                </a:lnTo>
                <a:lnTo>
                  <a:pt x="47" y="3"/>
                </a:lnTo>
                <a:lnTo>
                  <a:pt x="44" y="4"/>
                </a:lnTo>
                <a:lnTo>
                  <a:pt x="41" y="6"/>
                </a:lnTo>
                <a:lnTo>
                  <a:pt x="38" y="7"/>
                </a:lnTo>
                <a:lnTo>
                  <a:pt x="35" y="9"/>
                </a:lnTo>
                <a:lnTo>
                  <a:pt x="32" y="10"/>
                </a:lnTo>
                <a:lnTo>
                  <a:pt x="29" y="13"/>
                </a:lnTo>
                <a:lnTo>
                  <a:pt x="26" y="15"/>
                </a:lnTo>
                <a:lnTo>
                  <a:pt x="25" y="16"/>
                </a:lnTo>
                <a:lnTo>
                  <a:pt x="22" y="19"/>
                </a:lnTo>
                <a:lnTo>
                  <a:pt x="19" y="22"/>
                </a:lnTo>
                <a:lnTo>
                  <a:pt x="17" y="24"/>
                </a:lnTo>
                <a:lnTo>
                  <a:pt x="16" y="27"/>
                </a:lnTo>
                <a:lnTo>
                  <a:pt x="13" y="30"/>
                </a:lnTo>
                <a:lnTo>
                  <a:pt x="11" y="33"/>
                </a:lnTo>
                <a:lnTo>
                  <a:pt x="10" y="36"/>
                </a:lnTo>
                <a:lnTo>
                  <a:pt x="8" y="39"/>
                </a:lnTo>
                <a:lnTo>
                  <a:pt x="7" y="42"/>
                </a:lnTo>
                <a:lnTo>
                  <a:pt x="5" y="45"/>
                </a:lnTo>
                <a:lnTo>
                  <a:pt x="5" y="48"/>
                </a:lnTo>
                <a:lnTo>
                  <a:pt x="3" y="51"/>
                </a:lnTo>
                <a:lnTo>
                  <a:pt x="2" y="54"/>
                </a:lnTo>
                <a:lnTo>
                  <a:pt x="2" y="57"/>
                </a:lnTo>
                <a:lnTo>
                  <a:pt x="2" y="62"/>
                </a:lnTo>
                <a:lnTo>
                  <a:pt x="2" y="65"/>
                </a:lnTo>
                <a:lnTo>
                  <a:pt x="0" y="69"/>
                </a:lnTo>
                <a:lnTo>
                  <a:pt x="2" y="72"/>
                </a:lnTo>
                <a:lnTo>
                  <a:pt x="2" y="75"/>
                </a:lnTo>
                <a:lnTo>
                  <a:pt x="2" y="80"/>
                </a:lnTo>
                <a:lnTo>
                  <a:pt x="2" y="83"/>
                </a:lnTo>
                <a:lnTo>
                  <a:pt x="3" y="86"/>
                </a:lnTo>
                <a:lnTo>
                  <a:pt x="5" y="89"/>
                </a:lnTo>
                <a:lnTo>
                  <a:pt x="5" y="92"/>
                </a:lnTo>
                <a:lnTo>
                  <a:pt x="7" y="95"/>
                </a:lnTo>
                <a:lnTo>
                  <a:pt x="8" y="98"/>
                </a:lnTo>
                <a:lnTo>
                  <a:pt x="10" y="101"/>
                </a:lnTo>
                <a:lnTo>
                  <a:pt x="11" y="104"/>
                </a:lnTo>
                <a:lnTo>
                  <a:pt x="13" y="107"/>
                </a:lnTo>
                <a:lnTo>
                  <a:pt x="16" y="110"/>
                </a:lnTo>
                <a:lnTo>
                  <a:pt x="17" y="113"/>
                </a:lnTo>
                <a:lnTo>
                  <a:pt x="19" y="114"/>
                </a:lnTo>
                <a:lnTo>
                  <a:pt x="22" y="117"/>
                </a:lnTo>
                <a:lnTo>
                  <a:pt x="25" y="120"/>
                </a:lnTo>
                <a:lnTo>
                  <a:pt x="26" y="122"/>
                </a:lnTo>
                <a:lnTo>
                  <a:pt x="29" y="123"/>
                </a:lnTo>
                <a:lnTo>
                  <a:pt x="32" y="126"/>
                </a:lnTo>
                <a:lnTo>
                  <a:pt x="35" y="128"/>
                </a:lnTo>
                <a:lnTo>
                  <a:pt x="38" y="129"/>
                </a:lnTo>
                <a:lnTo>
                  <a:pt x="41" y="131"/>
                </a:lnTo>
                <a:lnTo>
                  <a:pt x="44" y="132"/>
                </a:lnTo>
                <a:lnTo>
                  <a:pt x="47" y="134"/>
                </a:lnTo>
                <a:lnTo>
                  <a:pt x="50" y="134"/>
                </a:lnTo>
                <a:lnTo>
                  <a:pt x="53" y="135"/>
                </a:lnTo>
                <a:lnTo>
                  <a:pt x="56" y="137"/>
                </a:lnTo>
                <a:lnTo>
                  <a:pt x="59" y="137"/>
                </a:lnTo>
                <a:lnTo>
                  <a:pt x="64" y="137"/>
                </a:lnTo>
                <a:lnTo>
                  <a:pt x="67" y="137"/>
                </a:lnTo>
                <a:lnTo>
                  <a:pt x="70" y="138"/>
                </a:lnTo>
                <a:lnTo>
                  <a:pt x="74" y="137"/>
                </a:lnTo>
                <a:lnTo>
                  <a:pt x="77" y="137"/>
                </a:lnTo>
                <a:lnTo>
                  <a:pt x="82" y="137"/>
                </a:lnTo>
                <a:lnTo>
                  <a:pt x="85" y="137"/>
                </a:lnTo>
                <a:lnTo>
                  <a:pt x="88" y="135"/>
                </a:lnTo>
                <a:lnTo>
                  <a:pt x="91" y="134"/>
                </a:lnTo>
                <a:lnTo>
                  <a:pt x="94" y="134"/>
                </a:lnTo>
                <a:lnTo>
                  <a:pt x="97" y="132"/>
                </a:lnTo>
                <a:lnTo>
                  <a:pt x="100" y="131"/>
                </a:lnTo>
                <a:lnTo>
                  <a:pt x="103" y="129"/>
                </a:lnTo>
                <a:lnTo>
                  <a:pt x="106" y="128"/>
                </a:lnTo>
                <a:lnTo>
                  <a:pt x="109" y="126"/>
                </a:lnTo>
                <a:lnTo>
                  <a:pt x="112" y="123"/>
                </a:lnTo>
                <a:lnTo>
                  <a:pt x="115" y="122"/>
                </a:lnTo>
                <a:lnTo>
                  <a:pt x="116" y="120"/>
                </a:lnTo>
                <a:lnTo>
                  <a:pt x="119" y="117"/>
                </a:lnTo>
                <a:lnTo>
                  <a:pt x="122" y="114"/>
                </a:lnTo>
                <a:lnTo>
                  <a:pt x="124" y="113"/>
                </a:lnTo>
                <a:lnTo>
                  <a:pt x="125" y="110"/>
                </a:lnTo>
                <a:lnTo>
                  <a:pt x="128" y="107"/>
                </a:lnTo>
                <a:lnTo>
                  <a:pt x="130" y="104"/>
                </a:lnTo>
                <a:lnTo>
                  <a:pt x="131" y="101"/>
                </a:lnTo>
                <a:lnTo>
                  <a:pt x="133" y="98"/>
                </a:lnTo>
                <a:lnTo>
                  <a:pt x="134" y="95"/>
                </a:lnTo>
                <a:lnTo>
                  <a:pt x="136" y="92"/>
                </a:lnTo>
                <a:lnTo>
                  <a:pt x="136" y="89"/>
                </a:lnTo>
                <a:lnTo>
                  <a:pt x="137" y="86"/>
                </a:lnTo>
                <a:lnTo>
                  <a:pt x="139" y="83"/>
                </a:lnTo>
                <a:lnTo>
                  <a:pt x="139" y="80"/>
                </a:lnTo>
                <a:lnTo>
                  <a:pt x="139" y="75"/>
                </a:lnTo>
                <a:lnTo>
                  <a:pt x="139" y="72"/>
                </a:lnTo>
                <a:lnTo>
                  <a:pt x="139" y="69"/>
                </a:lnTo>
                <a:lnTo>
                  <a:pt x="139" y="65"/>
                </a:lnTo>
                <a:lnTo>
                  <a:pt x="139" y="62"/>
                </a:lnTo>
                <a:lnTo>
                  <a:pt x="139" y="57"/>
                </a:lnTo>
                <a:lnTo>
                  <a:pt x="139" y="54"/>
                </a:lnTo>
                <a:lnTo>
                  <a:pt x="137" y="51"/>
                </a:lnTo>
                <a:lnTo>
                  <a:pt x="136" y="48"/>
                </a:lnTo>
                <a:lnTo>
                  <a:pt x="136" y="45"/>
                </a:lnTo>
                <a:lnTo>
                  <a:pt x="134" y="42"/>
                </a:lnTo>
                <a:lnTo>
                  <a:pt x="133" y="39"/>
                </a:lnTo>
                <a:lnTo>
                  <a:pt x="131" y="36"/>
                </a:lnTo>
                <a:lnTo>
                  <a:pt x="130" y="33"/>
                </a:lnTo>
                <a:lnTo>
                  <a:pt x="128" y="30"/>
                </a:lnTo>
                <a:lnTo>
                  <a:pt x="125" y="27"/>
                </a:lnTo>
                <a:lnTo>
                  <a:pt x="124" y="24"/>
                </a:lnTo>
                <a:lnTo>
                  <a:pt x="122" y="22"/>
                </a:lnTo>
                <a:lnTo>
                  <a:pt x="119" y="19"/>
                </a:lnTo>
                <a:lnTo>
                  <a:pt x="116" y="16"/>
                </a:lnTo>
                <a:lnTo>
                  <a:pt x="115" y="15"/>
                </a:lnTo>
                <a:lnTo>
                  <a:pt x="112" y="13"/>
                </a:lnTo>
                <a:lnTo>
                  <a:pt x="109" y="10"/>
                </a:lnTo>
                <a:lnTo>
                  <a:pt x="106" y="9"/>
                </a:lnTo>
                <a:lnTo>
                  <a:pt x="103" y="7"/>
                </a:lnTo>
                <a:lnTo>
                  <a:pt x="100" y="6"/>
                </a:lnTo>
                <a:lnTo>
                  <a:pt x="97" y="4"/>
                </a:lnTo>
                <a:lnTo>
                  <a:pt x="94" y="3"/>
                </a:lnTo>
                <a:lnTo>
                  <a:pt x="91" y="3"/>
                </a:lnTo>
                <a:lnTo>
                  <a:pt x="88" y="1"/>
                </a:lnTo>
                <a:lnTo>
                  <a:pt x="85" y="0"/>
                </a:lnTo>
                <a:lnTo>
                  <a:pt x="82" y="0"/>
                </a:lnTo>
                <a:lnTo>
                  <a:pt x="77" y="0"/>
                </a:lnTo>
                <a:lnTo>
                  <a:pt x="74" y="0"/>
                </a:lnTo>
                <a:lnTo>
                  <a:pt x="70" y="0"/>
                </a:lnTo>
              </a:path>
            </a:pathLst>
          </a:custGeom>
          <a:solidFill>
            <a:schemeClr val="bg1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Rectangle 15"/>
          <p:cNvSpPr>
            <a:spLocks noChangeArrowheads="1"/>
          </p:cNvSpPr>
          <p:nvPr/>
        </p:nvSpPr>
        <p:spPr bwMode="auto">
          <a:xfrm>
            <a:off x="7207250" y="4416425"/>
            <a:ext cx="501650" cy="500063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CA" altLang="en-US"/>
          </a:p>
        </p:txBody>
      </p:sp>
      <p:sp>
        <p:nvSpPr>
          <p:cNvPr id="44" name="Line 17"/>
          <p:cNvSpPr>
            <a:spLocks noChangeShapeType="1"/>
          </p:cNvSpPr>
          <p:nvPr/>
        </p:nvSpPr>
        <p:spPr bwMode="auto">
          <a:xfrm flipH="1">
            <a:off x="7708900" y="4654550"/>
            <a:ext cx="666750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Line 18"/>
          <p:cNvSpPr>
            <a:spLocks noChangeShapeType="1"/>
          </p:cNvSpPr>
          <p:nvPr/>
        </p:nvSpPr>
        <p:spPr bwMode="auto">
          <a:xfrm flipV="1">
            <a:off x="7443787" y="4916488"/>
            <a:ext cx="1588" cy="1666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Line 19"/>
          <p:cNvSpPr>
            <a:spLocks noChangeShapeType="1"/>
          </p:cNvSpPr>
          <p:nvPr/>
        </p:nvSpPr>
        <p:spPr bwMode="auto">
          <a:xfrm>
            <a:off x="6515100" y="4654550"/>
            <a:ext cx="692150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Rectangle 20"/>
          <p:cNvSpPr>
            <a:spLocks noChangeArrowheads="1"/>
          </p:cNvSpPr>
          <p:nvPr/>
        </p:nvSpPr>
        <p:spPr bwMode="auto">
          <a:xfrm>
            <a:off x="7391400" y="4572000"/>
            <a:ext cx="2762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Times-Roman" charset="0"/>
              </a:rPr>
              <a:t>S </a:t>
            </a:r>
            <a:endParaRPr lang="en-US" altLang="en-US"/>
          </a:p>
        </p:txBody>
      </p:sp>
      <p:sp>
        <p:nvSpPr>
          <p:cNvPr id="48" name="Rectangle 21"/>
          <p:cNvSpPr>
            <a:spLocks noChangeArrowheads="1"/>
          </p:cNvSpPr>
          <p:nvPr/>
        </p:nvSpPr>
        <p:spPr bwMode="auto">
          <a:xfrm>
            <a:off x="7391400" y="5105400"/>
            <a:ext cx="250825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i="1">
                <a:solidFill>
                  <a:srgbClr val="000000"/>
                </a:solidFill>
                <a:latin typeface="Times-Roman" charset="0"/>
              </a:rPr>
              <a:t>x </a:t>
            </a:r>
            <a:endParaRPr lang="en-US" altLang="en-US"/>
          </a:p>
        </p:txBody>
      </p:sp>
      <p:sp>
        <p:nvSpPr>
          <p:cNvPr id="49" name="Rectangle 24"/>
          <p:cNvSpPr>
            <a:spLocks noChangeArrowheads="1"/>
          </p:cNvSpPr>
          <p:nvPr/>
        </p:nvSpPr>
        <p:spPr bwMode="auto">
          <a:xfrm>
            <a:off x="6280150" y="5568950"/>
            <a:ext cx="26112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dirty="0" smtClean="0">
                <a:solidFill>
                  <a:srgbClr val="000000"/>
                </a:solidFill>
                <a:latin typeface="Helvetica" pitchFamily="34" charset="0"/>
              </a:rPr>
              <a:t> </a:t>
            </a:r>
            <a:r>
              <a:rPr lang="en-US" altLang="en-US" sz="2000" b="1" dirty="0" smtClean="0">
                <a:solidFill>
                  <a:srgbClr val="000000"/>
                </a:solidFill>
                <a:latin typeface="Helvetica" pitchFamily="34" charset="0"/>
              </a:rPr>
              <a:t>Symbol </a:t>
            </a:r>
            <a:r>
              <a:rPr lang="en-US" altLang="en-US" sz="2000" b="1" dirty="0">
                <a:solidFill>
                  <a:srgbClr val="000000"/>
                </a:solidFill>
                <a:latin typeface="Helvetica" pitchFamily="34" charset="0"/>
              </a:rPr>
              <a:t>for a switch </a:t>
            </a:r>
            <a:endParaRPr lang="en-US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Boolean Algebra - Axioms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George Boole published a scheme for the algebraic description of processes involved in logical thought and reasoning which became known as </a:t>
            </a:r>
            <a:r>
              <a:rPr lang="en-US" sz="2800" i="1" dirty="0" smtClean="0"/>
              <a:t>Boolean algebra.</a:t>
            </a:r>
          </a:p>
          <a:p>
            <a:pPr>
              <a:buNone/>
            </a:pPr>
            <a:r>
              <a:rPr lang="en-US" sz="2800" i="1" dirty="0" smtClean="0"/>
              <a:t> 		</a:t>
            </a:r>
            <a:r>
              <a:rPr lang="en-US" sz="2800" dirty="0" smtClean="0"/>
              <a:t>1</a:t>
            </a:r>
            <a:r>
              <a:rPr lang="en-US" sz="2800" i="1" dirty="0" smtClean="0"/>
              <a:t>a. 0· 0 = 0     		  </a:t>
            </a:r>
            <a:r>
              <a:rPr lang="en-US" sz="2800" dirty="0" smtClean="0"/>
              <a:t>1</a:t>
            </a:r>
            <a:r>
              <a:rPr lang="en-US" sz="2800" i="1" dirty="0" smtClean="0"/>
              <a:t>b. 1+ 1 = 1</a:t>
            </a:r>
          </a:p>
          <a:p>
            <a:pPr>
              <a:buNone/>
            </a:pPr>
            <a:r>
              <a:rPr lang="en-US" sz="2800" dirty="0" smtClean="0"/>
              <a:t>		2</a:t>
            </a:r>
            <a:r>
              <a:rPr lang="en-US" sz="2800" i="1" dirty="0" smtClean="0"/>
              <a:t>a. 1· 1 = 1		</a:t>
            </a:r>
            <a:r>
              <a:rPr lang="en-US" sz="2800" dirty="0" smtClean="0"/>
              <a:t>	  2</a:t>
            </a:r>
            <a:r>
              <a:rPr lang="en-US" sz="2800" i="1" dirty="0" smtClean="0"/>
              <a:t>b. 0+ 0 = 0</a:t>
            </a:r>
          </a:p>
          <a:p>
            <a:pPr>
              <a:buNone/>
            </a:pPr>
            <a:r>
              <a:rPr lang="en-US" sz="2800" dirty="0" smtClean="0"/>
              <a:t>		3</a:t>
            </a:r>
            <a:r>
              <a:rPr lang="en-US" sz="2800" i="1" dirty="0" smtClean="0"/>
              <a:t>a. 0· 1 = 1 · 0 = 0		  </a:t>
            </a:r>
            <a:r>
              <a:rPr lang="en-US" sz="2800" dirty="0" smtClean="0"/>
              <a:t>3</a:t>
            </a:r>
            <a:r>
              <a:rPr lang="en-US" sz="2800" i="1" dirty="0" smtClean="0"/>
              <a:t>b. 1+ 0 = 0 + 1 = 1</a:t>
            </a:r>
          </a:p>
          <a:p>
            <a:pPr>
              <a:buNone/>
            </a:pPr>
            <a:r>
              <a:rPr lang="en-US" sz="2800" dirty="0" smtClean="0"/>
              <a:t>		4</a:t>
            </a:r>
            <a:r>
              <a:rPr lang="en-US" sz="2800" i="1" dirty="0" smtClean="0"/>
              <a:t>a.  If  x = 0, then      = 1	  </a:t>
            </a:r>
            <a:r>
              <a:rPr lang="en-US" sz="2800" dirty="0" smtClean="0"/>
              <a:t>4</a:t>
            </a:r>
            <a:r>
              <a:rPr lang="en-US" sz="2800" i="1" dirty="0" smtClean="0"/>
              <a:t>b. If x = 1, then    = 0</a:t>
            </a:r>
          </a:p>
          <a:p>
            <a:pPr>
              <a:buNone/>
            </a:pPr>
            <a:r>
              <a:rPr lang="en-US" sz="2800" dirty="0" smtClean="0"/>
              <a:t>		5</a:t>
            </a:r>
            <a:r>
              <a:rPr lang="en-US" sz="2800" i="1" dirty="0" smtClean="0"/>
              <a:t>a. x · 0 = 0			  </a:t>
            </a:r>
            <a:r>
              <a:rPr lang="en-US" sz="2800" dirty="0" smtClean="0"/>
              <a:t>5</a:t>
            </a:r>
            <a:r>
              <a:rPr lang="en-US" sz="2800" i="1" dirty="0" smtClean="0"/>
              <a:t>b. x + 1 = 1</a:t>
            </a:r>
          </a:p>
          <a:p>
            <a:pPr>
              <a:buNone/>
            </a:pPr>
            <a:r>
              <a:rPr lang="en-US" sz="2800" dirty="0" smtClean="0"/>
              <a:t>		6</a:t>
            </a:r>
            <a:r>
              <a:rPr lang="en-US" sz="2800" i="1" dirty="0" smtClean="0"/>
              <a:t>a. x · 1 = x			  </a:t>
            </a:r>
            <a:r>
              <a:rPr lang="en-US" sz="2800" dirty="0" smtClean="0"/>
              <a:t>6</a:t>
            </a:r>
            <a:r>
              <a:rPr lang="en-US" sz="2800" i="1" dirty="0" smtClean="0"/>
              <a:t>b. x + 0 = x</a:t>
            </a:r>
          </a:p>
          <a:p>
            <a:pPr>
              <a:buNone/>
            </a:pPr>
            <a:r>
              <a:rPr lang="en-US" sz="2800" dirty="0" smtClean="0"/>
              <a:t>		7</a:t>
            </a:r>
            <a:r>
              <a:rPr lang="en-US" sz="2800" i="1" dirty="0" smtClean="0"/>
              <a:t>a. x · x = x			  </a:t>
            </a:r>
            <a:r>
              <a:rPr lang="en-US" sz="2800" dirty="0" smtClean="0"/>
              <a:t>7</a:t>
            </a:r>
            <a:r>
              <a:rPr lang="en-US" sz="2800" i="1" dirty="0" smtClean="0"/>
              <a:t>b. x + x = x</a:t>
            </a:r>
          </a:p>
          <a:p>
            <a:pPr>
              <a:buNone/>
            </a:pPr>
            <a:r>
              <a:rPr lang="en-US" sz="2800" dirty="0" smtClean="0"/>
              <a:t>		8</a:t>
            </a:r>
            <a:r>
              <a:rPr lang="en-US" sz="2800" i="1" dirty="0" smtClean="0"/>
              <a:t>a. x · x’ = 0		       	  </a:t>
            </a:r>
            <a:r>
              <a:rPr lang="en-US" sz="2800" dirty="0" smtClean="0"/>
              <a:t>8</a:t>
            </a:r>
            <a:r>
              <a:rPr lang="en-US" sz="2800" i="1" dirty="0" smtClean="0"/>
              <a:t>b. x + x’ = 1</a:t>
            </a:r>
          </a:p>
          <a:p>
            <a:pPr>
              <a:buNone/>
            </a:pPr>
            <a:r>
              <a:rPr lang="en-US" sz="2800" dirty="0" smtClean="0"/>
              <a:t>		9.     </a:t>
            </a:r>
            <a:r>
              <a:rPr lang="en-US" sz="2800" i="1" dirty="0" smtClean="0"/>
              <a:t>= x</a:t>
            </a:r>
          </a:p>
          <a:p>
            <a:endParaRPr lang="en-US" sz="2800" i="1" dirty="0" smtClean="0"/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59" name="Picture 3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1400" y="3429000"/>
            <a:ext cx="228600" cy="411480"/>
          </a:xfrm>
          <a:prstGeom prst="rect">
            <a:avLst/>
          </a:prstGeom>
          <a:noFill/>
        </p:spPr>
      </p:pic>
      <p:pic>
        <p:nvPicPr>
          <p:cNvPr id="40" name="Picture 3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2800" y="3505200"/>
            <a:ext cx="228600" cy="411480"/>
          </a:xfrm>
          <a:prstGeom prst="rect">
            <a:avLst/>
          </a:prstGeom>
          <a:noFill/>
        </p:spPr>
      </p:pic>
      <p:sp>
        <p:nvSpPr>
          <p:cNvPr id="1062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61" name="Picture 3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6019800"/>
            <a:ext cx="219075" cy="38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Duality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364163"/>
          </a:xfrm>
        </p:spPr>
        <p:txBody>
          <a:bodyPr/>
          <a:lstStyle/>
          <a:p>
            <a:r>
              <a:rPr lang="en-US" dirty="0" smtClean="0"/>
              <a:t>The axioms have been listed in pairs.</a:t>
            </a:r>
          </a:p>
          <a:p>
            <a:r>
              <a:rPr lang="en-US" dirty="0" smtClean="0"/>
              <a:t> This is done to reflect the important </a:t>
            </a:r>
            <a:r>
              <a:rPr lang="en-US" i="1" dirty="0" smtClean="0"/>
              <a:t>principle of duality.</a:t>
            </a:r>
          </a:p>
          <a:p>
            <a:r>
              <a:rPr lang="en-US" dirty="0" smtClean="0"/>
              <a:t>Given a logic expression, its </a:t>
            </a:r>
            <a:r>
              <a:rPr lang="en-US" i="1" dirty="0" smtClean="0"/>
              <a:t>dual is </a:t>
            </a:r>
            <a:r>
              <a:rPr lang="en-US" dirty="0" smtClean="0"/>
              <a:t>obtained by replacing all + operators with · operators, and vice versa, and by replacing all 0s with 1s, and vice versa. </a:t>
            </a:r>
          </a:p>
          <a:p>
            <a:r>
              <a:rPr lang="en-US" dirty="0" smtClean="0"/>
              <a:t>The dual of any true statement in Boolean algebra is also a true statement.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Two- and Three-Variable Properties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i="1" dirty="0" smtClean="0"/>
              <a:t>    x · y = y · x                 Commutative </a:t>
            </a:r>
            <a:r>
              <a:rPr lang="es-ES" i="1" dirty="0" smtClean="0"/>
              <a:t>   x + y = y + x</a:t>
            </a:r>
          </a:p>
          <a:p>
            <a:pPr>
              <a:buNone/>
            </a:pPr>
            <a:r>
              <a:rPr lang="fr-FR" i="1" dirty="0" smtClean="0"/>
              <a:t> x · ( y · z) = (x · y) · z      Associative </a:t>
            </a:r>
          </a:p>
          <a:p>
            <a:pPr>
              <a:buNone/>
            </a:pPr>
            <a:r>
              <a:rPr lang="en-US" i="1" dirty="0" smtClean="0"/>
              <a:t>x + ( y + z) = (x + y) + z</a:t>
            </a:r>
          </a:p>
          <a:p>
            <a:pPr>
              <a:buNone/>
            </a:pPr>
            <a:r>
              <a:rPr lang="es-ES" i="1" dirty="0" smtClean="0"/>
              <a:t> x · ( y + z) = x · y + x · z    </a:t>
            </a:r>
            <a:r>
              <a:rPr lang="es-ES" i="1" dirty="0" err="1" smtClean="0"/>
              <a:t>Distributive</a:t>
            </a:r>
            <a:r>
              <a:rPr lang="es-ES" i="1" dirty="0" smtClean="0"/>
              <a:t> </a:t>
            </a:r>
          </a:p>
          <a:p>
            <a:pPr>
              <a:buNone/>
            </a:pPr>
            <a:r>
              <a:rPr lang="es-ES" i="1" dirty="0" smtClean="0"/>
              <a:t> </a:t>
            </a:r>
            <a:r>
              <a:rPr lang="en-US" i="1" dirty="0" smtClean="0"/>
              <a:t>x + y · z = (x + y) · (x + z)</a:t>
            </a:r>
          </a:p>
          <a:p>
            <a:pPr>
              <a:buNone/>
            </a:pPr>
            <a:r>
              <a:rPr lang="es-ES" i="1" dirty="0" smtClean="0"/>
              <a:t>x + </a:t>
            </a:r>
            <a:r>
              <a:rPr lang="es-ES" i="1" dirty="0" smtClean="0"/>
              <a:t>(x </a:t>
            </a:r>
            <a:r>
              <a:rPr lang="es-ES" i="1" dirty="0" smtClean="0"/>
              <a:t>· </a:t>
            </a:r>
            <a:r>
              <a:rPr lang="es-ES" i="1" dirty="0" smtClean="0"/>
              <a:t>y) </a:t>
            </a:r>
            <a:r>
              <a:rPr lang="es-ES" i="1" dirty="0" smtClean="0"/>
              <a:t>= x                      </a:t>
            </a:r>
            <a:r>
              <a:rPr lang="es-ES" i="1" dirty="0" err="1" smtClean="0"/>
              <a:t>Absorption</a:t>
            </a:r>
            <a:r>
              <a:rPr lang="es-ES" i="1" dirty="0" smtClean="0"/>
              <a:t>       x · (x + y) = x</a:t>
            </a:r>
          </a:p>
          <a:p>
            <a:pPr>
              <a:buNone/>
            </a:pPr>
            <a:r>
              <a:rPr lang="es-ES" i="1" dirty="0" smtClean="0"/>
              <a:t>x · y + x · y = x                 </a:t>
            </a:r>
            <a:r>
              <a:rPr lang="es-ES" i="1" dirty="0" err="1" smtClean="0"/>
              <a:t>Combining</a:t>
            </a:r>
            <a:r>
              <a:rPr lang="es-ES" i="1" dirty="0" smtClean="0"/>
              <a:t>     (x + y) · (x + y) = x</a:t>
            </a:r>
          </a:p>
          <a:p>
            <a:pPr>
              <a:buNone/>
            </a:pPr>
            <a:r>
              <a:rPr lang="es-ES" i="1" dirty="0" smtClean="0"/>
              <a:t>(x </a:t>
            </a:r>
            <a:r>
              <a:rPr lang="es-ES" i="1" dirty="0" smtClean="0"/>
              <a:t>· </a:t>
            </a:r>
            <a:r>
              <a:rPr lang="es-ES" i="1" dirty="0" smtClean="0"/>
              <a:t>y)’ </a:t>
            </a:r>
            <a:r>
              <a:rPr lang="es-ES" i="1" dirty="0" smtClean="0"/>
              <a:t>= </a:t>
            </a:r>
            <a:r>
              <a:rPr lang="es-ES" i="1" dirty="0" smtClean="0"/>
              <a:t>x’ </a:t>
            </a:r>
            <a:r>
              <a:rPr lang="es-ES" i="1" dirty="0" smtClean="0"/>
              <a:t>+ </a:t>
            </a:r>
            <a:r>
              <a:rPr lang="es-ES" i="1" dirty="0" smtClean="0"/>
              <a:t>y’   </a:t>
            </a:r>
            <a:r>
              <a:rPr lang="es-ES" i="1" dirty="0" err="1" smtClean="0"/>
              <a:t>DeMorgan’s</a:t>
            </a:r>
            <a:r>
              <a:rPr lang="es-ES" i="1" dirty="0" smtClean="0"/>
              <a:t> </a:t>
            </a:r>
            <a:r>
              <a:rPr lang="es-ES" i="1" dirty="0" err="1" smtClean="0"/>
              <a:t>theorem</a:t>
            </a:r>
            <a:r>
              <a:rPr lang="es-ES" i="1" dirty="0" smtClean="0"/>
              <a:t> </a:t>
            </a:r>
            <a:r>
              <a:rPr lang="es-ES" i="1" dirty="0" smtClean="0"/>
              <a:t> (x </a:t>
            </a:r>
            <a:r>
              <a:rPr lang="es-ES" i="1" dirty="0" smtClean="0"/>
              <a:t>+ </a:t>
            </a:r>
            <a:r>
              <a:rPr lang="es-ES" i="1" dirty="0" smtClean="0"/>
              <a:t>y)’ </a:t>
            </a:r>
            <a:r>
              <a:rPr lang="es-ES" i="1" dirty="0" smtClean="0"/>
              <a:t>= </a:t>
            </a:r>
            <a:r>
              <a:rPr lang="es-ES" i="1" dirty="0" smtClean="0"/>
              <a:t>x’ · y’</a:t>
            </a:r>
            <a:endParaRPr lang="es-ES" i="1" dirty="0" smtClean="0"/>
          </a:p>
          <a:p>
            <a:pPr>
              <a:buNone/>
            </a:pPr>
            <a:r>
              <a:rPr lang="es-ES" i="1" dirty="0" smtClean="0"/>
              <a:t>x </a:t>
            </a:r>
            <a:r>
              <a:rPr lang="es-ES" i="1" dirty="0" smtClean="0"/>
              <a:t>+ </a:t>
            </a:r>
            <a:r>
              <a:rPr lang="es-ES" i="1" dirty="0" smtClean="0"/>
              <a:t>(x’ </a:t>
            </a:r>
            <a:r>
              <a:rPr lang="es-ES" i="1" dirty="0" smtClean="0"/>
              <a:t>· </a:t>
            </a:r>
            <a:r>
              <a:rPr lang="es-ES" i="1" dirty="0" smtClean="0"/>
              <a:t>y) </a:t>
            </a:r>
            <a:r>
              <a:rPr lang="es-ES" i="1" dirty="0" smtClean="0"/>
              <a:t>= x + y 				 x · (</a:t>
            </a:r>
            <a:r>
              <a:rPr lang="es-ES" i="1" dirty="0" smtClean="0"/>
              <a:t>x’ </a:t>
            </a:r>
            <a:r>
              <a:rPr lang="es-ES" i="1" dirty="0" smtClean="0"/>
              <a:t>+ y) = x · y</a:t>
            </a:r>
          </a:p>
          <a:p>
            <a:pPr>
              <a:buNone/>
            </a:pPr>
            <a:r>
              <a:rPr lang="es-ES" i="1" dirty="0" smtClean="0"/>
              <a:t> x · y + y · z + </a:t>
            </a:r>
            <a:r>
              <a:rPr lang="es-ES" i="1" dirty="0" err="1" smtClean="0"/>
              <a:t>x’·z</a:t>
            </a:r>
            <a:r>
              <a:rPr lang="es-ES" i="1" dirty="0" smtClean="0"/>
              <a:t> </a:t>
            </a:r>
            <a:r>
              <a:rPr lang="es-ES" i="1" dirty="0" smtClean="0"/>
              <a:t>= x · y + </a:t>
            </a:r>
            <a:r>
              <a:rPr lang="es-ES" i="1" dirty="0" smtClean="0"/>
              <a:t>x’ </a:t>
            </a:r>
            <a:r>
              <a:rPr lang="es-ES" i="1" dirty="0" smtClean="0"/>
              <a:t>· z       </a:t>
            </a:r>
            <a:r>
              <a:rPr lang="es-ES" i="1" dirty="0" err="1" smtClean="0"/>
              <a:t>Consensus</a:t>
            </a:r>
            <a:endParaRPr lang="es-ES" i="1" dirty="0" smtClean="0"/>
          </a:p>
          <a:p>
            <a:pPr>
              <a:buNone/>
            </a:pPr>
            <a:r>
              <a:rPr lang="en-US" i="1" dirty="0" smtClean="0"/>
              <a:t>(x + y) · (y + z) · (</a:t>
            </a:r>
            <a:r>
              <a:rPr lang="en-US" i="1" dirty="0" smtClean="0"/>
              <a:t>x’ </a:t>
            </a:r>
            <a:r>
              <a:rPr lang="en-US" i="1" dirty="0" smtClean="0"/>
              <a:t>+ z) = (x + y) · (</a:t>
            </a:r>
            <a:r>
              <a:rPr lang="en-US" i="1" dirty="0" smtClean="0"/>
              <a:t>x’ </a:t>
            </a:r>
            <a:r>
              <a:rPr lang="en-US" i="1" dirty="0" smtClean="0"/>
              <a:t>+ z)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19200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0" y="2209800"/>
            <a:ext cx="9144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0" y="3200400"/>
            <a:ext cx="9144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5486400"/>
            <a:ext cx="9144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4876800"/>
            <a:ext cx="9144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s-ES" sz="4000" b="1" dirty="0" err="1" smtClean="0"/>
              <a:t>DeMorgan’s</a:t>
            </a:r>
            <a:r>
              <a:rPr lang="es-ES" sz="4000" b="1" dirty="0" smtClean="0"/>
              <a:t> </a:t>
            </a:r>
            <a:r>
              <a:rPr lang="es-ES" sz="4000" b="1" dirty="0" err="1" smtClean="0"/>
              <a:t>theorem</a:t>
            </a:r>
            <a:endParaRPr lang="en-US" sz="40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Absorption Theorem</a:t>
            </a:r>
            <a:endParaRPr 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3505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343400" y="762000"/>
            <a:ext cx="4191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62000" y="4495800"/>
            <a:ext cx="350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Operator Precedence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51054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operator precedence for evaluating Boolean expressions is (1) parentheses, (2) NOT, (3) AND, and (4) OR.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Simplify to a minimum number of literals.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57200"/>
            <a:ext cx="8686800" cy="64008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	x(x’ + y) </a:t>
            </a:r>
          </a:p>
          <a:p>
            <a:pPr>
              <a:buNone/>
            </a:pPr>
            <a:r>
              <a:rPr lang="en-US" i="1" dirty="0" smtClean="0"/>
              <a:t>	=  xx’ + </a:t>
            </a:r>
            <a:r>
              <a:rPr lang="en-US" i="1" dirty="0" err="1" smtClean="0"/>
              <a:t>xy</a:t>
            </a:r>
            <a:endParaRPr lang="en-US" i="1" dirty="0" smtClean="0"/>
          </a:p>
          <a:p>
            <a:pPr>
              <a:buNone/>
            </a:pPr>
            <a:r>
              <a:rPr lang="en-US" dirty="0" smtClean="0"/>
              <a:t>	=  0 + </a:t>
            </a:r>
            <a:r>
              <a:rPr lang="en-US" i="1" dirty="0" err="1" smtClean="0"/>
              <a:t>xy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	=  </a:t>
            </a:r>
            <a:r>
              <a:rPr lang="en-US" i="1" dirty="0" err="1" smtClean="0"/>
              <a:t>xy</a:t>
            </a:r>
            <a:r>
              <a:rPr lang="en-US" i="1" dirty="0" smtClean="0"/>
              <a:t>.</a:t>
            </a:r>
          </a:p>
          <a:p>
            <a:pPr>
              <a:buNone/>
            </a:pPr>
            <a:r>
              <a:rPr lang="en-US" i="1" dirty="0" smtClean="0"/>
              <a:t>2.    x + </a:t>
            </a:r>
            <a:r>
              <a:rPr lang="en-US" i="1" dirty="0" smtClean="0"/>
              <a:t>(</a:t>
            </a:r>
            <a:r>
              <a:rPr lang="en-US" i="1" dirty="0" err="1" smtClean="0"/>
              <a:t>x’y</a:t>
            </a:r>
            <a:r>
              <a:rPr lang="en-US" i="1" dirty="0" smtClean="0"/>
              <a:t>)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  	</a:t>
            </a:r>
            <a:r>
              <a:rPr lang="en-US" dirty="0" smtClean="0"/>
              <a:t>= (</a:t>
            </a:r>
            <a:r>
              <a:rPr lang="en-US" i="1" dirty="0" smtClean="0"/>
              <a:t>x + x’)(x + y)</a:t>
            </a:r>
          </a:p>
          <a:p>
            <a:pPr>
              <a:buNone/>
            </a:pPr>
            <a:r>
              <a:rPr lang="en-US" dirty="0" smtClean="0"/>
              <a:t>	= 1(</a:t>
            </a:r>
            <a:r>
              <a:rPr lang="en-US" i="1" dirty="0" smtClean="0"/>
              <a:t>x + y) </a:t>
            </a:r>
          </a:p>
          <a:p>
            <a:pPr>
              <a:buNone/>
            </a:pPr>
            <a:r>
              <a:rPr lang="en-US" i="1" dirty="0" smtClean="0"/>
              <a:t>	= x + y.</a:t>
            </a:r>
          </a:p>
          <a:p>
            <a:pPr marL="514350" indent="-514350">
              <a:buAutoNum type="arabicPeriod" startAt="3"/>
            </a:pPr>
            <a:r>
              <a:rPr lang="en-US" i="1" dirty="0" smtClean="0"/>
              <a:t>  </a:t>
            </a:r>
            <a:r>
              <a:rPr lang="en-US" i="1" dirty="0" err="1" smtClean="0"/>
              <a:t>xy</a:t>
            </a:r>
            <a:r>
              <a:rPr lang="en-US" i="1" dirty="0" smtClean="0"/>
              <a:t> + </a:t>
            </a:r>
            <a:r>
              <a:rPr lang="en-US" i="1" dirty="0" err="1" smtClean="0"/>
              <a:t>x’z</a:t>
            </a:r>
            <a:r>
              <a:rPr lang="en-US" i="1" dirty="0" smtClean="0"/>
              <a:t> + </a:t>
            </a:r>
            <a:r>
              <a:rPr lang="en-US" i="1" dirty="0" err="1" smtClean="0"/>
              <a:t>yz</a:t>
            </a:r>
            <a:endParaRPr lang="en-US" i="1" dirty="0" smtClean="0"/>
          </a:p>
          <a:p>
            <a:pPr marL="514350" indent="-514350">
              <a:buNone/>
            </a:pPr>
            <a:r>
              <a:rPr lang="en-US" dirty="0" smtClean="0"/>
              <a:t>	= </a:t>
            </a:r>
            <a:r>
              <a:rPr lang="en-US" i="1" dirty="0" err="1" smtClean="0"/>
              <a:t>xy</a:t>
            </a:r>
            <a:r>
              <a:rPr lang="en-US" i="1" dirty="0" smtClean="0"/>
              <a:t> + </a:t>
            </a:r>
            <a:r>
              <a:rPr lang="en-US" i="1" dirty="0" err="1" smtClean="0"/>
              <a:t>x’z</a:t>
            </a:r>
            <a:r>
              <a:rPr lang="en-US" i="1" dirty="0" smtClean="0"/>
              <a:t> + </a:t>
            </a:r>
            <a:r>
              <a:rPr lang="en-US" i="1" dirty="0" err="1" smtClean="0"/>
              <a:t>yz</a:t>
            </a:r>
            <a:r>
              <a:rPr lang="en-US" i="1" dirty="0" smtClean="0"/>
              <a:t>(x + x’)</a:t>
            </a:r>
          </a:p>
          <a:p>
            <a:pPr marL="514350" indent="-514350">
              <a:buNone/>
            </a:pPr>
            <a:r>
              <a:rPr lang="en-US" dirty="0" smtClean="0"/>
              <a:t>	= </a:t>
            </a:r>
            <a:r>
              <a:rPr lang="en-US" i="1" dirty="0" err="1" smtClean="0"/>
              <a:t>xy</a:t>
            </a:r>
            <a:r>
              <a:rPr lang="en-US" i="1" dirty="0" smtClean="0"/>
              <a:t> + </a:t>
            </a:r>
            <a:r>
              <a:rPr lang="en-US" i="1" dirty="0" err="1" smtClean="0"/>
              <a:t>x’z</a:t>
            </a:r>
            <a:r>
              <a:rPr lang="en-US" i="1" dirty="0" smtClean="0"/>
              <a:t> + xyz + </a:t>
            </a:r>
            <a:r>
              <a:rPr lang="en-US" i="1" dirty="0" err="1" smtClean="0"/>
              <a:t>x’yz</a:t>
            </a:r>
            <a:endParaRPr lang="en-US" i="1" dirty="0" smtClean="0"/>
          </a:p>
          <a:p>
            <a:pPr marL="514350" indent="-514350">
              <a:buNone/>
            </a:pPr>
            <a:r>
              <a:rPr lang="en-US" dirty="0" smtClean="0"/>
              <a:t>	= </a:t>
            </a:r>
            <a:r>
              <a:rPr lang="en-US" i="1" dirty="0" err="1" smtClean="0"/>
              <a:t>xy</a:t>
            </a:r>
            <a:r>
              <a:rPr lang="en-US" i="1" dirty="0" smtClean="0"/>
              <a:t>(1 + z) + </a:t>
            </a:r>
            <a:r>
              <a:rPr lang="en-US" i="1" dirty="0" err="1" smtClean="0"/>
              <a:t>x’z</a:t>
            </a:r>
            <a:r>
              <a:rPr lang="en-US" i="1" dirty="0" smtClean="0"/>
              <a:t>(1 + y)  </a:t>
            </a:r>
            <a:r>
              <a:rPr lang="en-US" dirty="0" smtClean="0"/>
              <a:t>= </a:t>
            </a:r>
            <a:r>
              <a:rPr lang="en-US" i="1" dirty="0" err="1" smtClean="0"/>
              <a:t>xy</a:t>
            </a:r>
            <a:r>
              <a:rPr lang="en-US" i="1" dirty="0" smtClean="0"/>
              <a:t> + </a:t>
            </a:r>
            <a:r>
              <a:rPr lang="en-US" i="1" dirty="0" err="1" smtClean="0"/>
              <a:t>x’z</a:t>
            </a:r>
            <a:r>
              <a:rPr lang="en-US" i="1" dirty="0" smtClean="0"/>
              <a:t>.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2438400"/>
            <a:ext cx="8686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4495800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Complement</a:t>
            </a:r>
            <a:endParaRPr lang="en-US" sz="4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Find the complement of the function</a:t>
            </a:r>
          </a:p>
          <a:p>
            <a:pPr>
              <a:buNone/>
            </a:pPr>
            <a:r>
              <a:rPr lang="en-US" b="1" dirty="0" smtClean="0"/>
              <a:t>Using </a:t>
            </a:r>
            <a:r>
              <a:rPr lang="en-US" b="1" dirty="0" err="1" smtClean="0"/>
              <a:t>Demorgan’s</a:t>
            </a:r>
            <a:r>
              <a:rPr lang="en-US" b="1" dirty="0" smtClean="0"/>
              <a:t> theorem</a:t>
            </a:r>
          </a:p>
          <a:p>
            <a:pPr>
              <a:buNone/>
            </a:pPr>
            <a:r>
              <a:rPr lang="en-US" i="1" dirty="0" smtClean="0"/>
              <a:t>	F</a:t>
            </a:r>
            <a:r>
              <a:rPr lang="en-US" i="1" baseline="-25000" dirty="0" smtClean="0"/>
              <a:t>1</a:t>
            </a:r>
            <a:r>
              <a:rPr lang="en-US" i="1" dirty="0" smtClean="0"/>
              <a:t> = </a:t>
            </a:r>
            <a:r>
              <a:rPr lang="en-US" i="1" dirty="0" err="1" smtClean="0"/>
              <a:t>x’yz</a:t>
            </a:r>
            <a:r>
              <a:rPr lang="en-US" i="1" dirty="0" smtClean="0"/>
              <a:t>’ + </a:t>
            </a:r>
            <a:r>
              <a:rPr lang="en-US" i="1" dirty="0" err="1" smtClean="0"/>
              <a:t>x’y’z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	 F</a:t>
            </a:r>
            <a:r>
              <a:rPr lang="en-US" i="1" baseline="-25000" dirty="0" smtClean="0"/>
              <a:t>1</a:t>
            </a:r>
            <a:r>
              <a:rPr lang="en-US" i="1" dirty="0" smtClean="0"/>
              <a:t>‘= (</a:t>
            </a:r>
            <a:r>
              <a:rPr lang="en-US" i="1" dirty="0" err="1" smtClean="0"/>
              <a:t>x’yz</a:t>
            </a:r>
            <a:r>
              <a:rPr lang="en-US" i="1" dirty="0" smtClean="0"/>
              <a:t>’ + </a:t>
            </a:r>
            <a:r>
              <a:rPr lang="en-US" i="1" dirty="0" err="1" smtClean="0"/>
              <a:t>x’y’z</a:t>
            </a:r>
            <a:r>
              <a:rPr lang="en-US" i="1" dirty="0" smtClean="0"/>
              <a:t>)’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pl-PL" dirty="0" smtClean="0"/>
              <a:t>= </a:t>
            </a:r>
            <a:r>
              <a:rPr lang="pl-PL" i="1" dirty="0" smtClean="0"/>
              <a:t> (x</a:t>
            </a:r>
            <a:r>
              <a:rPr lang="en-US" i="1" dirty="0" smtClean="0"/>
              <a:t>’</a:t>
            </a:r>
            <a:r>
              <a:rPr lang="pl-PL" i="1" dirty="0" smtClean="0"/>
              <a:t>yz</a:t>
            </a:r>
            <a:r>
              <a:rPr lang="en-US" i="1" dirty="0" smtClean="0"/>
              <a:t>’</a:t>
            </a:r>
            <a:r>
              <a:rPr lang="pl-PL" i="1" dirty="0" smtClean="0"/>
              <a:t>)</a:t>
            </a:r>
            <a:r>
              <a:rPr lang="en-US" i="1" dirty="0" smtClean="0"/>
              <a:t>’</a:t>
            </a:r>
            <a:r>
              <a:rPr lang="pl-PL" i="1" dirty="0" smtClean="0"/>
              <a:t>(x</a:t>
            </a:r>
            <a:r>
              <a:rPr lang="en-US" i="1" dirty="0" smtClean="0"/>
              <a:t>’</a:t>
            </a:r>
            <a:r>
              <a:rPr lang="pl-PL" i="1" dirty="0" smtClean="0"/>
              <a:t>y</a:t>
            </a:r>
            <a:r>
              <a:rPr lang="en-US" i="1" dirty="0" smtClean="0"/>
              <a:t>’</a:t>
            </a:r>
            <a:r>
              <a:rPr lang="pl-PL" i="1" dirty="0" smtClean="0"/>
              <a:t>z)</a:t>
            </a:r>
            <a:r>
              <a:rPr lang="en-US" i="1" dirty="0" smtClean="0"/>
              <a:t>’ </a:t>
            </a:r>
            <a:r>
              <a:rPr lang="pl-PL" i="1" dirty="0" smtClean="0"/>
              <a:t>= (x + y</a:t>
            </a:r>
            <a:r>
              <a:rPr lang="en-US" i="1" dirty="0" smtClean="0"/>
              <a:t>’</a:t>
            </a:r>
            <a:r>
              <a:rPr lang="pl-PL" i="1" dirty="0" smtClean="0"/>
              <a:t> + z)(x + y + z</a:t>
            </a:r>
            <a:r>
              <a:rPr lang="en-US" i="1" dirty="0" smtClean="0"/>
              <a:t>’</a:t>
            </a:r>
            <a:r>
              <a:rPr lang="pl-PL" i="1" dirty="0" smtClean="0"/>
              <a:t>)</a:t>
            </a:r>
            <a:endParaRPr lang="en-US" i="1" dirty="0" smtClean="0"/>
          </a:p>
          <a:p>
            <a:pPr>
              <a:buNone/>
            </a:pPr>
            <a:r>
              <a:rPr lang="en-US" dirty="0" smtClean="0"/>
              <a:t>Complement can also be obtained by taking the </a:t>
            </a:r>
            <a:r>
              <a:rPr lang="en-US" b="1" dirty="0" smtClean="0"/>
              <a:t>dual</a:t>
            </a:r>
            <a:r>
              <a:rPr lang="en-US" dirty="0" smtClean="0"/>
              <a:t> of the function and </a:t>
            </a:r>
            <a:r>
              <a:rPr lang="en-US" b="1" dirty="0" smtClean="0"/>
              <a:t>complementing each literal</a:t>
            </a:r>
            <a:r>
              <a:rPr lang="en-US" dirty="0" smtClean="0"/>
              <a:t>. </a:t>
            </a:r>
          </a:p>
          <a:p>
            <a:r>
              <a:rPr lang="en-US" i="1" dirty="0" smtClean="0"/>
              <a:t>F</a:t>
            </a:r>
            <a:r>
              <a:rPr lang="en-US" i="1" baseline="-25000" dirty="0" smtClean="0"/>
              <a:t>1</a:t>
            </a:r>
            <a:r>
              <a:rPr lang="en-US" i="1" dirty="0" smtClean="0"/>
              <a:t> = </a:t>
            </a:r>
            <a:r>
              <a:rPr lang="en-US" i="1" dirty="0" err="1" smtClean="0"/>
              <a:t>x’yz</a:t>
            </a:r>
            <a:r>
              <a:rPr lang="en-US" i="1" dirty="0" smtClean="0"/>
              <a:t>’ + </a:t>
            </a:r>
            <a:r>
              <a:rPr lang="en-US" i="1" dirty="0" err="1" smtClean="0"/>
              <a:t>x’y’z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The dual of </a:t>
            </a:r>
            <a:r>
              <a:rPr lang="en-US" i="1" dirty="0" smtClean="0"/>
              <a:t>F</a:t>
            </a:r>
            <a:r>
              <a:rPr lang="en-US" i="1" baseline="-25000" dirty="0" smtClean="0"/>
              <a:t>1</a:t>
            </a:r>
            <a:r>
              <a:rPr lang="en-US" i="1" dirty="0" smtClean="0"/>
              <a:t> is (x’ + y + z’)(x’ + y’ + z).</a:t>
            </a:r>
          </a:p>
          <a:p>
            <a:r>
              <a:rPr lang="es-ES" dirty="0" err="1" smtClean="0"/>
              <a:t>Complement</a:t>
            </a:r>
            <a:r>
              <a:rPr lang="es-ES" dirty="0" smtClean="0"/>
              <a:t> </a:t>
            </a:r>
            <a:r>
              <a:rPr lang="es-ES" dirty="0" err="1" smtClean="0"/>
              <a:t>each</a:t>
            </a:r>
            <a:r>
              <a:rPr lang="es-ES" dirty="0" smtClean="0"/>
              <a:t> literal: (</a:t>
            </a:r>
            <a:r>
              <a:rPr lang="es-ES" i="1" dirty="0" smtClean="0"/>
              <a:t>x + y’ + z)(x + y + z’) = </a:t>
            </a:r>
            <a:r>
              <a:rPr lang="en-US" i="1" dirty="0" smtClean="0"/>
              <a:t>F</a:t>
            </a:r>
            <a:r>
              <a:rPr lang="en-US" i="1" baseline="-25000" dirty="0" smtClean="0"/>
              <a:t>1</a:t>
            </a:r>
            <a:r>
              <a:rPr lang="en-US" i="1" dirty="0" smtClean="0"/>
              <a:t>‘</a:t>
            </a:r>
            <a:r>
              <a:rPr lang="es-ES" i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Prove the validity of the logic equation</a:t>
            </a:r>
            <a:endParaRPr lang="en-US" sz="36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828800"/>
            <a:ext cx="4800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1981200"/>
            <a:ext cx="3962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Sum of Products(SOP) and Product of Sum (POS)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Boolean algebra is based on the AND </a:t>
            </a:r>
            <a:r>
              <a:rPr lang="en-US" sz="3000" dirty="0" err="1" smtClean="0"/>
              <a:t>and</a:t>
            </a:r>
            <a:r>
              <a:rPr lang="en-US" sz="3000" dirty="0" smtClean="0"/>
              <a:t> OR operations, for which the symbols · and + are used.. Considerable similarity exists between the Boolean operations and the arithmetic operations. </a:t>
            </a:r>
          </a:p>
          <a:p>
            <a:r>
              <a:rPr lang="en-US" sz="3000" dirty="0" smtClean="0"/>
              <a:t>Because of the similarity with the arithmetic addition and multiplication operations, the OR and </a:t>
            </a:r>
            <a:r>
              <a:rPr lang="en-US" sz="3000" dirty="0" err="1" smtClean="0"/>
              <a:t>AND</a:t>
            </a:r>
            <a:r>
              <a:rPr lang="en-US" sz="3000" dirty="0" smtClean="0"/>
              <a:t> operations are often called the </a:t>
            </a:r>
            <a:r>
              <a:rPr lang="en-US" sz="3000" i="1" dirty="0" smtClean="0"/>
              <a:t>logical sum and product operations. </a:t>
            </a:r>
            <a:r>
              <a:rPr lang="en-US" sz="3000" dirty="0" smtClean="0"/>
              <a:t> </a:t>
            </a:r>
          </a:p>
          <a:p>
            <a:r>
              <a:rPr lang="en-US" dirty="0" smtClean="0"/>
              <a:t>                                                  is an SOP</a:t>
            </a:r>
          </a:p>
          <a:p>
            <a:endParaRPr lang="en-US" dirty="0" smtClean="0"/>
          </a:p>
          <a:p>
            <a:r>
              <a:rPr lang="en-US" dirty="0" smtClean="0"/>
              <a:t>                                                  is a POS 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876800"/>
            <a:ext cx="4724399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5943600"/>
            <a:ext cx="4648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Summary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r>
              <a:rPr lang="en-US" dirty="0" smtClean="0"/>
              <a:t>Binary logic – logic 0 and logic 1</a:t>
            </a:r>
          </a:p>
          <a:p>
            <a:r>
              <a:rPr lang="en-US" dirty="0" smtClean="0"/>
              <a:t>AND , OR and NOT functions</a:t>
            </a:r>
          </a:p>
          <a:p>
            <a:r>
              <a:rPr lang="en-US" dirty="0" smtClean="0"/>
              <a:t>Truth Table</a:t>
            </a:r>
          </a:p>
          <a:p>
            <a:r>
              <a:rPr lang="en-US" dirty="0" smtClean="0"/>
              <a:t>Analysis of a Logic Network</a:t>
            </a:r>
          </a:p>
          <a:p>
            <a:r>
              <a:rPr lang="en-US" dirty="0" smtClean="0"/>
              <a:t>Synthesis of a Logic Network</a:t>
            </a:r>
          </a:p>
          <a:p>
            <a:r>
              <a:rPr lang="en-US" dirty="0" smtClean="0"/>
              <a:t>Functionally Equivalent Networks</a:t>
            </a:r>
          </a:p>
          <a:p>
            <a:r>
              <a:rPr lang="en-US" dirty="0" smtClean="0"/>
              <a:t>Boolean Algebra – Axioms</a:t>
            </a:r>
          </a:p>
          <a:p>
            <a:r>
              <a:rPr lang="en-US" dirty="0" smtClean="0"/>
              <a:t>Duality</a:t>
            </a:r>
          </a:p>
          <a:p>
            <a:r>
              <a:rPr lang="en-US" dirty="0" smtClean="0"/>
              <a:t>Complement</a:t>
            </a:r>
          </a:p>
          <a:p>
            <a:r>
              <a:rPr lang="en-US" dirty="0" smtClean="0"/>
              <a:t>Sum of Products(SOP) and Product of Sum (POS)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Simple </a:t>
            </a:r>
            <a:r>
              <a:rPr lang="en-US" sz="4000" dirty="0"/>
              <a:t>application of a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r>
              <a:rPr lang="en-US" dirty="0" smtClean="0"/>
              <a:t>A switch </a:t>
            </a:r>
            <a:r>
              <a:rPr lang="en-US" dirty="0"/>
              <a:t>turns a small </a:t>
            </a:r>
            <a:r>
              <a:rPr lang="en-US" dirty="0" err="1"/>
              <a:t>lightbulb</a:t>
            </a:r>
            <a:r>
              <a:rPr lang="en-US" dirty="0"/>
              <a:t> </a:t>
            </a:r>
            <a:r>
              <a:rPr lang="en-US" dirty="0" smtClean="0"/>
              <a:t>on or </a:t>
            </a:r>
            <a:r>
              <a:rPr lang="en-US" dirty="0"/>
              <a:t>off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battery provides </a:t>
            </a:r>
            <a:r>
              <a:rPr lang="en-US" dirty="0" smtClean="0"/>
              <a:t>the power </a:t>
            </a:r>
            <a:r>
              <a:rPr lang="en-US" dirty="0"/>
              <a:t>source. The </a:t>
            </a:r>
            <a:r>
              <a:rPr lang="en-US" dirty="0" err="1"/>
              <a:t>lightbulb</a:t>
            </a:r>
            <a:r>
              <a:rPr lang="en-US" dirty="0"/>
              <a:t> glows when a sufficient amount of current passes through it</a:t>
            </a:r>
            <a:r>
              <a:rPr lang="en-US" dirty="0" smtClean="0"/>
              <a:t>.</a:t>
            </a:r>
          </a:p>
          <a:p>
            <a:r>
              <a:rPr lang="en-US" dirty="0"/>
              <a:t>The current flows when the switch is closed, that is, when x = 1. </a:t>
            </a:r>
            <a:r>
              <a:rPr lang="en-US" dirty="0" smtClean="0"/>
              <a:t>Let the light glowing be denoted by L which depends on x.</a:t>
            </a:r>
          </a:p>
          <a:p>
            <a:r>
              <a:rPr lang="en-US" dirty="0" smtClean="0"/>
              <a:t>So L(x) = x.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Line 62"/>
          <p:cNvSpPr>
            <a:spLocks noChangeShapeType="1"/>
          </p:cNvSpPr>
          <p:nvPr/>
        </p:nvSpPr>
        <p:spPr bwMode="auto">
          <a:xfrm flipH="1">
            <a:off x="5154613" y="5181600"/>
            <a:ext cx="773112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63"/>
          <p:cNvSpPr>
            <a:spLocks noChangeShapeType="1"/>
          </p:cNvSpPr>
          <p:nvPr/>
        </p:nvSpPr>
        <p:spPr bwMode="auto">
          <a:xfrm flipV="1">
            <a:off x="4846638" y="5522912"/>
            <a:ext cx="1587" cy="215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4"/>
          <p:cNvSpPr>
            <a:spLocks noChangeShapeType="1"/>
          </p:cNvSpPr>
          <p:nvPr/>
        </p:nvSpPr>
        <p:spPr bwMode="auto">
          <a:xfrm>
            <a:off x="3733800" y="5181600"/>
            <a:ext cx="773113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66"/>
          <p:cNvSpPr>
            <a:spLocks/>
          </p:cNvSpPr>
          <p:nvPr/>
        </p:nvSpPr>
        <p:spPr bwMode="auto">
          <a:xfrm>
            <a:off x="5927725" y="5181600"/>
            <a:ext cx="649288" cy="217487"/>
          </a:xfrm>
          <a:custGeom>
            <a:avLst/>
            <a:gdLst>
              <a:gd name="T0" fmla="*/ 2147483646 w 818"/>
              <a:gd name="T1" fmla="*/ 2147483646 h 272"/>
              <a:gd name="T2" fmla="*/ 2147483646 w 818"/>
              <a:gd name="T3" fmla="*/ 0 h 272"/>
              <a:gd name="T4" fmla="*/ 0 w 818"/>
              <a:gd name="T5" fmla="*/ 0 h 2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18" h="272">
                <a:moveTo>
                  <a:pt x="818" y="272"/>
                </a:moveTo>
                <a:lnTo>
                  <a:pt x="818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67"/>
          <p:cNvSpPr>
            <a:spLocks/>
          </p:cNvSpPr>
          <p:nvPr/>
        </p:nvSpPr>
        <p:spPr bwMode="auto">
          <a:xfrm>
            <a:off x="3084513" y="5181600"/>
            <a:ext cx="649287" cy="495300"/>
          </a:xfrm>
          <a:custGeom>
            <a:avLst/>
            <a:gdLst>
              <a:gd name="T0" fmla="*/ 2147483646 w 817"/>
              <a:gd name="T1" fmla="*/ 0 h 623"/>
              <a:gd name="T2" fmla="*/ 0 w 817"/>
              <a:gd name="T3" fmla="*/ 0 h 623"/>
              <a:gd name="T4" fmla="*/ 0 w 817"/>
              <a:gd name="T5" fmla="*/ 2147483646 h 62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17" h="623">
                <a:moveTo>
                  <a:pt x="817" y="0"/>
                </a:moveTo>
                <a:lnTo>
                  <a:pt x="0" y="0"/>
                </a:lnTo>
                <a:lnTo>
                  <a:pt x="0" y="623"/>
                </a:lnTo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8"/>
          <p:cNvSpPr>
            <a:spLocks noChangeShapeType="1"/>
          </p:cNvSpPr>
          <p:nvPr/>
        </p:nvSpPr>
        <p:spPr bwMode="auto">
          <a:xfrm flipH="1">
            <a:off x="2868613" y="5676900"/>
            <a:ext cx="433387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69"/>
          <p:cNvSpPr>
            <a:spLocks noChangeShapeType="1"/>
          </p:cNvSpPr>
          <p:nvPr/>
        </p:nvSpPr>
        <p:spPr bwMode="auto">
          <a:xfrm flipH="1">
            <a:off x="2962275" y="5800725"/>
            <a:ext cx="246063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70"/>
          <p:cNvSpPr>
            <a:spLocks noChangeShapeType="1"/>
          </p:cNvSpPr>
          <p:nvPr/>
        </p:nvSpPr>
        <p:spPr bwMode="auto">
          <a:xfrm>
            <a:off x="3084513" y="5800725"/>
            <a:ext cx="1587" cy="4937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71"/>
          <p:cNvSpPr>
            <a:spLocks noChangeShapeType="1"/>
          </p:cNvSpPr>
          <p:nvPr/>
        </p:nvSpPr>
        <p:spPr bwMode="auto">
          <a:xfrm flipH="1">
            <a:off x="2930525" y="6294437"/>
            <a:ext cx="30956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72"/>
          <p:cNvSpPr>
            <a:spLocks noChangeShapeType="1"/>
          </p:cNvSpPr>
          <p:nvPr/>
        </p:nvSpPr>
        <p:spPr bwMode="auto">
          <a:xfrm flipH="1">
            <a:off x="2962275" y="6356350"/>
            <a:ext cx="246063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73"/>
          <p:cNvSpPr>
            <a:spLocks noChangeShapeType="1"/>
          </p:cNvSpPr>
          <p:nvPr/>
        </p:nvSpPr>
        <p:spPr bwMode="auto">
          <a:xfrm flipH="1">
            <a:off x="3024188" y="6430962"/>
            <a:ext cx="122237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74"/>
          <p:cNvSpPr>
            <a:spLocks noChangeShapeType="1"/>
          </p:cNvSpPr>
          <p:nvPr/>
        </p:nvSpPr>
        <p:spPr bwMode="auto">
          <a:xfrm flipV="1">
            <a:off x="6577013" y="6078537"/>
            <a:ext cx="1587" cy="215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75"/>
          <p:cNvSpPr>
            <a:spLocks noChangeShapeType="1"/>
          </p:cNvSpPr>
          <p:nvPr/>
        </p:nvSpPr>
        <p:spPr bwMode="auto">
          <a:xfrm flipH="1">
            <a:off x="6421438" y="6294437"/>
            <a:ext cx="3413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76"/>
          <p:cNvSpPr>
            <a:spLocks noChangeShapeType="1"/>
          </p:cNvSpPr>
          <p:nvPr/>
        </p:nvSpPr>
        <p:spPr bwMode="auto">
          <a:xfrm flipH="1">
            <a:off x="6483350" y="6356350"/>
            <a:ext cx="217488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78"/>
          <p:cNvSpPr>
            <a:spLocks noChangeArrowheads="1"/>
          </p:cNvSpPr>
          <p:nvPr/>
        </p:nvSpPr>
        <p:spPr bwMode="auto">
          <a:xfrm>
            <a:off x="4760913" y="5705475"/>
            <a:ext cx="2921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en-US" sz="2200">
                <a:solidFill>
                  <a:srgbClr val="000000"/>
                </a:solidFill>
                <a:latin typeface="Helvetica" pitchFamily="34" charset="0"/>
              </a:rPr>
              <a:t>  </a:t>
            </a:r>
            <a:endParaRPr lang="en-US" altLang="en-US"/>
          </a:p>
        </p:txBody>
      </p:sp>
      <p:sp>
        <p:nvSpPr>
          <p:cNvPr id="19" name="Rectangle 79"/>
          <p:cNvSpPr>
            <a:spLocks noChangeArrowheads="1"/>
          </p:cNvSpPr>
          <p:nvPr/>
        </p:nvSpPr>
        <p:spPr bwMode="auto">
          <a:xfrm>
            <a:off x="1976438" y="5435600"/>
            <a:ext cx="9366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en-US" sz="2200">
                <a:solidFill>
                  <a:srgbClr val="000000"/>
                </a:solidFill>
                <a:latin typeface="Times-Roman" charset="0"/>
              </a:rPr>
              <a:t>Power </a:t>
            </a:r>
            <a:endParaRPr lang="en-US" altLang="en-US"/>
          </a:p>
        </p:txBody>
      </p:sp>
      <p:sp>
        <p:nvSpPr>
          <p:cNvPr id="20" name="Rectangle 80"/>
          <p:cNvSpPr>
            <a:spLocks noChangeArrowheads="1"/>
          </p:cNvSpPr>
          <p:nvPr/>
        </p:nvSpPr>
        <p:spPr bwMode="auto">
          <a:xfrm>
            <a:off x="4506913" y="4873625"/>
            <a:ext cx="647700" cy="64928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CA" altLang="en-US"/>
          </a:p>
        </p:txBody>
      </p:sp>
      <p:sp>
        <p:nvSpPr>
          <p:cNvPr id="21" name="Rectangle 81"/>
          <p:cNvSpPr>
            <a:spLocks noChangeArrowheads="1"/>
          </p:cNvSpPr>
          <p:nvPr/>
        </p:nvSpPr>
        <p:spPr bwMode="auto">
          <a:xfrm>
            <a:off x="1957388" y="5713412"/>
            <a:ext cx="901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en-US" sz="2200" dirty="0">
                <a:solidFill>
                  <a:srgbClr val="000000"/>
                </a:solidFill>
                <a:latin typeface="Times-Roman" charset="0"/>
              </a:rPr>
              <a:t>supply</a:t>
            </a:r>
            <a:endParaRPr lang="en-US" altLang="en-US" dirty="0"/>
          </a:p>
        </p:txBody>
      </p:sp>
      <p:sp>
        <p:nvSpPr>
          <p:cNvPr id="22" name="Rectangle 82"/>
          <p:cNvSpPr>
            <a:spLocks noChangeArrowheads="1"/>
          </p:cNvSpPr>
          <p:nvPr/>
        </p:nvSpPr>
        <p:spPr bwMode="auto">
          <a:xfrm>
            <a:off x="6143625" y="5399087"/>
            <a:ext cx="896938" cy="67945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CA" altLang="en-US"/>
          </a:p>
        </p:txBody>
      </p:sp>
      <p:sp>
        <p:nvSpPr>
          <p:cNvPr id="23" name="Rectangle 83"/>
          <p:cNvSpPr>
            <a:spLocks noChangeArrowheads="1"/>
          </p:cNvSpPr>
          <p:nvPr/>
        </p:nvSpPr>
        <p:spPr bwMode="auto">
          <a:xfrm>
            <a:off x="4760913" y="5072062"/>
            <a:ext cx="3524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en-US" sz="2200">
                <a:solidFill>
                  <a:srgbClr val="000000"/>
                </a:solidFill>
                <a:latin typeface="Times-Roman" charset="0"/>
              </a:rPr>
              <a:t>S </a:t>
            </a:r>
            <a:endParaRPr lang="en-US" altLang="en-US"/>
          </a:p>
        </p:txBody>
      </p:sp>
      <p:sp>
        <p:nvSpPr>
          <p:cNvPr id="24" name="Rectangle 84"/>
          <p:cNvSpPr>
            <a:spLocks noChangeArrowheads="1"/>
          </p:cNvSpPr>
          <p:nvPr/>
        </p:nvSpPr>
        <p:spPr bwMode="auto">
          <a:xfrm>
            <a:off x="6286500" y="5597525"/>
            <a:ext cx="8255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en-US" sz="2200">
                <a:solidFill>
                  <a:srgbClr val="000000"/>
                </a:solidFill>
                <a:latin typeface="Times-Roman" charset="0"/>
              </a:rPr>
              <a:t>Light </a:t>
            </a:r>
            <a:endParaRPr lang="en-US" altLang="en-US"/>
          </a:p>
        </p:txBody>
      </p:sp>
      <p:sp>
        <p:nvSpPr>
          <p:cNvPr id="25" name="Line 85"/>
          <p:cNvSpPr>
            <a:spLocks noChangeShapeType="1"/>
          </p:cNvSpPr>
          <p:nvPr/>
        </p:nvSpPr>
        <p:spPr bwMode="auto">
          <a:xfrm flipH="1">
            <a:off x="6519863" y="6426200"/>
            <a:ext cx="122237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87"/>
          <p:cNvSpPr txBox="1">
            <a:spLocks noChangeArrowheads="1"/>
          </p:cNvSpPr>
          <p:nvPr/>
        </p:nvSpPr>
        <p:spPr bwMode="auto">
          <a:xfrm>
            <a:off x="4714875" y="5657850"/>
            <a:ext cx="442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i="1"/>
              <a:t>x</a:t>
            </a:r>
            <a:endParaRPr lang="en-US" altLang="en-US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AND </a:t>
            </a:r>
            <a:r>
              <a:rPr lang="en-US" sz="3600" dirty="0" err="1" smtClean="0"/>
              <a:t>and</a:t>
            </a:r>
            <a:r>
              <a:rPr lang="en-US" sz="3600" dirty="0" smtClean="0"/>
              <a:t> OR functions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/>
          </a:bodyPr>
          <a:lstStyle/>
          <a:p>
            <a:r>
              <a:rPr lang="en-US" sz="2600" dirty="0"/>
              <a:t>Consider now the </a:t>
            </a:r>
            <a:r>
              <a:rPr lang="en-US" sz="2600" dirty="0" smtClean="0"/>
              <a:t>use of </a:t>
            </a:r>
            <a:r>
              <a:rPr lang="en-US" sz="2600" dirty="0"/>
              <a:t>two switches to control the state of the light. </a:t>
            </a:r>
            <a:r>
              <a:rPr lang="en-US" sz="2600" dirty="0" smtClean="0"/>
              <a:t>Let x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 </a:t>
            </a:r>
            <a:r>
              <a:rPr lang="en-US" sz="2600" dirty="0"/>
              <a:t>and x</a:t>
            </a:r>
            <a:r>
              <a:rPr lang="en-US" sz="2600" baseline="-25000" dirty="0"/>
              <a:t>2</a:t>
            </a:r>
            <a:r>
              <a:rPr lang="en-US" sz="2600" dirty="0"/>
              <a:t> be the control inputs for these switches. The switches can be connected </a:t>
            </a:r>
            <a:r>
              <a:rPr lang="en-US" sz="2600" dirty="0" smtClean="0"/>
              <a:t>either in </a:t>
            </a:r>
            <a:r>
              <a:rPr lang="en-US" sz="2600" dirty="0"/>
              <a:t>series or in </a:t>
            </a:r>
            <a:r>
              <a:rPr lang="en-US" sz="2600" dirty="0" smtClean="0"/>
              <a:t>parallel. </a:t>
            </a:r>
          </a:p>
          <a:p>
            <a:r>
              <a:rPr lang="en-US" sz="2600" dirty="0" smtClean="0"/>
              <a:t>Using </a:t>
            </a:r>
            <a:r>
              <a:rPr lang="en-US" sz="2600" dirty="0"/>
              <a:t>a series connection, the light </a:t>
            </a:r>
            <a:r>
              <a:rPr lang="en-US" sz="2600" dirty="0" smtClean="0"/>
              <a:t>is turned </a:t>
            </a:r>
            <a:r>
              <a:rPr lang="en-US" sz="2600" dirty="0"/>
              <a:t>on only if both switches are closed. If either switch is open, the light will be off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In the </a:t>
            </a:r>
            <a:r>
              <a:rPr lang="en-US" sz="2600" dirty="0"/>
              <a:t>parallel </a:t>
            </a:r>
            <a:r>
              <a:rPr lang="en-US" sz="2600" dirty="0" smtClean="0"/>
              <a:t>connection, the light </a:t>
            </a:r>
            <a:r>
              <a:rPr lang="en-US" sz="2800" dirty="0" smtClean="0"/>
              <a:t>will </a:t>
            </a:r>
            <a:r>
              <a:rPr lang="en-US" sz="2800" dirty="0"/>
              <a:t>be on if either the x</a:t>
            </a:r>
            <a:r>
              <a:rPr lang="en-US" sz="2800" baseline="-25000" dirty="0"/>
              <a:t>1</a:t>
            </a:r>
            <a:r>
              <a:rPr lang="en-US" sz="2800" dirty="0"/>
              <a:t> or x</a:t>
            </a:r>
            <a:r>
              <a:rPr lang="en-US" sz="2800" baseline="-25000" dirty="0"/>
              <a:t>2</a:t>
            </a:r>
            <a:r>
              <a:rPr lang="en-US" sz="2800" dirty="0"/>
              <a:t> switch is </a:t>
            </a:r>
            <a:r>
              <a:rPr lang="en-US" sz="2800" dirty="0" smtClean="0"/>
              <a:t>closed and </a:t>
            </a:r>
            <a:r>
              <a:rPr lang="en-US" sz="2800" dirty="0"/>
              <a:t>if both </a:t>
            </a:r>
            <a:r>
              <a:rPr lang="en-US" sz="2800" dirty="0" smtClean="0"/>
              <a:t>switches are closed. </a:t>
            </a:r>
            <a:r>
              <a:rPr lang="en-US" sz="2600" dirty="0" smtClean="0"/>
              <a:t>The light will be off </a:t>
            </a:r>
            <a:r>
              <a:rPr lang="en-US" sz="2600" dirty="0"/>
              <a:t>only if both switches are </a:t>
            </a:r>
            <a:r>
              <a:rPr lang="en-US" dirty="0"/>
              <a:t>open.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114800"/>
            <a:ext cx="4343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4114800"/>
            <a:ext cx="4800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TextBox 41"/>
          <p:cNvSpPr txBox="1"/>
          <p:nvPr/>
        </p:nvSpPr>
        <p:spPr>
          <a:xfrm>
            <a:off x="609600" y="60960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L(x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  = x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. x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5029200" y="6396335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L(x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  = x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+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Inverter(NOT)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If a switch </a:t>
            </a:r>
            <a:r>
              <a:rPr lang="en-US" sz="2800" dirty="0"/>
              <a:t>is connected in parallel with the </a:t>
            </a:r>
            <a:r>
              <a:rPr lang="en-US" sz="2800" dirty="0" smtClean="0"/>
              <a:t>light, a closed </a:t>
            </a:r>
            <a:r>
              <a:rPr lang="en-US" sz="2800" dirty="0"/>
              <a:t>switch will short-circuit the light and prevent </a:t>
            </a:r>
            <a:r>
              <a:rPr lang="en-US" sz="2800" dirty="0" smtClean="0"/>
              <a:t>the current </a:t>
            </a:r>
            <a:r>
              <a:rPr lang="en-US" sz="2800" dirty="0"/>
              <a:t>from flowing through it. </a:t>
            </a:r>
            <a:endParaRPr lang="en-US" sz="2800" dirty="0" smtClean="0"/>
          </a:p>
          <a:p>
            <a:r>
              <a:rPr lang="en-US" sz="2800" dirty="0" smtClean="0"/>
              <a:t>An </a:t>
            </a:r>
            <a:r>
              <a:rPr lang="en-US" sz="2800" dirty="0"/>
              <a:t>extra resistor </a:t>
            </a:r>
            <a:r>
              <a:rPr lang="en-US" sz="2800" dirty="0" smtClean="0"/>
              <a:t>is included in </a:t>
            </a:r>
            <a:r>
              <a:rPr lang="en-US" sz="2800" dirty="0"/>
              <a:t>this </a:t>
            </a:r>
            <a:r>
              <a:rPr lang="en-US" sz="2800" dirty="0" smtClean="0"/>
              <a:t>circuit to </a:t>
            </a:r>
            <a:r>
              <a:rPr lang="en-US" sz="2800" dirty="0"/>
              <a:t>ensure that the closed switch does not short-circuit the power supply. The light will </a:t>
            </a:r>
            <a:r>
              <a:rPr lang="en-US" sz="2800" dirty="0" smtClean="0"/>
              <a:t>be turned </a:t>
            </a:r>
            <a:r>
              <a:rPr lang="en-US" sz="2800" dirty="0"/>
              <a:t>on when the switch is opened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 value of the output is the inverse of the value of the input. Hence the term complement or NOT is used.</a:t>
            </a:r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72000"/>
            <a:ext cx="3733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599" y="4572000"/>
            <a:ext cx="1524001" cy="428625"/>
          </a:xfrm>
          <a:prstGeom prst="rect">
            <a:avLst/>
          </a:prstGeom>
          <a:noFill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0" y="5100358"/>
            <a:ext cx="2364822" cy="462242"/>
          </a:xfrm>
          <a:prstGeom prst="rect">
            <a:avLst/>
          </a:prstGeom>
          <a:noFill/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1" y="5715000"/>
            <a:ext cx="2209800" cy="4891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Truth Table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r>
              <a:rPr lang="en-US" dirty="0" smtClean="0"/>
              <a:t>The operations AND, OR and NOT can be defined in the form of a table, called a </a:t>
            </a:r>
            <a:r>
              <a:rPr lang="en-US" i="1" dirty="0" smtClean="0"/>
              <a:t>truth table.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9800"/>
            <a:ext cx="3182549" cy="213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3886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Truth table of 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4419600"/>
            <a:ext cx="2133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66800" y="4876800"/>
            <a:ext cx="22098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1" y="4495799"/>
            <a:ext cx="244152" cy="306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4495800"/>
            <a:ext cx="1371600" cy="367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Connector 9"/>
          <p:cNvCxnSpPr/>
          <p:nvPr/>
        </p:nvCxnSpPr>
        <p:spPr>
          <a:xfrm rot="5400000">
            <a:off x="800894" y="5295900"/>
            <a:ext cx="1751806" cy="7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4953000"/>
            <a:ext cx="2857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81200" y="5562600"/>
            <a:ext cx="3619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81200" y="4953000"/>
            <a:ext cx="2762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5562600"/>
            <a:ext cx="2762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990600" y="6248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Truth table of  NOT</a:t>
            </a:r>
            <a:endParaRPr lang="en-US" b="1" dirty="0"/>
          </a:p>
        </p:txBody>
      </p: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962400" y="1981200"/>
            <a:ext cx="5181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4800600" y="61722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Truth table of three input  AND </a:t>
            </a:r>
            <a:r>
              <a:rPr lang="en-US" b="1" dirty="0" err="1" smtClean="0"/>
              <a:t>and</a:t>
            </a:r>
            <a:r>
              <a:rPr lang="en-US" b="1" dirty="0" smtClean="0"/>
              <a:t> OR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Logic Gates and Networks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The three basic logic operations AND,OR and NOT can be used to implement logic functions of any complexity. </a:t>
            </a:r>
          </a:p>
          <a:p>
            <a:r>
              <a:rPr lang="en-US" sz="3000" dirty="0" smtClean="0"/>
              <a:t>Each logic operation can be implemented electronically</a:t>
            </a:r>
          </a:p>
          <a:p>
            <a:r>
              <a:rPr lang="en-US" sz="3000" dirty="0" smtClean="0"/>
              <a:t>with transistors, resulting in a circuit element called a logic gate. </a:t>
            </a:r>
          </a:p>
          <a:p>
            <a:r>
              <a:rPr lang="en-US" sz="3000" dirty="0" smtClean="0"/>
              <a:t>A logic gate has one or more inputs and one output that is a function of its inputs. </a:t>
            </a:r>
          </a:p>
          <a:p>
            <a:r>
              <a:rPr lang="en-US" sz="3000" dirty="0" smtClean="0"/>
              <a:t>It is convenient to describe a logic circuit by drawing a circuit diagram, or schematic, consisting of graphical symbols. Symbols for the AND, OR, and NOT gates: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6248400"/>
            <a:ext cx="609600" cy="406399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887244"/>
            <a:ext cx="1700213" cy="9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5943600"/>
            <a:ext cx="1981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5791200"/>
            <a:ext cx="2362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295400" y="57912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AND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76800" y="57912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772400" y="57912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NOT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Analysis of a Logic Network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larger circuit is implemented by a network of gates which is called a logic network or simply a logic circuit.</a:t>
            </a:r>
          </a:p>
          <a:p>
            <a:r>
              <a:rPr lang="en-US" dirty="0" smtClean="0"/>
              <a:t>A designer of digital systems has two basic issues: 	</a:t>
            </a:r>
          </a:p>
          <a:p>
            <a:pPr>
              <a:buNone/>
            </a:pPr>
            <a:r>
              <a:rPr lang="en-US" dirty="0" smtClean="0"/>
              <a:t>		For an existing logic network, it must be possible to determine the function performed by the network. This task is referred to as the </a:t>
            </a:r>
            <a:r>
              <a:rPr lang="en-US" b="1" dirty="0" smtClean="0"/>
              <a:t>analysis </a:t>
            </a:r>
            <a:r>
              <a:rPr lang="en-US" dirty="0" smtClean="0"/>
              <a:t>process.(simple)</a:t>
            </a:r>
          </a:p>
          <a:p>
            <a:pPr>
              <a:buNone/>
            </a:pPr>
            <a:r>
              <a:rPr lang="en-US" dirty="0" smtClean="0"/>
              <a:t>		The reverse task of designing a new network that implements a desired functional behavior is referred to as the </a:t>
            </a:r>
            <a:r>
              <a:rPr lang="en-US" b="1" dirty="0" smtClean="0"/>
              <a:t>synthesis</a:t>
            </a:r>
            <a:r>
              <a:rPr lang="en-US" dirty="0" smtClean="0"/>
              <a:t> process.(not as simple as analysis)</a:t>
            </a:r>
          </a:p>
          <a:p>
            <a:r>
              <a:rPr lang="en-US" dirty="0" smtClean="0"/>
              <a:t>Consider a simple network consisting of 3 gates. </a:t>
            </a:r>
          </a:p>
          <a:p>
            <a:r>
              <a:rPr lang="en-US" dirty="0" smtClean="0"/>
              <a:t>To analyze its function, first make </a:t>
            </a:r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i="1" dirty="0" smtClean="0"/>
              <a:t> = x</a:t>
            </a:r>
            <a:r>
              <a:rPr lang="en-US" i="1" baseline="-25000" dirty="0" smtClean="0"/>
              <a:t>2</a:t>
            </a:r>
            <a:r>
              <a:rPr lang="en-US" i="1" dirty="0" smtClean="0"/>
              <a:t> = 0. This</a:t>
            </a:r>
            <a:r>
              <a:rPr lang="en-US" dirty="0" smtClean="0"/>
              <a:t> forces the output of the NOT gate to be equal to 1 and the output of the AND gate to be 0. As one of the inputs to the OR gate is 1, the output of it will be 1. Hence, </a:t>
            </a:r>
            <a:r>
              <a:rPr lang="en-US" i="1" dirty="0" smtClean="0"/>
              <a:t>f = 1 if x</a:t>
            </a:r>
            <a:r>
              <a:rPr lang="en-US" i="1" baseline="-25000" dirty="0" smtClean="0"/>
              <a:t>1</a:t>
            </a:r>
            <a:r>
              <a:rPr lang="en-US" i="1" dirty="0" smtClean="0"/>
              <a:t> = x</a:t>
            </a:r>
            <a:r>
              <a:rPr lang="en-US" i="1" baseline="-25000" dirty="0" smtClean="0"/>
              <a:t>2</a:t>
            </a:r>
            <a:r>
              <a:rPr lang="en-US" i="1" dirty="0" smtClean="0"/>
              <a:t> = 0.</a:t>
            </a:r>
            <a:r>
              <a:rPr lang="en-US" dirty="0" smtClean="0"/>
              <a:t> </a:t>
            </a:r>
          </a:p>
          <a:p>
            <a:r>
              <a:rPr lang="en-US" dirty="0" smtClean="0"/>
              <a:t>Now apply all possible combinations of inputs to the circuit.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1"/>
            <a:ext cx="91440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-29633" y="0"/>
            <a:ext cx="9173633" cy="431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en-US" sz="2000" b="1" dirty="0" smtClean="0"/>
              <a:t>logic network  1 - an example </a:t>
            </a:r>
            <a:endParaRPr lang="en-US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Functionally Equivalent Networks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output g in network 2 changes in exactly the same way as the output f in network 1.</a:t>
            </a:r>
          </a:p>
          <a:p>
            <a:r>
              <a:rPr lang="en-US" sz="2800" dirty="0" smtClean="0"/>
              <a:t>Hence g(x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= f 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), which means that the two networks are functionally equivalent. As both networks realize the same function, it makes sense to use the simpler one, which is less costly to implement.</a:t>
            </a:r>
          </a:p>
          <a:p>
            <a:r>
              <a:rPr lang="en-US" sz="2800" dirty="0" smtClean="0"/>
              <a:t>Hence                      =</a:t>
            </a:r>
          </a:p>
          <a:p>
            <a:r>
              <a:rPr lang="en-US" sz="2800" dirty="0" smtClean="0"/>
              <a:t>A logic function can be implemented with a variety of different networks, probably having different costs.</a:t>
            </a:r>
          </a:p>
          <a:p>
            <a:endParaRPr lang="en-US" sz="3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800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572000"/>
            <a:ext cx="9326033" cy="431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en-US" sz="2000" b="1" dirty="0" smtClean="0"/>
              <a:t>logic network  2 - an example </a:t>
            </a:r>
            <a:endParaRPr lang="en-US" altLang="en-US" sz="2000" b="1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3352800"/>
            <a:ext cx="978745" cy="551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3276600"/>
            <a:ext cx="148045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1104</Words>
  <Application>Microsoft Office PowerPoint</Application>
  <PresentationFormat>On-screen Show (4:3)</PresentationFormat>
  <Paragraphs>141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Introduction to Logic Circuits</vt:lpstr>
      <vt:lpstr>Simple application of a switch</vt:lpstr>
      <vt:lpstr>AND and OR functions</vt:lpstr>
      <vt:lpstr>Inverter(NOT)</vt:lpstr>
      <vt:lpstr>Truth Table</vt:lpstr>
      <vt:lpstr>Logic Gates and Networks</vt:lpstr>
      <vt:lpstr>Analysis of a Logic Network</vt:lpstr>
      <vt:lpstr>Slide 8</vt:lpstr>
      <vt:lpstr>Functionally Equivalent Networks</vt:lpstr>
      <vt:lpstr>Boolean Algebra - Axioms</vt:lpstr>
      <vt:lpstr>Duality</vt:lpstr>
      <vt:lpstr>Two- and Three-Variable Properties</vt:lpstr>
      <vt:lpstr>DeMorgan’s theorem</vt:lpstr>
      <vt:lpstr>Absorption Theorem</vt:lpstr>
      <vt:lpstr>Simplify to a minimum number of literals.</vt:lpstr>
      <vt:lpstr>Complement</vt:lpstr>
      <vt:lpstr>Prove the validity of the logic equation</vt:lpstr>
      <vt:lpstr>Sum of Products(SOP) and Product of Sum (POS)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44</cp:revision>
  <dcterms:created xsi:type="dcterms:W3CDTF">2020-07-30T13:34:48Z</dcterms:created>
  <dcterms:modified xsi:type="dcterms:W3CDTF">2020-08-05T14:10:29Z</dcterms:modified>
</cp:coreProperties>
</file>