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24.xml" ContentType="application/vnd.openxmlformats-officedocument.presentationml.slide+xml"/>
  <Override PartName="/ppt/slides/slide37.xml" ContentType="application/vnd.openxmlformats-officedocument.presentationml.slide+xml"/>
  <Override PartName="/ppt/slides/slide35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6.xml" ContentType="application/vnd.openxmlformats-officedocument.presentationml.slide+xml"/>
  <Override PartName="/ppt/slides/slide30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87" r:id="rId12"/>
    <p:sldId id="269" r:id="rId13"/>
    <p:sldId id="270" r:id="rId14"/>
    <p:sldId id="272" r:id="rId15"/>
    <p:sldId id="273" r:id="rId16"/>
    <p:sldId id="274" r:id="rId17"/>
    <p:sldId id="276" r:id="rId18"/>
    <p:sldId id="277" r:id="rId19"/>
    <p:sldId id="278" r:id="rId20"/>
    <p:sldId id="280" r:id="rId21"/>
    <p:sldId id="281" r:id="rId22"/>
    <p:sldId id="283" r:id="rId23"/>
    <p:sldId id="284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7" r:id="rId33"/>
    <p:sldId id="298" r:id="rId34"/>
    <p:sldId id="299" r:id="rId35"/>
    <p:sldId id="301" r:id="rId36"/>
    <p:sldId id="302" r:id="rId37"/>
    <p:sldId id="303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E641C-474A-4AF8-BD0A-A25C743FE946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87A40-84B1-4E20-AA4E-D694C74EE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451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0CDA-7BB1-49E8-A2AF-0D25447FF8EB}" type="datetime1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65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975B-3150-484F-9FF2-6BE9A932F728}" type="datetime1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30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950-25CA-410A-9C6C-516BE624532F}" type="datetime1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77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2979-B415-4C5A-87D7-0501C6C49A7F}" type="datetime1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58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5CFF-5235-48E0-9487-BCF384B01705}" type="datetime1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00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684D-AE30-4501-A02F-AFB4605E75D9}" type="datetime1">
              <a:rPr lang="en-IN" smtClean="0"/>
              <a:t>30-09-2020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16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F4E6-2F8B-4C30-9C5A-6406D8FC803F}" type="datetime1">
              <a:rPr lang="en-IN" smtClean="0"/>
              <a:t>30-09-2020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04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E3F1-EF58-4F3F-B5D7-2E2059807203}" type="datetime1">
              <a:rPr lang="en-IN" smtClean="0"/>
              <a:t>30-09-2020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96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ED8A-6E16-47B1-945D-4DB15ED7B98C}" type="datetime1">
              <a:rPr lang="en-IN" smtClean="0"/>
              <a:t>30-09-2020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43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7DE2-F575-4867-ADB2-00BCCEFB5E7B}" type="datetime1">
              <a:rPr lang="en-IN" smtClean="0"/>
              <a:t>30-09-2020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76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4000-ED02-459A-9A37-51935E76BCE5}" type="datetime1">
              <a:rPr lang="en-IN" smtClean="0"/>
              <a:t>30-09-2020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90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4FDC2-A4FD-495F-98A5-E220E17CDAFB}" type="datetime1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27854-8585-4165-BB68-4749EC068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22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/>
            </a:r>
            <a:br>
              <a:rPr lang="en-IN" b="1" dirty="0" smtClean="0">
                <a:solidFill>
                  <a:srgbClr val="FF0000"/>
                </a:solidFill>
              </a:rPr>
            </a:br>
            <a:r>
              <a:rPr lang="en-IN" dirty="0"/>
              <a:t>Chapter 6</a:t>
            </a:r>
            <a:br>
              <a:rPr lang="en-IN" dirty="0"/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32507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Combinational-Circuit Building</a:t>
            </a:r>
            <a:br>
              <a:rPr lang="en-IN" sz="4000" b="1" dirty="0">
                <a:solidFill>
                  <a:srgbClr val="FF0000"/>
                </a:solidFill>
              </a:rPr>
            </a:br>
            <a:r>
              <a:rPr lang="en-IN" sz="4000" b="1" dirty="0">
                <a:solidFill>
                  <a:srgbClr val="FF0000"/>
                </a:solidFill>
              </a:rPr>
              <a:t>Blocks</a:t>
            </a:r>
            <a:endParaRPr lang="en-I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21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Synthesis of Logic Functions Using Multiplexers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903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Multiplexers </a:t>
            </a:r>
            <a:r>
              <a:rPr lang="en-IN" dirty="0" smtClean="0"/>
              <a:t>can </a:t>
            </a:r>
            <a:r>
              <a:rPr lang="en-IN" dirty="0"/>
              <a:t>also be used </a:t>
            </a:r>
            <a:r>
              <a:rPr lang="en-IN" dirty="0" smtClean="0"/>
              <a:t>to </a:t>
            </a:r>
            <a:r>
              <a:rPr lang="en-IN" dirty="0"/>
              <a:t>synthesize logic functions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truth </a:t>
            </a:r>
            <a:r>
              <a:rPr lang="en-IN" dirty="0"/>
              <a:t>table defines the function </a:t>
            </a:r>
            <a:r>
              <a:rPr lang="en-IN" i="1" dirty="0"/>
              <a:t>f </a:t>
            </a:r>
            <a:r>
              <a:rPr lang="en-IN" dirty="0"/>
              <a:t>= </a:t>
            </a:r>
            <a:r>
              <a:rPr lang="en-IN" i="1" dirty="0"/>
              <a:t>w</a:t>
            </a:r>
            <a:r>
              <a:rPr lang="en-IN" baseline="-25000" dirty="0"/>
              <a:t>1</a:t>
            </a:r>
            <a:r>
              <a:rPr lang="en-IN" dirty="0"/>
              <a:t> ⊕ </a:t>
            </a:r>
            <a:r>
              <a:rPr lang="en-IN" i="1" dirty="0"/>
              <a:t>w</a:t>
            </a:r>
            <a:r>
              <a:rPr lang="en-IN" baseline="-25000" dirty="0"/>
              <a:t>2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This function can </a:t>
            </a:r>
            <a:r>
              <a:rPr lang="en-IN" dirty="0"/>
              <a:t>be implemented by a 4-to-1 multiplexer in which the values of </a:t>
            </a:r>
            <a:r>
              <a:rPr lang="en-IN" i="1" dirty="0"/>
              <a:t>f </a:t>
            </a:r>
            <a:r>
              <a:rPr lang="en-IN" dirty="0"/>
              <a:t>in each row of </a:t>
            </a:r>
            <a:r>
              <a:rPr lang="en-IN" dirty="0" smtClean="0"/>
              <a:t>the truth </a:t>
            </a:r>
            <a:r>
              <a:rPr lang="en-IN" dirty="0"/>
              <a:t>table are connected as constants to the multiplexer data inputs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multiplexer </a:t>
            </a:r>
            <a:r>
              <a:rPr lang="en-IN" dirty="0" smtClean="0"/>
              <a:t>select inputs </a:t>
            </a:r>
            <a:r>
              <a:rPr lang="en-IN" dirty="0"/>
              <a:t>are driven by </a:t>
            </a:r>
            <a:r>
              <a:rPr lang="en-IN" i="1" dirty="0"/>
              <a:t>w</a:t>
            </a:r>
            <a:r>
              <a:rPr lang="en-IN" baseline="-25000" dirty="0"/>
              <a:t>1</a:t>
            </a:r>
            <a:r>
              <a:rPr lang="en-IN" dirty="0"/>
              <a:t> and </a:t>
            </a:r>
            <a:r>
              <a:rPr lang="en-IN" i="1" dirty="0"/>
              <a:t>w</a:t>
            </a:r>
            <a:r>
              <a:rPr lang="en-IN" baseline="-25000" dirty="0"/>
              <a:t>2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Thus </a:t>
            </a:r>
            <a:r>
              <a:rPr lang="en-IN" dirty="0"/>
              <a:t>for each valuation of </a:t>
            </a:r>
            <a:r>
              <a:rPr lang="en-IN" dirty="0" smtClean="0"/>
              <a:t>inputs, </a:t>
            </a:r>
            <a:r>
              <a:rPr lang="en-IN" dirty="0"/>
              <a:t>the output </a:t>
            </a:r>
            <a:r>
              <a:rPr lang="en-IN" i="1" dirty="0"/>
              <a:t>f </a:t>
            </a:r>
            <a:r>
              <a:rPr lang="en-IN" dirty="0"/>
              <a:t>is equal to the function value in the corresponding row of the truth table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916" y="2286775"/>
            <a:ext cx="3322248" cy="162003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79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057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16182"/>
            <a:ext cx="8202623" cy="5430982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The previous </a:t>
            </a:r>
            <a:r>
              <a:rPr lang="en-IN" dirty="0"/>
              <a:t>implementation is straightforward, but it is not very efficient</a:t>
            </a:r>
            <a:r>
              <a:rPr lang="en-IN" dirty="0" smtClean="0"/>
              <a:t>.</a:t>
            </a:r>
          </a:p>
          <a:p>
            <a:r>
              <a:rPr lang="en-IN" dirty="0" smtClean="0"/>
              <a:t>A better implementation </a:t>
            </a:r>
            <a:r>
              <a:rPr lang="en-IN" dirty="0"/>
              <a:t>can be derived by manipulating the truth table as indicated </a:t>
            </a:r>
            <a:r>
              <a:rPr lang="en-IN" dirty="0" smtClean="0"/>
              <a:t>as shown.</a:t>
            </a:r>
            <a:endParaRPr lang="en-IN" dirty="0"/>
          </a:p>
          <a:p>
            <a:r>
              <a:rPr lang="en-IN" dirty="0" smtClean="0"/>
              <a:t>It </a:t>
            </a:r>
            <a:r>
              <a:rPr lang="en-IN" dirty="0"/>
              <a:t>allows </a:t>
            </a:r>
            <a:r>
              <a:rPr lang="en-IN" i="1" dirty="0"/>
              <a:t>f </a:t>
            </a:r>
            <a:r>
              <a:rPr lang="en-IN" dirty="0"/>
              <a:t>to be implemented by a single 2-to-1 multiplexer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One </a:t>
            </a:r>
            <a:r>
              <a:rPr lang="en-IN" dirty="0"/>
              <a:t>of the input </a:t>
            </a:r>
            <a:r>
              <a:rPr lang="en-IN" dirty="0" smtClean="0"/>
              <a:t>signals, </a:t>
            </a:r>
            <a:r>
              <a:rPr lang="en-IN" i="1" dirty="0" smtClean="0"/>
              <a:t>w</a:t>
            </a:r>
            <a:r>
              <a:rPr lang="en-IN" baseline="-25000" dirty="0" smtClean="0"/>
              <a:t>1</a:t>
            </a:r>
            <a:r>
              <a:rPr lang="en-IN" dirty="0" smtClean="0"/>
              <a:t> </a:t>
            </a:r>
            <a:r>
              <a:rPr lang="en-IN" dirty="0"/>
              <a:t>in this example, is chosen as the select input of the 2-to-1 multiplexer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truth </a:t>
            </a:r>
            <a:r>
              <a:rPr lang="en-IN" dirty="0" smtClean="0"/>
              <a:t>table is </a:t>
            </a:r>
            <a:r>
              <a:rPr lang="en-IN" dirty="0"/>
              <a:t>redrawn to indicate the value of </a:t>
            </a:r>
            <a:r>
              <a:rPr lang="en-IN" i="1" dirty="0"/>
              <a:t>f </a:t>
            </a:r>
            <a:r>
              <a:rPr lang="en-IN" dirty="0"/>
              <a:t>for each value of </a:t>
            </a:r>
            <a:r>
              <a:rPr lang="en-IN" i="1" dirty="0" smtClean="0"/>
              <a:t>w</a:t>
            </a:r>
            <a:r>
              <a:rPr lang="en-IN" baseline="-25000" dirty="0" smtClean="0"/>
              <a:t>1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When </a:t>
            </a:r>
            <a:r>
              <a:rPr lang="en-IN" i="1" dirty="0"/>
              <a:t>w</a:t>
            </a:r>
            <a:r>
              <a:rPr lang="en-IN" baseline="-25000" dirty="0"/>
              <a:t>1</a:t>
            </a:r>
            <a:r>
              <a:rPr lang="en-IN" dirty="0"/>
              <a:t> = 0, </a:t>
            </a:r>
            <a:r>
              <a:rPr lang="en-IN" i="1" dirty="0"/>
              <a:t>f </a:t>
            </a:r>
            <a:r>
              <a:rPr lang="en-IN" i="1" dirty="0" smtClean="0"/>
              <a:t> </a:t>
            </a:r>
            <a:r>
              <a:rPr lang="en-IN" dirty="0" smtClean="0"/>
              <a:t>has </a:t>
            </a:r>
            <a:r>
              <a:rPr lang="en-IN" dirty="0"/>
              <a:t>the </a:t>
            </a:r>
            <a:r>
              <a:rPr lang="en-IN" dirty="0" smtClean="0"/>
              <a:t>same value </a:t>
            </a:r>
            <a:r>
              <a:rPr lang="en-IN" dirty="0"/>
              <a:t>as input </a:t>
            </a:r>
            <a:r>
              <a:rPr lang="en-IN" i="1" dirty="0"/>
              <a:t>w</a:t>
            </a:r>
            <a:r>
              <a:rPr lang="en-IN" baseline="-25000" dirty="0"/>
              <a:t>2</a:t>
            </a:r>
            <a:r>
              <a:rPr lang="en-IN" dirty="0"/>
              <a:t>, and when </a:t>
            </a:r>
            <a:r>
              <a:rPr lang="en-IN" i="1" dirty="0"/>
              <a:t>w</a:t>
            </a:r>
            <a:r>
              <a:rPr lang="en-IN" baseline="-25000" dirty="0"/>
              <a:t>1</a:t>
            </a:r>
            <a:r>
              <a:rPr lang="en-IN" dirty="0"/>
              <a:t> = 1, </a:t>
            </a:r>
            <a:r>
              <a:rPr lang="en-IN" i="1" dirty="0" smtClean="0"/>
              <a:t>f  </a:t>
            </a:r>
            <a:r>
              <a:rPr lang="en-IN" dirty="0"/>
              <a:t>has the value of </a:t>
            </a:r>
            <a:r>
              <a:rPr lang="en-IN" i="1" dirty="0"/>
              <a:t>w</a:t>
            </a:r>
            <a:r>
              <a:rPr lang="en-IN" baseline="-25000" dirty="0"/>
              <a:t>2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circuit that </a:t>
            </a:r>
            <a:r>
              <a:rPr lang="en-IN" dirty="0" smtClean="0"/>
              <a:t>implements this </a:t>
            </a:r>
            <a:r>
              <a:rPr lang="en-IN" dirty="0"/>
              <a:t>truth </a:t>
            </a:r>
            <a:r>
              <a:rPr lang="en-IN" dirty="0" smtClean="0"/>
              <a:t>table.</a:t>
            </a:r>
          </a:p>
          <a:p>
            <a:r>
              <a:rPr lang="en-IN" dirty="0" smtClean="0"/>
              <a:t>This </a:t>
            </a:r>
            <a:r>
              <a:rPr lang="en-IN" dirty="0"/>
              <a:t>procedure can be applied to synthesize a </a:t>
            </a:r>
            <a:r>
              <a:rPr lang="en-IN" dirty="0" smtClean="0"/>
              <a:t>circuit that </a:t>
            </a:r>
            <a:r>
              <a:rPr lang="en-IN" dirty="0"/>
              <a:t>implements any logic function.</a:t>
            </a:r>
          </a:p>
          <a:p>
            <a:endParaRPr lang="en-IN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822" y="4114220"/>
            <a:ext cx="2939785" cy="14830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823" y="1803488"/>
            <a:ext cx="3008790" cy="16878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90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Implementation of the </a:t>
            </a:r>
            <a:r>
              <a:rPr lang="en-IN" dirty="0">
                <a:solidFill>
                  <a:srgbClr val="FF0000"/>
                </a:solidFill>
              </a:rPr>
              <a:t>three-input majority </a:t>
            </a:r>
            <a:r>
              <a:rPr lang="en-IN" dirty="0" smtClean="0">
                <a:solidFill>
                  <a:srgbClr val="FF0000"/>
                </a:solidFill>
              </a:rPr>
              <a:t>function using </a:t>
            </a:r>
            <a:r>
              <a:rPr lang="en-IN" dirty="0">
                <a:solidFill>
                  <a:srgbClr val="FF0000"/>
                </a:solidFill>
              </a:rPr>
              <a:t>a 4-to-1 multiplexer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08415" cy="4351338"/>
          </a:xfrm>
        </p:spPr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truth table for the three-input majority </a:t>
            </a:r>
            <a:r>
              <a:rPr lang="en-IN" dirty="0" smtClean="0"/>
              <a:t>function is as shown</a:t>
            </a:r>
            <a:endParaRPr lang="en-IN" dirty="0"/>
          </a:p>
          <a:p>
            <a:r>
              <a:rPr lang="en-IN" dirty="0" smtClean="0"/>
              <a:t>Truth </a:t>
            </a:r>
            <a:r>
              <a:rPr lang="en-IN" dirty="0"/>
              <a:t>table can be modified to implement the function using a 4-to-1 multiplexer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Any two of </a:t>
            </a:r>
            <a:r>
              <a:rPr lang="en-IN" dirty="0"/>
              <a:t>the three inputs may be chosen as the multiplexer select inputs. </a:t>
            </a:r>
            <a:endParaRPr lang="en-IN" dirty="0" smtClean="0"/>
          </a:p>
          <a:p>
            <a:pPr lvl="1"/>
            <a:r>
              <a:rPr lang="en-IN" dirty="0" smtClean="0"/>
              <a:t>Here, </a:t>
            </a:r>
            <a:r>
              <a:rPr lang="en-IN" dirty="0"/>
              <a:t>w</a:t>
            </a:r>
            <a:r>
              <a:rPr lang="en-IN" baseline="-25000" dirty="0"/>
              <a:t>1</a:t>
            </a:r>
            <a:r>
              <a:rPr lang="en-IN" dirty="0"/>
              <a:t> </a:t>
            </a:r>
            <a:r>
              <a:rPr lang="en-IN" dirty="0" smtClean="0"/>
              <a:t>and w</a:t>
            </a:r>
            <a:r>
              <a:rPr lang="en-IN" baseline="-25000" dirty="0" smtClean="0"/>
              <a:t>2</a:t>
            </a:r>
            <a:r>
              <a:rPr lang="en-IN" dirty="0" smtClean="0"/>
              <a:t> are chosen</a:t>
            </a:r>
          </a:p>
          <a:p>
            <a:pPr lvl="1"/>
            <a:r>
              <a:rPr lang="en-IN" dirty="0" smtClean="0"/>
              <a:t>So, we get the circuit as shown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578" y="1690688"/>
            <a:ext cx="3343604" cy="2579941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292" y="4386326"/>
            <a:ext cx="1921125" cy="187279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89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Three-input XOR implemented with 2-to-1 multiplexers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5014912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The </a:t>
            </a:r>
            <a:r>
              <a:rPr lang="en-IN" dirty="0"/>
              <a:t>function </a:t>
            </a:r>
            <a:r>
              <a:rPr lang="en-IN" i="1" dirty="0"/>
              <a:t>f </a:t>
            </a:r>
            <a:r>
              <a:rPr lang="en-IN" dirty="0"/>
              <a:t>= </a:t>
            </a:r>
            <a:r>
              <a:rPr lang="en-IN" i="1" dirty="0" smtClean="0"/>
              <a:t>w</a:t>
            </a:r>
            <a:r>
              <a:rPr lang="en-IN" baseline="-25000" dirty="0" smtClean="0"/>
              <a:t>1</a:t>
            </a:r>
            <a:r>
              <a:rPr lang="en-IN" dirty="0" smtClean="0"/>
              <a:t> ⊕ </a:t>
            </a:r>
            <a:r>
              <a:rPr lang="en-IN" i="1" dirty="0"/>
              <a:t>w</a:t>
            </a:r>
            <a:r>
              <a:rPr lang="en-IN" baseline="-25000" dirty="0"/>
              <a:t>2</a:t>
            </a:r>
            <a:r>
              <a:rPr lang="en-IN" dirty="0"/>
              <a:t> ⊕ </a:t>
            </a:r>
            <a:r>
              <a:rPr lang="en-IN" i="1" dirty="0"/>
              <a:t>w</a:t>
            </a:r>
            <a:r>
              <a:rPr lang="en-IN" baseline="-25000" dirty="0"/>
              <a:t>3</a:t>
            </a:r>
            <a:r>
              <a:rPr lang="en-IN" dirty="0"/>
              <a:t> can be implemented using </a:t>
            </a:r>
            <a:r>
              <a:rPr lang="en-IN" dirty="0" smtClean="0"/>
              <a:t>2-to-1 multiplexers.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When </a:t>
            </a:r>
            <a:r>
              <a:rPr lang="en-IN" i="1" dirty="0"/>
              <a:t>w</a:t>
            </a:r>
            <a:r>
              <a:rPr lang="en-IN" baseline="-25000" dirty="0"/>
              <a:t>1</a:t>
            </a:r>
            <a:r>
              <a:rPr lang="en-IN" dirty="0"/>
              <a:t> = 0, </a:t>
            </a:r>
            <a:r>
              <a:rPr lang="en-IN" i="1" dirty="0"/>
              <a:t>f </a:t>
            </a:r>
            <a:r>
              <a:rPr lang="en-IN" dirty="0"/>
              <a:t>is equal to the XOR of </a:t>
            </a:r>
            <a:r>
              <a:rPr lang="en-IN" i="1" dirty="0"/>
              <a:t>w</a:t>
            </a:r>
            <a:r>
              <a:rPr lang="en-IN" baseline="-25000" dirty="0"/>
              <a:t>2</a:t>
            </a:r>
            <a:r>
              <a:rPr lang="en-IN" dirty="0"/>
              <a:t> and </a:t>
            </a:r>
            <a:r>
              <a:rPr lang="en-IN" i="1" dirty="0"/>
              <a:t>w</a:t>
            </a:r>
            <a:r>
              <a:rPr lang="en-IN" baseline="-25000" dirty="0"/>
              <a:t>3</a:t>
            </a:r>
            <a:r>
              <a:rPr lang="en-IN" dirty="0"/>
              <a:t>, and when </a:t>
            </a:r>
            <a:r>
              <a:rPr lang="en-IN" i="1" dirty="0"/>
              <a:t>w</a:t>
            </a:r>
            <a:r>
              <a:rPr lang="en-IN" baseline="-25000" dirty="0"/>
              <a:t>1</a:t>
            </a:r>
            <a:r>
              <a:rPr lang="en-IN" dirty="0"/>
              <a:t> = 1, </a:t>
            </a:r>
            <a:r>
              <a:rPr lang="en-IN" i="1" dirty="0" smtClean="0"/>
              <a:t>f </a:t>
            </a:r>
            <a:r>
              <a:rPr lang="en-IN" dirty="0" smtClean="0"/>
              <a:t>is </a:t>
            </a:r>
            <a:r>
              <a:rPr lang="en-IN" dirty="0"/>
              <a:t>the XNOR of </a:t>
            </a:r>
            <a:r>
              <a:rPr lang="en-IN" i="1" dirty="0"/>
              <a:t>w</a:t>
            </a:r>
            <a:r>
              <a:rPr lang="en-IN" baseline="-25000" dirty="0"/>
              <a:t>2</a:t>
            </a:r>
            <a:r>
              <a:rPr lang="en-IN" dirty="0"/>
              <a:t> and </a:t>
            </a:r>
            <a:r>
              <a:rPr lang="en-IN" i="1" dirty="0"/>
              <a:t>w</a:t>
            </a:r>
            <a:r>
              <a:rPr lang="en-IN" baseline="-25000" dirty="0"/>
              <a:t>3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 the </a:t>
            </a:r>
            <a:r>
              <a:rPr lang="en-IN" dirty="0"/>
              <a:t>corresponding </a:t>
            </a:r>
            <a:r>
              <a:rPr lang="en-IN" dirty="0" smtClean="0"/>
              <a:t>circuit, the left multiplexer </a:t>
            </a:r>
            <a:r>
              <a:rPr lang="en-IN" dirty="0"/>
              <a:t>in the circuit </a:t>
            </a:r>
            <a:r>
              <a:rPr lang="en-IN" dirty="0" smtClean="0"/>
              <a:t>produces </a:t>
            </a:r>
            <a:r>
              <a:rPr lang="en-IN" i="1" dirty="0" smtClean="0"/>
              <a:t>w</a:t>
            </a:r>
            <a:r>
              <a:rPr lang="en-IN" baseline="-25000" dirty="0" smtClean="0"/>
              <a:t>2</a:t>
            </a:r>
            <a:r>
              <a:rPr lang="en-IN" dirty="0" smtClean="0"/>
              <a:t> </a:t>
            </a:r>
            <a:r>
              <a:rPr lang="en-IN" dirty="0"/>
              <a:t>⊕ </a:t>
            </a:r>
            <a:r>
              <a:rPr lang="en-IN" i="1" dirty="0" smtClean="0"/>
              <a:t>w</a:t>
            </a:r>
            <a:r>
              <a:rPr lang="en-IN" baseline="-25000" dirty="0" smtClean="0"/>
              <a:t>3</a:t>
            </a:r>
            <a:r>
              <a:rPr lang="en-IN" dirty="0" smtClean="0"/>
              <a:t> and </a:t>
            </a:r>
            <a:r>
              <a:rPr lang="en-IN" dirty="0"/>
              <a:t>the </a:t>
            </a:r>
            <a:r>
              <a:rPr lang="en-IN" dirty="0" smtClean="0"/>
              <a:t>right multiplexer </a:t>
            </a:r>
            <a:r>
              <a:rPr lang="en-IN" dirty="0"/>
              <a:t>uses the value of </a:t>
            </a:r>
            <a:r>
              <a:rPr lang="en-IN" i="1" dirty="0"/>
              <a:t>w</a:t>
            </a:r>
            <a:r>
              <a:rPr lang="en-IN" baseline="-25000" dirty="0"/>
              <a:t>1</a:t>
            </a:r>
            <a:r>
              <a:rPr lang="en-IN" dirty="0"/>
              <a:t> to select either </a:t>
            </a:r>
            <a:r>
              <a:rPr lang="en-IN" i="1" dirty="0"/>
              <a:t>w</a:t>
            </a:r>
            <a:r>
              <a:rPr lang="en-IN" baseline="-25000" dirty="0"/>
              <a:t>2</a:t>
            </a:r>
            <a:r>
              <a:rPr lang="en-IN" dirty="0"/>
              <a:t> ⊕ </a:t>
            </a:r>
            <a:r>
              <a:rPr lang="en-IN" i="1" dirty="0"/>
              <a:t>w</a:t>
            </a:r>
            <a:r>
              <a:rPr lang="en-IN" baseline="-25000" dirty="0"/>
              <a:t>3</a:t>
            </a:r>
            <a:r>
              <a:rPr lang="en-IN" dirty="0"/>
              <a:t> or its complement</a:t>
            </a:r>
            <a:r>
              <a:rPr lang="en-IN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87" y="2050906"/>
            <a:ext cx="6916115" cy="31626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90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Three-input XOR implemented with a 4-to-1 multiplexer.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IN" dirty="0"/>
              <a:t>Figure </a:t>
            </a:r>
            <a:r>
              <a:rPr lang="en-IN" dirty="0" smtClean="0"/>
              <a:t>gives </a:t>
            </a:r>
            <a:r>
              <a:rPr lang="en-IN" dirty="0"/>
              <a:t>an implementation of the three-input XOR function using a </a:t>
            </a:r>
            <a:r>
              <a:rPr lang="en-IN" dirty="0" smtClean="0"/>
              <a:t>4-to-1 multiplexer.</a:t>
            </a:r>
          </a:p>
          <a:p>
            <a:r>
              <a:rPr lang="en-IN" dirty="0" smtClean="0"/>
              <a:t>Choosing </a:t>
            </a:r>
            <a:r>
              <a:rPr lang="en-IN" i="1" dirty="0"/>
              <a:t>w</a:t>
            </a:r>
            <a:r>
              <a:rPr lang="en-IN" baseline="-25000" dirty="0"/>
              <a:t>1</a:t>
            </a:r>
            <a:r>
              <a:rPr lang="en-IN" dirty="0"/>
              <a:t> and </a:t>
            </a:r>
            <a:r>
              <a:rPr lang="en-IN" i="1" dirty="0"/>
              <a:t>w</a:t>
            </a:r>
            <a:r>
              <a:rPr lang="en-IN" baseline="-25000" dirty="0"/>
              <a:t>2</a:t>
            </a:r>
            <a:r>
              <a:rPr lang="en-IN" dirty="0"/>
              <a:t> for the select inputs results in the circuit shown.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260" y="3178079"/>
            <a:ext cx="5639587" cy="34390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0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5874" cy="1325563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Logic functions as combination </a:t>
            </a:r>
            <a:r>
              <a:rPr lang="en-IN" dirty="0">
                <a:solidFill>
                  <a:srgbClr val="FF0000"/>
                </a:solidFill>
              </a:rPr>
              <a:t>of multiplexers and other logic gates.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It is also possible </a:t>
            </a:r>
            <a:r>
              <a:rPr lang="en-IN" dirty="0"/>
              <a:t>to connect more complex circuits as inputs to a multiplexer, </a:t>
            </a:r>
            <a:endParaRPr lang="en-IN" dirty="0" smtClean="0"/>
          </a:p>
          <a:p>
            <a:pPr lvl="1"/>
            <a:r>
              <a:rPr lang="en-IN" dirty="0" smtClean="0"/>
              <a:t>Which allows </a:t>
            </a:r>
            <a:r>
              <a:rPr lang="en-IN" dirty="0"/>
              <a:t>functions </a:t>
            </a:r>
            <a:r>
              <a:rPr lang="en-IN" dirty="0" smtClean="0"/>
              <a:t>to be </a:t>
            </a:r>
            <a:r>
              <a:rPr lang="en-IN" dirty="0"/>
              <a:t>synthesized using a combination of multiplexers and other logic gates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Suppose </a:t>
            </a:r>
            <a:r>
              <a:rPr lang="en-IN" dirty="0"/>
              <a:t>that </a:t>
            </a:r>
            <a:r>
              <a:rPr lang="en-IN" dirty="0" smtClean="0"/>
              <a:t>we want </a:t>
            </a:r>
            <a:r>
              <a:rPr lang="en-IN" dirty="0"/>
              <a:t>to implement the three-input majority function </a:t>
            </a:r>
            <a:r>
              <a:rPr lang="en-IN" dirty="0" smtClean="0"/>
              <a:t>using </a:t>
            </a:r>
            <a:r>
              <a:rPr lang="en-IN" dirty="0"/>
              <a:t>a 2-to-1 </a:t>
            </a:r>
            <a:r>
              <a:rPr lang="en-IN" dirty="0" smtClean="0"/>
              <a:t>multiplexer</a:t>
            </a:r>
          </a:p>
          <a:p>
            <a:r>
              <a:rPr lang="en-IN" dirty="0"/>
              <a:t>The truth </a:t>
            </a:r>
            <a:r>
              <a:rPr lang="en-IN" dirty="0" smtClean="0"/>
              <a:t>table can </a:t>
            </a:r>
            <a:r>
              <a:rPr lang="en-IN" dirty="0"/>
              <a:t>be modified </a:t>
            </a:r>
            <a:r>
              <a:rPr lang="en-IN" dirty="0" smtClean="0"/>
              <a:t>for this purpose.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83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The three-input majority function implemented using </a:t>
            </a:r>
            <a:r>
              <a:rPr lang="en-IN" dirty="0" smtClean="0">
                <a:solidFill>
                  <a:srgbClr val="FF0000"/>
                </a:solidFill>
              </a:rPr>
              <a:t>a 2-to-1 </a:t>
            </a:r>
            <a:r>
              <a:rPr lang="en-IN" dirty="0">
                <a:solidFill>
                  <a:srgbClr val="FF0000"/>
                </a:solidFill>
              </a:rPr>
              <a:t>multiplexer.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37218" cy="4351338"/>
          </a:xfrm>
        </p:spPr>
        <p:txBody>
          <a:bodyPr/>
          <a:lstStyle/>
          <a:p>
            <a:r>
              <a:rPr lang="en-IN" dirty="0"/>
              <a:t>If </a:t>
            </a:r>
            <a:r>
              <a:rPr lang="en-IN" i="1" dirty="0"/>
              <a:t>w</a:t>
            </a:r>
            <a:r>
              <a:rPr lang="en-IN" baseline="-25000" dirty="0"/>
              <a:t>1</a:t>
            </a:r>
            <a:r>
              <a:rPr lang="en-IN" dirty="0"/>
              <a:t> = 0, then </a:t>
            </a:r>
            <a:r>
              <a:rPr lang="en-IN" i="1" dirty="0"/>
              <a:t>f </a:t>
            </a:r>
            <a:r>
              <a:rPr lang="en-IN" dirty="0"/>
              <a:t>= </a:t>
            </a:r>
            <a:r>
              <a:rPr lang="en-IN" i="1" dirty="0"/>
              <a:t>w</a:t>
            </a:r>
            <a:r>
              <a:rPr lang="en-IN" baseline="-25000" dirty="0"/>
              <a:t>2</a:t>
            </a:r>
            <a:r>
              <a:rPr lang="en-IN" i="1" dirty="0"/>
              <a:t>w</a:t>
            </a:r>
            <a:r>
              <a:rPr lang="en-IN" baseline="-25000" dirty="0"/>
              <a:t>3</a:t>
            </a:r>
            <a:r>
              <a:rPr lang="en-IN" dirty="0"/>
              <a:t>, and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i="1" dirty="0"/>
              <a:t>w</a:t>
            </a:r>
            <a:r>
              <a:rPr lang="en-IN" baseline="-25000" dirty="0"/>
              <a:t>1</a:t>
            </a:r>
            <a:r>
              <a:rPr lang="en-IN" dirty="0"/>
              <a:t> = 1, </a:t>
            </a:r>
            <a:r>
              <a:rPr lang="en-IN" dirty="0" smtClean="0"/>
              <a:t>then </a:t>
            </a:r>
            <a:r>
              <a:rPr lang="en-IN" i="1" dirty="0" smtClean="0"/>
              <a:t>f </a:t>
            </a:r>
            <a:r>
              <a:rPr lang="en-IN" dirty="0"/>
              <a:t>= </a:t>
            </a:r>
            <a:r>
              <a:rPr lang="en-IN" i="1" dirty="0"/>
              <a:t>w</a:t>
            </a:r>
            <a:r>
              <a:rPr lang="en-IN" baseline="-25000" dirty="0"/>
              <a:t>2</a:t>
            </a:r>
            <a:r>
              <a:rPr lang="en-IN" dirty="0"/>
              <a:t> + </a:t>
            </a:r>
            <a:r>
              <a:rPr lang="en-IN" i="1" dirty="0"/>
              <a:t>w</a:t>
            </a:r>
            <a:r>
              <a:rPr lang="en-IN" baseline="-25000" dirty="0"/>
              <a:t>3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Using </a:t>
            </a:r>
            <a:r>
              <a:rPr lang="en-IN" i="1" dirty="0"/>
              <a:t>w</a:t>
            </a:r>
            <a:r>
              <a:rPr lang="en-IN" baseline="-25000" dirty="0"/>
              <a:t>1</a:t>
            </a:r>
            <a:r>
              <a:rPr lang="en-IN" dirty="0"/>
              <a:t> as the select input for a 2-to-1 multiplexer leads to the circuit </a:t>
            </a:r>
            <a:r>
              <a:rPr lang="en-IN" dirty="0" smtClean="0"/>
              <a:t>as shown</a:t>
            </a:r>
          </a:p>
          <a:p>
            <a:r>
              <a:rPr lang="en-IN" dirty="0"/>
              <a:t>This implementation can be derived using algebraic manipulation as </a:t>
            </a:r>
            <a:r>
              <a:rPr lang="en-IN" dirty="0" smtClean="0"/>
              <a:t>well.</a:t>
            </a:r>
          </a:p>
          <a:p>
            <a:r>
              <a:rPr lang="en-IN" dirty="0" smtClean="0"/>
              <a:t>The function is </a:t>
            </a:r>
            <a:r>
              <a:rPr lang="en-IN" dirty="0"/>
              <a:t>expressed in </a:t>
            </a:r>
            <a:r>
              <a:rPr lang="en-IN" dirty="0" smtClean="0"/>
              <a:t>SOP as,</a:t>
            </a:r>
          </a:p>
          <a:p>
            <a:endParaRPr lang="en-IN" dirty="0" smtClean="0"/>
          </a:p>
          <a:p>
            <a:r>
              <a:rPr lang="en-IN" dirty="0" smtClean="0"/>
              <a:t>It can be manipulated as,</a:t>
            </a:r>
            <a:r>
              <a:rPr lang="en-IN" i="1" dirty="0" smtClean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731" y="5013445"/>
            <a:ext cx="4258269" cy="1600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099" y="1825625"/>
            <a:ext cx="3629532" cy="2924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321" y="5193117"/>
            <a:ext cx="5071905" cy="3294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3040" y="6040536"/>
            <a:ext cx="3995978" cy="6132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5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Multiplexer </a:t>
            </a:r>
            <a:r>
              <a:rPr lang="en-IN" b="1" dirty="0">
                <a:solidFill>
                  <a:srgbClr val="FF0000"/>
                </a:solidFill>
              </a:rPr>
              <a:t>Synthesis Using Shannon’s Expansion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Multiplexer </a:t>
            </a:r>
            <a:r>
              <a:rPr lang="en-IN" dirty="0"/>
              <a:t>implementations of logic functions require that a given function be </a:t>
            </a:r>
            <a:r>
              <a:rPr lang="en-IN" dirty="0" smtClean="0"/>
              <a:t>decomposed in </a:t>
            </a:r>
            <a:r>
              <a:rPr lang="en-IN" dirty="0"/>
              <a:t>terms of the variables that are used as the select inputs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This </a:t>
            </a:r>
            <a:r>
              <a:rPr lang="en-IN" dirty="0"/>
              <a:t>can be </a:t>
            </a:r>
            <a:r>
              <a:rPr lang="en-IN" dirty="0" smtClean="0"/>
              <a:t>accomplished by </a:t>
            </a:r>
            <a:r>
              <a:rPr lang="en-IN" dirty="0"/>
              <a:t>means of a theorem proposed by Claude </a:t>
            </a:r>
            <a:r>
              <a:rPr lang="en-IN" dirty="0" smtClean="0"/>
              <a:t>Shannon known as </a:t>
            </a:r>
            <a:r>
              <a:rPr lang="en-IN" dirty="0" smtClean="0">
                <a:solidFill>
                  <a:srgbClr val="FF0000"/>
                </a:solidFill>
              </a:rPr>
              <a:t>Shannon expansion theorem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states that, any </a:t>
            </a:r>
            <a:r>
              <a:rPr lang="en-IN" dirty="0"/>
              <a:t>Boolean function </a:t>
            </a:r>
            <a:r>
              <a:rPr lang="en-IN" i="1" dirty="0"/>
              <a:t>f (w</a:t>
            </a:r>
            <a:r>
              <a:rPr lang="en-IN" baseline="-25000" dirty="0"/>
              <a:t>1</a:t>
            </a:r>
            <a:r>
              <a:rPr lang="en-IN" i="1" dirty="0"/>
              <a:t>, . . . ,</a:t>
            </a:r>
            <a:r>
              <a:rPr lang="en-IN" i="1" dirty="0" err="1"/>
              <a:t>w</a:t>
            </a:r>
            <a:r>
              <a:rPr lang="en-IN" i="1" baseline="-25000" dirty="0" err="1"/>
              <a:t>n</a:t>
            </a:r>
            <a:r>
              <a:rPr lang="en-IN" i="1" dirty="0"/>
              <a:t>) </a:t>
            </a:r>
            <a:r>
              <a:rPr lang="en-IN" dirty="0"/>
              <a:t>can be written in the </a:t>
            </a:r>
            <a:r>
              <a:rPr lang="en-IN" dirty="0" smtClean="0"/>
              <a:t>form,</a:t>
            </a:r>
          </a:p>
          <a:p>
            <a:endParaRPr lang="en-IN" dirty="0"/>
          </a:p>
          <a:p>
            <a:r>
              <a:rPr lang="en-IN" dirty="0"/>
              <a:t>This expansion can be done in terms of any of the </a:t>
            </a:r>
            <a:r>
              <a:rPr lang="en-IN" i="1" dirty="0"/>
              <a:t>n </a:t>
            </a:r>
            <a:r>
              <a:rPr lang="en-IN" dirty="0"/>
              <a:t>variables.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038" y="4833486"/>
            <a:ext cx="7413416" cy="3342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Shannon’s Expansion Theorem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310"/>
            <a:ext cx="10515600" cy="4777654"/>
          </a:xfrm>
        </p:spPr>
        <p:txBody>
          <a:bodyPr/>
          <a:lstStyle/>
          <a:p>
            <a:r>
              <a:rPr lang="en-IN" dirty="0" smtClean="0"/>
              <a:t>We </a:t>
            </a:r>
            <a:r>
              <a:rPr lang="en-IN" dirty="0"/>
              <a:t>can apply the theorem to the three-input majority </a:t>
            </a:r>
            <a:r>
              <a:rPr lang="en-IN" dirty="0" smtClean="0"/>
              <a:t>function as,</a:t>
            </a:r>
          </a:p>
          <a:p>
            <a:pPr marL="0" indent="0">
              <a:buNone/>
            </a:pPr>
            <a:r>
              <a:rPr lang="en-IN" i="1" dirty="0" smtClean="0"/>
              <a:t>	</a:t>
            </a:r>
            <a:r>
              <a:rPr lang="pl-PL" i="1" dirty="0" smtClean="0"/>
              <a:t>f </a:t>
            </a:r>
            <a:r>
              <a:rPr lang="pl-PL" i="1" dirty="0"/>
              <a:t>(w</a:t>
            </a:r>
            <a:r>
              <a:rPr lang="pl-PL" baseline="-25000" dirty="0"/>
              <a:t>1</a:t>
            </a:r>
            <a:r>
              <a:rPr lang="pl-PL" i="1" dirty="0"/>
              <a:t>, w</a:t>
            </a:r>
            <a:r>
              <a:rPr lang="pl-PL" baseline="-25000" dirty="0"/>
              <a:t>2</a:t>
            </a:r>
            <a:r>
              <a:rPr lang="pl-PL" i="1" dirty="0"/>
              <a:t>, w</a:t>
            </a:r>
            <a:r>
              <a:rPr lang="pl-PL" baseline="-25000" dirty="0"/>
              <a:t>3</a:t>
            </a:r>
            <a:r>
              <a:rPr lang="pl-PL" i="1" dirty="0"/>
              <a:t>) </a:t>
            </a:r>
            <a:r>
              <a:rPr lang="pl-PL" dirty="0"/>
              <a:t>= </a:t>
            </a:r>
            <a:r>
              <a:rPr lang="pl-PL" i="1" dirty="0"/>
              <a:t>w</a:t>
            </a:r>
            <a:r>
              <a:rPr lang="pl-PL" baseline="-25000" dirty="0"/>
              <a:t>1</a:t>
            </a:r>
            <a:r>
              <a:rPr lang="pl-PL" i="1" dirty="0"/>
              <a:t>w</a:t>
            </a:r>
            <a:r>
              <a:rPr lang="pl-PL" baseline="-25000" dirty="0"/>
              <a:t>2</a:t>
            </a:r>
            <a:r>
              <a:rPr lang="pl-PL" dirty="0"/>
              <a:t> + </a:t>
            </a:r>
            <a:r>
              <a:rPr lang="pl-PL" i="1" dirty="0"/>
              <a:t>w</a:t>
            </a:r>
            <a:r>
              <a:rPr lang="pl-PL" baseline="-25000" dirty="0"/>
              <a:t>1</a:t>
            </a:r>
            <a:r>
              <a:rPr lang="pl-PL" i="1" dirty="0"/>
              <a:t>w</a:t>
            </a:r>
            <a:r>
              <a:rPr lang="pl-PL" baseline="-25000" dirty="0"/>
              <a:t>3</a:t>
            </a:r>
            <a:r>
              <a:rPr lang="pl-PL" dirty="0"/>
              <a:t> + </a:t>
            </a:r>
            <a:r>
              <a:rPr lang="pl-PL" i="1" dirty="0" smtClean="0"/>
              <a:t>w</a:t>
            </a:r>
            <a:r>
              <a:rPr lang="pl-PL" baseline="-25000" dirty="0" smtClean="0"/>
              <a:t>2</a:t>
            </a:r>
            <a:r>
              <a:rPr lang="pl-PL" i="1" dirty="0" smtClean="0"/>
              <a:t>w</a:t>
            </a:r>
            <a:r>
              <a:rPr lang="pl-PL" baseline="-25000" dirty="0" smtClean="0"/>
              <a:t>3</a:t>
            </a:r>
            <a:endParaRPr lang="en-IN" baseline="-25000" dirty="0" smtClean="0"/>
          </a:p>
          <a:p>
            <a:r>
              <a:rPr lang="en-IN" dirty="0" smtClean="0"/>
              <a:t>Expanding </a:t>
            </a:r>
            <a:r>
              <a:rPr lang="en-IN" dirty="0"/>
              <a:t>this function in terms of </a:t>
            </a:r>
            <a:r>
              <a:rPr lang="en-IN" i="1" dirty="0"/>
              <a:t>w</a:t>
            </a:r>
            <a:r>
              <a:rPr lang="en-IN" baseline="-25000" dirty="0"/>
              <a:t>1</a:t>
            </a:r>
            <a:r>
              <a:rPr lang="en-IN" dirty="0"/>
              <a:t> </a:t>
            </a:r>
            <a:r>
              <a:rPr lang="en-IN" dirty="0" smtClean="0"/>
              <a:t>gives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which </a:t>
            </a:r>
            <a:r>
              <a:rPr lang="en-IN" dirty="0"/>
              <a:t>is the expression that we derived </a:t>
            </a:r>
            <a:r>
              <a:rPr lang="en-IN" dirty="0" smtClean="0"/>
              <a:t>earlier. </a:t>
            </a:r>
          </a:p>
          <a:p>
            <a:r>
              <a:rPr lang="en-IN" dirty="0"/>
              <a:t>For the three-input XOR function, we </a:t>
            </a:r>
            <a:r>
              <a:rPr lang="en-IN" dirty="0" smtClean="0"/>
              <a:t>have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endParaRPr lang="en-IN" baseline="-25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118" y="3004330"/>
            <a:ext cx="7101764" cy="7838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062" y="5101779"/>
            <a:ext cx="4575862" cy="12262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84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109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Contd.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3782"/>
                <a:ext cx="10515600" cy="534785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 smtClean="0"/>
                  <a:t>In </a:t>
                </a:r>
                <a:r>
                  <a:rPr lang="en-IN" dirty="0"/>
                  <a:t>Shannon’s expansion the term </a:t>
                </a:r>
                <a:r>
                  <a:rPr lang="en-IN" i="1" dirty="0"/>
                  <a:t>f (</a:t>
                </a:r>
                <a:r>
                  <a:rPr lang="en-IN" dirty="0"/>
                  <a:t>0</a:t>
                </a:r>
                <a:r>
                  <a:rPr lang="en-IN" i="1" dirty="0"/>
                  <a:t>, w</a:t>
                </a:r>
                <a:r>
                  <a:rPr lang="en-IN" baseline="-25000" dirty="0"/>
                  <a:t>2</a:t>
                </a:r>
                <a:r>
                  <a:rPr lang="en-IN" i="1" dirty="0"/>
                  <a:t>, . . . ,</a:t>
                </a:r>
                <a:r>
                  <a:rPr lang="en-IN" i="1" dirty="0" err="1"/>
                  <a:t>w</a:t>
                </a:r>
                <a:r>
                  <a:rPr lang="en-IN" i="1" baseline="-25000" dirty="0" err="1"/>
                  <a:t>n</a:t>
                </a:r>
                <a:r>
                  <a:rPr lang="en-IN" i="1" dirty="0"/>
                  <a:t>) </a:t>
                </a:r>
                <a:r>
                  <a:rPr lang="en-IN" dirty="0"/>
                  <a:t>is called the </a:t>
                </a:r>
                <a:r>
                  <a:rPr lang="en-IN" i="1" dirty="0"/>
                  <a:t>cofactor </a:t>
                </a:r>
                <a:r>
                  <a:rPr lang="en-IN" dirty="0"/>
                  <a:t>of </a:t>
                </a:r>
                <a:r>
                  <a:rPr lang="en-IN" i="1" dirty="0"/>
                  <a:t>f </a:t>
                </a:r>
                <a:r>
                  <a:rPr lang="en-IN" i="1" dirty="0" smtClean="0"/>
                  <a:t> </a:t>
                </a:r>
                <a:r>
                  <a:rPr lang="en-IN" dirty="0" smtClean="0"/>
                  <a:t>with respect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IN" i="1" baseline="-25000" dirty="0" smtClean="0"/>
                  <a:t> . </a:t>
                </a:r>
              </a:p>
              <a:p>
                <a:pPr lvl="1"/>
                <a:r>
                  <a:rPr lang="en-IN" dirty="0" smtClean="0"/>
                  <a:t>it </a:t>
                </a:r>
                <a:r>
                  <a:rPr lang="en-IN" dirty="0"/>
                  <a:t>is denoted in shorthand notation as </a:t>
                </a:r>
                <a:r>
                  <a:rPr lang="en-IN" i="1" dirty="0"/>
                  <a:t>f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baseline="-2500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baseline="-25000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IN" i="1" dirty="0" smtClean="0"/>
                  <a:t>.</a:t>
                </a:r>
              </a:p>
              <a:p>
                <a:r>
                  <a:rPr lang="en-IN" dirty="0"/>
                  <a:t>Similarly, the term </a:t>
                </a:r>
                <a:r>
                  <a:rPr lang="en-IN" i="1" dirty="0"/>
                  <a:t>f (</a:t>
                </a:r>
                <a:r>
                  <a:rPr lang="en-IN" dirty="0"/>
                  <a:t>1</a:t>
                </a:r>
                <a:r>
                  <a:rPr lang="en-IN" i="1" dirty="0"/>
                  <a:t>, w</a:t>
                </a:r>
                <a:r>
                  <a:rPr lang="en-IN" baseline="-25000" dirty="0"/>
                  <a:t>2</a:t>
                </a:r>
                <a:r>
                  <a:rPr lang="en-IN" i="1" dirty="0"/>
                  <a:t>, . . . ,</a:t>
                </a:r>
                <a:r>
                  <a:rPr lang="en-IN" i="1" dirty="0" err="1"/>
                  <a:t>w</a:t>
                </a:r>
                <a:r>
                  <a:rPr lang="en-IN" i="1" baseline="-25000" dirty="0" err="1"/>
                  <a:t>n</a:t>
                </a:r>
                <a:r>
                  <a:rPr lang="en-IN" i="1" dirty="0"/>
                  <a:t>) </a:t>
                </a:r>
                <a:r>
                  <a:rPr lang="en-IN" dirty="0" smtClean="0"/>
                  <a:t>is called </a:t>
                </a:r>
                <a:r>
                  <a:rPr lang="en-IN" dirty="0"/>
                  <a:t>the cofactor of </a:t>
                </a:r>
                <a:r>
                  <a:rPr lang="en-IN" i="1" dirty="0"/>
                  <a:t>f </a:t>
                </a:r>
                <a:r>
                  <a:rPr lang="en-IN" i="1" dirty="0" smtClean="0"/>
                  <a:t> </a:t>
                </a:r>
                <a:r>
                  <a:rPr lang="en-IN" dirty="0" smtClean="0"/>
                  <a:t>with </a:t>
                </a:r>
                <a:r>
                  <a:rPr lang="en-IN" dirty="0"/>
                  <a:t>respect to </a:t>
                </a:r>
                <a:r>
                  <a:rPr lang="en-IN" i="1" dirty="0"/>
                  <a:t>w</a:t>
                </a:r>
                <a:r>
                  <a:rPr lang="en-IN" baseline="-25000" dirty="0"/>
                  <a:t>1</a:t>
                </a:r>
                <a:r>
                  <a:rPr lang="en-IN" dirty="0"/>
                  <a:t>, written </a:t>
                </a:r>
                <a:r>
                  <a:rPr lang="en-IN" i="1" dirty="0" smtClean="0"/>
                  <a:t>f</a:t>
                </a:r>
                <a:r>
                  <a:rPr lang="en-IN" i="1" baseline="-25000" dirty="0" smtClean="0"/>
                  <a:t>w</a:t>
                </a:r>
                <a:r>
                  <a:rPr lang="en-IN" baseline="-25000" dirty="0" smtClean="0"/>
                  <a:t>1</a:t>
                </a:r>
                <a:r>
                  <a:rPr lang="en-IN" dirty="0" smtClean="0"/>
                  <a:t>.</a:t>
                </a:r>
              </a:p>
              <a:p>
                <a:r>
                  <a:rPr lang="en-IN" dirty="0" smtClean="0"/>
                  <a:t>Thus, we can write,</a:t>
                </a:r>
              </a:p>
              <a:p>
                <a:r>
                  <a:rPr lang="en-IN" dirty="0" smtClean="0"/>
                  <a:t>Alternatively, </a:t>
                </a:r>
                <a:r>
                  <a:rPr lang="en-IN" dirty="0"/>
                  <a:t>if the expansion is done with respect to variable </a:t>
                </a:r>
                <a:r>
                  <a:rPr lang="en-IN" i="1" dirty="0" err="1"/>
                  <a:t>w</a:t>
                </a:r>
                <a:r>
                  <a:rPr lang="en-IN" i="1" baseline="-25000" dirty="0" err="1"/>
                  <a:t>i</a:t>
                </a:r>
                <a:r>
                  <a:rPr lang="en-IN" i="1" dirty="0"/>
                  <a:t> </a:t>
                </a:r>
                <a:r>
                  <a:rPr lang="en-IN" dirty="0"/>
                  <a:t>, then </a:t>
                </a:r>
                <a:endParaRPr lang="en-IN" dirty="0" smtClean="0"/>
              </a:p>
              <a:p>
                <a:pPr lvl="1"/>
                <a:r>
                  <a:rPr lang="en-IN" i="1" dirty="0" smtClean="0"/>
                  <a:t>f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baseline="-2500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IN" i="1" baseline="-25000" dirty="0"/>
                          <m:t>w</m:t>
                        </m:r>
                        <m:r>
                          <m:rPr>
                            <m:nor/>
                          </m:rPr>
                          <a:rPr lang="en-IN" b="0" i="0" baseline="-25000" dirty="0" smtClean="0"/>
                          <m:t>i</m:t>
                        </m:r>
                      </m:e>
                    </m:acc>
                  </m:oMath>
                </a14:m>
                <a:r>
                  <a:rPr lang="en-IN" i="1" dirty="0"/>
                  <a:t> </a:t>
                </a:r>
                <a:r>
                  <a:rPr lang="en-IN" dirty="0" smtClean="0"/>
                  <a:t>denotes </a:t>
                </a:r>
                <a:r>
                  <a:rPr lang="en-IN" i="1" dirty="0"/>
                  <a:t>f (w</a:t>
                </a:r>
                <a:r>
                  <a:rPr lang="en-IN" baseline="-25000" dirty="0"/>
                  <a:t>1</a:t>
                </a:r>
                <a:r>
                  <a:rPr lang="en-IN" i="1" dirty="0"/>
                  <a:t>, . . . ,w</a:t>
                </a:r>
                <a:r>
                  <a:rPr lang="en-IN" i="1" baseline="-25000" dirty="0"/>
                  <a:t>i</a:t>
                </a:r>
                <a:r>
                  <a:rPr lang="en-IN" baseline="-25000" dirty="0"/>
                  <a:t>−1</a:t>
                </a:r>
                <a:r>
                  <a:rPr lang="en-IN" i="1" dirty="0"/>
                  <a:t>, </a:t>
                </a:r>
                <a:r>
                  <a:rPr lang="en-IN" dirty="0"/>
                  <a:t>0</a:t>
                </a:r>
                <a:r>
                  <a:rPr lang="en-IN" i="1" dirty="0"/>
                  <a:t>, w</a:t>
                </a:r>
                <a:r>
                  <a:rPr lang="en-IN" i="1" baseline="-25000" dirty="0"/>
                  <a:t>i</a:t>
                </a:r>
                <a:r>
                  <a:rPr lang="en-IN" baseline="-25000" dirty="0"/>
                  <a:t>+1</a:t>
                </a:r>
                <a:r>
                  <a:rPr lang="en-IN" i="1" dirty="0"/>
                  <a:t>, . . . ,</a:t>
                </a:r>
                <a:r>
                  <a:rPr lang="en-IN" i="1" dirty="0" err="1"/>
                  <a:t>w</a:t>
                </a:r>
                <a:r>
                  <a:rPr lang="en-IN" i="1" baseline="-25000" dirty="0" err="1"/>
                  <a:t>n</a:t>
                </a:r>
                <a:r>
                  <a:rPr lang="en-IN" i="1" dirty="0" smtClean="0"/>
                  <a:t>)</a:t>
                </a:r>
                <a:r>
                  <a:rPr lang="en-IN" dirty="0" smtClean="0"/>
                  <a:t>,</a:t>
                </a:r>
              </a:p>
              <a:p>
                <a:pPr lvl="1"/>
                <a:r>
                  <a:rPr lang="en-IN" dirty="0" smtClean="0"/>
                  <a:t> </a:t>
                </a:r>
                <a:r>
                  <a:rPr lang="en-IN" i="1" dirty="0" err="1"/>
                  <a:t>f</a:t>
                </a:r>
                <a:r>
                  <a:rPr lang="en-IN" i="1" baseline="-25000" dirty="0" err="1"/>
                  <a:t>wi</a:t>
                </a:r>
                <a:r>
                  <a:rPr lang="en-IN" i="1" dirty="0"/>
                  <a:t> </a:t>
                </a:r>
                <a:r>
                  <a:rPr lang="en-IN" dirty="0"/>
                  <a:t>denotes </a:t>
                </a:r>
                <a:r>
                  <a:rPr lang="en-IN" i="1" dirty="0"/>
                  <a:t>f (w</a:t>
                </a:r>
                <a:r>
                  <a:rPr lang="en-IN" baseline="-25000" dirty="0"/>
                  <a:t>1</a:t>
                </a:r>
                <a:r>
                  <a:rPr lang="en-IN" i="1" dirty="0"/>
                  <a:t>, . . . ,w</a:t>
                </a:r>
                <a:r>
                  <a:rPr lang="en-IN" i="1" baseline="-25000" dirty="0"/>
                  <a:t>i</a:t>
                </a:r>
                <a:r>
                  <a:rPr lang="en-IN" baseline="-25000" dirty="0"/>
                  <a:t>−1</a:t>
                </a:r>
                <a:r>
                  <a:rPr lang="en-IN" i="1" dirty="0"/>
                  <a:t>, </a:t>
                </a:r>
                <a:r>
                  <a:rPr lang="en-IN" dirty="0"/>
                  <a:t>1</a:t>
                </a:r>
                <a:r>
                  <a:rPr lang="en-IN" i="1" dirty="0"/>
                  <a:t>, w</a:t>
                </a:r>
                <a:r>
                  <a:rPr lang="en-IN" i="1" baseline="-25000" dirty="0"/>
                  <a:t>i</a:t>
                </a:r>
                <a:r>
                  <a:rPr lang="en-IN" baseline="-25000" dirty="0"/>
                  <a:t>+1</a:t>
                </a:r>
                <a:r>
                  <a:rPr lang="en-IN" i="1" dirty="0"/>
                  <a:t>, . . . ,</a:t>
                </a:r>
                <a:r>
                  <a:rPr lang="en-IN" i="1" dirty="0" err="1"/>
                  <a:t>w</a:t>
                </a:r>
                <a:r>
                  <a:rPr lang="en-IN" i="1" baseline="-25000" dirty="0" err="1"/>
                  <a:t>n</a:t>
                </a:r>
                <a:r>
                  <a:rPr lang="en-IN" i="1" dirty="0" smtClean="0"/>
                  <a:t>).</a:t>
                </a:r>
              </a:p>
              <a:p>
                <a:r>
                  <a:rPr lang="en-IN" dirty="0" smtClean="0"/>
                  <a:t>And the function as,</a:t>
                </a:r>
              </a:p>
              <a:p>
                <a:r>
                  <a:rPr lang="en-IN" dirty="0" smtClean="0"/>
                  <a:t>However, the </a:t>
                </a:r>
                <a:r>
                  <a:rPr lang="en-IN" dirty="0"/>
                  <a:t>complexity of the logic expression may vary depending on which variable, </a:t>
                </a:r>
                <a:r>
                  <a:rPr lang="en-IN" i="1" dirty="0" err="1"/>
                  <a:t>w</a:t>
                </a:r>
                <a:r>
                  <a:rPr lang="en-IN" i="1" baseline="-25000" dirty="0" err="1"/>
                  <a:t>i</a:t>
                </a:r>
                <a:r>
                  <a:rPr lang="en-IN" i="1" dirty="0"/>
                  <a:t> </a:t>
                </a:r>
                <a:r>
                  <a:rPr lang="en-IN" dirty="0"/>
                  <a:t>, is used,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3782"/>
                <a:ext cx="10515600" cy="5347854"/>
              </a:xfrm>
              <a:blipFill>
                <a:blip r:embed="rId2"/>
                <a:stretch>
                  <a:fillRect l="-1043" t="-2851" r="-1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483" y="3160743"/>
            <a:ext cx="2393845" cy="3944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483" y="4844470"/>
            <a:ext cx="3547192" cy="37787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91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Introduction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 far we </a:t>
            </a:r>
            <a:r>
              <a:rPr lang="en-IN" dirty="0"/>
              <a:t>have </a:t>
            </a:r>
            <a:r>
              <a:rPr lang="en-IN" dirty="0" smtClean="0"/>
              <a:t>studied </a:t>
            </a:r>
            <a:r>
              <a:rPr lang="en-IN" dirty="0"/>
              <a:t>the basic techniques for design of logic circuits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In </a:t>
            </a:r>
            <a:r>
              <a:rPr lang="en-IN" dirty="0"/>
              <a:t>this chapter you will learn about:</a:t>
            </a:r>
          </a:p>
          <a:p>
            <a:r>
              <a:rPr lang="en-IN" dirty="0" smtClean="0"/>
              <a:t>Commonly </a:t>
            </a:r>
            <a:r>
              <a:rPr lang="en-IN" dirty="0"/>
              <a:t>used combinational sub </a:t>
            </a:r>
            <a:r>
              <a:rPr lang="en-IN" dirty="0" smtClean="0"/>
              <a:t>circuits </a:t>
            </a:r>
            <a:r>
              <a:rPr lang="en-IN" dirty="0"/>
              <a:t>that are used as building blocks in larger designs</a:t>
            </a:r>
            <a:r>
              <a:rPr lang="en-IN" dirty="0" smtClean="0"/>
              <a:t>.</a:t>
            </a:r>
            <a:endParaRPr lang="en-IN" dirty="0"/>
          </a:p>
          <a:p>
            <a:pPr lvl="1"/>
            <a:r>
              <a:rPr lang="en-IN" dirty="0" smtClean="0"/>
              <a:t>Multiplexers</a:t>
            </a:r>
            <a:r>
              <a:rPr lang="en-IN" dirty="0"/>
              <a:t>, which can be used for selection of signals and for </a:t>
            </a:r>
            <a:r>
              <a:rPr lang="en-IN" dirty="0" smtClean="0"/>
              <a:t>implementation of </a:t>
            </a:r>
            <a:r>
              <a:rPr lang="en-IN" dirty="0"/>
              <a:t>general logic functions</a:t>
            </a:r>
          </a:p>
          <a:p>
            <a:pPr lvl="1"/>
            <a:r>
              <a:rPr lang="en-IN" dirty="0" smtClean="0"/>
              <a:t>Circuits </a:t>
            </a:r>
            <a:r>
              <a:rPr lang="en-IN" dirty="0"/>
              <a:t>used for encoding, decoding, and code-conversion purposes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95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383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Example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508"/>
            <a:ext cx="10515600" cy="4679455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Consider </a:t>
            </a:r>
            <a:r>
              <a:rPr lang="en-IN" dirty="0"/>
              <a:t>the </a:t>
            </a:r>
            <a:r>
              <a:rPr lang="en-IN" dirty="0" smtClean="0"/>
              <a:t>function		        ,</a:t>
            </a:r>
            <a:r>
              <a:rPr lang="en-IN" dirty="0"/>
              <a:t> </a:t>
            </a:r>
            <a:r>
              <a:rPr lang="en-IN" dirty="0" smtClean="0"/>
              <a:t>If we decompose </a:t>
            </a:r>
            <a:r>
              <a:rPr lang="en-IN" dirty="0"/>
              <a:t>using </a:t>
            </a:r>
            <a:r>
              <a:rPr lang="en-IN" i="1" dirty="0" smtClean="0"/>
              <a:t>w</a:t>
            </a:r>
            <a:r>
              <a:rPr lang="en-IN" baseline="-25000" dirty="0" smtClean="0"/>
              <a:t>1</a:t>
            </a:r>
            <a:r>
              <a:rPr lang="en-IN" dirty="0" smtClean="0"/>
              <a:t>, we get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Using </a:t>
            </a:r>
            <a:r>
              <a:rPr lang="en-IN" i="1" dirty="0"/>
              <a:t>w</a:t>
            </a:r>
            <a:r>
              <a:rPr lang="en-IN" baseline="-25000" dirty="0"/>
              <a:t>2</a:t>
            </a:r>
            <a:r>
              <a:rPr lang="en-IN" dirty="0"/>
              <a:t> instead of </a:t>
            </a:r>
            <a:r>
              <a:rPr lang="en-IN" i="1" dirty="0"/>
              <a:t>w</a:t>
            </a:r>
            <a:r>
              <a:rPr lang="en-IN" baseline="-25000" dirty="0"/>
              <a:t>1</a:t>
            </a:r>
            <a:r>
              <a:rPr lang="en-IN" dirty="0"/>
              <a:t> produces</a:t>
            </a:r>
            <a:r>
              <a:rPr lang="en-IN" dirty="0" smtClean="0"/>
              <a:t>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/>
              <a:t>Finally, using </a:t>
            </a:r>
            <a:r>
              <a:rPr lang="en-IN" i="1" dirty="0"/>
              <a:t>w</a:t>
            </a:r>
            <a:r>
              <a:rPr lang="en-IN" baseline="-25000" dirty="0"/>
              <a:t>3</a:t>
            </a:r>
            <a:r>
              <a:rPr lang="en-IN" dirty="0"/>
              <a:t> </a:t>
            </a:r>
            <a:r>
              <a:rPr lang="en-IN" dirty="0" smtClean="0"/>
              <a:t>gives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The results generated using </a:t>
            </a:r>
            <a:r>
              <a:rPr lang="en-IN" i="1" dirty="0"/>
              <a:t>w</a:t>
            </a:r>
            <a:r>
              <a:rPr lang="en-IN" baseline="-25000" dirty="0"/>
              <a:t>1</a:t>
            </a:r>
            <a:r>
              <a:rPr lang="en-IN" dirty="0"/>
              <a:t> and </a:t>
            </a:r>
            <a:r>
              <a:rPr lang="en-IN" i="1" dirty="0"/>
              <a:t>w</a:t>
            </a:r>
            <a:r>
              <a:rPr lang="en-IN" baseline="-25000" dirty="0"/>
              <a:t>2</a:t>
            </a:r>
            <a:r>
              <a:rPr lang="en-IN" dirty="0"/>
              <a:t> have the same cost, but </a:t>
            </a:r>
            <a:r>
              <a:rPr lang="en-IN" dirty="0" smtClean="0"/>
              <a:t>that using </a:t>
            </a:r>
            <a:r>
              <a:rPr lang="en-IN" i="1" dirty="0"/>
              <a:t>w</a:t>
            </a:r>
            <a:r>
              <a:rPr lang="en-IN" baseline="-25000" dirty="0"/>
              <a:t>3</a:t>
            </a:r>
            <a:r>
              <a:rPr lang="en-IN" dirty="0"/>
              <a:t> has a lower cost.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18" y="1520493"/>
            <a:ext cx="1773382" cy="273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829" y="1824327"/>
            <a:ext cx="3463242" cy="794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322" y="3032637"/>
            <a:ext cx="3380509" cy="1080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818" y="4293808"/>
            <a:ext cx="2858718" cy="90482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29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855"/>
            <a:ext cx="10515600" cy="4639108"/>
          </a:xfrm>
        </p:spPr>
        <p:txBody>
          <a:bodyPr>
            <a:normAutofit/>
          </a:bodyPr>
          <a:lstStyle/>
          <a:p>
            <a:r>
              <a:rPr lang="en-IN" dirty="0" smtClean="0"/>
              <a:t>Shannon’s </a:t>
            </a:r>
            <a:r>
              <a:rPr lang="en-IN" dirty="0"/>
              <a:t>expansion can be done in terms of more than one </a:t>
            </a:r>
            <a:r>
              <a:rPr lang="en-IN" dirty="0" smtClean="0"/>
              <a:t>variable too. </a:t>
            </a:r>
          </a:p>
          <a:p>
            <a:r>
              <a:rPr lang="en-IN" dirty="0" smtClean="0"/>
              <a:t>For example, expanding </a:t>
            </a:r>
            <a:r>
              <a:rPr lang="en-IN" dirty="0"/>
              <a:t>a function in terms of </a:t>
            </a:r>
            <a:r>
              <a:rPr lang="en-IN" i="1" dirty="0"/>
              <a:t>w</a:t>
            </a:r>
            <a:r>
              <a:rPr lang="en-IN" baseline="-25000" dirty="0"/>
              <a:t>1</a:t>
            </a:r>
            <a:r>
              <a:rPr lang="en-IN" dirty="0"/>
              <a:t> and </a:t>
            </a:r>
            <a:r>
              <a:rPr lang="en-IN" i="1" dirty="0"/>
              <a:t>w</a:t>
            </a:r>
            <a:r>
              <a:rPr lang="en-IN" baseline="-25000" dirty="0"/>
              <a:t>2</a:t>
            </a:r>
            <a:r>
              <a:rPr lang="en-IN" dirty="0"/>
              <a:t> </a:t>
            </a:r>
            <a:r>
              <a:rPr lang="en-IN" dirty="0" smtClean="0"/>
              <a:t>gives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expansion gives a form that can be implemented using a 4-to-1 multiplexer. </a:t>
            </a:r>
            <a:endParaRPr lang="en-IN" dirty="0" smtClean="0"/>
          </a:p>
          <a:p>
            <a:r>
              <a:rPr lang="en-IN" dirty="0" smtClean="0"/>
              <a:t>If Shannon’s expansion </a:t>
            </a:r>
            <a:r>
              <a:rPr lang="en-IN" dirty="0"/>
              <a:t>is done in terms of all </a:t>
            </a:r>
            <a:r>
              <a:rPr lang="en-IN" i="1" dirty="0"/>
              <a:t>n </a:t>
            </a:r>
            <a:r>
              <a:rPr lang="en-IN" dirty="0"/>
              <a:t>variables, then the result is the canonical </a:t>
            </a:r>
            <a:r>
              <a:rPr lang="en-IN" dirty="0" smtClean="0"/>
              <a:t>sum-of products form.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307" y="3022413"/>
            <a:ext cx="7371385" cy="6767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67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338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Example </a:t>
            </a:r>
            <a:r>
              <a:rPr lang="en-IN" dirty="0" smtClean="0">
                <a:solidFill>
                  <a:srgbClr val="FF0000"/>
                </a:solidFill>
              </a:rPr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309"/>
            <a:ext cx="7349836" cy="5227106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/>
              <a:t>A</a:t>
            </a:r>
            <a:r>
              <a:rPr lang="en-IN" dirty="0"/>
              <a:t>ssume that we wish to implement the </a:t>
            </a:r>
            <a:r>
              <a:rPr lang="en-IN" dirty="0" smtClean="0"/>
              <a:t>function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using </a:t>
            </a:r>
            <a:r>
              <a:rPr lang="en-IN" dirty="0"/>
              <a:t>a 2-to-1 multiplexer and any other necessary gates. </a:t>
            </a:r>
            <a:endParaRPr lang="en-IN" dirty="0" smtClean="0"/>
          </a:p>
          <a:p>
            <a:r>
              <a:rPr lang="en-IN" dirty="0" smtClean="0"/>
              <a:t>Shannon’s </a:t>
            </a:r>
            <a:r>
              <a:rPr lang="en-IN" dirty="0"/>
              <a:t>expansion using </a:t>
            </a:r>
            <a:r>
              <a:rPr lang="en-IN" i="1" dirty="0" smtClean="0"/>
              <a:t>w</a:t>
            </a:r>
            <a:r>
              <a:rPr lang="en-IN" baseline="-25000" dirty="0" smtClean="0"/>
              <a:t>1</a:t>
            </a:r>
            <a:r>
              <a:rPr lang="en-IN" dirty="0" smtClean="0"/>
              <a:t> gives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The corresponding circuit is shown in figure (a),</a:t>
            </a:r>
          </a:p>
          <a:p>
            <a:r>
              <a:rPr lang="en-IN" dirty="0" smtClean="0"/>
              <a:t>Assume </a:t>
            </a:r>
            <a:r>
              <a:rPr lang="en-IN" dirty="0"/>
              <a:t>now that we wish to use </a:t>
            </a:r>
            <a:r>
              <a:rPr lang="en-IN" dirty="0" smtClean="0"/>
              <a:t>a 4-to-1 </a:t>
            </a:r>
            <a:r>
              <a:rPr lang="en-IN" dirty="0"/>
              <a:t>multiplexer instead. </a:t>
            </a:r>
            <a:r>
              <a:rPr lang="en-IN" dirty="0" smtClean="0"/>
              <a:t>So, further </a:t>
            </a:r>
            <a:r>
              <a:rPr lang="en-IN" dirty="0"/>
              <a:t>decomposition using </a:t>
            </a:r>
            <a:r>
              <a:rPr lang="en-IN" i="1" dirty="0"/>
              <a:t>w</a:t>
            </a:r>
            <a:r>
              <a:rPr lang="en-IN" baseline="-25000" dirty="0"/>
              <a:t>2</a:t>
            </a:r>
            <a:r>
              <a:rPr lang="en-IN" dirty="0"/>
              <a:t> </a:t>
            </a:r>
            <a:r>
              <a:rPr lang="en-IN" dirty="0" smtClean="0"/>
              <a:t>gives,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corresponding </a:t>
            </a:r>
            <a:r>
              <a:rPr lang="en-IN" dirty="0" smtClean="0"/>
              <a:t>circuit </a:t>
            </a:r>
            <a:r>
              <a:rPr lang="en-IN" dirty="0"/>
              <a:t>is shown in </a:t>
            </a:r>
            <a:r>
              <a:rPr lang="en-IN" dirty="0" smtClean="0"/>
              <a:t>figure (b),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524" y="1942215"/>
            <a:ext cx="2749860" cy="316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150" y="3023047"/>
            <a:ext cx="2858234" cy="7358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139" y="5118805"/>
            <a:ext cx="5495661" cy="699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5625" y="1942215"/>
            <a:ext cx="4296375" cy="1419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3702" y="4169999"/>
            <a:ext cx="2896004" cy="164805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866560" y="1353369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figure (a)</a:t>
            </a:r>
          </a:p>
        </p:txBody>
      </p:sp>
      <p:sp>
        <p:nvSpPr>
          <p:cNvPr id="10" name="Rectangle 9"/>
          <p:cNvSpPr/>
          <p:nvPr/>
        </p:nvSpPr>
        <p:spPr>
          <a:xfrm>
            <a:off x="9866560" y="3719878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figure </a:t>
            </a:r>
            <a:r>
              <a:rPr lang="en-IN" dirty="0" smtClean="0"/>
              <a:t>(b)</a:t>
            </a:r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74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8766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Example </a:t>
            </a:r>
            <a:r>
              <a:rPr lang="en-IN" dirty="0" smtClean="0">
                <a:solidFill>
                  <a:srgbClr val="FF0000"/>
                </a:solidFill>
              </a:rPr>
              <a:t>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43892"/>
            <a:ext cx="7765473" cy="4833071"/>
          </a:xfrm>
        </p:spPr>
        <p:txBody>
          <a:bodyPr/>
          <a:lstStyle/>
          <a:p>
            <a:r>
              <a:rPr lang="en-IN" dirty="0" smtClean="0"/>
              <a:t>Consider </a:t>
            </a:r>
            <a:r>
              <a:rPr lang="en-IN" dirty="0"/>
              <a:t>the three-input majority </a:t>
            </a:r>
            <a:r>
              <a:rPr lang="en-IN" dirty="0" smtClean="0"/>
              <a:t>function,</a:t>
            </a:r>
            <a:r>
              <a:rPr lang="en-IN" i="1" dirty="0"/>
              <a:t>	</a:t>
            </a:r>
            <a:r>
              <a:rPr lang="en-IN" i="1" dirty="0" smtClean="0"/>
              <a:t>             	</a:t>
            </a:r>
            <a:r>
              <a:rPr lang="pl-PL" i="1" dirty="0" smtClean="0"/>
              <a:t>f </a:t>
            </a:r>
            <a:r>
              <a:rPr lang="pl-PL" i="1" dirty="0"/>
              <a:t>(w</a:t>
            </a:r>
            <a:r>
              <a:rPr lang="pl-PL" baseline="-25000" dirty="0"/>
              <a:t>1</a:t>
            </a:r>
            <a:r>
              <a:rPr lang="pl-PL" i="1" dirty="0"/>
              <a:t>, w</a:t>
            </a:r>
            <a:r>
              <a:rPr lang="pl-PL" baseline="-25000" dirty="0"/>
              <a:t>2</a:t>
            </a:r>
            <a:r>
              <a:rPr lang="pl-PL" i="1" dirty="0"/>
              <a:t>, w</a:t>
            </a:r>
            <a:r>
              <a:rPr lang="pl-PL" baseline="-25000" dirty="0"/>
              <a:t>3</a:t>
            </a:r>
            <a:r>
              <a:rPr lang="pl-PL" i="1" dirty="0"/>
              <a:t>) </a:t>
            </a:r>
            <a:r>
              <a:rPr lang="pl-PL" dirty="0"/>
              <a:t>= </a:t>
            </a:r>
            <a:r>
              <a:rPr lang="pl-PL" i="1" dirty="0"/>
              <a:t>w</a:t>
            </a:r>
            <a:r>
              <a:rPr lang="pl-PL" baseline="-25000" dirty="0"/>
              <a:t>1</a:t>
            </a:r>
            <a:r>
              <a:rPr lang="pl-PL" i="1" dirty="0"/>
              <a:t>w</a:t>
            </a:r>
            <a:r>
              <a:rPr lang="pl-PL" baseline="-25000" dirty="0"/>
              <a:t>2</a:t>
            </a:r>
            <a:r>
              <a:rPr lang="pl-PL" dirty="0"/>
              <a:t> + </a:t>
            </a:r>
            <a:r>
              <a:rPr lang="pl-PL" i="1" dirty="0"/>
              <a:t>w</a:t>
            </a:r>
            <a:r>
              <a:rPr lang="pl-PL" baseline="-25000" dirty="0"/>
              <a:t>1</a:t>
            </a:r>
            <a:r>
              <a:rPr lang="pl-PL" i="1" dirty="0"/>
              <a:t>w</a:t>
            </a:r>
            <a:r>
              <a:rPr lang="pl-PL" baseline="-25000" dirty="0"/>
              <a:t>3</a:t>
            </a:r>
            <a:r>
              <a:rPr lang="pl-PL" dirty="0"/>
              <a:t> + </a:t>
            </a:r>
            <a:r>
              <a:rPr lang="pl-PL" i="1" dirty="0"/>
              <a:t>w</a:t>
            </a:r>
            <a:r>
              <a:rPr lang="pl-PL" baseline="-25000" dirty="0"/>
              <a:t>2</a:t>
            </a:r>
            <a:r>
              <a:rPr lang="pl-PL" i="1" dirty="0"/>
              <a:t>w</a:t>
            </a:r>
            <a:r>
              <a:rPr lang="pl-PL" baseline="-25000" dirty="0"/>
              <a:t>3</a:t>
            </a:r>
            <a:r>
              <a:rPr lang="en-IN" dirty="0" smtClean="0"/>
              <a:t>.</a:t>
            </a:r>
          </a:p>
          <a:p>
            <a:r>
              <a:rPr lang="en-IN" dirty="0"/>
              <a:t>We wish to implement this function using only 2-to-1 multiplexers</a:t>
            </a:r>
            <a:r>
              <a:rPr lang="en-IN" dirty="0" smtClean="0"/>
              <a:t>.</a:t>
            </a:r>
          </a:p>
          <a:p>
            <a:r>
              <a:rPr lang="en-IN" dirty="0"/>
              <a:t>Shannon’s expansion using </a:t>
            </a:r>
            <a:r>
              <a:rPr lang="en-IN" i="1" dirty="0"/>
              <a:t>w</a:t>
            </a:r>
            <a:r>
              <a:rPr lang="en-IN" baseline="-25000" dirty="0"/>
              <a:t>1</a:t>
            </a:r>
            <a:r>
              <a:rPr lang="en-IN" dirty="0"/>
              <a:t> </a:t>
            </a:r>
            <a:r>
              <a:rPr lang="en-IN" dirty="0" smtClean="0"/>
              <a:t>yields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Let </a:t>
            </a:r>
            <a:r>
              <a:rPr lang="en-IN" i="1" dirty="0"/>
              <a:t>g </a:t>
            </a:r>
            <a:r>
              <a:rPr lang="en-IN" dirty="0"/>
              <a:t>= </a:t>
            </a:r>
            <a:r>
              <a:rPr lang="en-IN" i="1" dirty="0"/>
              <a:t>w</a:t>
            </a:r>
            <a:r>
              <a:rPr lang="en-IN" baseline="-25000" dirty="0"/>
              <a:t>2</a:t>
            </a:r>
            <a:r>
              <a:rPr lang="en-IN" i="1" dirty="0"/>
              <a:t>w</a:t>
            </a:r>
            <a:r>
              <a:rPr lang="en-IN" baseline="-25000" dirty="0"/>
              <a:t>3</a:t>
            </a:r>
            <a:r>
              <a:rPr lang="en-IN" dirty="0"/>
              <a:t> and </a:t>
            </a:r>
            <a:r>
              <a:rPr lang="en-IN" i="1" dirty="0"/>
              <a:t>h </a:t>
            </a:r>
            <a:r>
              <a:rPr lang="en-IN" dirty="0"/>
              <a:t>= </a:t>
            </a:r>
            <a:r>
              <a:rPr lang="en-IN" i="1" dirty="0"/>
              <a:t>w</a:t>
            </a:r>
            <a:r>
              <a:rPr lang="en-IN" baseline="-25000" dirty="0"/>
              <a:t>2</a:t>
            </a:r>
            <a:r>
              <a:rPr lang="en-IN" dirty="0"/>
              <a:t> + </a:t>
            </a:r>
            <a:r>
              <a:rPr lang="en-IN" i="1" dirty="0"/>
              <a:t>w</a:t>
            </a:r>
            <a:r>
              <a:rPr lang="en-IN" baseline="-25000" dirty="0"/>
              <a:t>3</a:t>
            </a:r>
            <a:r>
              <a:rPr lang="en-IN" dirty="0"/>
              <a:t>. Expansion of both </a:t>
            </a:r>
            <a:r>
              <a:rPr lang="en-IN" i="1" dirty="0"/>
              <a:t>g </a:t>
            </a:r>
            <a:r>
              <a:rPr lang="en-IN" dirty="0"/>
              <a:t>and </a:t>
            </a:r>
            <a:r>
              <a:rPr lang="en-IN" i="1" dirty="0"/>
              <a:t>h </a:t>
            </a:r>
            <a:r>
              <a:rPr lang="en-IN" dirty="0"/>
              <a:t>using </a:t>
            </a:r>
            <a:r>
              <a:rPr lang="en-IN" i="1" dirty="0"/>
              <a:t>w</a:t>
            </a:r>
            <a:r>
              <a:rPr lang="en-IN" baseline="-25000" dirty="0"/>
              <a:t>2</a:t>
            </a:r>
            <a:r>
              <a:rPr lang="en-IN" dirty="0"/>
              <a:t> gives</a:t>
            </a:r>
          </a:p>
          <a:p>
            <a:endParaRPr lang="en-IN" dirty="0" smtClean="0"/>
          </a:p>
          <a:p>
            <a:endParaRPr lang="en-IN" b="1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309" y="1828801"/>
            <a:ext cx="2991267" cy="2924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454" y="3642533"/>
            <a:ext cx="4834600" cy="873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347" y="5595856"/>
            <a:ext cx="2490369" cy="76337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4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Decoders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945412" cy="4652963"/>
          </a:xfrm>
        </p:spPr>
        <p:txBody>
          <a:bodyPr>
            <a:normAutofit/>
          </a:bodyPr>
          <a:lstStyle/>
          <a:p>
            <a:r>
              <a:rPr lang="en-IN" dirty="0" smtClean="0"/>
              <a:t>Consider the truth table:</a:t>
            </a:r>
          </a:p>
          <a:p>
            <a:pPr lvl="1"/>
            <a:r>
              <a:rPr lang="en-IN" dirty="0" smtClean="0"/>
              <a:t>It </a:t>
            </a:r>
            <a:r>
              <a:rPr lang="en-IN" dirty="0"/>
              <a:t>has two inputs, </a:t>
            </a:r>
            <a:r>
              <a:rPr lang="en-IN" i="1" dirty="0"/>
              <a:t>w</a:t>
            </a:r>
            <a:r>
              <a:rPr lang="en-IN" baseline="-25000" dirty="0"/>
              <a:t>1</a:t>
            </a:r>
            <a:r>
              <a:rPr lang="en-IN" dirty="0"/>
              <a:t> and </a:t>
            </a:r>
            <a:r>
              <a:rPr lang="en-IN" i="1" dirty="0"/>
              <a:t>w</a:t>
            </a:r>
            <a:r>
              <a:rPr lang="en-IN" baseline="-25000" dirty="0"/>
              <a:t>0</a:t>
            </a:r>
            <a:r>
              <a:rPr lang="en-IN" dirty="0"/>
              <a:t>, and </a:t>
            </a:r>
            <a:r>
              <a:rPr lang="en-IN" dirty="0" smtClean="0"/>
              <a:t>four outputs, </a:t>
            </a:r>
            <a:r>
              <a:rPr lang="es-ES" i="1" dirty="0" smtClean="0"/>
              <a:t>y</a:t>
            </a:r>
            <a:r>
              <a:rPr lang="es-ES" baseline="-25000" dirty="0" smtClean="0"/>
              <a:t>0</a:t>
            </a:r>
            <a:r>
              <a:rPr lang="es-ES" dirty="0"/>
              <a:t>, </a:t>
            </a:r>
            <a:r>
              <a:rPr lang="es-ES" i="1" dirty="0"/>
              <a:t>y</a:t>
            </a:r>
            <a:r>
              <a:rPr lang="es-ES" baseline="-25000" dirty="0"/>
              <a:t>1</a:t>
            </a:r>
            <a:r>
              <a:rPr lang="es-ES" dirty="0"/>
              <a:t>, </a:t>
            </a:r>
            <a:r>
              <a:rPr lang="es-ES" i="1" dirty="0" smtClean="0"/>
              <a:t>y</a:t>
            </a:r>
            <a:r>
              <a:rPr lang="es-ES" baseline="-25000" dirty="0" smtClean="0"/>
              <a:t>2</a:t>
            </a:r>
            <a:r>
              <a:rPr lang="es-ES" dirty="0" smtClean="0"/>
              <a:t> </a:t>
            </a:r>
            <a:r>
              <a:rPr lang="es-ES" dirty="0"/>
              <a:t>and </a:t>
            </a:r>
            <a:r>
              <a:rPr lang="es-ES" i="1" dirty="0" smtClean="0"/>
              <a:t>y</a:t>
            </a:r>
            <a:r>
              <a:rPr lang="es-ES" baseline="-25000" dirty="0" smtClean="0"/>
              <a:t>3</a:t>
            </a:r>
          </a:p>
          <a:p>
            <a:pPr lvl="1"/>
            <a:r>
              <a:rPr lang="es-ES" baseline="-25000" dirty="0" smtClean="0"/>
              <a:t> </a:t>
            </a:r>
            <a:r>
              <a:rPr lang="en-IN" dirty="0" smtClean="0"/>
              <a:t>only </a:t>
            </a:r>
            <a:r>
              <a:rPr lang="en-IN" dirty="0"/>
              <a:t>one of the outputs is asserted at a </a:t>
            </a:r>
            <a:r>
              <a:rPr lang="en-IN" dirty="0" smtClean="0"/>
              <a:t>time.</a:t>
            </a:r>
            <a:endParaRPr lang="en-IN" dirty="0"/>
          </a:p>
          <a:p>
            <a:r>
              <a:rPr lang="en-IN" dirty="0" smtClean="0"/>
              <a:t>Setting </a:t>
            </a:r>
            <a:r>
              <a:rPr lang="en-IN" dirty="0"/>
              <a:t>the inputs </a:t>
            </a:r>
            <a:r>
              <a:rPr lang="en-IN" i="1" dirty="0" smtClean="0"/>
              <a:t>w</a:t>
            </a:r>
            <a:r>
              <a:rPr lang="en-IN" baseline="-25000" dirty="0"/>
              <a:t>1</a:t>
            </a:r>
            <a:r>
              <a:rPr lang="en-IN" i="1" dirty="0" smtClean="0"/>
              <a:t>w</a:t>
            </a:r>
            <a:r>
              <a:rPr lang="en-IN" baseline="-25000" dirty="0" smtClean="0"/>
              <a:t>0</a:t>
            </a:r>
            <a:r>
              <a:rPr lang="en-IN" dirty="0" smtClean="0"/>
              <a:t> </a:t>
            </a:r>
            <a:r>
              <a:rPr lang="en-IN" dirty="0"/>
              <a:t>to </a:t>
            </a:r>
            <a:r>
              <a:rPr lang="en-IN" dirty="0" smtClean="0"/>
              <a:t>00, 01</a:t>
            </a:r>
            <a:r>
              <a:rPr lang="en-IN" dirty="0"/>
              <a:t>, 10, or 11 causes the output </a:t>
            </a:r>
            <a:r>
              <a:rPr lang="en-IN" i="1" dirty="0"/>
              <a:t>y</a:t>
            </a:r>
            <a:r>
              <a:rPr lang="en-IN" baseline="-25000" dirty="0"/>
              <a:t>0</a:t>
            </a:r>
            <a:r>
              <a:rPr lang="en-IN" dirty="0"/>
              <a:t>, </a:t>
            </a:r>
            <a:r>
              <a:rPr lang="en-IN" i="1" dirty="0"/>
              <a:t>y</a:t>
            </a:r>
            <a:r>
              <a:rPr lang="en-IN" baseline="-25000" dirty="0"/>
              <a:t>1</a:t>
            </a:r>
            <a:r>
              <a:rPr lang="en-IN" dirty="0"/>
              <a:t>, </a:t>
            </a:r>
            <a:r>
              <a:rPr lang="en-IN" i="1" dirty="0"/>
              <a:t>y</a:t>
            </a:r>
            <a:r>
              <a:rPr lang="en-IN" baseline="-25000" dirty="0"/>
              <a:t>2</a:t>
            </a:r>
            <a:r>
              <a:rPr lang="en-IN" dirty="0"/>
              <a:t>, or </a:t>
            </a:r>
            <a:r>
              <a:rPr lang="en-IN" i="1" dirty="0"/>
              <a:t>y</a:t>
            </a:r>
            <a:r>
              <a:rPr lang="en-IN" baseline="-25000" dirty="0"/>
              <a:t>3</a:t>
            </a:r>
            <a:r>
              <a:rPr lang="en-IN" dirty="0"/>
              <a:t> to be set to 1, respectively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This </a:t>
            </a:r>
            <a:r>
              <a:rPr lang="en-IN" dirty="0"/>
              <a:t>type </a:t>
            </a:r>
            <a:r>
              <a:rPr lang="en-IN" dirty="0" smtClean="0"/>
              <a:t>of circuit </a:t>
            </a:r>
            <a:r>
              <a:rPr lang="en-IN" dirty="0"/>
              <a:t>is called a </a:t>
            </a:r>
            <a:r>
              <a:rPr lang="en-IN" i="1" dirty="0"/>
              <a:t>binary decoder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Its </a:t>
            </a:r>
            <a:r>
              <a:rPr lang="en-IN" dirty="0"/>
              <a:t>inputs represent a binary number, which is </a:t>
            </a:r>
            <a:r>
              <a:rPr lang="en-IN" dirty="0" smtClean="0"/>
              <a:t>decoded to </a:t>
            </a:r>
            <a:r>
              <a:rPr lang="en-IN" dirty="0"/>
              <a:t>assert the </a:t>
            </a:r>
            <a:r>
              <a:rPr lang="en-IN" dirty="0" smtClean="0"/>
              <a:t>corresponding </a:t>
            </a:r>
            <a:r>
              <a:rPr lang="en-IN" dirty="0"/>
              <a:t>output.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959" y="1690688"/>
            <a:ext cx="2438740" cy="1619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060" y="3679496"/>
            <a:ext cx="1895740" cy="16385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12115" y="952024"/>
            <a:ext cx="194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Futura"/>
              </a:rPr>
              <a:t>A 2-to-4 decoder.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528660" y="5318025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Helvetica" panose="020B0604020202020204" pitchFamily="34" charset="0"/>
              </a:rPr>
              <a:t>Graphical symbol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22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Contd.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5346"/>
            <a:ext cx="10515600" cy="4971617"/>
          </a:xfrm>
        </p:spPr>
        <p:txBody>
          <a:bodyPr/>
          <a:lstStyle/>
          <a:p>
            <a:r>
              <a:rPr lang="en-IN" dirty="0" smtClean="0"/>
              <a:t>The circuit for the decoder is as below,</a:t>
            </a:r>
          </a:p>
          <a:p>
            <a:r>
              <a:rPr lang="en-IN" dirty="0" smtClean="0"/>
              <a:t>Each </a:t>
            </a:r>
            <a:r>
              <a:rPr lang="en-IN" dirty="0"/>
              <a:t>output is driven by </a:t>
            </a:r>
            <a:r>
              <a:rPr lang="en-IN" dirty="0" smtClean="0"/>
              <a:t>an AND </a:t>
            </a:r>
            <a:r>
              <a:rPr lang="en-IN" dirty="0"/>
              <a:t>gate that </a:t>
            </a:r>
            <a:r>
              <a:rPr lang="en-IN" dirty="0" smtClean="0"/>
              <a:t>decodes the </a:t>
            </a:r>
            <a:r>
              <a:rPr lang="en-IN" dirty="0"/>
              <a:t>corresponding valuation of </a:t>
            </a:r>
            <a:r>
              <a:rPr lang="en-IN" i="1" dirty="0"/>
              <a:t>w</a:t>
            </a:r>
            <a:r>
              <a:rPr lang="en-IN" baseline="-25000" dirty="0"/>
              <a:t>1</a:t>
            </a:r>
            <a:r>
              <a:rPr lang="en-IN" i="1" dirty="0"/>
              <a:t>w</a:t>
            </a:r>
            <a:r>
              <a:rPr lang="en-IN" baseline="-25000" dirty="0"/>
              <a:t>0</a:t>
            </a:r>
            <a:r>
              <a:rPr lang="en-IN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671" y="2347379"/>
            <a:ext cx="4791744" cy="3829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547" y="3691154"/>
            <a:ext cx="2438740" cy="16194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3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Decoder with Enable control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959436" cy="4351338"/>
          </a:xfrm>
        </p:spPr>
        <p:txBody>
          <a:bodyPr>
            <a:normAutofit/>
          </a:bodyPr>
          <a:lstStyle/>
          <a:p>
            <a:r>
              <a:rPr lang="en-IN" dirty="0"/>
              <a:t>It is useful to include an </a:t>
            </a:r>
            <a:r>
              <a:rPr lang="en-IN" i="1" dirty="0"/>
              <a:t>enable </a:t>
            </a:r>
            <a:r>
              <a:rPr lang="en-IN" dirty="0"/>
              <a:t>input, </a:t>
            </a:r>
            <a:r>
              <a:rPr lang="en-IN" i="1" dirty="0" err="1"/>
              <a:t>En</a:t>
            </a:r>
            <a:r>
              <a:rPr lang="en-IN" dirty="0"/>
              <a:t>, in a decoder </a:t>
            </a:r>
            <a:r>
              <a:rPr lang="en-IN" dirty="0" smtClean="0"/>
              <a:t>circuit</a:t>
            </a:r>
            <a:r>
              <a:rPr lang="en-IN" dirty="0"/>
              <a:t>.</a:t>
            </a:r>
            <a:endParaRPr lang="en-IN" dirty="0" smtClean="0"/>
          </a:p>
          <a:p>
            <a:pPr lvl="1"/>
            <a:r>
              <a:rPr lang="en-IN" dirty="0"/>
              <a:t>When enabled by setting </a:t>
            </a:r>
            <a:r>
              <a:rPr lang="en-IN" i="1" dirty="0" err="1"/>
              <a:t>En</a:t>
            </a:r>
            <a:r>
              <a:rPr lang="en-IN" i="1" dirty="0"/>
              <a:t> </a:t>
            </a:r>
            <a:r>
              <a:rPr lang="en-IN" dirty="0"/>
              <a:t>= 1 the </a:t>
            </a:r>
            <a:r>
              <a:rPr lang="en-IN" dirty="0" smtClean="0"/>
              <a:t>outputs are asserted as per the input valuations</a:t>
            </a:r>
          </a:p>
          <a:p>
            <a:pPr lvl="1"/>
            <a:r>
              <a:rPr lang="en-IN" dirty="0" smtClean="0"/>
              <a:t>But</a:t>
            </a:r>
            <a:r>
              <a:rPr lang="en-IN" dirty="0"/>
              <a:t>, if it is disabled by setting </a:t>
            </a:r>
            <a:r>
              <a:rPr lang="en-IN" i="1" dirty="0" err="1"/>
              <a:t>En</a:t>
            </a:r>
            <a:r>
              <a:rPr lang="en-IN" i="1" dirty="0"/>
              <a:t> </a:t>
            </a:r>
            <a:r>
              <a:rPr lang="en-IN" dirty="0"/>
              <a:t>= 0, then none of the outputs are asserted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Only </a:t>
            </a:r>
            <a:r>
              <a:rPr lang="en-IN" dirty="0"/>
              <a:t>five rows are shown in the truth table, because if </a:t>
            </a:r>
            <a:r>
              <a:rPr lang="en-IN" i="1" dirty="0" err="1"/>
              <a:t>En</a:t>
            </a:r>
            <a:r>
              <a:rPr lang="en-IN" i="1" dirty="0"/>
              <a:t> </a:t>
            </a:r>
            <a:r>
              <a:rPr lang="en-IN" dirty="0"/>
              <a:t>= 0 then all outputs are </a:t>
            </a:r>
            <a:r>
              <a:rPr lang="en-IN" dirty="0" smtClean="0"/>
              <a:t>equal to </a:t>
            </a:r>
            <a:r>
              <a:rPr lang="en-IN" dirty="0"/>
              <a:t>0 regardless of the values of </a:t>
            </a:r>
            <a:r>
              <a:rPr lang="en-IN" i="1" dirty="0"/>
              <a:t>w</a:t>
            </a:r>
            <a:r>
              <a:rPr lang="en-IN" baseline="-25000" dirty="0"/>
              <a:t>1</a:t>
            </a:r>
            <a:r>
              <a:rPr lang="en-IN" dirty="0"/>
              <a:t> and </a:t>
            </a:r>
            <a:r>
              <a:rPr lang="en-IN" i="1" dirty="0"/>
              <a:t>w</a:t>
            </a:r>
            <a:r>
              <a:rPr lang="en-IN" baseline="-25000" dirty="0"/>
              <a:t>0</a:t>
            </a:r>
            <a:r>
              <a:rPr lang="en-IN" dirty="0"/>
              <a:t>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716" y="1422414"/>
            <a:ext cx="2838846" cy="1800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091" y="4001294"/>
            <a:ext cx="1981477" cy="15337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581363" y="5744129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Helvetica" panose="020B0604020202020204" pitchFamily="34" charset="0"/>
              </a:rPr>
              <a:t>Graphical symbol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32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924309" cy="826366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Decoder with Enable </a:t>
            </a:r>
            <a:r>
              <a:rPr lang="en-IN" dirty="0" smtClean="0">
                <a:solidFill>
                  <a:srgbClr val="FF0000"/>
                </a:solidFill>
              </a:rPr>
              <a:t>control – Circuit diagram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1492"/>
            <a:ext cx="10515600" cy="4985471"/>
          </a:xfrm>
        </p:spPr>
        <p:txBody>
          <a:bodyPr/>
          <a:lstStyle/>
          <a:p>
            <a:r>
              <a:rPr lang="en-IN" dirty="0" smtClean="0"/>
              <a:t>Connecting the Enable input directly with all the AND gates, we can get the circuit</a:t>
            </a:r>
          </a:p>
          <a:p>
            <a:r>
              <a:rPr lang="en-IN" dirty="0"/>
              <a:t>Larger decoders </a:t>
            </a:r>
            <a:r>
              <a:rPr lang="en-IN" dirty="0" smtClean="0"/>
              <a:t>like 3-to-8 or 4-to-16 etc.. can </a:t>
            </a:r>
            <a:r>
              <a:rPr lang="en-IN" dirty="0"/>
              <a:t>be built using similar sum-of-products structure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34" y="2869451"/>
            <a:ext cx="4696480" cy="3886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765" y="3664050"/>
            <a:ext cx="4305901" cy="20481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91782" y="3014632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i="1" dirty="0">
                <a:solidFill>
                  <a:srgbClr val="FF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-to-2</a:t>
            </a:r>
            <a:r>
              <a:rPr lang="en-IN" i="1" baseline="30000" dirty="0">
                <a:solidFill>
                  <a:srgbClr val="FF0000"/>
                </a:solidFill>
              </a:rPr>
              <a:t>n</a:t>
            </a:r>
            <a:r>
              <a:rPr lang="en-IN" i="1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binary</a:t>
            </a:r>
            <a:r>
              <a:rPr lang="en-IN" i="1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decoder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39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One-hot encoding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i="1" dirty="0"/>
              <a:t>k</a:t>
            </a:r>
            <a:r>
              <a:rPr lang="en-IN" dirty="0"/>
              <a:t>-bit binary code in which exactly one of the bits is set to 1 at a time is referred </a:t>
            </a:r>
            <a:r>
              <a:rPr lang="en-IN" dirty="0" smtClean="0"/>
              <a:t>to as </a:t>
            </a:r>
            <a:r>
              <a:rPr lang="en-IN" i="1" dirty="0"/>
              <a:t>one-hot </a:t>
            </a:r>
            <a:r>
              <a:rPr lang="en-IN" i="1" dirty="0" smtClean="0"/>
              <a:t>encoded</a:t>
            </a:r>
            <a:endParaRPr lang="en-IN" dirty="0" smtClean="0"/>
          </a:p>
          <a:p>
            <a:pPr lvl="1"/>
            <a:r>
              <a:rPr lang="en-IN" dirty="0" smtClean="0"/>
              <a:t> </a:t>
            </a:r>
            <a:r>
              <a:rPr lang="en-IN" dirty="0"/>
              <a:t>meaning that the single bit that is set to 1 is deemed to be “hot</a:t>
            </a:r>
            <a:r>
              <a:rPr lang="en-IN" dirty="0" smtClean="0"/>
              <a:t>.”</a:t>
            </a:r>
          </a:p>
          <a:p>
            <a:r>
              <a:rPr lang="en-IN" dirty="0" smtClean="0"/>
              <a:t>The outputs </a:t>
            </a:r>
            <a:r>
              <a:rPr lang="en-IN" dirty="0"/>
              <a:t>of an enabled binary decoder are one-hot </a:t>
            </a:r>
            <a:r>
              <a:rPr lang="en-IN" dirty="0" smtClean="0"/>
              <a:t>encoded.</a:t>
            </a:r>
          </a:p>
          <a:p>
            <a:r>
              <a:rPr lang="en-IN" dirty="0" smtClean="0"/>
              <a:t>In general, decoders </a:t>
            </a:r>
            <a:r>
              <a:rPr lang="en-IN" dirty="0"/>
              <a:t>can be designed to have either active-high or </a:t>
            </a:r>
            <a:r>
              <a:rPr lang="en-IN" dirty="0" smtClean="0"/>
              <a:t>active-low outputs.</a:t>
            </a:r>
          </a:p>
          <a:p>
            <a:r>
              <a:rPr lang="en-IN" dirty="0" smtClean="0"/>
              <a:t>In </a:t>
            </a:r>
            <a:r>
              <a:rPr lang="en-IN" dirty="0"/>
              <a:t>our discussion, we have assumed that active-high outputs are needed.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24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 3-to-8 decoder using two 2-to-4 decoders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82436"/>
            <a:ext cx="10771909" cy="4694527"/>
          </a:xfrm>
        </p:spPr>
        <p:txBody>
          <a:bodyPr>
            <a:normAutofit/>
          </a:bodyPr>
          <a:lstStyle/>
          <a:p>
            <a:r>
              <a:rPr lang="en-IN" dirty="0" smtClean="0"/>
              <a:t>Larger </a:t>
            </a:r>
            <a:r>
              <a:rPr lang="en-IN" dirty="0"/>
              <a:t>decoders can </a:t>
            </a:r>
            <a:r>
              <a:rPr lang="en-IN" dirty="0" smtClean="0"/>
              <a:t>also be constructed </a:t>
            </a:r>
            <a:r>
              <a:rPr lang="en-IN" dirty="0"/>
              <a:t>from smaller decoders. </a:t>
            </a:r>
            <a:endParaRPr lang="en-IN" dirty="0" smtClean="0"/>
          </a:p>
          <a:p>
            <a:r>
              <a:rPr lang="en-IN" dirty="0" smtClean="0"/>
              <a:t>Figure shows </a:t>
            </a:r>
            <a:r>
              <a:rPr lang="en-IN" dirty="0"/>
              <a:t>how a 3-to-8 </a:t>
            </a:r>
            <a:r>
              <a:rPr lang="en-IN" dirty="0" smtClean="0"/>
              <a:t>decoder is </a:t>
            </a:r>
            <a:r>
              <a:rPr lang="en-IN" dirty="0"/>
              <a:t>built with two 2-to-4 </a:t>
            </a:r>
            <a:r>
              <a:rPr lang="en-IN" dirty="0" smtClean="0"/>
              <a:t>decoders.</a:t>
            </a:r>
          </a:p>
          <a:p>
            <a:pPr lvl="1"/>
            <a:r>
              <a:rPr lang="en-IN" dirty="0" smtClean="0"/>
              <a:t>The </a:t>
            </a:r>
            <a:r>
              <a:rPr lang="en-IN" i="1" dirty="0" smtClean="0"/>
              <a:t>w</a:t>
            </a:r>
            <a:r>
              <a:rPr lang="en-IN" baseline="-25000" dirty="0" smtClean="0"/>
              <a:t>2</a:t>
            </a:r>
            <a:r>
              <a:rPr lang="en-IN" dirty="0" smtClean="0"/>
              <a:t> </a:t>
            </a:r>
            <a:r>
              <a:rPr lang="en-IN" dirty="0"/>
              <a:t>input drives the enable inputs of the two decoders.</a:t>
            </a:r>
          </a:p>
          <a:p>
            <a:r>
              <a:rPr lang="en-IN" dirty="0"/>
              <a:t>The top decoder is enabled if </a:t>
            </a:r>
            <a:r>
              <a:rPr lang="en-IN" i="1" dirty="0"/>
              <a:t>w</a:t>
            </a:r>
            <a:r>
              <a:rPr lang="en-IN" baseline="-25000" dirty="0"/>
              <a:t>2</a:t>
            </a:r>
            <a:r>
              <a:rPr lang="en-IN" dirty="0"/>
              <a:t> = 0, and the bottom decoder is enabled if </a:t>
            </a:r>
            <a:r>
              <a:rPr lang="en-IN" i="1" dirty="0"/>
              <a:t>w</a:t>
            </a:r>
            <a:r>
              <a:rPr lang="en-IN" baseline="-25000" dirty="0"/>
              <a:t>2</a:t>
            </a:r>
            <a:r>
              <a:rPr lang="en-IN" dirty="0"/>
              <a:t> = 1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720" y="3447574"/>
            <a:ext cx="5725324" cy="341042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00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Multiplexers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3"/>
            <a:ext cx="10515600" cy="4736090"/>
          </a:xfrm>
        </p:spPr>
        <p:txBody>
          <a:bodyPr>
            <a:normAutofit/>
          </a:bodyPr>
          <a:lstStyle/>
          <a:p>
            <a:r>
              <a:rPr lang="en-IN" dirty="0"/>
              <a:t>In computer systems it is often necessary to choose data from exactly one of a </a:t>
            </a:r>
            <a:r>
              <a:rPr lang="en-IN" dirty="0" smtClean="0"/>
              <a:t>number of </a:t>
            </a:r>
            <a:r>
              <a:rPr lang="en-IN" dirty="0"/>
              <a:t>possible sources</a:t>
            </a:r>
            <a:r>
              <a:rPr lang="en-IN" dirty="0" smtClean="0"/>
              <a:t>. </a:t>
            </a:r>
          </a:p>
          <a:p>
            <a:pPr lvl="1"/>
            <a:r>
              <a:rPr lang="en-IN" dirty="0" smtClean="0"/>
              <a:t>Multiplexers do that job </a:t>
            </a:r>
          </a:p>
          <a:p>
            <a:r>
              <a:rPr lang="en-IN" dirty="0" smtClean="0"/>
              <a:t>A </a:t>
            </a:r>
            <a:r>
              <a:rPr lang="en-IN" dirty="0"/>
              <a:t>multiplexer circuit has a </a:t>
            </a:r>
            <a:r>
              <a:rPr lang="en-IN" dirty="0" smtClean="0"/>
              <a:t>number of </a:t>
            </a:r>
            <a:r>
              <a:rPr lang="en-IN" dirty="0"/>
              <a:t>data inputs, one or more select inputs, and one output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</a:t>
            </a:r>
            <a:r>
              <a:rPr lang="en-IN" dirty="0"/>
              <a:t>passes the signal value </a:t>
            </a:r>
            <a:r>
              <a:rPr lang="en-IN" dirty="0" smtClean="0"/>
              <a:t>on one </a:t>
            </a:r>
            <a:r>
              <a:rPr lang="en-IN" dirty="0"/>
              <a:t>of the data inputs to the output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data input is selected by the values of the </a:t>
            </a:r>
            <a:r>
              <a:rPr lang="en-IN" dirty="0" smtClean="0"/>
              <a:t>select inputs.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88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53000" cy="132556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A 4-to-16 decoder built using a decoder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828234" cy="4351338"/>
          </a:xfrm>
        </p:spPr>
        <p:txBody>
          <a:bodyPr/>
          <a:lstStyle/>
          <a:p>
            <a:r>
              <a:rPr lang="en-IN" dirty="0" smtClean="0"/>
              <a:t>Figure shows </a:t>
            </a:r>
            <a:r>
              <a:rPr lang="en-IN" dirty="0"/>
              <a:t>how five 2-to-4 </a:t>
            </a:r>
            <a:r>
              <a:rPr lang="en-IN" dirty="0" smtClean="0"/>
              <a:t>decoders can </a:t>
            </a:r>
            <a:r>
              <a:rPr lang="en-IN" dirty="0"/>
              <a:t>be used to construct a 4-to-16 </a:t>
            </a:r>
            <a:r>
              <a:rPr lang="en-IN" dirty="0" smtClean="0"/>
              <a:t>decoder.</a:t>
            </a:r>
          </a:p>
          <a:p>
            <a:pPr lvl="1"/>
            <a:r>
              <a:rPr lang="en-IN" dirty="0" smtClean="0"/>
              <a:t>Because </a:t>
            </a:r>
            <a:r>
              <a:rPr lang="en-IN" dirty="0"/>
              <a:t>of its treelike structure, this type </a:t>
            </a:r>
            <a:r>
              <a:rPr lang="en-IN" dirty="0" smtClean="0"/>
              <a:t>of circuit </a:t>
            </a:r>
            <a:r>
              <a:rPr lang="en-IN" dirty="0"/>
              <a:t>is often referred to as a </a:t>
            </a:r>
            <a:r>
              <a:rPr lang="en-IN" i="1" dirty="0"/>
              <a:t>decoder tree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434" y="365125"/>
            <a:ext cx="5687366" cy="63584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01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418" y="3076763"/>
            <a:ext cx="6611273" cy="3829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384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Decoder as Multiplexer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510"/>
            <a:ext cx="10515600" cy="5082453"/>
          </a:xfrm>
        </p:spPr>
        <p:txBody>
          <a:bodyPr>
            <a:normAutofit/>
          </a:bodyPr>
          <a:lstStyle/>
          <a:p>
            <a:r>
              <a:rPr lang="en-IN" dirty="0"/>
              <a:t>Decoders are useful for many practical purposes. </a:t>
            </a:r>
            <a:endParaRPr lang="en-IN" dirty="0" smtClean="0"/>
          </a:p>
          <a:p>
            <a:r>
              <a:rPr lang="en-IN" dirty="0" smtClean="0"/>
              <a:t>For example, decoder can </a:t>
            </a:r>
            <a:r>
              <a:rPr lang="en-IN" dirty="0"/>
              <a:t>be used to build a </a:t>
            </a:r>
            <a:r>
              <a:rPr lang="en-IN" dirty="0" smtClean="0"/>
              <a:t>multiplexer.</a:t>
            </a:r>
          </a:p>
          <a:p>
            <a:pPr lvl="1"/>
            <a:r>
              <a:rPr lang="en-IN" dirty="0" smtClean="0"/>
              <a:t>The enable </a:t>
            </a:r>
            <a:r>
              <a:rPr lang="en-IN" dirty="0"/>
              <a:t>input of the decoder is not needed in this case, and it is set to 1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four outputs </a:t>
            </a:r>
            <a:r>
              <a:rPr lang="en-IN" dirty="0" smtClean="0"/>
              <a:t>of the </a:t>
            </a:r>
            <a:r>
              <a:rPr lang="en-IN" dirty="0"/>
              <a:t>decoder represent the four valuations of the select inputs.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7110208" y="6356989"/>
            <a:ext cx="4070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 4-to-1 multiplexer built using a decoder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09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7"/>
          </a:xfrm>
        </p:spPr>
        <p:txBody>
          <a:bodyPr>
            <a:normAutofit fontScale="90000"/>
          </a:bodyPr>
          <a:lstStyle/>
          <a:p>
            <a:r>
              <a:rPr lang="en-IN" b="1" dirty="0" err="1">
                <a:solidFill>
                  <a:srgbClr val="FF0000"/>
                </a:solidFill>
              </a:rPr>
              <a:t>Demultiplexers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3674"/>
            <a:ext cx="10515600" cy="5193290"/>
          </a:xfrm>
        </p:spPr>
        <p:txBody>
          <a:bodyPr>
            <a:noAutofit/>
          </a:bodyPr>
          <a:lstStyle/>
          <a:p>
            <a:r>
              <a:rPr lang="en-IN" sz="2400" dirty="0"/>
              <a:t>The purpose of the multiplexer circuit is to </a:t>
            </a:r>
            <a:r>
              <a:rPr lang="en-IN" sz="2400" i="1" dirty="0"/>
              <a:t>multiplex </a:t>
            </a:r>
            <a:r>
              <a:rPr lang="en-IN" sz="2400" dirty="0"/>
              <a:t>the </a:t>
            </a:r>
            <a:r>
              <a:rPr lang="en-IN" sz="2400" i="1" dirty="0"/>
              <a:t>n </a:t>
            </a:r>
            <a:r>
              <a:rPr lang="en-IN" sz="2400" dirty="0"/>
              <a:t>data inputs </a:t>
            </a:r>
            <a:r>
              <a:rPr lang="en-IN" sz="2400" dirty="0" smtClean="0"/>
              <a:t>onto the </a:t>
            </a:r>
            <a:r>
              <a:rPr lang="en-IN" sz="2400" dirty="0"/>
              <a:t>single data output under control of the select inputs. </a:t>
            </a:r>
            <a:endParaRPr lang="en-IN" sz="2400" dirty="0" smtClean="0"/>
          </a:p>
          <a:p>
            <a:r>
              <a:rPr lang="en-IN" sz="2400" dirty="0" smtClean="0"/>
              <a:t>A circuit </a:t>
            </a:r>
            <a:r>
              <a:rPr lang="en-IN" sz="2400" dirty="0"/>
              <a:t>that performs the </a:t>
            </a:r>
            <a:r>
              <a:rPr lang="en-IN" sz="2400" dirty="0" smtClean="0"/>
              <a:t>opposite function</a:t>
            </a:r>
            <a:r>
              <a:rPr lang="en-IN" sz="2400" dirty="0"/>
              <a:t>, namely, placing the value of a single data input onto multiple data outputs, </a:t>
            </a:r>
            <a:r>
              <a:rPr lang="en-IN" sz="2400" dirty="0" smtClean="0"/>
              <a:t>is called </a:t>
            </a:r>
            <a:r>
              <a:rPr lang="en-IN" sz="2400" dirty="0"/>
              <a:t>a </a:t>
            </a:r>
            <a:r>
              <a:rPr lang="en-IN" sz="2400" i="1" dirty="0" err="1"/>
              <a:t>demultiplexer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The </a:t>
            </a:r>
            <a:r>
              <a:rPr lang="en-IN" sz="2400" dirty="0" err="1"/>
              <a:t>demultiplexer</a:t>
            </a:r>
            <a:r>
              <a:rPr lang="en-IN" sz="2400" dirty="0"/>
              <a:t> can be implemented using a decoder circuit</a:t>
            </a:r>
            <a:r>
              <a:rPr lang="en-IN" sz="2400" dirty="0" smtClean="0"/>
              <a:t>.</a:t>
            </a:r>
          </a:p>
          <a:p>
            <a:pPr lvl="1"/>
            <a:r>
              <a:rPr lang="en-IN" sz="2000" dirty="0" smtClean="0"/>
              <a:t>For example</a:t>
            </a:r>
            <a:r>
              <a:rPr lang="en-IN" sz="2000" dirty="0"/>
              <a:t>, the 2-to-4 </a:t>
            </a:r>
            <a:r>
              <a:rPr lang="en-IN" sz="2000" dirty="0" smtClean="0"/>
              <a:t>decoder can </a:t>
            </a:r>
            <a:r>
              <a:rPr lang="en-IN" sz="2000" dirty="0"/>
              <a:t>be used as a 1-to-4 </a:t>
            </a:r>
            <a:r>
              <a:rPr lang="en-IN" sz="2000" dirty="0" err="1"/>
              <a:t>demultiplexer</a:t>
            </a:r>
            <a:r>
              <a:rPr lang="en-IN" sz="2000" dirty="0" smtClean="0"/>
              <a:t>.</a:t>
            </a:r>
          </a:p>
          <a:p>
            <a:r>
              <a:rPr lang="en-IN" sz="2400" dirty="0" smtClean="0"/>
              <a:t>In this case </a:t>
            </a:r>
            <a:r>
              <a:rPr lang="en-IN" sz="2400" dirty="0"/>
              <a:t>the </a:t>
            </a:r>
            <a:r>
              <a:rPr lang="en-IN" sz="2400" i="1" dirty="0" err="1"/>
              <a:t>En</a:t>
            </a:r>
            <a:r>
              <a:rPr lang="en-IN" sz="2400" i="1" dirty="0"/>
              <a:t> </a:t>
            </a:r>
            <a:r>
              <a:rPr lang="en-IN" sz="2400" dirty="0"/>
              <a:t>input serves as the data input for the </a:t>
            </a:r>
            <a:r>
              <a:rPr lang="en-IN" sz="2400" dirty="0" err="1"/>
              <a:t>demultiplexer</a:t>
            </a:r>
            <a:r>
              <a:rPr lang="en-IN" sz="2400" dirty="0"/>
              <a:t>, and the </a:t>
            </a:r>
            <a:r>
              <a:rPr lang="en-IN" sz="2400" i="1" dirty="0"/>
              <a:t>y</a:t>
            </a:r>
            <a:r>
              <a:rPr lang="en-IN" sz="2400" baseline="-25000" dirty="0"/>
              <a:t>0</a:t>
            </a:r>
            <a:r>
              <a:rPr lang="en-IN" sz="2400" dirty="0"/>
              <a:t> to </a:t>
            </a:r>
            <a:r>
              <a:rPr lang="en-IN" sz="2400" i="1" dirty="0"/>
              <a:t>y</a:t>
            </a:r>
            <a:r>
              <a:rPr lang="en-IN" sz="2400" baseline="-25000" dirty="0"/>
              <a:t>3</a:t>
            </a:r>
            <a:r>
              <a:rPr lang="en-IN" sz="2400" dirty="0"/>
              <a:t> </a:t>
            </a:r>
            <a:r>
              <a:rPr lang="en-IN" sz="2400" dirty="0" smtClean="0"/>
              <a:t>outputs are </a:t>
            </a:r>
            <a:r>
              <a:rPr lang="en-IN" sz="2400" dirty="0"/>
              <a:t>the data outputs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valuation of </a:t>
            </a:r>
            <a:r>
              <a:rPr lang="en-IN" sz="2400" i="1" dirty="0"/>
              <a:t>w</a:t>
            </a:r>
            <a:r>
              <a:rPr lang="en-IN" sz="2400" baseline="-25000" dirty="0"/>
              <a:t>1</a:t>
            </a:r>
            <a:r>
              <a:rPr lang="en-IN" sz="2400" i="1" dirty="0"/>
              <a:t>w</a:t>
            </a:r>
            <a:r>
              <a:rPr lang="en-IN" sz="2400" baseline="-25000" dirty="0"/>
              <a:t>0</a:t>
            </a:r>
            <a:r>
              <a:rPr lang="en-IN" sz="2400" dirty="0"/>
              <a:t> determines which of the outputs is set to </a:t>
            </a:r>
            <a:r>
              <a:rPr lang="en-IN" sz="2400" dirty="0" smtClean="0"/>
              <a:t>the value </a:t>
            </a:r>
            <a:r>
              <a:rPr lang="en-IN" sz="2400" dirty="0"/>
              <a:t>of </a:t>
            </a:r>
            <a:r>
              <a:rPr lang="en-IN" sz="2400" i="1" dirty="0" err="1"/>
              <a:t>En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When </a:t>
            </a:r>
            <a:r>
              <a:rPr lang="en-IN" sz="2400" i="1" dirty="0" err="1" smtClean="0"/>
              <a:t>En</a:t>
            </a:r>
            <a:r>
              <a:rPr lang="en-IN" sz="2400" i="1" dirty="0" smtClean="0"/>
              <a:t> </a:t>
            </a:r>
            <a:r>
              <a:rPr lang="en-IN" sz="2400" dirty="0"/>
              <a:t>= 0, all the outputs are set to 0, including the one selected by the valuation of </a:t>
            </a:r>
            <a:r>
              <a:rPr lang="en-IN" sz="2400" i="1" dirty="0"/>
              <a:t>w</a:t>
            </a:r>
            <a:r>
              <a:rPr lang="en-IN" sz="2400" baseline="-25000" dirty="0"/>
              <a:t>1</a:t>
            </a:r>
            <a:r>
              <a:rPr lang="en-IN" sz="2400" i="1" dirty="0"/>
              <a:t>w</a:t>
            </a:r>
            <a:r>
              <a:rPr lang="en-IN" sz="2400" baseline="-25000" dirty="0"/>
              <a:t>0</a:t>
            </a:r>
            <a:r>
              <a:rPr lang="en-IN" sz="2400" dirty="0"/>
              <a:t>.</a:t>
            </a:r>
          </a:p>
          <a:p>
            <a:r>
              <a:rPr lang="en-IN" sz="2400" dirty="0"/>
              <a:t>When </a:t>
            </a:r>
            <a:r>
              <a:rPr lang="en-IN" sz="2400" i="1" dirty="0" err="1"/>
              <a:t>En</a:t>
            </a:r>
            <a:r>
              <a:rPr lang="en-IN" sz="2400" i="1" dirty="0"/>
              <a:t> </a:t>
            </a:r>
            <a:r>
              <a:rPr lang="en-IN" sz="2400" dirty="0"/>
              <a:t>= 1, the valuation of </a:t>
            </a:r>
            <a:r>
              <a:rPr lang="en-IN" sz="2400" i="1" dirty="0"/>
              <a:t>w</a:t>
            </a:r>
            <a:r>
              <a:rPr lang="en-IN" sz="2400" baseline="-25000" dirty="0"/>
              <a:t>1</a:t>
            </a:r>
            <a:r>
              <a:rPr lang="en-IN" sz="2400" i="1" dirty="0"/>
              <a:t>w</a:t>
            </a:r>
            <a:r>
              <a:rPr lang="en-IN" sz="2400" baseline="-25000" dirty="0"/>
              <a:t>0</a:t>
            </a:r>
            <a:r>
              <a:rPr lang="en-IN" sz="2400" dirty="0"/>
              <a:t> sets the appropriate output to 1.</a:t>
            </a:r>
          </a:p>
          <a:p>
            <a:r>
              <a:rPr lang="en-IN" sz="2400" dirty="0"/>
              <a:t>In general, an </a:t>
            </a:r>
            <a:r>
              <a:rPr lang="en-IN" sz="2400" i="1" dirty="0"/>
              <a:t>n</a:t>
            </a:r>
            <a:r>
              <a:rPr lang="en-IN" sz="2400" dirty="0"/>
              <a:t>-to-2</a:t>
            </a:r>
            <a:r>
              <a:rPr lang="en-IN" sz="2400" i="1" baseline="30000" dirty="0"/>
              <a:t>n</a:t>
            </a:r>
            <a:r>
              <a:rPr lang="en-IN" sz="2400" i="1" dirty="0"/>
              <a:t> </a:t>
            </a:r>
            <a:r>
              <a:rPr lang="en-IN" sz="2400" dirty="0"/>
              <a:t>decoder circuit can be used as a 1-to-</a:t>
            </a:r>
            <a:r>
              <a:rPr lang="en-IN" sz="2400" i="1" dirty="0"/>
              <a:t>n </a:t>
            </a:r>
            <a:r>
              <a:rPr lang="en-IN" sz="2400" dirty="0" err="1" smtClean="0"/>
              <a:t>demultiplexer</a:t>
            </a:r>
            <a:r>
              <a:rPr lang="en-IN" sz="2400" dirty="0" smtClean="0"/>
              <a:t>.</a:t>
            </a:r>
          </a:p>
          <a:p>
            <a:pPr lvl="1"/>
            <a:r>
              <a:rPr lang="en-IN" sz="2000" dirty="0" smtClean="0"/>
              <a:t>But, in practice </a:t>
            </a:r>
            <a:r>
              <a:rPr lang="en-IN" sz="2000" dirty="0"/>
              <a:t>decoder circuits are used much more often as decoders rather than as </a:t>
            </a:r>
            <a:r>
              <a:rPr lang="en-IN" sz="2000" dirty="0" err="1"/>
              <a:t>demultiplexers</a:t>
            </a:r>
            <a:r>
              <a:rPr lang="en-IN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94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Encoders - Binary </a:t>
            </a:r>
            <a:r>
              <a:rPr lang="en-IN" b="1" dirty="0">
                <a:solidFill>
                  <a:srgbClr val="FF0000"/>
                </a:solidFill>
              </a:rPr>
              <a:t>Encoders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68582"/>
            <a:ext cx="10515601" cy="4779818"/>
          </a:xfrm>
        </p:spPr>
        <p:txBody>
          <a:bodyPr>
            <a:normAutofit/>
          </a:bodyPr>
          <a:lstStyle/>
          <a:p>
            <a:r>
              <a:rPr lang="en-IN" sz="2400" dirty="0"/>
              <a:t>An encoder performs the opposite function of a decoder. It encodes given information </a:t>
            </a:r>
            <a:r>
              <a:rPr lang="en-IN" sz="2400" dirty="0" smtClean="0"/>
              <a:t>into a </a:t>
            </a:r>
            <a:r>
              <a:rPr lang="en-IN" sz="2400" dirty="0"/>
              <a:t>more compact </a:t>
            </a:r>
            <a:r>
              <a:rPr lang="en-IN" sz="2400" dirty="0" smtClean="0"/>
              <a:t>form.</a:t>
            </a:r>
          </a:p>
          <a:p>
            <a:r>
              <a:rPr lang="en-IN" sz="2400" dirty="0"/>
              <a:t>A </a:t>
            </a:r>
            <a:r>
              <a:rPr lang="en-IN" sz="2400" i="1" dirty="0"/>
              <a:t>binary encoder </a:t>
            </a:r>
            <a:r>
              <a:rPr lang="en-IN" sz="2400" dirty="0"/>
              <a:t>encodes information from 2</a:t>
            </a:r>
            <a:r>
              <a:rPr lang="en-IN" sz="2400" i="1" baseline="30000" dirty="0"/>
              <a:t>n</a:t>
            </a:r>
            <a:r>
              <a:rPr lang="en-IN" sz="2400" i="1" dirty="0"/>
              <a:t> </a:t>
            </a:r>
            <a:r>
              <a:rPr lang="en-IN" sz="2400" dirty="0"/>
              <a:t>inputs into an </a:t>
            </a:r>
            <a:r>
              <a:rPr lang="en-IN" sz="2400" i="1" dirty="0"/>
              <a:t>n</a:t>
            </a:r>
            <a:r>
              <a:rPr lang="en-IN" sz="2400" dirty="0"/>
              <a:t>-bit </a:t>
            </a:r>
            <a:r>
              <a:rPr lang="en-IN" sz="2400" dirty="0" smtClean="0"/>
              <a:t>code.</a:t>
            </a:r>
          </a:p>
          <a:p>
            <a:r>
              <a:rPr lang="en-IN" sz="2400" dirty="0"/>
              <a:t>Exactly one of the input signals should have a value of 1, and the </a:t>
            </a:r>
            <a:r>
              <a:rPr lang="en-IN" sz="2400" dirty="0" smtClean="0"/>
              <a:t>outputs present </a:t>
            </a:r>
            <a:r>
              <a:rPr lang="en-IN" sz="2400" dirty="0"/>
              <a:t>the binary number that identifies which input is equal to 1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Encoders are used to reduce the number of bits needed to represent given information.</a:t>
            </a:r>
          </a:p>
          <a:p>
            <a:endParaRPr lang="en-IN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609" y="4324993"/>
            <a:ext cx="3515216" cy="15908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57307" y="6063734"/>
            <a:ext cx="2473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 2</a:t>
            </a:r>
            <a:r>
              <a:rPr lang="en-IN" i="1" baseline="30000" dirty="0"/>
              <a:t>n</a:t>
            </a:r>
            <a:r>
              <a:rPr lang="en-IN" dirty="0"/>
              <a:t>-to-</a:t>
            </a:r>
            <a:r>
              <a:rPr lang="en-IN" i="1" dirty="0"/>
              <a:t>n </a:t>
            </a:r>
            <a:r>
              <a:rPr lang="en-IN" dirty="0"/>
              <a:t>binary encoder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81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4-to-2 </a:t>
            </a:r>
            <a:r>
              <a:rPr lang="en-IN" dirty="0">
                <a:solidFill>
                  <a:srgbClr val="FF0000"/>
                </a:solidFill>
              </a:rPr>
              <a:t>binary encoder.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418"/>
            <a:ext cx="7876309" cy="497378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truth table for </a:t>
            </a:r>
            <a:r>
              <a:rPr lang="en-IN" dirty="0" smtClean="0"/>
              <a:t>a 4-to-2 </a:t>
            </a:r>
            <a:r>
              <a:rPr lang="en-IN" dirty="0"/>
              <a:t>encoder is </a:t>
            </a:r>
            <a:r>
              <a:rPr lang="en-IN" dirty="0" smtClean="0"/>
              <a:t>shown </a:t>
            </a:r>
            <a:r>
              <a:rPr lang="en-IN" dirty="0"/>
              <a:t>in </a:t>
            </a:r>
            <a:r>
              <a:rPr lang="en-IN" dirty="0" smtClean="0"/>
              <a:t>Figure. 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output </a:t>
            </a:r>
            <a:r>
              <a:rPr lang="en-IN" i="1" dirty="0"/>
              <a:t>y</a:t>
            </a:r>
            <a:r>
              <a:rPr lang="en-IN" baseline="-25000" dirty="0"/>
              <a:t>0</a:t>
            </a:r>
            <a:r>
              <a:rPr lang="en-IN" dirty="0"/>
              <a:t> is 1 when </a:t>
            </a:r>
            <a:r>
              <a:rPr lang="en-IN" dirty="0" smtClean="0"/>
              <a:t>either input </a:t>
            </a:r>
            <a:r>
              <a:rPr lang="en-IN" i="1" dirty="0"/>
              <a:t>w</a:t>
            </a:r>
            <a:r>
              <a:rPr lang="en-IN" baseline="-25000" dirty="0"/>
              <a:t>1</a:t>
            </a:r>
            <a:r>
              <a:rPr lang="en-IN" dirty="0"/>
              <a:t> or </a:t>
            </a:r>
            <a:r>
              <a:rPr lang="en-IN" i="1" dirty="0"/>
              <a:t>w</a:t>
            </a:r>
            <a:r>
              <a:rPr lang="en-IN" baseline="-25000" dirty="0"/>
              <a:t>3</a:t>
            </a:r>
            <a:r>
              <a:rPr lang="en-IN" dirty="0"/>
              <a:t> is 1, and output </a:t>
            </a:r>
            <a:r>
              <a:rPr lang="en-IN" i="1" dirty="0"/>
              <a:t>y</a:t>
            </a:r>
            <a:r>
              <a:rPr lang="en-IN" baseline="-25000" dirty="0"/>
              <a:t>1</a:t>
            </a:r>
            <a:r>
              <a:rPr lang="en-IN" dirty="0"/>
              <a:t> is 1 when input </a:t>
            </a:r>
            <a:r>
              <a:rPr lang="en-IN" i="1" dirty="0"/>
              <a:t>w</a:t>
            </a:r>
            <a:r>
              <a:rPr lang="en-IN" baseline="-25000" dirty="0"/>
              <a:t>2</a:t>
            </a:r>
            <a:r>
              <a:rPr lang="en-IN" dirty="0"/>
              <a:t> or </a:t>
            </a:r>
            <a:r>
              <a:rPr lang="en-IN" i="1" dirty="0"/>
              <a:t>w</a:t>
            </a:r>
            <a:r>
              <a:rPr lang="en-IN" baseline="-25000" dirty="0"/>
              <a:t>3</a:t>
            </a:r>
            <a:r>
              <a:rPr lang="en-IN" dirty="0"/>
              <a:t> is 1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Hence </a:t>
            </a:r>
            <a:r>
              <a:rPr lang="en-IN" dirty="0"/>
              <a:t>these outputs can </a:t>
            </a:r>
            <a:r>
              <a:rPr lang="en-IN" dirty="0" smtClean="0"/>
              <a:t>be generated </a:t>
            </a:r>
            <a:r>
              <a:rPr lang="en-IN" dirty="0"/>
              <a:t>by the circuit in </a:t>
            </a:r>
            <a:r>
              <a:rPr lang="en-IN" dirty="0" smtClean="0"/>
              <a:t>Figure.</a:t>
            </a:r>
          </a:p>
          <a:p>
            <a:pPr lvl="1"/>
            <a:r>
              <a:rPr lang="en-IN" dirty="0" smtClean="0"/>
              <a:t>Note </a:t>
            </a:r>
            <a:r>
              <a:rPr lang="en-IN" dirty="0"/>
              <a:t>that we assume that the inputs are </a:t>
            </a:r>
            <a:r>
              <a:rPr lang="en-IN" dirty="0" smtClean="0"/>
              <a:t>one-hot encoded.</a:t>
            </a:r>
          </a:p>
          <a:p>
            <a:pPr lvl="1"/>
            <a:r>
              <a:rPr lang="en-IN" dirty="0" smtClean="0"/>
              <a:t>All </a:t>
            </a:r>
            <a:r>
              <a:rPr lang="en-IN" dirty="0"/>
              <a:t>input patterns that have multiple inputs set to 1 are not shown in the </a:t>
            </a:r>
            <a:r>
              <a:rPr lang="en-IN" dirty="0" smtClean="0"/>
              <a:t>truth table</a:t>
            </a:r>
            <a:r>
              <a:rPr lang="en-IN" dirty="0"/>
              <a:t>, and they are treated as don’t-care conditions.</a:t>
            </a:r>
          </a:p>
          <a:p>
            <a:r>
              <a:rPr lang="en-IN" dirty="0" smtClean="0"/>
              <a:t>A </a:t>
            </a:r>
            <a:r>
              <a:rPr lang="en-IN" dirty="0"/>
              <a:t>practical use of encoders is for transmitting information in a digital system</a:t>
            </a:r>
            <a:r>
              <a:rPr lang="en-IN" dirty="0" smtClean="0"/>
              <a:t>.</a:t>
            </a:r>
          </a:p>
          <a:p>
            <a:r>
              <a:rPr lang="en-IN" dirty="0" smtClean="0"/>
              <a:t>Encoding the </a:t>
            </a:r>
            <a:r>
              <a:rPr lang="en-IN" dirty="0"/>
              <a:t>information allows the transmission link to be built using fewer wires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Encoding </a:t>
            </a:r>
            <a:r>
              <a:rPr lang="en-IN" dirty="0"/>
              <a:t>is </a:t>
            </a:r>
            <a:r>
              <a:rPr lang="en-IN" dirty="0" smtClean="0"/>
              <a:t>also useful </a:t>
            </a:r>
            <a:r>
              <a:rPr lang="en-IN" dirty="0"/>
              <a:t>if information is to be stored for later use because fewer bits need to be stored.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126" y="4001294"/>
            <a:ext cx="3353268" cy="16766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540" y="1343891"/>
            <a:ext cx="2577245" cy="162098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84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346" y="295853"/>
            <a:ext cx="10515600" cy="64625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Priority Encoders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949" y="1101436"/>
            <a:ext cx="8755278" cy="5597236"/>
          </a:xfrm>
        </p:spPr>
        <p:txBody>
          <a:bodyPr>
            <a:noAutofit/>
          </a:bodyPr>
          <a:lstStyle/>
          <a:p>
            <a:r>
              <a:rPr lang="en-IN" sz="2200" dirty="0" smtClean="0"/>
              <a:t>In </a:t>
            </a:r>
            <a:r>
              <a:rPr lang="en-IN" sz="2200" dirty="0"/>
              <a:t>a </a:t>
            </a:r>
            <a:r>
              <a:rPr lang="en-IN" sz="2200" i="1" dirty="0" smtClean="0"/>
              <a:t>priority encoder </a:t>
            </a:r>
            <a:r>
              <a:rPr lang="en-IN" sz="2200" dirty="0"/>
              <a:t>each input has a priority level associated with it</a:t>
            </a:r>
            <a:r>
              <a:rPr lang="en-IN" sz="2200" dirty="0" smtClean="0"/>
              <a:t>.</a:t>
            </a:r>
          </a:p>
          <a:p>
            <a:r>
              <a:rPr lang="en-IN" sz="2200" dirty="0" smtClean="0"/>
              <a:t>The </a:t>
            </a:r>
            <a:r>
              <a:rPr lang="en-IN" sz="2200" dirty="0"/>
              <a:t>encoder outputs indicate </a:t>
            </a:r>
            <a:r>
              <a:rPr lang="en-IN" sz="2200" dirty="0" smtClean="0"/>
              <a:t>the active </a:t>
            </a:r>
            <a:r>
              <a:rPr lang="en-IN" sz="2200" dirty="0"/>
              <a:t>input that has the highest priority</a:t>
            </a:r>
            <a:r>
              <a:rPr lang="en-IN" sz="2200" dirty="0" smtClean="0"/>
              <a:t>.</a:t>
            </a:r>
          </a:p>
          <a:p>
            <a:r>
              <a:rPr lang="en-IN" sz="2200" dirty="0" smtClean="0"/>
              <a:t>When </a:t>
            </a:r>
            <a:r>
              <a:rPr lang="en-IN" sz="2200" dirty="0"/>
              <a:t>an input with a high priority is asserted, </a:t>
            </a:r>
            <a:r>
              <a:rPr lang="en-IN" sz="2200" dirty="0" smtClean="0"/>
              <a:t>the other </a:t>
            </a:r>
            <a:r>
              <a:rPr lang="en-IN" sz="2200" dirty="0"/>
              <a:t>inputs with lower priority are ignored</a:t>
            </a:r>
            <a:r>
              <a:rPr lang="en-IN" sz="2200" dirty="0" smtClean="0"/>
              <a:t>.</a:t>
            </a:r>
          </a:p>
          <a:p>
            <a:r>
              <a:rPr lang="en-IN" sz="2200" dirty="0" smtClean="0"/>
              <a:t>The truth table for a 4-to-2 priority encoder is shown </a:t>
            </a:r>
            <a:r>
              <a:rPr lang="en-IN" sz="2200" dirty="0"/>
              <a:t>in </a:t>
            </a:r>
            <a:r>
              <a:rPr lang="en-IN" sz="2200" dirty="0" smtClean="0"/>
              <a:t>Figure</a:t>
            </a:r>
          </a:p>
          <a:p>
            <a:r>
              <a:rPr lang="en-IN" sz="2200" dirty="0" smtClean="0"/>
              <a:t>It </a:t>
            </a:r>
            <a:r>
              <a:rPr lang="en-IN" sz="2200" dirty="0"/>
              <a:t>assumes that </a:t>
            </a:r>
            <a:r>
              <a:rPr lang="en-IN" sz="2200" i="1" dirty="0"/>
              <a:t>w</a:t>
            </a:r>
            <a:r>
              <a:rPr lang="en-IN" sz="2200" baseline="-25000" dirty="0"/>
              <a:t>0</a:t>
            </a:r>
            <a:r>
              <a:rPr lang="en-IN" sz="2200" dirty="0"/>
              <a:t> has the lowest priority and </a:t>
            </a:r>
            <a:r>
              <a:rPr lang="en-IN" sz="2200" i="1" dirty="0"/>
              <a:t>w</a:t>
            </a:r>
            <a:r>
              <a:rPr lang="en-IN" sz="2200" baseline="-25000" dirty="0"/>
              <a:t>3</a:t>
            </a:r>
            <a:r>
              <a:rPr lang="en-IN" sz="2200" dirty="0"/>
              <a:t> the highest</a:t>
            </a:r>
            <a:r>
              <a:rPr lang="en-IN" sz="2200" dirty="0" smtClean="0"/>
              <a:t>.</a:t>
            </a:r>
          </a:p>
          <a:p>
            <a:r>
              <a:rPr lang="en-IN" sz="2200" dirty="0" smtClean="0"/>
              <a:t>The outputs </a:t>
            </a:r>
            <a:r>
              <a:rPr lang="en-IN" sz="2200" i="1" dirty="0"/>
              <a:t>y</a:t>
            </a:r>
            <a:r>
              <a:rPr lang="en-IN" sz="2200" baseline="-25000" dirty="0"/>
              <a:t>1</a:t>
            </a:r>
            <a:r>
              <a:rPr lang="en-IN" sz="2200" dirty="0"/>
              <a:t> and </a:t>
            </a:r>
            <a:r>
              <a:rPr lang="en-IN" sz="2200" i="1" dirty="0"/>
              <a:t>y</a:t>
            </a:r>
            <a:r>
              <a:rPr lang="en-IN" sz="2200" baseline="-25000" dirty="0"/>
              <a:t>0</a:t>
            </a:r>
            <a:r>
              <a:rPr lang="en-IN" sz="2200" dirty="0"/>
              <a:t> represent the binary number that identifies the highest priority input </a:t>
            </a:r>
            <a:r>
              <a:rPr lang="en-IN" sz="2200" dirty="0" smtClean="0"/>
              <a:t>set to </a:t>
            </a:r>
            <a:r>
              <a:rPr lang="en-IN" sz="2200" dirty="0"/>
              <a:t>1</a:t>
            </a:r>
            <a:r>
              <a:rPr lang="en-IN" sz="2200" dirty="0" smtClean="0"/>
              <a:t>.</a:t>
            </a:r>
          </a:p>
          <a:p>
            <a:r>
              <a:rPr lang="en-IN" sz="2200" dirty="0" smtClean="0"/>
              <a:t>Since </a:t>
            </a:r>
            <a:r>
              <a:rPr lang="en-IN" sz="2200" dirty="0"/>
              <a:t>it is possible that none of the inputs is equal to 1, an output, </a:t>
            </a:r>
            <a:r>
              <a:rPr lang="en-IN" sz="2200" i="1" dirty="0"/>
              <a:t>z</a:t>
            </a:r>
            <a:r>
              <a:rPr lang="en-IN" sz="2200" dirty="0"/>
              <a:t>, is provided </a:t>
            </a:r>
            <a:r>
              <a:rPr lang="en-IN" sz="2200" dirty="0" smtClean="0"/>
              <a:t>to indicate </a:t>
            </a:r>
            <a:r>
              <a:rPr lang="en-IN" sz="2200" dirty="0"/>
              <a:t>this condition</a:t>
            </a:r>
            <a:r>
              <a:rPr lang="en-IN" sz="2200" dirty="0" smtClean="0"/>
              <a:t>.</a:t>
            </a:r>
          </a:p>
          <a:p>
            <a:pPr lvl="1"/>
            <a:r>
              <a:rPr lang="en-IN" sz="1800" dirty="0" smtClean="0"/>
              <a:t>It </a:t>
            </a:r>
            <a:r>
              <a:rPr lang="en-IN" sz="1800" dirty="0"/>
              <a:t>is set to 1 when at least one of the inputs is equal to 1</a:t>
            </a:r>
            <a:r>
              <a:rPr lang="en-IN" sz="1800" dirty="0" smtClean="0"/>
              <a:t>.</a:t>
            </a:r>
          </a:p>
          <a:p>
            <a:pPr lvl="1"/>
            <a:r>
              <a:rPr lang="en-IN" sz="1800" dirty="0" smtClean="0"/>
              <a:t>It </a:t>
            </a:r>
            <a:r>
              <a:rPr lang="en-IN" sz="1800" dirty="0"/>
              <a:t>is set </a:t>
            </a:r>
            <a:r>
              <a:rPr lang="en-IN" sz="1800" dirty="0" smtClean="0"/>
              <a:t>to 0 </a:t>
            </a:r>
            <a:r>
              <a:rPr lang="en-IN" sz="1800" dirty="0"/>
              <a:t>when all inputs are equal to 0</a:t>
            </a:r>
            <a:r>
              <a:rPr lang="en-IN" sz="1800" dirty="0" smtClean="0"/>
              <a:t>.</a:t>
            </a:r>
          </a:p>
          <a:p>
            <a:pPr lvl="1"/>
            <a:r>
              <a:rPr lang="en-IN" sz="1800" dirty="0" smtClean="0"/>
              <a:t>The </a:t>
            </a:r>
            <a:r>
              <a:rPr lang="en-IN" sz="1800" dirty="0"/>
              <a:t>outputs </a:t>
            </a:r>
            <a:r>
              <a:rPr lang="en-IN" sz="1800" i="1" dirty="0"/>
              <a:t>y</a:t>
            </a:r>
            <a:r>
              <a:rPr lang="en-IN" sz="1800" baseline="-25000" dirty="0"/>
              <a:t>1</a:t>
            </a:r>
            <a:r>
              <a:rPr lang="en-IN" sz="1800" dirty="0"/>
              <a:t> and </a:t>
            </a:r>
            <a:r>
              <a:rPr lang="en-IN" sz="1800" i="1" dirty="0"/>
              <a:t>y</a:t>
            </a:r>
            <a:r>
              <a:rPr lang="en-IN" sz="1800" baseline="-25000" dirty="0"/>
              <a:t>0</a:t>
            </a:r>
            <a:r>
              <a:rPr lang="en-IN" sz="1800" dirty="0"/>
              <a:t> are not meaningful in this case, </a:t>
            </a:r>
            <a:r>
              <a:rPr lang="en-IN" sz="1800" dirty="0" smtClean="0"/>
              <a:t>and hence </a:t>
            </a:r>
            <a:r>
              <a:rPr lang="en-IN" sz="1800" dirty="0"/>
              <a:t>the first row of the truth table can be treated as a don’t-care condition for </a:t>
            </a:r>
            <a:r>
              <a:rPr lang="en-IN" sz="1800" i="1" dirty="0"/>
              <a:t>y</a:t>
            </a:r>
            <a:r>
              <a:rPr lang="en-IN" sz="1800" baseline="-25000" dirty="0"/>
              <a:t>1</a:t>
            </a:r>
            <a:r>
              <a:rPr lang="en-IN" sz="1800" dirty="0"/>
              <a:t> and </a:t>
            </a:r>
            <a:r>
              <a:rPr lang="en-IN" sz="1800" i="1" dirty="0"/>
              <a:t>y</a:t>
            </a:r>
            <a:r>
              <a:rPr lang="en-IN" sz="1800" baseline="-25000" dirty="0"/>
              <a:t>0</a:t>
            </a:r>
            <a:r>
              <a:rPr lang="en-IN" sz="18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227" y="2048450"/>
            <a:ext cx="2872933" cy="18238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80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Contd.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375073" cy="448627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</a:t>
            </a:r>
            <a:r>
              <a:rPr lang="en-IN" dirty="0" err="1"/>
              <a:t>behavior</a:t>
            </a:r>
            <a:r>
              <a:rPr lang="en-IN" dirty="0"/>
              <a:t> of the priority encoder is most easily understood by first </a:t>
            </a:r>
            <a:r>
              <a:rPr lang="en-IN" dirty="0" smtClean="0"/>
              <a:t>considering the </a:t>
            </a:r>
            <a:r>
              <a:rPr lang="en-IN" dirty="0"/>
              <a:t>last row in the truth table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</a:t>
            </a:r>
            <a:r>
              <a:rPr lang="en-IN" dirty="0"/>
              <a:t>specifies that if input </a:t>
            </a:r>
            <a:r>
              <a:rPr lang="en-IN" i="1" dirty="0"/>
              <a:t>w</a:t>
            </a:r>
            <a:r>
              <a:rPr lang="en-IN" baseline="-25000" dirty="0"/>
              <a:t>3</a:t>
            </a:r>
            <a:r>
              <a:rPr lang="en-IN" dirty="0"/>
              <a:t> is 1, then the outputs are set </a:t>
            </a:r>
            <a:r>
              <a:rPr lang="en-IN" dirty="0" smtClean="0"/>
              <a:t>to </a:t>
            </a:r>
            <a:r>
              <a:rPr lang="en-IN" i="1" dirty="0" smtClean="0"/>
              <a:t>y</a:t>
            </a:r>
            <a:r>
              <a:rPr lang="en-IN" baseline="-25000" dirty="0" smtClean="0"/>
              <a:t>1</a:t>
            </a:r>
            <a:r>
              <a:rPr lang="en-IN" i="1" dirty="0" smtClean="0"/>
              <a:t>y</a:t>
            </a:r>
            <a:r>
              <a:rPr lang="en-IN" baseline="-25000" dirty="0" smtClean="0"/>
              <a:t>0</a:t>
            </a:r>
            <a:r>
              <a:rPr lang="en-IN" dirty="0" smtClean="0"/>
              <a:t> </a:t>
            </a:r>
            <a:r>
              <a:rPr lang="en-IN" dirty="0"/>
              <a:t>= 11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Because </a:t>
            </a:r>
            <a:r>
              <a:rPr lang="en-IN" i="1" dirty="0"/>
              <a:t>w</a:t>
            </a:r>
            <a:r>
              <a:rPr lang="en-IN" baseline="-25000" dirty="0"/>
              <a:t>3</a:t>
            </a:r>
            <a:r>
              <a:rPr lang="en-IN" dirty="0"/>
              <a:t> has the highest priority level, the values of </a:t>
            </a:r>
            <a:r>
              <a:rPr lang="en-IN" dirty="0" smtClean="0"/>
              <a:t>other inputs do </a:t>
            </a:r>
            <a:r>
              <a:rPr lang="en-IN" dirty="0"/>
              <a:t>not </a:t>
            </a:r>
            <a:r>
              <a:rPr lang="en-IN" dirty="0" smtClean="0"/>
              <a:t>matter and are kept as x.</a:t>
            </a:r>
          </a:p>
          <a:p>
            <a:r>
              <a:rPr lang="en-IN" dirty="0" smtClean="0"/>
              <a:t> The </a:t>
            </a:r>
            <a:r>
              <a:rPr lang="en-IN" dirty="0"/>
              <a:t>second-last row in the truth table stipulates </a:t>
            </a:r>
            <a:r>
              <a:rPr lang="en-IN" dirty="0" smtClean="0"/>
              <a:t>that if </a:t>
            </a:r>
            <a:r>
              <a:rPr lang="en-IN" i="1" dirty="0"/>
              <a:t>w</a:t>
            </a:r>
            <a:r>
              <a:rPr lang="en-IN" baseline="-25000" dirty="0"/>
              <a:t>2</a:t>
            </a:r>
            <a:r>
              <a:rPr lang="en-IN" dirty="0"/>
              <a:t> = 1, then the outputs are set to </a:t>
            </a:r>
            <a:r>
              <a:rPr lang="en-IN" i="1" dirty="0"/>
              <a:t>y</a:t>
            </a:r>
            <a:r>
              <a:rPr lang="en-IN" baseline="-25000" dirty="0"/>
              <a:t>1</a:t>
            </a:r>
            <a:r>
              <a:rPr lang="en-IN" i="1" dirty="0"/>
              <a:t>y</a:t>
            </a:r>
            <a:r>
              <a:rPr lang="en-IN" baseline="-25000" dirty="0"/>
              <a:t>0</a:t>
            </a:r>
            <a:r>
              <a:rPr lang="en-IN" dirty="0"/>
              <a:t> = 10, but only if </a:t>
            </a:r>
            <a:r>
              <a:rPr lang="en-IN" i="1" dirty="0"/>
              <a:t>w</a:t>
            </a:r>
            <a:r>
              <a:rPr lang="en-IN" baseline="-25000" dirty="0"/>
              <a:t>3</a:t>
            </a:r>
            <a:r>
              <a:rPr lang="en-IN" dirty="0"/>
              <a:t> = 0</a:t>
            </a:r>
            <a:r>
              <a:rPr lang="en-IN" dirty="0" smtClean="0"/>
              <a:t>.</a:t>
            </a:r>
          </a:p>
          <a:p>
            <a:r>
              <a:rPr lang="en-IN" dirty="0" smtClean="0"/>
              <a:t>Similarly</a:t>
            </a:r>
            <a:r>
              <a:rPr lang="en-IN" dirty="0"/>
              <a:t>, input </a:t>
            </a:r>
            <a:r>
              <a:rPr lang="en-IN" i="1" dirty="0" smtClean="0"/>
              <a:t>w</a:t>
            </a:r>
            <a:r>
              <a:rPr lang="en-IN" baseline="-25000" dirty="0" smtClean="0"/>
              <a:t>1 </a:t>
            </a:r>
            <a:r>
              <a:rPr lang="en-IN" dirty="0" smtClean="0"/>
              <a:t>causes </a:t>
            </a:r>
            <a:r>
              <a:rPr lang="en-IN" dirty="0"/>
              <a:t>the outputs to be set to </a:t>
            </a:r>
            <a:r>
              <a:rPr lang="en-IN" i="1" dirty="0"/>
              <a:t>y</a:t>
            </a:r>
            <a:r>
              <a:rPr lang="en-IN" baseline="-25000" dirty="0"/>
              <a:t>1</a:t>
            </a:r>
            <a:r>
              <a:rPr lang="en-IN" i="1" dirty="0"/>
              <a:t>y</a:t>
            </a:r>
            <a:r>
              <a:rPr lang="en-IN" baseline="-25000" dirty="0"/>
              <a:t>0</a:t>
            </a:r>
            <a:r>
              <a:rPr lang="en-IN" dirty="0"/>
              <a:t> = 01 only if both </a:t>
            </a:r>
            <a:r>
              <a:rPr lang="en-IN" i="1" dirty="0"/>
              <a:t>w</a:t>
            </a:r>
            <a:r>
              <a:rPr lang="en-IN" baseline="-25000" dirty="0"/>
              <a:t>3</a:t>
            </a:r>
            <a:r>
              <a:rPr lang="en-IN" dirty="0"/>
              <a:t> and </a:t>
            </a:r>
            <a:r>
              <a:rPr lang="en-IN" i="1" dirty="0"/>
              <a:t>w</a:t>
            </a:r>
            <a:r>
              <a:rPr lang="en-IN" baseline="-25000" dirty="0"/>
              <a:t>2</a:t>
            </a:r>
            <a:r>
              <a:rPr lang="en-IN" dirty="0"/>
              <a:t> are 0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Input </a:t>
            </a:r>
            <a:r>
              <a:rPr lang="en-IN" i="1" dirty="0"/>
              <a:t>w</a:t>
            </a:r>
            <a:r>
              <a:rPr lang="en-IN" baseline="-25000" dirty="0"/>
              <a:t>0</a:t>
            </a:r>
            <a:r>
              <a:rPr lang="en-IN" dirty="0"/>
              <a:t> </a:t>
            </a:r>
            <a:r>
              <a:rPr lang="en-IN" dirty="0" smtClean="0"/>
              <a:t>produces the </a:t>
            </a:r>
            <a:r>
              <a:rPr lang="en-IN" dirty="0"/>
              <a:t>outputs </a:t>
            </a:r>
            <a:r>
              <a:rPr lang="en-IN" i="1" dirty="0"/>
              <a:t>y</a:t>
            </a:r>
            <a:r>
              <a:rPr lang="en-IN" baseline="-25000" dirty="0"/>
              <a:t>1</a:t>
            </a:r>
            <a:r>
              <a:rPr lang="en-IN" i="1" dirty="0"/>
              <a:t>y</a:t>
            </a:r>
            <a:r>
              <a:rPr lang="en-IN" baseline="-25000" dirty="0"/>
              <a:t>0</a:t>
            </a:r>
            <a:r>
              <a:rPr lang="en-IN" dirty="0"/>
              <a:t> = 00 only if </a:t>
            </a:r>
            <a:r>
              <a:rPr lang="en-IN" i="1" dirty="0"/>
              <a:t>w</a:t>
            </a:r>
            <a:r>
              <a:rPr lang="en-IN" baseline="-25000" dirty="0"/>
              <a:t>0</a:t>
            </a:r>
            <a:r>
              <a:rPr lang="en-IN" dirty="0"/>
              <a:t> is the only input that is asserted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273" y="1192356"/>
            <a:ext cx="2872933" cy="182389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1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218" y="1136074"/>
            <a:ext cx="10515600" cy="5137871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A logic </a:t>
            </a:r>
            <a:r>
              <a:rPr lang="en-IN" dirty="0"/>
              <a:t>circuit that implements the truth table can be synthesized by using the </a:t>
            </a:r>
            <a:r>
              <a:rPr lang="en-IN" dirty="0" smtClean="0"/>
              <a:t>techniques developed </a:t>
            </a:r>
            <a:r>
              <a:rPr lang="en-IN" dirty="0"/>
              <a:t>in </a:t>
            </a:r>
            <a:r>
              <a:rPr lang="en-IN" dirty="0" smtClean="0"/>
              <a:t>earlier chapters.</a:t>
            </a:r>
          </a:p>
          <a:p>
            <a:r>
              <a:rPr lang="en-IN" dirty="0" smtClean="0"/>
              <a:t>However</a:t>
            </a:r>
            <a:r>
              <a:rPr lang="en-IN" dirty="0"/>
              <a:t>, a more convenient way to derive the circuit is to </a:t>
            </a:r>
            <a:r>
              <a:rPr lang="en-IN" dirty="0" smtClean="0"/>
              <a:t>define a </a:t>
            </a:r>
            <a:r>
              <a:rPr lang="en-IN" dirty="0"/>
              <a:t>set of intermediate signals, </a:t>
            </a:r>
            <a:r>
              <a:rPr lang="en-IN" i="1" dirty="0" smtClean="0"/>
              <a:t>i</a:t>
            </a:r>
            <a:r>
              <a:rPr lang="en-IN" baseline="-25000" dirty="0" smtClean="0"/>
              <a:t>0</a:t>
            </a:r>
            <a:r>
              <a:rPr lang="en-IN" i="1" dirty="0" smtClean="0"/>
              <a:t>,i</a:t>
            </a:r>
            <a:r>
              <a:rPr lang="en-IN" baseline="-25000" dirty="0" smtClean="0"/>
              <a:t>1</a:t>
            </a:r>
            <a:r>
              <a:rPr lang="en-IN" i="1" dirty="0" smtClean="0"/>
              <a:t>,i</a:t>
            </a:r>
            <a:r>
              <a:rPr lang="en-IN" baseline="-25000" dirty="0" smtClean="0"/>
              <a:t>2 </a:t>
            </a:r>
            <a:r>
              <a:rPr lang="en-IN" dirty="0" smtClean="0"/>
              <a:t>&amp;</a:t>
            </a:r>
            <a:r>
              <a:rPr lang="en-IN" i="1" dirty="0" smtClean="0"/>
              <a:t> </a:t>
            </a:r>
            <a:r>
              <a:rPr lang="en-IN" i="1" dirty="0"/>
              <a:t>i</a:t>
            </a:r>
            <a:r>
              <a:rPr lang="en-IN" baseline="-25000" dirty="0"/>
              <a:t>3</a:t>
            </a:r>
            <a:r>
              <a:rPr lang="en-IN" dirty="0"/>
              <a:t>, </a:t>
            </a:r>
            <a:r>
              <a:rPr lang="en-IN" dirty="0" smtClean="0"/>
              <a:t>such that: </a:t>
            </a:r>
          </a:p>
          <a:p>
            <a:pPr lvl="1"/>
            <a:r>
              <a:rPr lang="en-IN" dirty="0" smtClean="0"/>
              <a:t>Each </a:t>
            </a:r>
            <a:r>
              <a:rPr lang="en-IN" dirty="0"/>
              <a:t>signal, </a:t>
            </a:r>
            <a:r>
              <a:rPr lang="en-IN" i="1" dirty="0" err="1" smtClean="0"/>
              <a:t>i</a:t>
            </a:r>
            <a:r>
              <a:rPr lang="en-IN" i="1" baseline="-25000" dirty="0" err="1" smtClean="0"/>
              <a:t>k</a:t>
            </a:r>
            <a:r>
              <a:rPr lang="en-IN" dirty="0" smtClean="0"/>
              <a:t>, is </a:t>
            </a:r>
            <a:r>
              <a:rPr lang="en-IN" dirty="0"/>
              <a:t>equal to 1 only if the input with the same index, </a:t>
            </a:r>
            <a:r>
              <a:rPr lang="en-IN" i="1" dirty="0" err="1" smtClean="0"/>
              <a:t>w</a:t>
            </a:r>
            <a:r>
              <a:rPr lang="en-IN" i="1" baseline="-25000" dirty="0" err="1" smtClean="0"/>
              <a:t>k</a:t>
            </a:r>
            <a:r>
              <a:rPr lang="en-IN" dirty="0" smtClean="0"/>
              <a:t>, </a:t>
            </a:r>
            <a:r>
              <a:rPr lang="en-IN" dirty="0"/>
              <a:t>represents the highest-priority </a:t>
            </a:r>
            <a:r>
              <a:rPr lang="en-IN" dirty="0" smtClean="0"/>
              <a:t>input that </a:t>
            </a:r>
            <a:r>
              <a:rPr lang="en-IN" dirty="0"/>
              <a:t>is set to 1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logic expressions for </a:t>
            </a:r>
            <a:r>
              <a:rPr lang="en-IN" i="1" dirty="0"/>
              <a:t>i</a:t>
            </a:r>
            <a:r>
              <a:rPr lang="en-IN" baseline="-25000" dirty="0"/>
              <a:t>0</a:t>
            </a:r>
            <a:r>
              <a:rPr lang="en-IN" i="1" dirty="0"/>
              <a:t>, . . . , i</a:t>
            </a:r>
            <a:r>
              <a:rPr lang="en-IN" baseline="-25000" dirty="0"/>
              <a:t>3</a:t>
            </a:r>
            <a:r>
              <a:rPr lang="en-IN" dirty="0"/>
              <a:t> </a:t>
            </a:r>
            <a:r>
              <a:rPr lang="en-IN" dirty="0" smtClean="0"/>
              <a:t>are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Using the intermediate signals, the rest of the circuit for the priority encoder has the same structure as the binary encoder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022" y="3705009"/>
            <a:ext cx="1876602" cy="1664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490" y="3661529"/>
            <a:ext cx="2872933" cy="18238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31730" y="3850201"/>
            <a:ext cx="24345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i="1" dirty="0"/>
              <a:t>y</a:t>
            </a:r>
            <a:r>
              <a:rPr lang="en-IN" sz="2400" baseline="-25000" dirty="0"/>
              <a:t>0</a:t>
            </a:r>
            <a:r>
              <a:rPr lang="en-IN" sz="2400" dirty="0"/>
              <a:t> = </a:t>
            </a:r>
            <a:r>
              <a:rPr lang="en-IN" sz="2400" i="1" dirty="0"/>
              <a:t>i</a:t>
            </a:r>
            <a:r>
              <a:rPr lang="en-IN" sz="2400" baseline="-25000" dirty="0"/>
              <a:t>1</a:t>
            </a:r>
            <a:r>
              <a:rPr lang="en-IN" sz="2400" dirty="0"/>
              <a:t> + </a:t>
            </a:r>
            <a:r>
              <a:rPr lang="en-IN" sz="2400" i="1" dirty="0"/>
              <a:t>i</a:t>
            </a:r>
            <a:r>
              <a:rPr lang="en-IN" sz="2400" baseline="-25000" dirty="0"/>
              <a:t>3</a:t>
            </a:r>
          </a:p>
          <a:p>
            <a:r>
              <a:rPr lang="en-IN" sz="2400" i="1" dirty="0" smtClean="0"/>
              <a:t>y</a:t>
            </a:r>
            <a:r>
              <a:rPr lang="en-IN" sz="2400" baseline="-25000" dirty="0" smtClean="0"/>
              <a:t>1</a:t>
            </a:r>
            <a:r>
              <a:rPr lang="en-IN" sz="2400" dirty="0" smtClean="0"/>
              <a:t> </a:t>
            </a:r>
            <a:r>
              <a:rPr lang="en-IN" sz="2400" dirty="0"/>
              <a:t>= </a:t>
            </a:r>
            <a:r>
              <a:rPr lang="en-IN" sz="2400" i="1" dirty="0"/>
              <a:t>i</a:t>
            </a:r>
            <a:r>
              <a:rPr lang="en-IN" sz="2400" baseline="-25000" dirty="0"/>
              <a:t>2</a:t>
            </a:r>
            <a:r>
              <a:rPr lang="en-IN" sz="2400" dirty="0"/>
              <a:t> + </a:t>
            </a:r>
            <a:r>
              <a:rPr lang="en-IN" sz="2400" i="1" dirty="0" smtClean="0"/>
              <a:t>i</a:t>
            </a:r>
            <a:r>
              <a:rPr lang="en-IN" sz="2400" baseline="-25000" dirty="0" smtClean="0"/>
              <a:t>3</a:t>
            </a:r>
          </a:p>
          <a:p>
            <a:r>
              <a:rPr lang="pl-PL" sz="2400" i="1" dirty="0"/>
              <a:t>z </a:t>
            </a:r>
            <a:r>
              <a:rPr lang="pl-PL" sz="2400" dirty="0"/>
              <a:t>= </a:t>
            </a:r>
            <a:r>
              <a:rPr lang="pl-PL" sz="2400" i="1" dirty="0"/>
              <a:t>i</a:t>
            </a:r>
            <a:r>
              <a:rPr lang="pl-PL" sz="2400" baseline="-25000" dirty="0"/>
              <a:t>0</a:t>
            </a:r>
            <a:r>
              <a:rPr lang="pl-PL" sz="2400" dirty="0"/>
              <a:t> + </a:t>
            </a:r>
            <a:r>
              <a:rPr lang="pl-PL" sz="2400" i="1" dirty="0"/>
              <a:t>i</a:t>
            </a:r>
            <a:r>
              <a:rPr lang="pl-PL" sz="2400" baseline="-25000" dirty="0"/>
              <a:t>1</a:t>
            </a:r>
            <a:r>
              <a:rPr lang="pl-PL" sz="2400" dirty="0"/>
              <a:t> + </a:t>
            </a:r>
            <a:r>
              <a:rPr lang="pl-PL" sz="2400" i="1" dirty="0"/>
              <a:t>i</a:t>
            </a:r>
            <a:r>
              <a:rPr lang="pl-PL" sz="2400" baseline="-25000" dirty="0"/>
              <a:t>2</a:t>
            </a:r>
            <a:r>
              <a:rPr lang="pl-PL" sz="2400" dirty="0"/>
              <a:t> + </a:t>
            </a:r>
            <a:r>
              <a:rPr lang="pl-PL" sz="2400" i="1" dirty="0"/>
              <a:t>i</a:t>
            </a:r>
            <a:r>
              <a:rPr lang="pl-PL" sz="2400" baseline="-25000" dirty="0"/>
              <a:t>3</a:t>
            </a:r>
            <a:endParaRPr lang="en-IN" sz="2400" baseline="-25000" dirty="0"/>
          </a:p>
          <a:p>
            <a:endParaRPr lang="en-IN" sz="2400" baseline="-25000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588810" y="3510031"/>
            <a:ext cx="13854" cy="1975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37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610085" y="3620866"/>
            <a:ext cx="13854" cy="1975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3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305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Code Converters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430"/>
            <a:ext cx="8818418" cy="4824533"/>
          </a:xfrm>
        </p:spPr>
        <p:txBody>
          <a:bodyPr>
            <a:normAutofit fontScale="92500"/>
          </a:bodyPr>
          <a:lstStyle/>
          <a:p>
            <a:r>
              <a:rPr lang="en-IN" dirty="0"/>
              <a:t>The purpose of the decoder and encoder circuits is to convert from one type of </a:t>
            </a:r>
            <a:r>
              <a:rPr lang="en-IN" dirty="0" smtClean="0"/>
              <a:t>input encoding </a:t>
            </a:r>
            <a:r>
              <a:rPr lang="en-IN" dirty="0"/>
              <a:t>to a different output encoding</a:t>
            </a:r>
            <a:r>
              <a:rPr lang="en-IN" dirty="0" smtClean="0"/>
              <a:t>.</a:t>
            </a:r>
          </a:p>
          <a:p>
            <a:r>
              <a:rPr lang="en-IN" dirty="0" smtClean="0"/>
              <a:t>For </a:t>
            </a:r>
            <a:r>
              <a:rPr lang="en-IN" dirty="0"/>
              <a:t>example, a 3-to-8 binary decoder </a:t>
            </a:r>
            <a:r>
              <a:rPr lang="en-IN" dirty="0" smtClean="0"/>
              <a:t>converts from </a:t>
            </a:r>
            <a:r>
              <a:rPr lang="en-IN" dirty="0"/>
              <a:t>a binary number on the input to a one-hot encoding at the output. An 8-to-3 </a:t>
            </a:r>
            <a:r>
              <a:rPr lang="en-IN" dirty="0" smtClean="0"/>
              <a:t>binary encoder </a:t>
            </a:r>
            <a:r>
              <a:rPr lang="en-IN" dirty="0"/>
              <a:t>performs the opposite conversion. </a:t>
            </a:r>
            <a:endParaRPr lang="en-IN" dirty="0" smtClean="0"/>
          </a:p>
          <a:p>
            <a:r>
              <a:rPr lang="en-IN" dirty="0" smtClean="0"/>
              <a:t>There </a:t>
            </a:r>
            <a:r>
              <a:rPr lang="en-IN" dirty="0"/>
              <a:t>are many other possible types of </a:t>
            </a:r>
            <a:r>
              <a:rPr lang="en-IN" dirty="0" smtClean="0"/>
              <a:t>code converters</a:t>
            </a:r>
            <a:r>
              <a:rPr lang="en-IN" dirty="0"/>
              <a:t>. One common example is a BCD-to-7-segment </a:t>
            </a:r>
            <a:r>
              <a:rPr lang="en-IN" dirty="0" smtClean="0"/>
              <a:t>decoder.</a:t>
            </a:r>
          </a:p>
          <a:p>
            <a:r>
              <a:rPr lang="en-IN" dirty="0" smtClean="0"/>
              <a:t>A </a:t>
            </a:r>
            <a:r>
              <a:rPr lang="en-IN" dirty="0"/>
              <a:t>similar decoder is often used to display hexadecimal information </a:t>
            </a:r>
            <a:r>
              <a:rPr lang="en-IN" dirty="0" smtClean="0"/>
              <a:t>on seven-segment </a:t>
            </a:r>
            <a:r>
              <a:rPr lang="en-IN" dirty="0"/>
              <a:t>displays</a:t>
            </a:r>
            <a:r>
              <a:rPr lang="en-IN" dirty="0" smtClean="0"/>
              <a:t>.</a:t>
            </a:r>
          </a:p>
          <a:p>
            <a:r>
              <a:rPr lang="en-IN" dirty="0"/>
              <a:t>A hex-to-7-segment decoder can be implemented as shown in </a:t>
            </a:r>
            <a:r>
              <a:rPr lang="en-IN" dirty="0" smtClean="0"/>
              <a:t>figure.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413" y="1352430"/>
            <a:ext cx="1655713" cy="2069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3675" y="4001294"/>
            <a:ext cx="1379451" cy="172731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39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 hex-to-7-segment display code converter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82065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Digits </a:t>
            </a:r>
            <a:r>
              <a:rPr lang="en-IN" dirty="0"/>
              <a:t>0 to 9 are displayed the same as in the case of the BCD-to-7-segment decoder.</a:t>
            </a:r>
          </a:p>
          <a:p>
            <a:r>
              <a:rPr lang="en-IN" dirty="0"/>
              <a:t>Digits 10 to 15 are displayed as A, b, C, d, E, and F.</a:t>
            </a:r>
          </a:p>
          <a:p>
            <a:r>
              <a:rPr lang="en-IN" dirty="0" smtClean="0"/>
              <a:t>This circuit can be implemented in the way we have already studied.</a:t>
            </a:r>
          </a:p>
          <a:p>
            <a:r>
              <a:rPr lang="en-IN" dirty="0" smtClean="0"/>
              <a:t>Although </a:t>
            </a:r>
            <a:r>
              <a:rPr lang="en-IN" dirty="0"/>
              <a:t>the word </a:t>
            </a:r>
            <a:r>
              <a:rPr lang="en-IN" i="1" dirty="0"/>
              <a:t>decoder </a:t>
            </a:r>
            <a:r>
              <a:rPr lang="en-IN" dirty="0"/>
              <a:t>is traditionally used for such circuits, a more appropriate term is </a:t>
            </a:r>
            <a:r>
              <a:rPr lang="en-IN" i="1" dirty="0"/>
              <a:t>code converter</a:t>
            </a:r>
            <a:r>
              <a:rPr lang="en-IN" dirty="0"/>
              <a:t>.</a:t>
            </a:r>
          </a:p>
          <a:p>
            <a:r>
              <a:rPr lang="en-IN" dirty="0"/>
              <a:t>The term </a:t>
            </a:r>
            <a:r>
              <a:rPr lang="en-IN" i="1" dirty="0"/>
              <a:t>decoder </a:t>
            </a:r>
            <a:r>
              <a:rPr lang="en-IN" dirty="0"/>
              <a:t>is more appropriate for circuits that produce one-hot encoded outputs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134" y="1825625"/>
            <a:ext cx="3448531" cy="398200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81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279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2-to-1 multiplexer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3782"/>
                <a:ext cx="10515600" cy="5013181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Figure shows a 2-to-1 multiplexer.</a:t>
                </a:r>
              </a:p>
              <a:p>
                <a:pPr lvl="1"/>
                <a:r>
                  <a:rPr lang="en-IN" dirty="0"/>
                  <a:t>The </a:t>
                </a:r>
                <a:r>
                  <a:rPr lang="en-IN" i="1" dirty="0"/>
                  <a:t>select </a:t>
                </a:r>
                <a:r>
                  <a:rPr lang="en-IN" dirty="0"/>
                  <a:t>input, </a:t>
                </a:r>
                <a:r>
                  <a:rPr lang="en-IN" i="1" dirty="0"/>
                  <a:t>s</a:t>
                </a:r>
                <a:r>
                  <a:rPr lang="en-IN" dirty="0"/>
                  <a:t>, chooses as the output of the multiplexer either input </a:t>
                </a:r>
                <a:r>
                  <a:rPr lang="en-IN" i="1" dirty="0"/>
                  <a:t>w</a:t>
                </a:r>
                <a:r>
                  <a:rPr lang="en-IN" baseline="-25000" dirty="0"/>
                  <a:t>0</a:t>
                </a:r>
                <a:r>
                  <a:rPr lang="en-IN" dirty="0"/>
                  <a:t> or </a:t>
                </a:r>
                <a:r>
                  <a:rPr lang="en-IN" i="1" dirty="0"/>
                  <a:t>w</a:t>
                </a:r>
                <a:r>
                  <a:rPr lang="en-IN" baseline="-25000" dirty="0"/>
                  <a:t>1</a:t>
                </a:r>
                <a:r>
                  <a:rPr lang="en-IN" dirty="0"/>
                  <a:t>.</a:t>
                </a:r>
              </a:p>
              <a:p>
                <a:r>
                  <a:rPr lang="en-IN" dirty="0" smtClean="0"/>
                  <a:t>The 2-to-1 multiplexer’s </a:t>
                </a:r>
                <a:r>
                  <a:rPr lang="en-IN" dirty="0"/>
                  <a:t>functionality can be described in the form of a truth table as </a:t>
                </a:r>
                <a:r>
                  <a:rPr lang="en-IN" dirty="0" smtClean="0"/>
                  <a:t>shown in figure (b)</a:t>
                </a:r>
                <a:endParaRPr lang="en-IN" i="1" dirty="0"/>
              </a:p>
              <a:p>
                <a:r>
                  <a:rPr lang="en-IN" dirty="0" smtClean="0"/>
                  <a:t>The </a:t>
                </a:r>
                <a:r>
                  <a:rPr lang="en-IN" dirty="0"/>
                  <a:t>sum-of-products implementation of the 2-to-1 </a:t>
                </a:r>
                <a:r>
                  <a:rPr lang="en-IN" dirty="0" smtClean="0"/>
                  <a:t>multiplexer is shown below.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𝑠𝑤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baseline="-250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3782"/>
                <a:ext cx="10515600" cy="5013181"/>
              </a:xfrm>
              <a:blipFill>
                <a:blip r:embed="rId2"/>
                <a:stretch>
                  <a:fillRect l="-1043" t="-2190" r="-1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268" y="4113376"/>
            <a:ext cx="3991532" cy="1971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893" y="4249498"/>
            <a:ext cx="1680998" cy="18358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509" y="4157861"/>
            <a:ext cx="2237017" cy="201910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65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Arithmetic Comparison Circuits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7" y="1524000"/>
            <a:ext cx="10820399" cy="4652963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In computer computations it is often necessary to compare numbers.</a:t>
            </a:r>
          </a:p>
          <a:p>
            <a:r>
              <a:rPr lang="en-IN" dirty="0" smtClean="0"/>
              <a:t>Comparator is a type of </a:t>
            </a:r>
            <a:r>
              <a:rPr lang="en-IN" dirty="0"/>
              <a:t>arithmetic circuit </a:t>
            </a:r>
            <a:r>
              <a:rPr lang="en-IN" dirty="0" smtClean="0"/>
              <a:t>that compares </a:t>
            </a:r>
            <a:r>
              <a:rPr lang="en-IN" dirty="0"/>
              <a:t>the relative </a:t>
            </a:r>
            <a:r>
              <a:rPr lang="en-IN" dirty="0" smtClean="0"/>
              <a:t>sizes of </a:t>
            </a:r>
            <a:r>
              <a:rPr lang="en-IN" dirty="0"/>
              <a:t>two binary numbers</a:t>
            </a:r>
            <a:r>
              <a:rPr lang="en-IN" dirty="0" smtClean="0"/>
              <a:t>.</a:t>
            </a:r>
          </a:p>
          <a:p>
            <a:r>
              <a:rPr lang="en-IN" dirty="0" smtClean="0"/>
              <a:t>Assume we have to compare </a:t>
            </a:r>
            <a:r>
              <a:rPr lang="en-IN" dirty="0"/>
              <a:t>two </a:t>
            </a:r>
            <a:r>
              <a:rPr lang="en-IN" i="1" dirty="0"/>
              <a:t>n</a:t>
            </a:r>
            <a:r>
              <a:rPr lang="en-IN" dirty="0"/>
              <a:t>-bit inputs,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/>
              <a:t>B</a:t>
            </a:r>
            <a:r>
              <a:rPr lang="en-IN" dirty="0"/>
              <a:t>, which represent unsigned </a:t>
            </a:r>
            <a:r>
              <a:rPr lang="en-IN" dirty="0" smtClean="0"/>
              <a:t>binary numbers.</a:t>
            </a:r>
          </a:p>
          <a:p>
            <a:r>
              <a:rPr lang="en-IN" dirty="0" smtClean="0"/>
              <a:t>The </a:t>
            </a:r>
            <a:r>
              <a:rPr lang="en-IN" dirty="0"/>
              <a:t>comparator produces three outputs, called </a:t>
            </a:r>
            <a:r>
              <a:rPr lang="en-IN" i="1" dirty="0" err="1"/>
              <a:t>AeqB</a:t>
            </a:r>
            <a:r>
              <a:rPr lang="en-IN" dirty="0"/>
              <a:t>, </a:t>
            </a:r>
            <a:r>
              <a:rPr lang="en-IN" i="1" dirty="0" err="1"/>
              <a:t>AgtB</a:t>
            </a:r>
            <a:r>
              <a:rPr lang="en-IN" dirty="0"/>
              <a:t>, and </a:t>
            </a:r>
            <a:r>
              <a:rPr lang="en-IN" i="1" dirty="0" err="1"/>
              <a:t>AltB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i="1" dirty="0" err="1" smtClean="0"/>
              <a:t>AeqB</a:t>
            </a:r>
            <a:r>
              <a:rPr lang="en-IN" i="1" dirty="0" smtClean="0"/>
              <a:t> </a:t>
            </a:r>
            <a:r>
              <a:rPr lang="en-IN" dirty="0" smtClean="0"/>
              <a:t>output </a:t>
            </a:r>
            <a:r>
              <a:rPr lang="en-IN" dirty="0"/>
              <a:t>is set to 1 if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/>
              <a:t>B </a:t>
            </a:r>
            <a:r>
              <a:rPr lang="en-IN" dirty="0"/>
              <a:t>are equal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i="1" dirty="0" err="1"/>
              <a:t>AgtB</a:t>
            </a:r>
            <a:r>
              <a:rPr lang="en-IN" i="1" dirty="0"/>
              <a:t> </a:t>
            </a:r>
            <a:r>
              <a:rPr lang="en-IN" dirty="0"/>
              <a:t>output is 1 if </a:t>
            </a:r>
            <a:r>
              <a:rPr lang="en-IN" i="1" dirty="0"/>
              <a:t>A </a:t>
            </a:r>
            <a:r>
              <a:rPr lang="en-IN" dirty="0"/>
              <a:t>is greater than </a:t>
            </a:r>
            <a:r>
              <a:rPr lang="en-IN" i="1" dirty="0"/>
              <a:t>B</a:t>
            </a:r>
            <a:r>
              <a:rPr lang="en-IN" dirty="0"/>
              <a:t>, and </a:t>
            </a:r>
            <a:r>
              <a:rPr lang="en-IN" dirty="0" smtClean="0"/>
              <a:t>the </a:t>
            </a:r>
            <a:r>
              <a:rPr lang="en-IN" i="1" dirty="0" err="1" smtClean="0"/>
              <a:t>AltB</a:t>
            </a:r>
            <a:r>
              <a:rPr lang="en-IN" i="1" dirty="0" smtClean="0"/>
              <a:t> </a:t>
            </a:r>
            <a:r>
              <a:rPr lang="en-IN" dirty="0"/>
              <a:t>output is 1 if </a:t>
            </a:r>
            <a:r>
              <a:rPr lang="en-IN" i="1" dirty="0"/>
              <a:t>A </a:t>
            </a:r>
            <a:r>
              <a:rPr lang="en-IN" dirty="0"/>
              <a:t>is less than </a:t>
            </a:r>
            <a:r>
              <a:rPr lang="en-IN" i="1" dirty="0"/>
              <a:t>B</a:t>
            </a:r>
            <a:r>
              <a:rPr lang="en-IN" dirty="0"/>
              <a:t>.</a:t>
            </a:r>
          </a:p>
          <a:p>
            <a:r>
              <a:rPr lang="en-IN" dirty="0"/>
              <a:t>The desired comparator can be designed by creating a truth table that specifies the </a:t>
            </a:r>
            <a:r>
              <a:rPr lang="en-IN" dirty="0" smtClean="0"/>
              <a:t>three outputs </a:t>
            </a:r>
            <a:r>
              <a:rPr lang="en-IN" dirty="0"/>
              <a:t>as functions of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/>
              <a:t>B</a:t>
            </a:r>
            <a:r>
              <a:rPr lang="en-IN" dirty="0" smtClean="0"/>
              <a:t>.</a:t>
            </a:r>
          </a:p>
          <a:p>
            <a:r>
              <a:rPr lang="en-IN" dirty="0" smtClean="0"/>
              <a:t>However</a:t>
            </a:r>
            <a:r>
              <a:rPr lang="en-IN" dirty="0"/>
              <a:t>, even for moderate values of </a:t>
            </a:r>
            <a:r>
              <a:rPr lang="en-IN" i="1" dirty="0"/>
              <a:t>n</a:t>
            </a:r>
            <a:r>
              <a:rPr lang="en-IN" dirty="0"/>
              <a:t>, the truth table </a:t>
            </a:r>
            <a:r>
              <a:rPr lang="en-IN" dirty="0" smtClean="0"/>
              <a:t>is large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 smtClean="0"/>
              <a:t>better </a:t>
            </a:r>
            <a:r>
              <a:rPr lang="en-IN" dirty="0"/>
              <a:t>approach is to derive the comparator circuit by considering the bits of </a:t>
            </a:r>
            <a:r>
              <a:rPr lang="en-IN" i="1" dirty="0"/>
              <a:t>A </a:t>
            </a:r>
            <a:r>
              <a:rPr lang="en-IN" dirty="0" smtClean="0"/>
              <a:t>and </a:t>
            </a:r>
            <a:r>
              <a:rPr lang="en-IN" i="1" dirty="0" smtClean="0"/>
              <a:t>B </a:t>
            </a:r>
            <a:r>
              <a:rPr lang="en-IN" dirty="0"/>
              <a:t>in pairs</a:t>
            </a:r>
            <a:r>
              <a:rPr lang="en-IN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67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4 bit comparator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4625254"/>
          </a:xfrm>
        </p:spPr>
        <p:txBody>
          <a:bodyPr>
            <a:normAutofit fontScale="92500"/>
          </a:bodyPr>
          <a:lstStyle/>
          <a:p>
            <a:r>
              <a:rPr lang="en-IN" dirty="0"/>
              <a:t>We can illustrate </a:t>
            </a:r>
            <a:r>
              <a:rPr lang="en-IN" dirty="0" smtClean="0"/>
              <a:t>the comparator design </a:t>
            </a:r>
            <a:r>
              <a:rPr lang="en-IN" dirty="0"/>
              <a:t>by a small example, where </a:t>
            </a:r>
            <a:r>
              <a:rPr lang="en-IN" i="1" dirty="0"/>
              <a:t>n </a:t>
            </a:r>
            <a:r>
              <a:rPr lang="en-IN" dirty="0"/>
              <a:t>= 4</a:t>
            </a:r>
            <a:r>
              <a:rPr lang="en-IN" dirty="0" smtClean="0"/>
              <a:t>.</a:t>
            </a:r>
          </a:p>
          <a:p>
            <a:r>
              <a:rPr lang="en-IN" dirty="0" smtClean="0"/>
              <a:t>Let </a:t>
            </a:r>
            <a:r>
              <a:rPr lang="en-IN" i="1" dirty="0"/>
              <a:t>A </a:t>
            </a:r>
            <a:r>
              <a:rPr lang="en-IN" dirty="0"/>
              <a:t>= </a:t>
            </a:r>
            <a:r>
              <a:rPr lang="en-IN" i="1" dirty="0"/>
              <a:t>a</a:t>
            </a:r>
            <a:r>
              <a:rPr lang="en-IN" baseline="-25000" dirty="0"/>
              <a:t>3</a:t>
            </a:r>
            <a:r>
              <a:rPr lang="en-IN" i="1" dirty="0"/>
              <a:t>a</a:t>
            </a:r>
            <a:r>
              <a:rPr lang="en-IN" baseline="-25000" dirty="0"/>
              <a:t>2</a:t>
            </a:r>
            <a:r>
              <a:rPr lang="en-IN" i="1" dirty="0"/>
              <a:t>a</a:t>
            </a:r>
            <a:r>
              <a:rPr lang="en-IN" baseline="-25000" dirty="0"/>
              <a:t>1</a:t>
            </a:r>
            <a:r>
              <a:rPr lang="en-IN" i="1" dirty="0"/>
              <a:t>a</a:t>
            </a:r>
            <a:r>
              <a:rPr lang="en-IN" baseline="-25000" dirty="0"/>
              <a:t>0</a:t>
            </a:r>
            <a:r>
              <a:rPr lang="en-IN" dirty="0"/>
              <a:t> and </a:t>
            </a:r>
            <a:r>
              <a:rPr lang="en-IN" i="1" dirty="0"/>
              <a:t>B </a:t>
            </a:r>
            <a:r>
              <a:rPr lang="en-IN" dirty="0"/>
              <a:t>= </a:t>
            </a:r>
            <a:r>
              <a:rPr lang="en-IN" i="1" dirty="0"/>
              <a:t>b</a:t>
            </a:r>
            <a:r>
              <a:rPr lang="en-IN" baseline="-25000" dirty="0"/>
              <a:t>3</a:t>
            </a:r>
            <a:r>
              <a:rPr lang="en-IN" i="1" dirty="0"/>
              <a:t>b</a:t>
            </a:r>
            <a:r>
              <a:rPr lang="en-IN" baseline="-25000" dirty="0"/>
              <a:t>2</a:t>
            </a:r>
            <a:r>
              <a:rPr lang="en-IN" i="1" dirty="0"/>
              <a:t>b</a:t>
            </a:r>
            <a:r>
              <a:rPr lang="en-IN" baseline="-25000" dirty="0"/>
              <a:t>1</a:t>
            </a:r>
            <a:r>
              <a:rPr lang="en-IN" i="1" dirty="0"/>
              <a:t>b</a:t>
            </a:r>
            <a:r>
              <a:rPr lang="en-IN" baseline="-25000" dirty="0"/>
              <a:t>0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Define </a:t>
            </a:r>
            <a:r>
              <a:rPr lang="en-IN" dirty="0"/>
              <a:t>a set of intermediate signals </a:t>
            </a:r>
            <a:r>
              <a:rPr lang="en-IN" dirty="0" smtClean="0"/>
              <a:t>called </a:t>
            </a:r>
            <a:r>
              <a:rPr lang="en-IN" i="1" dirty="0" smtClean="0"/>
              <a:t>i</a:t>
            </a:r>
            <a:r>
              <a:rPr lang="en-IN" baseline="-25000" dirty="0" smtClean="0"/>
              <a:t>3</a:t>
            </a:r>
            <a:r>
              <a:rPr lang="en-IN" i="1" dirty="0"/>
              <a:t>, i</a:t>
            </a:r>
            <a:r>
              <a:rPr lang="en-IN" baseline="-25000" dirty="0"/>
              <a:t>2</a:t>
            </a:r>
            <a:r>
              <a:rPr lang="en-IN" i="1" dirty="0"/>
              <a:t>, i</a:t>
            </a:r>
            <a:r>
              <a:rPr lang="en-IN" baseline="-25000" dirty="0"/>
              <a:t>1</a:t>
            </a:r>
            <a:r>
              <a:rPr lang="en-IN" dirty="0"/>
              <a:t>, and </a:t>
            </a:r>
            <a:r>
              <a:rPr lang="en-IN" i="1" dirty="0"/>
              <a:t>i</a:t>
            </a:r>
            <a:r>
              <a:rPr lang="en-IN" baseline="-25000" dirty="0"/>
              <a:t>0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Each </a:t>
            </a:r>
            <a:r>
              <a:rPr lang="en-IN" dirty="0"/>
              <a:t>signal, </a:t>
            </a:r>
            <a:r>
              <a:rPr lang="en-IN" i="1" dirty="0" err="1"/>
              <a:t>i</a:t>
            </a:r>
            <a:r>
              <a:rPr lang="en-IN" i="1" baseline="-25000" dirty="0" err="1"/>
              <a:t>k</a:t>
            </a:r>
            <a:r>
              <a:rPr lang="en-IN" i="1" dirty="0"/>
              <a:t> </a:t>
            </a:r>
            <a:r>
              <a:rPr lang="en-IN" dirty="0"/>
              <a:t>, is 1 if the bits of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/>
              <a:t>B </a:t>
            </a:r>
            <a:r>
              <a:rPr lang="en-IN" dirty="0"/>
              <a:t>with the same index are equal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Hence, </a:t>
            </a:r>
          </a:p>
          <a:p>
            <a:r>
              <a:rPr lang="en-IN" dirty="0" smtClean="0"/>
              <a:t>The </a:t>
            </a:r>
            <a:r>
              <a:rPr lang="en-IN" dirty="0"/>
              <a:t>comparator’s </a:t>
            </a:r>
            <a:r>
              <a:rPr lang="en-IN" i="1" dirty="0" err="1"/>
              <a:t>AeqB</a:t>
            </a:r>
            <a:r>
              <a:rPr lang="en-IN" i="1" dirty="0"/>
              <a:t> </a:t>
            </a:r>
            <a:r>
              <a:rPr lang="en-IN" dirty="0"/>
              <a:t>output is then given </a:t>
            </a:r>
            <a:r>
              <a:rPr lang="en-IN" dirty="0" smtClean="0"/>
              <a:t>by </a:t>
            </a:r>
            <a:r>
              <a:rPr lang="en-IN" i="1" dirty="0" err="1" smtClean="0"/>
              <a:t>AeqB</a:t>
            </a:r>
            <a:r>
              <a:rPr lang="en-IN" i="1" dirty="0" smtClean="0"/>
              <a:t> </a:t>
            </a:r>
            <a:r>
              <a:rPr lang="en-IN" dirty="0"/>
              <a:t>= </a:t>
            </a:r>
            <a:r>
              <a:rPr lang="en-IN" i="1" dirty="0" smtClean="0"/>
              <a:t>i</a:t>
            </a:r>
            <a:r>
              <a:rPr lang="en-IN" baseline="-25000" dirty="0" smtClean="0"/>
              <a:t>3</a:t>
            </a:r>
            <a:r>
              <a:rPr lang="en-IN" i="1" dirty="0" smtClean="0"/>
              <a:t>i</a:t>
            </a:r>
            <a:r>
              <a:rPr lang="en-IN" baseline="-25000" dirty="0" smtClean="0"/>
              <a:t>2</a:t>
            </a:r>
            <a:r>
              <a:rPr lang="en-IN" i="1" dirty="0" smtClean="0"/>
              <a:t>i</a:t>
            </a:r>
            <a:r>
              <a:rPr lang="en-IN" baseline="-25000" dirty="0" smtClean="0"/>
              <a:t>1</a:t>
            </a:r>
            <a:r>
              <a:rPr lang="en-IN" i="1" dirty="0" smtClean="0"/>
              <a:t>i</a:t>
            </a:r>
            <a:r>
              <a:rPr lang="en-IN" baseline="-25000" dirty="0" smtClean="0"/>
              <a:t>0</a:t>
            </a:r>
          </a:p>
          <a:p>
            <a:r>
              <a:rPr lang="en-IN" dirty="0"/>
              <a:t>An expression for the </a:t>
            </a:r>
            <a:r>
              <a:rPr lang="en-IN" i="1" dirty="0" err="1"/>
              <a:t>AgtB</a:t>
            </a:r>
            <a:r>
              <a:rPr lang="en-IN" i="1" dirty="0"/>
              <a:t> </a:t>
            </a:r>
            <a:r>
              <a:rPr lang="en-IN" dirty="0"/>
              <a:t>output can be derived by considering the bits of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/>
              <a:t>B </a:t>
            </a:r>
            <a:r>
              <a:rPr lang="en-IN" dirty="0"/>
              <a:t>in </a:t>
            </a:r>
            <a:r>
              <a:rPr lang="en-IN" dirty="0" smtClean="0"/>
              <a:t>the order </a:t>
            </a:r>
            <a:r>
              <a:rPr lang="en-IN" dirty="0"/>
              <a:t>from the most-significant bit to the least-significant bit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first bit-position, </a:t>
            </a:r>
            <a:r>
              <a:rPr lang="en-IN" i="1" dirty="0"/>
              <a:t>k</a:t>
            </a:r>
            <a:r>
              <a:rPr lang="en-IN" dirty="0"/>
              <a:t>, </a:t>
            </a:r>
            <a:r>
              <a:rPr lang="en-IN" dirty="0" smtClean="0"/>
              <a:t>at which </a:t>
            </a:r>
            <a:r>
              <a:rPr lang="en-IN" i="1" dirty="0" err="1"/>
              <a:t>a</a:t>
            </a:r>
            <a:r>
              <a:rPr lang="en-IN" i="1" baseline="-25000" dirty="0" err="1"/>
              <a:t>k</a:t>
            </a:r>
            <a:r>
              <a:rPr lang="en-IN" i="1" dirty="0"/>
              <a:t> </a:t>
            </a:r>
            <a:r>
              <a:rPr lang="en-IN" dirty="0"/>
              <a:t>and </a:t>
            </a:r>
            <a:r>
              <a:rPr lang="en-IN" i="1" dirty="0" err="1"/>
              <a:t>b</a:t>
            </a:r>
            <a:r>
              <a:rPr lang="en-IN" i="1" baseline="-25000" dirty="0" err="1"/>
              <a:t>k</a:t>
            </a:r>
            <a:r>
              <a:rPr lang="en-IN" i="1" dirty="0"/>
              <a:t> </a:t>
            </a:r>
            <a:r>
              <a:rPr lang="en-IN" dirty="0"/>
              <a:t>differ determines whether </a:t>
            </a:r>
            <a:r>
              <a:rPr lang="en-IN" i="1" dirty="0"/>
              <a:t>A </a:t>
            </a:r>
            <a:r>
              <a:rPr lang="en-IN" dirty="0"/>
              <a:t>is less than or greater than </a:t>
            </a:r>
            <a:r>
              <a:rPr lang="en-IN" i="1" dirty="0"/>
              <a:t>B</a:t>
            </a:r>
            <a:r>
              <a:rPr lang="en-IN" dirty="0" smtClean="0"/>
              <a:t>.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101" y="3418142"/>
            <a:ext cx="1386615" cy="34378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1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5748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If </a:t>
            </a:r>
            <a:r>
              <a:rPr lang="en-IN" i="1" dirty="0" err="1"/>
              <a:t>a</a:t>
            </a:r>
            <a:r>
              <a:rPr lang="en-IN" i="1" baseline="-25000" dirty="0" err="1"/>
              <a:t>k</a:t>
            </a:r>
            <a:r>
              <a:rPr lang="en-IN" i="1" dirty="0"/>
              <a:t> </a:t>
            </a:r>
            <a:r>
              <a:rPr lang="en-IN" dirty="0"/>
              <a:t>= 0 and </a:t>
            </a:r>
            <a:r>
              <a:rPr lang="en-IN" i="1" dirty="0" err="1"/>
              <a:t>b</a:t>
            </a:r>
            <a:r>
              <a:rPr lang="en-IN" i="1" baseline="-25000" dirty="0" err="1"/>
              <a:t>k</a:t>
            </a:r>
            <a:r>
              <a:rPr lang="en-IN" i="1" dirty="0"/>
              <a:t> </a:t>
            </a:r>
            <a:r>
              <a:rPr lang="en-IN" dirty="0"/>
              <a:t>= 1, then </a:t>
            </a:r>
            <a:r>
              <a:rPr lang="en-IN" i="1" dirty="0"/>
              <a:t>A &lt; B</a:t>
            </a:r>
            <a:r>
              <a:rPr lang="en-IN" dirty="0"/>
              <a:t>. But if </a:t>
            </a:r>
            <a:r>
              <a:rPr lang="en-IN" i="1" dirty="0" err="1"/>
              <a:t>a</a:t>
            </a:r>
            <a:r>
              <a:rPr lang="en-IN" i="1" baseline="-25000" dirty="0" err="1"/>
              <a:t>k</a:t>
            </a:r>
            <a:r>
              <a:rPr lang="en-IN" i="1" dirty="0"/>
              <a:t> </a:t>
            </a:r>
            <a:r>
              <a:rPr lang="en-IN" dirty="0"/>
              <a:t>= 1 and </a:t>
            </a:r>
            <a:r>
              <a:rPr lang="en-IN" i="1" dirty="0" err="1"/>
              <a:t>b</a:t>
            </a:r>
            <a:r>
              <a:rPr lang="en-IN" i="1" baseline="-25000" dirty="0" err="1"/>
              <a:t>k</a:t>
            </a:r>
            <a:r>
              <a:rPr lang="en-IN" i="1" dirty="0"/>
              <a:t> </a:t>
            </a:r>
            <a:r>
              <a:rPr lang="en-IN" dirty="0"/>
              <a:t>= 0, then </a:t>
            </a:r>
            <a:r>
              <a:rPr lang="en-IN" i="1" dirty="0"/>
              <a:t>A &gt; B</a:t>
            </a:r>
            <a:r>
              <a:rPr lang="en-IN" dirty="0"/>
              <a:t>. </a:t>
            </a:r>
          </a:p>
          <a:p>
            <a:r>
              <a:rPr lang="en-IN" dirty="0"/>
              <a:t>The </a:t>
            </a:r>
            <a:r>
              <a:rPr lang="en-IN" i="1" dirty="0" err="1"/>
              <a:t>AgtB</a:t>
            </a:r>
            <a:r>
              <a:rPr lang="en-IN" i="1" dirty="0"/>
              <a:t> </a:t>
            </a:r>
            <a:r>
              <a:rPr lang="en-IN" dirty="0"/>
              <a:t>output is defined by,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i="1" dirty="0" err="1"/>
              <a:t>i</a:t>
            </a:r>
            <a:r>
              <a:rPr lang="en-IN" i="1" baseline="-25000" dirty="0" err="1"/>
              <a:t>k</a:t>
            </a:r>
            <a:r>
              <a:rPr lang="en-IN" i="1" dirty="0"/>
              <a:t> </a:t>
            </a:r>
            <a:r>
              <a:rPr lang="en-IN" dirty="0"/>
              <a:t>signals ensure that only the first bits, considered from the left to the right, of </a:t>
            </a:r>
            <a:r>
              <a:rPr lang="en-IN" i="1" dirty="0"/>
              <a:t>A </a:t>
            </a:r>
            <a:r>
              <a:rPr lang="en-IN" dirty="0" smtClean="0"/>
              <a:t>and </a:t>
            </a:r>
            <a:r>
              <a:rPr lang="en-IN" i="1" dirty="0" smtClean="0"/>
              <a:t>B </a:t>
            </a:r>
            <a:r>
              <a:rPr lang="en-IN" dirty="0"/>
              <a:t>that differ determine the value of </a:t>
            </a:r>
            <a:r>
              <a:rPr lang="en-IN" i="1" dirty="0" err="1"/>
              <a:t>AgtB</a:t>
            </a:r>
            <a:r>
              <a:rPr lang="en-IN" dirty="0" smtClean="0"/>
              <a:t>.</a:t>
            </a:r>
          </a:p>
          <a:p>
            <a:r>
              <a:rPr lang="en-IN" dirty="0"/>
              <a:t>The </a:t>
            </a:r>
            <a:r>
              <a:rPr lang="en-IN" i="1" dirty="0" err="1"/>
              <a:t>AltB</a:t>
            </a:r>
            <a:r>
              <a:rPr lang="en-IN" i="1" dirty="0"/>
              <a:t> </a:t>
            </a:r>
            <a:r>
              <a:rPr lang="en-IN" dirty="0"/>
              <a:t>output can be derived by using the other two outputs </a:t>
            </a:r>
            <a:r>
              <a:rPr lang="en-IN" dirty="0" smtClean="0"/>
              <a:t>as</a:t>
            </a:r>
          </a:p>
          <a:p>
            <a:endParaRPr lang="en-IN" dirty="0"/>
          </a:p>
          <a:p>
            <a:r>
              <a:rPr lang="en-IN" dirty="0" smtClean="0"/>
              <a:t>This </a:t>
            </a:r>
            <a:r>
              <a:rPr lang="en-IN" dirty="0" smtClean="0"/>
              <a:t>approach </a:t>
            </a:r>
            <a:r>
              <a:rPr lang="en-IN" dirty="0"/>
              <a:t>can be used to design a comparator for any value of </a:t>
            </a:r>
            <a:r>
              <a:rPr lang="en-IN" i="1" dirty="0"/>
              <a:t>n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42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64" y="4805341"/>
            <a:ext cx="2801716" cy="4039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901" y="2919123"/>
            <a:ext cx="5176699" cy="39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4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4 bit comparator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43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622" y="617793"/>
            <a:ext cx="6301316" cy="573855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1837" y="1773682"/>
            <a:ext cx="1489636" cy="3693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88473" y="2420766"/>
            <a:ext cx="19257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i="1" dirty="0" err="1"/>
              <a:t>AeqB</a:t>
            </a:r>
            <a:r>
              <a:rPr lang="en-IN" sz="2400" i="1" dirty="0"/>
              <a:t> </a:t>
            </a:r>
            <a:r>
              <a:rPr lang="en-IN" sz="2400" dirty="0"/>
              <a:t>= </a:t>
            </a:r>
            <a:r>
              <a:rPr lang="en-IN" sz="2400" i="1" dirty="0"/>
              <a:t>i</a:t>
            </a:r>
            <a:r>
              <a:rPr lang="en-IN" sz="2400" baseline="-25000" dirty="0"/>
              <a:t>3</a:t>
            </a:r>
            <a:r>
              <a:rPr lang="en-IN" sz="2400" i="1" dirty="0"/>
              <a:t>i</a:t>
            </a:r>
            <a:r>
              <a:rPr lang="en-IN" sz="2400" baseline="-25000" dirty="0"/>
              <a:t>2</a:t>
            </a:r>
            <a:r>
              <a:rPr lang="en-IN" sz="2400" i="1" dirty="0"/>
              <a:t>i</a:t>
            </a:r>
            <a:r>
              <a:rPr lang="en-IN" sz="2400" baseline="-25000" dirty="0"/>
              <a:t>1</a:t>
            </a:r>
            <a:r>
              <a:rPr lang="en-IN" sz="2400" i="1" dirty="0"/>
              <a:t>i</a:t>
            </a:r>
            <a:r>
              <a:rPr lang="en-IN" sz="2400" baseline="-25000" dirty="0"/>
              <a:t>0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06" y="3529515"/>
            <a:ext cx="5456135" cy="4177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473" y="4594354"/>
            <a:ext cx="2729345" cy="39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2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1517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Comparator </a:t>
            </a:r>
            <a:r>
              <a:rPr lang="en-IN" dirty="0" smtClean="0">
                <a:solidFill>
                  <a:srgbClr val="FF0000"/>
                </a:solidFill>
              </a:rPr>
              <a:t>for signed numbers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/>
          <a:lstStyle/>
          <a:p>
            <a:r>
              <a:rPr lang="en-IN" dirty="0" smtClean="0"/>
              <a:t>Two 4-bit signed </a:t>
            </a:r>
            <a:r>
              <a:rPr lang="en-IN" dirty="0"/>
              <a:t>numbers, </a:t>
            </a:r>
            <a:r>
              <a:rPr lang="en-IN" i="1" dirty="0"/>
              <a:t>X </a:t>
            </a:r>
            <a:r>
              <a:rPr lang="en-IN" dirty="0"/>
              <a:t>= </a:t>
            </a:r>
            <a:r>
              <a:rPr lang="en-IN" i="1" dirty="0"/>
              <a:t>x</a:t>
            </a:r>
            <a:r>
              <a:rPr lang="en-IN" baseline="-25000" dirty="0"/>
              <a:t>3</a:t>
            </a:r>
            <a:r>
              <a:rPr lang="en-IN" i="1" dirty="0"/>
              <a:t>x</a:t>
            </a:r>
            <a:r>
              <a:rPr lang="en-IN" baseline="-25000" dirty="0"/>
              <a:t>2</a:t>
            </a:r>
            <a:r>
              <a:rPr lang="en-IN" i="1" dirty="0"/>
              <a:t>x</a:t>
            </a:r>
            <a:r>
              <a:rPr lang="en-IN" baseline="-25000" dirty="0"/>
              <a:t>1</a:t>
            </a:r>
            <a:r>
              <a:rPr lang="en-IN" i="1" dirty="0"/>
              <a:t>x</a:t>
            </a:r>
            <a:r>
              <a:rPr lang="en-IN" baseline="-25000" dirty="0"/>
              <a:t>0</a:t>
            </a:r>
            <a:r>
              <a:rPr lang="en-IN" dirty="0"/>
              <a:t> and </a:t>
            </a:r>
            <a:r>
              <a:rPr lang="en-IN" i="1" dirty="0"/>
              <a:t>Y </a:t>
            </a:r>
            <a:r>
              <a:rPr lang="en-IN" dirty="0"/>
              <a:t>= </a:t>
            </a:r>
            <a:r>
              <a:rPr lang="en-IN" i="1" dirty="0"/>
              <a:t>y</a:t>
            </a:r>
            <a:r>
              <a:rPr lang="en-IN" baseline="-25000" dirty="0"/>
              <a:t>3</a:t>
            </a:r>
            <a:r>
              <a:rPr lang="en-IN" i="1" dirty="0"/>
              <a:t>y</a:t>
            </a:r>
            <a:r>
              <a:rPr lang="en-IN" baseline="-25000" dirty="0"/>
              <a:t>2</a:t>
            </a:r>
            <a:r>
              <a:rPr lang="en-IN" i="1" dirty="0"/>
              <a:t>y</a:t>
            </a:r>
            <a:r>
              <a:rPr lang="en-IN" baseline="-25000" dirty="0"/>
              <a:t>1</a:t>
            </a:r>
            <a:r>
              <a:rPr lang="en-IN" i="1" dirty="0"/>
              <a:t>y</a:t>
            </a:r>
            <a:r>
              <a:rPr lang="en-IN" baseline="-25000" dirty="0"/>
              <a:t>0</a:t>
            </a:r>
            <a:r>
              <a:rPr lang="en-IN" dirty="0"/>
              <a:t>, can be compared by using the </a:t>
            </a:r>
            <a:r>
              <a:rPr lang="en-IN" dirty="0" err="1" smtClean="0"/>
              <a:t>subtractor</a:t>
            </a:r>
            <a:r>
              <a:rPr lang="en-IN" dirty="0" smtClean="0"/>
              <a:t> circuit </a:t>
            </a:r>
            <a:r>
              <a:rPr lang="en-IN" dirty="0"/>
              <a:t>in </a:t>
            </a:r>
            <a:r>
              <a:rPr lang="en-IN" dirty="0" smtClean="0"/>
              <a:t>Figure </a:t>
            </a:r>
          </a:p>
          <a:p>
            <a:pPr lvl="1"/>
            <a:r>
              <a:rPr lang="en-IN" dirty="0" smtClean="0"/>
              <a:t>It </a:t>
            </a:r>
            <a:r>
              <a:rPr lang="en-IN" dirty="0"/>
              <a:t>performs the operation </a:t>
            </a:r>
            <a:r>
              <a:rPr lang="en-IN" i="1" dirty="0"/>
              <a:t>X </a:t>
            </a:r>
            <a:r>
              <a:rPr lang="en-IN" dirty="0"/>
              <a:t>− </a:t>
            </a:r>
            <a:r>
              <a:rPr lang="en-IN" i="1" dirty="0"/>
              <a:t>Y 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44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991" y="2282205"/>
            <a:ext cx="7525800" cy="4439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199" y="2676436"/>
            <a:ext cx="39817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*The </a:t>
            </a:r>
            <a:r>
              <a:rPr lang="en-IN" sz="2000" dirty="0"/>
              <a:t>three outputs denote the following:</a:t>
            </a:r>
          </a:p>
          <a:p>
            <a:r>
              <a:rPr lang="en-IN" sz="2000" i="1" dirty="0" smtClean="0"/>
              <a:t>*Z </a:t>
            </a:r>
            <a:r>
              <a:rPr lang="en-IN" sz="2000" dirty="0"/>
              <a:t>= 1 if the result is 0; </a:t>
            </a:r>
            <a:endParaRPr lang="en-IN" sz="2000" dirty="0" smtClean="0"/>
          </a:p>
          <a:p>
            <a:r>
              <a:rPr lang="en-IN" sz="2000" dirty="0" smtClean="0"/>
              <a:t>otherwise </a:t>
            </a:r>
            <a:r>
              <a:rPr lang="en-IN" sz="2000" i="1" dirty="0"/>
              <a:t>Z </a:t>
            </a:r>
            <a:r>
              <a:rPr lang="en-IN" sz="2000" dirty="0"/>
              <a:t>= 0</a:t>
            </a:r>
          </a:p>
          <a:p>
            <a:r>
              <a:rPr lang="en-IN" sz="2000" i="1" dirty="0" smtClean="0"/>
              <a:t>*N </a:t>
            </a:r>
            <a:r>
              <a:rPr lang="en-IN" sz="2000" dirty="0"/>
              <a:t>= 1 if the result is negative; otherwise </a:t>
            </a:r>
            <a:r>
              <a:rPr lang="en-IN" sz="2000" i="1" dirty="0"/>
              <a:t>N </a:t>
            </a:r>
            <a:r>
              <a:rPr lang="en-IN" sz="2000" dirty="0"/>
              <a:t>= 0</a:t>
            </a:r>
          </a:p>
          <a:p>
            <a:r>
              <a:rPr lang="en-IN" sz="2000" i="1" dirty="0" smtClean="0"/>
              <a:t>*V </a:t>
            </a:r>
            <a:r>
              <a:rPr lang="en-IN" sz="2000" dirty="0"/>
              <a:t>= 1 if arithmetic overflow occurs; otherwise </a:t>
            </a:r>
            <a:r>
              <a:rPr lang="en-IN" sz="2000" i="1" dirty="0"/>
              <a:t>V </a:t>
            </a:r>
            <a:r>
              <a:rPr lang="en-IN" sz="2000" dirty="0"/>
              <a:t>= </a:t>
            </a:r>
            <a:r>
              <a:rPr lang="en-IN" sz="2000" dirty="0" smtClean="0"/>
              <a:t>0</a:t>
            </a:r>
          </a:p>
          <a:p>
            <a:r>
              <a:rPr lang="en-IN" sz="2000" i="1" dirty="0" smtClean="0"/>
              <a:t>*Z</a:t>
            </a:r>
            <a:r>
              <a:rPr lang="en-IN" sz="2000" dirty="0"/>
              <a:t>, </a:t>
            </a:r>
            <a:r>
              <a:rPr lang="en-IN" sz="2000" i="1" dirty="0"/>
              <a:t>N</a:t>
            </a:r>
            <a:r>
              <a:rPr lang="en-IN" sz="2000" dirty="0"/>
              <a:t>, and </a:t>
            </a:r>
            <a:r>
              <a:rPr lang="en-IN" sz="2000" i="1" dirty="0"/>
              <a:t>V </a:t>
            </a:r>
            <a:r>
              <a:rPr lang="en-IN" sz="2000" dirty="0"/>
              <a:t>can be used to determine the cases </a:t>
            </a:r>
            <a:r>
              <a:rPr lang="en-IN" sz="2000" i="1" dirty="0"/>
              <a:t>X </a:t>
            </a:r>
            <a:r>
              <a:rPr lang="en-IN" sz="2000" dirty="0"/>
              <a:t>= </a:t>
            </a:r>
            <a:r>
              <a:rPr lang="en-IN" sz="2000" i="1" dirty="0"/>
              <a:t>Y </a:t>
            </a:r>
            <a:r>
              <a:rPr lang="en-IN" sz="2000" dirty="0"/>
              <a:t>, </a:t>
            </a:r>
            <a:r>
              <a:rPr lang="en-IN" sz="2000" i="1" dirty="0"/>
              <a:t>X &lt; Y </a:t>
            </a:r>
            <a:r>
              <a:rPr lang="en-IN" sz="2000" dirty="0"/>
              <a:t>, </a:t>
            </a:r>
            <a:r>
              <a:rPr lang="en-IN" sz="2000" i="1" dirty="0"/>
              <a:t>X </a:t>
            </a:r>
            <a:r>
              <a:rPr lang="en-IN" sz="2000" dirty="0"/>
              <a:t>≤ </a:t>
            </a:r>
            <a:r>
              <a:rPr lang="en-IN" sz="2000" i="1" dirty="0"/>
              <a:t>Y </a:t>
            </a:r>
            <a:r>
              <a:rPr lang="en-IN" sz="2000" dirty="0"/>
              <a:t>, </a:t>
            </a:r>
            <a:r>
              <a:rPr lang="en-IN" sz="2000" i="1" dirty="0"/>
              <a:t>X &gt; Y, </a:t>
            </a:r>
            <a:r>
              <a:rPr lang="en-IN" sz="2000" dirty="0"/>
              <a:t>and </a:t>
            </a:r>
            <a:r>
              <a:rPr lang="en-IN" sz="2000" i="1" dirty="0"/>
              <a:t>X </a:t>
            </a:r>
            <a:r>
              <a:rPr lang="en-IN" sz="2000" dirty="0"/>
              <a:t>≥ </a:t>
            </a:r>
            <a:r>
              <a:rPr lang="en-IN" sz="2000" i="1" dirty="0"/>
              <a:t>Y </a:t>
            </a:r>
            <a:r>
              <a:rPr lang="en-IN" sz="2000" dirty="0"/>
              <a:t>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8929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Contd.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0718" y="1205348"/>
                <a:ext cx="11090564" cy="4930054"/>
              </a:xfrm>
            </p:spPr>
            <p:txBody>
              <a:bodyPr>
                <a:noAutofit/>
              </a:bodyPr>
              <a:lstStyle/>
              <a:p>
                <a:r>
                  <a:rPr lang="en-IN" dirty="0" smtClean="0"/>
                  <a:t>Consider </a:t>
                </a:r>
                <a:r>
                  <a:rPr lang="en-IN" dirty="0"/>
                  <a:t>first the case </a:t>
                </a:r>
                <a:r>
                  <a:rPr lang="en-IN" i="1" dirty="0"/>
                  <a:t>X &lt; Y </a:t>
                </a:r>
                <a:r>
                  <a:rPr lang="en-IN" dirty="0"/>
                  <a:t>, where the following possibilities may arise:</a:t>
                </a:r>
              </a:p>
              <a:p>
                <a:pPr lvl="1"/>
                <a:r>
                  <a:rPr lang="en-IN" dirty="0" smtClean="0"/>
                  <a:t>If </a:t>
                </a:r>
                <a:r>
                  <a:rPr lang="en-IN" i="1" dirty="0"/>
                  <a:t>X </a:t>
                </a:r>
                <a:r>
                  <a:rPr lang="en-IN" dirty="0"/>
                  <a:t>and </a:t>
                </a:r>
                <a:r>
                  <a:rPr lang="en-IN" i="1" dirty="0"/>
                  <a:t>Y </a:t>
                </a:r>
                <a:r>
                  <a:rPr lang="en-IN" dirty="0"/>
                  <a:t>have the same sign there will be no overflow, hence </a:t>
                </a:r>
                <a:r>
                  <a:rPr lang="en-IN" i="1" dirty="0"/>
                  <a:t>V </a:t>
                </a:r>
                <a:r>
                  <a:rPr lang="en-IN" dirty="0"/>
                  <a:t>= 0</a:t>
                </a:r>
                <a:r>
                  <a:rPr lang="en-IN" dirty="0" smtClean="0"/>
                  <a:t>.</a:t>
                </a:r>
              </a:p>
              <a:p>
                <a:pPr lvl="1"/>
                <a:r>
                  <a:rPr lang="en-IN" dirty="0" smtClean="0"/>
                  <a:t>Then </a:t>
                </a:r>
                <a:r>
                  <a:rPr lang="en-IN" dirty="0"/>
                  <a:t>for </a:t>
                </a:r>
                <a:r>
                  <a:rPr lang="en-IN" dirty="0" smtClean="0"/>
                  <a:t>both positive </a:t>
                </a:r>
                <a:r>
                  <a:rPr lang="en-IN" dirty="0"/>
                  <a:t>and negative </a:t>
                </a:r>
                <a:r>
                  <a:rPr lang="en-IN" i="1" dirty="0"/>
                  <a:t>X </a:t>
                </a:r>
                <a:r>
                  <a:rPr lang="en-IN" dirty="0"/>
                  <a:t>and </a:t>
                </a:r>
                <a:r>
                  <a:rPr lang="en-IN" i="1" dirty="0"/>
                  <a:t>Y </a:t>
                </a:r>
                <a:r>
                  <a:rPr lang="en-IN" dirty="0"/>
                  <a:t>the difference will be negative (</a:t>
                </a:r>
                <a:r>
                  <a:rPr lang="en-IN" i="1" dirty="0"/>
                  <a:t>N </a:t>
                </a:r>
                <a:r>
                  <a:rPr lang="en-IN" dirty="0"/>
                  <a:t>= 1).</a:t>
                </a:r>
              </a:p>
              <a:p>
                <a:pPr lvl="1"/>
                <a:r>
                  <a:rPr lang="en-IN" dirty="0" smtClean="0"/>
                  <a:t>If </a:t>
                </a:r>
                <a:r>
                  <a:rPr lang="en-IN" i="1" dirty="0"/>
                  <a:t>X </a:t>
                </a:r>
                <a:r>
                  <a:rPr lang="en-IN" dirty="0"/>
                  <a:t>is negative and </a:t>
                </a:r>
                <a:r>
                  <a:rPr lang="en-IN" i="1" dirty="0"/>
                  <a:t>Y </a:t>
                </a:r>
                <a:r>
                  <a:rPr lang="en-IN" dirty="0"/>
                  <a:t>is positive, the difference will be negative (</a:t>
                </a:r>
                <a:r>
                  <a:rPr lang="en-IN" i="1" dirty="0"/>
                  <a:t>N </a:t>
                </a:r>
                <a:r>
                  <a:rPr lang="en-IN" dirty="0"/>
                  <a:t>= 1) if there </a:t>
                </a:r>
                <a:r>
                  <a:rPr lang="en-IN" dirty="0" smtClean="0"/>
                  <a:t>is no </a:t>
                </a:r>
                <a:r>
                  <a:rPr lang="en-IN" dirty="0"/>
                  <a:t>overflow (</a:t>
                </a:r>
                <a:r>
                  <a:rPr lang="en-IN" i="1" dirty="0"/>
                  <a:t>V </a:t>
                </a:r>
                <a:r>
                  <a:rPr lang="en-IN" dirty="0"/>
                  <a:t>= 0); but the result will be positive (</a:t>
                </a:r>
                <a:r>
                  <a:rPr lang="en-IN" i="1" dirty="0"/>
                  <a:t>N </a:t>
                </a:r>
                <a:r>
                  <a:rPr lang="en-IN" dirty="0"/>
                  <a:t>= 0) if there is overflow (</a:t>
                </a:r>
                <a:r>
                  <a:rPr lang="en-IN" i="1" dirty="0"/>
                  <a:t>V </a:t>
                </a:r>
                <a:r>
                  <a:rPr lang="en-IN" dirty="0"/>
                  <a:t>= 1).</a:t>
                </a:r>
              </a:p>
              <a:p>
                <a:pPr lvl="1"/>
                <a:r>
                  <a:rPr lang="en-IN" dirty="0"/>
                  <a:t>Therefore, if </a:t>
                </a:r>
                <a:r>
                  <a:rPr lang="en-IN" i="1" dirty="0"/>
                  <a:t>X &lt; Y </a:t>
                </a:r>
                <a:r>
                  <a:rPr lang="en-IN" dirty="0"/>
                  <a:t>then </a:t>
                </a:r>
                <a:r>
                  <a:rPr lang="en-IN" i="1" dirty="0"/>
                  <a:t>N </a:t>
                </a:r>
                <a:r>
                  <a:rPr lang="en-IN" dirty="0"/>
                  <a:t>⊕ </a:t>
                </a:r>
                <a:r>
                  <a:rPr lang="en-IN" i="1" dirty="0"/>
                  <a:t>V </a:t>
                </a:r>
                <a:r>
                  <a:rPr lang="en-IN" dirty="0"/>
                  <a:t>= </a:t>
                </a:r>
                <a:r>
                  <a:rPr lang="en-IN" dirty="0" smtClean="0"/>
                  <a:t>1</a:t>
                </a:r>
              </a:p>
              <a:p>
                <a:r>
                  <a:rPr lang="en-IN" dirty="0"/>
                  <a:t>The case </a:t>
                </a:r>
                <a:r>
                  <a:rPr lang="en-IN" i="1" dirty="0"/>
                  <a:t>X </a:t>
                </a:r>
                <a:r>
                  <a:rPr lang="en-IN" dirty="0"/>
                  <a:t>= </a:t>
                </a:r>
                <a:r>
                  <a:rPr lang="en-IN" i="1" dirty="0"/>
                  <a:t>Y </a:t>
                </a:r>
                <a:r>
                  <a:rPr lang="en-IN" dirty="0"/>
                  <a:t>is detected by </a:t>
                </a:r>
                <a:r>
                  <a:rPr lang="en-IN" i="1" dirty="0"/>
                  <a:t>Z </a:t>
                </a:r>
                <a:r>
                  <a:rPr lang="en-IN" dirty="0"/>
                  <a:t>= </a:t>
                </a:r>
                <a:r>
                  <a:rPr lang="en-IN" dirty="0" smtClean="0"/>
                  <a:t>1</a:t>
                </a:r>
              </a:p>
              <a:p>
                <a:r>
                  <a:rPr lang="en-IN" dirty="0" smtClean="0"/>
                  <a:t>Then</a:t>
                </a:r>
                <a:r>
                  <a:rPr lang="en-IN" dirty="0"/>
                  <a:t>, </a:t>
                </a:r>
                <a:r>
                  <a:rPr lang="en-IN" i="1" dirty="0"/>
                  <a:t>X </a:t>
                </a:r>
                <a:r>
                  <a:rPr lang="en-IN" dirty="0"/>
                  <a:t>≤ </a:t>
                </a:r>
                <a:r>
                  <a:rPr lang="en-IN" i="1" dirty="0"/>
                  <a:t>Y </a:t>
                </a:r>
                <a:r>
                  <a:rPr lang="en-IN" dirty="0"/>
                  <a:t>is detected by </a:t>
                </a:r>
                <a:r>
                  <a:rPr lang="en-IN" i="1" dirty="0"/>
                  <a:t>Z </a:t>
                </a:r>
                <a:r>
                  <a:rPr lang="en-IN" dirty="0"/>
                  <a:t>+ </a:t>
                </a:r>
                <a:r>
                  <a:rPr lang="en-IN" i="1" dirty="0"/>
                  <a:t>(N </a:t>
                </a:r>
                <a:r>
                  <a:rPr lang="en-IN" dirty="0"/>
                  <a:t>⊕ </a:t>
                </a:r>
                <a:r>
                  <a:rPr lang="en-IN" i="1" dirty="0"/>
                  <a:t>V) </a:t>
                </a:r>
                <a:r>
                  <a:rPr lang="en-IN" dirty="0"/>
                  <a:t>= </a:t>
                </a:r>
                <a:r>
                  <a:rPr lang="en-IN" dirty="0" smtClean="0"/>
                  <a:t>1</a:t>
                </a:r>
              </a:p>
              <a:p>
                <a:r>
                  <a:rPr lang="en-IN" dirty="0"/>
                  <a:t>The last two cases are just simple inverses: </a:t>
                </a:r>
                <a:r>
                  <a:rPr lang="en-IN" i="1" dirty="0"/>
                  <a:t>X &gt; Y </a:t>
                </a:r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m:rPr>
                            <m:nor/>
                          </m:rPr>
                          <a:rPr lang="en-IN" dirty="0"/>
                          <m:t>⊕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 smtClean="0"/>
              </a:p>
              <a:p>
                <a:r>
                  <a:rPr lang="en-IN" i="1" dirty="0" smtClean="0"/>
                  <a:t>X </a:t>
                </a:r>
                <a:r>
                  <a:rPr lang="en-IN" dirty="0"/>
                  <a:t>≥ </a:t>
                </a:r>
                <a:r>
                  <a:rPr lang="en-IN" i="1" dirty="0"/>
                  <a:t>Y </a:t>
                </a:r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m:rPr>
                            <m:nor/>
                          </m:rPr>
                          <a:rPr lang="en-IN" dirty="0"/>
                          <m:t>⊕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I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718" y="1205348"/>
                <a:ext cx="11090564" cy="4930054"/>
              </a:xfrm>
              <a:blipFill>
                <a:blip r:embed="rId2"/>
                <a:stretch>
                  <a:fillRect l="-989" t="-2228" r="-440" b="-3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3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13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4-to-1 </a:t>
            </a:r>
            <a:r>
              <a:rPr lang="en-IN" dirty="0">
                <a:solidFill>
                  <a:srgbClr val="FF0000"/>
                </a:solidFill>
              </a:rPr>
              <a:t>multiplexer.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08364"/>
            <a:ext cx="8846127" cy="5068599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It has 4 </a:t>
            </a:r>
            <a:r>
              <a:rPr lang="en-IN" sz="2400" dirty="0"/>
              <a:t>data inputs, </a:t>
            </a:r>
            <a:r>
              <a:rPr lang="en-IN" sz="2400" i="1" dirty="0"/>
              <a:t>w</a:t>
            </a:r>
            <a:r>
              <a:rPr lang="en-IN" sz="2400" baseline="-25000" dirty="0"/>
              <a:t>0</a:t>
            </a:r>
            <a:r>
              <a:rPr lang="en-IN" sz="2400" i="1" dirty="0" smtClean="0"/>
              <a:t>,</a:t>
            </a:r>
            <a:r>
              <a:rPr lang="en-IN" sz="2400" i="1" dirty="0"/>
              <a:t> </a:t>
            </a:r>
            <a:r>
              <a:rPr lang="en-IN" sz="2400" i="1" dirty="0" smtClean="0"/>
              <a:t>w</a:t>
            </a:r>
            <a:r>
              <a:rPr lang="en-IN" sz="2400" baseline="-25000" dirty="0" smtClean="0"/>
              <a:t>1 </a:t>
            </a:r>
            <a:r>
              <a:rPr lang="en-IN" sz="2400" dirty="0" smtClean="0"/>
              <a:t>, </a:t>
            </a:r>
            <a:r>
              <a:rPr lang="en-IN" sz="2400" i="1" dirty="0" smtClean="0"/>
              <a:t>w</a:t>
            </a:r>
            <a:r>
              <a:rPr lang="en-IN" sz="2400" baseline="-25000" dirty="0" smtClean="0"/>
              <a:t>2</a:t>
            </a:r>
            <a:r>
              <a:rPr lang="en-IN" sz="2400" i="1" dirty="0" smtClean="0"/>
              <a:t> </a:t>
            </a:r>
            <a:r>
              <a:rPr lang="en-IN" sz="2400" dirty="0" smtClean="0"/>
              <a:t>and</a:t>
            </a:r>
            <a:r>
              <a:rPr lang="en-IN" sz="2400" i="1" dirty="0" smtClean="0"/>
              <a:t> w</a:t>
            </a:r>
            <a:r>
              <a:rPr lang="en-IN" sz="2400" baseline="-25000" dirty="0" smtClean="0"/>
              <a:t>3</a:t>
            </a:r>
            <a:r>
              <a:rPr lang="en-IN" sz="2400" dirty="0"/>
              <a:t>, </a:t>
            </a:r>
            <a:r>
              <a:rPr lang="en-IN" sz="2400" dirty="0" smtClean="0"/>
              <a:t>and 2 select </a:t>
            </a:r>
            <a:r>
              <a:rPr lang="en-IN" sz="2400" dirty="0"/>
              <a:t>inputs, </a:t>
            </a:r>
            <a:r>
              <a:rPr lang="en-IN" sz="2400" i="1" dirty="0"/>
              <a:t>s</a:t>
            </a:r>
            <a:r>
              <a:rPr lang="en-IN" sz="2400" baseline="-25000" dirty="0"/>
              <a:t>1</a:t>
            </a:r>
            <a:r>
              <a:rPr lang="en-IN" sz="2400" dirty="0"/>
              <a:t> and </a:t>
            </a:r>
            <a:r>
              <a:rPr lang="en-IN" sz="2400" i="1" dirty="0"/>
              <a:t>s</a:t>
            </a:r>
            <a:r>
              <a:rPr lang="en-IN" sz="2400" baseline="-25000" dirty="0"/>
              <a:t>0</a:t>
            </a:r>
            <a:r>
              <a:rPr lang="en-IN" sz="2400" dirty="0"/>
              <a:t>. </a:t>
            </a:r>
            <a:endParaRPr lang="en-IN" sz="2400" dirty="0" smtClean="0"/>
          </a:p>
          <a:p>
            <a:r>
              <a:rPr lang="en-IN" sz="2400" dirty="0" smtClean="0"/>
              <a:t>Two-bit number </a:t>
            </a:r>
            <a:r>
              <a:rPr lang="en-IN" sz="2400" dirty="0"/>
              <a:t>represented by </a:t>
            </a:r>
            <a:r>
              <a:rPr lang="en-IN" sz="2400" i="1" dirty="0"/>
              <a:t>s</a:t>
            </a:r>
            <a:r>
              <a:rPr lang="en-IN" sz="2400" baseline="-25000" dirty="0"/>
              <a:t>1</a:t>
            </a:r>
            <a:r>
              <a:rPr lang="en-IN" sz="2400" i="1" dirty="0"/>
              <a:t>s</a:t>
            </a:r>
            <a:r>
              <a:rPr lang="en-IN" sz="2400" baseline="-25000" dirty="0"/>
              <a:t>0</a:t>
            </a:r>
            <a:r>
              <a:rPr lang="en-IN" sz="2400" dirty="0"/>
              <a:t> selects one of the data inputs as the output of the </a:t>
            </a:r>
            <a:r>
              <a:rPr lang="en-IN" sz="2400" dirty="0" smtClean="0"/>
              <a:t>multiplexer.</a:t>
            </a:r>
          </a:p>
          <a:p>
            <a:r>
              <a:rPr lang="en-IN" sz="2400" dirty="0" smtClean="0"/>
              <a:t>Circuit shows the </a:t>
            </a:r>
            <a:r>
              <a:rPr lang="en-IN" sz="2400" dirty="0"/>
              <a:t>sum-of-products implementation of the 4-to-1 </a:t>
            </a:r>
            <a:r>
              <a:rPr lang="en-IN" sz="2400" dirty="0" smtClean="0"/>
              <a:t>multiplexer.</a:t>
            </a:r>
          </a:p>
          <a:p>
            <a:r>
              <a:rPr lang="en-IN" sz="2400" dirty="0" smtClean="0"/>
              <a:t>It </a:t>
            </a:r>
            <a:r>
              <a:rPr lang="en-IN" sz="2400" dirty="0"/>
              <a:t>realizes the multiplexer function</a:t>
            </a:r>
          </a:p>
          <a:p>
            <a:endParaRPr lang="en-IN" sz="2400" dirty="0"/>
          </a:p>
          <a:p>
            <a:endParaRPr lang="en-IN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031" y="666691"/>
            <a:ext cx="1905266" cy="18481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709" y="2950805"/>
            <a:ext cx="1409897" cy="15242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480" y="3712911"/>
            <a:ext cx="4405374" cy="3671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135" y="3833710"/>
            <a:ext cx="4555273" cy="30118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79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Larger Multiplexers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3273"/>
                <a:ext cx="10515600" cy="4583690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Similarly, it </a:t>
                </a:r>
                <a:r>
                  <a:rPr lang="en-IN" dirty="0"/>
                  <a:t>is possible to build larger </a:t>
                </a:r>
                <a:r>
                  <a:rPr lang="en-IN" dirty="0" smtClean="0"/>
                  <a:t>multiplexers.</a:t>
                </a:r>
              </a:p>
              <a:p>
                <a:r>
                  <a:rPr lang="en-IN" dirty="0" smtClean="0"/>
                  <a:t>Usually</a:t>
                </a:r>
                <a:r>
                  <a:rPr lang="en-IN" dirty="0"/>
                  <a:t>, the </a:t>
                </a:r>
                <a:r>
                  <a:rPr lang="en-IN" dirty="0" smtClean="0"/>
                  <a:t>number of </a:t>
                </a:r>
                <a:r>
                  <a:rPr lang="en-IN" dirty="0"/>
                  <a:t>data inputs, </a:t>
                </a:r>
                <a:r>
                  <a:rPr lang="en-IN" i="1" dirty="0"/>
                  <a:t>n</a:t>
                </a:r>
                <a:r>
                  <a:rPr lang="en-IN" dirty="0"/>
                  <a:t>, is an integer power of two</a:t>
                </a:r>
                <a:r>
                  <a:rPr lang="en-IN" dirty="0" smtClean="0"/>
                  <a:t>.</a:t>
                </a:r>
              </a:p>
              <a:p>
                <a:r>
                  <a:rPr lang="en-IN" dirty="0" smtClean="0"/>
                  <a:t>A </a:t>
                </a:r>
                <a:r>
                  <a:rPr lang="en-IN" dirty="0"/>
                  <a:t>multiplexer that has </a:t>
                </a:r>
                <a:r>
                  <a:rPr lang="en-IN" i="1" dirty="0"/>
                  <a:t>n </a:t>
                </a:r>
                <a:r>
                  <a:rPr lang="en-IN" dirty="0"/>
                  <a:t>data </a:t>
                </a:r>
                <a:r>
                  <a:rPr lang="en-IN" dirty="0" smtClean="0"/>
                  <a:t>inputs, </a:t>
                </a:r>
                <a:r>
                  <a:rPr lang="en-IN" i="1" dirty="0" smtClean="0"/>
                  <a:t>w</a:t>
                </a:r>
                <a:r>
                  <a:rPr lang="en-IN" baseline="-25000" dirty="0" smtClean="0"/>
                  <a:t>0</a:t>
                </a:r>
                <a:r>
                  <a:rPr lang="en-IN" i="1" dirty="0"/>
                  <a:t>, . . . ,w</a:t>
                </a:r>
                <a:r>
                  <a:rPr lang="en-IN" i="1" baseline="-25000" dirty="0"/>
                  <a:t>n</a:t>
                </a:r>
                <a:r>
                  <a:rPr lang="en-IN" baseline="-25000" dirty="0"/>
                  <a:t>−1</a:t>
                </a:r>
                <a:r>
                  <a:rPr lang="en-IN" dirty="0"/>
                  <a:t>, requires 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N" dirty="0"/>
                          <m:t>log</m:t>
                        </m:r>
                        <m:r>
                          <m:rPr>
                            <m:nor/>
                          </m:rPr>
                          <a:rPr lang="en-IN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IN" i="1" dirty="0"/>
                          <m:t>n</m:t>
                        </m:r>
                      </m:e>
                    </m:d>
                  </m:oMath>
                </a14:m>
                <a:r>
                  <a:rPr lang="en-IN" i="1" dirty="0" smtClean="0"/>
                  <a:t> </a:t>
                </a:r>
                <a:r>
                  <a:rPr lang="en-IN" dirty="0" smtClean="0"/>
                  <a:t> </a:t>
                </a:r>
                <a:r>
                  <a:rPr lang="en-IN" dirty="0"/>
                  <a:t>select inputs</a:t>
                </a:r>
                <a:r>
                  <a:rPr lang="en-IN" dirty="0" smtClean="0"/>
                  <a:t>.</a:t>
                </a:r>
              </a:p>
              <a:p>
                <a:r>
                  <a:rPr lang="en-IN" dirty="0" smtClean="0"/>
                  <a:t>Larger </a:t>
                </a:r>
                <a:r>
                  <a:rPr lang="en-IN" dirty="0"/>
                  <a:t>multiplexers can also be </a:t>
                </a:r>
                <a:r>
                  <a:rPr lang="en-IN" dirty="0" smtClean="0"/>
                  <a:t>constructed from </a:t>
                </a:r>
                <a:r>
                  <a:rPr lang="en-IN" dirty="0"/>
                  <a:t>smaller </a:t>
                </a:r>
                <a:r>
                  <a:rPr lang="en-IN" dirty="0" smtClean="0"/>
                  <a:t>multiplexers.</a:t>
                </a:r>
              </a:p>
              <a:p>
                <a:pPr lvl="1"/>
                <a:r>
                  <a:rPr lang="en-IN" dirty="0" smtClean="0"/>
                  <a:t>For </a:t>
                </a:r>
                <a:r>
                  <a:rPr lang="en-IN" dirty="0"/>
                  <a:t>example, the 4-to-1 multiplexer can be built using </a:t>
                </a:r>
                <a:r>
                  <a:rPr lang="en-IN" dirty="0" smtClean="0"/>
                  <a:t>three 2-to-1 multiplexers</a:t>
                </a:r>
              </a:p>
              <a:p>
                <a:pPr lvl="1"/>
                <a:r>
                  <a:rPr lang="en-IN" dirty="0" smtClean="0"/>
                  <a:t>16-to-1 multiplexer is </a:t>
                </a:r>
                <a:r>
                  <a:rPr lang="en-IN" dirty="0"/>
                  <a:t>constructed with five 4-to-1 multiplexers.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3273"/>
                <a:ext cx="10515600" cy="4583690"/>
              </a:xfrm>
              <a:blipFill>
                <a:blip r:embed="rId2"/>
                <a:stretch>
                  <a:fillRect l="-1043" t="-2261" r="-5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71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386746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Larger multiplexers </a:t>
            </a:r>
            <a:r>
              <a:rPr lang="en-IN" dirty="0" smtClean="0">
                <a:solidFill>
                  <a:srgbClr val="FF0000"/>
                </a:solidFill>
              </a:rPr>
              <a:t>using smaller </a:t>
            </a:r>
            <a:r>
              <a:rPr lang="en-IN" dirty="0">
                <a:solidFill>
                  <a:srgbClr val="FF0000"/>
                </a:solidFill>
              </a:rPr>
              <a:t>multiplexers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8770"/>
            <a:ext cx="10515600" cy="43513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019" y="1690688"/>
            <a:ext cx="2839363" cy="3241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476" y="571005"/>
            <a:ext cx="3181794" cy="51061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02476" y="5243116"/>
            <a:ext cx="4438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Using 2-to-1 multiplexers to build a 4-to-1</a:t>
            </a:r>
            <a:br>
              <a:rPr lang="en-IN" dirty="0"/>
            </a:br>
            <a:r>
              <a:rPr lang="en-IN" dirty="0"/>
              <a:t>multiplexer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506" y="58142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Using </a:t>
            </a:r>
            <a:r>
              <a:rPr lang="en-IN" dirty="0" smtClean="0"/>
              <a:t>4-to-1 </a:t>
            </a:r>
            <a:r>
              <a:rPr lang="en-IN" dirty="0"/>
              <a:t>multiplexers to build a </a:t>
            </a:r>
            <a:r>
              <a:rPr lang="en-IN" dirty="0" smtClean="0"/>
              <a:t>16-to-1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multiplexer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65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Practical </a:t>
            </a:r>
            <a:r>
              <a:rPr lang="en-IN" dirty="0">
                <a:solidFill>
                  <a:srgbClr val="FF0000"/>
                </a:solidFill>
              </a:rPr>
              <a:t>application of multiplexers.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62455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Figure (a) shows </a:t>
            </a:r>
            <a:r>
              <a:rPr lang="en-IN" dirty="0"/>
              <a:t>a circuit that has two inputs, </a:t>
            </a:r>
            <a:r>
              <a:rPr lang="en-IN" i="1" dirty="0"/>
              <a:t>x</a:t>
            </a:r>
            <a:r>
              <a:rPr lang="en-IN" baseline="-25000" dirty="0"/>
              <a:t>1</a:t>
            </a:r>
            <a:r>
              <a:rPr lang="en-IN" dirty="0"/>
              <a:t> and </a:t>
            </a:r>
            <a:r>
              <a:rPr lang="en-IN" i="1" dirty="0"/>
              <a:t>x</a:t>
            </a:r>
            <a:r>
              <a:rPr lang="en-IN" baseline="-25000" dirty="0"/>
              <a:t>2</a:t>
            </a:r>
            <a:r>
              <a:rPr lang="en-IN" dirty="0"/>
              <a:t>, and two outputs, </a:t>
            </a:r>
            <a:r>
              <a:rPr lang="en-IN" i="1" dirty="0"/>
              <a:t>y</a:t>
            </a:r>
            <a:r>
              <a:rPr lang="en-IN" baseline="-25000" dirty="0"/>
              <a:t>1</a:t>
            </a:r>
            <a:r>
              <a:rPr lang="en-IN" dirty="0"/>
              <a:t> and </a:t>
            </a:r>
            <a:r>
              <a:rPr lang="en-IN" i="1" dirty="0"/>
              <a:t>y</a:t>
            </a:r>
            <a:r>
              <a:rPr lang="en-IN" baseline="-25000" dirty="0"/>
              <a:t>2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function of the circuit is to allow either of its inputs to </a:t>
            </a:r>
            <a:r>
              <a:rPr lang="en-IN" dirty="0" smtClean="0"/>
              <a:t>be connected </a:t>
            </a:r>
            <a:r>
              <a:rPr lang="en-IN" dirty="0"/>
              <a:t>to either of its outputs, under the control of another input, </a:t>
            </a:r>
            <a:r>
              <a:rPr lang="en-IN" i="1" dirty="0"/>
              <a:t>s</a:t>
            </a:r>
            <a:r>
              <a:rPr lang="en-IN" dirty="0" smtClean="0"/>
              <a:t>.</a:t>
            </a:r>
          </a:p>
          <a:p>
            <a:r>
              <a:rPr lang="en-IN" dirty="0" smtClean="0"/>
              <a:t>A </a:t>
            </a:r>
            <a:r>
              <a:rPr lang="en-IN" dirty="0"/>
              <a:t>circuit that </a:t>
            </a:r>
            <a:r>
              <a:rPr lang="en-IN" dirty="0" smtClean="0"/>
              <a:t>has </a:t>
            </a:r>
            <a:r>
              <a:rPr lang="en-IN" i="1" dirty="0" smtClean="0"/>
              <a:t>n </a:t>
            </a:r>
            <a:r>
              <a:rPr lang="en-IN" dirty="0"/>
              <a:t>inputs and </a:t>
            </a:r>
            <a:r>
              <a:rPr lang="en-IN" i="1" dirty="0"/>
              <a:t>k </a:t>
            </a:r>
            <a:r>
              <a:rPr lang="en-IN" dirty="0"/>
              <a:t>outputs, whose </a:t>
            </a:r>
            <a:r>
              <a:rPr lang="en-IN" dirty="0" smtClean="0"/>
              <a:t>function </a:t>
            </a:r>
            <a:r>
              <a:rPr lang="en-IN" dirty="0"/>
              <a:t>is to </a:t>
            </a:r>
            <a:r>
              <a:rPr lang="en-IN" dirty="0" smtClean="0"/>
              <a:t>connect </a:t>
            </a:r>
            <a:r>
              <a:rPr lang="en-IN" dirty="0"/>
              <a:t>any </a:t>
            </a:r>
            <a:r>
              <a:rPr lang="en-IN" dirty="0" smtClean="0"/>
              <a:t>input to </a:t>
            </a:r>
            <a:r>
              <a:rPr lang="en-IN" dirty="0"/>
              <a:t>any </a:t>
            </a:r>
            <a:r>
              <a:rPr lang="en-IN" dirty="0" smtClean="0"/>
              <a:t>output </a:t>
            </a:r>
            <a:r>
              <a:rPr lang="en-IN" dirty="0"/>
              <a:t>is </a:t>
            </a:r>
            <a:r>
              <a:rPr lang="en-IN" dirty="0" smtClean="0"/>
              <a:t>referred </a:t>
            </a:r>
            <a:r>
              <a:rPr lang="en-IN" dirty="0"/>
              <a:t>to as an </a:t>
            </a:r>
            <a:r>
              <a:rPr lang="en-IN" i="1" dirty="0" err="1"/>
              <a:t>n</a:t>
            </a:r>
            <a:r>
              <a:rPr lang="en-IN" dirty="0" err="1"/>
              <a:t>×</a:t>
            </a:r>
            <a:r>
              <a:rPr lang="en-IN" i="1" dirty="0" err="1"/>
              <a:t>k</a:t>
            </a:r>
            <a:r>
              <a:rPr lang="en-IN" i="1" dirty="0"/>
              <a:t> </a:t>
            </a:r>
            <a:r>
              <a:rPr lang="en-IN" dirty="0"/>
              <a:t>crossbar switch</a:t>
            </a:r>
            <a:r>
              <a:rPr lang="en-IN" dirty="0" smtClean="0"/>
              <a:t>.</a:t>
            </a:r>
          </a:p>
          <a:p>
            <a:r>
              <a:rPr lang="en-IN" dirty="0" smtClean="0"/>
              <a:t>Crossbars </a:t>
            </a:r>
            <a:r>
              <a:rPr lang="en-IN" dirty="0"/>
              <a:t>of various </a:t>
            </a:r>
            <a:r>
              <a:rPr lang="en-IN" dirty="0" smtClean="0"/>
              <a:t>sizes can </a:t>
            </a:r>
            <a:r>
              <a:rPr lang="en-IN" dirty="0"/>
              <a:t>be created, with different numbers of inputs and outputs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When </a:t>
            </a:r>
            <a:r>
              <a:rPr lang="en-IN" dirty="0"/>
              <a:t>there are two </a:t>
            </a:r>
            <a:r>
              <a:rPr lang="en-IN" dirty="0" smtClean="0"/>
              <a:t>inputs and </a:t>
            </a:r>
            <a:r>
              <a:rPr lang="en-IN" dirty="0"/>
              <a:t>two outputs, it is called a 2×2 crossbar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055" y="2473666"/>
            <a:ext cx="3172268" cy="18862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61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152953" cy="448627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Figure shows </a:t>
            </a:r>
            <a:r>
              <a:rPr lang="en-IN" dirty="0"/>
              <a:t>how the 2×2 crossbar can be implemented using 2-to-1 multiplexers.</a:t>
            </a:r>
          </a:p>
          <a:p>
            <a:r>
              <a:rPr lang="en-IN" dirty="0"/>
              <a:t>The multiplexer select inputs are controlled by the signal </a:t>
            </a:r>
            <a:r>
              <a:rPr lang="en-IN" i="1" dirty="0"/>
              <a:t>s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If </a:t>
            </a:r>
            <a:r>
              <a:rPr lang="en-IN" i="1" dirty="0"/>
              <a:t>s </a:t>
            </a:r>
            <a:r>
              <a:rPr lang="en-IN" dirty="0"/>
              <a:t>= 0, the crossbar </a:t>
            </a:r>
            <a:r>
              <a:rPr lang="en-IN" dirty="0" smtClean="0"/>
              <a:t>connects </a:t>
            </a:r>
            <a:r>
              <a:rPr lang="en-IN" i="1" dirty="0" smtClean="0"/>
              <a:t>x</a:t>
            </a:r>
            <a:r>
              <a:rPr lang="en-IN" baseline="-25000" dirty="0" smtClean="0"/>
              <a:t>1</a:t>
            </a:r>
            <a:r>
              <a:rPr lang="en-IN" dirty="0" smtClean="0"/>
              <a:t> </a:t>
            </a:r>
            <a:r>
              <a:rPr lang="en-IN" dirty="0"/>
              <a:t>to </a:t>
            </a:r>
            <a:r>
              <a:rPr lang="en-IN" i="1" dirty="0"/>
              <a:t>y</a:t>
            </a:r>
            <a:r>
              <a:rPr lang="en-IN" baseline="-25000" dirty="0"/>
              <a:t>1</a:t>
            </a:r>
            <a:r>
              <a:rPr lang="en-IN" dirty="0"/>
              <a:t> and </a:t>
            </a:r>
            <a:r>
              <a:rPr lang="en-IN" i="1" dirty="0"/>
              <a:t>x</a:t>
            </a:r>
            <a:r>
              <a:rPr lang="en-IN" baseline="-25000" dirty="0"/>
              <a:t>2</a:t>
            </a:r>
            <a:r>
              <a:rPr lang="en-IN" dirty="0"/>
              <a:t> to </a:t>
            </a:r>
            <a:r>
              <a:rPr lang="en-IN" i="1" dirty="0" smtClean="0"/>
              <a:t>y</a:t>
            </a:r>
            <a:r>
              <a:rPr lang="en-IN" baseline="-25000" dirty="0" smtClean="0"/>
              <a:t>2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else </a:t>
            </a:r>
            <a:r>
              <a:rPr lang="en-IN" dirty="0"/>
              <a:t>if </a:t>
            </a:r>
            <a:r>
              <a:rPr lang="en-IN" i="1" dirty="0"/>
              <a:t>s </a:t>
            </a:r>
            <a:r>
              <a:rPr lang="en-IN" dirty="0"/>
              <a:t>= 1, the crossbar connects </a:t>
            </a:r>
            <a:r>
              <a:rPr lang="en-IN" i="1" dirty="0"/>
              <a:t>x</a:t>
            </a:r>
            <a:r>
              <a:rPr lang="en-IN" baseline="-25000" dirty="0"/>
              <a:t>1</a:t>
            </a:r>
            <a:r>
              <a:rPr lang="en-IN" dirty="0"/>
              <a:t> to </a:t>
            </a:r>
            <a:r>
              <a:rPr lang="en-IN" i="1" dirty="0"/>
              <a:t>y</a:t>
            </a:r>
            <a:r>
              <a:rPr lang="en-IN" baseline="-25000" dirty="0"/>
              <a:t>2</a:t>
            </a:r>
            <a:r>
              <a:rPr lang="en-IN" dirty="0"/>
              <a:t> and </a:t>
            </a:r>
            <a:r>
              <a:rPr lang="en-IN" i="1" dirty="0"/>
              <a:t>x</a:t>
            </a:r>
            <a:r>
              <a:rPr lang="en-IN" baseline="-25000" dirty="0"/>
              <a:t>2</a:t>
            </a:r>
            <a:r>
              <a:rPr lang="en-IN" dirty="0"/>
              <a:t> to </a:t>
            </a:r>
            <a:r>
              <a:rPr lang="en-IN" i="1" dirty="0"/>
              <a:t>y</a:t>
            </a:r>
            <a:r>
              <a:rPr lang="en-IN" baseline="-25000" dirty="0"/>
              <a:t>1</a:t>
            </a:r>
            <a:r>
              <a:rPr lang="en-IN" dirty="0" smtClean="0"/>
              <a:t>.</a:t>
            </a:r>
          </a:p>
          <a:p>
            <a:r>
              <a:rPr lang="en-IN" dirty="0" smtClean="0"/>
              <a:t>Crossbar are used in </a:t>
            </a:r>
            <a:r>
              <a:rPr lang="en-IN" dirty="0"/>
              <a:t>many practical applications in which it is </a:t>
            </a:r>
            <a:r>
              <a:rPr lang="en-IN" dirty="0" smtClean="0"/>
              <a:t>needed to connect </a:t>
            </a:r>
            <a:r>
              <a:rPr lang="en-IN" dirty="0"/>
              <a:t>one set of wires to another set of wires, where the connection pattern changes </a:t>
            </a:r>
            <a:r>
              <a:rPr lang="en-IN" dirty="0" smtClean="0"/>
              <a:t>from time </a:t>
            </a:r>
            <a:r>
              <a:rPr lang="en-IN" dirty="0"/>
              <a:t>to time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E.g. Telephone switching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819"/>
          <a:stretch/>
        </p:blipFill>
        <p:spPr>
          <a:xfrm>
            <a:off x="8991153" y="2565873"/>
            <a:ext cx="3200847" cy="20593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854-8585-4165-BB68-4749EC06863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39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7924809703774F9F1540A07852F405" ma:contentTypeVersion="2" ma:contentTypeDescription="Create a new document." ma:contentTypeScope="" ma:versionID="94bb3afc98ac6235560c74534482d8e4">
  <xsd:schema xmlns:xsd="http://www.w3.org/2001/XMLSchema" xmlns:xs="http://www.w3.org/2001/XMLSchema" xmlns:p="http://schemas.microsoft.com/office/2006/metadata/properties" xmlns:ns2="2f1b3196-13b1-4f57-a46a-962c9f17c1b4" targetNamespace="http://schemas.microsoft.com/office/2006/metadata/properties" ma:root="true" ma:fieldsID="b4ac0d5b1f71f5518c3fb157e48aeb87" ns2:_="">
    <xsd:import namespace="2f1b3196-13b1-4f57-a46a-962c9f17c1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1b3196-13b1-4f57-a46a-962c9f17c1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0CC920-5705-41F5-B851-80B8C6C45936}"/>
</file>

<file path=customXml/itemProps2.xml><?xml version="1.0" encoding="utf-8"?>
<ds:datastoreItem xmlns:ds="http://schemas.openxmlformats.org/officeDocument/2006/customXml" ds:itemID="{3ED98C86-EDF6-4F5A-A96E-EACC0BCA9F34}"/>
</file>

<file path=customXml/itemProps3.xml><?xml version="1.0" encoding="utf-8"?>
<ds:datastoreItem xmlns:ds="http://schemas.openxmlformats.org/officeDocument/2006/customXml" ds:itemID="{B7DBB75A-EBCD-402B-A39D-C92DF64FA6F9}"/>
</file>

<file path=docProps/app.xml><?xml version="1.0" encoding="utf-8"?>
<Properties xmlns="http://schemas.openxmlformats.org/officeDocument/2006/extended-properties" xmlns:vt="http://schemas.openxmlformats.org/officeDocument/2006/docPropsVTypes">
  <TotalTime>3597</TotalTime>
  <Words>3666</Words>
  <Application>Microsoft Office PowerPoint</Application>
  <PresentationFormat>Widescreen</PresentationFormat>
  <Paragraphs>377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Cambria Math</vt:lpstr>
      <vt:lpstr>Futura</vt:lpstr>
      <vt:lpstr>Helvetica</vt:lpstr>
      <vt:lpstr>Times New Roman</vt:lpstr>
      <vt:lpstr>Office Theme</vt:lpstr>
      <vt:lpstr> Chapter 6 </vt:lpstr>
      <vt:lpstr>Introduction</vt:lpstr>
      <vt:lpstr>Multiplexers</vt:lpstr>
      <vt:lpstr>2-to-1 multiplexer</vt:lpstr>
      <vt:lpstr>4-to-1 multiplexer.</vt:lpstr>
      <vt:lpstr>Larger Multiplexers</vt:lpstr>
      <vt:lpstr>Larger multiplexers using smaller multiplexers</vt:lpstr>
      <vt:lpstr>Practical application of multiplexers.</vt:lpstr>
      <vt:lpstr>Contd.</vt:lpstr>
      <vt:lpstr>Synthesis of Logic Functions Using Multiplexers</vt:lpstr>
      <vt:lpstr>Contd.</vt:lpstr>
      <vt:lpstr>Implementation of the three-input majority function using a 4-to-1 multiplexer</vt:lpstr>
      <vt:lpstr>Three-input XOR implemented with 2-to-1 multiplexers.</vt:lpstr>
      <vt:lpstr>Three-input XOR implemented with a 4-to-1 multiplexer.</vt:lpstr>
      <vt:lpstr>Logic functions as combination of multiplexers and other logic gates.</vt:lpstr>
      <vt:lpstr>The three-input majority function implemented using a 2-to-1 multiplexer.</vt:lpstr>
      <vt:lpstr>Multiplexer Synthesis Using Shannon’s Expansion</vt:lpstr>
      <vt:lpstr>Shannon’s Expansion Theorem</vt:lpstr>
      <vt:lpstr>Contd.</vt:lpstr>
      <vt:lpstr>Example 1</vt:lpstr>
      <vt:lpstr>Contd.</vt:lpstr>
      <vt:lpstr>Example 2</vt:lpstr>
      <vt:lpstr>Example 3</vt:lpstr>
      <vt:lpstr>Decoders</vt:lpstr>
      <vt:lpstr>Contd.</vt:lpstr>
      <vt:lpstr>Decoder with Enable control</vt:lpstr>
      <vt:lpstr>Decoder with Enable control – Circuit diagram</vt:lpstr>
      <vt:lpstr>One-hot encoding</vt:lpstr>
      <vt:lpstr>A 3-to-8 decoder using two 2-to-4 decoders</vt:lpstr>
      <vt:lpstr>A 4-to-16 decoder built using a decoder tree</vt:lpstr>
      <vt:lpstr>Decoder as Multiplexer</vt:lpstr>
      <vt:lpstr>Demultiplexers</vt:lpstr>
      <vt:lpstr>Encoders - Binary Encoders</vt:lpstr>
      <vt:lpstr>4-to-2 binary encoder.</vt:lpstr>
      <vt:lpstr>Priority Encoders</vt:lpstr>
      <vt:lpstr>Contd.</vt:lpstr>
      <vt:lpstr>Contd.</vt:lpstr>
      <vt:lpstr>Code Converters</vt:lpstr>
      <vt:lpstr>A hex-to-7-segment display code converter</vt:lpstr>
      <vt:lpstr>Arithmetic Comparison Circuits</vt:lpstr>
      <vt:lpstr>4 bit comparator</vt:lpstr>
      <vt:lpstr>Contd.</vt:lpstr>
      <vt:lpstr>4 bit comparator</vt:lpstr>
      <vt:lpstr>Comparator for signed numbers</vt:lpstr>
      <vt:lpstr>Contd.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Combinational-Circuit Building Blocks</dc:title>
  <dc:creator>ANAGHA E G</dc:creator>
  <cp:lastModifiedBy>ANAGHA E G</cp:lastModifiedBy>
  <cp:revision>109</cp:revision>
  <dcterms:created xsi:type="dcterms:W3CDTF">2020-09-13T12:23:25Z</dcterms:created>
  <dcterms:modified xsi:type="dcterms:W3CDTF">2020-09-30T04:18:08Z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0x010100037924809703774F9F1540A07852F405</vt:lpwstr>
  </property>
</Properties>
</file>