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7EFD-1AC5-4FB0-ACFC-8256E138DE7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5E34-EA79-4E96-BBDB-03051A59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3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7EFD-1AC5-4FB0-ACFC-8256E138DE7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5E34-EA79-4E96-BBDB-03051A59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76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7EFD-1AC5-4FB0-ACFC-8256E138DE7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5E34-EA79-4E96-BBDB-03051A59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827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09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47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5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439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18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79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36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72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7EFD-1AC5-4FB0-ACFC-8256E138DE7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5E34-EA79-4E96-BBDB-03051A59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702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92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461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4B98-12CE-417D-90CD-AFECFE568142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86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7EFD-1AC5-4FB0-ACFC-8256E138DE7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5E34-EA79-4E96-BBDB-03051A59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80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7EFD-1AC5-4FB0-ACFC-8256E138DE7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5E34-EA79-4E96-BBDB-03051A59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7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7EFD-1AC5-4FB0-ACFC-8256E138DE7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5E34-EA79-4E96-BBDB-03051A59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0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7EFD-1AC5-4FB0-ACFC-8256E138DE7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5E34-EA79-4E96-BBDB-03051A59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7EFD-1AC5-4FB0-ACFC-8256E138DE7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5E34-EA79-4E96-BBDB-03051A59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8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7EFD-1AC5-4FB0-ACFC-8256E138DE7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5E34-EA79-4E96-BBDB-03051A59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7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7EFD-1AC5-4FB0-ACFC-8256E138DE7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5E34-EA79-4E96-BBDB-03051A59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57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67EFD-1AC5-4FB0-ACFC-8256E138DE79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5E34-EA79-4E96-BBDB-03051A592C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4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4B98-12CE-417D-90CD-AFECFE568142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D174-8096-4B90-8AD9-D7B8C7256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39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Fast Adders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Lectures </a:t>
            </a:r>
            <a:r>
              <a:rPr lang="en-IN" smtClean="0"/>
              <a:t>28 &amp; 29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93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Hierarchical </a:t>
            </a:r>
            <a:r>
              <a:rPr lang="en-IN" dirty="0">
                <a:solidFill>
                  <a:srgbClr val="FF0000"/>
                </a:solidFill>
              </a:rPr>
              <a:t>carry-look ahead adder with ripple-carry between blocks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</a:t>
            </a:r>
            <a:r>
              <a:rPr lang="en-IN" dirty="0"/>
              <a:t>while carry-</a:t>
            </a:r>
            <a:r>
              <a:rPr lang="en-IN" dirty="0" err="1"/>
              <a:t>lookahead</a:t>
            </a:r>
            <a:r>
              <a:rPr lang="en-IN" dirty="0"/>
              <a:t> is used within each block, the carries ripple between the blocks.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612" y="3363619"/>
            <a:ext cx="7141892" cy="234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Hierarchical carry-look ahead </a:t>
            </a:r>
            <a:r>
              <a:rPr lang="en-IN" dirty="0">
                <a:solidFill>
                  <a:srgbClr val="FF0000"/>
                </a:solidFill>
              </a:rPr>
              <a:t>adder.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9" y="1066801"/>
            <a:ext cx="11055926" cy="1318202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Instead of using a ripple-carry approach between blocks, a faster circuit can be </a:t>
            </a:r>
            <a:r>
              <a:rPr lang="en-IN" sz="2400" dirty="0" smtClean="0"/>
              <a:t>designed in </a:t>
            </a:r>
            <a:r>
              <a:rPr lang="en-IN" sz="2400" dirty="0"/>
              <a:t>which </a:t>
            </a:r>
            <a:endParaRPr lang="en-IN" sz="2400" dirty="0" smtClean="0"/>
          </a:p>
          <a:p>
            <a:pPr lvl="1"/>
            <a:r>
              <a:rPr lang="en-IN" sz="2000" dirty="0" smtClean="0"/>
              <a:t>a </a:t>
            </a:r>
            <a:r>
              <a:rPr lang="en-IN" sz="2000" dirty="0"/>
              <a:t>second-level </a:t>
            </a:r>
            <a:r>
              <a:rPr lang="en-IN" sz="2000" dirty="0" smtClean="0"/>
              <a:t>carry-look ahead </a:t>
            </a:r>
            <a:r>
              <a:rPr lang="en-IN" sz="2000" dirty="0"/>
              <a:t>is performed to produce quickly the carry </a:t>
            </a:r>
            <a:r>
              <a:rPr lang="en-IN" sz="2000" dirty="0" smtClean="0"/>
              <a:t>signals between blocks as below,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52" y="2385002"/>
            <a:ext cx="7060696" cy="43364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4691" y="2551258"/>
            <a:ext cx="51123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Each block in the top row includes an eight-bit carry-look ahead adder, based on generate and propagate signals for each stage in the block, as discussed before.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However, instead of producing a carry-out signal from the most-significant bit of the block, each block produces generate and propagate signals for the entire block.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Let </a:t>
            </a:r>
            <a:r>
              <a:rPr kumimoji="0" lang="en-I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</a:t>
            </a:r>
            <a:r>
              <a:rPr kumimoji="0" lang="en-IN" sz="1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j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and </a:t>
            </a:r>
            <a:r>
              <a:rPr kumimoji="0" lang="en-I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</a:t>
            </a:r>
            <a:r>
              <a:rPr kumimoji="0" lang="en-IN" sz="1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j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denote these signals for each block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j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Now </a:t>
            </a:r>
            <a:r>
              <a:rPr kumimoji="0" lang="en-I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</a:t>
            </a:r>
            <a:r>
              <a:rPr kumimoji="0" lang="en-IN" sz="1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j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and </a:t>
            </a:r>
            <a:r>
              <a:rPr kumimoji="0" lang="en-I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</a:t>
            </a:r>
            <a:r>
              <a:rPr kumimoji="0" lang="en-IN" sz="18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j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can be used as inputs to a second-level carry look ahead circuit at the bottom of circuit, which evaluates all carries between blocks.</a:t>
            </a:r>
          </a:p>
        </p:txBody>
      </p:sp>
    </p:spTree>
    <p:extLst>
      <p:ext uri="{BB962C8B-B14F-4D97-AF65-F5344CB8AC3E}">
        <p14:creationId xmlns:p14="http://schemas.microsoft.com/office/powerpoint/2010/main" val="78580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928"/>
            <a:ext cx="10515600" cy="5027035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We </a:t>
            </a:r>
            <a:r>
              <a:rPr lang="en-IN" dirty="0"/>
              <a:t>can derive the block generate and propagate signals for block 0 by examining </a:t>
            </a:r>
            <a:r>
              <a:rPr lang="en-IN" dirty="0" smtClean="0"/>
              <a:t>the expression </a:t>
            </a:r>
            <a:r>
              <a:rPr lang="en-IN" dirty="0"/>
              <a:t>for </a:t>
            </a:r>
            <a:r>
              <a:rPr lang="en-IN" i="1" dirty="0"/>
              <a:t>c</a:t>
            </a:r>
            <a:r>
              <a:rPr lang="en-IN" baseline="-25000" dirty="0"/>
              <a:t>8</a:t>
            </a:r>
          </a:p>
          <a:p>
            <a:pPr marL="0" indent="0">
              <a:buNone/>
            </a:pPr>
            <a:r>
              <a:rPr lang="en-IN" i="1" dirty="0" smtClean="0"/>
              <a:t>	c</a:t>
            </a:r>
            <a:r>
              <a:rPr lang="en-IN" baseline="-25000" dirty="0" smtClean="0"/>
              <a:t>8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i="1" dirty="0"/>
              <a:t>g</a:t>
            </a:r>
            <a:r>
              <a:rPr lang="en-IN" baseline="-25000" dirty="0"/>
              <a:t>7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7</a:t>
            </a:r>
            <a:r>
              <a:rPr lang="en-IN" i="1" dirty="0"/>
              <a:t>g</a:t>
            </a:r>
            <a:r>
              <a:rPr lang="en-IN" baseline="-25000" dirty="0"/>
              <a:t>6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7</a:t>
            </a:r>
            <a:r>
              <a:rPr lang="en-IN" i="1" dirty="0"/>
              <a:t>p</a:t>
            </a:r>
            <a:r>
              <a:rPr lang="en-IN" baseline="-25000" dirty="0"/>
              <a:t>6</a:t>
            </a:r>
            <a:r>
              <a:rPr lang="en-IN" i="1" dirty="0"/>
              <a:t>g</a:t>
            </a:r>
            <a:r>
              <a:rPr lang="en-IN" baseline="-25000" dirty="0"/>
              <a:t>5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7</a:t>
            </a:r>
            <a:r>
              <a:rPr lang="en-IN" i="1" dirty="0"/>
              <a:t>p</a:t>
            </a:r>
            <a:r>
              <a:rPr lang="en-IN" baseline="-25000" dirty="0"/>
              <a:t>6</a:t>
            </a:r>
            <a:r>
              <a:rPr lang="en-IN" i="1" dirty="0"/>
              <a:t>p</a:t>
            </a:r>
            <a:r>
              <a:rPr lang="en-IN" baseline="-25000" dirty="0"/>
              <a:t>5</a:t>
            </a:r>
            <a:r>
              <a:rPr lang="en-IN" i="1" dirty="0"/>
              <a:t>g</a:t>
            </a:r>
            <a:r>
              <a:rPr lang="en-IN" baseline="-25000" dirty="0"/>
              <a:t>4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7</a:t>
            </a:r>
            <a:r>
              <a:rPr lang="en-IN" i="1" dirty="0"/>
              <a:t>p</a:t>
            </a:r>
            <a:r>
              <a:rPr lang="en-IN" baseline="-25000" dirty="0"/>
              <a:t>6</a:t>
            </a:r>
            <a:r>
              <a:rPr lang="en-IN" i="1" dirty="0"/>
              <a:t>p</a:t>
            </a:r>
            <a:r>
              <a:rPr lang="en-IN" baseline="-25000" dirty="0"/>
              <a:t>5</a:t>
            </a:r>
            <a:r>
              <a:rPr lang="en-IN" i="1" dirty="0"/>
              <a:t>p</a:t>
            </a:r>
            <a:r>
              <a:rPr lang="en-IN" baseline="-25000" dirty="0"/>
              <a:t>4</a:t>
            </a:r>
            <a:r>
              <a:rPr lang="en-IN" i="1" dirty="0"/>
              <a:t>g</a:t>
            </a:r>
            <a:r>
              <a:rPr lang="en-IN" baseline="-25000" dirty="0"/>
              <a:t>3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7</a:t>
            </a:r>
            <a:r>
              <a:rPr lang="en-IN" i="1" dirty="0"/>
              <a:t>p</a:t>
            </a:r>
            <a:r>
              <a:rPr lang="en-IN" baseline="-25000" dirty="0"/>
              <a:t>6</a:t>
            </a:r>
            <a:r>
              <a:rPr lang="en-IN" i="1" dirty="0"/>
              <a:t>p</a:t>
            </a:r>
            <a:r>
              <a:rPr lang="en-IN" baseline="-25000" dirty="0"/>
              <a:t>5</a:t>
            </a:r>
            <a:r>
              <a:rPr lang="en-IN" i="1" dirty="0"/>
              <a:t>p</a:t>
            </a:r>
            <a:r>
              <a:rPr lang="en-IN" baseline="-25000" dirty="0"/>
              <a:t>4</a:t>
            </a:r>
            <a:r>
              <a:rPr lang="en-IN" i="1" dirty="0"/>
              <a:t>p</a:t>
            </a:r>
            <a:r>
              <a:rPr lang="en-IN" baseline="-25000" dirty="0"/>
              <a:t>3</a:t>
            </a:r>
            <a:r>
              <a:rPr lang="en-IN" i="1" dirty="0"/>
              <a:t>g</a:t>
            </a:r>
            <a:r>
              <a:rPr lang="en-IN" baseline="-25000" dirty="0"/>
              <a:t>2</a:t>
            </a:r>
          </a:p>
          <a:p>
            <a:pPr marL="0" indent="0">
              <a:buNone/>
            </a:pPr>
            <a:r>
              <a:rPr lang="en-IN" dirty="0" smtClean="0"/>
              <a:t>		+ </a:t>
            </a:r>
            <a:r>
              <a:rPr lang="en-IN" i="1" dirty="0"/>
              <a:t>p</a:t>
            </a:r>
            <a:r>
              <a:rPr lang="en-IN" baseline="-25000" dirty="0"/>
              <a:t>7</a:t>
            </a:r>
            <a:r>
              <a:rPr lang="en-IN" i="1" dirty="0"/>
              <a:t>p</a:t>
            </a:r>
            <a:r>
              <a:rPr lang="en-IN" baseline="-25000" dirty="0"/>
              <a:t>6</a:t>
            </a:r>
            <a:r>
              <a:rPr lang="en-IN" i="1" dirty="0"/>
              <a:t>p</a:t>
            </a:r>
            <a:r>
              <a:rPr lang="en-IN" baseline="-25000" dirty="0"/>
              <a:t>5</a:t>
            </a:r>
            <a:r>
              <a:rPr lang="en-IN" i="1" dirty="0"/>
              <a:t>p</a:t>
            </a:r>
            <a:r>
              <a:rPr lang="en-IN" baseline="-25000" dirty="0"/>
              <a:t>4</a:t>
            </a:r>
            <a:r>
              <a:rPr lang="en-IN" i="1" dirty="0"/>
              <a:t>p</a:t>
            </a:r>
            <a:r>
              <a:rPr lang="en-IN" baseline="-25000" dirty="0"/>
              <a:t>3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i="1" dirty="0"/>
              <a:t>g</a:t>
            </a:r>
            <a:r>
              <a:rPr lang="en-IN" baseline="-25000" dirty="0"/>
              <a:t>1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7</a:t>
            </a:r>
            <a:r>
              <a:rPr lang="en-IN" i="1" dirty="0"/>
              <a:t>p</a:t>
            </a:r>
            <a:r>
              <a:rPr lang="en-IN" baseline="-25000" dirty="0"/>
              <a:t>6</a:t>
            </a:r>
            <a:r>
              <a:rPr lang="en-IN" i="1" dirty="0"/>
              <a:t>p</a:t>
            </a:r>
            <a:r>
              <a:rPr lang="en-IN" baseline="-25000" dirty="0"/>
              <a:t>5</a:t>
            </a:r>
            <a:r>
              <a:rPr lang="en-IN" i="1" dirty="0"/>
              <a:t>p</a:t>
            </a:r>
            <a:r>
              <a:rPr lang="en-IN" baseline="-25000" dirty="0"/>
              <a:t>4</a:t>
            </a:r>
            <a:r>
              <a:rPr lang="en-IN" i="1" dirty="0"/>
              <a:t>p</a:t>
            </a:r>
            <a:r>
              <a:rPr lang="en-IN" baseline="-25000" dirty="0"/>
              <a:t>3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i="1" dirty="0"/>
              <a:t>g</a:t>
            </a:r>
            <a:r>
              <a:rPr lang="en-IN" baseline="-25000" dirty="0"/>
              <a:t>0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7</a:t>
            </a:r>
            <a:r>
              <a:rPr lang="en-IN" i="1" dirty="0"/>
              <a:t>p</a:t>
            </a:r>
            <a:r>
              <a:rPr lang="en-IN" baseline="-25000" dirty="0"/>
              <a:t>6</a:t>
            </a:r>
            <a:r>
              <a:rPr lang="en-IN" i="1" dirty="0"/>
              <a:t>p</a:t>
            </a:r>
            <a:r>
              <a:rPr lang="en-IN" baseline="-25000" dirty="0"/>
              <a:t>5</a:t>
            </a:r>
            <a:r>
              <a:rPr lang="en-IN" i="1" dirty="0"/>
              <a:t>p</a:t>
            </a:r>
            <a:r>
              <a:rPr lang="en-IN" baseline="-25000" dirty="0"/>
              <a:t>4</a:t>
            </a:r>
            <a:r>
              <a:rPr lang="en-IN" i="1" dirty="0"/>
              <a:t>p</a:t>
            </a:r>
            <a:r>
              <a:rPr lang="en-IN" baseline="-25000" dirty="0"/>
              <a:t>3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i="1" dirty="0"/>
              <a:t>p</a:t>
            </a:r>
            <a:r>
              <a:rPr lang="en-IN" baseline="-25000" dirty="0"/>
              <a:t>0</a:t>
            </a:r>
            <a:r>
              <a:rPr lang="en-IN" i="1" dirty="0"/>
              <a:t>c</a:t>
            </a:r>
            <a:r>
              <a:rPr lang="en-IN" baseline="-25000" dirty="0"/>
              <a:t>0</a:t>
            </a:r>
          </a:p>
          <a:p>
            <a:r>
              <a:rPr lang="en-IN" dirty="0"/>
              <a:t>The last term in this expression specifies that, if all eight propagate functions are 1, </a:t>
            </a:r>
            <a:r>
              <a:rPr lang="en-IN" dirty="0" smtClean="0"/>
              <a:t>then the </a:t>
            </a:r>
            <a:r>
              <a:rPr lang="en-IN" dirty="0"/>
              <a:t>carry-in </a:t>
            </a:r>
            <a:r>
              <a:rPr lang="en-IN" i="1" dirty="0"/>
              <a:t>c</a:t>
            </a:r>
            <a:r>
              <a:rPr lang="en-IN" baseline="-25000" dirty="0"/>
              <a:t>0</a:t>
            </a:r>
            <a:r>
              <a:rPr lang="en-IN" dirty="0"/>
              <a:t> is propagated through the entire block</a:t>
            </a:r>
            <a:r>
              <a:rPr lang="en-IN" dirty="0" smtClean="0"/>
              <a:t>.</a:t>
            </a:r>
          </a:p>
          <a:p>
            <a:r>
              <a:rPr lang="en-IN" dirty="0" smtClean="0"/>
              <a:t>Hence, </a:t>
            </a:r>
            <a:r>
              <a:rPr lang="en-IN" i="1" dirty="0" smtClean="0"/>
              <a:t>P</a:t>
            </a:r>
            <a:r>
              <a:rPr lang="en-IN" baseline="-25000" dirty="0" smtClean="0"/>
              <a:t>0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i="1" dirty="0" smtClean="0"/>
              <a:t>p</a:t>
            </a:r>
            <a:r>
              <a:rPr lang="en-IN" baseline="-25000" dirty="0" smtClean="0"/>
              <a:t>7</a:t>
            </a:r>
            <a:r>
              <a:rPr lang="en-IN" i="1" dirty="0" smtClean="0"/>
              <a:t>p</a:t>
            </a:r>
            <a:r>
              <a:rPr lang="en-IN" baseline="-25000" dirty="0" smtClean="0"/>
              <a:t>6</a:t>
            </a:r>
            <a:r>
              <a:rPr lang="en-IN" i="1" dirty="0" smtClean="0"/>
              <a:t>p</a:t>
            </a:r>
            <a:r>
              <a:rPr lang="en-IN" baseline="-25000" dirty="0" smtClean="0"/>
              <a:t>5</a:t>
            </a:r>
            <a:r>
              <a:rPr lang="en-IN" i="1" dirty="0" smtClean="0"/>
              <a:t>p</a:t>
            </a:r>
            <a:r>
              <a:rPr lang="en-IN" baseline="-25000" dirty="0" smtClean="0"/>
              <a:t>4</a:t>
            </a:r>
            <a:r>
              <a:rPr lang="en-IN" i="1" dirty="0" smtClean="0"/>
              <a:t>p</a:t>
            </a:r>
            <a:r>
              <a:rPr lang="en-IN" baseline="-25000" dirty="0" smtClean="0"/>
              <a:t>3</a:t>
            </a:r>
            <a:r>
              <a:rPr lang="en-IN" i="1" dirty="0" smtClean="0"/>
              <a:t>p</a:t>
            </a:r>
            <a:r>
              <a:rPr lang="en-IN" baseline="-25000" dirty="0" smtClean="0"/>
              <a:t>2</a:t>
            </a:r>
            <a:r>
              <a:rPr lang="en-IN" i="1" dirty="0" smtClean="0"/>
              <a:t>p</a:t>
            </a:r>
            <a:r>
              <a:rPr lang="en-IN" baseline="-25000" dirty="0" smtClean="0"/>
              <a:t>1</a:t>
            </a:r>
            <a:r>
              <a:rPr lang="en-IN" i="1" dirty="0" smtClean="0"/>
              <a:t>p</a:t>
            </a:r>
            <a:r>
              <a:rPr lang="en-IN" baseline="-25000" dirty="0" smtClean="0"/>
              <a:t>0</a:t>
            </a:r>
          </a:p>
          <a:p>
            <a:r>
              <a:rPr lang="en-IN" dirty="0"/>
              <a:t>The rest of the terms in the expression for </a:t>
            </a:r>
            <a:r>
              <a:rPr lang="en-IN" i="1" dirty="0"/>
              <a:t>c</a:t>
            </a:r>
            <a:r>
              <a:rPr lang="en-IN" baseline="-25000" dirty="0"/>
              <a:t>8</a:t>
            </a:r>
            <a:r>
              <a:rPr lang="en-IN" dirty="0"/>
              <a:t> represent all other cases when the block produces a carry-out.</a:t>
            </a:r>
          </a:p>
          <a:p>
            <a:r>
              <a:rPr lang="en-IN" dirty="0"/>
              <a:t>Thus, </a:t>
            </a:r>
            <a:r>
              <a:rPr lang="en-IN" i="1" dirty="0"/>
              <a:t>G</a:t>
            </a:r>
            <a:r>
              <a:rPr lang="en-IN" baseline="-25000" dirty="0"/>
              <a:t>0</a:t>
            </a:r>
            <a:r>
              <a:rPr lang="en-IN" dirty="0"/>
              <a:t> = </a:t>
            </a:r>
            <a:r>
              <a:rPr lang="en-IN" i="1" dirty="0"/>
              <a:t>g</a:t>
            </a:r>
            <a:r>
              <a:rPr lang="en-IN" baseline="-25000" dirty="0"/>
              <a:t>7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7</a:t>
            </a:r>
            <a:r>
              <a:rPr lang="en-IN" i="1" dirty="0"/>
              <a:t>g</a:t>
            </a:r>
            <a:r>
              <a:rPr lang="en-IN" baseline="-25000" dirty="0"/>
              <a:t>6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7</a:t>
            </a:r>
            <a:r>
              <a:rPr lang="en-IN" i="1" dirty="0"/>
              <a:t>p</a:t>
            </a:r>
            <a:r>
              <a:rPr lang="en-IN" baseline="-25000" dirty="0"/>
              <a:t>6</a:t>
            </a:r>
            <a:r>
              <a:rPr lang="en-IN" i="1" dirty="0"/>
              <a:t>g</a:t>
            </a:r>
            <a:r>
              <a:rPr lang="en-IN" baseline="-25000" dirty="0"/>
              <a:t>5</a:t>
            </a:r>
            <a:r>
              <a:rPr lang="en-IN" dirty="0"/>
              <a:t> +· · ·+</a:t>
            </a:r>
            <a:r>
              <a:rPr lang="en-IN" i="1" dirty="0"/>
              <a:t>p</a:t>
            </a:r>
            <a:r>
              <a:rPr lang="en-IN" baseline="-25000" dirty="0"/>
              <a:t>7</a:t>
            </a:r>
            <a:r>
              <a:rPr lang="en-IN" i="1" dirty="0"/>
              <a:t>p</a:t>
            </a:r>
            <a:r>
              <a:rPr lang="en-IN" baseline="-25000" dirty="0"/>
              <a:t>6</a:t>
            </a:r>
            <a:r>
              <a:rPr lang="en-IN" i="1" dirty="0"/>
              <a:t>p</a:t>
            </a:r>
            <a:r>
              <a:rPr lang="en-IN" baseline="-25000" dirty="0"/>
              <a:t>5</a:t>
            </a:r>
            <a:r>
              <a:rPr lang="en-IN" i="1" dirty="0"/>
              <a:t>p</a:t>
            </a:r>
            <a:r>
              <a:rPr lang="en-IN" baseline="-25000" dirty="0"/>
              <a:t>4</a:t>
            </a:r>
            <a:r>
              <a:rPr lang="en-IN" i="1" dirty="0"/>
              <a:t>p</a:t>
            </a:r>
            <a:r>
              <a:rPr lang="en-IN" baseline="-25000" dirty="0"/>
              <a:t>3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i="1" dirty="0"/>
              <a:t>g</a:t>
            </a:r>
            <a:r>
              <a:rPr lang="en-IN" baseline="-25000" dirty="0"/>
              <a:t>0</a:t>
            </a:r>
          </a:p>
          <a:p>
            <a:r>
              <a:rPr lang="en-IN" dirty="0"/>
              <a:t>The expression for </a:t>
            </a:r>
            <a:r>
              <a:rPr lang="en-IN" i="1" dirty="0"/>
              <a:t>c</a:t>
            </a:r>
            <a:r>
              <a:rPr lang="en-IN" baseline="-25000" dirty="0"/>
              <a:t>8</a:t>
            </a:r>
            <a:r>
              <a:rPr lang="en-IN" dirty="0"/>
              <a:t> in the hierarchical adder is given by </a:t>
            </a:r>
          </a:p>
          <a:p>
            <a:pPr marL="0" indent="0">
              <a:buNone/>
            </a:pPr>
            <a:r>
              <a:rPr lang="en-IN" i="1" dirty="0"/>
              <a:t>		c</a:t>
            </a:r>
            <a:r>
              <a:rPr lang="en-IN" baseline="-25000" dirty="0"/>
              <a:t>8</a:t>
            </a:r>
            <a:r>
              <a:rPr lang="en-IN" dirty="0"/>
              <a:t> = </a:t>
            </a:r>
            <a:r>
              <a:rPr lang="en-IN" i="1" dirty="0"/>
              <a:t>G</a:t>
            </a:r>
            <a:r>
              <a:rPr lang="en-IN" baseline="-25000" dirty="0"/>
              <a:t>0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0</a:t>
            </a:r>
            <a:r>
              <a:rPr lang="en-IN" i="1" dirty="0"/>
              <a:t>c</a:t>
            </a:r>
            <a:r>
              <a:rPr lang="en-IN" baseline="-25000" dirty="0"/>
              <a:t>0</a:t>
            </a:r>
          </a:p>
          <a:p>
            <a:endParaRPr lang="en-IN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14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For </a:t>
            </a:r>
            <a:r>
              <a:rPr lang="en-IN" dirty="0"/>
              <a:t>block 1 the expressions for </a:t>
            </a:r>
            <a:r>
              <a:rPr lang="en-IN" i="1" dirty="0"/>
              <a:t>G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dirty="0"/>
              <a:t> have the same form as for </a:t>
            </a:r>
            <a:r>
              <a:rPr lang="en-IN" i="1" dirty="0"/>
              <a:t>G</a:t>
            </a:r>
            <a:r>
              <a:rPr lang="en-IN" baseline="-25000" dirty="0"/>
              <a:t>0</a:t>
            </a:r>
            <a:r>
              <a:rPr lang="en-IN" dirty="0"/>
              <a:t> and </a:t>
            </a:r>
            <a:r>
              <a:rPr lang="en-IN" i="1" dirty="0"/>
              <a:t>P</a:t>
            </a:r>
            <a:r>
              <a:rPr lang="en-IN" baseline="-25000" dirty="0"/>
              <a:t>0</a:t>
            </a:r>
            <a:r>
              <a:rPr lang="en-IN" dirty="0"/>
              <a:t> except </a:t>
            </a:r>
            <a:r>
              <a:rPr lang="en-IN" dirty="0" smtClean="0"/>
              <a:t>that each </a:t>
            </a:r>
            <a:r>
              <a:rPr lang="en-IN" dirty="0"/>
              <a:t>subscript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is replaced by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+ 8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expressions for </a:t>
            </a:r>
            <a:r>
              <a:rPr lang="en-IN" i="1" dirty="0"/>
              <a:t>G</a:t>
            </a:r>
            <a:r>
              <a:rPr lang="en-IN" baseline="-25000" dirty="0"/>
              <a:t>2</a:t>
            </a:r>
            <a:r>
              <a:rPr lang="en-IN" dirty="0"/>
              <a:t>, 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dirty="0"/>
              <a:t>, </a:t>
            </a:r>
            <a:r>
              <a:rPr lang="en-IN" i="1" dirty="0"/>
              <a:t>G</a:t>
            </a:r>
            <a:r>
              <a:rPr lang="en-IN" baseline="-25000" dirty="0"/>
              <a:t>3</a:t>
            </a:r>
            <a:r>
              <a:rPr lang="en-IN" dirty="0"/>
              <a:t>, and </a:t>
            </a:r>
            <a:r>
              <a:rPr lang="en-IN" i="1" dirty="0"/>
              <a:t>P</a:t>
            </a:r>
            <a:r>
              <a:rPr lang="en-IN" baseline="-25000" dirty="0"/>
              <a:t>3</a:t>
            </a:r>
            <a:r>
              <a:rPr lang="en-IN" dirty="0"/>
              <a:t> are derived </a:t>
            </a:r>
            <a:r>
              <a:rPr lang="en-IN" dirty="0" smtClean="0"/>
              <a:t>in the </a:t>
            </a:r>
            <a:r>
              <a:rPr lang="en-IN" dirty="0"/>
              <a:t>same way.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expression for the carry-out of block 1, </a:t>
            </a:r>
            <a:r>
              <a:rPr lang="en-IN" i="1" dirty="0"/>
              <a:t>c</a:t>
            </a:r>
            <a:r>
              <a:rPr lang="en-IN" baseline="-25000" dirty="0"/>
              <a:t>16</a:t>
            </a:r>
            <a:r>
              <a:rPr lang="en-IN" dirty="0"/>
              <a:t>, </a:t>
            </a:r>
            <a:r>
              <a:rPr lang="en-IN" dirty="0" smtClean="0"/>
              <a:t>is,</a:t>
            </a:r>
            <a:endParaRPr lang="en-IN" dirty="0"/>
          </a:p>
          <a:p>
            <a:pPr marL="0" indent="0">
              <a:buNone/>
            </a:pPr>
            <a:r>
              <a:rPr lang="en-IN" i="1" dirty="0" smtClean="0"/>
              <a:t>	c</a:t>
            </a:r>
            <a:r>
              <a:rPr lang="en-IN" baseline="-25000" dirty="0" smtClean="0"/>
              <a:t>16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i="1" dirty="0"/>
              <a:t>G</a:t>
            </a:r>
            <a:r>
              <a:rPr lang="en-IN" baseline="-25000" dirty="0"/>
              <a:t>1</a:t>
            </a:r>
            <a:r>
              <a:rPr lang="en-IN" dirty="0"/>
              <a:t> + </a:t>
            </a:r>
            <a:r>
              <a:rPr lang="en-IN" i="1" dirty="0" smtClean="0"/>
              <a:t>P</a:t>
            </a:r>
            <a:r>
              <a:rPr lang="en-IN" baseline="-25000" dirty="0" smtClean="0"/>
              <a:t>1</a:t>
            </a:r>
            <a:r>
              <a:rPr lang="en-IN" i="1" dirty="0" smtClean="0"/>
              <a:t>c</a:t>
            </a:r>
            <a:r>
              <a:rPr lang="en-IN" baseline="-25000" dirty="0" smtClean="0"/>
              <a:t>8 </a:t>
            </a:r>
            <a:r>
              <a:rPr lang="en-IN" dirty="0" smtClean="0"/>
              <a:t>= </a:t>
            </a:r>
            <a:r>
              <a:rPr lang="en-IN" i="1" dirty="0"/>
              <a:t>G</a:t>
            </a:r>
            <a:r>
              <a:rPr lang="en-IN" baseline="-25000" dirty="0"/>
              <a:t>1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i="1" dirty="0"/>
              <a:t>G</a:t>
            </a:r>
            <a:r>
              <a:rPr lang="en-IN" baseline="-25000" dirty="0"/>
              <a:t>0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i="1" dirty="0"/>
              <a:t>P</a:t>
            </a:r>
            <a:r>
              <a:rPr lang="en-IN" baseline="-25000" dirty="0"/>
              <a:t>0</a:t>
            </a:r>
            <a:r>
              <a:rPr lang="en-IN" i="1" dirty="0"/>
              <a:t>c</a:t>
            </a:r>
            <a:r>
              <a:rPr lang="en-IN" baseline="-25000" dirty="0"/>
              <a:t>0</a:t>
            </a:r>
          </a:p>
          <a:p>
            <a:r>
              <a:rPr lang="en-IN" dirty="0"/>
              <a:t>Similarly, the expressions for </a:t>
            </a:r>
            <a:r>
              <a:rPr lang="en-IN" i="1" dirty="0"/>
              <a:t>c</a:t>
            </a:r>
            <a:r>
              <a:rPr lang="en-IN" baseline="-25000" dirty="0"/>
              <a:t>24</a:t>
            </a:r>
            <a:r>
              <a:rPr lang="en-IN" dirty="0"/>
              <a:t> and </a:t>
            </a:r>
            <a:r>
              <a:rPr lang="en-IN" i="1" dirty="0"/>
              <a:t>c</a:t>
            </a:r>
            <a:r>
              <a:rPr lang="en-IN" baseline="-25000" dirty="0"/>
              <a:t>32</a:t>
            </a:r>
            <a:r>
              <a:rPr lang="en-IN" dirty="0"/>
              <a:t> are</a:t>
            </a:r>
          </a:p>
          <a:p>
            <a:pPr marL="0" indent="0">
              <a:buNone/>
            </a:pPr>
            <a:r>
              <a:rPr lang="en-IN" i="1" dirty="0"/>
              <a:t>	c</a:t>
            </a:r>
            <a:r>
              <a:rPr lang="en-IN" baseline="-25000" dirty="0"/>
              <a:t>24</a:t>
            </a:r>
            <a:r>
              <a:rPr lang="en-IN" dirty="0"/>
              <a:t> = </a:t>
            </a:r>
            <a:r>
              <a:rPr lang="en-IN" i="1" dirty="0"/>
              <a:t>G</a:t>
            </a:r>
            <a:r>
              <a:rPr lang="en-IN" baseline="-25000" dirty="0"/>
              <a:t>2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i="1" dirty="0"/>
              <a:t>G</a:t>
            </a:r>
            <a:r>
              <a:rPr lang="en-IN" baseline="-25000" dirty="0"/>
              <a:t>1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i="1" dirty="0"/>
              <a:t>G</a:t>
            </a:r>
            <a:r>
              <a:rPr lang="en-IN" baseline="-25000" dirty="0"/>
              <a:t>0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i="1" dirty="0"/>
              <a:t>P</a:t>
            </a:r>
            <a:r>
              <a:rPr lang="en-IN" baseline="-25000" dirty="0"/>
              <a:t>0</a:t>
            </a:r>
            <a:r>
              <a:rPr lang="en-IN" i="1" dirty="0"/>
              <a:t>c</a:t>
            </a:r>
            <a:r>
              <a:rPr lang="en-IN" baseline="-25000" dirty="0"/>
              <a:t>0</a:t>
            </a:r>
          </a:p>
          <a:p>
            <a:pPr marL="0" indent="0">
              <a:buNone/>
            </a:pPr>
            <a:r>
              <a:rPr lang="en-IN" i="1" dirty="0"/>
              <a:t>	c</a:t>
            </a:r>
            <a:r>
              <a:rPr lang="en-IN" baseline="-25000" dirty="0"/>
              <a:t>32</a:t>
            </a:r>
            <a:r>
              <a:rPr lang="en-IN" dirty="0"/>
              <a:t> = </a:t>
            </a:r>
            <a:r>
              <a:rPr lang="en-IN" i="1" dirty="0"/>
              <a:t>G</a:t>
            </a:r>
            <a:r>
              <a:rPr lang="en-IN" baseline="-25000" dirty="0"/>
              <a:t>3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3</a:t>
            </a:r>
            <a:r>
              <a:rPr lang="en-IN" i="1" dirty="0"/>
              <a:t>G</a:t>
            </a:r>
            <a:r>
              <a:rPr lang="en-IN" baseline="-25000" dirty="0"/>
              <a:t>2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3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i="1" dirty="0"/>
              <a:t>G</a:t>
            </a:r>
            <a:r>
              <a:rPr lang="en-IN" baseline="-25000" dirty="0"/>
              <a:t>1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3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i="1" dirty="0"/>
              <a:t>G</a:t>
            </a:r>
            <a:r>
              <a:rPr lang="en-IN" baseline="-25000" dirty="0"/>
              <a:t>0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3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i="1" dirty="0"/>
              <a:t>P</a:t>
            </a:r>
            <a:r>
              <a:rPr lang="en-IN" baseline="-25000" dirty="0"/>
              <a:t>0</a:t>
            </a:r>
            <a:r>
              <a:rPr lang="en-IN" i="1" dirty="0"/>
              <a:t>c</a:t>
            </a:r>
            <a:r>
              <a:rPr lang="en-IN" baseline="-25000" dirty="0"/>
              <a:t>0</a:t>
            </a:r>
          </a:p>
          <a:p>
            <a:r>
              <a:rPr lang="en-IN" dirty="0"/>
              <a:t>Using this scheme, it takes two more gate delays to produce the carry signals </a:t>
            </a:r>
            <a:r>
              <a:rPr lang="en-IN" i="1" dirty="0"/>
              <a:t>c</a:t>
            </a:r>
            <a:r>
              <a:rPr lang="en-IN" baseline="-25000" dirty="0"/>
              <a:t>8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baseline="-25000" dirty="0"/>
              <a:t>16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baseline="-25000" dirty="0"/>
              <a:t>24</a:t>
            </a:r>
            <a:r>
              <a:rPr lang="en-IN" dirty="0"/>
              <a:t>, and </a:t>
            </a:r>
            <a:r>
              <a:rPr lang="en-IN" i="1" dirty="0"/>
              <a:t>c</a:t>
            </a:r>
            <a:r>
              <a:rPr lang="en-IN" baseline="-25000" dirty="0"/>
              <a:t>32</a:t>
            </a:r>
            <a:r>
              <a:rPr lang="en-IN" dirty="0"/>
              <a:t> than the time needed to generate the </a:t>
            </a:r>
            <a:r>
              <a:rPr lang="en-IN" i="1" dirty="0" err="1"/>
              <a:t>G</a:t>
            </a:r>
            <a:r>
              <a:rPr lang="en-IN" i="1" baseline="-25000" dirty="0" err="1"/>
              <a:t>j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 err="1"/>
              <a:t>P</a:t>
            </a:r>
            <a:r>
              <a:rPr lang="en-IN" i="1" baseline="-25000" dirty="0" err="1"/>
              <a:t>j</a:t>
            </a:r>
            <a:r>
              <a:rPr lang="en-IN" i="1" dirty="0"/>
              <a:t> </a:t>
            </a:r>
            <a:r>
              <a:rPr lang="en-IN" dirty="0"/>
              <a:t>functions.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65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33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490234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Therefore</a:t>
            </a:r>
            <a:r>
              <a:rPr lang="en-IN" dirty="0"/>
              <a:t>, since </a:t>
            </a:r>
            <a:r>
              <a:rPr lang="en-IN" i="1" dirty="0" err="1"/>
              <a:t>G</a:t>
            </a:r>
            <a:r>
              <a:rPr lang="en-IN" i="1" baseline="-25000" dirty="0" err="1"/>
              <a:t>j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 err="1" smtClean="0"/>
              <a:t>P</a:t>
            </a:r>
            <a:r>
              <a:rPr lang="en-IN" i="1" baseline="-25000" dirty="0" err="1" smtClean="0"/>
              <a:t>j</a:t>
            </a:r>
            <a:r>
              <a:rPr lang="en-IN" i="1" dirty="0" smtClean="0"/>
              <a:t> </a:t>
            </a:r>
            <a:r>
              <a:rPr lang="en-IN" dirty="0" smtClean="0"/>
              <a:t>require </a:t>
            </a:r>
            <a:r>
              <a:rPr lang="en-IN" dirty="0"/>
              <a:t>three gate delays, </a:t>
            </a:r>
            <a:r>
              <a:rPr lang="en-IN" i="1" dirty="0"/>
              <a:t>c</a:t>
            </a:r>
            <a:r>
              <a:rPr lang="en-IN" baseline="-25000" dirty="0"/>
              <a:t>8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baseline="-25000" dirty="0"/>
              <a:t>16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baseline="-25000" dirty="0"/>
              <a:t>24</a:t>
            </a:r>
            <a:r>
              <a:rPr lang="en-IN" dirty="0"/>
              <a:t>, and </a:t>
            </a:r>
            <a:r>
              <a:rPr lang="en-IN" i="1" dirty="0"/>
              <a:t>c</a:t>
            </a:r>
            <a:r>
              <a:rPr lang="en-IN" baseline="-25000" dirty="0"/>
              <a:t>32</a:t>
            </a:r>
            <a:r>
              <a:rPr lang="en-IN" dirty="0"/>
              <a:t> are available after five gate delays. </a:t>
            </a:r>
            <a:endParaRPr lang="en-IN" dirty="0" smtClean="0"/>
          </a:p>
          <a:p>
            <a:r>
              <a:rPr lang="en-IN" dirty="0" smtClean="0"/>
              <a:t>The time needed </a:t>
            </a:r>
            <a:r>
              <a:rPr lang="en-IN" dirty="0"/>
              <a:t>to add two 32-bit numbers involves these five gate delays plus two more to </a:t>
            </a:r>
            <a:r>
              <a:rPr lang="en-IN" dirty="0" smtClean="0"/>
              <a:t>produce the </a:t>
            </a:r>
            <a:r>
              <a:rPr lang="en-IN" dirty="0"/>
              <a:t>internal carries in blocks 1, 2, and 3, plus one more gate delay (XOR) to generate </a:t>
            </a:r>
            <a:r>
              <a:rPr lang="en-IN" dirty="0" smtClean="0"/>
              <a:t>each sum </a:t>
            </a:r>
            <a:r>
              <a:rPr lang="en-IN" dirty="0"/>
              <a:t>bit.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gives a total of eight gate delays.</a:t>
            </a:r>
          </a:p>
          <a:p>
            <a:r>
              <a:rPr lang="en-IN" dirty="0" smtClean="0"/>
              <a:t>But it had taken 2</a:t>
            </a:r>
            <a:r>
              <a:rPr lang="en-IN" i="1" dirty="0" smtClean="0"/>
              <a:t>n </a:t>
            </a:r>
            <a:r>
              <a:rPr lang="en-IN" dirty="0"/>
              <a:t>+ 1 gate delays to add two </a:t>
            </a:r>
            <a:r>
              <a:rPr lang="en-IN" dirty="0" smtClean="0"/>
              <a:t>numbers using </a:t>
            </a:r>
            <a:r>
              <a:rPr lang="en-IN" dirty="0"/>
              <a:t>a ripple-carry adder. </a:t>
            </a:r>
            <a:endParaRPr lang="en-IN" dirty="0" smtClean="0"/>
          </a:p>
          <a:p>
            <a:pPr lvl="1"/>
            <a:r>
              <a:rPr lang="en-IN" dirty="0" smtClean="0"/>
              <a:t>For </a:t>
            </a:r>
            <a:r>
              <a:rPr lang="en-IN" dirty="0"/>
              <a:t>32-bit numbers this implies 65 gate delays. </a:t>
            </a:r>
            <a:endParaRPr lang="en-IN" dirty="0" smtClean="0"/>
          </a:p>
          <a:p>
            <a:r>
              <a:rPr lang="en-IN" dirty="0" smtClean="0"/>
              <a:t>Thus, it </a:t>
            </a:r>
            <a:r>
              <a:rPr lang="en-IN" dirty="0"/>
              <a:t>is clear </a:t>
            </a:r>
            <a:r>
              <a:rPr lang="en-IN" dirty="0" smtClean="0"/>
              <a:t>that the carry-look ahead </a:t>
            </a:r>
            <a:r>
              <a:rPr lang="en-IN" dirty="0"/>
              <a:t>adder offers a large performance </a:t>
            </a:r>
            <a:r>
              <a:rPr lang="en-IN" dirty="0" smtClean="0"/>
              <a:t>improvement with a </a:t>
            </a:r>
            <a:r>
              <a:rPr lang="en-IN" dirty="0"/>
              <a:t>trade-off </a:t>
            </a:r>
            <a:r>
              <a:rPr lang="en-IN" dirty="0" smtClean="0"/>
              <a:t>of much greater </a:t>
            </a:r>
            <a:r>
              <a:rPr lang="en-IN" dirty="0"/>
              <a:t>complexity of the required circuit.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09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Technology Considerations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528"/>
            <a:ext cx="10515600" cy="5179435"/>
          </a:xfrm>
        </p:spPr>
        <p:txBody>
          <a:bodyPr>
            <a:noAutofit/>
          </a:bodyPr>
          <a:lstStyle/>
          <a:p>
            <a:r>
              <a:rPr lang="en-IN" sz="2400" dirty="0"/>
              <a:t>The preceding delay analysis assumes that gates with any number of inputs can </a:t>
            </a:r>
            <a:r>
              <a:rPr lang="en-IN" sz="2400" dirty="0" smtClean="0"/>
              <a:t>be used</a:t>
            </a:r>
            <a:r>
              <a:rPr lang="en-IN" sz="2400" dirty="0"/>
              <a:t>. But, the number of gate inputs, referred to as the </a:t>
            </a:r>
            <a:r>
              <a:rPr lang="en-IN" sz="2400" i="1" dirty="0"/>
              <a:t>fan-in </a:t>
            </a:r>
            <a:r>
              <a:rPr lang="en-IN" sz="2400" dirty="0"/>
              <a:t>of the gate, has to be </a:t>
            </a:r>
            <a:r>
              <a:rPr lang="en-IN" sz="2400" dirty="0" smtClean="0"/>
              <a:t>limited in practice.</a:t>
            </a:r>
          </a:p>
          <a:p>
            <a:pPr lvl="1"/>
            <a:r>
              <a:rPr lang="en-IN" sz="2000" dirty="0" smtClean="0"/>
              <a:t>Fan-in is the number of inputs to the gates</a:t>
            </a:r>
          </a:p>
          <a:p>
            <a:pPr lvl="1"/>
            <a:r>
              <a:rPr lang="en-IN" sz="2000" dirty="0" smtClean="0"/>
              <a:t>Fan-out is </a:t>
            </a:r>
            <a:r>
              <a:rPr lang="en-IN" sz="2000" dirty="0"/>
              <a:t>the number of </a:t>
            </a:r>
            <a:r>
              <a:rPr lang="en-IN" sz="2000" dirty="0" smtClean="0"/>
              <a:t>gates driven by the gate</a:t>
            </a:r>
            <a:endParaRPr lang="en-IN" sz="2000" dirty="0"/>
          </a:p>
          <a:p>
            <a:r>
              <a:rPr lang="en-IN" sz="2400" dirty="0" smtClean="0"/>
              <a:t>Therefore </a:t>
            </a:r>
            <a:r>
              <a:rPr lang="en-IN" sz="2400" dirty="0"/>
              <a:t>the reality of fan-in constraints must </a:t>
            </a:r>
            <a:r>
              <a:rPr lang="en-IN" sz="2400" dirty="0" smtClean="0"/>
              <a:t>be taken </a:t>
            </a:r>
            <a:r>
              <a:rPr lang="en-IN" sz="2400" dirty="0"/>
              <a:t>into account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To </a:t>
            </a:r>
            <a:r>
              <a:rPr lang="en-IN" sz="2400" dirty="0"/>
              <a:t>illustrate this problem, consider the expressions for the first </a:t>
            </a:r>
            <a:r>
              <a:rPr lang="en-IN" sz="2400" dirty="0" smtClean="0"/>
              <a:t>eight carries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i="1" dirty="0" smtClean="0"/>
              <a:t>	c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 </a:t>
            </a:r>
            <a:r>
              <a:rPr lang="en-IN" sz="2400" dirty="0"/>
              <a:t>= </a:t>
            </a:r>
            <a:r>
              <a:rPr lang="en-IN" sz="2400" i="1" dirty="0"/>
              <a:t>g</a:t>
            </a:r>
            <a:r>
              <a:rPr lang="en-IN" sz="2400" baseline="-25000" dirty="0"/>
              <a:t>0</a:t>
            </a:r>
            <a:r>
              <a:rPr lang="en-IN" sz="2400" dirty="0"/>
              <a:t> + </a:t>
            </a:r>
            <a:r>
              <a:rPr lang="en-IN" sz="2400" i="1" dirty="0"/>
              <a:t>p</a:t>
            </a:r>
            <a:r>
              <a:rPr lang="en-IN" sz="2400" baseline="-25000" dirty="0"/>
              <a:t>0</a:t>
            </a:r>
            <a:r>
              <a:rPr lang="en-IN" sz="2400" i="1" dirty="0"/>
              <a:t>c</a:t>
            </a:r>
            <a:r>
              <a:rPr lang="en-IN" sz="2400" baseline="-25000" dirty="0"/>
              <a:t>0</a:t>
            </a:r>
          </a:p>
          <a:p>
            <a:pPr marL="0" indent="0">
              <a:buNone/>
            </a:pPr>
            <a:r>
              <a:rPr lang="en-IN" sz="2400" i="1" dirty="0" smtClean="0"/>
              <a:t>	c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 </a:t>
            </a:r>
            <a:r>
              <a:rPr lang="en-IN" sz="2400" dirty="0"/>
              <a:t>= </a:t>
            </a:r>
            <a:r>
              <a:rPr lang="en-IN" sz="2400" i="1" dirty="0"/>
              <a:t>g</a:t>
            </a:r>
            <a:r>
              <a:rPr lang="en-IN" sz="2400" baseline="-25000" dirty="0"/>
              <a:t>1</a:t>
            </a:r>
            <a:r>
              <a:rPr lang="en-IN" sz="2400" dirty="0"/>
              <a:t> + </a:t>
            </a:r>
            <a:r>
              <a:rPr lang="en-IN" sz="2400" i="1" dirty="0"/>
              <a:t>p</a:t>
            </a:r>
            <a:r>
              <a:rPr lang="en-IN" sz="2400" baseline="-25000" dirty="0"/>
              <a:t>1</a:t>
            </a:r>
            <a:r>
              <a:rPr lang="en-IN" sz="2400" i="1" dirty="0"/>
              <a:t>g</a:t>
            </a:r>
            <a:r>
              <a:rPr lang="en-IN" sz="2400" baseline="-25000" dirty="0"/>
              <a:t>0</a:t>
            </a:r>
            <a:r>
              <a:rPr lang="en-IN" sz="2400" dirty="0"/>
              <a:t> + </a:t>
            </a:r>
            <a:r>
              <a:rPr lang="en-IN" sz="2400" i="1" dirty="0"/>
              <a:t>p</a:t>
            </a:r>
            <a:r>
              <a:rPr lang="en-IN" sz="2400" baseline="-25000" dirty="0"/>
              <a:t>1</a:t>
            </a:r>
            <a:r>
              <a:rPr lang="en-IN" sz="2400" i="1" dirty="0"/>
              <a:t>p</a:t>
            </a:r>
            <a:r>
              <a:rPr lang="en-IN" sz="2400" baseline="-25000" dirty="0"/>
              <a:t>0</a:t>
            </a:r>
            <a:r>
              <a:rPr lang="en-IN" sz="2400" i="1" dirty="0"/>
              <a:t>c</a:t>
            </a:r>
            <a:r>
              <a:rPr lang="en-IN" sz="2400" baseline="-25000" dirty="0"/>
              <a:t>0</a:t>
            </a:r>
          </a:p>
          <a:p>
            <a:pPr marL="0" indent="0">
              <a:buNone/>
            </a:pPr>
            <a:r>
              <a:rPr lang="en-IN" sz="2400" i="1" dirty="0" smtClean="0"/>
              <a:t>	 ……...</a:t>
            </a:r>
            <a:endParaRPr lang="en-IN" sz="2400" i="1" dirty="0"/>
          </a:p>
          <a:p>
            <a:pPr marL="0" indent="0">
              <a:buNone/>
            </a:pPr>
            <a:r>
              <a:rPr lang="en-IN" sz="2400" i="1" dirty="0" smtClean="0"/>
              <a:t>	c</a:t>
            </a:r>
            <a:r>
              <a:rPr lang="en-IN" sz="2400" baseline="-25000" dirty="0" smtClean="0"/>
              <a:t>8</a:t>
            </a:r>
            <a:r>
              <a:rPr lang="en-IN" sz="2400" dirty="0" smtClean="0"/>
              <a:t> </a:t>
            </a:r>
            <a:r>
              <a:rPr lang="en-IN" sz="2400" dirty="0"/>
              <a:t>= </a:t>
            </a:r>
            <a:r>
              <a:rPr lang="en-IN" sz="2400" i="1" dirty="0"/>
              <a:t>g</a:t>
            </a:r>
            <a:r>
              <a:rPr lang="en-IN" sz="2400" baseline="-25000" dirty="0"/>
              <a:t>7</a:t>
            </a:r>
            <a:r>
              <a:rPr lang="en-IN" sz="2400" dirty="0"/>
              <a:t> + </a:t>
            </a:r>
            <a:r>
              <a:rPr lang="en-IN" sz="2400" i="1" dirty="0"/>
              <a:t>p</a:t>
            </a:r>
            <a:r>
              <a:rPr lang="en-IN" sz="2400" baseline="-25000" dirty="0"/>
              <a:t>7</a:t>
            </a:r>
            <a:r>
              <a:rPr lang="en-IN" sz="2400" i="1" dirty="0"/>
              <a:t>g</a:t>
            </a:r>
            <a:r>
              <a:rPr lang="en-IN" sz="2400" baseline="-25000" dirty="0"/>
              <a:t>6</a:t>
            </a:r>
            <a:r>
              <a:rPr lang="en-IN" sz="2400" dirty="0"/>
              <a:t> + </a:t>
            </a:r>
            <a:r>
              <a:rPr lang="en-IN" sz="2400" i="1" dirty="0"/>
              <a:t>p</a:t>
            </a:r>
            <a:r>
              <a:rPr lang="en-IN" sz="2400" baseline="-25000" dirty="0"/>
              <a:t>7</a:t>
            </a:r>
            <a:r>
              <a:rPr lang="en-IN" sz="2400" i="1" dirty="0"/>
              <a:t>p</a:t>
            </a:r>
            <a:r>
              <a:rPr lang="en-IN" sz="2400" baseline="-25000" dirty="0"/>
              <a:t>6</a:t>
            </a:r>
            <a:r>
              <a:rPr lang="en-IN" sz="2400" i="1" dirty="0"/>
              <a:t>g</a:t>
            </a:r>
            <a:r>
              <a:rPr lang="en-IN" sz="2400" baseline="-25000" dirty="0"/>
              <a:t>5</a:t>
            </a:r>
            <a:r>
              <a:rPr lang="en-IN" sz="2400" dirty="0"/>
              <a:t> + </a:t>
            </a:r>
            <a:r>
              <a:rPr lang="en-IN" sz="2400" i="1" dirty="0"/>
              <a:t>p</a:t>
            </a:r>
            <a:r>
              <a:rPr lang="en-IN" sz="2400" baseline="-25000" dirty="0"/>
              <a:t>7</a:t>
            </a:r>
            <a:r>
              <a:rPr lang="en-IN" sz="2400" i="1" dirty="0"/>
              <a:t>p</a:t>
            </a:r>
            <a:r>
              <a:rPr lang="en-IN" sz="2400" baseline="-25000" dirty="0"/>
              <a:t>6</a:t>
            </a:r>
            <a:r>
              <a:rPr lang="en-IN" sz="2400" i="1" dirty="0"/>
              <a:t>p</a:t>
            </a:r>
            <a:r>
              <a:rPr lang="en-IN" sz="2400" baseline="-25000" dirty="0"/>
              <a:t>5</a:t>
            </a:r>
            <a:r>
              <a:rPr lang="en-IN" sz="2400" i="1" dirty="0"/>
              <a:t>g</a:t>
            </a:r>
            <a:r>
              <a:rPr lang="en-IN" sz="2400" baseline="-25000" dirty="0"/>
              <a:t>4</a:t>
            </a:r>
            <a:r>
              <a:rPr lang="en-IN" sz="2400" dirty="0"/>
              <a:t> + </a:t>
            </a:r>
            <a:r>
              <a:rPr lang="en-IN" sz="2400" i="1" dirty="0"/>
              <a:t>p</a:t>
            </a:r>
            <a:r>
              <a:rPr lang="en-IN" sz="2400" baseline="-25000" dirty="0"/>
              <a:t>7</a:t>
            </a:r>
            <a:r>
              <a:rPr lang="en-IN" sz="2400" i="1" dirty="0"/>
              <a:t>p</a:t>
            </a:r>
            <a:r>
              <a:rPr lang="en-IN" sz="2400" baseline="-25000" dirty="0"/>
              <a:t>6</a:t>
            </a:r>
            <a:r>
              <a:rPr lang="en-IN" sz="2400" i="1" dirty="0"/>
              <a:t>p</a:t>
            </a:r>
            <a:r>
              <a:rPr lang="en-IN" sz="2400" baseline="-25000" dirty="0"/>
              <a:t>5</a:t>
            </a:r>
            <a:r>
              <a:rPr lang="en-IN" sz="2400" i="1" dirty="0"/>
              <a:t>p</a:t>
            </a:r>
            <a:r>
              <a:rPr lang="en-IN" sz="2400" baseline="-25000" dirty="0"/>
              <a:t>4</a:t>
            </a:r>
            <a:r>
              <a:rPr lang="en-IN" sz="2400" i="1" dirty="0"/>
              <a:t>g</a:t>
            </a:r>
            <a:r>
              <a:rPr lang="en-IN" sz="2400" baseline="-25000" dirty="0"/>
              <a:t>3</a:t>
            </a:r>
            <a:r>
              <a:rPr lang="en-IN" sz="2400" dirty="0"/>
              <a:t> + 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7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6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5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4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3</a:t>
            </a:r>
            <a:r>
              <a:rPr lang="en-IN" sz="2400" i="1" dirty="0" smtClean="0"/>
              <a:t>g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 + 				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7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6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5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4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3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2</a:t>
            </a:r>
            <a:r>
              <a:rPr lang="en-IN" sz="2400" i="1" dirty="0" smtClean="0"/>
              <a:t>g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 + 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7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6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5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4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3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2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1</a:t>
            </a:r>
            <a:r>
              <a:rPr lang="en-IN" sz="2400" i="1" dirty="0" smtClean="0"/>
              <a:t>g</a:t>
            </a:r>
            <a:r>
              <a:rPr lang="en-IN" sz="2400" baseline="-25000" dirty="0" smtClean="0"/>
              <a:t>0</a:t>
            </a:r>
            <a:r>
              <a:rPr lang="en-IN" sz="2400" dirty="0" smtClean="0"/>
              <a:t> </a:t>
            </a:r>
            <a:r>
              <a:rPr lang="en-IN" sz="2400" dirty="0"/>
              <a:t>+ 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7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6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5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4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3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2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1</a:t>
            </a:r>
            <a:r>
              <a:rPr lang="en-IN" sz="2400" i="1" dirty="0" smtClean="0"/>
              <a:t>p</a:t>
            </a:r>
            <a:r>
              <a:rPr lang="en-IN" sz="2400" baseline="-25000" dirty="0" smtClean="0"/>
              <a:t>0</a:t>
            </a:r>
            <a:r>
              <a:rPr lang="en-IN" sz="2400" i="1" dirty="0" smtClean="0"/>
              <a:t>c</a:t>
            </a:r>
            <a:r>
              <a:rPr lang="en-IN" sz="2400" baseline="-25000" dirty="0" smtClean="0"/>
              <a:t>0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6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Suppose that the maximum fan-in of the gates is four inputs. Then it is impossible to implement all of these expressions with a two-level AND-OR circuit. </a:t>
            </a:r>
          </a:p>
          <a:p>
            <a:pPr algn="just"/>
            <a:r>
              <a:rPr lang="en-IN" dirty="0"/>
              <a:t>The biggest problem is </a:t>
            </a:r>
            <a:r>
              <a:rPr lang="en-IN" i="1" dirty="0"/>
              <a:t>c</a:t>
            </a:r>
            <a:r>
              <a:rPr lang="en-IN" baseline="-25000" dirty="0"/>
              <a:t>8</a:t>
            </a:r>
            <a:r>
              <a:rPr lang="en-IN" dirty="0"/>
              <a:t>, where one of the AND gates requires nine inputs; moreover, the OR gate also requires nine inputs.</a:t>
            </a:r>
          </a:p>
          <a:p>
            <a:pPr algn="just"/>
            <a:r>
              <a:rPr lang="en-IN" dirty="0"/>
              <a:t> To meet the fan-in constraint, we can rewrite the expression for </a:t>
            </a:r>
            <a:r>
              <a:rPr lang="en-IN" i="1" dirty="0"/>
              <a:t>c</a:t>
            </a:r>
            <a:r>
              <a:rPr lang="en-IN" baseline="-25000" dirty="0"/>
              <a:t>8</a:t>
            </a:r>
            <a:r>
              <a:rPr lang="en-IN" dirty="0"/>
              <a:t> as</a:t>
            </a:r>
          </a:p>
          <a:p>
            <a:pPr marL="0" indent="0" algn="just">
              <a:buNone/>
            </a:pPr>
            <a:r>
              <a:rPr lang="en-IN" i="1" dirty="0"/>
              <a:t>	 c</a:t>
            </a:r>
            <a:r>
              <a:rPr lang="en-IN" baseline="-25000" dirty="0"/>
              <a:t>8</a:t>
            </a:r>
            <a:r>
              <a:rPr lang="en-IN" dirty="0"/>
              <a:t> = (</a:t>
            </a:r>
            <a:r>
              <a:rPr lang="en-IN" i="1" dirty="0"/>
              <a:t>g</a:t>
            </a:r>
            <a:r>
              <a:rPr lang="en-IN" baseline="-25000" dirty="0"/>
              <a:t>7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7</a:t>
            </a:r>
            <a:r>
              <a:rPr lang="en-IN" i="1" dirty="0"/>
              <a:t>g</a:t>
            </a:r>
            <a:r>
              <a:rPr lang="en-IN" baseline="-25000" dirty="0"/>
              <a:t>6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7</a:t>
            </a:r>
            <a:r>
              <a:rPr lang="en-IN" i="1" dirty="0"/>
              <a:t>p</a:t>
            </a:r>
            <a:r>
              <a:rPr lang="en-IN" baseline="-25000" dirty="0"/>
              <a:t>6</a:t>
            </a:r>
            <a:r>
              <a:rPr lang="en-IN" i="1" dirty="0"/>
              <a:t>g</a:t>
            </a:r>
            <a:r>
              <a:rPr lang="en-IN" baseline="-25000" dirty="0"/>
              <a:t>5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7</a:t>
            </a:r>
            <a:r>
              <a:rPr lang="en-IN" i="1" dirty="0"/>
              <a:t>p</a:t>
            </a:r>
            <a:r>
              <a:rPr lang="en-IN" baseline="-25000" dirty="0"/>
              <a:t>6</a:t>
            </a:r>
            <a:r>
              <a:rPr lang="en-IN" i="1" dirty="0"/>
              <a:t>p</a:t>
            </a:r>
            <a:r>
              <a:rPr lang="en-IN" baseline="-25000" dirty="0"/>
              <a:t>5</a:t>
            </a:r>
            <a:r>
              <a:rPr lang="en-IN" i="1" dirty="0"/>
              <a:t>g</a:t>
            </a:r>
            <a:r>
              <a:rPr lang="en-IN" baseline="-25000" dirty="0"/>
              <a:t>4</a:t>
            </a:r>
            <a:r>
              <a:rPr lang="en-IN" dirty="0"/>
              <a:t>)</a:t>
            </a:r>
            <a:r>
              <a:rPr lang="en-IN" i="1" dirty="0"/>
              <a:t> </a:t>
            </a:r>
            <a:r>
              <a:rPr lang="en-IN" dirty="0"/>
              <a:t>+ </a:t>
            </a:r>
            <a:r>
              <a:rPr lang="en-IN" dirty="0" smtClean="0"/>
              <a:t>[</a:t>
            </a:r>
            <a:r>
              <a:rPr lang="en-IN" i="1" dirty="0" smtClean="0"/>
              <a:t>(p</a:t>
            </a:r>
            <a:r>
              <a:rPr lang="en-IN" baseline="-25000" dirty="0" smtClean="0"/>
              <a:t>7</a:t>
            </a:r>
            <a:r>
              <a:rPr lang="en-IN" i="1" dirty="0" smtClean="0"/>
              <a:t>p</a:t>
            </a:r>
            <a:r>
              <a:rPr lang="en-IN" baseline="-25000" dirty="0" smtClean="0"/>
              <a:t>6</a:t>
            </a:r>
            <a:r>
              <a:rPr lang="en-IN" i="1" dirty="0" smtClean="0"/>
              <a:t>p</a:t>
            </a:r>
            <a:r>
              <a:rPr lang="en-IN" baseline="-25000" dirty="0" smtClean="0"/>
              <a:t>5</a:t>
            </a:r>
            <a:r>
              <a:rPr lang="en-IN" i="1" dirty="0" smtClean="0"/>
              <a:t>p</a:t>
            </a:r>
            <a:r>
              <a:rPr lang="en-IN" baseline="-25000" dirty="0" smtClean="0"/>
              <a:t>4</a:t>
            </a:r>
            <a:r>
              <a:rPr lang="en-IN" i="1" dirty="0" smtClean="0"/>
              <a:t>)(</a:t>
            </a:r>
            <a:r>
              <a:rPr lang="en-IN" i="1" dirty="0"/>
              <a:t>g</a:t>
            </a:r>
            <a:r>
              <a:rPr lang="en-IN" baseline="-25000" dirty="0"/>
              <a:t>3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3</a:t>
            </a:r>
            <a:r>
              <a:rPr lang="en-IN" i="1" dirty="0"/>
              <a:t>g</a:t>
            </a:r>
            <a:r>
              <a:rPr lang="en-IN" baseline="-25000" dirty="0"/>
              <a:t>2</a:t>
            </a:r>
            <a:r>
              <a:rPr lang="en-IN" dirty="0"/>
              <a:t> + </a:t>
            </a:r>
            <a:r>
              <a:rPr lang="en-IN" dirty="0" smtClean="0"/>
              <a:t>			</a:t>
            </a:r>
            <a:r>
              <a:rPr lang="en-IN" i="1" dirty="0" smtClean="0"/>
              <a:t>p</a:t>
            </a:r>
            <a:r>
              <a:rPr lang="en-IN" baseline="-25000" dirty="0" smtClean="0"/>
              <a:t>3</a:t>
            </a:r>
            <a:r>
              <a:rPr lang="en-IN" i="1" dirty="0" smtClean="0"/>
              <a:t>p</a:t>
            </a:r>
            <a:r>
              <a:rPr lang="en-IN" baseline="-25000" dirty="0" smtClean="0"/>
              <a:t>2</a:t>
            </a:r>
            <a:r>
              <a:rPr lang="en-IN" i="1" dirty="0" smtClean="0"/>
              <a:t>g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dirty="0"/>
              <a:t>+ </a:t>
            </a:r>
            <a:r>
              <a:rPr lang="en-IN" i="1" dirty="0"/>
              <a:t>p</a:t>
            </a:r>
            <a:r>
              <a:rPr lang="en-IN" baseline="-25000" dirty="0"/>
              <a:t>3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i="1" dirty="0"/>
              <a:t>g</a:t>
            </a:r>
            <a:r>
              <a:rPr lang="en-IN" baseline="-25000" dirty="0"/>
              <a:t>0</a:t>
            </a:r>
            <a:r>
              <a:rPr lang="en-IN" i="1" dirty="0" smtClean="0"/>
              <a:t>)</a:t>
            </a:r>
            <a:r>
              <a:rPr lang="en-IN" dirty="0" smtClean="0"/>
              <a:t>]</a:t>
            </a:r>
            <a:r>
              <a:rPr lang="en-IN" dirty="0"/>
              <a:t>	+ </a:t>
            </a:r>
            <a:r>
              <a:rPr lang="en-IN" i="1" dirty="0"/>
              <a:t>( p</a:t>
            </a:r>
            <a:r>
              <a:rPr lang="en-IN" baseline="-25000" dirty="0"/>
              <a:t>7</a:t>
            </a:r>
            <a:r>
              <a:rPr lang="en-IN" i="1" dirty="0"/>
              <a:t>p</a:t>
            </a:r>
            <a:r>
              <a:rPr lang="en-IN" baseline="-25000" dirty="0"/>
              <a:t>6</a:t>
            </a:r>
            <a:r>
              <a:rPr lang="en-IN" i="1" dirty="0"/>
              <a:t>p</a:t>
            </a:r>
            <a:r>
              <a:rPr lang="en-IN" baseline="-25000" dirty="0"/>
              <a:t>5</a:t>
            </a:r>
            <a:r>
              <a:rPr lang="en-IN" i="1" dirty="0"/>
              <a:t>p</a:t>
            </a:r>
            <a:r>
              <a:rPr lang="en-IN" baseline="-25000" dirty="0"/>
              <a:t>4</a:t>
            </a:r>
            <a:r>
              <a:rPr lang="en-IN" i="1" dirty="0"/>
              <a:t>)( p</a:t>
            </a:r>
            <a:r>
              <a:rPr lang="en-IN" baseline="-25000" dirty="0"/>
              <a:t>3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i="1" dirty="0"/>
              <a:t>p</a:t>
            </a:r>
            <a:r>
              <a:rPr lang="en-IN" baseline="-25000" dirty="0"/>
              <a:t>0</a:t>
            </a:r>
            <a:r>
              <a:rPr lang="en-IN" i="1" dirty="0"/>
              <a:t>)c</a:t>
            </a:r>
            <a:r>
              <a:rPr lang="en-IN" baseline="-25000" dirty="0"/>
              <a:t>0</a:t>
            </a:r>
          </a:p>
          <a:p>
            <a:pPr algn="just"/>
            <a:r>
              <a:rPr lang="en-IN" dirty="0"/>
              <a:t>To implement this expression we need </a:t>
            </a:r>
            <a:r>
              <a:rPr lang="en-IN" dirty="0" smtClean="0"/>
              <a:t>11 AND </a:t>
            </a:r>
            <a:r>
              <a:rPr lang="en-IN" dirty="0"/>
              <a:t>gates and </a:t>
            </a:r>
            <a:r>
              <a:rPr lang="en-IN" dirty="0" smtClean="0"/>
              <a:t>3 </a:t>
            </a:r>
            <a:r>
              <a:rPr lang="en-IN" dirty="0"/>
              <a:t>OR gates.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propagation delay in generating </a:t>
            </a:r>
            <a:r>
              <a:rPr lang="en-IN" i="1" dirty="0"/>
              <a:t>c</a:t>
            </a:r>
            <a:r>
              <a:rPr lang="en-IN" baseline="-25000" dirty="0"/>
              <a:t>8</a:t>
            </a:r>
            <a:r>
              <a:rPr lang="en-IN" dirty="0"/>
              <a:t> consists of one gate delay to develop all </a:t>
            </a:r>
            <a:r>
              <a:rPr lang="en-IN" i="1" dirty="0" err="1"/>
              <a:t>g</a:t>
            </a:r>
            <a:r>
              <a:rPr lang="en-IN" i="1" baseline="-25000" dirty="0" err="1"/>
              <a:t>i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 smtClean="0"/>
              <a:t>p</a:t>
            </a:r>
            <a:r>
              <a:rPr lang="en-IN" i="1" baseline="-25000" dirty="0" smtClean="0"/>
              <a:t>i</a:t>
            </a:r>
            <a:r>
              <a:rPr lang="en-IN" dirty="0" smtClean="0"/>
              <a:t>, </a:t>
            </a:r>
          </a:p>
          <a:p>
            <a:pPr lvl="1" algn="just"/>
            <a:r>
              <a:rPr lang="en-IN" dirty="0" smtClean="0"/>
              <a:t>two </a:t>
            </a:r>
            <a:r>
              <a:rPr lang="en-IN" dirty="0"/>
              <a:t>gate delays to produce the sum-of-products terms in parentheses, </a:t>
            </a:r>
            <a:endParaRPr lang="en-IN" dirty="0" smtClean="0"/>
          </a:p>
          <a:p>
            <a:pPr lvl="1" algn="just"/>
            <a:r>
              <a:rPr lang="en-IN" dirty="0" smtClean="0"/>
              <a:t>one </a:t>
            </a:r>
            <a:r>
              <a:rPr lang="en-IN" dirty="0"/>
              <a:t>gate delay to form the product term in square brackets, and </a:t>
            </a:r>
            <a:endParaRPr lang="en-IN" dirty="0" smtClean="0"/>
          </a:p>
          <a:p>
            <a:pPr lvl="1" algn="just"/>
            <a:r>
              <a:rPr lang="en-IN" dirty="0" smtClean="0"/>
              <a:t>one </a:t>
            </a:r>
            <a:r>
              <a:rPr lang="en-IN" dirty="0"/>
              <a:t>delay for the final </a:t>
            </a:r>
            <a:r>
              <a:rPr lang="en-IN" dirty="0" err="1"/>
              <a:t>ORing</a:t>
            </a:r>
            <a:r>
              <a:rPr lang="en-IN" dirty="0"/>
              <a:t> of terms. </a:t>
            </a:r>
          </a:p>
          <a:p>
            <a:pPr algn="just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0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</p:spPr>
        <p:txBody>
          <a:bodyPr>
            <a:normAutofit/>
          </a:bodyPr>
          <a:lstStyle/>
          <a:p>
            <a:r>
              <a:rPr lang="en-IN" dirty="0" smtClean="0"/>
              <a:t>Hence </a:t>
            </a:r>
            <a:r>
              <a:rPr lang="en-IN" i="1" dirty="0"/>
              <a:t>c</a:t>
            </a:r>
            <a:r>
              <a:rPr lang="en-IN" baseline="-25000" dirty="0"/>
              <a:t>8</a:t>
            </a:r>
            <a:r>
              <a:rPr lang="en-IN" dirty="0"/>
              <a:t> is valid </a:t>
            </a:r>
            <a:r>
              <a:rPr lang="en-IN" dirty="0" smtClean="0"/>
              <a:t>after five </a:t>
            </a:r>
            <a:r>
              <a:rPr lang="en-IN" dirty="0"/>
              <a:t>gate delays, rather than the three gate delays that would be needed without the </a:t>
            </a:r>
            <a:r>
              <a:rPr lang="en-IN" dirty="0" smtClean="0"/>
              <a:t>fan-in constraint</a:t>
            </a:r>
            <a:r>
              <a:rPr lang="en-IN" dirty="0"/>
              <a:t>.</a:t>
            </a:r>
          </a:p>
          <a:p>
            <a:r>
              <a:rPr lang="en-IN" dirty="0"/>
              <a:t>Because fan-in limitations reduce the speed of the carry-</a:t>
            </a:r>
            <a:r>
              <a:rPr lang="en-IN" dirty="0" err="1"/>
              <a:t>lookahead</a:t>
            </a:r>
            <a:r>
              <a:rPr lang="en-IN" dirty="0"/>
              <a:t> adder, some </a:t>
            </a:r>
            <a:r>
              <a:rPr lang="en-IN" dirty="0" smtClean="0"/>
              <a:t>devices that </a:t>
            </a:r>
            <a:r>
              <a:rPr lang="en-IN" dirty="0"/>
              <a:t>are characterized by low fan-in include dedicated circuitry for implementation of </a:t>
            </a:r>
            <a:r>
              <a:rPr lang="en-IN" dirty="0" smtClean="0"/>
              <a:t>fast adders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Examples </a:t>
            </a:r>
            <a:r>
              <a:rPr lang="en-IN" dirty="0"/>
              <a:t>of such devices </a:t>
            </a:r>
            <a:r>
              <a:rPr lang="en-IN" dirty="0" smtClean="0"/>
              <a:t>is FPGA (Field Programmable Gate Array).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46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An alternative design for a carry-</a:t>
            </a:r>
            <a:r>
              <a:rPr lang="en-IN" dirty="0" err="1">
                <a:solidFill>
                  <a:srgbClr val="FF0000"/>
                </a:solidFill>
              </a:rPr>
              <a:t>lookahead</a:t>
            </a:r>
            <a:r>
              <a:rPr lang="en-IN" dirty="0">
                <a:solidFill>
                  <a:srgbClr val="FF0000"/>
                </a:solidFill>
              </a:rPr>
              <a:t>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825625"/>
            <a:ext cx="5430981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 same functionality </a:t>
            </a:r>
            <a:r>
              <a:rPr lang="en-IN" dirty="0" smtClean="0"/>
              <a:t>of carry </a:t>
            </a:r>
            <a:r>
              <a:rPr lang="en-IN" dirty="0" err="1" smtClean="0"/>
              <a:t>lookahead</a:t>
            </a:r>
            <a:r>
              <a:rPr lang="en-IN" dirty="0" smtClean="0"/>
              <a:t> adder can </a:t>
            </a:r>
            <a:r>
              <a:rPr lang="en-IN" dirty="0"/>
              <a:t>be </a:t>
            </a:r>
            <a:r>
              <a:rPr lang="en-IN" dirty="0" smtClean="0"/>
              <a:t>achieved by </a:t>
            </a:r>
            <a:r>
              <a:rPr lang="en-IN" dirty="0"/>
              <a:t>using the circuit in </a:t>
            </a:r>
            <a:r>
              <a:rPr lang="en-IN" dirty="0" smtClean="0"/>
              <a:t>Figure.</a:t>
            </a:r>
          </a:p>
          <a:p>
            <a:r>
              <a:rPr lang="en-IN" dirty="0" smtClean="0"/>
              <a:t>In </a:t>
            </a:r>
            <a:r>
              <a:rPr lang="en-IN" dirty="0"/>
              <a:t>this case stage 0 is implemented </a:t>
            </a:r>
            <a:r>
              <a:rPr lang="en-IN" dirty="0" smtClean="0"/>
              <a:t>such that </a:t>
            </a:r>
            <a:r>
              <a:rPr lang="en-IN" dirty="0"/>
              <a:t>2 two-input XOR gates are used to generate the sum bit, rather </a:t>
            </a:r>
            <a:r>
              <a:rPr lang="en-IN" dirty="0" smtClean="0"/>
              <a:t>than having </a:t>
            </a:r>
            <a:r>
              <a:rPr lang="en-IN" dirty="0"/>
              <a:t>1 three-input XOR gate.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output of the first XOR gate can also serve as </a:t>
            </a:r>
            <a:r>
              <a:rPr lang="en-IN" dirty="0" smtClean="0"/>
              <a:t>the propagate </a:t>
            </a:r>
            <a:r>
              <a:rPr lang="en-IN" dirty="0"/>
              <a:t>signal </a:t>
            </a:r>
            <a:r>
              <a:rPr lang="en-IN" i="1" dirty="0"/>
              <a:t>p</a:t>
            </a:r>
            <a:r>
              <a:rPr lang="en-IN" baseline="-25000" dirty="0"/>
              <a:t>0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Thus </a:t>
            </a:r>
            <a:r>
              <a:rPr lang="en-IN" dirty="0"/>
              <a:t>the corresponding OR gate </a:t>
            </a:r>
            <a:r>
              <a:rPr lang="en-IN" dirty="0" smtClean="0"/>
              <a:t>is </a:t>
            </a:r>
            <a:r>
              <a:rPr lang="en-IN" dirty="0"/>
              <a:t>not needed. </a:t>
            </a:r>
            <a:endParaRPr lang="en-IN" dirty="0" smtClean="0"/>
          </a:p>
          <a:p>
            <a:r>
              <a:rPr lang="en-IN" dirty="0" smtClean="0"/>
              <a:t>Stage 1 </a:t>
            </a:r>
            <a:r>
              <a:rPr lang="en-IN" dirty="0"/>
              <a:t>is constructed using the same </a:t>
            </a:r>
            <a:r>
              <a:rPr lang="en-IN" dirty="0" smtClean="0"/>
              <a:t>approach.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01" y="1027906"/>
            <a:ext cx="6306430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final result of the addition will be valid after a delay of </a:t>
            </a:r>
            <a:r>
              <a:rPr lang="en-IN" i="1" dirty="0" smtClean="0"/>
              <a:t>n</a:t>
            </a:r>
            <a:r>
              <a:rPr lang="el-GR" dirty="0">
                <a:ea typeface="Ebrima" panose="02000000000000000000" pitchFamily="2" charset="0"/>
                <a:cs typeface="Ebrima" panose="02000000000000000000" pitchFamily="2" charset="0"/>
              </a:rPr>
              <a:t> Δ </a:t>
            </a:r>
            <a:r>
              <a:rPr lang="en-IN" i="1" dirty="0" smtClean="0"/>
              <a:t>t</a:t>
            </a:r>
            <a:r>
              <a:rPr lang="en-IN" dirty="0"/>
              <a:t>, </a:t>
            </a:r>
            <a:r>
              <a:rPr lang="en-IN" dirty="0" smtClean="0"/>
              <a:t>which is </a:t>
            </a:r>
            <a:r>
              <a:rPr lang="en-IN" dirty="0"/>
              <a:t>equal to 2</a:t>
            </a:r>
            <a:r>
              <a:rPr lang="en-IN" i="1" dirty="0"/>
              <a:t>n </a:t>
            </a:r>
            <a:r>
              <a:rPr lang="en-IN" dirty="0"/>
              <a:t>gate delays.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addition to the delay in the ripple-carry path, there is also </a:t>
            </a:r>
            <a:r>
              <a:rPr lang="en-IN" dirty="0" smtClean="0"/>
              <a:t>a delay </a:t>
            </a:r>
            <a:r>
              <a:rPr lang="en-IN" dirty="0"/>
              <a:t>in the XOR gates that feed either the true or complemented value of </a:t>
            </a:r>
            <a:r>
              <a:rPr lang="en-IN" i="1" dirty="0"/>
              <a:t>Y </a:t>
            </a:r>
            <a:r>
              <a:rPr lang="en-IN" dirty="0"/>
              <a:t>to the </a:t>
            </a:r>
            <a:r>
              <a:rPr lang="en-IN" dirty="0" smtClean="0"/>
              <a:t>adder inputs.</a:t>
            </a:r>
          </a:p>
          <a:p>
            <a:r>
              <a:rPr lang="en-IN" dirty="0" smtClean="0"/>
              <a:t>If </a:t>
            </a:r>
            <a:r>
              <a:rPr lang="en-IN" dirty="0"/>
              <a:t>this delay is equal to one gate delay, then the total delay </a:t>
            </a:r>
            <a:r>
              <a:rPr lang="en-IN" dirty="0" smtClean="0"/>
              <a:t>is </a:t>
            </a:r>
            <a:r>
              <a:rPr lang="en-IN" dirty="0"/>
              <a:t>2</a:t>
            </a:r>
            <a:r>
              <a:rPr lang="en-IN" i="1" dirty="0"/>
              <a:t>n </a:t>
            </a:r>
            <a:r>
              <a:rPr lang="en-IN" dirty="0"/>
              <a:t>+ 1 gate delays</a:t>
            </a:r>
            <a:r>
              <a:rPr lang="en-IN" dirty="0" smtClean="0"/>
              <a:t>.</a:t>
            </a:r>
          </a:p>
          <a:p>
            <a:r>
              <a:rPr lang="en-IN" dirty="0" smtClean="0"/>
              <a:t>For </a:t>
            </a:r>
            <a:r>
              <a:rPr lang="en-IN" dirty="0"/>
              <a:t>a large </a:t>
            </a:r>
            <a:r>
              <a:rPr lang="en-IN" i="1" dirty="0"/>
              <a:t>n</a:t>
            </a:r>
            <a:r>
              <a:rPr lang="en-IN" dirty="0"/>
              <a:t>, say </a:t>
            </a:r>
            <a:r>
              <a:rPr lang="en-IN" i="1" dirty="0"/>
              <a:t>n </a:t>
            </a:r>
            <a:r>
              <a:rPr lang="en-IN" dirty="0"/>
              <a:t>= 32 or </a:t>
            </a:r>
            <a:r>
              <a:rPr lang="en-IN" i="1" dirty="0"/>
              <a:t>n </a:t>
            </a:r>
            <a:r>
              <a:rPr lang="en-IN" dirty="0"/>
              <a:t>= 64, the delay would lead </a:t>
            </a:r>
            <a:r>
              <a:rPr lang="en-IN" dirty="0" smtClean="0"/>
              <a:t>to unacceptably </a:t>
            </a:r>
            <a:r>
              <a:rPr lang="en-IN" dirty="0"/>
              <a:t>poor performance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Therefore</a:t>
            </a:r>
            <a:r>
              <a:rPr lang="en-IN" dirty="0"/>
              <a:t>, it is important to find faster circuits to </a:t>
            </a:r>
            <a:r>
              <a:rPr lang="en-IN" dirty="0" smtClean="0"/>
              <a:t>perform addition</a:t>
            </a:r>
            <a:r>
              <a:rPr lang="en-IN" dirty="0"/>
              <a:t>.</a:t>
            </a:r>
          </a:p>
          <a:p>
            <a:r>
              <a:rPr lang="en-IN" dirty="0"/>
              <a:t>The speed of any circuit is limited by the longest delay along the paths through </a:t>
            </a:r>
            <a:r>
              <a:rPr lang="en-IN" dirty="0" smtClean="0"/>
              <a:t>the circuit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In this case, </a:t>
            </a:r>
            <a:r>
              <a:rPr lang="en-IN" dirty="0"/>
              <a:t>the longest delay is along the path </a:t>
            </a:r>
            <a:r>
              <a:rPr lang="en-IN" dirty="0" smtClean="0"/>
              <a:t>from the </a:t>
            </a:r>
            <a:r>
              <a:rPr lang="en-IN" i="1" dirty="0" err="1"/>
              <a:t>y</a:t>
            </a:r>
            <a:r>
              <a:rPr lang="en-IN" i="1" baseline="-25000" dirty="0" err="1"/>
              <a:t>i</a:t>
            </a:r>
            <a:r>
              <a:rPr lang="en-IN" i="1" dirty="0"/>
              <a:t> </a:t>
            </a:r>
            <a:r>
              <a:rPr lang="en-IN" dirty="0"/>
              <a:t>input, through the XOR gate and through the carry circuit of each adder stage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The longest </a:t>
            </a:r>
            <a:r>
              <a:rPr lang="en-IN" dirty="0"/>
              <a:t>delay is often referred to as the </a:t>
            </a:r>
            <a:r>
              <a:rPr lang="en-IN" i="1" dirty="0"/>
              <a:t>critical-path delay</a:t>
            </a:r>
            <a:r>
              <a:rPr lang="en-IN" dirty="0"/>
              <a:t>, and the path that causes </a:t>
            </a:r>
            <a:r>
              <a:rPr lang="en-IN" dirty="0" smtClean="0"/>
              <a:t>this delay </a:t>
            </a:r>
            <a:r>
              <a:rPr lang="en-IN" dirty="0"/>
              <a:t>is called the </a:t>
            </a:r>
            <a:r>
              <a:rPr lang="en-IN" i="1" dirty="0"/>
              <a:t>critical path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5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Fast Adders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4"/>
            <a:ext cx="10515600" cy="4888489"/>
          </a:xfrm>
        </p:spPr>
        <p:txBody>
          <a:bodyPr>
            <a:normAutofit/>
          </a:bodyPr>
          <a:lstStyle/>
          <a:p>
            <a:r>
              <a:rPr lang="en-IN" dirty="0"/>
              <a:t>The performance of a large digital system is dependent on the speed of circuits that </a:t>
            </a:r>
            <a:r>
              <a:rPr lang="en-IN" dirty="0" smtClean="0"/>
              <a:t>form its </a:t>
            </a:r>
            <a:r>
              <a:rPr lang="en-IN" dirty="0"/>
              <a:t>various functional </a:t>
            </a:r>
            <a:r>
              <a:rPr lang="en-IN" dirty="0" smtClean="0"/>
              <a:t>units.</a:t>
            </a:r>
          </a:p>
          <a:p>
            <a:pPr lvl="1"/>
            <a:r>
              <a:rPr lang="en-IN" dirty="0" smtClean="0"/>
              <a:t>It </a:t>
            </a:r>
            <a:r>
              <a:rPr lang="en-IN" dirty="0"/>
              <a:t>can </a:t>
            </a:r>
            <a:r>
              <a:rPr lang="en-IN" dirty="0" smtClean="0"/>
              <a:t>be improved </a:t>
            </a:r>
            <a:r>
              <a:rPr lang="en-IN" dirty="0"/>
              <a:t>by changing the </a:t>
            </a:r>
            <a:r>
              <a:rPr lang="en-IN" dirty="0" smtClean="0"/>
              <a:t>overall structure </a:t>
            </a:r>
            <a:r>
              <a:rPr lang="en-IN" dirty="0"/>
              <a:t>of a functional </a:t>
            </a:r>
            <a:r>
              <a:rPr lang="en-IN" dirty="0" smtClean="0"/>
              <a:t>unit.</a:t>
            </a:r>
            <a:endParaRPr lang="en-IN" dirty="0"/>
          </a:p>
          <a:p>
            <a:r>
              <a:rPr lang="en-IN" dirty="0" smtClean="0"/>
              <a:t>The ripple-carry adder has 2n+1 gate delays, so we need faster adders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186" y="3358681"/>
            <a:ext cx="9176813" cy="3362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836" y="3732718"/>
            <a:ext cx="3311236" cy="26236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5140" y="6385878"/>
            <a:ext cx="169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 Bit Full Adder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57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4"/>
            <a:ext cx="10515600" cy="4888489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To reduce the delay caused by the effect of carry propagation through the ripple-carry </a:t>
            </a:r>
            <a:r>
              <a:rPr lang="en-IN" dirty="0" smtClean="0"/>
              <a:t>adder, we </a:t>
            </a:r>
            <a:r>
              <a:rPr lang="en-IN" dirty="0"/>
              <a:t>can attempt to </a:t>
            </a:r>
            <a:r>
              <a:rPr lang="en-IN" dirty="0" smtClean="0"/>
              <a:t>evaluate the </a:t>
            </a:r>
            <a:r>
              <a:rPr lang="en-IN" dirty="0"/>
              <a:t>carry-in from the </a:t>
            </a:r>
            <a:r>
              <a:rPr lang="en-IN" dirty="0" smtClean="0"/>
              <a:t>previous stage quickly.</a:t>
            </a:r>
          </a:p>
          <a:p>
            <a:r>
              <a:rPr lang="en-IN" dirty="0" smtClean="0"/>
              <a:t>If </a:t>
            </a:r>
            <a:r>
              <a:rPr lang="en-IN" dirty="0"/>
              <a:t>a correct evaluation can be made in a relatively short </a:t>
            </a:r>
            <a:r>
              <a:rPr lang="en-IN" dirty="0" smtClean="0"/>
              <a:t>time, then </a:t>
            </a:r>
            <a:r>
              <a:rPr lang="en-IN" dirty="0"/>
              <a:t>the performance of the complete adder will be improved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carry-out function for stage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can be realized as</a:t>
            </a:r>
          </a:p>
          <a:p>
            <a:pPr marL="0" indent="0">
              <a:buNone/>
            </a:pPr>
            <a:r>
              <a:rPr lang="en-IN" i="1" dirty="0" smtClean="0"/>
              <a:t>	c</a:t>
            </a:r>
            <a:r>
              <a:rPr lang="en-IN" i="1" baseline="-25000" dirty="0" smtClean="0"/>
              <a:t>i</a:t>
            </a:r>
            <a:r>
              <a:rPr lang="en-IN" baseline="-25000" dirty="0" smtClean="0"/>
              <a:t>+1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i="1" dirty="0" err="1"/>
              <a:t>x</a:t>
            </a:r>
            <a:r>
              <a:rPr lang="en-IN" i="1" baseline="-25000" dirty="0" err="1"/>
              <a:t>i</a:t>
            </a:r>
            <a:r>
              <a:rPr lang="en-IN" i="1" dirty="0" err="1"/>
              <a:t>y</a:t>
            </a:r>
            <a:r>
              <a:rPr lang="en-IN" i="1" baseline="-25000" dirty="0" err="1"/>
              <a:t>i</a:t>
            </a:r>
            <a:r>
              <a:rPr lang="en-IN" i="1" dirty="0"/>
              <a:t> </a:t>
            </a:r>
            <a:r>
              <a:rPr lang="en-IN" dirty="0"/>
              <a:t>+ </a:t>
            </a:r>
            <a:r>
              <a:rPr lang="en-IN" i="1" dirty="0" err="1"/>
              <a:t>x</a:t>
            </a:r>
            <a:r>
              <a:rPr lang="en-IN" i="1" baseline="-25000" dirty="0" err="1"/>
              <a:t>i</a:t>
            </a:r>
            <a:r>
              <a:rPr lang="en-IN" i="1" dirty="0" err="1"/>
              <a:t>c</a:t>
            </a:r>
            <a:r>
              <a:rPr lang="en-IN" i="1" baseline="-25000" dirty="0" err="1"/>
              <a:t>i</a:t>
            </a:r>
            <a:r>
              <a:rPr lang="en-IN" i="1" dirty="0"/>
              <a:t> </a:t>
            </a:r>
            <a:r>
              <a:rPr lang="en-IN" dirty="0"/>
              <a:t>+ </a:t>
            </a:r>
            <a:r>
              <a:rPr lang="en-IN" i="1" dirty="0" err="1"/>
              <a:t>y</a:t>
            </a:r>
            <a:r>
              <a:rPr lang="en-IN" i="1" baseline="-25000" dirty="0" err="1"/>
              <a:t>i</a:t>
            </a:r>
            <a:r>
              <a:rPr lang="en-IN" i="1" dirty="0" err="1"/>
              <a:t>c</a:t>
            </a:r>
            <a:r>
              <a:rPr lang="en-IN" i="1" baseline="-25000" dirty="0" err="1"/>
              <a:t>i</a:t>
            </a:r>
            <a:endParaRPr lang="en-IN" i="1" baseline="-25000" dirty="0"/>
          </a:p>
          <a:p>
            <a:r>
              <a:rPr lang="en-IN" dirty="0"/>
              <a:t>If we factor this expression as</a:t>
            </a:r>
          </a:p>
          <a:p>
            <a:pPr marL="0" indent="0">
              <a:buNone/>
            </a:pPr>
            <a:r>
              <a:rPr lang="en-IN" i="1" dirty="0" smtClean="0"/>
              <a:t>	c</a:t>
            </a:r>
            <a:r>
              <a:rPr lang="en-IN" i="1" baseline="-25000" dirty="0" smtClean="0"/>
              <a:t>i</a:t>
            </a:r>
            <a:r>
              <a:rPr lang="en-IN" baseline="-25000" dirty="0" smtClean="0"/>
              <a:t>+1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i="1" dirty="0" err="1"/>
              <a:t>x</a:t>
            </a:r>
            <a:r>
              <a:rPr lang="en-IN" i="1" baseline="-25000" dirty="0" err="1"/>
              <a:t>i</a:t>
            </a:r>
            <a:r>
              <a:rPr lang="en-IN" i="1" dirty="0" err="1"/>
              <a:t>y</a:t>
            </a:r>
            <a:r>
              <a:rPr lang="en-IN" i="1" baseline="-25000" dirty="0" err="1"/>
              <a:t>i</a:t>
            </a:r>
            <a:r>
              <a:rPr lang="en-IN" i="1" dirty="0"/>
              <a:t> </a:t>
            </a:r>
            <a:r>
              <a:rPr lang="en-IN" dirty="0"/>
              <a:t>+ </a:t>
            </a:r>
            <a:r>
              <a:rPr lang="en-IN" i="1" dirty="0"/>
              <a:t>(x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+ </a:t>
            </a:r>
            <a:r>
              <a:rPr lang="en-IN" i="1" dirty="0" err="1"/>
              <a:t>y</a:t>
            </a:r>
            <a:r>
              <a:rPr lang="en-IN" i="1" baseline="-25000" dirty="0" err="1"/>
              <a:t>i</a:t>
            </a:r>
            <a:r>
              <a:rPr lang="en-IN" i="1" dirty="0"/>
              <a:t>)c</a:t>
            </a:r>
            <a:r>
              <a:rPr lang="en-IN" i="1" baseline="-25000" dirty="0"/>
              <a:t>i</a:t>
            </a:r>
          </a:p>
          <a:p>
            <a:r>
              <a:rPr lang="en-IN" dirty="0" smtClean="0"/>
              <a:t>Then </a:t>
            </a:r>
            <a:r>
              <a:rPr lang="en-IN" dirty="0"/>
              <a:t>it can be written as</a:t>
            </a:r>
          </a:p>
          <a:p>
            <a:pPr marL="0" indent="0">
              <a:buNone/>
            </a:pPr>
            <a:r>
              <a:rPr lang="en-IN" i="1" dirty="0" smtClean="0"/>
              <a:t>	c</a:t>
            </a:r>
            <a:r>
              <a:rPr lang="en-IN" i="1" baseline="-25000" dirty="0" smtClean="0"/>
              <a:t>i</a:t>
            </a:r>
            <a:r>
              <a:rPr lang="en-IN" baseline="-25000" dirty="0" smtClean="0"/>
              <a:t>+1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i="1" dirty="0" err="1"/>
              <a:t>g</a:t>
            </a:r>
            <a:r>
              <a:rPr lang="en-IN" i="1" baseline="-25000" dirty="0" err="1"/>
              <a:t>i</a:t>
            </a:r>
            <a:r>
              <a:rPr lang="en-IN" i="1" dirty="0"/>
              <a:t> </a:t>
            </a:r>
            <a:r>
              <a:rPr lang="en-IN" dirty="0"/>
              <a:t>+ </a:t>
            </a:r>
            <a:r>
              <a:rPr lang="en-IN" i="1" dirty="0" err="1" smtClean="0"/>
              <a:t>p</a:t>
            </a:r>
            <a:r>
              <a:rPr lang="en-IN" i="1" baseline="-25000" dirty="0" err="1" smtClean="0"/>
              <a:t>i</a:t>
            </a:r>
            <a:r>
              <a:rPr lang="en-IN" i="1" dirty="0" err="1" smtClean="0"/>
              <a:t>c</a:t>
            </a:r>
            <a:r>
              <a:rPr lang="en-IN" i="1" baseline="-25000" dirty="0" err="1" smtClean="0"/>
              <a:t>i</a:t>
            </a:r>
            <a:r>
              <a:rPr lang="en-IN" i="1" baseline="-25000" dirty="0" smtClean="0"/>
              <a:t>       </a:t>
            </a:r>
            <a:r>
              <a:rPr lang="en-IN" b="1" dirty="0" smtClean="0"/>
              <a:t>(1)</a:t>
            </a:r>
            <a:endParaRPr lang="en-IN" b="1" dirty="0"/>
          </a:p>
          <a:p>
            <a:r>
              <a:rPr lang="en-IN" dirty="0"/>
              <a:t>where</a:t>
            </a:r>
          </a:p>
          <a:p>
            <a:pPr marL="0" indent="0">
              <a:buNone/>
            </a:pPr>
            <a:r>
              <a:rPr lang="en-IN" i="1" dirty="0" smtClean="0"/>
              <a:t>	</a:t>
            </a:r>
            <a:r>
              <a:rPr lang="en-IN" i="1" dirty="0" err="1" smtClean="0"/>
              <a:t>g</a:t>
            </a:r>
            <a:r>
              <a:rPr lang="en-IN" i="1" baseline="-25000" dirty="0" err="1" smtClean="0"/>
              <a:t>i</a:t>
            </a:r>
            <a:r>
              <a:rPr lang="en-IN" i="1" dirty="0" smtClean="0"/>
              <a:t> </a:t>
            </a:r>
            <a:r>
              <a:rPr lang="en-IN" dirty="0"/>
              <a:t>= </a:t>
            </a:r>
            <a:r>
              <a:rPr lang="en-IN" i="1" dirty="0" err="1"/>
              <a:t>x</a:t>
            </a:r>
            <a:r>
              <a:rPr lang="en-IN" i="1" baseline="-25000" dirty="0" err="1"/>
              <a:t>i</a:t>
            </a:r>
            <a:r>
              <a:rPr lang="en-IN" i="1" dirty="0" err="1"/>
              <a:t>y</a:t>
            </a:r>
            <a:r>
              <a:rPr lang="en-IN" i="1" baseline="-25000" dirty="0" err="1"/>
              <a:t>i</a:t>
            </a:r>
            <a:endParaRPr lang="en-IN" i="1" baseline="-25000" dirty="0"/>
          </a:p>
          <a:p>
            <a:pPr marL="0" indent="0">
              <a:buNone/>
            </a:pPr>
            <a:r>
              <a:rPr lang="en-IN" i="1" dirty="0" smtClean="0"/>
              <a:t>	p</a:t>
            </a:r>
            <a:r>
              <a:rPr lang="en-IN" i="1" baseline="-25000" dirty="0" smtClean="0"/>
              <a:t>i</a:t>
            </a:r>
            <a:r>
              <a:rPr lang="en-IN" i="1" dirty="0" smtClean="0"/>
              <a:t> </a:t>
            </a:r>
            <a:r>
              <a:rPr lang="en-IN" dirty="0"/>
              <a:t>= </a:t>
            </a:r>
            <a:r>
              <a:rPr lang="en-IN" i="1" dirty="0"/>
              <a:t>x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+ </a:t>
            </a:r>
            <a:r>
              <a:rPr lang="en-IN" i="1" dirty="0" err="1"/>
              <a:t>y</a:t>
            </a:r>
            <a:r>
              <a:rPr lang="en-IN" i="1" baseline="-25000" dirty="0" err="1"/>
              <a:t>i</a:t>
            </a:r>
            <a:endParaRPr lang="en-IN" i="1" baseline="-250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072" y="3265863"/>
            <a:ext cx="3084546" cy="24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Carry-</a:t>
            </a:r>
            <a:r>
              <a:rPr lang="en-IN" dirty="0" err="1" smtClean="0">
                <a:solidFill>
                  <a:srgbClr val="FF0000"/>
                </a:solidFill>
              </a:rPr>
              <a:t>Lookahead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247986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 </a:t>
            </a:r>
            <a:r>
              <a:rPr lang="en-IN" dirty="0"/>
              <a:t>function </a:t>
            </a:r>
            <a:r>
              <a:rPr lang="en-IN" i="1" dirty="0" err="1"/>
              <a:t>g</a:t>
            </a:r>
            <a:r>
              <a:rPr lang="en-IN" i="1" baseline="-25000" dirty="0" err="1"/>
              <a:t>i</a:t>
            </a:r>
            <a:r>
              <a:rPr lang="en-IN" i="1" dirty="0"/>
              <a:t> </a:t>
            </a:r>
            <a:r>
              <a:rPr lang="en-IN" dirty="0"/>
              <a:t>is equal to 1 when both inputs </a:t>
            </a:r>
            <a:r>
              <a:rPr lang="en-IN" i="1" dirty="0"/>
              <a:t>x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 err="1"/>
              <a:t>y</a:t>
            </a:r>
            <a:r>
              <a:rPr lang="en-IN" i="1" baseline="-25000" dirty="0" err="1"/>
              <a:t>i</a:t>
            </a:r>
            <a:r>
              <a:rPr lang="en-IN" i="1" dirty="0"/>
              <a:t> </a:t>
            </a:r>
            <a:r>
              <a:rPr lang="en-IN" dirty="0"/>
              <a:t>are equal to 1, regardless of the </a:t>
            </a:r>
            <a:r>
              <a:rPr lang="en-IN" dirty="0" smtClean="0"/>
              <a:t>value of </a:t>
            </a:r>
            <a:r>
              <a:rPr lang="en-IN" dirty="0"/>
              <a:t>the incoming carry to this stage, </a:t>
            </a:r>
            <a:r>
              <a:rPr lang="en-IN" i="1" dirty="0"/>
              <a:t>c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Since </a:t>
            </a:r>
            <a:r>
              <a:rPr lang="en-IN" dirty="0"/>
              <a:t>in this </a:t>
            </a:r>
            <a:r>
              <a:rPr lang="en-IN" dirty="0" smtClean="0"/>
              <a:t>case, </a:t>
            </a:r>
            <a:r>
              <a:rPr lang="en-IN" dirty="0"/>
              <a:t>stage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is guaranteed to </a:t>
            </a:r>
            <a:r>
              <a:rPr lang="en-IN" dirty="0" smtClean="0"/>
              <a:t>generate a </a:t>
            </a:r>
            <a:r>
              <a:rPr lang="en-IN" dirty="0"/>
              <a:t>carry-out, </a:t>
            </a:r>
            <a:r>
              <a:rPr lang="en-IN" i="1" dirty="0"/>
              <a:t>g </a:t>
            </a:r>
            <a:r>
              <a:rPr lang="en-IN" dirty="0"/>
              <a:t>is called the </a:t>
            </a:r>
            <a:r>
              <a:rPr lang="en-IN" i="1" dirty="0"/>
              <a:t>generate </a:t>
            </a:r>
            <a:r>
              <a:rPr lang="en-IN" dirty="0"/>
              <a:t>function</a:t>
            </a:r>
            <a:r>
              <a:rPr lang="en-IN" dirty="0" smtClean="0"/>
              <a:t>. (Because both </a:t>
            </a:r>
            <a:r>
              <a:rPr lang="en-IN" i="1" dirty="0" smtClean="0"/>
              <a:t>x</a:t>
            </a:r>
            <a:r>
              <a:rPr lang="en-IN" i="1" baseline="-25000" dirty="0" smtClean="0"/>
              <a:t>i</a:t>
            </a:r>
            <a:r>
              <a:rPr lang="en-IN" i="1" dirty="0" smtClean="0"/>
              <a:t> </a:t>
            </a:r>
            <a:r>
              <a:rPr lang="en-IN" dirty="0"/>
              <a:t>and </a:t>
            </a:r>
            <a:r>
              <a:rPr lang="en-IN" i="1" dirty="0" err="1" smtClean="0"/>
              <a:t>y</a:t>
            </a:r>
            <a:r>
              <a:rPr lang="en-IN" i="1" baseline="-25000" dirty="0" err="1" smtClean="0"/>
              <a:t>i</a:t>
            </a:r>
            <a:r>
              <a:rPr lang="en-IN" i="1" baseline="-25000" dirty="0" smtClean="0"/>
              <a:t> </a:t>
            </a:r>
            <a:r>
              <a:rPr lang="en-IN" dirty="0" smtClean="0"/>
              <a:t>are 1)</a:t>
            </a:r>
          </a:p>
          <a:p>
            <a:r>
              <a:rPr lang="en-IN" dirty="0" smtClean="0"/>
              <a:t>The </a:t>
            </a:r>
            <a:r>
              <a:rPr lang="en-IN" dirty="0"/>
              <a:t>function </a:t>
            </a:r>
            <a:r>
              <a:rPr lang="en-IN" i="1" dirty="0"/>
              <a:t>p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is equal to 1 when at </a:t>
            </a:r>
            <a:r>
              <a:rPr lang="en-IN" dirty="0" smtClean="0"/>
              <a:t>least one </a:t>
            </a:r>
            <a:r>
              <a:rPr lang="en-IN" dirty="0"/>
              <a:t>of the inputs </a:t>
            </a:r>
            <a:r>
              <a:rPr lang="en-IN" i="1" dirty="0"/>
              <a:t>x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 err="1"/>
              <a:t>y</a:t>
            </a:r>
            <a:r>
              <a:rPr lang="en-IN" i="1" baseline="-25000" dirty="0" err="1"/>
              <a:t>i</a:t>
            </a:r>
            <a:r>
              <a:rPr lang="en-IN" i="1" dirty="0"/>
              <a:t> </a:t>
            </a:r>
            <a:r>
              <a:rPr lang="en-IN" dirty="0"/>
              <a:t>is equal to 1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In this case a carry-out is produced if </a:t>
            </a:r>
            <a:r>
              <a:rPr lang="en-IN" i="1" dirty="0"/>
              <a:t>c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= 1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 The effect </a:t>
            </a:r>
            <a:r>
              <a:rPr lang="en-IN" dirty="0"/>
              <a:t>is that the carry-in of 1 is propagated through stage </a:t>
            </a:r>
            <a:r>
              <a:rPr lang="en-IN" i="1" dirty="0" err="1"/>
              <a:t>i</a:t>
            </a:r>
            <a:r>
              <a:rPr lang="en-IN" dirty="0"/>
              <a:t>; hence </a:t>
            </a:r>
            <a:r>
              <a:rPr lang="en-IN" i="1" dirty="0"/>
              <a:t>p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is called the </a:t>
            </a:r>
            <a:r>
              <a:rPr lang="en-IN" i="1" dirty="0" smtClean="0"/>
              <a:t>propagate </a:t>
            </a:r>
            <a:r>
              <a:rPr lang="en-IN" dirty="0" smtClean="0"/>
              <a:t>function</a:t>
            </a:r>
            <a:r>
              <a:rPr lang="en-IN" dirty="0"/>
              <a:t>.</a:t>
            </a:r>
          </a:p>
          <a:p>
            <a:r>
              <a:rPr lang="en-IN" dirty="0" smtClean="0"/>
              <a:t>Now rewriting </a:t>
            </a:r>
            <a:r>
              <a:rPr lang="it-IT" i="1" dirty="0"/>
              <a:t>c</a:t>
            </a:r>
            <a:r>
              <a:rPr lang="it-IT" i="1" baseline="-25000" dirty="0"/>
              <a:t>i</a:t>
            </a:r>
            <a:r>
              <a:rPr lang="it-IT" baseline="-25000" dirty="0"/>
              <a:t>+1 </a:t>
            </a:r>
            <a:r>
              <a:rPr lang="it-IT" baseline="-25000" dirty="0" smtClean="0"/>
              <a:t> </a:t>
            </a:r>
            <a:r>
              <a:rPr lang="en-IN" dirty="0" smtClean="0"/>
              <a:t>using carry for </a:t>
            </a:r>
            <a:r>
              <a:rPr lang="en-IN" dirty="0"/>
              <a:t>stage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− 1 </a:t>
            </a:r>
            <a:r>
              <a:rPr lang="en-IN" dirty="0" smtClean="0"/>
              <a:t>we get,</a:t>
            </a:r>
            <a:endParaRPr lang="en-IN" dirty="0"/>
          </a:p>
          <a:p>
            <a:pPr marL="0" indent="0">
              <a:buNone/>
            </a:pPr>
            <a:r>
              <a:rPr lang="it-IT" i="1" dirty="0" smtClean="0"/>
              <a:t>	c</a:t>
            </a:r>
            <a:r>
              <a:rPr lang="it-IT" i="1" baseline="-25000" dirty="0" smtClean="0"/>
              <a:t>i</a:t>
            </a:r>
            <a:r>
              <a:rPr lang="it-IT" baseline="-25000" dirty="0" smtClean="0"/>
              <a:t>+1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i="1" dirty="0"/>
              <a:t>g</a:t>
            </a:r>
            <a:r>
              <a:rPr lang="it-IT" i="1" baseline="-25000" dirty="0"/>
              <a:t>i</a:t>
            </a:r>
            <a:r>
              <a:rPr lang="it-IT" i="1" dirty="0"/>
              <a:t> </a:t>
            </a:r>
            <a:r>
              <a:rPr lang="it-IT" dirty="0"/>
              <a:t>+ </a:t>
            </a:r>
            <a:r>
              <a:rPr lang="it-IT" i="1" dirty="0"/>
              <a:t>p</a:t>
            </a:r>
            <a:r>
              <a:rPr lang="it-IT" i="1" baseline="-25000" dirty="0"/>
              <a:t>i</a:t>
            </a:r>
            <a:r>
              <a:rPr lang="it-IT" i="1" dirty="0"/>
              <a:t>(g</a:t>
            </a:r>
            <a:r>
              <a:rPr lang="it-IT" i="1" baseline="-25000" dirty="0"/>
              <a:t>i</a:t>
            </a:r>
            <a:r>
              <a:rPr lang="it-IT" baseline="-25000" dirty="0"/>
              <a:t>−1</a:t>
            </a:r>
            <a:r>
              <a:rPr lang="it-IT" dirty="0"/>
              <a:t> + </a:t>
            </a:r>
            <a:r>
              <a:rPr lang="it-IT" i="1" dirty="0"/>
              <a:t>p</a:t>
            </a:r>
            <a:r>
              <a:rPr lang="it-IT" i="1" baseline="-25000" dirty="0"/>
              <a:t>i</a:t>
            </a:r>
            <a:r>
              <a:rPr lang="it-IT" baseline="-25000" dirty="0"/>
              <a:t>−1</a:t>
            </a:r>
            <a:r>
              <a:rPr lang="it-IT" i="1" dirty="0"/>
              <a:t>c</a:t>
            </a:r>
            <a:r>
              <a:rPr lang="it-IT" i="1" baseline="-25000" dirty="0"/>
              <a:t>i</a:t>
            </a:r>
            <a:r>
              <a:rPr lang="it-IT" baseline="-25000" dirty="0"/>
              <a:t>−1</a:t>
            </a:r>
            <a:r>
              <a:rPr lang="it-IT" i="1" dirty="0"/>
              <a:t>)</a:t>
            </a:r>
          </a:p>
          <a:p>
            <a:pPr marL="0" indent="0">
              <a:buNone/>
            </a:pPr>
            <a:r>
              <a:rPr lang="en-IN" dirty="0" smtClean="0"/>
              <a:t>	      = </a:t>
            </a:r>
            <a:r>
              <a:rPr lang="en-IN" i="1" dirty="0" err="1"/>
              <a:t>g</a:t>
            </a:r>
            <a:r>
              <a:rPr lang="en-IN" i="1" baseline="-25000" dirty="0" err="1"/>
              <a:t>i</a:t>
            </a:r>
            <a:r>
              <a:rPr lang="en-IN" i="1" dirty="0"/>
              <a:t> </a:t>
            </a:r>
            <a:r>
              <a:rPr lang="en-IN" dirty="0"/>
              <a:t>+ </a:t>
            </a:r>
            <a:r>
              <a:rPr lang="en-IN" i="1" dirty="0"/>
              <a:t>p</a:t>
            </a:r>
            <a:r>
              <a:rPr lang="en-IN" i="1" baseline="-25000" dirty="0"/>
              <a:t>i</a:t>
            </a:r>
            <a:r>
              <a:rPr lang="en-IN" i="1" dirty="0"/>
              <a:t>g</a:t>
            </a:r>
            <a:r>
              <a:rPr lang="en-IN" i="1" baseline="-25000" dirty="0"/>
              <a:t>i</a:t>
            </a:r>
            <a:r>
              <a:rPr lang="en-IN" baseline="-25000" dirty="0"/>
              <a:t>−1</a:t>
            </a:r>
            <a:r>
              <a:rPr lang="en-IN" dirty="0"/>
              <a:t> + </a:t>
            </a:r>
            <a:r>
              <a:rPr lang="en-IN" i="1" dirty="0" smtClean="0"/>
              <a:t>p</a:t>
            </a:r>
            <a:r>
              <a:rPr lang="en-IN" i="1" baseline="-25000" dirty="0" smtClean="0"/>
              <a:t>i</a:t>
            </a:r>
            <a:r>
              <a:rPr lang="en-IN" i="1" dirty="0" smtClean="0"/>
              <a:t>p</a:t>
            </a:r>
            <a:r>
              <a:rPr lang="en-IN" i="1" baseline="-25000" dirty="0" smtClean="0"/>
              <a:t>i</a:t>
            </a:r>
            <a:r>
              <a:rPr lang="en-IN" baseline="-25000" dirty="0"/>
              <a:t>−1</a:t>
            </a:r>
            <a:r>
              <a:rPr lang="en-IN" i="1" dirty="0"/>
              <a:t>c</a:t>
            </a:r>
            <a:r>
              <a:rPr lang="en-IN" i="1" baseline="-25000" dirty="0"/>
              <a:t>i</a:t>
            </a:r>
            <a:r>
              <a:rPr lang="en-IN" baseline="-25000" dirty="0"/>
              <a:t>−1</a:t>
            </a:r>
          </a:p>
          <a:p>
            <a:r>
              <a:rPr lang="en-IN" dirty="0"/>
              <a:t>The same expansion for other stages, ending with stage 0, gives</a:t>
            </a:r>
          </a:p>
          <a:p>
            <a:pPr marL="0" indent="0">
              <a:buNone/>
            </a:pPr>
            <a:r>
              <a:rPr lang="en-IN" i="1" dirty="0" smtClean="0"/>
              <a:t>	c</a:t>
            </a:r>
            <a:r>
              <a:rPr lang="en-IN" i="1" baseline="-25000" dirty="0" smtClean="0"/>
              <a:t>i</a:t>
            </a:r>
            <a:r>
              <a:rPr lang="en-IN" baseline="-25000" dirty="0" smtClean="0"/>
              <a:t>+1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i="1" dirty="0" err="1"/>
              <a:t>g</a:t>
            </a:r>
            <a:r>
              <a:rPr lang="en-IN" i="1" baseline="-25000" dirty="0" err="1"/>
              <a:t>i</a:t>
            </a:r>
            <a:r>
              <a:rPr lang="en-IN" i="1" dirty="0"/>
              <a:t> </a:t>
            </a:r>
            <a:r>
              <a:rPr lang="en-IN" dirty="0"/>
              <a:t>+ </a:t>
            </a:r>
            <a:r>
              <a:rPr lang="en-IN" i="1" dirty="0"/>
              <a:t>p</a:t>
            </a:r>
            <a:r>
              <a:rPr lang="en-IN" i="1" baseline="-25000" dirty="0"/>
              <a:t>i</a:t>
            </a:r>
            <a:r>
              <a:rPr lang="en-IN" i="1" dirty="0"/>
              <a:t>g</a:t>
            </a:r>
            <a:r>
              <a:rPr lang="en-IN" i="1" baseline="-25000" dirty="0"/>
              <a:t>i</a:t>
            </a:r>
            <a:r>
              <a:rPr lang="en-IN" baseline="-25000" dirty="0"/>
              <a:t>−1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i="1" baseline="-25000" dirty="0"/>
              <a:t>i</a:t>
            </a:r>
            <a:r>
              <a:rPr lang="en-IN" i="1" dirty="0"/>
              <a:t>p</a:t>
            </a:r>
            <a:r>
              <a:rPr lang="en-IN" i="1" baseline="-25000" dirty="0"/>
              <a:t>i</a:t>
            </a:r>
            <a:r>
              <a:rPr lang="en-IN" baseline="-25000" dirty="0"/>
              <a:t>−1</a:t>
            </a:r>
            <a:r>
              <a:rPr lang="en-IN" i="1" dirty="0"/>
              <a:t>g</a:t>
            </a:r>
            <a:r>
              <a:rPr lang="en-IN" i="1" baseline="-25000" dirty="0"/>
              <a:t>i</a:t>
            </a:r>
            <a:r>
              <a:rPr lang="en-IN" baseline="-25000" dirty="0"/>
              <a:t>−2</a:t>
            </a:r>
            <a:r>
              <a:rPr lang="en-IN" dirty="0"/>
              <a:t> +· · ·+</a:t>
            </a:r>
            <a:r>
              <a:rPr lang="en-IN" i="1" dirty="0"/>
              <a:t>p</a:t>
            </a:r>
            <a:r>
              <a:rPr lang="en-IN" i="1" baseline="-25000" dirty="0"/>
              <a:t>i</a:t>
            </a:r>
            <a:r>
              <a:rPr lang="en-IN" i="1" dirty="0"/>
              <a:t>p</a:t>
            </a:r>
            <a:r>
              <a:rPr lang="en-IN" i="1" baseline="-25000" dirty="0"/>
              <a:t>i</a:t>
            </a:r>
            <a:r>
              <a:rPr lang="en-IN" baseline="-25000" dirty="0"/>
              <a:t>−1</a:t>
            </a:r>
            <a:r>
              <a:rPr lang="en-IN" dirty="0"/>
              <a:t> · · · </a:t>
            </a:r>
            <a:r>
              <a:rPr lang="en-IN" i="1" dirty="0"/>
              <a:t>p</a:t>
            </a:r>
            <a:r>
              <a:rPr lang="en-IN" baseline="-25000" dirty="0"/>
              <a:t>2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i="1" dirty="0"/>
              <a:t>g</a:t>
            </a:r>
            <a:r>
              <a:rPr lang="en-IN" baseline="-25000" dirty="0"/>
              <a:t>0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i="1" baseline="-25000" dirty="0"/>
              <a:t>i</a:t>
            </a:r>
            <a:r>
              <a:rPr lang="en-IN" i="1" dirty="0"/>
              <a:t>p</a:t>
            </a:r>
            <a:r>
              <a:rPr lang="en-IN" i="1" baseline="-25000" dirty="0"/>
              <a:t>i</a:t>
            </a:r>
            <a:r>
              <a:rPr lang="en-IN" baseline="-25000" dirty="0"/>
              <a:t>−1</a:t>
            </a:r>
            <a:r>
              <a:rPr lang="en-IN" dirty="0"/>
              <a:t> · · · </a:t>
            </a:r>
            <a:r>
              <a:rPr lang="en-IN" i="1" dirty="0" smtClean="0"/>
              <a:t>p</a:t>
            </a:r>
            <a:r>
              <a:rPr lang="en-IN" baseline="-25000" dirty="0" smtClean="0"/>
              <a:t>1</a:t>
            </a:r>
            <a:r>
              <a:rPr lang="en-IN" i="1" dirty="0" smtClean="0"/>
              <a:t>p</a:t>
            </a:r>
            <a:r>
              <a:rPr lang="en-IN" baseline="-25000" dirty="0" smtClean="0"/>
              <a:t>0</a:t>
            </a:r>
            <a:r>
              <a:rPr lang="en-IN" i="1" dirty="0" smtClean="0"/>
              <a:t>c</a:t>
            </a:r>
            <a:r>
              <a:rPr lang="en-IN" baseline="-25000" dirty="0" smtClean="0"/>
              <a:t>0</a:t>
            </a:r>
            <a:endParaRPr lang="en-IN" b="1" dirty="0"/>
          </a:p>
          <a:p>
            <a:r>
              <a:rPr lang="en-IN" dirty="0"/>
              <a:t>This expression represents a two-level AND-OR circuit in which </a:t>
            </a:r>
            <a:r>
              <a:rPr lang="en-IN" i="1" dirty="0"/>
              <a:t>c</a:t>
            </a:r>
            <a:r>
              <a:rPr lang="en-IN" i="1" baseline="-25000" dirty="0"/>
              <a:t>i</a:t>
            </a:r>
            <a:r>
              <a:rPr lang="en-IN" baseline="-25000" dirty="0"/>
              <a:t>+1</a:t>
            </a:r>
            <a:r>
              <a:rPr lang="en-IN" dirty="0"/>
              <a:t> is evaluated </a:t>
            </a:r>
            <a:r>
              <a:rPr lang="en-IN" dirty="0" smtClean="0"/>
              <a:t>very quickly.</a:t>
            </a:r>
          </a:p>
          <a:p>
            <a:r>
              <a:rPr lang="en-IN" dirty="0" smtClean="0"/>
              <a:t>An </a:t>
            </a:r>
            <a:r>
              <a:rPr lang="en-IN" dirty="0"/>
              <a:t>adder based on this expression is called a </a:t>
            </a:r>
            <a:r>
              <a:rPr lang="en-IN" i="1" dirty="0" smtClean="0">
                <a:solidFill>
                  <a:srgbClr val="FF0000"/>
                </a:solidFill>
              </a:rPr>
              <a:t>carry-</a:t>
            </a:r>
            <a:r>
              <a:rPr lang="en-IN" i="1" dirty="0" err="1" smtClean="0">
                <a:solidFill>
                  <a:srgbClr val="FF0000"/>
                </a:solidFill>
              </a:rPr>
              <a:t>lookahead</a:t>
            </a:r>
            <a:r>
              <a:rPr lang="en-IN" i="1" dirty="0" smtClean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FF0000"/>
                </a:solidFill>
              </a:rPr>
              <a:t>adder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41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357746"/>
            <a:ext cx="5916029" cy="5363729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Figure </a:t>
            </a:r>
            <a:r>
              <a:rPr lang="en-IN" dirty="0"/>
              <a:t>shows the first two </a:t>
            </a:r>
            <a:r>
              <a:rPr lang="en-IN" dirty="0" smtClean="0"/>
              <a:t>stages of </a:t>
            </a:r>
            <a:r>
              <a:rPr lang="en-IN" dirty="0"/>
              <a:t>a ripple-carry </a:t>
            </a:r>
            <a:r>
              <a:rPr lang="en-IN" dirty="0" smtClean="0"/>
              <a:t>adder. </a:t>
            </a:r>
          </a:p>
          <a:p>
            <a:r>
              <a:rPr lang="en-IN" dirty="0" smtClean="0"/>
              <a:t>In </a:t>
            </a:r>
            <a:r>
              <a:rPr lang="en-IN" dirty="0"/>
              <a:t>e</a:t>
            </a:r>
            <a:r>
              <a:rPr lang="en-IN" dirty="0" smtClean="0"/>
              <a:t>ach stage, </a:t>
            </a:r>
            <a:r>
              <a:rPr lang="en-IN" dirty="0"/>
              <a:t>an </a:t>
            </a:r>
            <a:r>
              <a:rPr lang="en-IN" dirty="0" smtClean="0"/>
              <a:t>extra OR </a:t>
            </a:r>
            <a:r>
              <a:rPr lang="en-IN" dirty="0"/>
              <a:t>gate is used (which produces the </a:t>
            </a:r>
            <a:r>
              <a:rPr lang="en-IN" i="1" dirty="0"/>
              <a:t>p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signal), instead of </a:t>
            </a:r>
            <a:r>
              <a:rPr lang="en-IN" dirty="0" smtClean="0"/>
              <a:t>an AND gate</a:t>
            </a:r>
          </a:p>
          <a:p>
            <a:pPr lvl="1"/>
            <a:r>
              <a:rPr lang="en-IN" dirty="0" smtClean="0"/>
              <a:t> because we factored the sum-of-products expression for </a:t>
            </a:r>
            <a:r>
              <a:rPr lang="en-IN" i="1" dirty="0" smtClean="0"/>
              <a:t>c</a:t>
            </a:r>
            <a:r>
              <a:rPr lang="en-IN" i="1" baseline="-25000" dirty="0" smtClean="0"/>
              <a:t>i</a:t>
            </a:r>
            <a:r>
              <a:rPr lang="en-IN" baseline="-25000" dirty="0" smtClean="0"/>
              <a:t>+1</a:t>
            </a:r>
            <a:r>
              <a:rPr lang="en-IN" dirty="0" smtClean="0"/>
              <a:t>.</a:t>
            </a:r>
          </a:p>
          <a:p>
            <a:r>
              <a:rPr lang="en-IN" dirty="0"/>
              <a:t>The slow speed of the ripple-carry adder is caused by the long path along which a carry signal must propagate.</a:t>
            </a:r>
          </a:p>
          <a:p>
            <a:r>
              <a:rPr lang="en-IN" dirty="0"/>
              <a:t>Here, the critical path is from inputs </a:t>
            </a:r>
            <a:r>
              <a:rPr lang="en-IN" i="1" dirty="0"/>
              <a:t>x</a:t>
            </a:r>
            <a:r>
              <a:rPr lang="en-IN" baseline="-25000" dirty="0"/>
              <a:t>0</a:t>
            </a:r>
            <a:r>
              <a:rPr lang="en-IN" dirty="0"/>
              <a:t> and </a:t>
            </a:r>
            <a:r>
              <a:rPr lang="en-IN" i="1" dirty="0"/>
              <a:t>y</a:t>
            </a:r>
            <a:r>
              <a:rPr lang="en-IN" baseline="-25000" dirty="0"/>
              <a:t>0</a:t>
            </a:r>
            <a:r>
              <a:rPr lang="en-IN" dirty="0"/>
              <a:t> to the output </a:t>
            </a:r>
            <a:r>
              <a:rPr lang="en-IN" i="1" dirty="0"/>
              <a:t>c</a:t>
            </a:r>
            <a:r>
              <a:rPr lang="en-IN" baseline="-25000" dirty="0"/>
              <a:t>2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 It passes through five gates, as highlighted in pink.</a:t>
            </a:r>
          </a:p>
          <a:p>
            <a:pPr lvl="1"/>
            <a:r>
              <a:rPr lang="en-IN" dirty="0"/>
              <a:t> The path in other stages of an </a:t>
            </a:r>
            <a:r>
              <a:rPr lang="en-IN" i="1" dirty="0"/>
              <a:t>n</a:t>
            </a:r>
            <a:r>
              <a:rPr lang="en-IN" dirty="0"/>
              <a:t>-bit adder is the same as in stage 1.</a:t>
            </a:r>
          </a:p>
          <a:p>
            <a:pPr lvl="1"/>
            <a:r>
              <a:rPr lang="en-IN" dirty="0"/>
              <a:t> Therefore, the total number of gate delays along the critical path is 2</a:t>
            </a:r>
            <a:r>
              <a:rPr lang="en-IN" i="1" dirty="0"/>
              <a:t>n </a:t>
            </a:r>
            <a:r>
              <a:rPr lang="en-IN" dirty="0"/>
              <a:t>+ 1.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946934"/>
            <a:ext cx="5915753" cy="47062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95425" y="365126"/>
            <a:ext cx="4147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ripple-carry adder based on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expression 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89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The first two stages of a carry-</a:t>
            </a:r>
            <a:r>
              <a:rPr lang="en-IN" dirty="0" err="1">
                <a:solidFill>
                  <a:srgbClr val="FF0000"/>
                </a:solidFill>
              </a:rPr>
              <a:t>lookahead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adder.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5733266" cy="5373399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Figure gives </a:t>
            </a:r>
            <a:r>
              <a:rPr lang="en-IN" dirty="0"/>
              <a:t>the first two stages of the carry-</a:t>
            </a:r>
            <a:r>
              <a:rPr lang="en-IN" dirty="0" err="1"/>
              <a:t>lookahead</a:t>
            </a:r>
            <a:r>
              <a:rPr lang="en-IN" dirty="0"/>
              <a:t> adder, using </a:t>
            </a:r>
            <a:r>
              <a:rPr lang="en-IN" dirty="0" smtClean="0"/>
              <a:t>expressions to </a:t>
            </a:r>
            <a:r>
              <a:rPr lang="en-IN" dirty="0"/>
              <a:t>implement the carry-out functions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Thus</a:t>
            </a:r>
          </a:p>
          <a:p>
            <a:pPr marL="0" indent="0">
              <a:buNone/>
            </a:pPr>
            <a:r>
              <a:rPr lang="en-IN" i="1" dirty="0" smtClean="0"/>
              <a:t>	c</a:t>
            </a:r>
            <a:r>
              <a:rPr lang="en-IN" baseline="-25000" dirty="0" smtClean="0"/>
              <a:t>1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i="1" dirty="0"/>
              <a:t>g</a:t>
            </a:r>
            <a:r>
              <a:rPr lang="en-IN" baseline="-25000" dirty="0"/>
              <a:t>0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0</a:t>
            </a:r>
            <a:r>
              <a:rPr lang="en-IN" i="1" dirty="0"/>
              <a:t>c</a:t>
            </a:r>
            <a:r>
              <a:rPr lang="en-IN" baseline="-25000" dirty="0"/>
              <a:t>0</a:t>
            </a:r>
          </a:p>
          <a:p>
            <a:pPr marL="0" indent="0">
              <a:buNone/>
            </a:pPr>
            <a:r>
              <a:rPr lang="en-IN" i="1" dirty="0" smtClean="0"/>
              <a:t>	c</a:t>
            </a:r>
            <a:r>
              <a:rPr lang="en-IN" baseline="-25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i="1" dirty="0"/>
              <a:t>g</a:t>
            </a:r>
            <a:r>
              <a:rPr lang="en-IN" baseline="-25000" dirty="0"/>
              <a:t>1</a:t>
            </a:r>
            <a:r>
              <a:rPr lang="en-IN" dirty="0"/>
              <a:t> + 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i="1" dirty="0"/>
              <a:t>g</a:t>
            </a:r>
            <a:r>
              <a:rPr lang="en-IN" baseline="-25000" dirty="0"/>
              <a:t>0</a:t>
            </a:r>
            <a:r>
              <a:rPr lang="en-IN" dirty="0"/>
              <a:t> + </a:t>
            </a:r>
            <a:r>
              <a:rPr lang="en-IN" i="1" dirty="0" smtClean="0"/>
              <a:t>p</a:t>
            </a:r>
            <a:r>
              <a:rPr lang="en-IN" baseline="-25000" dirty="0" smtClean="0"/>
              <a:t>1</a:t>
            </a:r>
            <a:r>
              <a:rPr lang="en-IN" i="1" dirty="0" smtClean="0"/>
              <a:t>p</a:t>
            </a:r>
            <a:r>
              <a:rPr lang="en-IN" baseline="-25000" dirty="0" smtClean="0"/>
              <a:t>0</a:t>
            </a:r>
            <a:r>
              <a:rPr lang="en-IN" i="1" dirty="0" smtClean="0"/>
              <a:t>c</a:t>
            </a:r>
            <a:r>
              <a:rPr lang="en-IN" baseline="-25000" dirty="0" smtClean="0"/>
              <a:t>0</a:t>
            </a:r>
          </a:p>
          <a:p>
            <a:r>
              <a:rPr lang="en-IN" dirty="0"/>
              <a:t>This circuit does not have the long ripple-carry </a:t>
            </a:r>
            <a:r>
              <a:rPr lang="en-IN" dirty="0" smtClean="0"/>
              <a:t>path.</a:t>
            </a:r>
          </a:p>
          <a:p>
            <a:r>
              <a:rPr lang="en-IN" dirty="0" smtClean="0"/>
              <a:t>Instead, all </a:t>
            </a:r>
            <a:r>
              <a:rPr lang="en-IN" dirty="0"/>
              <a:t>carry signals are produced after three gate delays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one gate delay is needed to </a:t>
            </a:r>
            <a:r>
              <a:rPr lang="en-IN" dirty="0" smtClean="0"/>
              <a:t>produce the </a:t>
            </a:r>
            <a:r>
              <a:rPr lang="en-IN" dirty="0"/>
              <a:t>generate and propagate signals </a:t>
            </a:r>
            <a:r>
              <a:rPr lang="en-IN" i="1" dirty="0"/>
              <a:t>g</a:t>
            </a:r>
            <a:r>
              <a:rPr lang="en-IN" baseline="-25000" dirty="0"/>
              <a:t>0</a:t>
            </a:r>
            <a:r>
              <a:rPr lang="en-IN" dirty="0"/>
              <a:t>, </a:t>
            </a:r>
            <a:r>
              <a:rPr lang="en-IN" i="1" dirty="0"/>
              <a:t>g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i="1" dirty="0"/>
              <a:t>p</a:t>
            </a:r>
            <a:r>
              <a:rPr lang="en-IN" baseline="-25000" dirty="0"/>
              <a:t>0</a:t>
            </a:r>
            <a:r>
              <a:rPr lang="en-IN" dirty="0"/>
              <a:t>, and </a:t>
            </a:r>
            <a:r>
              <a:rPr lang="en-IN" i="1" dirty="0"/>
              <a:t>p</a:t>
            </a:r>
            <a:r>
              <a:rPr lang="en-IN" baseline="-25000" dirty="0"/>
              <a:t>1</a:t>
            </a:r>
            <a:r>
              <a:rPr lang="en-IN" dirty="0"/>
              <a:t>, and </a:t>
            </a:r>
            <a:endParaRPr lang="en-IN" dirty="0" smtClean="0"/>
          </a:p>
          <a:p>
            <a:pPr lvl="1"/>
            <a:r>
              <a:rPr lang="en-IN" dirty="0" smtClean="0"/>
              <a:t>two </a:t>
            </a:r>
            <a:r>
              <a:rPr lang="en-IN" dirty="0"/>
              <a:t>more gate delays are </a:t>
            </a:r>
            <a:r>
              <a:rPr lang="en-IN" dirty="0" smtClean="0"/>
              <a:t>needed to </a:t>
            </a:r>
            <a:r>
              <a:rPr lang="en-IN" dirty="0"/>
              <a:t>produce </a:t>
            </a:r>
            <a:r>
              <a:rPr lang="en-IN" i="1" dirty="0"/>
              <a:t>c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i="1" dirty="0"/>
              <a:t>c</a:t>
            </a:r>
            <a:r>
              <a:rPr lang="en-IN" baseline="-25000" dirty="0"/>
              <a:t>2</a:t>
            </a:r>
            <a:r>
              <a:rPr lang="en-IN" dirty="0"/>
              <a:t> concurrently</a:t>
            </a:r>
            <a:r>
              <a:rPr lang="en-IN" dirty="0" smtClean="0"/>
              <a:t>.</a:t>
            </a:r>
          </a:p>
          <a:p>
            <a:endParaRPr lang="en-IN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466" y="989601"/>
            <a:ext cx="5620534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r>
              <a:rPr lang="en-IN" dirty="0" smtClean="0"/>
              <a:t>Extending </a:t>
            </a:r>
            <a:r>
              <a:rPr lang="en-IN" dirty="0"/>
              <a:t>the circuit to </a:t>
            </a:r>
            <a:r>
              <a:rPr lang="en-IN" i="1" dirty="0"/>
              <a:t>n </a:t>
            </a:r>
            <a:r>
              <a:rPr lang="en-IN" dirty="0"/>
              <a:t>bits, the final carry-out </a:t>
            </a:r>
            <a:r>
              <a:rPr lang="en-IN" dirty="0" smtClean="0"/>
              <a:t>signal </a:t>
            </a:r>
            <a:r>
              <a:rPr lang="en-IN" i="1" dirty="0" err="1" smtClean="0"/>
              <a:t>c</a:t>
            </a:r>
            <a:r>
              <a:rPr lang="en-IN" i="1" baseline="-25000" dirty="0" err="1" smtClean="0"/>
              <a:t>n</a:t>
            </a:r>
            <a:r>
              <a:rPr lang="en-IN" i="1" dirty="0" smtClean="0"/>
              <a:t> </a:t>
            </a:r>
            <a:r>
              <a:rPr lang="en-IN" dirty="0"/>
              <a:t>would also be produced after only three gate delays </a:t>
            </a:r>
            <a:endParaRPr lang="en-IN" dirty="0" smtClean="0"/>
          </a:p>
          <a:p>
            <a:pPr lvl="1"/>
            <a:r>
              <a:rPr lang="en-IN" dirty="0" smtClean="0"/>
              <a:t>because of the two-level </a:t>
            </a:r>
            <a:r>
              <a:rPr lang="en-IN" dirty="0"/>
              <a:t>(AND-OR) circuit.</a:t>
            </a:r>
          </a:p>
          <a:p>
            <a:r>
              <a:rPr lang="en-IN" dirty="0"/>
              <a:t>The total delay in the </a:t>
            </a:r>
            <a:r>
              <a:rPr lang="en-IN" i="1" dirty="0"/>
              <a:t>n</a:t>
            </a:r>
            <a:r>
              <a:rPr lang="en-IN" dirty="0"/>
              <a:t>-bit </a:t>
            </a:r>
            <a:r>
              <a:rPr lang="en-IN" dirty="0" smtClean="0"/>
              <a:t>carry-look ahead </a:t>
            </a:r>
            <a:r>
              <a:rPr lang="en-IN" dirty="0"/>
              <a:t>adder is four gate delays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values </a:t>
            </a:r>
            <a:r>
              <a:rPr lang="en-IN" dirty="0" smtClean="0"/>
              <a:t>of all </a:t>
            </a:r>
            <a:r>
              <a:rPr lang="en-IN" i="1" dirty="0" err="1"/>
              <a:t>g</a:t>
            </a:r>
            <a:r>
              <a:rPr lang="en-IN" i="1" baseline="-25000" dirty="0" err="1"/>
              <a:t>i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/>
              <a:t>p</a:t>
            </a:r>
            <a:r>
              <a:rPr lang="en-IN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signals are determined after one gate delay. It takes two more gate delays </a:t>
            </a:r>
            <a:r>
              <a:rPr lang="en-IN" dirty="0" smtClean="0"/>
              <a:t>to evaluate </a:t>
            </a:r>
            <a:r>
              <a:rPr lang="en-IN" dirty="0"/>
              <a:t>all carry signals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Finally</a:t>
            </a:r>
            <a:r>
              <a:rPr lang="en-IN" dirty="0"/>
              <a:t>, it takes one more gate delay (XOR) to generate all </a:t>
            </a:r>
            <a:r>
              <a:rPr lang="en-IN" dirty="0" smtClean="0"/>
              <a:t>sum bits.</a:t>
            </a:r>
          </a:p>
          <a:p>
            <a:r>
              <a:rPr lang="en-IN" dirty="0" smtClean="0"/>
              <a:t>The </a:t>
            </a:r>
            <a:r>
              <a:rPr lang="en-IN" dirty="0"/>
              <a:t>key to </a:t>
            </a:r>
            <a:r>
              <a:rPr lang="en-IN" dirty="0" smtClean="0"/>
              <a:t>this </a:t>
            </a:r>
            <a:r>
              <a:rPr lang="en-IN" dirty="0"/>
              <a:t>good performance of the adder is quick evaluation of carry signals.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60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Hierarchical carry-look ahead adder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But, the </a:t>
            </a:r>
            <a:r>
              <a:rPr lang="en-IN" dirty="0"/>
              <a:t>complexity of an </a:t>
            </a:r>
            <a:r>
              <a:rPr lang="en-IN" i="1" dirty="0"/>
              <a:t>n</a:t>
            </a:r>
            <a:r>
              <a:rPr lang="en-IN" dirty="0"/>
              <a:t>-bit carry-look ahead adder increases rapidly as </a:t>
            </a:r>
            <a:r>
              <a:rPr lang="en-IN" i="1" dirty="0"/>
              <a:t>n </a:t>
            </a:r>
            <a:r>
              <a:rPr lang="en-IN" dirty="0"/>
              <a:t>becomes larger.</a:t>
            </a:r>
          </a:p>
          <a:p>
            <a:r>
              <a:rPr lang="en-IN" dirty="0"/>
              <a:t>To reduce the complexity, we can use a </a:t>
            </a:r>
            <a:r>
              <a:rPr lang="en-IN" i="1" dirty="0"/>
              <a:t>hierarchical </a:t>
            </a:r>
            <a:r>
              <a:rPr lang="en-IN" dirty="0"/>
              <a:t>approach in designing large adders.</a:t>
            </a:r>
          </a:p>
          <a:p>
            <a:r>
              <a:rPr lang="en-IN" dirty="0"/>
              <a:t>Suppose that we want to design a 32-bit adder. We can divide this adder into 4 eight-bit blocks, such that</a:t>
            </a:r>
          </a:p>
          <a:p>
            <a:pPr lvl="1"/>
            <a:r>
              <a:rPr lang="en-IN" dirty="0"/>
              <a:t>block 0 adds bits 7 </a:t>
            </a:r>
            <a:r>
              <a:rPr lang="en-IN" i="1" dirty="0"/>
              <a:t>. . . </a:t>
            </a:r>
            <a:r>
              <a:rPr lang="en-IN" dirty="0"/>
              <a:t>0, block 1 adds bits 15 </a:t>
            </a:r>
            <a:r>
              <a:rPr lang="en-IN" i="1" dirty="0"/>
              <a:t>. . . </a:t>
            </a:r>
            <a:r>
              <a:rPr lang="en-IN" dirty="0"/>
              <a:t>8, </a:t>
            </a:r>
          </a:p>
          <a:p>
            <a:pPr lvl="1"/>
            <a:r>
              <a:rPr lang="en-IN" dirty="0"/>
              <a:t>block 2 adds bits 23 </a:t>
            </a:r>
            <a:r>
              <a:rPr lang="en-IN" i="1" dirty="0"/>
              <a:t>. . . </a:t>
            </a:r>
            <a:r>
              <a:rPr lang="en-IN" dirty="0"/>
              <a:t>16, and block 3 adds bits 31 </a:t>
            </a:r>
            <a:r>
              <a:rPr lang="en-IN" i="1" dirty="0"/>
              <a:t>. . . </a:t>
            </a:r>
            <a:r>
              <a:rPr lang="en-IN" dirty="0"/>
              <a:t>24. </a:t>
            </a:r>
          </a:p>
          <a:p>
            <a:r>
              <a:rPr lang="en-IN" dirty="0"/>
              <a:t>Then we can implement each block as an eight-bit carry-look ahead adder.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carry-out signals from the four blocks are </a:t>
            </a:r>
            <a:r>
              <a:rPr lang="en-IN" i="1" dirty="0"/>
              <a:t>c</a:t>
            </a:r>
            <a:r>
              <a:rPr lang="en-IN" baseline="-25000" dirty="0"/>
              <a:t>8</a:t>
            </a:r>
            <a:r>
              <a:rPr lang="en-IN" dirty="0"/>
              <a:t>, </a:t>
            </a:r>
            <a:r>
              <a:rPr lang="en-IN" i="1" dirty="0"/>
              <a:t>c</a:t>
            </a:r>
            <a:r>
              <a:rPr lang="en-IN" baseline="-25000" dirty="0"/>
              <a:t>16</a:t>
            </a:r>
            <a:r>
              <a:rPr lang="en-IN" dirty="0"/>
              <a:t>, </a:t>
            </a:r>
            <a:r>
              <a:rPr lang="en-IN" i="1" dirty="0" smtClean="0"/>
              <a:t>c</a:t>
            </a:r>
            <a:r>
              <a:rPr lang="en-IN" baseline="-25000" dirty="0" smtClean="0"/>
              <a:t>24</a:t>
            </a:r>
            <a:r>
              <a:rPr lang="en-IN" dirty="0" smtClean="0"/>
              <a:t>, and </a:t>
            </a:r>
            <a:r>
              <a:rPr lang="en-IN" i="1" dirty="0"/>
              <a:t>c</a:t>
            </a:r>
            <a:r>
              <a:rPr lang="en-IN" baseline="-25000" dirty="0"/>
              <a:t>32</a:t>
            </a:r>
            <a:r>
              <a:rPr lang="en-IN" dirty="0" smtClean="0"/>
              <a:t>.</a:t>
            </a:r>
          </a:p>
          <a:p>
            <a:r>
              <a:rPr lang="en-IN" dirty="0"/>
              <a:t>Now we have two possibilities. </a:t>
            </a:r>
            <a:r>
              <a:rPr lang="en-IN" dirty="0" smtClean="0"/>
              <a:t>1) We </a:t>
            </a:r>
            <a:r>
              <a:rPr lang="en-IN" dirty="0"/>
              <a:t>can connect the four blocks as four stages in a ripple-carry adder. </a:t>
            </a:r>
            <a:r>
              <a:rPr lang="en-IN" dirty="0" smtClean="0"/>
              <a:t>Or 2) </a:t>
            </a:r>
            <a:r>
              <a:rPr lang="en-IN" dirty="0"/>
              <a:t>We can </a:t>
            </a:r>
            <a:r>
              <a:rPr lang="en-IN" dirty="0" smtClean="0"/>
              <a:t>also have carry </a:t>
            </a:r>
            <a:r>
              <a:rPr lang="en-IN" dirty="0" err="1" smtClean="0"/>
              <a:t>lookahead</a:t>
            </a:r>
            <a:r>
              <a:rPr lang="en-IN" dirty="0" smtClean="0"/>
              <a:t> between blocks</a:t>
            </a:r>
            <a:endParaRPr lang="en-IN" dirty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27854-8585-4165-BB68-4749EC06863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9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924809703774F9F1540A07852F405" ma:contentTypeVersion="2" ma:contentTypeDescription="Create a new document." ma:contentTypeScope="" ma:versionID="94bb3afc98ac6235560c74534482d8e4">
  <xsd:schema xmlns:xsd="http://www.w3.org/2001/XMLSchema" xmlns:xs="http://www.w3.org/2001/XMLSchema" xmlns:p="http://schemas.microsoft.com/office/2006/metadata/properties" xmlns:ns2="2f1b3196-13b1-4f57-a46a-962c9f17c1b4" targetNamespace="http://schemas.microsoft.com/office/2006/metadata/properties" ma:root="true" ma:fieldsID="b4ac0d5b1f71f5518c3fb157e48aeb87" ns2:_="">
    <xsd:import namespace="2f1b3196-13b1-4f57-a46a-962c9f17c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b3196-13b1-4f57-a46a-962c9f17c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1CB41F-9CBB-4B06-9792-AF867C3A2E36}"/>
</file>

<file path=customXml/itemProps2.xml><?xml version="1.0" encoding="utf-8"?>
<ds:datastoreItem xmlns:ds="http://schemas.openxmlformats.org/officeDocument/2006/customXml" ds:itemID="{F4191D50-5705-4CD8-B52E-665EDA24334F}"/>
</file>

<file path=customXml/itemProps3.xml><?xml version="1.0" encoding="utf-8"?>
<ds:datastoreItem xmlns:ds="http://schemas.openxmlformats.org/officeDocument/2006/customXml" ds:itemID="{88944AEB-1A7B-49B7-8A79-EC36F555BAD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1592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Ebrima</vt:lpstr>
      <vt:lpstr>Times New Roman</vt:lpstr>
      <vt:lpstr>Office Theme</vt:lpstr>
      <vt:lpstr>1_Office Theme</vt:lpstr>
      <vt:lpstr>Fast Adders</vt:lpstr>
      <vt:lpstr>Contd.</vt:lpstr>
      <vt:lpstr>Fast Adders</vt:lpstr>
      <vt:lpstr>Contd.</vt:lpstr>
      <vt:lpstr>Carry-Lookahead Adder</vt:lpstr>
      <vt:lpstr>Contd.</vt:lpstr>
      <vt:lpstr>The first two stages of a carry-lookahead adder.</vt:lpstr>
      <vt:lpstr>Contd.</vt:lpstr>
      <vt:lpstr>Hierarchical carry-look ahead adder</vt:lpstr>
      <vt:lpstr>Hierarchical carry-look ahead adder with ripple-carry between blocks</vt:lpstr>
      <vt:lpstr>Hierarchical carry-look ahead adder.</vt:lpstr>
      <vt:lpstr>Contd.</vt:lpstr>
      <vt:lpstr>Contd.</vt:lpstr>
      <vt:lpstr>Contd.</vt:lpstr>
      <vt:lpstr>Technology Considerations</vt:lpstr>
      <vt:lpstr>Contd.</vt:lpstr>
      <vt:lpstr>Contd.</vt:lpstr>
      <vt:lpstr>An alternative design for a carry-lookahead adder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Adders</dc:title>
  <dc:creator>ANAGHA E G</dc:creator>
  <cp:lastModifiedBy>ANAGHA E G</cp:lastModifiedBy>
  <cp:revision>2</cp:revision>
  <dcterms:created xsi:type="dcterms:W3CDTF">2020-10-06T16:48:40Z</dcterms:created>
  <dcterms:modified xsi:type="dcterms:W3CDTF">2020-10-06T16:51:19Z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0x010100037924809703774F9F1540A07852F405</vt:lpwstr>
  </property>
</Properties>
</file>