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vath Veerabhadram" userId="d142c9c4-d10e-4b4e-b503-a5569c102c80" providerId="ADAL" clId="{9D67991C-B1A7-41D7-96B1-995C3CF07613}"/>
    <pc:docChg chg="modSld">
      <pc:chgData name="Dharavath Veerabhadram" userId="d142c9c4-d10e-4b4e-b503-a5569c102c80" providerId="ADAL" clId="{9D67991C-B1A7-41D7-96B1-995C3CF07613}" dt="2020-07-31T06:56:37.156" v="0" actId="1076"/>
      <pc:docMkLst>
        <pc:docMk/>
      </pc:docMkLst>
      <pc:sldChg chg="modSp mod">
        <pc:chgData name="Dharavath Veerabhadram" userId="d142c9c4-d10e-4b4e-b503-a5569c102c80" providerId="ADAL" clId="{9D67991C-B1A7-41D7-96B1-995C3CF07613}" dt="2020-07-31T06:56:37.156" v="0" actId="1076"/>
        <pc:sldMkLst>
          <pc:docMk/>
          <pc:sldMk cId="897259808" sldId="262"/>
        </pc:sldMkLst>
        <pc:spChg chg="mod">
          <ac:chgData name="Dharavath Veerabhadram" userId="d142c9c4-d10e-4b4e-b503-a5569c102c80" providerId="ADAL" clId="{9D67991C-B1A7-41D7-96B1-995C3CF07613}" dt="2020-07-31T06:56:37.156" v="0" actId="1076"/>
          <ac:spMkLst>
            <pc:docMk/>
            <pc:sldMk cId="897259808" sldId="262"/>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474D2-6C2F-4B7A-AE25-B33CCCFC1EEE}" type="datetimeFigureOut">
              <a:rPr lang="en-IN" smtClean="0"/>
              <a:t>31-07-2020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FBE74-5640-433D-8FDE-1B5D83A6E98B}" type="slidenum">
              <a:rPr lang="en-IN" smtClean="0"/>
              <a:t>‹#›</a:t>
            </a:fld>
            <a:endParaRPr lang="en-IN"/>
          </a:p>
        </p:txBody>
      </p:sp>
    </p:spTree>
    <p:extLst>
      <p:ext uri="{BB962C8B-B14F-4D97-AF65-F5344CB8AC3E}">
        <p14:creationId xmlns:p14="http://schemas.microsoft.com/office/powerpoint/2010/main" val="421678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5DB65B-5B7F-421A-A73F-2DC640EA543C}" type="slidenum">
              <a:rPr lang="en-IN" smtClean="0"/>
              <a:t>7</a:t>
            </a:fld>
            <a:endParaRPr lang="en-IN"/>
          </a:p>
        </p:txBody>
      </p:sp>
    </p:spTree>
    <p:extLst>
      <p:ext uri="{BB962C8B-B14F-4D97-AF65-F5344CB8AC3E}">
        <p14:creationId xmlns:p14="http://schemas.microsoft.com/office/powerpoint/2010/main" val="36070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80CFC8-FA94-4856-B8FD-BCAE3352E615}"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76082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80CFC8-FA94-4856-B8FD-BCAE3352E615}"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71076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80CFC8-FA94-4856-B8FD-BCAE3352E615}"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192507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80CFC8-FA94-4856-B8FD-BCAE3352E615}"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68324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80CFC8-FA94-4856-B8FD-BCAE3352E615}"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19490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80CFC8-FA94-4856-B8FD-BCAE3352E615}" type="datetimeFigureOut">
              <a:rPr lang="en-IN" smtClean="0"/>
              <a:t>31-07-2020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279215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80CFC8-FA94-4856-B8FD-BCAE3352E615}" type="datetimeFigureOut">
              <a:rPr lang="en-IN" smtClean="0"/>
              <a:t>31-07-2020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48301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80CFC8-FA94-4856-B8FD-BCAE3352E615}" type="datetimeFigureOut">
              <a:rPr lang="en-IN" smtClean="0"/>
              <a:t>31-07-2020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213795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0CFC8-FA94-4856-B8FD-BCAE3352E615}" type="datetimeFigureOut">
              <a:rPr lang="en-IN" smtClean="0"/>
              <a:t>31-07-2020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46417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80CFC8-FA94-4856-B8FD-BCAE3352E615}" type="datetimeFigureOut">
              <a:rPr lang="en-IN" smtClean="0"/>
              <a:t>31-07-2020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99365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80CFC8-FA94-4856-B8FD-BCAE3352E615}" type="datetimeFigureOut">
              <a:rPr lang="en-IN" smtClean="0"/>
              <a:t>31-07-2020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9753C-062A-4BA0-B312-3A948F7B2A93}" type="slidenum">
              <a:rPr lang="en-IN" smtClean="0"/>
              <a:t>‹#›</a:t>
            </a:fld>
            <a:endParaRPr lang="en-IN"/>
          </a:p>
        </p:txBody>
      </p:sp>
    </p:spTree>
    <p:extLst>
      <p:ext uri="{BB962C8B-B14F-4D97-AF65-F5344CB8AC3E}">
        <p14:creationId xmlns:p14="http://schemas.microsoft.com/office/powerpoint/2010/main" val="65426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0CFC8-FA94-4856-B8FD-BCAE3352E615}" type="datetimeFigureOut">
              <a:rPr lang="en-IN" smtClean="0"/>
              <a:t>31-07-2020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9753C-062A-4BA0-B312-3A948F7B2A93}" type="slidenum">
              <a:rPr lang="en-IN" smtClean="0"/>
              <a:t>‹#›</a:t>
            </a:fld>
            <a:endParaRPr lang="en-IN"/>
          </a:p>
        </p:txBody>
      </p:sp>
    </p:spTree>
    <p:extLst>
      <p:ext uri="{BB962C8B-B14F-4D97-AF65-F5344CB8AC3E}">
        <p14:creationId xmlns:p14="http://schemas.microsoft.com/office/powerpoint/2010/main" val="1721755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 y="-1"/>
            <a:ext cx="12247417" cy="6858001"/>
          </a:xfrm>
          <a:prstGeom prst="rect">
            <a:avLst/>
          </a:prstGeom>
        </p:spPr>
      </p:pic>
      <p:sp>
        <p:nvSpPr>
          <p:cNvPr id="2" name="Title 1"/>
          <p:cNvSpPr>
            <a:spLocks noGrp="1"/>
          </p:cNvSpPr>
          <p:nvPr>
            <p:ph type="ctrTitle"/>
          </p:nvPr>
        </p:nvSpPr>
        <p:spPr>
          <a:xfrm>
            <a:off x="174171" y="713059"/>
            <a:ext cx="11852366" cy="3381057"/>
          </a:xfrm>
        </p:spPr>
        <p:txBody>
          <a:bodyPr>
            <a:normAutofit/>
          </a:bodyPr>
          <a:lstStyle/>
          <a:p>
            <a:r>
              <a:rPr lang="en-IN" sz="4000" b="1" dirty="0">
                <a:latin typeface="Times New Roman" panose="02020603050405020304" pitchFamily="18" charset="0"/>
                <a:cs typeface="Times New Roman" panose="02020603050405020304" pitchFamily="18" charset="0"/>
              </a:rPr>
              <a:t>19ECE204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DIGITAL ELECTRONICS AND SYSTEMS</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L-T-P-C: 3-1-0-4 </a:t>
            </a:r>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8A2290AA-0018-4011-A4F1-FC06ED64DC64}" type="slidenum">
              <a:rPr lang="en-IN" smtClean="0"/>
              <a:t>1</a:t>
            </a:fld>
            <a:endParaRPr lang="en-IN"/>
          </a:p>
        </p:txBody>
      </p:sp>
    </p:spTree>
    <p:extLst>
      <p:ext uri="{BB962C8B-B14F-4D97-AF65-F5344CB8AC3E}">
        <p14:creationId xmlns:p14="http://schemas.microsoft.com/office/powerpoint/2010/main" val="218945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p:cNvSpPr>
            <a:spLocks noGrp="1"/>
          </p:cNvSpPr>
          <p:nvPr>
            <p:ph type="title"/>
          </p:nvPr>
        </p:nvSpPr>
        <p:spPr>
          <a:xfrm>
            <a:off x="838200" y="365125"/>
            <a:ext cx="10515600" cy="549277"/>
          </a:xfrm>
        </p:spPr>
        <p:txBody>
          <a:bodyPr>
            <a:normAutofit fontScale="90000"/>
          </a:bodyPr>
          <a:lstStyle/>
          <a:p>
            <a:pPr algn="ctr" eaLnBrk="1" hangingPunct="1"/>
            <a:r>
              <a:rPr lang="en-US" altLang="zh-TW" b="1" dirty="0">
                <a:solidFill>
                  <a:srgbClr val="FF0000"/>
                </a:solidFill>
                <a:latin typeface="Times New Roman" panose="02020603050405020304" pitchFamily="18" charset="0"/>
                <a:cs typeface="Times New Roman" panose="02020603050405020304" pitchFamily="18" charset="0"/>
              </a:rPr>
              <a:t>Binary Digital signal</a:t>
            </a:r>
            <a:endParaRPr lang="zh-TW" altLang="en-US" sz="2000" b="1" dirty="0">
              <a:solidFill>
                <a:srgbClr val="FF0000"/>
              </a:solidFill>
              <a:latin typeface="Times New Roman" panose="02020603050405020304" pitchFamily="18" charset="0"/>
              <a:cs typeface="Times New Roman" panose="02020603050405020304" pitchFamily="18" charset="0"/>
            </a:endParaRPr>
          </a:p>
        </p:txBody>
      </p:sp>
      <p:sp>
        <p:nvSpPr>
          <p:cNvPr id="96259" name="內容版面配置區 2"/>
          <p:cNvSpPr>
            <a:spLocks noGrp="1"/>
          </p:cNvSpPr>
          <p:nvPr>
            <p:ph idx="1"/>
          </p:nvPr>
        </p:nvSpPr>
        <p:spPr>
          <a:xfrm>
            <a:off x="1439069" y="1075531"/>
            <a:ext cx="9285288" cy="5202237"/>
          </a:xfrm>
        </p:spPr>
        <p:txBody>
          <a:bodyPr/>
          <a:lstStyle/>
          <a:p>
            <a:pPr lvl="1" eaLnBrk="1" hangingPunct="1"/>
            <a:r>
              <a:rPr lang="en-US" altLang="zh-TW" dirty="0">
                <a:latin typeface="Times New Roman" panose="02020603050405020304" pitchFamily="18" charset="0"/>
                <a:cs typeface="Times New Roman" panose="02020603050405020304" pitchFamily="18" charset="0"/>
                <a:sym typeface="Symbol" panose="05050102010706020507" pitchFamily="18" charset="2"/>
              </a:rPr>
              <a:t>Example of binary signals</a:t>
            </a:r>
          </a:p>
          <a:p>
            <a:pPr eaLnBrk="1" hangingPunct="1">
              <a:buFont typeface="Wingdings" panose="05000000000000000000" pitchFamily="2" charset="2"/>
              <a:buNone/>
            </a:pPr>
            <a:endParaRPr lang="en-US" altLang="zh-TW" dirty="0"/>
          </a:p>
          <a:p>
            <a:pPr eaLnBrk="1" hangingPunct="1"/>
            <a:endParaRPr lang="zh-TW" altLang="en-US" dirty="0"/>
          </a:p>
        </p:txBody>
      </p:sp>
      <p:sp>
        <p:nvSpPr>
          <p:cNvPr id="2" name="Slide Number Placeholder 1"/>
          <p:cNvSpPr>
            <a:spLocks noGrp="1"/>
          </p:cNvSpPr>
          <p:nvPr>
            <p:ph type="sldNum" sz="quarter" idx="12"/>
          </p:nvPr>
        </p:nvSpPr>
        <p:spPr/>
        <p:txBody>
          <a:bodyPr/>
          <a:lstStyle/>
          <a:p>
            <a:fld id="{8A2290AA-0018-4011-A4F1-FC06ED64DC64}" type="slidenum">
              <a:rPr lang="en-IN" smtClean="0"/>
              <a:t>10</a:t>
            </a:fld>
            <a:endParaRPr lang="en-IN"/>
          </a:p>
        </p:txBody>
      </p:sp>
      <p:pic>
        <p:nvPicPr>
          <p:cNvPr id="96260" name="Picture 7"/>
          <p:cNvPicPr>
            <a:picLocks noChangeAspect="1" noChangeArrowheads="1"/>
          </p:cNvPicPr>
          <p:nvPr/>
        </p:nvPicPr>
        <p:blipFill>
          <a:blip r:embed="rId2" cstate="print">
            <a:lum bright="-18000" contrast="24000"/>
            <a:extLst>
              <a:ext uri="{28A0092B-C50C-407E-A947-70E740481C1C}">
                <a14:useLocalDpi xmlns:a14="http://schemas.microsoft.com/office/drawing/2010/main" val="0"/>
              </a:ext>
            </a:extLst>
          </a:blip>
          <a:srcRect/>
          <a:stretch>
            <a:fillRect/>
          </a:stretch>
        </p:blipFill>
        <p:spPr bwMode="auto">
          <a:xfrm>
            <a:off x="2596756" y="2153443"/>
            <a:ext cx="2719387"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96261" name="直線單箭頭接點 7"/>
          <p:cNvCxnSpPr>
            <a:cxnSpLocks noChangeShapeType="1"/>
          </p:cNvCxnSpPr>
          <p:nvPr/>
        </p:nvCxnSpPr>
        <p:spPr bwMode="auto">
          <a:xfrm>
            <a:off x="6162676" y="5299075"/>
            <a:ext cx="3705225"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6262" name="直線單箭頭接點 9"/>
          <p:cNvCxnSpPr>
            <a:cxnSpLocks noChangeShapeType="1"/>
          </p:cNvCxnSpPr>
          <p:nvPr/>
        </p:nvCxnSpPr>
        <p:spPr bwMode="auto">
          <a:xfrm rot="16200000" flipV="1">
            <a:off x="5090319" y="4226719"/>
            <a:ext cx="2133600" cy="1111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6263" name="直線接點 11"/>
          <p:cNvCxnSpPr>
            <a:cxnSpLocks noChangeShapeType="1"/>
          </p:cNvCxnSpPr>
          <p:nvPr/>
        </p:nvCxnSpPr>
        <p:spPr bwMode="auto">
          <a:xfrm>
            <a:off x="6173788" y="5299075"/>
            <a:ext cx="830262" cy="1588"/>
          </a:xfrm>
          <a:prstGeom prst="line">
            <a:avLst/>
          </a:prstGeom>
          <a:noFill/>
          <a:ln w="25400" algn="ctr">
            <a:solidFill>
              <a:srgbClr val="0000FF"/>
            </a:solidFill>
            <a:round/>
            <a:headEnd type="none" w="sm" len="sm"/>
            <a:tailEnd type="none" w="sm" len="sm"/>
          </a:ln>
          <a:extLst>
            <a:ext uri="{909E8E84-426E-40DD-AFC4-6F175D3DCCD1}">
              <a14:hiddenFill xmlns:a14="http://schemas.microsoft.com/office/drawing/2010/main">
                <a:noFill/>
              </a14:hiddenFill>
            </a:ext>
          </a:extLst>
        </p:spPr>
      </p:cxnSp>
      <p:cxnSp>
        <p:nvCxnSpPr>
          <p:cNvPr id="96264" name="直線接點 13"/>
          <p:cNvCxnSpPr>
            <a:cxnSpLocks noChangeShapeType="1"/>
          </p:cNvCxnSpPr>
          <p:nvPr/>
        </p:nvCxnSpPr>
        <p:spPr bwMode="auto">
          <a:xfrm>
            <a:off x="6088064" y="4827589"/>
            <a:ext cx="149225"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96265" name="直線接點 14"/>
          <p:cNvCxnSpPr>
            <a:cxnSpLocks noChangeShapeType="1"/>
          </p:cNvCxnSpPr>
          <p:nvPr/>
        </p:nvCxnSpPr>
        <p:spPr bwMode="auto">
          <a:xfrm>
            <a:off x="6081713" y="4232275"/>
            <a:ext cx="150812"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96266" name="直線接點 15"/>
          <p:cNvCxnSpPr>
            <a:cxnSpLocks noChangeShapeType="1"/>
          </p:cNvCxnSpPr>
          <p:nvPr/>
        </p:nvCxnSpPr>
        <p:spPr bwMode="auto">
          <a:xfrm>
            <a:off x="6088064" y="3676650"/>
            <a:ext cx="149225"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6267" name="文字方塊 16"/>
          <p:cNvSpPr txBox="1">
            <a:spLocks noChangeArrowheads="1"/>
          </p:cNvSpPr>
          <p:nvPr/>
        </p:nvSpPr>
        <p:spPr bwMode="auto">
          <a:xfrm>
            <a:off x="7800975" y="6858001"/>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TW" altLang="en-US" sz="1400" b="0" i="0" u="none" strike="noStrike" kern="1200" cap="none" spc="0" normalizeH="0" baseline="0" noProof="0">
              <a:ln>
                <a:noFill/>
              </a:ln>
              <a:solidFill>
                <a:srgbClr val="003366"/>
              </a:solidFill>
              <a:effectLst/>
              <a:uLnTx/>
              <a:uFillTx/>
              <a:latin typeface="Times New Roman" panose="02020603050405020304" pitchFamily="18" charset="0"/>
              <a:cs typeface="+mn-cs"/>
            </a:endParaRPr>
          </a:p>
        </p:txBody>
      </p:sp>
      <p:sp>
        <p:nvSpPr>
          <p:cNvPr id="96268" name="文字方塊 17"/>
          <p:cNvSpPr txBox="1">
            <a:spLocks noChangeArrowheads="1"/>
          </p:cNvSpPr>
          <p:nvPr/>
        </p:nvSpPr>
        <p:spPr bwMode="auto">
          <a:xfrm>
            <a:off x="5843589" y="5113339"/>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003366"/>
                </a:solidFill>
                <a:effectLst/>
                <a:uLnTx/>
                <a:uFillTx/>
                <a:latin typeface="Times New Roman" panose="02020603050405020304" pitchFamily="18" charset="0"/>
                <a:cs typeface="+mn-cs"/>
              </a:rPr>
              <a:t>0</a:t>
            </a:r>
            <a:endParaRPr kumimoji="0" lang="zh-TW" altLang="en-US" sz="1800" b="0" i="0" u="none" strike="noStrike" kern="1200" cap="none" spc="0" normalizeH="0" baseline="0" noProof="0">
              <a:ln>
                <a:noFill/>
              </a:ln>
              <a:solidFill>
                <a:srgbClr val="003366"/>
              </a:solidFill>
              <a:effectLst/>
              <a:uLnTx/>
              <a:uFillTx/>
              <a:latin typeface="Times New Roman" panose="02020603050405020304" pitchFamily="18" charset="0"/>
              <a:cs typeface="+mn-cs"/>
            </a:endParaRPr>
          </a:p>
        </p:txBody>
      </p:sp>
      <p:sp>
        <p:nvSpPr>
          <p:cNvPr id="96269" name="文字方塊 18"/>
          <p:cNvSpPr txBox="1">
            <a:spLocks noChangeArrowheads="1"/>
          </p:cNvSpPr>
          <p:nvPr/>
        </p:nvSpPr>
        <p:spPr bwMode="auto">
          <a:xfrm>
            <a:off x="5837239" y="464502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003366"/>
                </a:solidFill>
                <a:effectLst/>
                <a:uLnTx/>
                <a:uFillTx/>
                <a:latin typeface="Times New Roman" panose="02020603050405020304" pitchFamily="18" charset="0"/>
                <a:cs typeface="+mn-cs"/>
              </a:rPr>
              <a:t>1</a:t>
            </a:r>
            <a:endParaRPr kumimoji="0" lang="zh-TW" altLang="en-US" sz="1800" b="0" i="0" u="none" strike="noStrike" kern="1200" cap="none" spc="0" normalizeH="0" baseline="0" noProof="0">
              <a:ln>
                <a:noFill/>
              </a:ln>
              <a:solidFill>
                <a:srgbClr val="003366"/>
              </a:solidFill>
              <a:effectLst/>
              <a:uLnTx/>
              <a:uFillTx/>
              <a:latin typeface="Times New Roman" panose="02020603050405020304" pitchFamily="18" charset="0"/>
              <a:cs typeface="+mn-cs"/>
            </a:endParaRPr>
          </a:p>
        </p:txBody>
      </p:sp>
      <p:sp>
        <p:nvSpPr>
          <p:cNvPr id="96270" name="文字方塊 20"/>
          <p:cNvSpPr txBox="1">
            <a:spLocks noChangeArrowheads="1"/>
          </p:cNvSpPr>
          <p:nvPr/>
        </p:nvSpPr>
        <p:spPr bwMode="auto">
          <a:xfrm>
            <a:off x="5837239" y="4056064"/>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003366"/>
                </a:solidFill>
                <a:effectLst/>
                <a:uLnTx/>
                <a:uFillTx/>
                <a:latin typeface="Times New Roman" panose="02020603050405020304" pitchFamily="18" charset="0"/>
                <a:cs typeface="+mn-cs"/>
              </a:rPr>
              <a:t>2</a:t>
            </a:r>
            <a:endParaRPr kumimoji="0" lang="zh-TW" altLang="en-US" sz="1800" b="0" i="0" u="none" strike="noStrike" kern="1200" cap="none" spc="0" normalizeH="0" baseline="0" noProof="0">
              <a:ln>
                <a:noFill/>
              </a:ln>
              <a:solidFill>
                <a:srgbClr val="003366"/>
              </a:solidFill>
              <a:effectLst/>
              <a:uLnTx/>
              <a:uFillTx/>
              <a:latin typeface="Times New Roman" panose="02020603050405020304" pitchFamily="18" charset="0"/>
              <a:cs typeface="+mn-cs"/>
            </a:endParaRPr>
          </a:p>
        </p:txBody>
      </p:sp>
      <p:sp>
        <p:nvSpPr>
          <p:cNvPr id="96271" name="文字方塊 21"/>
          <p:cNvSpPr txBox="1">
            <a:spLocks noChangeArrowheads="1"/>
          </p:cNvSpPr>
          <p:nvPr/>
        </p:nvSpPr>
        <p:spPr bwMode="auto">
          <a:xfrm>
            <a:off x="5853114" y="3509964"/>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003366"/>
                </a:solidFill>
                <a:effectLst/>
                <a:uLnTx/>
                <a:uFillTx/>
                <a:latin typeface="Times New Roman" panose="02020603050405020304" pitchFamily="18" charset="0"/>
                <a:cs typeface="+mn-cs"/>
              </a:rPr>
              <a:t>3</a:t>
            </a:r>
            <a:endParaRPr kumimoji="0" lang="zh-TW" altLang="en-US" sz="1800" b="0" i="0" u="none" strike="noStrike" kern="1200" cap="none" spc="0" normalizeH="0" baseline="0" noProof="0">
              <a:ln>
                <a:noFill/>
              </a:ln>
              <a:solidFill>
                <a:srgbClr val="003366"/>
              </a:solidFill>
              <a:effectLst/>
              <a:uLnTx/>
              <a:uFillTx/>
              <a:latin typeface="Times New Roman" panose="02020603050405020304" pitchFamily="18" charset="0"/>
              <a:cs typeface="+mn-cs"/>
            </a:endParaRPr>
          </a:p>
        </p:txBody>
      </p:sp>
      <p:cxnSp>
        <p:nvCxnSpPr>
          <p:cNvPr id="24" name="直線接點 23"/>
          <p:cNvCxnSpPr/>
          <p:nvPr/>
        </p:nvCxnSpPr>
        <p:spPr bwMode="auto">
          <a:xfrm rot="5400000" flipH="1" flipV="1">
            <a:off x="6400007" y="4290219"/>
            <a:ext cx="1592262" cy="425450"/>
          </a:xfrm>
          <a:prstGeom prst="line">
            <a:avLst/>
          </a:prstGeom>
          <a:solidFill>
            <a:schemeClr val="accent1"/>
          </a:solidFill>
          <a:ln w="25400" cap="flat" cmpd="sng" algn="ctr">
            <a:solidFill>
              <a:schemeClr val="accent2">
                <a:lumMod val="60000"/>
                <a:lumOff val="40000"/>
              </a:schemeClr>
            </a:solidFill>
            <a:prstDash val="solid"/>
            <a:round/>
            <a:headEnd type="none" w="sm" len="sm"/>
            <a:tailEnd type="none" w="sm" len="sm"/>
          </a:ln>
          <a:effectLst/>
        </p:spPr>
      </p:cxnSp>
      <p:cxnSp>
        <p:nvCxnSpPr>
          <p:cNvPr id="30" name="直線接點 29"/>
          <p:cNvCxnSpPr/>
          <p:nvPr/>
        </p:nvCxnSpPr>
        <p:spPr bwMode="auto">
          <a:xfrm>
            <a:off x="7408863" y="3697289"/>
            <a:ext cx="1225550" cy="1587"/>
          </a:xfrm>
          <a:prstGeom prst="line">
            <a:avLst/>
          </a:prstGeom>
          <a:solidFill>
            <a:schemeClr val="accent1"/>
          </a:solidFill>
          <a:ln w="25400" cap="flat" cmpd="sng" algn="ctr">
            <a:solidFill>
              <a:schemeClr val="accent2">
                <a:lumMod val="60000"/>
                <a:lumOff val="40000"/>
              </a:schemeClr>
            </a:solidFill>
            <a:prstDash val="solid"/>
            <a:round/>
            <a:headEnd type="none" w="sm" len="sm"/>
            <a:tailEnd type="none" w="sm" len="sm"/>
          </a:ln>
          <a:effectLst/>
        </p:spPr>
      </p:cxnSp>
      <p:cxnSp>
        <p:nvCxnSpPr>
          <p:cNvPr id="32" name="直線接點 31"/>
          <p:cNvCxnSpPr/>
          <p:nvPr/>
        </p:nvCxnSpPr>
        <p:spPr bwMode="auto">
          <a:xfrm rot="16200000" flipH="1">
            <a:off x="8109745" y="4231483"/>
            <a:ext cx="1603375" cy="554037"/>
          </a:xfrm>
          <a:prstGeom prst="line">
            <a:avLst/>
          </a:prstGeom>
          <a:solidFill>
            <a:schemeClr val="accent1"/>
          </a:solidFill>
          <a:ln w="25400" cap="flat" cmpd="sng" algn="ctr">
            <a:solidFill>
              <a:schemeClr val="accent2">
                <a:lumMod val="60000"/>
                <a:lumOff val="40000"/>
              </a:schemeClr>
            </a:solidFill>
            <a:prstDash val="solid"/>
            <a:round/>
            <a:headEnd type="none" w="sm" len="sm"/>
            <a:tailEnd type="none" w="sm" len="sm"/>
          </a:ln>
          <a:effectLst/>
        </p:spPr>
      </p:cxnSp>
      <p:cxnSp>
        <p:nvCxnSpPr>
          <p:cNvPr id="96275" name="直線接點 32"/>
          <p:cNvCxnSpPr>
            <a:cxnSpLocks noChangeShapeType="1"/>
          </p:cNvCxnSpPr>
          <p:nvPr/>
        </p:nvCxnSpPr>
        <p:spPr bwMode="auto">
          <a:xfrm>
            <a:off x="9180513" y="5294314"/>
            <a:ext cx="469900" cy="1587"/>
          </a:xfrm>
          <a:prstGeom prst="line">
            <a:avLst/>
          </a:prstGeom>
          <a:noFill/>
          <a:ln w="25400" algn="ctr">
            <a:solidFill>
              <a:srgbClr val="0000FF"/>
            </a:solidFill>
            <a:round/>
            <a:headEnd type="none" w="sm" len="sm"/>
            <a:tailEnd type="none" w="sm" len="sm"/>
          </a:ln>
          <a:extLst>
            <a:ext uri="{909E8E84-426E-40DD-AFC4-6F175D3DCCD1}">
              <a14:hiddenFill xmlns:a14="http://schemas.microsoft.com/office/drawing/2010/main">
                <a:noFill/>
              </a14:hiddenFill>
            </a:ext>
          </a:extLst>
        </p:spPr>
      </p:cxnSp>
      <p:cxnSp>
        <p:nvCxnSpPr>
          <p:cNvPr id="96276" name="直線接點 35"/>
          <p:cNvCxnSpPr>
            <a:cxnSpLocks noChangeShapeType="1"/>
          </p:cNvCxnSpPr>
          <p:nvPr/>
        </p:nvCxnSpPr>
        <p:spPr bwMode="auto">
          <a:xfrm>
            <a:off x="6289675" y="4237039"/>
            <a:ext cx="3132138" cy="1587"/>
          </a:xfrm>
          <a:prstGeom prst="line">
            <a:avLst/>
          </a:prstGeom>
          <a:noFill/>
          <a:ln w="12700" algn="ctr">
            <a:solidFill>
              <a:srgbClr val="FF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96277" name="直線接點 36"/>
          <p:cNvCxnSpPr>
            <a:cxnSpLocks noChangeShapeType="1"/>
          </p:cNvCxnSpPr>
          <p:nvPr/>
        </p:nvCxnSpPr>
        <p:spPr bwMode="auto">
          <a:xfrm>
            <a:off x="6284914" y="4832350"/>
            <a:ext cx="3132137" cy="1588"/>
          </a:xfrm>
          <a:prstGeom prst="line">
            <a:avLst/>
          </a:prstGeom>
          <a:noFill/>
          <a:ln w="12700" algn="ctr">
            <a:solidFill>
              <a:srgbClr val="FF0000"/>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96278" name="文字方塊 37"/>
          <p:cNvSpPr txBox="1">
            <a:spLocks noChangeArrowheads="1"/>
          </p:cNvSpPr>
          <p:nvPr/>
        </p:nvSpPr>
        <p:spPr bwMode="auto">
          <a:xfrm>
            <a:off x="7542214" y="3779839"/>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FF0000"/>
                </a:solidFill>
                <a:effectLst/>
                <a:uLnTx/>
                <a:uFillTx/>
                <a:latin typeface="Book Antiqua" panose="02040602050305030304" pitchFamily="18" charset="0"/>
                <a:cs typeface="+mn-cs"/>
              </a:rPr>
              <a:t>Logic 1</a:t>
            </a:r>
            <a:endParaRPr kumimoji="0" lang="zh-TW" altLang="en-US" sz="1800" b="0" i="0" u="none" strike="noStrike" kern="1200" cap="none" spc="0" normalizeH="0" baseline="0" noProof="0">
              <a:ln>
                <a:noFill/>
              </a:ln>
              <a:solidFill>
                <a:srgbClr val="FF0000"/>
              </a:solidFill>
              <a:effectLst/>
              <a:uLnTx/>
              <a:uFillTx/>
              <a:latin typeface="Book Antiqua" panose="02040602050305030304" pitchFamily="18" charset="0"/>
              <a:cs typeface="+mn-cs"/>
            </a:endParaRPr>
          </a:p>
        </p:txBody>
      </p:sp>
      <p:sp>
        <p:nvSpPr>
          <p:cNvPr id="96279" name="文字方塊 38"/>
          <p:cNvSpPr txBox="1">
            <a:spLocks noChangeArrowheads="1"/>
          </p:cNvSpPr>
          <p:nvPr/>
        </p:nvSpPr>
        <p:spPr bwMode="auto">
          <a:xfrm>
            <a:off x="7558089" y="4876800"/>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srgbClr val="FF0000"/>
                </a:solidFill>
                <a:effectLst/>
                <a:uLnTx/>
                <a:uFillTx/>
                <a:latin typeface="Book Antiqua" panose="02040602050305030304" pitchFamily="18" charset="0"/>
                <a:cs typeface="+mn-cs"/>
              </a:rPr>
              <a:t>Logic 0</a:t>
            </a:r>
            <a:endParaRPr kumimoji="0" lang="zh-TW" altLang="en-US" sz="1800" b="0" i="0" u="none" strike="noStrike" kern="1200" cap="none" spc="0" normalizeH="0" baseline="0" noProof="0">
              <a:ln>
                <a:noFill/>
              </a:ln>
              <a:solidFill>
                <a:srgbClr val="FF0000"/>
              </a:solidFill>
              <a:effectLst/>
              <a:uLnTx/>
              <a:uFillTx/>
              <a:latin typeface="Book Antiqua" panose="02040602050305030304" pitchFamily="18" charset="0"/>
              <a:cs typeface="+mn-cs"/>
            </a:endParaRPr>
          </a:p>
        </p:txBody>
      </p:sp>
      <p:sp>
        <p:nvSpPr>
          <p:cNvPr id="96280" name="文字方塊 39"/>
          <p:cNvSpPr txBox="1">
            <a:spLocks noChangeArrowheads="1"/>
          </p:cNvSpPr>
          <p:nvPr/>
        </p:nvSpPr>
        <p:spPr bwMode="auto">
          <a:xfrm>
            <a:off x="7397751" y="4365625"/>
            <a:ext cx="1217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Book Antiqua" panose="02040602050305030304" pitchFamily="18" charset="0"/>
                <a:cs typeface="+mn-cs"/>
              </a:rPr>
              <a:t>Un-define</a:t>
            </a:r>
            <a:endParaRPr kumimoji="0" lang="zh-TW" altLang="en-US" sz="1800" b="0" i="0" u="none" strike="noStrike" kern="1200" cap="none" spc="0" normalizeH="0" baseline="0" noProof="0">
              <a:ln>
                <a:noFill/>
              </a:ln>
              <a:solidFill>
                <a:prstClr val="black"/>
              </a:solidFill>
              <a:effectLst/>
              <a:uLnTx/>
              <a:uFillTx/>
              <a:latin typeface="Book Antiqua" panose="02040602050305030304" pitchFamily="18" charset="0"/>
              <a:cs typeface="+mn-cs"/>
            </a:endParaRPr>
          </a:p>
        </p:txBody>
      </p:sp>
    </p:spTree>
    <p:extLst>
      <p:ext uri="{BB962C8B-B14F-4D97-AF65-F5344CB8AC3E}">
        <p14:creationId xmlns:p14="http://schemas.microsoft.com/office/powerpoint/2010/main" val="263268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solidFill>
                  <a:srgbClr val="FF0000"/>
                </a:solidFill>
                <a:latin typeface="Times New Roman" panose="02020603050405020304" pitchFamily="18" charset="0"/>
                <a:cs typeface="Times New Roman" panose="02020603050405020304" pitchFamily="18" charset="0"/>
              </a:rPr>
              <a:t>Digital Systems - Advantages</a:t>
            </a:r>
            <a:endParaRPr lang="en-IN" b="1" dirty="0">
              <a:solidFill>
                <a:srgbClr val="FF0000"/>
              </a:solidFill>
            </a:endParaRPr>
          </a:p>
        </p:txBody>
      </p:sp>
      <p:sp>
        <p:nvSpPr>
          <p:cNvPr id="3" name="Content Placeholder 2"/>
          <p:cNvSpPr>
            <a:spLocks noGrp="1"/>
          </p:cNvSpPr>
          <p:nvPr>
            <p:ph idx="1"/>
          </p:nvPr>
        </p:nvSpPr>
        <p:spPr>
          <a:xfrm>
            <a:off x="838200" y="1463040"/>
            <a:ext cx="10515600" cy="4974705"/>
          </a:xfrm>
        </p:spPr>
        <p:txBody>
          <a:bodyPr>
            <a:normAutofit/>
          </a:bodyPr>
          <a:lstStyle/>
          <a:p>
            <a:r>
              <a:rPr lang="en-US" altLang="en-US" sz="2400" dirty="0">
                <a:latin typeface="Times New Roman" panose="02020603050405020304" pitchFamily="18" charset="0"/>
                <a:cs typeface="Times New Roman" panose="02020603050405020304" pitchFamily="18" charset="0"/>
              </a:rPr>
              <a:t>Noise immunity</a:t>
            </a:r>
          </a:p>
          <a:p>
            <a:r>
              <a:rPr lang="en-US" altLang="en-US" sz="2400" dirty="0">
                <a:latin typeface="Times New Roman" panose="02020603050405020304" pitchFamily="18" charset="0"/>
                <a:cs typeface="Times New Roman" panose="02020603050405020304" pitchFamily="18" charset="0"/>
              </a:rPr>
              <a:t>Power of abstraction</a:t>
            </a:r>
          </a:p>
          <a:p>
            <a:pPr lvl="1"/>
            <a:r>
              <a:rPr lang="en-US" altLang="en-US" dirty="0">
                <a:latin typeface="Times New Roman" panose="02020603050405020304" pitchFamily="18" charset="0"/>
                <a:cs typeface="Times New Roman" panose="02020603050405020304" pitchFamily="18" charset="0"/>
              </a:rPr>
              <a:t>Digital signals are processed by digital gates (AND, OR, NOT, NAND, NOR etc.)</a:t>
            </a:r>
          </a:p>
          <a:p>
            <a:pPr lvl="1"/>
            <a:r>
              <a:rPr lang="en-US" altLang="en-US" dirty="0">
                <a:latin typeface="Times New Roman" panose="02020603050405020304" pitchFamily="18" charset="0"/>
                <a:cs typeface="Times New Roman" panose="02020603050405020304" pitchFamily="18" charset="0"/>
              </a:rPr>
              <a:t>Modular designs possible</a:t>
            </a:r>
          </a:p>
          <a:p>
            <a:pPr lvl="1"/>
            <a:r>
              <a:rPr lang="en-US" altLang="en-US" dirty="0">
                <a:latin typeface="Times New Roman" panose="02020603050405020304" pitchFamily="18" charset="0"/>
                <a:cs typeface="Times New Roman" panose="02020603050405020304" pitchFamily="18" charset="0"/>
              </a:rPr>
              <a:t>Knowledge of Internal circuit implementation is unimportant</a:t>
            </a:r>
          </a:p>
          <a:p>
            <a:pPr lvl="1"/>
            <a:r>
              <a:rPr lang="en-US" altLang="en-US" dirty="0">
                <a:latin typeface="Times New Roman" panose="02020603050405020304" pitchFamily="18" charset="0"/>
                <a:cs typeface="Times New Roman" panose="02020603050405020304" pitchFamily="18" charset="0"/>
              </a:rPr>
              <a:t>Faster design completion</a:t>
            </a:r>
          </a:p>
          <a:p>
            <a:pPr lvl="1"/>
            <a:r>
              <a:rPr lang="en-US" altLang="en-US" dirty="0">
                <a:latin typeface="Times New Roman" panose="02020603050405020304" pitchFamily="18" charset="0"/>
                <a:cs typeface="Times New Roman" panose="02020603050405020304" pitchFamily="18" charset="0"/>
              </a:rPr>
              <a:t>Ease of automation through software (Electronic Design of Automation (EDA) tools)</a:t>
            </a:r>
          </a:p>
        </p:txBody>
      </p:sp>
      <p:sp>
        <p:nvSpPr>
          <p:cNvPr id="4" name="Slide Number Placeholder 3"/>
          <p:cNvSpPr>
            <a:spLocks noGrp="1"/>
          </p:cNvSpPr>
          <p:nvPr>
            <p:ph type="sldNum" sz="quarter" idx="12"/>
          </p:nvPr>
        </p:nvSpPr>
        <p:spPr/>
        <p:txBody>
          <a:bodyPr/>
          <a:lstStyle/>
          <a:p>
            <a:fld id="{8A2290AA-0018-4011-A4F1-FC06ED64DC64}" type="slidenum">
              <a:rPr lang="en-IN" smtClean="0"/>
              <a:t>11</a:t>
            </a:fld>
            <a:endParaRPr lang="en-IN"/>
          </a:p>
        </p:txBody>
      </p:sp>
    </p:spTree>
    <p:extLst>
      <p:ext uri="{BB962C8B-B14F-4D97-AF65-F5344CB8AC3E}">
        <p14:creationId xmlns:p14="http://schemas.microsoft.com/office/powerpoint/2010/main" val="97026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Contd.</a:t>
            </a: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Programmability</a:t>
            </a:r>
          </a:p>
          <a:p>
            <a:pPr lvl="1"/>
            <a:r>
              <a:rPr lang="en-US" altLang="en-US" dirty="0">
                <a:latin typeface="Times New Roman" panose="02020603050405020304" pitchFamily="18" charset="0"/>
                <a:cs typeface="Times New Roman" panose="02020603050405020304" pitchFamily="18" charset="0"/>
              </a:rPr>
              <a:t> The hardware can be used for various tasks by a software</a:t>
            </a:r>
          </a:p>
          <a:p>
            <a:r>
              <a:rPr lang="en-US" altLang="en-US" sz="2400" dirty="0">
                <a:latin typeface="Times New Roman" panose="02020603050405020304" pitchFamily="18" charset="0"/>
                <a:cs typeface="Times New Roman" panose="02020603050405020304" pitchFamily="18" charset="0"/>
              </a:rPr>
              <a:t>Miniaturization</a:t>
            </a:r>
          </a:p>
          <a:p>
            <a:pPr lvl="1"/>
            <a:r>
              <a:rPr lang="en-US" altLang="en-US" dirty="0">
                <a:latin typeface="Times New Roman" panose="02020603050405020304" pitchFamily="18" charset="0"/>
                <a:cs typeface="Times New Roman" panose="02020603050405020304" pitchFamily="18" charset="0"/>
              </a:rPr>
              <a:t>As the size of transistor is getting smaller, more of them can be built on a chip leading to smarter systems on smaller chips</a:t>
            </a:r>
            <a:endParaRPr lang="en-US" altLang="en-US"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8A2290AA-0018-4011-A4F1-FC06ED64DC64}" type="slidenum">
              <a:rPr lang="en-IN" smtClean="0"/>
              <a:t>12</a:t>
            </a:fld>
            <a:endParaRPr lang="en-IN"/>
          </a:p>
        </p:txBody>
      </p:sp>
    </p:spTree>
    <p:extLst>
      <p:ext uri="{BB962C8B-B14F-4D97-AF65-F5344CB8AC3E}">
        <p14:creationId xmlns:p14="http://schemas.microsoft.com/office/powerpoint/2010/main" val="29833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7869" y="-66517"/>
            <a:ext cx="10515600" cy="1325563"/>
          </a:xfrm>
          <a:noFill/>
          <a:ln/>
        </p:spPr>
        <p:txBody>
          <a:bodyPr/>
          <a:lstStyle/>
          <a:p>
            <a:pPr algn="ctr"/>
            <a:r>
              <a:rPr lang="en-US" altLang="en-US" b="1" dirty="0">
                <a:solidFill>
                  <a:srgbClr val="FF0000"/>
                </a:solidFill>
                <a:latin typeface="Times New Roman" panose="02020603050405020304" pitchFamily="18" charset="0"/>
                <a:cs typeface="Times New Roman" panose="02020603050405020304" pitchFamily="18" charset="0"/>
              </a:rPr>
              <a:t>Digital Systems - Design Hierarchy</a:t>
            </a:r>
          </a:p>
        </p:txBody>
      </p:sp>
      <p:sp>
        <p:nvSpPr>
          <p:cNvPr id="14339" name="Rectangle 3"/>
          <p:cNvSpPr>
            <a:spLocks noGrp="1" noChangeArrowheads="1"/>
          </p:cNvSpPr>
          <p:nvPr>
            <p:ph idx="1"/>
          </p:nvPr>
        </p:nvSpPr>
        <p:spPr>
          <a:xfrm>
            <a:off x="907869" y="1096191"/>
            <a:ext cx="10515600" cy="4828223"/>
          </a:xfrm>
          <a:noFill/>
          <a:ln/>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System level</a:t>
            </a:r>
            <a:r>
              <a:rPr lang="en-US" altLang="en-US" dirty="0">
                <a:latin typeface="Times New Roman" panose="02020603050405020304" pitchFamily="18" charset="0"/>
                <a:cs typeface="Times New Roman" panose="02020603050405020304" pitchFamily="18" charset="0"/>
              </a:rPr>
              <a:t> - </a:t>
            </a:r>
            <a:r>
              <a:rPr lang="en-US" altLang="en-US" dirty="0">
                <a:solidFill>
                  <a:srgbClr val="FF0000"/>
                </a:solidFill>
                <a:latin typeface="Times New Roman" panose="02020603050405020304" pitchFamily="18" charset="0"/>
                <a:cs typeface="Times New Roman" panose="02020603050405020304" pitchFamily="18" charset="0"/>
              </a:rPr>
              <a:t>Register level</a:t>
            </a:r>
            <a:r>
              <a:rPr lang="en-US" altLang="en-US" dirty="0">
                <a:latin typeface="Times New Roman" panose="02020603050405020304" pitchFamily="18" charset="0"/>
                <a:cs typeface="Times New Roman" panose="02020603050405020304" pitchFamily="18" charset="0"/>
              </a:rPr>
              <a:t> - </a:t>
            </a:r>
            <a:r>
              <a:rPr lang="en-US" altLang="en-US" dirty="0">
                <a:solidFill>
                  <a:srgbClr val="0070C0"/>
                </a:solidFill>
                <a:latin typeface="Times New Roman" panose="02020603050405020304" pitchFamily="18" charset="0"/>
                <a:cs typeface="Times New Roman" panose="02020603050405020304" pitchFamily="18" charset="0"/>
              </a:rPr>
              <a:t>Gate level</a:t>
            </a:r>
            <a:r>
              <a:rPr lang="en-US" altLang="en-US" dirty="0">
                <a:latin typeface="Times New Roman" panose="02020603050405020304" pitchFamily="18" charset="0"/>
                <a:cs typeface="Times New Roman" panose="02020603050405020304" pitchFamily="18" charset="0"/>
              </a:rPr>
              <a:t> - </a:t>
            </a:r>
            <a:r>
              <a:rPr lang="en-US" altLang="en-US" dirty="0">
                <a:solidFill>
                  <a:srgbClr val="00B050"/>
                </a:solidFill>
                <a:latin typeface="Times New Roman" panose="02020603050405020304" pitchFamily="18" charset="0"/>
                <a:cs typeface="Times New Roman" panose="02020603050405020304" pitchFamily="18" charset="0"/>
              </a:rPr>
              <a:t>Transistor and physical design level</a:t>
            </a:r>
          </a:p>
          <a:p>
            <a:r>
              <a:rPr lang="en-US" altLang="en-US" b="1" dirty="0">
                <a:latin typeface="Times New Roman" panose="02020603050405020304" pitchFamily="18" charset="0"/>
                <a:cs typeface="Times New Roman" panose="02020603050405020304" pitchFamily="18" charset="0"/>
              </a:rPr>
              <a:t>System level</a:t>
            </a:r>
            <a:r>
              <a:rPr lang="en-US" altLang="en-US" dirty="0">
                <a:latin typeface="Times New Roman" panose="02020603050405020304" pitchFamily="18" charset="0"/>
                <a:cs typeface="Times New Roman" panose="02020603050405020304" pitchFamily="18" charset="0"/>
              </a:rPr>
              <a:t>: Black box specification.</a:t>
            </a:r>
          </a:p>
          <a:p>
            <a:r>
              <a:rPr lang="en-US" altLang="en-US" b="1" dirty="0">
                <a:latin typeface="Times New Roman" panose="02020603050405020304" pitchFamily="18" charset="0"/>
                <a:cs typeface="Times New Roman" panose="02020603050405020304" pitchFamily="18" charset="0"/>
              </a:rPr>
              <a:t>Register level</a:t>
            </a:r>
            <a:r>
              <a:rPr lang="en-US" altLang="en-US" dirty="0">
                <a:latin typeface="Times New Roman" panose="02020603050405020304" pitchFamily="18" charset="0"/>
                <a:cs typeface="Times New Roman" panose="02020603050405020304" pitchFamily="18" charset="0"/>
              </a:rPr>
              <a:t>: Collection of registers.</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8A2290AA-0018-4011-A4F1-FC06ED64DC64}" type="slidenum">
              <a:rPr lang="en-IN" smtClean="0"/>
              <a:t>13</a:t>
            </a:fld>
            <a:endParaRPr lang="en-IN"/>
          </a:p>
        </p:txBody>
      </p:sp>
      <p:graphicFrame>
        <p:nvGraphicFramePr>
          <p:cNvPr id="14340" name="Object 4"/>
          <p:cNvGraphicFramePr>
            <a:graphicFrameLocks/>
          </p:cNvGraphicFramePr>
          <p:nvPr/>
        </p:nvGraphicFramePr>
        <p:xfrm>
          <a:off x="2945721" y="2964873"/>
          <a:ext cx="5926137" cy="3564901"/>
        </p:xfrm>
        <a:graphic>
          <a:graphicData uri="http://schemas.openxmlformats.org/presentationml/2006/ole">
            <mc:AlternateContent xmlns:mc="http://schemas.openxmlformats.org/markup-compatibility/2006">
              <mc:Choice xmlns:v="urn:schemas-microsoft-com:vml" Requires="v">
                <p:oleObj spid="_x0000_s1026" name="Visio" r:id="rId3" imgW="4979880" imgH="3493800" progId="Visio.Drawing.11">
                  <p:embed/>
                </p:oleObj>
              </mc:Choice>
              <mc:Fallback>
                <p:oleObj name="Visio" r:id="rId3" imgW="4979880" imgH="3493800" progId="Visio.Drawing.11">
                  <p:embed/>
                  <p:pic>
                    <p:nvPicPr>
                      <p:cNvPr id="1434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721" y="2964873"/>
                        <a:ext cx="5926137" cy="3564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07334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bg/>
                                          </p:spTgt>
                                        </p:tgtEl>
                                        <p:attrNameLst>
                                          <p:attrName>style.visibility</p:attrName>
                                        </p:attrNameLst>
                                      </p:cBhvr>
                                      <p:to>
                                        <p:strVal val="visible"/>
                                      </p:to>
                                    </p:set>
                                    <p:animEffect transition="in" filter="fade">
                                      <p:cBhvr>
                                        <p:cTn id="12" dur="500"/>
                                        <p:tgtEl>
                                          <p:spTgt spid="14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0" end="0"/>
                                            </p:txEl>
                                          </p:spTgt>
                                        </p:tgtEl>
                                        <p:attrNameLst>
                                          <p:attrName>style.visibility</p:attrName>
                                        </p:attrNameLst>
                                      </p:cBhvr>
                                      <p:to>
                                        <p:strVal val="visible"/>
                                      </p:to>
                                    </p:set>
                                    <p:animEffect transition="in" filter="fade">
                                      <p:cBhvr>
                                        <p:cTn id="17" dur="500"/>
                                        <p:tgtEl>
                                          <p:spTgt spid="14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1" end="1"/>
                                            </p:txEl>
                                          </p:spTgt>
                                        </p:tgtEl>
                                        <p:attrNameLst>
                                          <p:attrName>style.visibility</p:attrName>
                                        </p:attrNameLst>
                                      </p:cBhvr>
                                      <p:to>
                                        <p:strVal val="visible"/>
                                      </p:to>
                                    </p:set>
                                    <p:animEffect transition="in" filter="fade">
                                      <p:cBhvr>
                                        <p:cTn id="22" dur="500"/>
                                        <p:tgtEl>
                                          <p:spTgt spid="1433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2" end="2"/>
                                            </p:txEl>
                                          </p:spTgt>
                                        </p:tgtEl>
                                        <p:attrNameLst>
                                          <p:attrName>style.visibility</p:attrName>
                                        </p:attrNameLst>
                                      </p:cBhvr>
                                      <p:to>
                                        <p:strVal val="visible"/>
                                      </p:to>
                                    </p:set>
                                    <p:animEffect transition="in" filter="fade">
                                      <p:cBhvr>
                                        <p:cTn id="27" dur="500"/>
                                        <p:tgtEl>
                                          <p:spTgt spid="14339">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340"/>
                                        </p:tgtEl>
                                        <p:attrNameLst>
                                          <p:attrName>style.visibility</p:attrName>
                                        </p:attrNameLst>
                                      </p:cBhvr>
                                      <p:to>
                                        <p:strVal val="visible"/>
                                      </p:to>
                                    </p:set>
                                    <p:animEffect transition="in" filter="fade">
                                      <p:cBhvr>
                                        <p:cTn id="3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365125"/>
            <a:ext cx="10515600" cy="1117311"/>
          </a:xfrm>
          <a:noFill/>
          <a:ln/>
        </p:spPr>
        <p:txBody>
          <a:bodyPr/>
          <a:lstStyle/>
          <a:p>
            <a:r>
              <a:rPr lang="en-US" altLang="en-US" b="1" dirty="0">
                <a:solidFill>
                  <a:srgbClr val="FF0000"/>
                </a:solidFill>
                <a:latin typeface="Times New Roman" panose="02020603050405020304" pitchFamily="18" charset="0"/>
                <a:cs typeface="Times New Roman" panose="02020603050405020304" pitchFamily="18" charset="0"/>
              </a:rPr>
              <a:t>Contd.</a:t>
            </a:r>
          </a:p>
        </p:txBody>
      </p:sp>
      <p:sp>
        <p:nvSpPr>
          <p:cNvPr id="16387" name="Rectangle 3"/>
          <p:cNvSpPr>
            <a:spLocks noGrp="1" noChangeArrowheads="1"/>
          </p:cNvSpPr>
          <p:nvPr>
            <p:ph idx="1"/>
          </p:nvPr>
        </p:nvSpPr>
        <p:spPr>
          <a:xfrm>
            <a:off x="838200" y="1357745"/>
            <a:ext cx="10515600" cy="4819218"/>
          </a:xfrm>
          <a:noFill/>
          <a:ln/>
        </p:spPr>
        <p:txBody>
          <a:bodyPr>
            <a:normAutofit lnSpcReduction="10000"/>
          </a:bodyPr>
          <a:lstStyle/>
          <a:p>
            <a:r>
              <a:rPr lang="en-US" altLang="en-US" b="1" dirty="0">
                <a:latin typeface="Times New Roman" panose="02020603050405020304" pitchFamily="18" charset="0"/>
                <a:cs typeface="Times New Roman" panose="02020603050405020304" pitchFamily="18" charset="0"/>
              </a:rPr>
              <a:t>Gate level</a:t>
            </a:r>
            <a:r>
              <a:rPr lang="en-US" altLang="en-US" dirty="0">
                <a:latin typeface="Times New Roman" panose="02020603050405020304" pitchFamily="18" charset="0"/>
                <a:cs typeface="Times New Roman" panose="02020603050405020304" pitchFamily="18" charset="0"/>
              </a:rPr>
              <a:t>: Collection of logic gates.</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None/>
            </a:pPr>
            <a:endParaRPr lang="en-US" altLang="en-US" b="1" dirty="0">
              <a:latin typeface="Times New Roman" panose="02020603050405020304" pitchFamily="18" charset="0"/>
              <a:cs typeface="Times New Roman" panose="02020603050405020304" pitchFamily="18" charset="0"/>
            </a:endParaRPr>
          </a:p>
          <a:p>
            <a:r>
              <a:rPr lang="en-US" altLang="en-US" b="1" dirty="0">
                <a:latin typeface="Times New Roman" panose="02020603050405020304" pitchFamily="18" charset="0"/>
                <a:cs typeface="Times New Roman" panose="02020603050405020304" pitchFamily="18" charset="0"/>
              </a:rPr>
              <a:t>Transistor and Physical design level</a:t>
            </a:r>
            <a:r>
              <a:rPr lang="en-US" altLang="en-US" dirty="0">
                <a:latin typeface="Times New Roman" panose="02020603050405020304" pitchFamily="18" charset="0"/>
                <a:cs typeface="Times New Roman" panose="02020603050405020304" pitchFamily="18" charset="0"/>
              </a:rPr>
              <a:t>: Each logic gate is implemented by a lower-level transistor circuit.</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p:txBody>
      </p:sp>
      <p:sp>
        <p:nvSpPr>
          <p:cNvPr id="2" name="Slide Number Placeholder 1"/>
          <p:cNvSpPr>
            <a:spLocks noGrp="1"/>
          </p:cNvSpPr>
          <p:nvPr>
            <p:ph type="sldNum" sz="quarter" idx="12"/>
          </p:nvPr>
        </p:nvSpPr>
        <p:spPr/>
        <p:txBody>
          <a:bodyPr/>
          <a:lstStyle/>
          <a:p>
            <a:fld id="{8A2290AA-0018-4011-A4F1-FC06ED64DC64}" type="slidenum">
              <a:rPr lang="en-IN" smtClean="0"/>
              <a:t>14</a:t>
            </a:fld>
            <a:endParaRPr lang="en-IN"/>
          </a:p>
        </p:txBody>
      </p:sp>
      <p:graphicFrame>
        <p:nvGraphicFramePr>
          <p:cNvPr id="16388" name="Object 4"/>
          <p:cNvGraphicFramePr>
            <a:graphicFrameLocks/>
          </p:cNvGraphicFramePr>
          <p:nvPr/>
        </p:nvGraphicFramePr>
        <p:xfrm>
          <a:off x="1773382" y="1971603"/>
          <a:ext cx="9379527" cy="3099161"/>
        </p:xfrm>
        <a:graphic>
          <a:graphicData uri="http://schemas.openxmlformats.org/presentationml/2006/ole">
            <mc:AlternateContent xmlns:mc="http://schemas.openxmlformats.org/markup-compatibility/2006">
              <mc:Choice xmlns:v="urn:schemas-microsoft-com:vml" Requires="v">
                <p:oleObj spid="_x0000_s2050" name="VISIO" r:id="rId3" imgW="9208800" imgH="2808000" progId="Visio.Drawing.4">
                  <p:embed/>
                </p:oleObj>
              </mc:Choice>
              <mc:Fallback>
                <p:oleObj name="VISIO" r:id="rId3" imgW="9208800" imgH="2808000" progId="Visio.Drawing.4">
                  <p:embed/>
                  <p:pic>
                    <p:nvPicPr>
                      <p:cNvPr id="16388"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382" y="1971603"/>
                        <a:ext cx="9379527" cy="30991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20834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animEffect transition="in" filter="fade">
                                      <p:cBhvr>
                                        <p:cTn id="7" dur="1000"/>
                                        <p:tgtEl>
                                          <p:spTgt spid="16387">
                                            <p:bg/>
                                          </p:spTgt>
                                        </p:tgtEl>
                                      </p:cBhvr>
                                    </p:animEffect>
                                    <p:anim calcmode="lin" valueType="num">
                                      <p:cBhvr>
                                        <p:cTn id="8" dur="1000" fill="hold"/>
                                        <p:tgtEl>
                                          <p:spTgt spid="16387">
                                            <p:bg/>
                                          </p:spTgt>
                                        </p:tgtEl>
                                        <p:attrNameLst>
                                          <p:attrName>ppt_x</p:attrName>
                                        </p:attrNameLst>
                                      </p:cBhvr>
                                      <p:tavLst>
                                        <p:tav tm="0">
                                          <p:val>
                                            <p:strVal val="#ppt_x"/>
                                          </p:val>
                                        </p:tav>
                                        <p:tav tm="100000">
                                          <p:val>
                                            <p:strVal val="#ppt_x"/>
                                          </p:val>
                                        </p:tav>
                                      </p:tavLst>
                                    </p:anim>
                                    <p:anim calcmode="lin" valueType="num">
                                      <p:cBhvr>
                                        <p:cTn id="9" dur="1000" fill="hold"/>
                                        <p:tgtEl>
                                          <p:spTgt spid="1638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fade">
                                      <p:cBhvr>
                                        <p:cTn id="14" dur="1000"/>
                                        <p:tgtEl>
                                          <p:spTgt spid="16387">
                                            <p:txEl>
                                              <p:pRg st="0" end="0"/>
                                            </p:txEl>
                                          </p:spTgt>
                                        </p:tgtEl>
                                      </p:cBhvr>
                                    </p:animEffect>
                                    <p:anim calcmode="lin" valueType="num">
                                      <p:cBhvr>
                                        <p:cTn id="15"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387">
                                            <p:txEl>
                                              <p:pRg st="8" end="8"/>
                                            </p:txEl>
                                          </p:spTgt>
                                        </p:tgtEl>
                                        <p:attrNameLst>
                                          <p:attrName>style.visibility</p:attrName>
                                        </p:attrNameLst>
                                      </p:cBhvr>
                                      <p:to>
                                        <p:strVal val="visible"/>
                                      </p:to>
                                    </p:set>
                                    <p:animEffect transition="in" filter="fade">
                                      <p:cBhvr>
                                        <p:cTn id="21" dur="500"/>
                                        <p:tgtEl>
                                          <p:spTgt spid="16387">
                                            <p:txEl>
                                              <p:pRg st="8" end="8"/>
                                            </p:txEl>
                                          </p:spTgt>
                                        </p:tgtEl>
                                      </p:cBhvr>
                                    </p:animEffect>
                                  </p:childTnLst>
                                </p:cTn>
                              </p:par>
                              <p:par>
                                <p:cTn id="22" presetID="42" presetClass="entr" presetSubtype="0" fill="hold" nodeType="with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fade">
                                      <p:cBhvr>
                                        <p:cTn id="24" dur="1000"/>
                                        <p:tgtEl>
                                          <p:spTgt spid="16388"/>
                                        </p:tgtEl>
                                      </p:cBhvr>
                                    </p:animEffect>
                                    <p:anim calcmode="lin" valueType="num">
                                      <p:cBhvr>
                                        <p:cTn id="25" dur="1000" fill="hold"/>
                                        <p:tgtEl>
                                          <p:spTgt spid="16388"/>
                                        </p:tgtEl>
                                        <p:attrNameLst>
                                          <p:attrName>ppt_x</p:attrName>
                                        </p:attrNameLst>
                                      </p:cBhvr>
                                      <p:tavLst>
                                        <p:tav tm="0">
                                          <p:val>
                                            <p:strVal val="#ppt_x"/>
                                          </p:val>
                                        </p:tav>
                                        <p:tav tm="100000">
                                          <p:val>
                                            <p:strVal val="#ppt_x"/>
                                          </p:val>
                                        </p:tav>
                                      </p:tavLst>
                                    </p:anim>
                                    <p:anim calcmode="lin" valueType="num">
                                      <p:cBhvr>
                                        <p:cTn id="26"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657" y="505098"/>
            <a:ext cx="10515600" cy="6505302"/>
          </a:xfrm>
        </p:spPr>
        <p:txBody>
          <a:bodyPr>
            <a:normAutofit fontScale="77500" lnSpcReduction="20000"/>
          </a:bodyPr>
          <a:lstStyle/>
          <a:p>
            <a:pPr marL="0" indent="0">
              <a:lnSpc>
                <a:spcPct val="120000"/>
              </a:lnSpc>
              <a:buNone/>
            </a:pPr>
            <a:r>
              <a:rPr lang="en-IN" b="1" u="sng" dirty="0">
                <a:solidFill>
                  <a:srgbClr val="FF0000"/>
                </a:solidFill>
                <a:latin typeface="Times New Roman" panose="02020603050405020304" pitchFamily="18" charset="0"/>
                <a:cs typeface="Times New Roman" panose="02020603050405020304" pitchFamily="18" charset="0"/>
              </a:rPr>
              <a:t>Course Objectives</a:t>
            </a:r>
          </a:p>
          <a:p>
            <a:pPr marL="0" indent="0" algn="just">
              <a:lnSpc>
                <a:spcPct val="120000"/>
              </a:lnSpc>
              <a:buNone/>
            </a:pPr>
            <a:r>
              <a:rPr lang="en-IN" dirty="0">
                <a:latin typeface="Times New Roman" panose="02020603050405020304" pitchFamily="18" charset="0"/>
                <a:cs typeface="Times New Roman" panose="02020603050405020304" pitchFamily="18" charset="0"/>
              </a:rPr>
              <a:t>• To understand the fundamentals of Boolean Logic and the building blocks of digital circuits</a:t>
            </a:r>
          </a:p>
          <a:p>
            <a:pPr marL="0" indent="0" algn="just">
              <a:lnSpc>
                <a:spcPct val="120000"/>
              </a:lnSpc>
              <a:buNone/>
            </a:pPr>
            <a:r>
              <a:rPr lang="en-IN" dirty="0">
                <a:latin typeface="Times New Roman" panose="02020603050405020304" pitchFamily="18" charset="0"/>
                <a:cs typeface="Times New Roman" panose="02020603050405020304" pitchFamily="18" charset="0"/>
              </a:rPr>
              <a:t>• To introduce the abstraction of simple practical problems into Boolean Logic and their efficient implementation</a:t>
            </a:r>
          </a:p>
          <a:p>
            <a:pPr marL="0" indent="0" algn="just">
              <a:lnSpc>
                <a:spcPct val="120000"/>
              </a:lnSpc>
              <a:buNone/>
            </a:pPr>
            <a:r>
              <a:rPr lang="en-IN" dirty="0">
                <a:latin typeface="Times New Roman" panose="02020603050405020304" pitchFamily="18" charset="0"/>
                <a:cs typeface="Times New Roman" panose="02020603050405020304" pitchFamily="18" charset="0"/>
              </a:rPr>
              <a:t>• To introduce the fundamentals of design with combinational and sequential subsystems</a:t>
            </a:r>
          </a:p>
          <a:p>
            <a:pPr marL="0" indent="0" algn="just">
              <a:lnSpc>
                <a:spcPct val="120000"/>
              </a:lnSpc>
              <a:spcBef>
                <a:spcPts val="0"/>
              </a:spcBef>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b="1" u="sng" dirty="0">
                <a:solidFill>
                  <a:srgbClr val="FF0000"/>
                </a:solidFill>
                <a:latin typeface="Times New Roman" panose="02020603050405020304" pitchFamily="18" charset="0"/>
                <a:cs typeface="Times New Roman" panose="02020603050405020304" pitchFamily="18" charset="0"/>
              </a:rPr>
              <a:t>Course Outcomes</a:t>
            </a:r>
          </a:p>
          <a:p>
            <a:pPr marL="0" indent="0" algn="just">
              <a:lnSpc>
                <a:spcPct val="120000"/>
              </a:lnSpc>
              <a:buNone/>
            </a:pPr>
            <a:r>
              <a:rPr lang="en-IN" b="1" dirty="0">
                <a:latin typeface="Times New Roman" panose="02020603050405020304" pitchFamily="18" charset="0"/>
                <a:cs typeface="Times New Roman" panose="02020603050405020304" pitchFamily="18" charset="0"/>
              </a:rPr>
              <a:t>CO1</a:t>
            </a:r>
            <a:r>
              <a:rPr lang="en-IN" dirty="0">
                <a:latin typeface="Times New Roman" panose="02020603050405020304" pitchFamily="18" charset="0"/>
                <a:cs typeface="Times New Roman" panose="02020603050405020304" pitchFamily="18" charset="0"/>
              </a:rPr>
              <a:t>: Able to frame Boolean equations for solving a simple real-life engineering problem and realize them using gate-level building blocks</a:t>
            </a:r>
          </a:p>
          <a:p>
            <a:pPr marL="0" indent="0" algn="just">
              <a:lnSpc>
                <a:spcPct val="120000"/>
              </a:lnSpc>
              <a:buNone/>
            </a:pPr>
            <a:r>
              <a:rPr lang="en-IN" b="1" dirty="0">
                <a:latin typeface="Times New Roman" panose="02020603050405020304" pitchFamily="18" charset="0"/>
                <a:cs typeface="Times New Roman" panose="02020603050405020304" pitchFamily="18" charset="0"/>
              </a:rPr>
              <a:t>CO2</a:t>
            </a:r>
            <a:r>
              <a:rPr lang="en-IN" dirty="0">
                <a:latin typeface="Times New Roman" panose="02020603050405020304" pitchFamily="18" charset="0"/>
                <a:cs typeface="Times New Roman" panose="02020603050405020304" pitchFamily="18" charset="0"/>
              </a:rPr>
              <a:t>: Able to apply minimization techniques for efficient Boolean logic implementation</a:t>
            </a:r>
          </a:p>
          <a:p>
            <a:pPr marL="0" indent="0" algn="just">
              <a:lnSpc>
                <a:spcPct val="120000"/>
              </a:lnSpc>
              <a:buNone/>
            </a:pPr>
            <a:r>
              <a:rPr lang="en-IN" b="1" dirty="0">
                <a:latin typeface="Times New Roman" panose="02020603050405020304" pitchFamily="18" charset="0"/>
                <a:cs typeface="Times New Roman" panose="02020603050405020304" pitchFamily="18" charset="0"/>
              </a:rPr>
              <a:t>CO3</a:t>
            </a:r>
            <a:r>
              <a:rPr lang="en-IN" dirty="0">
                <a:latin typeface="Times New Roman" panose="02020603050405020304" pitchFamily="18" charset="0"/>
                <a:cs typeface="Times New Roman" panose="02020603050405020304" pitchFamily="18" charset="0"/>
              </a:rPr>
              <a:t>: Able to realize digital blocks using combinational and sequential subsystems</a:t>
            </a:r>
          </a:p>
          <a:p>
            <a:pPr marL="0" indent="0" algn="just">
              <a:lnSpc>
                <a:spcPct val="120000"/>
              </a:lnSpc>
              <a:buNone/>
            </a:pPr>
            <a:r>
              <a:rPr lang="en-IN" b="1" dirty="0">
                <a:latin typeface="Times New Roman" panose="02020603050405020304" pitchFamily="18" charset="0"/>
                <a:cs typeface="Times New Roman" panose="02020603050405020304" pitchFamily="18" charset="0"/>
              </a:rPr>
              <a:t>CO4</a:t>
            </a:r>
            <a:r>
              <a:rPr lang="en-IN" dirty="0">
                <a:latin typeface="Times New Roman" panose="02020603050405020304" pitchFamily="18" charset="0"/>
                <a:cs typeface="Times New Roman" panose="02020603050405020304" pitchFamily="18" charset="0"/>
              </a:rPr>
              <a:t>: Able to design using state machine descriptions for practical real-life engineering problems</a:t>
            </a:r>
          </a:p>
        </p:txBody>
      </p:sp>
      <p:sp>
        <p:nvSpPr>
          <p:cNvPr id="2" name="Slide Number Placeholder 1"/>
          <p:cNvSpPr>
            <a:spLocks noGrp="1"/>
          </p:cNvSpPr>
          <p:nvPr>
            <p:ph type="sldNum" sz="quarter" idx="12"/>
          </p:nvPr>
        </p:nvSpPr>
        <p:spPr/>
        <p:txBody>
          <a:bodyPr/>
          <a:lstStyle/>
          <a:p>
            <a:fld id="{8A2290AA-0018-4011-A4F1-FC06ED64DC64}" type="slidenum">
              <a:rPr lang="en-IN" smtClean="0"/>
              <a:t>2</a:t>
            </a:fld>
            <a:endParaRPr lang="en-IN"/>
          </a:p>
        </p:txBody>
      </p:sp>
    </p:spTree>
    <p:extLst>
      <p:ext uri="{BB962C8B-B14F-4D97-AF65-F5344CB8AC3E}">
        <p14:creationId xmlns:p14="http://schemas.microsoft.com/office/powerpoint/2010/main" val="292192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2290AA-0018-4011-A4F1-FC06ED64DC64}" type="slidenum">
              <a:rPr lang="en-IN" smtClean="0"/>
              <a:t>3</a:t>
            </a:fld>
            <a:endParaRPr lang="en-IN"/>
          </a:p>
        </p:txBody>
      </p:sp>
      <p:pic>
        <p:nvPicPr>
          <p:cNvPr id="5" name="Picture 4"/>
          <p:cNvPicPr>
            <a:picLocks noChangeAspect="1"/>
          </p:cNvPicPr>
          <p:nvPr/>
        </p:nvPicPr>
        <p:blipFill>
          <a:blip r:embed="rId2"/>
          <a:stretch>
            <a:fillRect/>
          </a:stretch>
        </p:blipFill>
        <p:spPr>
          <a:xfrm>
            <a:off x="1766283" y="1484429"/>
            <a:ext cx="8659433" cy="2448267"/>
          </a:xfrm>
          <a:prstGeom prst="rect">
            <a:avLst/>
          </a:prstGeom>
        </p:spPr>
      </p:pic>
      <p:sp>
        <p:nvSpPr>
          <p:cNvPr id="6" name="Rectangle 5"/>
          <p:cNvSpPr/>
          <p:nvPr/>
        </p:nvSpPr>
        <p:spPr>
          <a:xfrm>
            <a:off x="4468517" y="916770"/>
            <a:ext cx="2680542" cy="461665"/>
          </a:xfrm>
          <a:prstGeom prst="rect">
            <a:avLst/>
          </a:prstGeom>
        </p:spPr>
        <p:txBody>
          <a:bodyPr wrap="none">
            <a:spAutoFit/>
          </a:bodyPr>
          <a:lstStyle/>
          <a:p>
            <a:r>
              <a:rPr lang="en-IN" sz="2400" b="1" dirty="0">
                <a:solidFill>
                  <a:srgbClr val="FF0000"/>
                </a:solidFill>
                <a:latin typeface="Times New Roman" panose="02020603050405020304" pitchFamily="18" charset="0"/>
              </a:rPr>
              <a:t>CO </a:t>
            </a:r>
            <a:r>
              <a:rPr lang="en-IN" sz="2400" b="1" dirty="0">
                <a:solidFill>
                  <a:srgbClr val="FF0000"/>
                </a:solidFill>
                <a:latin typeface="TimesNewRomanPS-BoldMT"/>
              </a:rPr>
              <a:t>– </a:t>
            </a:r>
            <a:r>
              <a:rPr lang="en-IN" sz="2400" b="1" dirty="0">
                <a:solidFill>
                  <a:srgbClr val="FF0000"/>
                </a:solidFill>
                <a:latin typeface="Times New Roman" panose="02020603050405020304" pitchFamily="18" charset="0"/>
              </a:rPr>
              <a:t>PO Mapping</a:t>
            </a:r>
            <a:endParaRPr lang="en-IN" sz="2400" dirty="0">
              <a:solidFill>
                <a:srgbClr val="FF0000"/>
              </a:solidFill>
            </a:endParaRPr>
          </a:p>
        </p:txBody>
      </p:sp>
      <p:sp>
        <p:nvSpPr>
          <p:cNvPr id="7" name="Rectangle 6"/>
          <p:cNvSpPr/>
          <p:nvPr/>
        </p:nvSpPr>
        <p:spPr>
          <a:xfrm>
            <a:off x="1420517" y="4355927"/>
            <a:ext cx="9275192" cy="1646605"/>
          </a:xfrm>
          <a:prstGeom prst="rect">
            <a:avLst/>
          </a:prstGeom>
        </p:spPr>
        <p:txBody>
          <a:bodyPr wrap="square">
            <a:spAutoFit/>
          </a:bodyPr>
          <a:lstStyle/>
          <a:p>
            <a:pPr algn="just">
              <a:spcBef>
                <a:spcPts val="1200"/>
              </a:spcBef>
            </a:pPr>
            <a:r>
              <a:rPr lang="en-IN" sz="2400" b="1" u="sng" dirty="0">
                <a:solidFill>
                  <a:srgbClr val="FF0000"/>
                </a:solidFill>
                <a:latin typeface="Times New Roman" panose="02020603050405020304" pitchFamily="18" charset="0"/>
                <a:cs typeface="Times New Roman" panose="02020603050405020304" pitchFamily="18" charset="0"/>
              </a:rPr>
              <a:t>TEXT BOOK</a:t>
            </a:r>
            <a:r>
              <a:rPr lang="en-IN" sz="2400" b="1" dirty="0">
                <a:solidFill>
                  <a:srgbClr val="FF0000"/>
                </a:solidFill>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a:t>
            </a:r>
          </a:p>
          <a:p>
            <a:pPr algn="just">
              <a:spcBef>
                <a:spcPts val="600"/>
              </a:spcBef>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Stephen Brown, </a:t>
            </a:r>
            <a:r>
              <a:rPr lang="en-IN" sz="2400" b="1" dirty="0" err="1">
                <a:latin typeface="Times New Roman" panose="02020603050405020304" pitchFamily="18" charset="0"/>
                <a:cs typeface="Times New Roman" panose="02020603050405020304" pitchFamily="18" charset="0"/>
              </a:rPr>
              <a:t>Zvonko</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Vranesic</a:t>
            </a:r>
            <a:r>
              <a:rPr lang="en-IN" sz="2400" b="1" dirty="0">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Fundamentals of Digital logic with Verilog Design</a:t>
            </a:r>
            <a:r>
              <a:rPr lang="en-IN" sz="2400" b="1" dirty="0">
                <a:latin typeface="Times New Roman" panose="02020603050405020304" pitchFamily="18" charset="0"/>
                <a:cs typeface="Times New Roman" panose="02020603050405020304" pitchFamily="18" charset="0"/>
              </a:rPr>
              <a:t>”, Tata McGraw Hill Publishing Company Limited, Special Indian Edition, 2007</a:t>
            </a:r>
          </a:p>
        </p:txBody>
      </p:sp>
    </p:spTree>
    <p:extLst>
      <p:ext uri="{BB962C8B-B14F-4D97-AF65-F5344CB8AC3E}">
        <p14:creationId xmlns:p14="http://schemas.microsoft.com/office/powerpoint/2010/main" val="101422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290AA-0018-4011-A4F1-FC06ED64DC64}" type="slidenum">
              <a:rPr lang="en-IN" smtClean="0"/>
              <a:t>4</a:t>
            </a:fld>
            <a:endParaRPr lang="en-IN"/>
          </a:p>
        </p:txBody>
      </p:sp>
      <p:sp>
        <p:nvSpPr>
          <p:cNvPr id="3" name="Content Placeholder 2"/>
          <p:cNvSpPr>
            <a:spLocks noGrp="1"/>
          </p:cNvSpPr>
          <p:nvPr>
            <p:ph idx="4294967295"/>
          </p:nvPr>
        </p:nvSpPr>
        <p:spPr>
          <a:xfrm>
            <a:off x="838200" y="636587"/>
            <a:ext cx="10515600" cy="5902325"/>
          </a:xfrm>
        </p:spPr>
        <p:txBody>
          <a:bodyPr>
            <a:normAutofit/>
          </a:bodyPr>
          <a:lstStyle/>
          <a:p>
            <a:pPr algn="just">
              <a:spcBef>
                <a:spcPts val="600"/>
              </a:spcBef>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0" indent="0" algn="just">
              <a:spcBef>
                <a:spcPts val="600"/>
              </a:spcBef>
              <a:buNone/>
            </a:pPr>
            <a:r>
              <a:rPr lang="en-IN" b="1" u="sng" dirty="0">
                <a:latin typeface="Times New Roman" panose="02020603050405020304" pitchFamily="18" charset="0"/>
                <a:cs typeface="Times New Roman" panose="02020603050405020304" pitchFamily="18" charset="0"/>
              </a:rPr>
              <a:t>REFERENCES: </a:t>
            </a:r>
          </a:p>
          <a:p>
            <a:pPr marL="0" indent="0" algn="just">
              <a:lnSpc>
                <a:spcPct val="110000"/>
              </a:lnSpc>
              <a:buNone/>
            </a:pPr>
            <a:r>
              <a:rPr lang="en-IN" dirty="0">
                <a:latin typeface="Times New Roman" panose="02020603050405020304" pitchFamily="18" charset="0"/>
                <a:cs typeface="Times New Roman" panose="02020603050405020304" pitchFamily="18" charset="0"/>
              </a:rPr>
              <a:t> 1. Morris Mano, “Digital Design”, Pearson Education, Third Edition. </a:t>
            </a:r>
          </a:p>
          <a:p>
            <a:pPr marL="0" indent="0" algn="just">
              <a:lnSpc>
                <a:spcPct val="110000"/>
              </a:lnSpc>
              <a:buNone/>
            </a:pPr>
            <a:r>
              <a:rPr lang="en-IN" dirty="0">
                <a:latin typeface="Times New Roman" panose="02020603050405020304" pitchFamily="18" charset="0"/>
                <a:cs typeface="Times New Roman" panose="02020603050405020304" pitchFamily="18" charset="0"/>
              </a:rPr>
              <a:t> 2. Donald D </a:t>
            </a:r>
            <a:r>
              <a:rPr lang="en-IN" dirty="0" err="1">
                <a:latin typeface="Times New Roman" panose="02020603050405020304" pitchFamily="18" charset="0"/>
                <a:cs typeface="Times New Roman" panose="02020603050405020304" pitchFamily="18" charset="0"/>
              </a:rPr>
              <a:t>Givone</a:t>
            </a:r>
            <a:r>
              <a:rPr lang="en-IN" dirty="0">
                <a:latin typeface="Times New Roman" panose="02020603050405020304" pitchFamily="18" charset="0"/>
                <a:cs typeface="Times New Roman" panose="02020603050405020304" pitchFamily="18" charset="0"/>
              </a:rPr>
              <a:t>, “Digital Principles and Design”, Tata McGraw Hill  Publishing Company Limited, 2003. </a:t>
            </a:r>
          </a:p>
          <a:p>
            <a:pPr marL="0" indent="0" algn="just">
              <a:lnSpc>
                <a:spcPct val="110000"/>
              </a:lnSpc>
              <a:buNone/>
            </a:pPr>
            <a:r>
              <a:rPr lang="en-IN" dirty="0">
                <a:latin typeface="Times New Roman" panose="02020603050405020304" pitchFamily="18" charset="0"/>
                <a:cs typeface="Times New Roman" panose="02020603050405020304" pitchFamily="18" charset="0"/>
              </a:rPr>
              <a:t> 3. Allen Dewey, “Analysis and Design of Digital Systems with VHDL”, PWS Publishing Company, 1999. </a:t>
            </a:r>
          </a:p>
          <a:p>
            <a:pPr marL="0" indent="0" algn="just">
              <a:lnSpc>
                <a:spcPct val="110000"/>
              </a:lnSpc>
              <a:buNone/>
            </a:pPr>
            <a:r>
              <a:rPr lang="en-IN" dirty="0">
                <a:latin typeface="Times New Roman" panose="02020603050405020304" pitchFamily="18" charset="0"/>
                <a:cs typeface="Times New Roman" panose="02020603050405020304" pitchFamily="18" charset="0"/>
              </a:rPr>
              <a:t> 4. John F. </a:t>
            </a:r>
            <a:r>
              <a:rPr lang="en-IN" dirty="0" err="1">
                <a:latin typeface="Times New Roman" panose="02020603050405020304" pitchFamily="18" charset="0"/>
                <a:cs typeface="Times New Roman" panose="02020603050405020304" pitchFamily="18" charset="0"/>
              </a:rPr>
              <a:t>Wakerly</a:t>
            </a:r>
            <a:r>
              <a:rPr lang="en-IN" dirty="0">
                <a:latin typeface="Times New Roman" panose="02020603050405020304" pitchFamily="18" charset="0"/>
                <a:cs typeface="Times New Roman" panose="02020603050405020304" pitchFamily="18" charset="0"/>
              </a:rPr>
              <a:t>, “Digital Design Principles and Practices”, Pearson Education, 3rd Ed, 2001. </a:t>
            </a:r>
          </a:p>
        </p:txBody>
      </p:sp>
    </p:spTree>
    <p:extLst>
      <p:ext uri="{BB962C8B-B14F-4D97-AF65-F5344CB8AC3E}">
        <p14:creationId xmlns:p14="http://schemas.microsoft.com/office/powerpoint/2010/main" val="117009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u="sng" dirty="0">
                <a:solidFill>
                  <a:srgbClr val="FF0000"/>
                </a:solidFill>
                <a:latin typeface="Times New Roman" panose="02020603050405020304" pitchFamily="18" charset="0"/>
                <a:cs typeface="Times New Roman" panose="02020603050405020304" pitchFamily="18" charset="0"/>
              </a:rPr>
              <a:t>EVALUATION PATTERN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Quiz</a:t>
            </a:r>
            <a:r>
              <a:rPr lang="en-IN" dirty="0">
                <a:latin typeface="Times New Roman" panose="02020603050405020304" pitchFamily="18" charset="0"/>
                <a:cs typeface="Times New Roman" panose="02020603050405020304" pitchFamily="18" charset="0"/>
              </a:rPr>
              <a:t> – 25 marks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Tutorial</a:t>
            </a:r>
            <a:r>
              <a:rPr lang="en-IN" dirty="0">
                <a:latin typeface="Times New Roman" panose="02020603050405020304" pitchFamily="18" charset="0"/>
                <a:cs typeface="Times New Roman" panose="02020603050405020304" pitchFamily="18" charset="0"/>
              </a:rPr>
              <a:t> - 15 marks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Home Assignments </a:t>
            </a:r>
            <a:r>
              <a:rPr lang="en-IN" dirty="0">
                <a:latin typeface="Times New Roman" panose="02020603050405020304" pitchFamily="18" charset="0"/>
                <a:cs typeface="Times New Roman" panose="02020603050405020304" pitchFamily="18" charset="0"/>
              </a:rPr>
              <a:t>– 15 marks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Mid Term Test </a:t>
            </a:r>
            <a:r>
              <a:rPr lang="en-IN" dirty="0">
                <a:latin typeface="Times New Roman" panose="02020603050405020304" pitchFamily="18" charset="0"/>
                <a:cs typeface="Times New Roman" panose="02020603050405020304" pitchFamily="18" charset="0"/>
              </a:rPr>
              <a:t>– 15 marks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End Semester Online Examination</a:t>
            </a:r>
            <a:r>
              <a:rPr lang="en-IN" dirty="0">
                <a:latin typeface="Times New Roman" panose="02020603050405020304" pitchFamily="18" charset="0"/>
                <a:cs typeface="Times New Roman" panose="02020603050405020304" pitchFamily="18" charset="0"/>
              </a:rPr>
              <a:t> – 15 marks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End Semester Viva </a:t>
            </a:r>
            <a:r>
              <a:rPr lang="en-IN" dirty="0">
                <a:latin typeface="Times New Roman" panose="02020603050405020304" pitchFamily="18" charset="0"/>
                <a:cs typeface="Times New Roman" panose="02020603050405020304" pitchFamily="18" charset="0"/>
              </a:rPr>
              <a:t>- 15 marks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A2290AA-0018-4011-A4F1-FC06ED64DC64}" type="slidenum">
              <a:rPr lang="en-IN" smtClean="0"/>
              <a:t>5</a:t>
            </a:fld>
            <a:endParaRPr lang="en-IN"/>
          </a:p>
        </p:txBody>
      </p:sp>
    </p:spTree>
    <p:extLst>
      <p:ext uri="{BB962C8B-B14F-4D97-AF65-F5344CB8AC3E}">
        <p14:creationId xmlns:p14="http://schemas.microsoft.com/office/powerpoint/2010/main" val="13160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43"/>
            <a:ext cx="10515600" cy="862784"/>
          </a:xfrm>
        </p:spPr>
        <p:txBody>
          <a:bodyPr/>
          <a:lstStyle/>
          <a:p>
            <a:r>
              <a:rPr lang="en-IN" b="1" dirty="0">
                <a:solidFill>
                  <a:srgbClr val="FF0000"/>
                </a:solidFill>
                <a:latin typeface="Times New Roman" panose="02020603050405020304" pitchFamily="18" charset="0"/>
                <a:cs typeface="Times New Roman" panose="02020603050405020304" pitchFamily="18" charset="0"/>
              </a:rPr>
              <a:t>Note:</a:t>
            </a:r>
          </a:p>
        </p:txBody>
      </p:sp>
      <p:sp>
        <p:nvSpPr>
          <p:cNvPr id="3" name="Content Placeholder 2"/>
          <p:cNvSpPr>
            <a:spLocks noGrp="1"/>
          </p:cNvSpPr>
          <p:nvPr>
            <p:ph idx="1"/>
          </p:nvPr>
        </p:nvSpPr>
        <p:spPr>
          <a:xfrm>
            <a:off x="838200" y="849919"/>
            <a:ext cx="10515600" cy="5871556"/>
          </a:xfrm>
        </p:spPr>
        <p:txBody>
          <a:bodyPr>
            <a:normAutofit/>
          </a:bodyPr>
          <a:lstStyle/>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quizzes will comprise MCQ and fill in the blank questions for 30 minutes duration. Each quiz will be for 10 marks and will comprise 5 Fill in the Blanks questions and 5 MCQ questions. </a:t>
            </a:r>
          </a:p>
          <a:p>
            <a:pPr algn="just">
              <a:lnSpc>
                <a:spcPct val="10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tutorials will be 30 min and consist of word problems (3 problems). The total marks for each tutorial test will be 15 (5 marks for each question). The students have to write down the solutions with steps, scan the answer sheet and upload the PDF to AUMS/AMPLE </a:t>
            </a:r>
          </a:p>
          <a:p>
            <a:pPr algn="just">
              <a:lnSpc>
                <a:spcPct val="10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Home assignments will comprise 10-15 problems related to the topics covered.</a:t>
            </a:r>
          </a:p>
          <a:p>
            <a:pPr algn="just">
              <a:lnSpc>
                <a:spcPct val="10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Mid Term Test and End Semester Online exam will have a mix of short-answer questions and descriptive problems </a:t>
            </a:r>
          </a:p>
          <a:p>
            <a:endParaRPr lang="en-IN" dirty="0"/>
          </a:p>
        </p:txBody>
      </p:sp>
      <p:sp>
        <p:nvSpPr>
          <p:cNvPr id="4" name="Slide Number Placeholder 3"/>
          <p:cNvSpPr>
            <a:spLocks noGrp="1"/>
          </p:cNvSpPr>
          <p:nvPr>
            <p:ph type="sldNum" sz="quarter" idx="12"/>
          </p:nvPr>
        </p:nvSpPr>
        <p:spPr/>
        <p:txBody>
          <a:bodyPr/>
          <a:lstStyle/>
          <a:p>
            <a:fld id="{8A2290AA-0018-4011-A4F1-FC06ED64DC64}" type="slidenum">
              <a:rPr lang="en-IN" smtClean="0"/>
              <a:t>6</a:t>
            </a:fld>
            <a:endParaRPr lang="en-IN"/>
          </a:p>
        </p:txBody>
      </p:sp>
    </p:spTree>
    <p:extLst>
      <p:ext uri="{BB962C8B-B14F-4D97-AF65-F5344CB8AC3E}">
        <p14:creationId xmlns:p14="http://schemas.microsoft.com/office/powerpoint/2010/main" val="89725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0" cy="6822831"/>
          </a:xfrm>
          <a:prstGeom prst="rect">
            <a:avLst/>
          </a:prstGeom>
        </p:spPr>
      </p:pic>
      <p:sp>
        <p:nvSpPr>
          <p:cNvPr id="2" name="Title 1"/>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Why Digital?</a:t>
            </a:r>
          </a:p>
        </p:txBody>
      </p:sp>
      <p:sp>
        <p:nvSpPr>
          <p:cNvPr id="3" name="Content Placeholder 2"/>
          <p:cNvSpPr>
            <a:spLocks noGrp="1"/>
          </p:cNvSpPr>
          <p:nvPr>
            <p:ph idx="1"/>
          </p:nvPr>
        </p:nvSpPr>
        <p:spPr>
          <a:xfrm>
            <a:off x="838200" y="1528354"/>
            <a:ext cx="10515600" cy="4648609"/>
          </a:xfrm>
        </p:spPr>
        <p:txBody>
          <a:bodyPr>
            <a:normAutofit/>
          </a:bodyPr>
          <a:lstStyle/>
          <a:p>
            <a:pPr algn="just"/>
            <a:r>
              <a:rPr lang="en-IN" dirty="0">
                <a:latin typeface="Times New Roman" panose="02020603050405020304" pitchFamily="18" charset="0"/>
                <a:cs typeface="Times New Roman" panose="02020603050405020304" pitchFamily="18" charset="0"/>
              </a:rPr>
              <a:t>This course is about circuits known as </a:t>
            </a:r>
            <a:r>
              <a:rPr lang="en-IN" b="1" dirty="0">
                <a:latin typeface="Times New Roman" panose="02020603050405020304" pitchFamily="18" charset="0"/>
                <a:cs typeface="Times New Roman" panose="02020603050405020304" pitchFamily="18" charset="0"/>
              </a:rPr>
              <a:t>logic circuits </a:t>
            </a:r>
            <a:r>
              <a:rPr lang="en-IN" dirty="0">
                <a:latin typeface="Times New Roman" panose="02020603050405020304" pitchFamily="18" charset="0"/>
                <a:cs typeface="Times New Roman" panose="02020603050405020304" pitchFamily="18" charset="0"/>
              </a:rPr>
              <a:t>that make the computer.</a:t>
            </a:r>
          </a:p>
          <a:p>
            <a:pPr algn="just"/>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logic circuit </a:t>
            </a:r>
            <a:r>
              <a:rPr lang="en-IN" dirty="0">
                <a:latin typeface="Times New Roman" panose="02020603050405020304" pitchFamily="18" charset="0"/>
                <a:cs typeface="Times New Roman" panose="02020603050405020304" pitchFamily="18" charset="0"/>
              </a:rPr>
              <a:t>is a circuit in which the signals are constrained to have only some number of </a:t>
            </a:r>
            <a:r>
              <a:rPr lang="en-IN" b="1" dirty="0">
                <a:latin typeface="Times New Roman" panose="02020603050405020304" pitchFamily="18" charset="0"/>
                <a:cs typeface="Times New Roman" panose="02020603050405020304" pitchFamily="18" charset="0"/>
              </a:rPr>
              <a:t>discrete values</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Logic circuits are used to build hardware for computer, smart phones, smart TVs and other types of products.</a:t>
            </a:r>
          </a:p>
          <a:p>
            <a:pPr algn="just"/>
            <a:r>
              <a:rPr lang="en-IN" dirty="0">
                <a:latin typeface="Times New Roman" panose="02020603050405020304" pitchFamily="18" charset="0"/>
                <a:cs typeface="Times New Roman" panose="02020603050405020304" pitchFamily="18" charset="0"/>
              </a:rPr>
              <a:t>These products are broadly classified as </a:t>
            </a:r>
            <a:r>
              <a:rPr lang="en-IN" b="1" dirty="0">
                <a:latin typeface="Times New Roman" panose="02020603050405020304" pitchFamily="18" charset="0"/>
                <a:cs typeface="Times New Roman" panose="02020603050405020304" pitchFamily="18" charset="0"/>
              </a:rPr>
              <a:t>digital hardware</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name </a:t>
            </a:r>
            <a:r>
              <a:rPr lang="en-IN" b="1" dirty="0">
                <a:latin typeface="Times New Roman" panose="02020603050405020304" pitchFamily="18" charset="0"/>
                <a:cs typeface="Times New Roman" panose="02020603050405020304" pitchFamily="18" charset="0"/>
              </a:rPr>
              <a:t>digital</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derives from the fact that, the information in the form of </a:t>
            </a:r>
            <a:r>
              <a:rPr lang="en-IN" b="1" dirty="0">
                <a:latin typeface="Times New Roman" panose="02020603050405020304" pitchFamily="18" charset="0"/>
                <a:cs typeface="Times New Roman" panose="02020603050405020304" pitchFamily="18" charset="0"/>
              </a:rPr>
              <a:t>electronic signals</a:t>
            </a:r>
            <a:r>
              <a:rPr lang="en-IN" dirty="0">
                <a:latin typeface="Times New Roman" panose="02020603050405020304" pitchFamily="18" charset="0"/>
                <a:cs typeface="Times New Roman" panose="02020603050405020304" pitchFamily="18" charset="0"/>
              </a:rPr>
              <a:t> in these devices are represented as </a:t>
            </a:r>
            <a:r>
              <a:rPr lang="en-IN" b="1" dirty="0">
                <a:latin typeface="Times New Roman" panose="02020603050405020304" pitchFamily="18" charset="0"/>
                <a:cs typeface="Times New Roman" panose="02020603050405020304" pitchFamily="18" charset="0"/>
              </a:rPr>
              <a:t>digits</a:t>
            </a:r>
            <a:r>
              <a:rPr lang="en-IN"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2"/>
          </p:nvPr>
        </p:nvSpPr>
        <p:spPr/>
        <p:txBody>
          <a:bodyPr/>
          <a:lstStyle/>
          <a:p>
            <a:fld id="{8A2290AA-0018-4011-A4F1-FC06ED64DC64}" type="slidenum">
              <a:rPr lang="en-IN" smtClean="0"/>
              <a:t>7</a:t>
            </a:fld>
            <a:endParaRPr lang="en-IN"/>
          </a:p>
        </p:txBody>
      </p:sp>
    </p:spTree>
    <p:extLst>
      <p:ext uri="{BB962C8B-B14F-4D97-AF65-F5344CB8AC3E}">
        <p14:creationId xmlns:p14="http://schemas.microsoft.com/office/powerpoint/2010/main" val="288201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anim calcmode="lin" valueType="num">
                                      <p:cBhvr>
                                        <p:cTn id="2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50"/>
                                        <p:tgtEl>
                                          <p:spTgt spid="3">
                                            <p:txEl>
                                              <p:pRg st="3" end="3"/>
                                            </p:txEl>
                                          </p:spTgt>
                                        </p:tgtEl>
                                      </p:cBhvr>
                                    </p:animEffect>
                                    <p:anim calcmode="lin" valueType="num">
                                      <p:cBhvr>
                                        <p:cTn id="34"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250"/>
                                        <p:tgtEl>
                                          <p:spTgt spid="3">
                                            <p:txEl>
                                              <p:pRg st="4" end="4"/>
                                            </p:txEl>
                                          </p:spTgt>
                                        </p:tgtEl>
                                      </p:cBhvr>
                                    </p:animEffect>
                                    <p:anim calcmode="lin" valueType="num">
                                      <p:cBhvr>
                                        <p:cTn id="4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117"/>
            <a:ext cx="10515600" cy="889743"/>
          </a:xfrm>
        </p:spPr>
        <p:txBody>
          <a:bodyPr/>
          <a:lstStyle/>
          <a:p>
            <a:pPr algn="ctr"/>
            <a:r>
              <a:rPr lang="en-US" altLang="en-US" b="1" dirty="0">
                <a:solidFill>
                  <a:srgbClr val="FF0000"/>
                </a:solidFill>
                <a:latin typeface="Times New Roman" panose="02020603050405020304" pitchFamily="18" charset="0"/>
                <a:cs typeface="Times New Roman" panose="02020603050405020304" pitchFamily="18" charset="0"/>
              </a:rPr>
              <a:t>Analog vs Digital Devices</a:t>
            </a:r>
            <a:endParaRPr lang="en-IN" dirty="0"/>
          </a:p>
        </p:txBody>
      </p:sp>
      <p:sp>
        <p:nvSpPr>
          <p:cNvPr id="4" name="Slide Number Placeholder 3"/>
          <p:cNvSpPr>
            <a:spLocks noGrp="1"/>
          </p:cNvSpPr>
          <p:nvPr>
            <p:ph type="sldNum" sz="quarter" idx="12"/>
          </p:nvPr>
        </p:nvSpPr>
        <p:spPr/>
        <p:txBody>
          <a:bodyPr/>
          <a:lstStyle/>
          <a:p>
            <a:fld id="{8A2290AA-0018-4011-A4F1-FC06ED64DC64}" type="slidenum">
              <a:rPr lang="en-IN" smtClean="0"/>
              <a:t>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28" y="1109219"/>
            <a:ext cx="5307420" cy="2798563"/>
          </a:xfrm>
          <a:prstGeom prst="rect">
            <a:avLst/>
          </a:prstGeom>
        </p:spPr>
      </p:pic>
      <p:pic>
        <p:nvPicPr>
          <p:cNvPr id="9" name="Picture 8"/>
          <p:cNvPicPr>
            <a:picLocks noChangeAspect="1"/>
          </p:cNvPicPr>
          <p:nvPr/>
        </p:nvPicPr>
        <p:blipFill>
          <a:blip r:embed="rId3"/>
          <a:stretch>
            <a:fillRect/>
          </a:stretch>
        </p:blipFill>
        <p:spPr>
          <a:xfrm>
            <a:off x="9982200" y="595988"/>
            <a:ext cx="1847850" cy="2076450"/>
          </a:xfrm>
          <a:prstGeom prst="rect">
            <a:avLst/>
          </a:prstGeom>
        </p:spPr>
      </p:pic>
      <p:pic>
        <p:nvPicPr>
          <p:cNvPr id="7170" name="Picture 2" descr="Amazfit Stratos Smartwatch Online at Lowest Price in In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345" y="1109218"/>
            <a:ext cx="4003145" cy="27985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7419039" y="1040860"/>
            <a:ext cx="1790700" cy="3714750"/>
          </a:xfrm>
          <a:prstGeom prst="rect">
            <a:avLst/>
          </a:prstGeom>
        </p:spPr>
      </p:pic>
      <p:sp>
        <p:nvSpPr>
          <p:cNvPr id="12" name="AutoShape 4" descr="Otrendz Spy USB Voice Audio Recorder Hidden Pendrive Flash Driv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p:cNvPicPr>
            <a:picLocks noChangeAspect="1"/>
          </p:cNvPicPr>
          <p:nvPr/>
        </p:nvPicPr>
        <p:blipFill>
          <a:blip r:embed="rId6"/>
          <a:stretch>
            <a:fillRect/>
          </a:stretch>
        </p:blipFill>
        <p:spPr>
          <a:xfrm>
            <a:off x="9860586" y="2674317"/>
            <a:ext cx="1969464" cy="1738732"/>
          </a:xfrm>
          <a:prstGeom prst="rect">
            <a:avLst/>
          </a:prstGeom>
        </p:spPr>
      </p:pic>
      <p:pic>
        <p:nvPicPr>
          <p:cNvPr id="18" name="Picture 17"/>
          <p:cNvPicPr>
            <a:picLocks noChangeAspect="1"/>
          </p:cNvPicPr>
          <p:nvPr/>
        </p:nvPicPr>
        <p:blipFill>
          <a:blip r:embed="rId7"/>
          <a:stretch>
            <a:fillRect/>
          </a:stretch>
        </p:blipFill>
        <p:spPr>
          <a:xfrm>
            <a:off x="307975" y="4413049"/>
            <a:ext cx="2752725" cy="1657350"/>
          </a:xfrm>
          <a:prstGeom prst="rect">
            <a:avLst/>
          </a:prstGeom>
        </p:spPr>
      </p:pic>
      <p:pic>
        <p:nvPicPr>
          <p:cNvPr id="24" name="Picture 23"/>
          <p:cNvPicPr>
            <a:picLocks noChangeAspect="1"/>
          </p:cNvPicPr>
          <p:nvPr/>
        </p:nvPicPr>
        <p:blipFill>
          <a:blip r:embed="rId8"/>
          <a:stretch>
            <a:fillRect/>
          </a:stretch>
        </p:blipFill>
        <p:spPr>
          <a:xfrm>
            <a:off x="9209739" y="4691062"/>
            <a:ext cx="2466975" cy="1847850"/>
          </a:xfrm>
          <a:prstGeom prst="rect">
            <a:avLst/>
          </a:prstGeom>
        </p:spPr>
      </p:pic>
      <p:pic>
        <p:nvPicPr>
          <p:cNvPr id="7186" name="Picture 18" descr="Analog Dashboard Close-up Stock Photo, Picture And Royalty Free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52567" y="4823968"/>
            <a:ext cx="2944474" cy="18021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0"/>
          <a:stretch>
            <a:fillRect/>
          </a:stretch>
        </p:blipFill>
        <p:spPr>
          <a:xfrm>
            <a:off x="3096744" y="4213225"/>
            <a:ext cx="2143125" cy="2143125"/>
          </a:xfrm>
          <a:prstGeom prst="rect">
            <a:avLst/>
          </a:prstGeom>
        </p:spPr>
      </p:pic>
    </p:spTree>
    <p:extLst>
      <p:ext uri="{BB962C8B-B14F-4D97-AF65-F5344CB8AC3E}">
        <p14:creationId xmlns:p14="http://schemas.microsoft.com/office/powerpoint/2010/main" val="18222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86"/>
                                        </p:tgtEl>
                                        <p:attrNameLst>
                                          <p:attrName>style.visibility</p:attrName>
                                        </p:attrNameLst>
                                      </p:cBhvr>
                                      <p:to>
                                        <p:strVal val="visible"/>
                                      </p:to>
                                    </p:set>
                                    <p:anim calcmode="lin" valueType="num">
                                      <p:cBhvr additive="base">
                                        <p:cTn id="23" dur="500" fill="hold"/>
                                        <p:tgtEl>
                                          <p:spTgt spid="7186"/>
                                        </p:tgtEl>
                                        <p:attrNameLst>
                                          <p:attrName>ppt_x</p:attrName>
                                        </p:attrNameLst>
                                      </p:cBhvr>
                                      <p:tavLst>
                                        <p:tav tm="0">
                                          <p:val>
                                            <p:strVal val="#ppt_x"/>
                                          </p:val>
                                        </p:tav>
                                        <p:tav tm="100000">
                                          <p:val>
                                            <p:strVal val="#ppt_x"/>
                                          </p:val>
                                        </p:tav>
                                      </p:tavLst>
                                    </p:anim>
                                    <p:anim calcmode="lin" valueType="num">
                                      <p:cBhvr additive="base">
                                        <p:cTn id="24" dur="500" fill="hold"/>
                                        <p:tgtEl>
                                          <p:spTgt spid="718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51593"/>
            <a:ext cx="10515600" cy="1325563"/>
          </a:xfrm>
          <a:noFill/>
          <a:ln/>
        </p:spPr>
        <p:txBody>
          <a:bodyPr/>
          <a:lstStyle/>
          <a:p>
            <a:pPr algn="ctr"/>
            <a:r>
              <a:rPr lang="en-US" altLang="en-US" b="1" dirty="0">
                <a:solidFill>
                  <a:srgbClr val="FF0000"/>
                </a:solidFill>
                <a:latin typeface="Times New Roman" panose="02020603050405020304" pitchFamily="18" charset="0"/>
                <a:cs typeface="Times New Roman" panose="02020603050405020304" pitchFamily="18" charset="0"/>
              </a:rPr>
              <a:t>Analog vs. Digital Signals</a:t>
            </a:r>
          </a:p>
        </p:txBody>
      </p:sp>
      <p:sp>
        <p:nvSpPr>
          <p:cNvPr id="12291" name="Rectangle 3"/>
          <p:cNvSpPr>
            <a:spLocks noGrp="1" noChangeArrowheads="1"/>
          </p:cNvSpPr>
          <p:nvPr>
            <p:ph idx="1"/>
          </p:nvPr>
        </p:nvSpPr>
        <p:spPr>
          <a:xfrm>
            <a:off x="968829" y="1377156"/>
            <a:ext cx="10515600" cy="5480844"/>
          </a:xfrm>
          <a:noFill/>
          <a:ln/>
        </p:spPr>
        <p:txBody>
          <a:bodyPr>
            <a:noAutofit/>
          </a:bodyPr>
          <a:lstStyle/>
          <a:p>
            <a:r>
              <a:rPr lang="en-US" altLang="en-US" sz="2400" dirty="0">
                <a:latin typeface="Times New Roman" panose="02020603050405020304" pitchFamily="18" charset="0"/>
                <a:cs typeface="Times New Roman" panose="02020603050405020304" pitchFamily="18" charset="0"/>
              </a:rPr>
              <a:t>Analog vs. Digital: Continuous vs. discrete.</a:t>
            </a: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endParaRPr lang="en-US" altLang="en-US" sz="2000" dirty="0">
              <a:latin typeface="Times New Roman" panose="02020603050405020304" pitchFamily="18" charset="0"/>
              <a:cs typeface="Times New Roman" panose="02020603050405020304" pitchFamily="18" charset="0"/>
            </a:endParaRPr>
          </a:p>
          <a:p>
            <a:pPr marL="342900" indent="-342900"/>
            <a:r>
              <a:rPr lang="en-US" altLang="en-US" sz="2400" dirty="0">
                <a:latin typeface="Times New Roman" panose="02020603050405020304" pitchFamily="18" charset="0"/>
                <a:cs typeface="Times New Roman" panose="02020603050405020304" pitchFamily="18" charset="0"/>
              </a:rPr>
              <a:t>Real world signals are Analog.</a:t>
            </a:r>
          </a:p>
          <a:p>
            <a:pPr marL="800100" lvl="1" indent="-342900"/>
            <a:r>
              <a:rPr lang="en-US" altLang="en-US" dirty="0">
                <a:latin typeface="Times New Roman" panose="02020603050405020304" pitchFamily="18" charset="0"/>
                <a:cs typeface="Times New Roman" panose="02020603050405020304" pitchFamily="18" charset="0"/>
              </a:rPr>
              <a:t>Sound, Temperature , Pressure</a:t>
            </a:r>
          </a:p>
          <a:p>
            <a:pPr marL="342900" indent="-342900"/>
            <a:r>
              <a:rPr lang="en-US" altLang="en-US" sz="2400" dirty="0">
                <a:latin typeface="Times New Roman" panose="02020603050405020304" pitchFamily="18" charset="0"/>
                <a:cs typeface="Times New Roman" panose="02020603050405020304" pitchFamily="18" charset="0"/>
              </a:rPr>
              <a:t>But analog signals are easily corrupted while processing and transmitting like</a:t>
            </a:r>
          </a:p>
          <a:p>
            <a:pPr marL="742950" lvl="1" indent="-285750"/>
            <a:r>
              <a:rPr lang="en-US" altLang="en-US" dirty="0">
                <a:latin typeface="Times New Roman" panose="02020603050405020304" pitchFamily="18" charset="0"/>
                <a:cs typeface="Times New Roman" panose="02020603050405020304" pitchFamily="18" charset="0"/>
              </a:rPr>
              <a:t>Distortion of amplitude, frequency or phase</a:t>
            </a:r>
          </a:p>
          <a:p>
            <a:pPr marL="742950" lvl="1" indent="-285750"/>
            <a:r>
              <a:rPr lang="en-US" altLang="en-US" dirty="0">
                <a:latin typeface="Times New Roman" panose="02020603050405020304" pitchFamily="18" charset="0"/>
                <a:cs typeface="Times New Roman" panose="02020603050405020304" pitchFamily="18" charset="0"/>
              </a:rPr>
              <a:t>External noise due to Electromagnetic interference</a:t>
            </a:r>
          </a:p>
          <a:p>
            <a:pPr marL="742950" lvl="1" indent="-285750"/>
            <a:r>
              <a:rPr lang="en-US" altLang="en-US" dirty="0">
                <a:latin typeface="Times New Roman" panose="02020603050405020304" pitchFamily="18" charset="0"/>
                <a:cs typeface="Times New Roman" panose="02020603050405020304" pitchFamily="18" charset="0"/>
              </a:rPr>
              <a:t>Internal noise due to components in the system</a:t>
            </a:r>
          </a:p>
          <a:p>
            <a:pPr>
              <a:buFontTx/>
              <a:buNone/>
            </a:pP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8A2290AA-0018-4011-A4F1-FC06ED64DC64}" type="slidenum">
              <a:rPr lang="en-IN" smtClean="0"/>
              <a:t>9</a:t>
            </a:fld>
            <a:endParaRPr lang="en-IN"/>
          </a:p>
        </p:txBody>
      </p:sp>
      <p:pic>
        <p:nvPicPr>
          <p:cNvPr id="3" name="Picture 2"/>
          <p:cNvPicPr>
            <a:picLocks noChangeAspect="1"/>
          </p:cNvPicPr>
          <p:nvPr/>
        </p:nvPicPr>
        <p:blipFill>
          <a:blip r:embed="rId2"/>
          <a:stretch>
            <a:fillRect/>
          </a:stretch>
        </p:blipFill>
        <p:spPr>
          <a:xfrm>
            <a:off x="1304346" y="2032720"/>
            <a:ext cx="8677854" cy="1976145"/>
          </a:xfrm>
          <a:prstGeom prst="rect">
            <a:avLst/>
          </a:prstGeom>
        </p:spPr>
      </p:pic>
    </p:spTree>
    <p:extLst>
      <p:ext uri="{BB962C8B-B14F-4D97-AF65-F5344CB8AC3E}">
        <p14:creationId xmlns:p14="http://schemas.microsoft.com/office/powerpoint/2010/main" val="438143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heel(1)">
                                      <p:cBhvr>
                                        <p:cTn id="7" dur="75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291">
                                            <p:txEl>
                                              <p:pRg st="7" end="7"/>
                                            </p:txEl>
                                          </p:spTgt>
                                        </p:tgtEl>
                                        <p:attrNameLst>
                                          <p:attrName>style.visibility</p:attrName>
                                        </p:attrNameLst>
                                      </p:cBhvr>
                                      <p:to>
                                        <p:strVal val="visible"/>
                                      </p:to>
                                    </p:set>
                                    <p:anim calcmode="lin" valueType="num">
                                      <p:cBhvr additive="base">
                                        <p:cTn id="20"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291">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291">
                                            <p:txEl>
                                              <p:pRg st="8" end="8"/>
                                            </p:txEl>
                                          </p:spTgt>
                                        </p:tgtEl>
                                        <p:attrNameLst>
                                          <p:attrName>style.visibility</p:attrName>
                                        </p:attrNameLst>
                                      </p:cBhvr>
                                      <p:to>
                                        <p:strVal val="visible"/>
                                      </p:to>
                                    </p:set>
                                    <p:anim calcmode="lin" valueType="num">
                                      <p:cBhvr additive="base">
                                        <p:cTn id="24"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291">
                                            <p:txEl>
                                              <p:pRg st="9" end="9"/>
                                            </p:txEl>
                                          </p:spTgt>
                                        </p:tgtEl>
                                        <p:attrNameLst>
                                          <p:attrName>style.visibility</p:attrName>
                                        </p:attrNameLst>
                                      </p:cBhvr>
                                      <p:to>
                                        <p:strVal val="visible"/>
                                      </p:to>
                                    </p:set>
                                    <p:anim calcmode="lin" valueType="num">
                                      <p:cBhvr additive="base">
                                        <p:cTn id="30"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291">
                                            <p:txEl>
                                              <p:pRg st="9" end="9"/>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291">
                                            <p:txEl>
                                              <p:pRg st="10" end="10"/>
                                            </p:txEl>
                                          </p:spTgt>
                                        </p:tgtEl>
                                        <p:attrNameLst>
                                          <p:attrName>style.visibility</p:attrName>
                                        </p:attrNameLst>
                                      </p:cBhvr>
                                      <p:to>
                                        <p:strVal val="visible"/>
                                      </p:to>
                                    </p:set>
                                    <p:anim calcmode="lin" valueType="num">
                                      <p:cBhvr additive="base">
                                        <p:cTn id="34" dur="500" fill="hold"/>
                                        <p:tgtEl>
                                          <p:spTgt spid="12291">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291">
                                            <p:txEl>
                                              <p:pRg st="10" end="10"/>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2291">
                                            <p:txEl>
                                              <p:pRg st="11" end="11"/>
                                            </p:txEl>
                                          </p:spTgt>
                                        </p:tgtEl>
                                        <p:attrNameLst>
                                          <p:attrName>style.visibility</p:attrName>
                                        </p:attrNameLst>
                                      </p:cBhvr>
                                      <p:to>
                                        <p:strVal val="visible"/>
                                      </p:to>
                                    </p:set>
                                    <p:anim calcmode="lin" valueType="num">
                                      <p:cBhvr additive="base">
                                        <p:cTn id="38" dur="500" fill="hold"/>
                                        <p:tgtEl>
                                          <p:spTgt spid="12291">
                                            <p:txEl>
                                              <p:pRg st="11" end="1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91">
                                            <p:txEl>
                                              <p:pRg st="11" end="11"/>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91">
                                            <p:txEl>
                                              <p:pRg st="12" end="12"/>
                                            </p:txEl>
                                          </p:spTgt>
                                        </p:tgtEl>
                                        <p:attrNameLst>
                                          <p:attrName>style.visibility</p:attrName>
                                        </p:attrNameLst>
                                      </p:cBhvr>
                                      <p:to>
                                        <p:strVal val="visible"/>
                                      </p:to>
                                    </p:set>
                                    <p:anim calcmode="lin" valueType="num">
                                      <p:cBhvr additive="base">
                                        <p:cTn id="42" dur="500" fill="hold"/>
                                        <p:tgtEl>
                                          <p:spTgt spid="12291">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7924809703774F9F1540A07852F405" ma:contentTypeVersion="2" ma:contentTypeDescription="Create a new document." ma:contentTypeScope="" ma:versionID="94bb3afc98ac6235560c74534482d8e4">
  <xsd:schema xmlns:xsd="http://www.w3.org/2001/XMLSchema" xmlns:xs="http://www.w3.org/2001/XMLSchema" xmlns:p="http://schemas.microsoft.com/office/2006/metadata/properties" xmlns:ns2="2f1b3196-13b1-4f57-a46a-962c9f17c1b4" targetNamespace="http://schemas.microsoft.com/office/2006/metadata/properties" ma:root="true" ma:fieldsID="b4ac0d5b1f71f5518c3fb157e48aeb87" ns2:_="">
    <xsd:import namespace="2f1b3196-13b1-4f57-a46a-962c9f17c1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b3196-13b1-4f57-a46a-962c9f17c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4B394-8C26-499A-9694-524532C821F0}">
  <ds:schemaRefs>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526C0ED7-4597-4445-9E37-FA10480C97DF}">
  <ds:schemaRefs>
    <ds:schemaRef ds:uri="http://schemas.microsoft.com/sharepoint/v3/contenttype/forms"/>
  </ds:schemaRefs>
</ds:datastoreItem>
</file>

<file path=customXml/itemProps3.xml><?xml version="1.0" encoding="utf-8"?>
<ds:datastoreItem xmlns:ds="http://schemas.openxmlformats.org/officeDocument/2006/customXml" ds:itemID="{1709212E-34EB-49FB-9BAB-946C08F64B09}"/>
</file>

<file path=docProps/app.xml><?xml version="1.0" encoding="utf-8"?>
<Properties xmlns="http://schemas.openxmlformats.org/officeDocument/2006/extended-properties" xmlns:vt="http://schemas.openxmlformats.org/officeDocument/2006/docPropsVTypes">
  <TotalTime>2</TotalTime>
  <Words>742</Words>
  <Application>Microsoft Office PowerPoint</Application>
  <PresentationFormat>Widescreen</PresentationFormat>
  <Paragraphs>110</Paragraphs>
  <Slides>14</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4" baseType="lpstr">
      <vt:lpstr>Arial</vt:lpstr>
      <vt:lpstr>Book Antiqua</vt:lpstr>
      <vt:lpstr>Calibri</vt:lpstr>
      <vt:lpstr>Calibri Light</vt:lpstr>
      <vt:lpstr>Times New Roman</vt:lpstr>
      <vt:lpstr>TimesNewRomanPS-BoldMT</vt:lpstr>
      <vt:lpstr>Wingdings</vt:lpstr>
      <vt:lpstr>Office Theme</vt:lpstr>
      <vt:lpstr>Visio</vt:lpstr>
      <vt:lpstr>VISIO</vt:lpstr>
      <vt:lpstr>19ECE204  DIGITAL ELECTRONICS AND SYSTEMS L-T-P-C: 3-1-0-4 </vt:lpstr>
      <vt:lpstr>PowerPoint Presentation</vt:lpstr>
      <vt:lpstr>PowerPoint Presentation</vt:lpstr>
      <vt:lpstr>PowerPoint Presentation</vt:lpstr>
      <vt:lpstr>EVALUATION PATTERN</vt:lpstr>
      <vt:lpstr>Note:</vt:lpstr>
      <vt:lpstr>Why Digital?</vt:lpstr>
      <vt:lpstr>Analog vs Digital Devices</vt:lpstr>
      <vt:lpstr>Analog vs. Digital Signals</vt:lpstr>
      <vt:lpstr>Binary Digital signal</vt:lpstr>
      <vt:lpstr>Digital Systems - Advantages</vt:lpstr>
      <vt:lpstr>Contd.</vt:lpstr>
      <vt:lpstr>Digital Systems - Design Hierarchy</vt:lpstr>
      <vt:lpstr>Contd.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19ECE204  DIGITAL ELECTRONICS AND SYSTEMS L-T-P-C: 3-1-0-4 </dc:title>
  <dc:creator>ANAGHA E G</dc:creator>
  <cp:lastModifiedBy>Dharavath Veerabhadram - [CB.EN.U4CSE19421]</cp:lastModifiedBy>
  <cp:revision>1</cp:revision>
  <dcterms:created xsi:type="dcterms:W3CDTF">2020-07-29T05:53:35Z</dcterms:created>
  <dcterms:modified xsi:type="dcterms:W3CDTF">2020-07-31T06:58:25Z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0x010100037924809703774F9F1540A07852F405</vt:lpwstr>
  </property>
</Properties>
</file>