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7E9-9E73-4682-83E7-7789E0D8636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361-53B4-4118-9A06-552AE3624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3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7E9-9E73-4682-83E7-7789E0D8636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361-53B4-4118-9A06-552AE3624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8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7E9-9E73-4682-83E7-7789E0D8636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361-53B4-4118-9A06-552AE3624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53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7E9-9E73-4682-83E7-7789E0D8636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361-53B4-4118-9A06-552AE3624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9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7E9-9E73-4682-83E7-7789E0D8636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361-53B4-4118-9A06-552AE3624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7E9-9E73-4682-83E7-7789E0D8636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361-53B4-4118-9A06-552AE3624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6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7E9-9E73-4682-83E7-7789E0D8636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361-53B4-4118-9A06-552AE3624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2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7E9-9E73-4682-83E7-7789E0D8636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361-53B4-4118-9A06-552AE3624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0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7E9-9E73-4682-83E7-7789E0D8636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361-53B4-4118-9A06-552AE3624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68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7E9-9E73-4682-83E7-7789E0D8636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361-53B4-4118-9A06-552AE3624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44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77E9-9E73-4682-83E7-7789E0D8636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2361-53B4-4118-9A06-552AE3624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6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77E9-9E73-4682-83E7-7789E0D8636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2361-53B4-4118-9A06-552AE3624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7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10 &amp; 11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19ECE204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05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966"/>
            <a:ext cx="10515600" cy="514499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From, the truth table, one can see that, since </a:t>
            </a:r>
            <a:r>
              <a:rPr lang="en-IN" i="1" dirty="0"/>
              <a:t>X </a:t>
            </a:r>
            <a:r>
              <a:rPr lang="en-IN" dirty="0"/>
              <a:t>is restricted to decimal digits, then </a:t>
            </a:r>
            <a:r>
              <a:rPr lang="en-IN" dirty="0" smtClean="0"/>
              <a:t>the values </a:t>
            </a:r>
            <a:r>
              <a:rPr lang="en-IN" dirty="0"/>
              <a:t>of </a:t>
            </a:r>
            <a:r>
              <a:rPr lang="en-IN" i="1" dirty="0"/>
              <a:t>X </a:t>
            </a:r>
            <a:r>
              <a:rPr lang="en-IN" dirty="0"/>
              <a:t>from 1010 to 1111 are not used.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entries are omitted from the truth </a:t>
            </a:r>
            <a:r>
              <a:rPr lang="en-IN" dirty="0" smtClean="0"/>
              <a:t>table and </a:t>
            </a:r>
            <a:r>
              <a:rPr lang="en-IN" dirty="0"/>
              <a:t>can be treated as don’t cares in the design of the circuit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logic expressions for the outputs </a:t>
            </a:r>
            <a:r>
              <a:rPr lang="en-IN" i="1" dirty="0"/>
              <a:t>a </a:t>
            </a:r>
            <a:r>
              <a:rPr lang="en-IN" dirty="0"/>
              <a:t>to </a:t>
            </a:r>
            <a:r>
              <a:rPr lang="en-IN" i="1" dirty="0"/>
              <a:t>g</a:t>
            </a:r>
            <a:r>
              <a:rPr lang="en-IN" dirty="0"/>
              <a:t>, </a:t>
            </a:r>
            <a:r>
              <a:rPr lang="en-IN" dirty="0" smtClean="0"/>
              <a:t>can be derived using K- </a:t>
            </a:r>
            <a:r>
              <a:rPr lang="en-IN" dirty="0"/>
              <a:t>maps</a:t>
            </a:r>
            <a:r>
              <a:rPr lang="en-IN" dirty="0" smtClean="0"/>
              <a:t>. But, here we discuss for a and e only</a:t>
            </a:r>
            <a:endParaRPr lang="en-IN" dirty="0"/>
          </a:p>
          <a:p>
            <a:r>
              <a:rPr lang="en-IN" dirty="0"/>
              <a:t>Figure </a:t>
            </a:r>
            <a:r>
              <a:rPr lang="en-IN" dirty="0" smtClean="0"/>
              <a:t>gives </a:t>
            </a:r>
            <a:r>
              <a:rPr lang="en-IN" dirty="0" err="1"/>
              <a:t>Karnaugh</a:t>
            </a:r>
            <a:r>
              <a:rPr lang="en-IN" dirty="0"/>
              <a:t> maps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for </a:t>
            </a:r>
            <a:r>
              <a:rPr lang="en-IN" dirty="0"/>
              <a:t>the </a:t>
            </a:r>
            <a:r>
              <a:rPr lang="en-IN" dirty="0" smtClean="0"/>
              <a:t>function a.</a:t>
            </a:r>
          </a:p>
          <a:p>
            <a:r>
              <a:rPr lang="en-IN" dirty="0" smtClean="0"/>
              <a:t>Assuming all d as 1, we get the minimum cost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implementation for a as,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038" y="3207264"/>
            <a:ext cx="3409762" cy="3409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82" y="5395469"/>
            <a:ext cx="3550048" cy="3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90"/>
            <a:ext cx="10515600" cy="5223373"/>
          </a:xfrm>
        </p:spPr>
        <p:txBody>
          <a:bodyPr>
            <a:normAutofit/>
          </a:bodyPr>
          <a:lstStyle/>
          <a:p>
            <a:r>
              <a:rPr lang="en-IN" dirty="0" smtClean="0"/>
              <a:t>K-map for e is shown. </a:t>
            </a:r>
          </a:p>
          <a:p>
            <a:r>
              <a:rPr lang="en-IN" dirty="0" smtClean="0"/>
              <a:t>For optimal simplification, we can set don’t cares corresponding to </a:t>
            </a:r>
            <a:r>
              <a:rPr lang="en-IN" i="1" dirty="0" smtClean="0"/>
              <a:t>m</a:t>
            </a:r>
            <a:r>
              <a:rPr lang="en-IN" i="1" baseline="-25000" dirty="0" smtClean="0"/>
              <a:t>11 </a:t>
            </a:r>
            <a:r>
              <a:rPr lang="en-IN" dirty="0" smtClean="0"/>
              <a:t>and</a:t>
            </a:r>
            <a:r>
              <a:rPr lang="en-IN" i="1" dirty="0" smtClean="0"/>
              <a:t> m</a:t>
            </a:r>
            <a:r>
              <a:rPr lang="en-IN" i="1" baseline="-25000" dirty="0" smtClean="0"/>
              <a:t>14</a:t>
            </a:r>
            <a:r>
              <a:rPr lang="en-IN" dirty="0" smtClean="0"/>
              <a:t> only as 1 and rest as 0.</a:t>
            </a:r>
            <a:endParaRPr lang="en-IN" dirty="0"/>
          </a:p>
          <a:p>
            <a:r>
              <a:rPr lang="en-IN" dirty="0" smtClean="0"/>
              <a:t>Thus, the minimum cost expression is,</a:t>
            </a:r>
          </a:p>
          <a:p>
            <a:endParaRPr lang="en-IN" dirty="0"/>
          </a:p>
          <a:p>
            <a:r>
              <a:rPr lang="en-IN" dirty="0" smtClean="0"/>
              <a:t>Similarly, find out the least cost expressions</a:t>
            </a:r>
          </a:p>
          <a:p>
            <a:pPr marL="0" indent="0">
              <a:buNone/>
            </a:pPr>
            <a:r>
              <a:rPr lang="en-IN" dirty="0" smtClean="0"/>
              <a:t>  for the other segments </a:t>
            </a:r>
            <a:r>
              <a:rPr lang="en-IN" dirty="0" err="1" smtClean="0"/>
              <a:t>b,c,d,f</a:t>
            </a:r>
            <a:r>
              <a:rPr lang="en-IN" dirty="0" smtClean="0"/>
              <a:t> and g as an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exercise. Also find the minimum cost POS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implementations of all segments.  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382" y="2191384"/>
            <a:ext cx="3446418" cy="3596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430" y="3022099"/>
            <a:ext cx="1886213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Incompletely Specified Functions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6" y="1502229"/>
            <a:ext cx="10920548" cy="506838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 digital systems it often happens that certain input conditions can never </a:t>
            </a:r>
            <a:r>
              <a:rPr lang="en-IN" dirty="0" smtClean="0"/>
              <a:t>occur.</a:t>
            </a:r>
          </a:p>
          <a:p>
            <a:r>
              <a:rPr lang="en-IN" dirty="0" smtClean="0"/>
              <a:t>For example</a:t>
            </a:r>
            <a:r>
              <a:rPr lang="en-IN" dirty="0"/>
              <a:t>, suppose that </a:t>
            </a:r>
            <a:r>
              <a:rPr lang="en-IN" i="1" dirty="0"/>
              <a:t>x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i="1" dirty="0"/>
              <a:t>x</a:t>
            </a:r>
            <a:r>
              <a:rPr lang="en-IN" baseline="-25000" dirty="0"/>
              <a:t>2</a:t>
            </a:r>
            <a:r>
              <a:rPr lang="en-IN" dirty="0"/>
              <a:t> control two interlocked switches such that both </a:t>
            </a:r>
            <a:r>
              <a:rPr lang="en-IN" dirty="0" smtClean="0"/>
              <a:t>switches cannot </a:t>
            </a:r>
            <a:r>
              <a:rPr lang="en-IN" dirty="0"/>
              <a:t>be closed at the same time</a:t>
            </a:r>
            <a:r>
              <a:rPr lang="en-IN" dirty="0" smtClean="0"/>
              <a:t>.</a:t>
            </a:r>
          </a:p>
          <a:p>
            <a:r>
              <a:rPr lang="en-IN" dirty="0"/>
              <a:t>Thus the only three possible states of the </a:t>
            </a:r>
            <a:r>
              <a:rPr lang="en-IN" dirty="0" smtClean="0"/>
              <a:t>switches are </a:t>
            </a:r>
            <a:r>
              <a:rPr lang="en-IN" dirty="0"/>
              <a:t>that both switches are open or that one switch is open and the other switch is closed.</a:t>
            </a:r>
          </a:p>
          <a:p>
            <a:r>
              <a:rPr lang="en-IN" dirty="0" smtClean="0"/>
              <a:t>So </a:t>
            </a:r>
            <a:r>
              <a:rPr lang="en-IN" dirty="0"/>
              <a:t>the input valuations (</a:t>
            </a:r>
            <a:r>
              <a:rPr lang="en-IN" i="1" dirty="0" smtClean="0"/>
              <a:t>x</a:t>
            </a:r>
            <a:r>
              <a:rPr lang="en-IN" baseline="-25000" dirty="0"/>
              <a:t>1</a:t>
            </a:r>
            <a:r>
              <a:rPr lang="en-IN" i="1" dirty="0" smtClean="0"/>
              <a:t>, </a:t>
            </a:r>
            <a:r>
              <a:rPr lang="en-IN" i="1" dirty="0"/>
              <a:t>x</a:t>
            </a:r>
            <a:r>
              <a:rPr lang="en-IN" baseline="-25000" dirty="0"/>
              <a:t>2</a:t>
            </a:r>
            <a:r>
              <a:rPr lang="en-IN" dirty="0"/>
              <a:t>)</a:t>
            </a:r>
            <a:r>
              <a:rPr lang="en-IN" i="1" dirty="0"/>
              <a:t> </a:t>
            </a:r>
            <a:r>
              <a:rPr lang="en-IN" dirty="0"/>
              <a:t>= 00, 01, and 10 are possible, </a:t>
            </a:r>
            <a:r>
              <a:rPr lang="en-IN" dirty="0" smtClean="0"/>
              <a:t>but 11 is not.</a:t>
            </a:r>
          </a:p>
          <a:p>
            <a:r>
              <a:rPr lang="en-IN" dirty="0" smtClean="0"/>
              <a:t>Then </a:t>
            </a:r>
            <a:r>
              <a:rPr lang="en-IN" dirty="0"/>
              <a:t>we say that (</a:t>
            </a:r>
            <a:r>
              <a:rPr lang="en-IN" i="1" dirty="0"/>
              <a:t>x</a:t>
            </a:r>
            <a:r>
              <a:rPr lang="en-IN" baseline="-25000" dirty="0"/>
              <a:t>1</a:t>
            </a:r>
            <a:r>
              <a:rPr lang="en-IN" i="1" dirty="0"/>
              <a:t>, x</a:t>
            </a:r>
            <a:r>
              <a:rPr lang="en-IN" baseline="-25000" dirty="0"/>
              <a:t>2</a:t>
            </a:r>
            <a:r>
              <a:rPr lang="en-IN" dirty="0"/>
              <a:t>)</a:t>
            </a:r>
            <a:r>
              <a:rPr lang="en-IN" i="1" dirty="0" smtClean="0"/>
              <a:t> </a:t>
            </a:r>
            <a:r>
              <a:rPr lang="en-IN" dirty="0"/>
              <a:t>= 11 is a </a:t>
            </a:r>
            <a:r>
              <a:rPr lang="en-IN" i="1" dirty="0"/>
              <a:t>don’t-care </a:t>
            </a:r>
            <a:r>
              <a:rPr lang="en-IN" i="1" dirty="0" smtClean="0"/>
              <a:t>condition</a:t>
            </a:r>
            <a:endParaRPr lang="en-IN" dirty="0"/>
          </a:p>
          <a:p>
            <a:pPr lvl="1"/>
            <a:r>
              <a:rPr lang="en-IN" dirty="0" smtClean="0"/>
              <a:t> means the circuit with </a:t>
            </a:r>
            <a:r>
              <a:rPr lang="en-IN" i="1" dirty="0" smtClean="0"/>
              <a:t>x</a:t>
            </a:r>
            <a:r>
              <a:rPr lang="en-IN" baseline="-25000" dirty="0"/>
              <a:t>1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i="1" dirty="0" smtClean="0"/>
              <a:t>x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as inputs can be designed by ignoring this condition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 function that </a:t>
            </a:r>
            <a:r>
              <a:rPr lang="en-IN" dirty="0" smtClean="0"/>
              <a:t>has don’t-care </a:t>
            </a:r>
            <a:r>
              <a:rPr lang="en-IN" dirty="0"/>
              <a:t>condition(s) is said to be </a:t>
            </a:r>
            <a:r>
              <a:rPr lang="en-IN" i="1" dirty="0"/>
              <a:t>incompletely specified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The advantage is that, the designer may choose any value of 0 or 1 for this don’t care valuations depending on convenience to obtain the least cost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53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Contd.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778"/>
            <a:ext cx="10513423" cy="574765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Consider the K-map shown</a:t>
            </a:r>
          </a:p>
          <a:p>
            <a:r>
              <a:rPr lang="en-IN" dirty="0" smtClean="0"/>
              <a:t>Here, it is assumed that similar to the interlocked</a:t>
            </a:r>
          </a:p>
          <a:p>
            <a:pPr marL="0" indent="0">
              <a:buNone/>
            </a:pPr>
            <a:r>
              <a:rPr lang="en-IN" dirty="0" smtClean="0"/>
              <a:t>  switches</a:t>
            </a:r>
            <a:r>
              <a:rPr lang="en-IN" dirty="0"/>
              <a:t>, the </a:t>
            </a:r>
            <a:r>
              <a:rPr lang="en-IN" i="1" dirty="0"/>
              <a:t>x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i="1" dirty="0"/>
              <a:t>x</a:t>
            </a:r>
            <a:r>
              <a:rPr lang="en-IN" baseline="-25000" dirty="0"/>
              <a:t>2</a:t>
            </a:r>
            <a:r>
              <a:rPr lang="en-IN" dirty="0"/>
              <a:t> </a:t>
            </a:r>
            <a:r>
              <a:rPr lang="en-IN" dirty="0" smtClean="0"/>
              <a:t>inputs will </a:t>
            </a:r>
            <a:r>
              <a:rPr lang="en-IN" dirty="0"/>
              <a:t>never be </a:t>
            </a:r>
            <a:r>
              <a:rPr lang="en-IN" dirty="0" smtClean="0"/>
              <a:t>equal</a:t>
            </a:r>
          </a:p>
          <a:p>
            <a:pPr marL="0" indent="0">
              <a:buNone/>
            </a:pPr>
            <a:r>
              <a:rPr lang="en-IN" dirty="0" smtClean="0"/>
              <a:t>  to </a:t>
            </a:r>
            <a:r>
              <a:rPr lang="en-IN" dirty="0"/>
              <a:t>1 at the </a:t>
            </a:r>
            <a:r>
              <a:rPr lang="en-IN" dirty="0" smtClean="0"/>
              <a:t>same time.</a:t>
            </a:r>
          </a:p>
          <a:p>
            <a:r>
              <a:rPr lang="en-IN" dirty="0" smtClean="0"/>
              <a:t>Hence </a:t>
            </a:r>
            <a:r>
              <a:rPr lang="en-IN" dirty="0"/>
              <a:t>the </a:t>
            </a:r>
            <a:r>
              <a:rPr lang="en-IN" dirty="0" err="1"/>
              <a:t>minterms</a:t>
            </a:r>
            <a:r>
              <a:rPr lang="en-IN" dirty="0"/>
              <a:t> </a:t>
            </a:r>
            <a:r>
              <a:rPr lang="en-IN" i="1" dirty="0"/>
              <a:t>m</a:t>
            </a:r>
            <a:r>
              <a:rPr lang="en-IN" baseline="-25000" dirty="0"/>
              <a:t>12</a:t>
            </a:r>
            <a:r>
              <a:rPr lang="en-IN" dirty="0"/>
              <a:t>, </a:t>
            </a:r>
            <a:r>
              <a:rPr lang="en-IN" i="1" dirty="0"/>
              <a:t>m</a:t>
            </a:r>
            <a:r>
              <a:rPr lang="en-IN" baseline="-25000" dirty="0"/>
              <a:t>13</a:t>
            </a:r>
            <a:r>
              <a:rPr lang="en-IN" dirty="0"/>
              <a:t>, </a:t>
            </a:r>
            <a:r>
              <a:rPr lang="en-IN" i="1" dirty="0"/>
              <a:t>m</a:t>
            </a:r>
            <a:r>
              <a:rPr lang="en-IN" baseline="-25000" dirty="0"/>
              <a:t>14</a:t>
            </a:r>
            <a:r>
              <a:rPr lang="en-IN" dirty="0" smtClean="0"/>
              <a:t>, and </a:t>
            </a:r>
            <a:r>
              <a:rPr lang="en-IN" i="1" dirty="0"/>
              <a:t>m</a:t>
            </a:r>
            <a:r>
              <a:rPr lang="en-IN" baseline="-25000" dirty="0"/>
              <a:t>15</a:t>
            </a:r>
            <a:r>
              <a:rPr lang="en-IN" dirty="0"/>
              <a:t> can all be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considered </a:t>
            </a:r>
            <a:r>
              <a:rPr lang="en-IN" dirty="0"/>
              <a:t>as </a:t>
            </a:r>
            <a:r>
              <a:rPr lang="en-IN" dirty="0" smtClean="0"/>
              <a:t>don’t-cares (marked as ‘d’)</a:t>
            </a:r>
          </a:p>
          <a:p>
            <a:r>
              <a:rPr lang="en-IN" dirty="0"/>
              <a:t>The function can be specified </a:t>
            </a:r>
            <a:r>
              <a:rPr lang="en-IN" dirty="0" smtClean="0"/>
              <a:t>in SOP form as,</a:t>
            </a:r>
          </a:p>
          <a:p>
            <a:endParaRPr lang="en-IN" dirty="0"/>
          </a:p>
          <a:p>
            <a:r>
              <a:rPr lang="en-IN" dirty="0"/>
              <a:t>where </a:t>
            </a:r>
            <a:r>
              <a:rPr lang="en-IN" i="1" dirty="0"/>
              <a:t>D </a:t>
            </a:r>
            <a:r>
              <a:rPr lang="en-IN" dirty="0"/>
              <a:t>is the set of don’t-cares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To obtain the least cost expression, the </a:t>
            </a:r>
            <a:r>
              <a:rPr lang="en-IN" dirty="0"/>
              <a:t>don’t-cares </a:t>
            </a:r>
            <a:r>
              <a:rPr lang="en-IN" i="1" dirty="0"/>
              <a:t>D</a:t>
            </a:r>
            <a:r>
              <a:rPr lang="en-IN" baseline="-25000" dirty="0"/>
              <a:t>12</a:t>
            </a:r>
            <a:r>
              <a:rPr lang="en-IN" dirty="0"/>
              <a:t>, </a:t>
            </a:r>
            <a:r>
              <a:rPr lang="en-IN" i="1" dirty="0"/>
              <a:t>D</a:t>
            </a:r>
            <a:r>
              <a:rPr lang="en-IN" baseline="-25000" dirty="0"/>
              <a:t>13</a:t>
            </a:r>
            <a:r>
              <a:rPr lang="en-IN" dirty="0"/>
              <a:t>, and </a:t>
            </a:r>
            <a:r>
              <a:rPr lang="en-IN" i="1" dirty="0" smtClean="0"/>
              <a:t>D</a:t>
            </a:r>
            <a:r>
              <a:rPr lang="en-IN" baseline="-25000" dirty="0" smtClean="0"/>
              <a:t>14</a:t>
            </a:r>
            <a:r>
              <a:rPr lang="en-IN" dirty="0" smtClean="0"/>
              <a:t> </a:t>
            </a:r>
            <a:r>
              <a:rPr lang="en-IN" dirty="0"/>
              <a:t>(corresponding to </a:t>
            </a:r>
            <a:r>
              <a:rPr lang="en-IN" dirty="0" err="1" smtClean="0"/>
              <a:t>minterms</a:t>
            </a:r>
            <a:r>
              <a:rPr lang="en-IN" dirty="0" smtClean="0"/>
              <a:t> </a:t>
            </a:r>
            <a:r>
              <a:rPr lang="en-IN" i="1" dirty="0" smtClean="0"/>
              <a:t>m</a:t>
            </a:r>
            <a:r>
              <a:rPr lang="en-IN" baseline="-25000" dirty="0" smtClean="0"/>
              <a:t>12</a:t>
            </a:r>
            <a:r>
              <a:rPr lang="en-IN" dirty="0" smtClean="0"/>
              <a:t>, </a:t>
            </a:r>
            <a:r>
              <a:rPr lang="en-IN" i="1" dirty="0" smtClean="0"/>
              <a:t>m</a:t>
            </a:r>
            <a:r>
              <a:rPr lang="en-IN" baseline="-25000" dirty="0" smtClean="0"/>
              <a:t>13</a:t>
            </a:r>
            <a:r>
              <a:rPr lang="en-IN" dirty="0" smtClean="0"/>
              <a:t>, </a:t>
            </a:r>
            <a:r>
              <a:rPr lang="en-IN" dirty="0"/>
              <a:t>and </a:t>
            </a:r>
            <a:r>
              <a:rPr lang="en-IN" i="1" dirty="0"/>
              <a:t>m</a:t>
            </a:r>
            <a:r>
              <a:rPr lang="en-IN" baseline="-25000" dirty="0"/>
              <a:t>14</a:t>
            </a:r>
            <a:r>
              <a:rPr lang="en-IN" i="1" dirty="0"/>
              <a:t>) </a:t>
            </a:r>
            <a:r>
              <a:rPr lang="en-IN" dirty="0" smtClean="0"/>
              <a:t>can be assumed as 1 </a:t>
            </a:r>
            <a:r>
              <a:rPr lang="en-IN" dirty="0"/>
              <a:t>while </a:t>
            </a:r>
            <a:r>
              <a:rPr lang="en-IN" i="1" dirty="0"/>
              <a:t>D</a:t>
            </a:r>
            <a:r>
              <a:rPr lang="en-IN" baseline="-25000" dirty="0"/>
              <a:t>15</a:t>
            </a:r>
            <a:r>
              <a:rPr lang="en-IN" dirty="0"/>
              <a:t> </a:t>
            </a:r>
            <a:r>
              <a:rPr lang="en-IN" dirty="0" smtClean="0"/>
              <a:t>as </a:t>
            </a:r>
            <a:r>
              <a:rPr lang="en-IN" dirty="0"/>
              <a:t>0.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03" y="4309086"/>
            <a:ext cx="5812886" cy="38048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107010" y="780589"/>
          <a:ext cx="2370184" cy="2132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546">
                  <a:extLst>
                    <a:ext uri="{9D8B030D-6E8A-4147-A177-3AD203B41FA5}">
                      <a16:colId xmlns:a16="http://schemas.microsoft.com/office/drawing/2014/main" val="720613440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2092427682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3051497630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3751604166"/>
                    </a:ext>
                  </a:extLst>
                </a:gridCol>
              </a:tblGrid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01971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9998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20177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23155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564" y="157179"/>
            <a:ext cx="3193143" cy="5972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370" y="860051"/>
            <a:ext cx="515784" cy="20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6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SOP Implementation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are only two prime </a:t>
            </a:r>
            <a:r>
              <a:rPr lang="en-IN" dirty="0" err="1"/>
              <a:t>implicants</a:t>
            </a:r>
            <a:r>
              <a:rPr lang="en-IN" dirty="0"/>
              <a:t> and </a:t>
            </a:r>
            <a:endParaRPr lang="en-IN" dirty="0" smtClean="0"/>
          </a:p>
          <a:p>
            <a:pPr lvl="1"/>
            <a:r>
              <a:rPr lang="en-IN" dirty="0" smtClean="0"/>
              <a:t>both </a:t>
            </a:r>
            <a:r>
              <a:rPr lang="en-IN" dirty="0"/>
              <a:t>are essential</a:t>
            </a:r>
          </a:p>
          <a:p>
            <a:r>
              <a:rPr lang="en-IN" dirty="0"/>
              <a:t>The resulting </a:t>
            </a:r>
            <a:r>
              <a:rPr lang="en-IN" smtClean="0"/>
              <a:t>least cost expression </a:t>
            </a:r>
            <a:r>
              <a:rPr lang="en-IN" dirty="0"/>
              <a:t>is,</a:t>
            </a:r>
          </a:p>
          <a:p>
            <a:endParaRPr lang="en-IN" dirty="0"/>
          </a:p>
          <a:p>
            <a:r>
              <a:rPr lang="en-IN" dirty="0" smtClean="0"/>
              <a:t>Instead, if we had excluded the don’t-cares from the synthesis of the function, by assuming that they always have a value of 0, the resulting SOP expression would be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636" y="486990"/>
            <a:ext cx="3891495" cy="2677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299" y="5553095"/>
            <a:ext cx="4330930" cy="421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978" y="3738848"/>
            <a:ext cx="2063635" cy="3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POS implementation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the previous case of values for don’t cares</a:t>
            </a:r>
          </a:p>
          <a:p>
            <a:pPr lvl="1"/>
            <a:r>
              <a:rPr lang="en-IN" dirty="0" smtClean="0"/>
              <a:t>the corresponding POS </a:t>
            </a:r>
            <a:r>
              <a:rPr lang="en-IN" dirty="0"/>
              <a:t>expression would </a:t>
            </a:r>
            <a:r>
              <a:rPr lang="en-IN" dirty="0" smtClean="0"/>
              <a:t>be</a:t>
            </a:r>
          </a:p>
          <a:p>
            <a:endParaRPr lang="en-IN" dirty="0"/>
          </a:p>
          <a:p>
            <a:r>
              <a:rPr lang="en-IN" dirty="0" smtClean="0"/>
              <a:t>Now, if we had considered all ‘d’ as zero, then the POS</a:t>
            </a:r>
          </a:p>
          <a:p>
            <a:pPr marL="0" indent="0">
              <a:buNone/>
            </a:pPr>
            <a:r>
              <a:rPr lang="en-IN" dirty="0"/>
              <a:t>i</a:t>
            </a:r>
            <a:r>
              <a:rPr lang="en-IN" dirty="0" smtClean="0"/>
              <a:t>mplementation would be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Thus, the don’t care values should be considered in such a manner that we can obtain the cost- efficient expression with minimum grouping of terms.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310" y="365125"/>
            <a:ext cx="4048690" cy="2591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537" y="2753385"/>
            <a:ext cx="3055309" cy="355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032" y="4370305"/>
            <a:ext cx="4662709" cy="3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4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053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 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/>
          <a:lstStyle/>
          <a:p>
            <a:r>
              <a:rPr lang="en-IN" dirty="0"/>
              <a:t>Determine the minimum-cost SOP and POS expressions for the </a:t>
            </a:r>
            <a:r>
              <a:rPr lang="en-IN" dirty="0" smtClean="0"/>
              <a:t>function</a:t>
            </a:r>
          </a:p>
          <a:p>
            <a:endParaRPr lang="en-IN" dirty="0"/>
          </a:p>
          <a:p>
            <a:r>
              <a:rPr lang="en-IN" dirty="0"/>
              <a:t>To find the minimum-cost SOP expression, it is necessary to find the prime </a:t>
            </a:r>
            <a:r>
              <a:rPr lang="en-IN" dirty="0" err="1"/>
              <a:t>implicants</a:t>
            </a:r>
            <a:r>
              <a:rPr lang="en-IN" dirty="0"/>
              <a:t> </a:t>
            </a:r>
            <a:r>
              <a:rPr lang="en-IN" dirty="0" smtClean="0"/>
              <a:t>that cover </a:t>
            </a:r>
            <a:r>
              <a:rPr lang="en-IN" dirty="0"/>
              <a:t>all 1s in the map</a:t>
            </a:r>
            <a:r>
              <a:rPr lang="en-IN" dirty="0" smtClean="0"/>
              <a:t>.</a:t>
            </a:r>
          </a:p>
          <a:p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90" y="1816069"/>
            <a:ext cx="7796761" cy="36445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148947" y="4242252"/>
          <a:ext cx="2370184" cy="2132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546">
                  <a:extLst>
                    <a:ext uri="{9D8B030D-6E8A-4147-A177-3AD203B41FA5}">
                      <a16:colId xmlns:a16="http://schemas.microsoft.com/office/drawing/2014/main" val="720613440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2092427682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3051497630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3751604166"/>
                    </a:ext>
                  </a:extLst>
                </a:gridCol>
              </a:tblGrid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01971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9998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20177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23155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501" y="3618842"/>
            <a:ext cx="3193143" cy="597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307" y="4321714"/>
            <a:ext cx="515784" cy="20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386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SOP Implementation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8990"/>
                <a:ext cx="10515600" cy="5147973"/>
              </a:xfrm>
            </p:spPr>
            <p:txBody>
              <a:bodyPr/>
              <a:lstStyle/>
              <a:p>
                <a:r>
                  <a:rPr lang="en-IN" dirty="0" smtClean="0"/>
                  <a:t>There are 3 essential prime </a:t>
                </a:r>
                <a:r>
                  <a:rPr lang="en-IN" dirty="0" err="1" smtClean="0"/>
                  <a:t>implicants</a:t>
                </a:r>
                <a:r>
                  <a:rPr lang="en-IN" dirty="0" smtClean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due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IN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due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to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IN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dirty="0" smtClean="0"/>
                  <a:t> due 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But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 smtClean="0"/>
                  <a:t> is left, so we have to consider a non-essential prime </a:t>
                </a:r>
                <a:r>
                  <a:rPr lang="en-IN" dirty="0" err="1" smtClean="0"/>
                  <a:t>implicant</a:t>
                </a:r>
                <a:r>
                  <a:rPr lang="en-IN" dirty="0" smtClean="0"/>
                  <a:t> to cover it.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r>
                  <a:rPr lang="en-IN" dirty="0" err="1" smtClean="0"/>
                  <a:t>Therfore</a:t>
                </a:r>
                <a:r>
                  <a:rPr lang="en-IN" dirty="0" smtClean="0"/>
                  <a:t>, the minimum cost expression is,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8990"/>
                <a:ext cx="10515600" cy="5147973"/>
              </a:xfrm>
              <a:blipFill>
                <a:blip r:embed="rId2"/>
                <a:stretch>
                  <a:fillRect l="-1043" t="-2133" r="-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580" y="5539729"/>
            <a:ext cx="5404175" cy="351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88" y="2497493"/>
            <a:ext cx="4474734" cy="33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7" y="165669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POS implementation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7909"/>
                <a:ext cx="10515600" cy="4949054"/>
              </a:xfrm>
            </p:spPr>
            <p:txBody>
              <a:bodyPr/>
              <a:lstStyle/>
              <a:p>
                <a:r>
                  <a:rPr lang="en-IN" dirty="0" smtClean="0"/>
                  <a:t>The term </a:t>
                </a:r>
                <a:r>
                  <a:rPr lang="en-IN" i="1" dirty="0"/>
                  <a:t>(x</a:t>
                </a:r>
                <a:r>
                  <a:rPr lang="en-IN" baseline="-25000" dirty="0"/>
                  <a:t>1</a:t>
                </a:r>
                <a:r>
                  <a:rPr lang="en-IN" dirty="0"/>
                  <a:t> + </a:t>
                </a:r>
                <a:r>
                  <a:rPr lang="en-IN" i="1" dirty="0"/>
                  <a:t>x</a:t>
                </a:r>
                <a:r>
                  <a:rPr lang="en-IN" baseline="-25000" dirty="0"/>
                  <a:t>2</a:t>
                </a:r>
                <a:r>
                  <a:rPr lang="en-IN" i="1" dirty="0"/>
                  <a:t>) </a:t>
                </a:r>
                <a:r>
                  <a:rPr lang="en-IN" dirty="0"/>
                  <a:t>is essential to cover </a:t>
                </a:r>
                <a:r>
                  <a:rPr lang="en-IN" dirty="0" smtClean="0"/>
                  <a:t>the 0s </a:t>
                </a:r>
                <a:r>
                  <a:rPr lang="en-IN" dirty="0"/>
                  <a:t>in </a:t>
                </a:r>
                <a:r>
                  <a:rPr lang="en-IN" dirty="0" err="1" smtClean="0"/>
                  <a:t>maxterms</a:t>
                </a:r>
                <a:r>
                  <a:rPr lang="en-IN" dirty="0" smtClean="0"/>
                  <a:t> </a:t>
                </a:r>
                <a:r>
                  <a:rPr lang="en-IN" i="1" dirty="0"/>
                  <a:t>M</a:t>
                </a:r>
                <a:r>
                  <a:rPr lang="en-IN" baseline="-25000" dirty="0"/>
                  <a:t>0</a:t>
                </a:r>
                <a:r>
                  <a:rPr lang="en-IN" dirty="0"/>
                  <a:t> and </a:t>
                </a:r>
                <a:r>
                  <a:rPr lang="en-IN" i="1" dirty="0" smtClean="0"/>
                  <a:t>M</a:t>
                </a:r>
                <a:r>
                  <a:rPr lang="en-IN" baseline="-25000" dirty="0" smtClean="0"/>
                  <a:t>2.</a:t>
                </a:r>
              </a:p>
              <a:p>
                <a:r>
                  <a:rPr lang="en-IN" dirty="0"/>
                  <a:t>The terms </a:t>
                </a:r>
                <a:r>
                  <a:rPr lang="en-IN" i="1" dirty="0"/>
                  <a:t>(x</a:t>
                </a:r>
                <a:r>
                  <a:rPr lang="en-IN" baseline="-25000" dirty="0"/>
                  <a:t>3</a:t>
                </a:r>
                <a:r>
                  <a:rPr lang="en-I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IN" i="1" dirty="0"/>
                  <a:t>) </a:t>
                </a:r>
                <a:r>
                  <a:rPr lang="en-IN" dirty="0" smtClean="0"/>
                  <a:t>and </a:t>
                </a:r>
                <a:r>
                  <a:rPr lang="en-IN" i="1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IN" dirty="0"/>
                  <a:t> + </a:t>
                </a:r>
                <a:r>
                  <a:rPr lang="en-IN" i="1" dirty="0"/>
                  <a:t>x</a:t>
                </a:r>
                <a:r>
                  <a:rPr lang="en-IN" baseline="-25000" dirty="0"/>
                  <a:t>4</a:t>
                </a:r>
                <a:r>
                  <a:rPr lang="en-IN" i="1" dirty="0"/>
                  <a:t>) </a:t>
                </a:r>
                <a:r>
                  <a:rPr lang="en-IN" dirty="0"/>
                  <a:t>must be used to cover the 0s in squares </a:t>
                </a:r>
                <a:r>
                  <a:rPr lang="en-IN" i="1" dirty="0" smtClean="0"/>
                  <a:t>M</a:t>
                </a:r>
                <a:r>
                  <a:rPr lang="en-IN" i="1" baseline="-25000" dirty="0" smtClean="0"/>
                  <a:t>13</a:t>
                </a:r>
                <a:r>
                  <a:rPr lang="en-IN" dirty="0" smtClean="0"/>
                  <a:t> </a:t>
                </a:r>
                <a:r>
                  <a:rPr lang="en-IN" dirty="0"/>
                  <a:t>and </a:t>
                </a:r>
                <a:r>
                  <a:rPr lang="en-IN" i="1" dirty="0" smtClean="0"/>
                  <a:t>M</a:t>
                </a:r>
                <a:r>
                  <a:rPr lang="en-IN" i="1" baseline="-25000" dirty="0" smtClean="0"/>
                  <a:t>14</a:t>
                </a:r>
                <a:r>
                  <a:rPr lang="en-IN" dirty="0" smtClean="0"/>
                  <a:t>, </a:t>
                </a:r>
                <a:r>
                  <a:rPr lang="en-IN" dirty="0"/>
                  <a:t>respectively. </a:t>
                </a:r>
                <a:endParaRPr lang="en-IN" dirty="0" smtClean="0"/>
              </a:p>
              <a:p>
                <a:r>
                  <a:rPr lang="en-IN" dirty="0" smtClean="0"/>
                  <a:t>Since these </a:t>
                </a:r>
                <a:r>
                  <a:rPr lang="en-IN" dirty="0"/>
                  <a:t>three sum terms cover all </a:t>
                </a: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  0s </a:t>
                </a:r>
                <a:r>
                  <a:rPr lang="en-IN" dirty="0"/>
                  <a:t>in the map, the POS expression </a:t>
                </a:r>
                <a:r>
                  <a:rPr lang="en-IN" dirty="0" smtClean="0"/>
                  <a:t>is,</a:t>
                </a:r>
              </a:p>
              <a:p>
                <a:pPr marL="0" indent="0">
                  <a:buNone/>
                </a:pPr>
                <a:endParaRPr lang="en-IN" baseline="-25000" dirty="0"/>
              </a:p>
              <a:p>
                <a:endParaRPr lang="en-IN" baseline="-25000" dirty="0" smtClean="0"/>
              </a:p>
              <a:p>
                <a:r>
                  <a:rPr lang="en-IN" dirty="0" smtClean="0"/>
                  <a:t>Thus, in this example we have considered</a:t>
                </a:r>
              </a:p>
              <a:p>
                <a:pPr marL="0" indent="0">
                  <a:buNone/>
                </a:pPr>
                <a:r>
                  <a:rPr lang="en-IN" dirty="0" smtClean="0"/>
                  <a:t>  different values for d for implementing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SOP and POS forms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7909"/>
                <a:ext cx="10515600" cy="4949054"/>
              </a:xfrm>
              <a:blipFill>
                <a:blip r:embed="rId2"/>
                <a:stretch>
                  <a:fillRect l="-1043" t="-2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772" y="2553472"/>
            <a:ext cx="5033228" cy="3115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36" y="3924671"/>
            <a:ext cx="5056753" cy="3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 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651"/>
            <a:ext cx="10515600" cy="5210312"/>
          </a:xfrm>
        </p:spPr>
        <p:txBody>
          <a:bodyPr>
            <a:normAutofit/>
          </a:bodyPr>
          <a:lstStyle/>
          <a:p>
            <a:r>
              <a:rPr lang="en-IN" dirty="0" smtClean="0"/>
              <a:t>Design </a:t>
            </a:r>
            <a:r>
              <a:rPr lang="en-IN" dirty="0"/>
              <a:t>a </a:t>
            </a:r>
            <a:r>
              <a:rPr lang="en-IN" dirty="0" smtClean="0"/>
              <a:t>circuit which takes a </a:t>
            </a:r>
            <a:r>
              <a:rPr lang="en-IN" dirty="0"/>
              <a:t>four-bit </a:t>
            </a:r>
            <a:r>
              <a:rPr lang="en-IN" dirty="0" smtClean="0"/>
              <a:t>binary number </a:t>
            </a:r>
            <a:r>
              <a:rPr lang="en-IN" i="1" dirty="0"/>
              <a:t>X </a:t>
            </a:r>
            <a:r>
              <a:rPr lang="en-IN" dirty="0"/>
              <a:t>= </a:t>
            </a:r>
            <a:r>
              <a:rPr lang="en-IN" i="1" dirty="0" smtClean="0"/>
              <a:t>x</a:t>
            </a:r>
            <a:r>
              <a:rPr lang="en-IN" baseline="-25000" dirty="0"/>
              <a:t>3</a:t>
            </a:r>
            <a:r>
              <a:rPr lang="en-IN" i="1" dirty="0" smtClean="0"/>
              <a:t>x</a:t>
            </a:r>
            <a:r>
              <a:rPr lang="en-IN" baseline="-25000" dirty="0" smtClean="0"/>
              <a:t>2</a:t>
            </a:r>
            <a:r>
              <a:rPr lang="en-IN" i="1" dirty="0" smtClean="0"/>
              <a:t>x</a:t>
            </a:r>
            <a:r>
              <a:rPr lang="en-IN" baseline="-25000" dirty="0" smtClean="0"/>
              <a:t>1</a:t>
            </a:r>
            <a:r>
              <a:rPr lang="en-IN" i="1" dirty="0" smtClean="0"/>
              <a:t>x</a:t>
            </a:r>
            <a:r>
              <a:rPr lang="en-IN" baseline="-25000" dirty="0" smtClean="0"/>
              <a:t>0</a:t>
            </a:r>
            <a:r>
              <a:rPr lang="en-IN" dirty="0" smtClean="0"/>
              <a:t> </a:t>
            </a:r>
            <a:r>
              <a:rPr lang="en-IN" dirty="0"/>
              <a:t>that represents the </a:t>
            </a:r>
            <a:r>
              <a:rPr lang="en-IN" dirty="0" smtClean="0"/>
              <a:t>decimal values </a:t>
            </a:r>
            <a:r>
              <a:rPr lang="en-IN" dirty="0"/>
              <a:t>0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, . . . , </a:t>
            </a:r>
            <a:r>
              <a:rPr lang="en-IN" dirty="0" smtClean="0"/>
              <a:t>9 and display the same.</a:t>
            </a:r>
          </a:p>
          <a:p>
            <a:pPr marL="0" indent="0">
              <a:buNone/>
            </a:pPr>
            <a:r>
              <a:rPr lang="en-IN" dirty="0" smtClean="0"/>
              <a:t>Sol : Using </a:t>
            </a:r>
            <a:r>
              <a:rPr lang="en-IN" dirty="0"/>
              <a:t>four bits to represent decimal digits in this way is often </a:t>
            </a:r>
            <a:r>
              <a:rPr lang="en-IN" dirty="0" smtClean="0"/>
              <a:t>referred to </a:t>
            </a:r>
            <a:r>
              <a:rPr lang="en-IN" dirty="0"/>
              <a:t>as the </a:t>
            </a:r>
            <a:r>
              <a:rPr lang="en-IN" i="1" dirty="0"/>
              <a:t>binary coded decimal </a:t>
            </a:r>
            <a:r>
              <a:rPr lang="en-IN" dirty="0"/>
              <a:t>(BCD) representation. </a:t>
            </a:r>
            <a:endParaRPr lang="en-IN" dirty="0" smtClean="0"/>
          </a:p>
          <a:p>
            <a:r>
              <a:rPr lang="en-IN" dirty="0" smtClean="0"/>
              <a:t>The figure shows the inputs (</a:t>
            </a:r>
            <a:r>
              <a:rPr lang="en-IN" i="1" dirty="0" smtClean="0"/>
              <a:t>x</a:t>
            </a:r>
            <a:r>
              <a:rPr lang="en-IN" baseline="-25000" dirty="0" smtClean="0"/>
              <a:t>3 </a:t>
            </a:r>
            <a:r>
              <a:rPr lang="en-IN" dirty="0" smtClean="0"/>
              <a:t>,</a:t>
            </a:r>
            <a:r>
              <a:rPr lang="en-IN" baseline="-25000" dirty="0" smtClean="0"/>
              <a:t> </a:t>
            </a:r>
            <a:r>
              <a:rPr lang="en-IN" i="1" dirty="0" smtClean="0"/>
              <a:t>x</a:t>
            </a:r>
            <a:r>
              <a:rPr lang="en-IN" baseline="-25000" dirty="0" smtClean="0"/>
              <a:t>2 </a:t>
            </a:r>
            <a:r>
              <a:rPr lang="en-IN" dirty="0" smtClean="0"/>
              <a:t>, </a:t>
            </a:r>
            <a:r>
              <a:rPr lang="en-IN" i="1" dirty="0" smtClean="0"/>
              <a:t>x</a:t>
            </a:r>
            <a:r>
              <a:rPr lang="en-IN" baseline="-25000" dirty="0" smtClean="0"/>
              <a:t>1 </a:t>
            </a:r>
            <a:r>
              <a:rPr lang="en-IN" dirty="0" smtClean="0"/>
              <a:t>, </a:t>
            </a:r>
            <a:r>
              <a:rPr lang="en-IN" i="1" dirty="0" smtClean="0"/>
              <a:t>x</a:t>
            </a:r>
            <a:r>
              <a:rPr lang="en-IN" baseline="-25000" dirty="0" smtClean="0"/>
              <a:t>0</a:t>
            </a:r>
            <a:r>
              <a:rPr lang="en-IN" dirty="0" smtClean="0"/>
              <a:t>) and the 7 segment outputs (</a:t>
            </a:r>
            <a:r>
              <a:rPr lang="en-IN" i="1" dirty="0"/>
              <a:t>a, b, . . . , g</a:t>
            </a:r>
            <a:r>
              <a:rPr lang="en-IN" dirty="0" smtClean="0"/>
              <a:t>) that control the display.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58134"/>
            <a:ext cx="5357028" cy="2825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78" y="3319350"/>
            <a:ext cx="437258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4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924809703774F9F1540A07852F405" ma:contentTypeVersion="2" ma:contentTypeDescription="Create a new document." ma:contentTypeScope="" ma:versionID="94bb3afc98ac6235560c74534482d8e4">
  <xsd:schema xmlns:xsd="http://www.w3.org/2001/XMLSchema" xmlns:xs="http://www.w3.org/2001/XMLSchema" xmlns:p="http://schemas.microsoft.com/office/2006/metadata/properties" xmlns:ns2="2f1b3196-13b1-4f57-a46a-962c9f17c1b4" targetNamespace="http://schemas.microsoft.com/office/2006/metadata/properties" ma:root="true" ma:fieldsID="b4ac0d5b1f71f5518c3fb157e48aeb87" ns2:_="">
    <xsd:import namespace="2f1b3196-13b1-4f57-a46a-962c9f17c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196-13b1-4f57-a46a-962c9f17c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978949-B702-4DFF-A5B5-97D07825CDE1}"/>
</file>

<file path=customXml/itemProps2.xml><?xml version="1.0" encoding="utf-8"?>
<ds:datastoreItem xmlns:ds="http://schemas.openxmlformats.org/officeDocument/2006/customXml" ds:itemID="{BD4A93E9-C6D0-4604-813E-316DC5E8B68B}"/>
</file>

<file path=customXml/itemProps3.xml><?xml version="1.0" encoding="utf-8"?>
<ds:datastoreItem xmlns:ds="http://schemas.openxmlformats.org/officeDocument/2006/customXml" ds:itemID="{142E8331-CFEF-4406-AE70-E9EA6036806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Lecture 10 &amp; 11</vt:lpstr>
      <vt:lpstr>Incompletely Specified Functions</vt:lpstr>
      <vt:lpstr>Contd.</vt:lpstr>
      <vt:lpstr>SOP Implementation</vt:lpstr>
      <vt:lpstr>POS implementation</vt:lpstr>
      <vt:lpstr>Example 2</vt:lpstr>
      <vt:lpstr>SOP Implementation</vt:lpstr>
      <vt:lpstr>POS implementation</vt:lpstr>
      <vt:lpstr>Example 3</vt:lpstr>
      <vt:lpstr>Contd.</vt:lpstr>
      <vt:lpstr>Contd.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&amp; 11</dc:title>
  <dc:creator>ANAGHA E G</dc:creator>
  <cp:lastModifiedBy>ANAGHA E G</cp:lastModifiedBy>
  <cp:revision>1</cp:revision>
  <dcterms:created xsi:type="dcterms:W3CDTF">2020-08-26T14:23:16Z</dcterms:created>
  <dcterms:modified xsi:type="dcterms:W3CDTF">2020-08-26T14:23:30Z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0x010100037924809703774F9F1540A07852F405</vt:lpwstr>
  </property>
</Properties>
</file>