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5159A-5857-41E1-BD98-73137A6A52B8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71E1-261C-4720-9CBC-785FFA070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620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5159A-5857-41E1-BD98-73137A6A52B8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71E1-261C-4720-9CBC-785FFA070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181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5159A-5857-41E1-BD98-73137A6A52B8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71E1-261C-4720-9CBC-785FFA070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745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5159A-5857-41E1-BD98-73137A6A52B8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71E1-261C-4720-9CBC-785FFA070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941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5159A-5857-41E1-BD98-73137A6A52B8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71E1-261C-4720-9CBC-785FFA070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140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5159A-5857-41E1-BD98-73137A6A52B8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71E1-261C-4720-9CBC-785FFA070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66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5159A-5857-41E1-BD98-73137A6A52B8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71E1-261C-4720-9CBC-785FFA070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31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5159A-5857-41E1-BD98-73137A6A52B8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71E1-261C-4720-9CBC-785FFA070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810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5159A-5857-41E1-BD98-73137A6A52B8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71E1-261C-4720-9CBC-785FFA070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678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5159A-5857-41E1-BD98-73137A6A52B8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71E1-261C-4720-9CBC-785FFA070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889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5159A-5857-41E1-BD98-73137A6A52B8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71E1-261C-4720-9CBC-785FFA070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106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5159A-5857-41E1-BD98-73137A6A52B8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D71E1-261C-4720-9CBC-785FFA070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278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19ECE204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Lecture 12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6543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7023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Example 3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6651"/>
            <a:ext cx="10515600" cy="5210312"/>
          </a:xfrm>
        </p:spPr>
        <p:txBody>
          <a:bodyPr>
            <a:normAutofit/>
          </a:bodyPr>
          <a:lstStyle/>
          <a:p>
            <a:r>
              <a:rPr lang="en-IN" dirty="0" smtClean="0"/>
              <a:t>Design </a:t>
            </a:r>
            <a:r>
              <a:rPr lang="en-IN" dirty="0"/>
              <a:t>a </a:t>
            </a:r>
            <a:r>
              <a:rPr lang="en-IN" dirty="0" smtClean="0"/>
              <a:t>circuit which takes a </a:t>
            </a:r>
            <a:r>
              <a:rPr lang="en-IN" dirty="0"/>
              <a:t>four-bit </a:t>
            </a:r>
            <a:r>
              <a:rPr lang="en-IN" dirty="0" smtClean="0"/>
              <a:t>binary number </a:t>
            </a:r>
            <a:r>
              <a:rPr lang="en-IN" i="1" dirty="0"/>
              <a:t>X </a:t>
            </a:r>
            <a:r>
              <a:rPr lang="en-IN" dirty="0"/>
              <a:t>= </a:t>
            </a:r>
            <a:r>
              <a:rPr lang="en-IN" i="1" dirty="0" smtClean="0"/>
              <a:t>x</a:t>
            </a:r>
            <a:r>
              <a:rPr lang="en-IN" baseline="-25000" dirty="0"/>
              <a:t>3</a:t>
            </a:r>
            <a:r>
              <a:rPr lang="en-IN" i="1" dirty="0" smtClean="0"/>
              <a:t>x</a:t>
            </a:r>
            <a:r>
              <a:rPr lang="en-IN" baseline="-25000" dirty="0" smtClean="0"/>
              <a:t>2</a:t>
            </a:r>
            <a:r>
              <a:rPr lang="en-IN" i="1" dirty="0" smtClean="0"/>
              <a:t>x</a:t>
            </a:r>
            <a:r>
              <a:rPr lang="en-IN" baseline="-25000" dirty="0" smtClean="0"/>
              <a:t>1</a:t>
            </a:r>
            <a:r>
              <a:rPr lang="en-IN" i="1" dirty="0" smtClean="0"/>
              <a:t>x</a:t>
            </a:r>
            <a:r>
              <a:rPr lang="en-IN" baseline="-25000" dirty="0" smtClean="0"/>
              <a:t>0</a:t>
            </a:r>
            <a:r>
              <a:rPr lang="en-IN" dirty="0" smtClean="0"/>
              <a:t> </a:t>
            </a:r>
            <a:r>
              <a:rPr lang="en-IN" dirty="0"/>
              <a:t>that represents the </a:t>
            </a:r>
            <a:r>
              <a:rPr lang="en-IN" dirty="0" smtClean="0"/>
              <a:t>decimal values </a:t>
            </a:r>
            <a:r>
              <a:rPr lang="en-IN" dirty="0"/>
              <a:t>0</a:t>
            </a:r>
            <a:r>
              <a:rPr lang="en-IN" i="1" dirty="0"/>
              <a:t>, </a:t>
            </a:r>
            <a:r>
              <a:rPr lang="en-IN" dirty="0"/>
              <a:t>1</a:t>
            </a:r>
            <a:r>
              <a:rPr lang="en-IN" i="1" dirty="0"/>
              <a:t>, . . . , </a:t>
            </a:r>
            <a:r>
              <a:rPr lang="en-IN" dirty="0" smtClean="0"/>
              <a:t>9 and display the same.</a:t>
            </a:r>
          </a:p>
          <a:p>
            <a:pPr marL="0" indent="0">
              <a:buNone/>
            </a:pPr>
            <a:r>
              <a:rPr lang="en-IN" dirty="0" smtClean="0"/>
              <a:t>Sol : Using </a:t>
            </a:r>
            <a:r>
              <a:rPr lang="en-IN" dirty="0"/>
              <a:t>four bits to represent decimal digits in this way is often </a:t>
            </a:r>
            <a:r>
              <a:rPr lang="en-IN" dirty="0" smtClean="0"/>
              <a:t>referred to </a:t>
            </a:r>
            <a:r>
              <a:rPr lang="en-IN" dirty="0"/>
              <a:t>as the </a:t>
            </a:r>
            <a:r>
              <a:rPr lang="en-IN" i="1" dirty="0"/>
              <a:t>binary coded decimal </a:t>
            </a:r>
            <a:r>
              <a:rPr lang="en-IN" dirty="0"/>
              <a:t>(BCD) representation. </a:t>
            </a:r>
            <a:endParaRPr lang="en-IN" dirty="0" smtClean="0"/>
          </a:p>
          <a:p>
            <a:r>
              <a:rPr lang="en-IN" dirty="0" smtClean="0"/>
              <a:t>The figure shows the inputs (</a:t>
            </a:r>
            <a:r>
              <a:rPr lang="en-IN" i="1" dirty="0" smtClean="0"/>
              <a:t>x</a:t>
            </a:r>
            <a:r>
              <a:rPr lang="en-IN" baseline="-25000" dirty="0" smtClean="0"/>
              <a:t>3 </a:t>
            </a:r>
            <a:r>
              <a:rPr lang="en-IN" dirty="0" smtClean="0"/>
              <a:t>,</a:t>
            </a:r>
            <a:r>
              <a:rPr lang="en-IN" baseline="-25000" dirty="0" smtClean="0"/>
              <a:t> </a:t>
            </a:r>
            <a:r>
              <a:rPr lang="en-IN" i="1" dirty="0" smtClean="0"/>
              <a:t>x</a:t>
            </a:r>
            <a:r>
              <a:rPr lang="en-IN" baseline="-25000" dirty="0" smtClean="0"/>
              <a:t>2 </a:t>
            </a:r>
            <a:r>
              <a:rPr lang="en-IN" dirty="0" smtClean="0"/>
              <a:t>, </a:t>
            </a:r>
            <a:r>
              <a:rPr lang="en-IN" i="1" dirty="0" smtClean="0"/>
              <a:t>x</a:t>
            </a:r>
            <a:r>
              <a:rPr lang="en-IN" baseline="-25000" dirty="0" smtClean="0"/>
              <a:t>1 </a:t>
            </a:r>
            <a:r>
              <a:rPr lang="en-IN" dirty="0" smtClean="0"/>
              <a:t>, </a:t>
            </a:r>
            <a:r>
              <a:rPr lang="en-IN" i="1" dirty="0" smtClean="0"/>
              <a:t>x</a:t>
            </a:r>
            <a:r>
              <a:rPr lang="en-IN" baseline="-25000" dirty="0" smtClean="0"/>
              <a:t>0</a:t>
            </a:r>
            <a:r>
              <a:rPr lang="en-IN" dirty="0" smtClean="0"/>
              <a:t>) and the 7 segment outputs (</a:t>
            </a:r>
            <a:r>
              <a:rPr lang="en-IN" i="1" dirty="0"/>
              <a:t>a, b, . . . , g</a:t>
            </a:r>
            <a:r>
              <a:rPr lang="en-IN" dirty="0" smtClean="0"/>
              <a:t>) that control the display.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58134"/>
            <a:ext cx="5357028" cy="28255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878" y="3319350"/>
            <a:ext cx="4372585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70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4406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Contd.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1966"/>
            <a:ext cx="10515600" cy="5144997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From, the truth table, one can see that, since </a:t>
            </a:r>
            <a:r>
              <a:rPr lang="en-IN" i="1" dirty="0"/>
              <a:t>X </a:t>
            </a:r>
            <a:r>
              <a:rPr lang="en-IN" dirty="0"/>
              <a:t>is restricted to decimal digits, then </a:t>
            </a:r>
            <a:r>
              <a:rPr lang="en-IN" dirty="0" smtClean="0"/>
              <a:t>the values </a:t>
            </a:r>
            <a:r>
              <a:rPr lang="en-IN" dirty="0"/>
              <a:t>of </a:t>
            </a:r>
            <a:r>
              <a:rPr lang="en-IN" i="1" dirty="0"/>
              <a:t>X </a:t>
            </a:r>
            <a:r>
              <a:rPr lang="en-IN" dirty="0"/>
              <a:t>from 1010 to 1111 are not used. </a:t>
            </a:r>
            <a:endParaRPr lang="en-IN" dirty="0" smtClean="0"/>
          </a:p>
          <a:p>
            <a:r>
              <a:rPr lang="en-IN" dirty="0" smtClean="0"/>
              <a:t>These </a:t>
            </a:r>
            <a:r>
              <a:rPr lang="en-IN" dirty="0"/>
              <a:t>entries are omitted from the truth </a:t>
            </a:r>
            <a:r>
              <a:rPr lang="en-IN" dirty="0" smtClean="0"/>
              <a:t>table and </a:t>
            </a:r>
            <a:r>
              <a:rPr lang="en-IN" dirty="0"/>
              <a:t>can be treated as don’t cares in the design of the circuit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 </a:t>
            </a:r>
            <a:r>
              <a:rPr lang="en-IN" dirty="0"/>
              <a:t>logic expressions for the outputs </a:t>
            </a:r>
            <a:r>
              <a:rPr lang="en-IN" i="1" dirty="0"/>
              <a:t>a </a:t>
            </a:r>
            <a:r>
              <a:rPr lang="en-IN" dirty="0"/>
              <a:t>to </a:t>
            </a:r>
            <a:r>
              <a:rPr lang="en-IN" i="1" dirty="0"/>
              <a:t>g</a:t>
            </a:r>
            <a:r>
              <a:rPr lang="en-IN" dirty="0"/>
              <a:t>, </a:t>
            </a:r>
            <a:r>
              <a:rPr lang="en-IN" dirty="0" smtClean="0"/>
              <a:t>can be derived using K- </a:t>
            </a:r>
            <a:r>
              <a:rPr lang="en-IN" dirty="0"/>
              <a:t>maps</a:t>
            </a:r>
            <a:r>
              <a:rPr lang="en-IN" dirty="0" smtClean="0"/>
              <a:t>. But, here we discuss for a and e only</a:t>
            </a:r>
            <a:endParaRPr lang="en-IN" dirty="0"/>
          </a:p>
          <a:p>
            <a:r>
              <a:rPr lang="en-IN" dirty="0"/>
              <a:t>Figure </a:t>
            </a:r>
            <a:r>
              <a:rPr lang="en-IN" dirty="0" smtClean="0"/>
              <a:t>gives </a:t>
            </a:r>
            <a:r>
              <a:rPr lang="en-IN" dirty="0" err="1"/>
              <a:t>Karnaugh</a:t>
            </a:r>
            <a:r>
              <a:rPr lang="en-IN" dirty="0"/>
              <a:t> maps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for </a:t>
            </a:r>
            <a:r>
              <a:rPr lang="en-IN" dirty="0"/>
              <a:t>the </a:t>
            </a:r>
            <a:r>
              <a:rPr lang="en-IN" dirty="0" smtClean="0"/>
              <a:t>function a.</a:t>
            </a:r>
          </a:p>
          <a:p>
            <a:r>
              <a:rPr lang="en-IN" dirty="0" smtClean="0"/>
              <a:t>Assuming all d as 1, we get the minimum cost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implementation for a as,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4038" y="3207264"/>
            <a:ext cx="3409762" cy="34097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482" y="5395469"/>
            <a:ext cx="3550048" cy="35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30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8464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Contd.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3590"/>
            <a:ext cx="10515600" cy="5223373"/>
          </a:xfrm>
        </p:spPr>
        <p:txBody>
          <a:bodyPr>
            <a:normAutofit/>
          </a:bodyPr>
          <a:lstStyle/>
          <a:p>
            <a:r>
              <a:rPr lang="en-IN" dirty="0" smtClean="0"/>
              <a:t>K-map for e is shown. </a:t>
            </a:r>
          </a:p>
          <a:p>
            <a:r>
              <a:rPr lang="en-IN" dirty="0" smtClean="0"/>
              <a:t>For optimal simplification, we can set don’t cares corresponding to </a:t>
            </a:r>
            <a:r>
              <a:rPr lang="en-IN" i="1" dirty="0" smtClean="0"/>
              <a:t>m</a:t>
            </a:r>
            <a:r>
              <a:rPr lang="en-IN" i="1" baseline="-25000" dirty="0" smtClean="0"/>
              <a:t>11 </a:t>
            </a:r>
            <a:r>
              <a:rPr lang="en-IN" dirty="0" smtClean="0"/>
              <a:t>and</a:t>
            </a:r>
            <a:r>
              <a:rPr lang="en-IN" i="1" dirty="0" smtClean="0"/>
              <a:t> m</a:t>
            </a:r>
            <a:r>
              <a:rPr lang="en-IN" i="1" baseline="-25000" dirty="0" smtClean="0"/>
              <a:t>14</a:t>
            </a:r>
            <a:r>
              <a:rPr lang="en-IN" dirty="0" smtClean="0"/>
              <a:t> only as 1 and rest as 0.</a:t>
            </a:r>
            <a:endParaRPr lang="en-IN" dirty="0"/>
          </a:p>
          <a:p>
            <a:r>
              <a:rPr lang="en-IN" dirty="0" smtClean="0"/>
              <a:t>Thus, the minimum cost expression is,</a:t>
            </a:r>
          </a:p>
          <a:p>
            <a:endParaRPr lang="en-IN" dirty="0"/>
          </a:p>
          <a:p>
            <a:r>
              <a:rPr lang="en-IN" dirty="0" smtClean="0"/>
              <a:t>Similarly, find out the least cost expressions</a:t>
            </a:r>
          </a:p>
          <a:p>
            <a:pPr marL="0" indent="0">
              <a:buNone/>
            </a:pPr>
            <a:r>
              <a:rPr lang="en-IN" dirty="0" smtClean="0"/>
              <a:t>  for the other segments </a:t>
            </a:r>
            <a:r>
              <a:rPr lang="en-IN" dirty="0" err="1" smtClean="0"/>
              <a:t>b,c,d,f</a:t>
            </a:r>
            <a:r>
              <a:rPr lang="en-IN" dirty="0" smtClean="0"/>
              <a:t> and g as an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exercise. Also find the minimum cost POS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implementations of all segments.  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7382" y="2191384"/>
            <a:ext cx="3446418" cy="35962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430" y="3022099"/>
            <a:ext cx="1886213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11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5741"/>
          </a:xfrm>
        </p:spPr>
        <p:txBody>
          <a:bodyPr>
            <a:normAutofit fontScale="90000"/>
          </a:bodyPr>
          <a:lstStyle/>
          <a:p>
            <a:r>
              <a:rPr lang="en-IN" sz="3200" i="1" dirty="0" smtClean="0">
                <a:solidFill>
                  <a:srgbClr val="FF0000"/>
                </a:solidFill>
                <a:latin typeface="+mn-lt"/>
              </a:rPr>
              <a:t>Example 4:</a:t>
            </a:r>
            <a:r>
              <a:rPr lang="en-IN" sz="3200" i="1" dirty="0" smtClean="0">
                <a:latin typeface="+mn-lt"/>
              </a:rPr>
              <a:t> </a:t>
            </a:r>
            <a:r>
              <a:rPr lang="pl-PL" sz="3200" i="1" dirty="0" smtClean="0">
                <a:latin typeface="+mn-lt"/>
              </a:rPr>
              <a:t>F </a:t>
            </a:r>
            <a:r>
              <a:rPr lang="pl-PL" sz="3200" dirty="0" smtClean="0">
                <a:latin typeface="+mn-lt"/>
              </a:rPr>
              <a:t>(</a:t>
            </a:r>
            <a:r>
              <a:rPr lang="en-IN" sz="3200" i="1" dirty="0" smtClean="0">
                <a:latin typeface="+mn-lt"/>
              </a:rPr>
              <a:t>x</a:t>
            </a:r>
            <a:r>
              <a:rPr lang="en-IN" sz="3200" i="1" baseline="-25000" dirty="0" smtClean="0">
                <a:latin typeface="+mn-lt"/>
              </a:rPr>
              <a:t>1</a:t>
            </a:r>
            <a:r>
              <a:rPr lang="pl-PL" sz="3200" dirty="0" smtClean="0">
                <a:latin typeface="+mn-lt"/>
              </a:rPr>
              <a:t>,</a:t>
            </a:r>
            <a:r>
              <a:rPr lang="en-IN" sz="3200" i="1" dirty="0" smtClean="0">
                <a:latin typeface="+mn-lt"/>
              </a:rPr>
              <a:t>x</a:t>
            </a:r>
            <a:r>
              <a:rPr lang="en-IN" sz="3200" i="1" baseline="-25000" dirty="0" smtClean="0">
                <a:latin typeface="+mn-lt"/>
              </a:rPr>
              <a:t>2</a:t>
            </a:r>
            <a:r>
              <a:rPr lang="pl-PL" sz="3200" dirty="0" smtClean="0">
                <a:latin typeface="+mn-lt"/>
              </a:rPr>
              <a:t>,</a:t>
            </a:r>
            <a:r>
              <a:rPr lang="en-IN" sz="3200" i="1" dirty="0" smtClean="0">
                <a:latin typeface="+mn-lt"/>
              </a:rPr>
              <a:t>x</a:t>
            </a:r>
            <a:r>
              <a:rPr lang="en-IN" sz="3200" i="1" baseline="-25000" dirty="0" smtClean="0">
                <a:latin typeface="+mn-lt"/>
              </a:rPr>
              <a:t>3</a:t>
            </a:r>
            <a:r>
              <a:rPr lang="pl-PL" sz="3200" dirty="0" smtClean="0">
                <a:latin typeface="+mn-lt"/>
              </a:rPr>
              <a:t>,</a:t>
            </a:r>
            <a:r>
              <a:rPr lang="en-IN" sz="3200" i="1" dirty="0" smtClean="0">
                <a:latin typeface="+mn-lt"/>
              </a:rPr>
              <a:t>x</a:t>
            </a:r>
            <a:r>
              <a:rPr lang="en-IN" sz="3200" i="1" baseline="-25000" dirty="0" smtClean="0">
                <a:latin typeface="+mn-lt"/>
              </a:rPr>
              <a:t>4</a:t>
            </a:r>
            <a:r>
              <a:rPr lang="pl-PL" sz="3200" dirty="0" smtClean="0">
                <a:latin typeface="+mn-lt"/>
              </a:rPr>
              <a:t>) </a:t>
            </a:r>
            <a:r>
              <a:rPr lang="pl-PL" sz="3200" dirty="0">
                <a:latin typeface="+mn-lt"/>
              </a:rPr>
              <a:t>= </a:t>
            </a:r>
            <a:r>
              <a:rPr lang="el-GR" sz="4000" b="1" dirty="0" smtClean="0">
                <a:latin typeface="+mn-lt"/>
              </a:rPr>
              <a:t>Σ</a:t>
            </a:r>
            <a:r>
              <a:rPr lang="en-IN" sz="4000" dirty="0" smtClean="0">
                <a:latin typeface="+mn-lt"/>
              </a:rPr>
              <a:t>m</a:t>
            </a:r>
            <a:r>
              <a:rPr lang="pl-PL" sz="3200" dirty="0" smtClean="0">
                <a:latin typeface="+mn-lt"/>
              </a:rPr>
              <a:t>(1</a:t>
            </a:r>
            <a:r>
              <a:rPr lang="pl-PL" sz="3200" dirty="0">
                <a:latin typeface="+mn-lt"/>
              </a:rPr>
              <a:t>, 3, 7, 11, 15</a:t>
            </a:r>
            <a:r>
              <a:rPr lang="pl-PL" sz="3200" dirty="0" smtClean="0">
                <a:latin typeface="+mn-lt"/>
              </a:rPr>
              <a:t>)</a:t>
            </a:r>
            <a:r>
              <a:rPr lang="en-IN" sz="3200" dirty="0" smtClean="0">
                <a:latin typeface="+mn-lt"/>
              </a:rPr>
              <a:t> </a:t>
            </a:r>
            <a:r>
              <a:rPr lang="en-IN" sz="3200" dirty="0">
                <a:latin typeface="+mn-lt"/>
              </a:rPr>
              <a:t>which has the don’t-care </a:t>
            </a:r>
            <a:r>
              <a:rPr lang="en-IN" sz="3200" dirty="0" smtClean="0">
                <a:latin typeface="+mn-lt"/>
              </a:rPr>
              <a:t>conditions </a:t>
            </a:r>
            <a:r>
              <a:rPr lang="en-IN" sz="3200" i="1" dirty="0" smtClean="0">
                <a:latin typeface="+mn-lt"/>
              </a:rPr>
              <a:t>D</a:t>
            </a:r>
            <a:r>
              <a:rPr lang="pl-PL" sz="3200" dirty="0">
                <a:latin typeface="+mn-lt"/>
              </a:rPr>
              <a:t> </a:t>
            </a:r>
            <a:r>
              <a:rPr lang="pl-PL" sz="3200" dirty="0" smtClean="0">
                <a:latin typeface="+mn-lt"/>
              </a:rPr>
              <a:t>(</a:t>
            </a:r>
            <a:r>
              <a:rPr lang="en-IN" sz="3200" i="1" dirty="0">
                <a:solidFill>
                  <a:prstClr val="black"/>
                </a:solidFill>
                <a:latin typeface="Times New Roman" panose="02020603050405020304"/>
              </a:rPr>
              <a:t>x</a:t>
            </a:r>
            <a:r>
              <a:rPr lang="en-IN" sz="3200" i="1" baseline="-25000" dirty="0">
                <a:solidFill>
                  <a:prstClr val="black"/>
                </a:solidFill>
                <a:latin typeface="Times New Roman" panose="02020603050405020304"/>
              </a:rPr>
              <a:t>1</a:t>
            </a:r>
            <a:r>
              <a:rPr lang="pl-PL" sz="3200" dirty="0">
                <a:solidFill>
                  <a:prstClr val="black"/>
                </a:solidFill>
                <a:latin typeface="Times New Roman" panose="02020603050405020304"/>
              </a:rPr>
              <a:t>,</a:t>
            </a:r>
            <a:r>
              <a:rPr lang="en-IN" sz="3200" i="1" dirty="0">
                <a:solidFill>
                  <a:prstClr val="black"/>
                </a:solidFill>
                <a:latin typeface="Times New Roman" panose="02020603050405020304"/>
              </a:rPr>
              <a:t>x</a:t>
            </a:r>
            <a:r>
              <a:rPr lang="en-IN" sz="3200" i="1" baseline="-25000" dirty="0">
                <a:solidFill>
                  <a:prstClr val="black"/>
                </a:solidFill>
                <a:latin typeface="Times New Roman" panose="02020603050405020304"/>
              </a:rPr>
              <a:t>2</a:t>
            </a:r>
            <a:r>
              <a:rPr lang="pl-PL" sz="3200" dirty="0">
                <a:solidFill>
                  <a:prstClr val="black"/>
                </a:solidFill>
                <a:latin typeface="Times New Roman" panose="02020603050405020304"/>
              </a:rPr>
              <a:t>,</a:t>
            </a:r>
            <a:r>
              <a:rPr lang="en-IN" sz="3200" i="1" dirty="0">
                <a:solidFill>
                  <a:prstClr val="black"/>
                </a:solidFill>
                <a:latin typeface="Times New Roman" panose="02020603050405020304"/>
              </a:rPr>
              <a:t>x</a:t>
            </a:r>
            <a:r>
              <a:rPr lang="en-IN" sz="3200" i="1" baseline="-25000" dirty="0">
                <a:solidFill>
                  <a:prstClr val="black"/>
                </a:solidFill>
                <a:latin typeface="Times New Roman" panose="02020603050405020304"/>
              </a:rPr>
              <a:t>3</a:t>
            </a:r>
            <a:r>
              <a:rPr lang="pl-PL" sz="3200" dirty="0">
                <a:solidFill>
                  <a:prstClr val="black"/>
                </a:solidFill>
                <a:latin typeface="Times New Roman" panose="02020603050405020304"/>
              </a:rPr>
              <a:t>,</a:t>
            </a:r>
            <a:r>
              <a:rPr lang="en-IN" sz="3200" i="1" dirty="0">
                <a:solidFill>
                  <a:prstClr val="black"/>
                </a:solidFill>
                <a:latin typeface="Times New Roman" panose="02020603050405020304"/>
              </a:rPr>
              <a:t>x</a:t>
            </a:r>
            <a:r>
              <a:rPr lang="en-IN" sz="3200" i="1" baseline="-25000" dirty="0">
                <a:solidFill>
                  <a:prstClr val="black"/>
                </a:solidFill>
                <a:latin typeface="Times New Roman" panose="02020603050405020304"/>
              </a:rPr>
              <a:t>4</a:t>
            </a:r>
            <a:r>
              <a:rPr lang="pl-PL" sz="3200" dirty="0" smtClean="0">
                <a:latin typeface="+mn-lt"/>
              </a:rPr>
              <a:t>) </a:t>
            </a:r>
            <a:r>
              <a:rPr lang="pl-PL" sz="3200" dirty="0">
                <a:latin typeface="+mn-lt"/>
              </a:rPr>
              <a:t>= </a:t>
            </a:r>
            <a:r>
              <a:rPr lang="el-GR" sz="4000" b="1" dirty="0">
                <a:solidFill>
                  <a:prstClr val="black"/>
                </a:solidFill>
                <a:latin typeface="Times New Roman" panose="02020603050405020304"/>
              </a:rPr>
              <a:t>Σ</a:t>
            </a:r>
            <a:r>
              <a:rPr lang="pl-PL" sz="3200" dirty="0" smtClean="0">
                <a:latin typeface="+mn-lt"/>
              </a:rPr>
              <a:t>(0</a:t>
            </a:r>
            <a:r>
              <a:rPr lang="pl-PL" sz="3200" dirty="0">
                <a:latin typeface="+mn-lt"/>
              </a:rPr>
              <a:t>, 2, 5)</a:t>
            </a:r>
            <a:endParaRPr lang="en-IN" sz="3200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4663"/>
                <a:ext cx="10515600" cy="532212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IN" dirty="0" smtClean="0"/>
                  <a:t>For, optimal simplification, we can assume D</a:t>
                </a:r>
                <a:r>
                  <a:rPr lang="en-IN" baseline="-25000" dirty="0" smtClean="0"/>
                  <a:t>0 </a:t>
                </a:r>
                <a:r>
                  <a:rPr lang="en-IN" dirty="0" smtClean="0"/>
                  <a:t>and D</a:t>
                </a:r>
                <a:r>
                  <a:rPr lang="en-IN" baseline="-25000" dirty="0" smtClean="0"/>
                  <a:t>2</a:t>
                </a:r>
              </a:p>
              <a:p>
                <a:pPr marL="0" indent="0">
                  <a:buNone/>
                </a:pPr>
                <a:r>
                  <a:rPr lang="en-IN" baseline="-25000" dirty="0"/>
                  <a:t> </a:t>
                </a:r>
                <a:r>
                  <a:rPr lang="en-IN" dirty="0" smtClean="0"/>
                  <a:t>  as 1 and D</a:t>
                </a:r>
                <a:r>
                  <a:rPr lang="en-IN" baseline="-25000" dirty="0" smtClean="0"/>
                  <a:t>5 </a:t>
                </a:r>
                <a:r>
                  <a:rPr lang="en-IN" dirty="0" smtClean="0"/>
                  <a:t>as 0</a:t>
                </a:r>
              </a:p>
              <a:p>
                <a:r>
                  <a:rPr lang="en-IN" dirty="0" smtClean="0"/>
                  <a:t>Here, there are 2 prime </a:t>
                </a:r>
                <a:r>
                  <a:rPr lang="en-IN" dirty="0" err="1" smtClean="0"/>
                  <a:t>implicants</a:t>
                </a:r>
                <a:r>
                  <a:rPr lang="en-IN" dirty="0" smtClean="0"/>
                  <a:t> </a:t>
                </a:r>
              </a:p>
              <a:p>
                <a:pPr lvl="1"/>
                <a:r>
                  <a:rPr lang="en-IN" dirty="0" smtClean="0"/>
                  <a:t>They are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IN" dirty="0" smtClean="0"/>
                  <a:t> and </a:t>
                </a:r>
                <a:r>
                  <a:rPr lang="en-IN" i="1" dirty="0" smtClean="0"/>
                  <a:t>x</a:t>
                </a:r>
                <a:r>
                  <a:rPr lang="en-IN" i="1" baseline="-25000" dirty="0" smtClean="0"/>
                  <a:t>3</a:t>
                </a:r>
                <a:r>
                  <a:rPr lang="en-IN" i="1" dirty="0" smtClean="0"/>
                  <a:t>x</a:t>
                </a:r>
                <a:r>
                  <a:rPr lang="en-IN" i="1" baseline="-25000" dirty="0" smtClean="0"/>
                  <a:t>4</a:t>
                </a:r>
              </a:p>
              <a:p>
                <a:pPr lvl="1"/>
                <a:r>
                  <a:rPr lang="en-IN" dirty="0" smtClean="0"/>
                  <a:t>Both </a:t>
                </a:r>
                <a:r>
                  <a:rPr lang="en-IN" dirty="0"/>
                  <a:t>are essential </a:t>
                </a:r>
                <a:r>
                  <a:rPr lang="en-IN" i="1" baseline="-25000" dirty="0" smtClean="0"/>
                  <a:t> </a:t>
                </a:r>
              </a:p>
              <a:p>
                <a:r>
                  <a:rPr lang="en-IN" dirty="0" smtClean="0"/>
                  <a:t>Therefore, the minimum cost SOP expression is:</a:t>
                </a:r>
              </a:p>
              <a:p>
                <a:pPr marL="0" indent="0">
                  <a:buNone/>
                </a:pPr>
                <a:r>
                  <a:rPr lang="en-IN" i="1" dirty="0" smtClean="0"/>
                  <a:t>	</a:t>
                </a:r>
                <a:r>
                  <a:rPr lang="pl-PL" i="1" dirty="0" smtClean="0"/>
                  <a:t>F </a:t>
                </a:r>
                <a:r>
                  <a:rPr lang="pl-PL" dirty="0"/>
                  <a:t>(</a:t>
                </a:r>
                <a:r>
                  <a:rPr lang="en-IN" i="1" dirty="0"/>
                  <a:t>x</a:t>
                </a:r>
                <a:r>
                  <a:rPr lang="en-IN" i="1" baseline="-25000" dirty="0"/>
                  <a:t>1</a:t>
                </a:r>
                <a:r>
                  <a:rPr lang="pl-PL" dirty="0"/>
                  <a:t>,</a:t>
                </a:r>
                <a:r>
                  <a:rPr lang="en-IN" i="1" dirty="0"/>
                  <a:t>x</a:t>
                </a:r>
                <a:r>
                  <a:rPr lang="en-IN" i="1" baseline="-25000" dirty="0"/>
                  <a:t>2</a:t>
                </a:r>
                <a:r>
                  <a:rPr lang="pl-PL" dirty="0"/>
                  <a:t>,</a:t>
                </a:r>
                <a:r>
                  <a:rPr lang="en-IN" i="1" dirty="0"/>
                  <a:t>x</a:t>
                </a:r>
                <a:r>
                  <a:rPr lang="en-IN" i="1" baseline="-25000" dirty="0"/>
                  <a:t>3</a:t>
                </a:r>
                <a:r>
                  <a:rPr lang="pl-PL" dirty="0"/>
                  <a:t>,</a:t>
                </a:r>
                <a:r>
                  <a:rPr lang="en-IN" i="1" dirty="0"/>
                  <a:t>x</a:t>
                </a:r>
                <a:r>
                  <a:rPr lang="en-IN" i="1" baseline="-25000" dirty="0"/>
                  <a:t>4</a:t>
                </a:r>
                <a:r>
                  <a:rPr lang="pl-PL" dirty="0" smtClean="0"/>
                  <a:t>)</a:t>
                </a:r>
                <a:r>
                  <a:rPr lang="en-IN" dirty="0" smtClean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IN" dirty="0" smtClean="0"/>
                  <a:t>+ </a:t>
                </a:r>
                <a:r>
                  <a:rPr lang="en-IN" i="1" dirty="0"/>
                  <a:t>x</a:t>
                </a:r>
                <a:r>
                  <a:rPr lang="en-IN" i="1" baseline="-25000" dirty="0"/>
                  <a:t>3</a:t>
                </a:r>
                <a:r>
                  <a:rPr lang="en-IN" i="1" dirty="0"/>
                  <a:t>x</a:t>
                </a:r>
                <a:r>
                  <a:rPr lang="en-IN" i="1" baseline="-25000" dirty="0"/>
                  <a:t>4</a:t>
                </a:r>
                <a:endParaRPr lang="en-IN" dirty="0" smtClean="0"/>
              </a:p>
              <a:p>
                <a:r>
                  <a:rPr lang="en-IN" dirty="0" smtClean="0"/>
                  <a:t>Now, in the case of POS implementation, we shall </a:t>
                </a:r>
              </a:p>
              <a:p>
                <a:pPr marL="0" indent="0">
                  <a:buNone/>
                </a:pPr>
                <a:r>
                  <a:rPr lang="en-IN" dirty="0" smtClean="0"/>
                  <a:t>assume </a:t>
                </a:r>
                <a:r>
                  <a:rPr lang="en-IN" dirty="0"/>
                  <a:t>D</a:t>
                </a:r>
                <a:r>
                  <a:rPr lang="en-IN" baseline="-25000" dirty="0"/>
                  <a:t>0 </a:t>
                </a:r>
                <a:r>
                  <a:rPr lang="en-IN" dirty="0"/>
                  <a:t>and </a:t>
                </a:r>
                <a:r>
                  <a:rPr lang="en-IN" dirty="0" smtClean="0"/>
                  <a:t>D</a:t>
                </a:r>
                <a:r>
                  <a:rPr lang="en-IN" baseline="-25000" dirty="0" smtClean="0"/>
                  <a:t>2 </a:t>
                </a:r>
                <a:r>
                  <a:rPr lang="en-IN" dirty="0" smtClean="0"/>
                  <a:t>as 0 </a:t>
                </a:r>
                <a:r>
                  <a:rPr lang="en-IN" dirty="0"/>
                  <a:t>and D</a:t>
                </a:r>
                <a:r>
                  <a:rPr lang="en-IN" baseline="-25000" dirty="0"/>
                  <a:t>5 </a:t>
                </a:r>
                <a:r>
                  <a:rPr lang="en-IN" dirty="0"/>
                  <a:t>as </a:t>
                </a:r>
                <a:r>
                  <a:rPr lang="en-IN" dirty="0" smtClean="0"/>
                  <a:t>1</a:t>
                </a:r>
              </a:p>
              <a:p>
                <a:r>
                  <a:rPr lang="en-IN" dirty="0" smtClean="0"/>
                  <a:t>So there are 2 prime </a:t>
                </a:r>
                <a:r>
                  <a:rPr lang="en-IN" dirty="0" err="1" smtClean="0"/>
                  <a:t>implicants</a:t>
                </a:r>
                <a:r>
                  <a:rPr lang="en-IN" dirty="0" smtClean="0"/>
                  <a:t> and </a:t>
                </a:r>
                <a:r>
                  <a:rPr lang="en-IN" dirty="0" smtClean="0"/>
                  <a:t>both </a:t>
                </a:r>
                <a:r>
                  <a:rPr lang="en-IN" dirty="0" smtClean="0"/>
                  <a:t>are essential.</a:t>
                </a:r>
              </a:p>
              <a:p>
                <a:r>
                  <a:rPr lang="en-IN" dirty="0" smtClean="0"/>
                  <a:t>They are </a:t>
                </a:r>
                <a:r>
                  <a:rPr lang="en-IN" i="1" dirty="0" smtClean="0"/>
                  <a:t>x</a:t>
                </a:r>
                <a:r>
                  <a:rPr lang="en-IN" i="1" baseline="-25000" dirty="0" smtClean="0"/>
                  <a:t>4 </a:t>
                </a:r>
                <a:r>
                  <a:rPr lang="en-IN" dirty="0" smtClean="0"/>
                  <a:t> and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IN" i="1" dirty="0" smtClean="0"/>
                  <a:t>+</a:t>
                </a:r>
                <a:r>
                  <a:rPr lang="en-IN" i="1" dirty="0"/>
                  <a:t> x</a:t>
                </a:r>
                <a:r>
                  <a:rPr lang="en-IN" i="1" baseline="-25000" dirty="0"/>
                  <a:t>3</a:t>
                </a:r>
                <a:r>
                  <a:rPr lang="en-IN" dirty="0" smtClean="0"/>
                  <a:t>)</a:t>
                </a:r>
              </a:p>
              <a:p>
                <a:r>
                  <a:rPr lang="en-IN" dirty="0"/>
                  <a:t>Therefore, the minimum cost </a:t>
                </a:r>
                <a:r>
                  <a:rPr lang="en-IN" dirty="0" smtClean="0"/>
                  <a:t>POS </a:t>
                </a:r>
                <a:r>
                  <a:rPr lang="en-IN" dirty="0"/>
                  <a:t>expression is:</a:t>
                </a:r>
              </a:p>
              <a:p>
                <a:pPr marL="0" indent="0">
                  <a:buNone/>
                </a:pPr>
                <a:r>
                  <a:rPr lang="en-IN" i="1" dirty="0"/>
                  <a:t>	</a:t>
                </a:r>
                <a:r>
                  <a:rPr lang="pl-PL" i="1" dirty="0"/>
                  <a:t>F </a:t>
                </a:r>
                <a:r>
                  <a:rPr lang="pl-PL" dirty="0"/>
                  <a:t>(</a:t>
                </a:r>
                <a:r>
                  <a:rPr lang="en-IN" i="1" dirty="0"/>
                  <a:t>x</a:t>
                </a:r>
                <a:r>
                  <a:rPr lang="en-IN" i="1" baseline="-25000" dirty="0"/>
                  <a:t>1</a:t>
                </a:r>
                <a:r>
                  <a:rPr lang="pl-PL" dirty="0"/>
                  <a:t>,</a:t>
                </a:r>
                <a:r>
                  <a:rPr lang="en-IN" i="1" dirty="0"/>
                  <a:t>x</a:t>
                </a:r>
                <a:r>
                  <a:rPr lang="en-IN" i="1" baseline="-25000" dirty="0"/>
                  <a:t>2</a:t>
                </a:r>
                <a:r>
                  <a:rPr lang="pl-PL" dirty="0"/>
                  <a:t>,</a:t>
                </a:r>
                <a:r>
                  <a:rPr lang="en-IN" i="1" dirty="0"/>
                  <a:t>x</a:t>
                </a:r>
                <a:r>
                  <a:rPr lang="en-IN" i="1" baseline="-25000" dirty="0"/>
                  <a:t>3</a:t>
                </a:r>
                <a:r>
                  <a:rPr lang="pl-PL" dirty="0"/>
                  <a:t>,</a:t>
                </a:r>
                <a:r>
                  <a:rPr lang="en-IN" i="1" dirty="0"/>
                  <a:t>x</a:t>
                </a:r>
                <a:r>
                  <a:rPr lang="en-IN" i="1" baseline="-25000" dirty="0"/>
                  <a:t>4</a:t>
                </a:r>
                <a:r>
                  <a:rPr lang="pl-PL" dirty="0"/>
                  <a:t>)</a:t>
                </a:r>
                <a:r>
                  <a:rPr lang="en-IN" dirty="0"/>
                  <a:t> = </a:t>
                </a:r>
                <a:r>
                  <a:rPr lang="en-IN" i="1" dirty="0" smtClean="0"/>
                  <a:t>x</a:t>
                </a:r>
                <a:r>
                  <a:rPr lang="en-IN" i="1" baseline="-25000" dirty="0" smtClean="0"/>
                  <a:t>4 </a:t>
                </a:r>
                <a:r>
                  <a:rPr lang="en-IN" dirty="0" smtClean="0"/>
                  <a:t> </a:t>
                </a:r>
                <a:r>
                  <a:rPr lang="en-IN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IN" i="1" dirty="0"/>
                  <a:t>+ x</a:t>
                </a:r>
                <a:r>
                  <a:rPr lang="en-IN" i="1" baseline="-25000" dirty="0"/>
                  <a:t>3</a:t>
                </a:r>
                <a:r>
                  <a:rPr lang="en-IN" dirty="0"/>
                  <a:t>)</a:t>
                </a:r>
              </a:p>
              <a:p>
                <a:endParaRPr lang="en-IN" dirty="0" smtClean="0"/>
              </a:p>
              <a:p>
                <a:endParaRPr lang="en-IN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4663"/>
                <a:ext cx="10515600" cy="5322121"/>
              </a:xfrm>
              <a:blipFill>
                <a:blip r:embed="rId2"/>
                <a:stretch>
                  <a:fillRect l="-1043" t="-2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9525016" y="1430121"/>
          <a:ext cx="2370184" cy="21328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2546">
                  <a:extLst>
                    <a:ext uri="{9D8B030D-6E8A-4147-A177-3AD203B41FA5}">
                      <a16:colId xmlns:a16="http://schemas.microsoft.com/office/drawing/2014/main" val="720613440"/>
                    </a:ext>
                  </a:extLst>
                </a:gridCol>
                <a:gridCol w="592546">
                  <a:extLst>
                    <a:ext uri="{9D8B030D-6E8A-4147-A177-3AD203B41FA5}">
                      <a16:colId xmlns:a16="http://schemas.microsoft.com/office/drawing/2014/main" val="2092427682"/>
                    </a:ext>
                  </a:extLst>
                </a:gridCol>
                <a:gridCol w="592546">
                  <a:extLst>
                    <a:ext uri="{9D8B030D-6E8A-4147-A177-3AD203B41FA5}">
                      <a16:colId xmlns:a16="http://schemas.microsoft.com/office/drawing/2014/main" val="3051497630"/>
                    </a:ext>
                  </a:extLst>
                </a:gridCol>
                <a:gridCol w="592546">
                  <a:extLst>
                    <a:ext uri="{9D8B030D-6E8A-4147-A177-3AD203B41FA5}">
                      <a16:colId xmlns:a16="http://schemas.microsoft.com/office/drawing/2014/main" val="3751604166"/>
                    </a:ext>
                  </a:extLst>
                </a:gridCol>
              </a:tblGrid>
              <a:tr h="533213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201971"/>
                  </a:ext>
                </a:extLst>
              </a:tr>
              <a:tr h="533213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 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59998"/>
                  </a:ext>
                </a:extLst>
              </a:tr>
              <a:tr h="533213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620177"/>
                  </a:ext>
                </a:extLst>
              </a:tr>
              <a:tr h="533213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523155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9570" y="806711"/>
            <a:ext cx="3193143" cy="5972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8376" y="1509583"/>
            <a:ext cx="515784" cy="2053390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9455345" y="4573933"/>
          <a:ext cx="2370184" cy="21328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2546">
                  <a:extLst>
                    <a:ext uri="{9D8B030D-6E8A-4147-A177-3AD203B41FA5}">
                      <a16:colId xmlns:a16="http://schemas.microsoft.com/office/drawing/2014/main" val="720613440"/>
                    </a:ext>
                  </a:extLst>
                </a:gridCol>
                <a:gridCol w="592546">
                  <a:extLst>
                    <a:ext uri="{9D8B030D-6E8A-4147-A177-3AD203B41FA5}">
                      <a16:colId xmlns:a16="http://schemas.microsoft.com/office/drawing/2014/main" val="2092427682"/>
                    </a:ext>
                  </a:extLst>
                </a:gridCol>
                <a:gridCol w="592546">
                  <a:extLst>
                    <a:ext uri="{9D8B030D-6E8A-4147-A177-3AD203B41FA5}">
                      <a16:colId xmlns:a16="http://schemas.microsoft.com/office/drawing/2014/main" val="3051497630"/>
                    </a:ext>
                  </a:extLst>
                </a:gridCol>
                <a:gridCol w="592546">
                  <a:extLst>
                    <a:ext uri="{9D8B030D-6E8A-4147-A177-3AD203B41FA5}">
                      <a16:colId xmlns:a16="http://schemas.microsoft.com/office/drawing/2014/main" val="3751604166"/>
                    </a:ext>
                  </a:extLst>
                </a:gridCol>
              </a:tblGrid>
              <a:tr h="533213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201971"/>
                  </a:ext>
                </a:extLst>
              </a:tr>
              <a:tr h="533213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 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59998"/>
                  </a:ext>
                </a:extLst>
              </a:tr>
              <a:tr h="533213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620177"/>
                  </a:ext>
                </a:extLst>
              </a:tr>
              <a:tr h="533213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523155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9899" y="3950523"/>
            <a:ext cx="3193143" cy="59728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8705" y="4653395"/>
            <a:ext cx="515784" cy="205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56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29" y="365125"/>
            <a:ext cx="12061371" cy="1607366"/>
          </a:xfrm>
        </p:spPr>
        <p:txBody>
          <a:bodyPr>
            <a:noAutofit/>
          </a:bodyPr>
          <a:lstStyle/>
          <a:p>
            <a:r>
              <a:rPr lang="en-IN" sz="2800" b="1" dirty="0" smtClean="0">
                <a:solidFill>
                  <a:srgbClr val="C00000"/>
                </a:solidFill>
              </a:rPr>
              <a:t>Example 5: </a:t>
            </a:r>
            <a:r>
              <a:rPr lang="en-IN" sz="2800" dirty="0"/>
              <a:t>Use </a:t>
            </a:r>
            <a:r>
              <a:rPr lang="en-IN" sz="2800" dirty="0" err="1"/>
              <a:t>Karnaugh</a:t>
            </a:r>
            <a:r>
              <a:rPr lang="en-IN" sz="2800" dirty="0"/>
              <a:t> maps to find the minimum-cost SOP and POS expressions for </a:t>
            </a:r>
            <a:r>
              <a:rPr lang="en-IN" sz="2800" dirty="0" smtClean="0"/>
              <a:t>the given function assuming </a:t>
            </a:r>
            <a:r>
              <a:rPr lang="en-IN" sz="2800" dirty="0"/>
              <a:t>that there are also don’t-cares defined as </a:t>
            </a:r>
            <a:r>
              <a:rPr lang="en-IN" sz="2800" i="1" dirty="0"/>
              <a:t>D </a:t>
            </a:r>
            <a:r>
              <a:rPr lang="en-IN" sz="2800" dirty="0"/>
              <a:t>=</a:t>
            </a:r>
            <a:r>
              <a:rPr lang="el-GR" sz="3200" dirty="0"/>
              <a:t>Σ</a:t>
            </a:r>
            <a:r>
              <a:rPr lang="en-IN" sz="2800" dirty="0"/>
              <a:t>(9</a:t>
            </a:r>
            <a:r>
              <a:rPr lang="en-IN" sz="2800" i="1" dirty="0"/>
              <a:t>, </a:t>
            </a:r>
            <a:r>
              <a:rPr lang="en-IN" sz="2800" dirty="0"/>
              <a:t>12</a:t>
            </a:r>
            <a:r>
              <a:rPr lang="en-IN" sz="2800" i="1" dirty="0"/>
              <a:t>, </a:t>
            </a:r>
            <a:r>
              <a:rPr lang="en-IN" sz="2800" dirty="0"/>
              <a:t>14</a:t>
            </a:r>
            <a:r>
              <a:rPr lang="en-IN" sz="2800" dirty="0" smtClean="0"/>
              <a:t>).</a:t>
            </a:r>
            <a:r>
              <a:rPr lang="en-IN" sz="2800" dirty="0">
                <a:solidFill>
                  <a:srgbClr val="C00000"/>
                </a:solidFill>
              </a:rPr>
              <a:t/>
            </a:r>
            <a:br>
              <a:rPr lang="en-IN" sz="2800" dirty="0">
                <a:solidFill>
                  <a:srgbClr val="C00000"/>
                </a:solidFill>
              </a:rPr>
            </a:br>
            <a:r>
              <a:rPr lang="en-IN" sz="3200" dirty="0">
                <a:solidFill>
                  <a:srgbClr val="C00000"/>
                </a:solidFill>
              </a:rPr>
              <a:t/>
            </a:r>
            <a:br>
              <a:rPr lang="en-IN" sz="3200" dirty="0">
                <a:solidFill>
                  <a:srgbClr val="C00000"/>
                </a:solidFill>
              </a:rPr>
            </a:br>
            <a:endParaRPr lang="en-IN" sz="32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1073" y="1697809"/>
                <a:ext cx="11286309" cy="4479154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IN" dirty="0" smtClean="0">
                    <a:solidFill>
                      <a:srgbClr val="FF0000"/>
                    </a:solidFill>
                  </a:rPr>
                  <a:t>Sol: </a:t>
                </a:r>
                <a:r>
                  <a:rPr lang="en-IN" dirty="0" smtClean="0"/>
                  <a:t>K-map for the given function can be drawn as below,</a:t>
                </a:r>
              </a:p>
              <a:p>
                <a:r>
                  <a:rPr lang="en-IN" dirty="0" smtClean="0"/>
                  <a:t> </a:t>
                </a:r>
                <a:r>
                  <a:rPr lang="en-IN" dirty="0"/>
                  <a:t>we must find the least-expensive set of </a:t>
                </a:r>
                <a:r>
                  <a:rPr lang="en-IN" dirty="0" smtClean="0"/>
                  <a:t>prime </a:t>
                </a:r>
                <a:r>
                  <a:rPr lang="en-IN" dirty="0" err="1" smtClean="0"/>
                  <a:t>implicants</a:t>
                </a:r>
                <a:endParaRPr lang="en-IN" dirty="0" smtClean="0"/>
              </a:p>
              <a:p>
                <a:pPr marL="0" indent="0">
                  <a:buNone/>
                </a:pPr>
                <a:r>
                  <a:rPr lang="en-IN" dirty="0" smtClean="0"/>
                  <a:t>that </a:t>
                </a:r>
                <a:r>
                  <a:rPr lang="en-IN" dirty="0"/>
                  <a:t>covers all 1s in the map. </a:t>
                </a:r>
                <a:endParaRPr lang="en-IN" dirty="0" smtClean="0"/>
              </a:p>
              <a:p>
                <a:r>
                  <a:rPr lang="en-IN" dirty="0" smtClean="0"/>
                  <a:t>The </a:t>
                </a:r>
                <a:r>
                  <a:rPr lang="en-IN" dirty="0"/>
                  <a:t>term </a:t>
                </a:r>
                <a:r>
                  <a:rPr lang="en-IN" i="1" dirty="0"/>
                  <a:t>x</a:t>
                </a:r>
                <a:r>
                  <a:rPr lang="en-IN" baseline="-25000" dirty="0"/>
                  <a:t>3</a:t>
                </a:r>
                <a:r>
                  <a:rPr lang="en-IN" i="1" dirty="0"/>
                  <a:t>x</a:t>
                </a:r>
                <a:r>
                  <a:rPr lang="en-IN" baseline="-25000" dirty="0"/>
                  <a:t>4</a:t>
                </a:r>
                <a:r>
                  <a:rPr lang="en-IN" dirty="0"/>
                  <a:t> is </a:t>
                </a:r>
                <a:r>
                  <a:rPr lang="en-IN" dirty="0" smtClean="0"/>
                  <a:t>essential </a:t>
                </a:r>
                <a:r>
                  <a:rPr lang="en-IN" dirty="0"/>
                  <a:t>prime </a:t>
                </a:r>
                <a:r>
                  <a:rPr lang="en-IN" dirty="0" err="1" smtClean="0"/>
                  <a:t>implicant</a:t>
                </a:r>
                <a:endParaRPr lang="en-IN" dirty="0" smtClean="0"/>
              </a:p>
              <a:p>
                <a:pPr marL="0" indent="0">
                  <a:buNone/>
                </a:pPr>
                <a:r>
                  <a:rPr lang="en-IN" dirty="0" smtClean="0"/>
                  <a:t> because </a:t>
                </a:r>
                <a:r>
                  <a:rPr lang="en-IN" dirty="0"/>
                  <a:t>it is the only prime </a:t>
                </a:r>
                <a:r>
                  <a:rPr lang="en-IN" dirty="0" err="1"/>
                  <a:t>implicant</a:t>
                </a:r>
                <a:r>
                  <a:rPr lang="en-IN" dirty="0"/>
                  <a:t> </a:t>
                </a:r>
                <a:r>
                  <a:rPr lang="en-IN" dirty="0" smtClean="0"/>
                  <a:t>covering m</a:t>
                </a:r>
                <a:r>
                  <a:rPr lang="en-IN" baseline="-25000" dirty="0" smtClean="0"/>
                  <a:t>7</a:t>
                </a:r>
                <a:r>
                  <a:rPr lang="en-IN" dirty="0"/>
                  <a:t>; </a:t>
                </a:r>
                <a:endParaRPr lang="en-IN" dirty="0" smtClean="0"/>
              </a:p>
              <a:p>
                <a:r>
                  <a:rPr lang="en-IN" dirty="0" err="1" smtClean="0"/>
                  <a:t>Minterm</a:t>
                </a:r>
                <a:r>
                  <a:rPr lang="en-IN" dirty="0" smtClean="0"/>
                  <a:t> </a:t>
                </a:r>
                <a:r>
                  <a:rPr lang="en-IN" dirty="0"/>
                  <a:t>4 can be covered with either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baseline="-2500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baseline="-25000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acc>
                  </m:oMath>
                </a14:m>
                <a:r>
                  <a:rPr lang="en-IN" dirty="0" smtClean="0"/>
                  <a:t> or </a:t>
                </a:r>
                <a:r>
                  <a:rPr lang="en-IN" i="1" dirty="0"/>
                  <a:t>x</a:t>
                </a:r>
                <a:r>
                  <a:rPr lang="en-IN" baseline="-25000" dirty="0"/>
                  <a:t>2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 baseline="-2500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 baseline="-2500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acc>
                  </m:oMath>
                </a14:m>
                <a:r>
                  <a:rPr lang="en-IN" dirty="0"/>
                  <a:t>. </a:t>
                </a:r>
                <a:endParaRPr lang="en-IN" dirty="0" smtClean="0"/>
              </a:p>
              <a:p>
                <a:pPr lvl="1"/>
                <a:r>
                  <a:rPr lang="en-IN" dirty="0" smtClean="0"/>
                  <a:t>Both of these </a:t>
                </a:r>
                <a:r>
                  <a:rPr lang="en-IN" dirty="0"/>
                  <a:t>terms have the same cost</a:t>
                </a:r>
                <a:r>
                  <a:rPr lang="en-IN" dirty="0" smtClean="0"/>
                  <a:t>;</a:t>
                </a:r>
              </a:p>
              <a:p>
                <a:pPr lvl="1"/>
                <a:r>
                  <a:rPr lang="en-IN" dirty="0" smtClean="0"/>
                  <a:t> </a:t>
                </a:r>
                <a:r>
                  <a:rPr lang="en-IN" dirty="0"/>
                  <a:t>we </a:t>
                </a:r>
                <a:r>
                  <a:rPr lang="en-IN" dirty="0" smtClean="0"/>
                  <a:t>shall </a:t>
                </a:r>
                <a:r>
                  <a:rPr lang="en-IN" dirty="0"/>
                  <a:t>choose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 baseline="-2500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 baseline="-2500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acc>
                  </m:oMath>
                </a14:m>
                <a:r>
                  <a:rPr lang="en-IN" dirty="0"/>
                  <a:t> because it also covers </a:t>
                </a:r>
                <a:r>
                  <a:rPr lang="en-IN" dirty="0" smtClean="0"/>
                  <a:t>m</a:t>
                </a:r>
                <a:r>
                  <a:rPr lang="en-IN" baseline="-25000" dirty="0" smtClean="0"/>
                  <a:t>0</a:t>
                </a:r>
                <a:r>
                  <a:rPr lang="en-IN" dirty="0"/>
                  <a:t>.</a:t>
                </a:r>
              </a:p>
              <a:p>
                <a:r>
                  <a:rPr lang="en-IN" dirty="0" err="1"/>
                  <a:t>Minterm</a:t>
                </a:r>
                <a:r>
                  <a:rPr lang="en-IN" dirty="0"/>
                  <a:t> 1 may be covered with either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baseline="-2500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</m:oMath>
                </a14:m>
                <a:r>
                  <a:rPr lang="en-IN" dirty="0"/>
                  <a:t> 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IN" i="1" dirty="0" smtClean="0"/>
                  <a:t>x</a:t>
                </a:r>
                <a:r>
                  <a:rPr lang="en-IN" baseline="-25000" dirty="0" smtClean="0"/>
                  <a:t>4</a:t>
                </a:r>
                <a:r>
                  <a:rPr lang="en-IN" dirty="0"/>
                  <a:t>,</a:t>
                </a:r>
                <a:r>
                  <a:rPr lang="en-IN" dirty="0" smtClean="0"/>
                  <a:t> </a:t>
                </a:r>
                <a:r>
                  <a:rPr lang="en-IN" dirty="0"/>
                  <a:t>we should choose the latter </a:t>
                </a:r>
                <a:r>
                  <a:rPr lang="en-IN" dirty="0" smtClean="0"/>
                  <a:t>because its </a:t>
                </a:r>
                <a:r>
                  <a:rPr lang="en-IN" dirty="0"/>
                  <a:t>cost is lower</a:t>
                </a:r>
                <a:r>
                  <a:rPr lang="en-IN" dirty="0" smtClean="0"/>
                  <a:t>.</a:t>
                </a:r>
              </a:p>
              <a:p>
                <a:r>
                  <a:rPr lang="en-IN" dirty="0" smtClean="0"/>
                  <a:t>Now, m</a:t>
                </a:r>
                <a:r>
                  <a:rPr lang="en-IN" baseline="-25000" dirty="0" smtClean="0"/>
                  <a:t>13 </a:t>
                </a:r>
                <a:r>
                  <a:rPr lang="en-IN" dirty="0" smtClean="0"/>
                  <a:t>is left which can be covered by </a:t>
                </a:r>
                <a:r>
                  <a:rPr lang="en-IN" i="1" dirty="0" smtClean="0"/>
                  <a:t>x</a:t>
                </a:r>
                <a:r>
                  <a:rPr lang="en-IN" baseline="-25000" dirty="0" smtClean="0"/>
                  <a:t>1</a:t>
                </a:r>
                <a:r>
                  <a:rPr lang="en-IN" i="1" dirty="0" smtClean="0"/>
                  <a:t>x</a:t>
                </a:r>
                <a:r>
                  <a:rPr lang="en-IN" baseline="-25000" dirty="0" smtClean="0"/>
                  <a:t>4 </a:t>
                </a:r>
                <a:r>
                  <a:rPr lang="en-IN" dirty="0" smtClean="0"/>
                  <a:t>or </a:t>
                </a:r>
                <a:r>
                  <a:rPr lang="en-IN" i="1" dirty="0" smtClean="0"/>
                  <a:t>x</a:t>
                </a:r>
                <a:r>
                  <a:rPr lang="en-IN" baseline="-25000" dirty="0" smtClean="0"/>
                  <a:t>1</a:t>
                </a:r>
                <a:r>
                  <a:rPr lang="en-IN" i="1" dirty="0" smtClean="0"/>
                  <a:t>x</a:t>
                </a:r>
                <a:r>
                  <a:rPr lang="en-IN" baseline="-25000" dirty="0" smtClean="0"/>
                  <a:t>2</a:t>
                </a:r>
              </a:p>
              <a:p>
                <a:r>
                  <a:rPr lang="en-IN" dirty="0" smtClean="0"/>
                  <a:t>If we chose </a:t>
                </a:r>
                <a:r>
                  <a:rPr lang="en-IN" i="1" dirty="0" smtClean="0"/>
                  <a:t>x</a:t>
                </a:r>
                <a:r>
                  <a:rPr lang="en-IN" baseline="-25000" dirty="0" smtClean="0"/>
                  <a:t>1</a:t>
                </a:r>
                <a:r>
                  <a:rPr lang="en-IN" i="1" dirty="0" smtClean="0"/>
                  <a:t>x</a:t>
                </a:r>
                <a:r>
                  <a:rPr lang="en-IN" baseline="-25000" dirty="0" smtClean="0"/>
                  <a:t>4, </a:t>
                </a:r>
                <a:r>
                  <a:rPr lang="en-IN" dirty="0" smtClean="0"/>
                  <a:t>we get the minimum cost expression as,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073" y="1697809"/>
                <a:ext cx="11286309" cy="4479154"/>
              </a:xfrm>
              <a:blipFill>
                <a:blip r:embed="rId2"/>
                <a:stretch>
                  <a:fillRect l="-864" t="-32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114" y="1363604"/>
            <a:ext cx="5884400" cy="3342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4784" y="1848212"/>
            <a:ext cx="3877216" cy="31532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5505" y="6034068"/>
            <a:ext cx="3086531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070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Contd. (POS implementation)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6330" y="4572402"/>
            <a:ext cx="4010585" cy="2762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915" y="1690688"/>
            <a:ext cx="5210902" cy="301984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74766" y="2032878"/>
            <a:ext cx="467214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K-map for the </a:t>
            </a:r>
            <a:r>
              <a:rPr lang="en-IN" sz="2400" dirty="0" smtClean="0"/>
              <a:t>POS form can be drawn as given,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 Convenient values for d can be assumed,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Finally, we get the minimum cost POS implementation as below,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4041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7924809703774F9F1540A07852F405" ma:contentTypeVersion="2" ma:contentTypeDescription="Create a new document." ma:contentTypeScope="" ma:versionID="94bb3afc98ac6235560c74534482d8e4">
  <xsd:schema xmlns:xsd="http://www.w3.org/2001/XMLSchema" xmlns:xs="http://www.w3.org/2001/XMLSchema" xmlns:p="http://schemas.microsoft.com/office/2006/metadata/properties" xmlns:ns2="2f1b3196-13b1-4f57-a46a-962c9f17c1b4" targetNamespace="http://schemas.microsoft.com/office/2006/metadata/properties" ma:root="true" ma:fieldsID="b4ac0d5b1f71f5518c3fb157e48aeb87" ns2:_="">
    <xsd:import namespace="2f1b3196-13b1-4f57-a46a-962c9f17c1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1b3196-13b1-4f57-a46a-962c9f17c1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FDA882F-292C-4EE1-97DA-701A0ACF87EB}"/>
</file>

<file path=customXml/itemProps2.xml><?xml version="1.0" encoding="utf-8"?>
<ds:datastoreItem xmlns:ds="http://schemas.openxmlformats.org/officeDocument/2006/customXml" ds:itemID="{ED95D0B9-02EC-42AB-B6EF-16EBDBEC0738}"/>
</file>

<file path=customXml/itemProps3.xml><?xml version="1.0" encoding="utf-8"?>
<ds:datastoreItem xmlns:ds="http://schemas.openxmlformats.org/officeDocument/2006/customXml" ds:itemID="{EEC413F4-0DAE-4C9D-9B9F-11AB6C928712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510</Words>
  <Application>Microsoft Office PowerPoint</Application>
  <PresentationFormat>Widescreen</PresentationFormat>
  <Paragraphs>78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 New Roman</vt:lpstr>
      <vt:lpstr>Office Theme</vt:lpstr>
      <vt:lpstr>19ECE204</vt:lpstr>
      <vt:lpstr>Example 3</vt:lpstr>
      <vt:lpstr>Contd.</vt:lpstr>
      <vt:lpstr>Contd.</vt:lpstr>
      <vt:lpstr>Example 4: F (x1,x2,x3,x4) = Σm(1, 3, 7, 11, 15) which has the don’t-care conditions D (x1,x2,x3,x4) = Σ(0, 2, 5)</vt:lpstr>
      <vt:lpstr>Example 5: Use Karnaugh maps to find the minimum-cost SOP and POS expressions for the given function assuming that there are also don’t-cares defined as D =Σ(9, 12, 14).  </vt:lpstr>
      <vt:lpstr>Contd. (POS implementation)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19ECE204</dc:title>
  <dc:creator>ANAGHA E G</dc:creator>
  <cp:lastModifiedBy>ANAGHA E G</cp:lastModifiedBy>
  <cp:revision>1</cp:revision>
  <dcterms:created xsi:type="dcterms:W3CDTF">2020-08-28T02:41:37Z</dcterms:created>
  <dcterms:modified xsi:type="dcterms:W3CDTF">2020-08-28T02:41:55Z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0x010100037924809703774F9F1540A07852F405</vt:lpwstr>
  </property>
</Properties>
</file>