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7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4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9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1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2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6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42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7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1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69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1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F9C6-A4EE-4433-B26F-B2D184663E9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21E0-6F6A-428A-9668-C55785F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273E-19FC-4483-939B-7563E4DECE2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CDAF-2002-4607-B0D7-AB25A4A34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Tabular Method for Minimization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13,14&amp;15</a:t>
            </a:r>
          </a:p>
        </p:txBody>
      </p:sp>
    </p:spTree>
    <p:extLst>
      <p:ext uri="{BB962C8B-B14F-4D97-AF65-F5344CB8AC3E}">
        <p14:creationId xmlns:p14="http://schemas.microsoft.com/office/powerpoint/2010/main" val="23431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Step 1 : Generation of prime </a:t>
            </a:r>
            <a:r>
              <a:rPr lang="en-IN" dirty="0" err="1" smtClean="0">
                <a:solidFill>
                  <a:srgbClr val="FF0000"/>
                </a:solidFill>
              </a:rPr>
              <a:t>implicants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3503" cy="5032375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prime </a:t>
            </a:r>
            <a:r>
              <a:rPr lang="en-IN" dirty="0" err="1" smtClean="0"/>
              <a:t>implicants</a:t>
            </a:r>
            <a:r>
              <a:rPr lang="en-IN" dirty="0" smtClean="0"/>
              <a:t> are: </a:t>
            </a:r>
            <a:r>
              <a:rPr lang="en-IN" i="1" dirty="0" smtClean="0"/>
              <a:t>P </a:t>
            </a:r>
            <a:r>
              <a:rPr lang="en-IN" dirty="0"/>
              <a:t>= {00x0, 0x10, 011x, x00x, xx01, 1x0x, x1x1}</a:t>
            </a:r>
          </a:p>
          <a:p>
            <a:pPr marL="0" indent="0">
              <a:buNone/>
            </a:pPr>
            <a:r>
              <a:rPr lang="en-IN" dirty="0" smtClean="0"/>
              <a:t>				       = </a:t>
            </a:r>
            <a:r>
              <a:rPr lang="en-IN" dirty="0"/>
              <a:t>{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, p</a:t>
            </a:r>
            <a:r>
              <a:rPr lang="en-IN" baseline="-25000" dirty="0"/>
              <a:t>2</a:t>
            </a:r>
            <a:r>
              <a:rPr lang="en-IN" i="1" dirty="0"/>
              <a:t>, p</a:t>
            </a:r>
            <a:r>
              <a:rPr lang="en-IN" baseline="-25000" dirty="0"/>
              <a:t>3</a:t>
            </a:r>
            <a:r>
              <a:rPr lang="en-IN" i="1" dirty="0"/>
              <a:t>, p</a:t>
            </a:r>
            <a:r>
              <a:rPr lang="en-IN" baseline="-25000" dirty="0"/>
              <a:t>4</a:t>
            </a:r>
            <a:r>
              <a:rPr lang="en-IN" i="1" dirty="0"/>
              <a:t>, p</a:t>
            </a:r>
            <a:r>
              <a:rPr lang="en-IN" baseline="-25000" dirty="0"/>
              <a:t>5</a:t>
            </a:r>
            <a:r>
              <a:rPr lang="en-IN" i="1" dirty="0"/>
              <a:t>, p</a:t>
            </a:r>
            <a:r>
              <a:rPr lang="en-IN" baseline="-25000" dirty="0"/>
              <a:t>6</a:t>
            </a:r>
            <a:r>
              <a:rPr lang="en-IN" i="1" dirty="0"/>
              <a:t>, p</a:t>
            </a:r>
            <a:r>
              <a:rPr lang="en-IN" baseline="-25000" dirty="0"/>
              <a:t>7</a:t>
            </a:r>
            <a:r>
              <a:rPr lang="en-IN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14" y="888274"/>
            <a:ext cx="707806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 </a:t>
            </a:r>
            <a:r>
              <a:rPr lang="en-IN" dirty="0" smtClean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smtClean="0">
                <a:solidFill>
                  <a:srgbClr val="FF0000"/>
                </a:solidFill>
              </a:rPr>
              <a:t>Determination of minimum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6"/>
            <a:ext cx="10515600" cy="522514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initial prime </a:t>
            </a:r>
            <a:r>
              <a:rPr lang="en-IN" dirty="0" err="1"/>
              <a:t>implicant</a:t>
            </a:r>
            <a:r>
              <a:rPr lang="en-IN" dirty="0"/>
              <a:t> cover table is shown in </a:t>
            </a:r>
            <a:r>
              <a:rPr lang="en-IN" dirty="0" smtClean="0"/>
              <a:t>figure (a).</a:t>
            </a:r>
          </a:p>
          <a:p>
            <a:r>
              <a:rPr lang="en-IN" dirty="0"/>
              <a:t>The don’t </a:t>
            </a:r>
            <a:r>
              <a:rPr lang="en-IN" dirty="0" smtClean="0"/>
              <a:t>care </a:t>
            </a:r>
            <a:r>
              <a:rPr lang="en-IN" dirty="0" err="1" smtClean="0"/>
              <a:t>minterms</a:t>
            </a:r>
            <a:r>
              <a:rPr lang="en-IN" dirty="0" smtClean="0"/>
              <a:t> </a:t>
            </a:r>
            <a:r>
              <a:rPr lang="en-IN" dirty="0"/>
              <a:t>are not included in the table because they do not have to be covered</a:t>
            </a:r>
            <a:r>
              <a:rPr lang="en-IN" dirty="0" smtClean="0"/>
              <a:t>.</a:t>
            </a:r>
          </a:p>
          <a:p>
            <a:r>
              <a:rPr lang="en-IN" dirty="0"/>
              <a:t>There are </a:t>
            </a:r>
            <a:r>
              <a:rPr lang="en-IN" dirty="0" smtClean="0"/>
              <a:t>no essential </a:t>
            </a:r>
            <a:r>
              <a:rPr lang="en-IN" dirty="0"/>
              <a:t>prime </a:t>
            </a:r>
            <a:r>
              <a:rPr lang="en-IN" dirty="0" err="1" smtClean="0"/>
              <a:t>implicants</a:t>
            </a:r>
            <a:endParaRPr lang="en-IN" dirty="0" smtClean="0"/>
          </a:p>
          <a:p>
            <a:r>
              <a:rPr lang="en-IN" dirty="0" smtClean="0"/>
              <a:t>No row dominance too. </a:t>
            </a:r>
          </a:p>
          <a:p>
            <a:r>
              <a:rPr lang="en-IN" dirty="0" smtClean="0"/>
              <a:t>Column 9 dominates column 8 </a:t>
            </a:r>
          </a:p>
          <a:p>
            <a:pPr marL="457200" lvl="1" indent="0">
              <a:buNone/>
            </a:pPr>
            <a:r>
              <a:rPr lang="en-IN" dirty="0" smtClean="0"/>
              <a:t>– this is called as </a:t>
            </a:r>
            <a:r>
              <a:rPr lang="en-IN" dirty="0" smtClean="0">
                <a:solidFill>
                  <a:srgbClr val="FF0000"/>
                </a:solidFill>
              </a:rPr>
              <a:t>column dominance</a:t>
            </a:r>
          </a:p>
          <a:p>
            <a:pPr marL="457200" lvl="1" indent="0">
              <a:buNone/>
            </a:pPr>
            <a:r>
              <a:rPr lang="en-IN" dirty="0" smtClean="0"/>
              <a:t>And we can eliminate column 9 </a:t>
            </a:r>
          </a:p>
          <a:p>
            <a:pPr marL="457200" lvl="1" indent="0">
              <a:buNone/>
            </a:pPr>
            <a:r>
              <a:rPr lang="en-IN" dirty="0" smtClean="0"/>
              <a:t>(in contrast to row dominance)</a:t>
            </a:r>
          </a:p>
          <a:p>
            <a:pPr lvl="1"/>
            <a:r>
              <a:rPr lang="en-IN" dirty="0"/>
              <a:t>The reason is that when we choose a prime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implicant</a:t>
            </a:r>
            <a:r>
              <a:rPr lang="en-IN" dirty="0" smtClean="0"/>
              <a:t> to cover </a:t>
            </a:r>
            <a:r>
              <a:rPr lang="en-IN" dirty="0"/>
              <a:t>the </a:t>
            </a:r>
            <a:r>
              <a:rPr lang="en-IN" dirty="0" err="1"/>
              <a:t>minterm</a:t>
            </a:r>
            <a:r>
              <a:rPr lang="en-IN" dirty="0"/>
              <a:t> that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corresponds </a:t>
            </a:r>
            <a:r>
              <a:rPr lang="en-IN" dirty="0"/>
              <a:t>to the dominated column,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this </a:t>
            </a:r>
            <a:r>
              <a:rPr lang="en-IN" dirty="0"/>
              <a:t>prime </a:t>
            </a:r>
            <a:r>
              <a:rPr lang="en-IN" dirty="0" err="1"/>
              <a:t>implicant</a:t>
            </a:r>
            <a:r>
              <a:rPr lang="en-IN" dirty="0"/>
              <a:t> </a:t>
            </a:r>
            <a:r>
              <a:rPr lang="en-IN" dirty="0" smtClean="0"/>
              <a:t>will also </a:t>
            </a:r>
            <a:r>
              <a:rPr lang="en-IN" dirty="0"/>
              <a:t>cover the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minterm</a:t>
            </a:r>
            <a:r>
              <a:rPr lang="en-IN" dirty="0" smtClean="0"/>
              <a:t> </a:t>
            </a:r>
            <a:r>
              <a:rPr lang="en-IN" dirty="0"/>
              <a:t>corresponding to the </a:t>
            </a:r>
            <a:r>
              <a:rPr lang="en-IN" dirty="0" smtClean="0"/>
              <a:t>dominating</a:t>
            </a:r>
          </a:p>
          <a:p>
            <a:pPr marL="457200" lvl="1" indent="0">
              <a:buNone/>
            </a:pPr>
            <a:r>
              <a:rPr lang="en-IN" dirty="0" smtClean="0"/>
              <a:t>  column</a:t>
            </a:r>
          </a:p>
          <a:p>
            <a:r>
              <a:rPr lang="en-IN" dirty="0" smtClean="0"/>
              <a:t>Similarly, column 13 can be </a:t>
            </a:r>
          </a:p>
          <a:p>
            <a:pPr marL="0" indent="0">
              <a:buNone/>
            </a:pPr>
            <a:r>
              <a:rPr lang="en-IN" dirty="0" smtClean="0"/>
              <a:t>   eliminated </a:t>
            </a:r>
            <a:r>
              <a:rPr lang="en-IN" dirty="0"/>
              <a:t>b</a:t>
            </a:r>
            <a:r>
              <a:rPr lang="en-IN" dirty="0" smtClean="0"/>
              <a:t>ecause it dominates column 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35" y="2670655"/>
            <a:ext cx="5306165" cy="3315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9032" y="599229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(a) Initial prime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implicant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cover table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17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633"/>
            <a:ext cx="10515600" cy="4726986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table </a:t>
            </a:r>
            <a:r>
              <a:rPr lang="en-IN" dirty="0" smtClean="0"/>
              <a:t>in fig. (b), is after removal of columns 9 and 13. Here, row 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dirty="0"/>
              <a:t> dominates 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dirty="0"/>
              <a:t> and row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dirty="0"/>
              <a:t> dominates 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So they can be removed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7509"/>
            <a:ext cx="4782217" cy="32961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1227" y="6113619"/>
            <a:ext cx="441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(b) After the removal of columns 9 and 13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39" y="3359332"/>
            <a:ext cx="3858163" cy="25340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32490" y="5928953"/>
            <a:ext cx="380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(c) After the removal of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rows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5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&amp;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6</a:t>
            </a:r>
            <a:endParaRPr kumimoji="0" lang="en-IN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1518" y="25893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92" y="4186907"/>
            <a:ext cx="2457793" cy="1962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518" y="6162632"/>
            <a:ext cx="401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(d) After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including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4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&amp;</a:t>
            </a:r>
            <a:r>
              <a:rPr kumimoji="0" lang="en-IN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7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in the cover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047" y="1086824"/>
            <a:ext cx="10030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In fig (c),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4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7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are essential to cover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minterms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8 and 5, respectively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So they can be removed and we get, table in fig (d)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In fig. (d), it is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obvious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that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2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covers the remaining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minterms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2 and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6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and it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dominates both rows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and </a:t>
            </a: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3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as well.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The final cover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	C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= {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2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, 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4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, 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7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	   =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{0x10, x00x, x1x1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and the function is implemented as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05" y="2427697"/>
            <a:ext cx="3858163" cy="25340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19345" y="4968494"/>
            <a:ext cx="380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(c) After the removal of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rows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5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&amp;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6</a:t>
            </a:r>
            <a:endParaRPr kumimoji="0" lang="en-IN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10" y="4096086"/>
            <a:ext cx="2919721" cy="3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/>
          </a:bodyPr>
          <a:lstStyle/>
          <a:p>
            <a:r>
              <a:rPr lang="en-IN" dirty="0"/>
              <a:t>Consider the </a:t>
            </a:r>
            <a:r>
              <a:rPr lang="en-IN" dirty="0" smtClean="0"/>
              <a:t>function,</a:t>
            </a:r>
          </a:p>
          <a:p>
            <a:endParaRPr lang="en-IN" dirty="0"/>
          </a:p>
          <a:p>
            <a:r>
              <a:rPr lang="en-IN" dirty="0"/>
              <a:t>The prime </a:t>
            </a:r>
            <a:r>
              <a:rPr lang="en-IN" dirty="0" err="1"/>
              <a:t>implicants</a:t>
            </a:r>
            <a:r>
              <a:rPr lang="en-IN" dirty="0"/>
              <a:t> for this function </a:t>
            </a:r>
            <a:r>
              <a:rPr lang="en-IN" dirty="0" smtClean="0"/>
              <a:t>are</a:t>
            </a:r>
          </a:p>
          <a:p>
            <a:r>
              <a:rPr lang="en-IN" i="1" dirty="0"/>
              <a:t>P </a:t>
            </a:r>
            <a:r>
              <a:rPr lang="en-IN" dirty="0"/>
              <a:t>= {00xx, x0x0, x01x, xx11, 1x1x</a:t>
            </a:r>
            <a:r>
              <a:rPr lang="en-IN" dirty="0" smtClean="0"/>
              <a:t>} = </a:t>
            </a:r>
            <a:r>
              <a:rPr lang="en-IN" dirty="0"/>
              <a:t>{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, p</a:t>
            </a:r>
            <a:r>
              <a:rPr lang="en-IN" baseline="-25000" dirty="0"/>
              <a:t>2</a:t>
            </a:r>
            <a:r>
              <a:rPr lang="en-IN" i="1" dirty="0"/>
              <a:t>, p</a:t>
            </a:r>
            <a:r>
              <a:rPr lang="en-IN" baseline="-25000" dirty="0"/>
              <a:t>3</a:t>
            </a:r>
            <a:r>
              <a:rPr lang="en-IN" i="1" dirty="0"/>
              <a:t>, p</a:t>
            </a:r>
            <a:r>
              <a:rPr lang="en-IN" baseline="-25000" dirty="0"/>
              <a:t>4</a:t>
            </a:r>
            <a:r>
              <a:rPr lang="en-IN" i="1" dirty="0"/>
              <a:t>, p</a:t>
            </a:r>
            <a:r>
              <a:rPr lang="en-IN" baseline="-25000" dirty="0"/>
              <a:t>5</a:t>
            </a:r>
            <a:r>
              <a:rPr lang="en-IN" dirty="0" smtClean="0"/>
              <a:t>}</a:t>
            </a:r>
          </a:p>
          <a:p>
            <a:pPr lvl="1"/>
            <a:r>
              <a:rPr lang="en-IN" dirty="0"/>
              <a:t>There are no essential </a:t>
            </a:r>
            <a:r>
              <a:rPr lang="en-IN" dirty="0" smtClean="0"/>
              <a:t>prime </a:t>
            </a:r>
            <a:r>
              <a:rPr lang="en-IN" dirty="0" err="1" smtClean="0"/>
              <a:t>implicants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Also</a:t>
            </a:r>
            <a:r>
              <a:rPr lang="en-IN" dirty="0"/>
              <a:t>, there are no dominant rows or columns. </a:t>
            </a:r>
            <a:endParaRPr lang="en-IN" dirty="0" smtClean="0"/>
          </a:p>
          <a:p>
            <a:pPr lvl="1"/>
            <a:r>
              <a:rPr lang="en-IN" dirty="0" smtClean="0"/>
              <a:t>Moreover</a:t>
            </a:r>
            <a:r>
              <a:rPr lang="en-IN" dirty="0"/>
              <a:t>, all prime </a:t>
            </a:r>
            <a:r>
              <a:rPr lang="en-IN" dirty="0" err="1" smtClean="0"/>
              <a:t>implicants</a:t>
            </a:r>
            <a:r>
              <a:rPr lang="en-IN" dirty="0" smtClean="0"/>
              <a:t> have </a:t>
            </a:r>
            <a:r>
              <a:rPr lang="en-IN" dirty="0"/>
              <a:t>the same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cost </a:t>
            </a:r>
            <a:r>
              <a:rPr lang="en-IN" dirty="0"/>
              <a:t>because each of them is implemented with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two literals. </a:t>
            </a:r>
          </a:p>
          <a:p>
            <a:pPr lvl="1"/>
            <a:r>
              <a:rPr lang="en-IN" dirty="0" smtClean="0"/>
              <a:t>Thus</a:t>
            </a:r>
            <a:r>
              <a:rPr lang="en-IN" dirty="0"/>
              <a:t>, the </a:t>
            </a:r>
            <a:r>
              <a:rPr lang="en-IN" dirty="0" smtClean="0"/>
              <a:t>table does </a:t>
            </a:r>
            <a:r>
              <a:rPr lang="en-IN" dirty="0"/>
              <a:t>not provide any clues that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can </a:t>
            </a:r>
            <a:r>
              <a:rPr lang="en-IN" dirty="0"/>
              <a:t>be used to select a minimum-cost cover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11" y="1648633"/>
            <a:ext cx="5163271" cy="342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38" y="3091872"/>
            <a:ext cx="3705742" cy="2543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3975" y="563540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(a) Initial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prime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implicant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cover table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3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285750" indent="-285750"/>
            <a:r>
              <a:rPr lang="en-IN" dirty="0"/>
              <a:t>In this case, a good practical approach is to use the concept of </a:t>
            </a:r>
            <a:r>
              <a:rPr lang="en-IN" i="1" dirty="0">
                <a:solidFill>
                  <a:srgbClr val="FF0000"/>
                </a:solidFill>
              </a:rPr>
              <a:t>branching</a:t>
            </a:r>
            <a:r>
              <a:rPr lang="en-IN" dirty="0"/>
              <a:t>.</a:t>
            </a:r>
          </a:p>
          <a:p>
            <a:pPr marL="285750" indent="-285750"/>
            <a:r>
              <a:rPr lang="en-IN" dirty="0"/>
              <a:t>We can choose any prime </a:t>
            </a:r>
            <a:r>
              <a:rPr lang="en-IN" dirty="0" err="1"/>
              <a:t>implicant</a:t>
            </a:r>
            <a:r>
              <a:rPr lang="en-IN" dirty="0"/>
              <a:t>, say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dirty="0"/>
              <a:t>, and first choose to include this prime </a:t>
            </a:r>
            <a:r>
              <a:rPr lang="en-IN" dirty="0" err="1"/>
              <a:t>implicant</a:t>
            </a:r>
            <a:r>
              <a:rPr lang="en-IN" dirty="0"/>
              <a:t> in the final cover.</a:t>
            </a:r>
          </a:p>
          <a:p>
            <a:pPr marL="285750" indent="-285750"/>
            <a:r>
              <a:rPr lang="en-IN" dirty="0"/>
              <a:t>Then we can determine the rest of the final cover in the usual way and compute its cost.</a:t>
            </a:r>
          </a:p>
          <a:p>
            <a:pPr marL="285750" indent="-285750"/>
            <a:r>
              <a:rPr lang="en-IN" dirty="0"/>
              <a:t>Next we try the other possibility by excluding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dirty="0"/>
              <a:t> from the final cover and determine the resulting cost.</a:t>
            </a:r>
          </a:p>
          <a:p>
            <a:pPr marL="285750" indent="-285750"/>
            <a:r>
              <a:rPr lang="en-IN" dirty="0"/>
              <a:t>We compare the costs and choose the less expensive alternative.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9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59188" y="6108598"/>
            <a:ext cx="4006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(b) After including </a:t>
            </a:r>
            <a:r>
              <a:rPr kumimoji="0" lang="en-I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3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in the cover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minterms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3 &amp; 10.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pPr marL="285750" indent="-285750"/>
            <a:r>
              <a:rPr lang="en-IN" dirty="0"/>
              <a:t>Figure (b)</a:t>
            </a:r>
            <a:r>
              <a:rPr lang="en-IN" i="1" dirty="0"/>
              <a:t> </a:t>
            </a:r>
            <a:r>
              <a:rPr lang="en-IN" dirty="0"/>
              <a:t>gives the cover table that is left if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sz="1050" dirty="0"/>
              <a:t> </a:t>
            </a:r>
            <a:r>
              <a:rPr lang="en-IN" dirty="0"/>
              <a:t>is included in the final cover.</a:t>
            </a:r>
          </a:p>
          <a:p>
            <a:pPr marL="285750" indent="-285750"/>
            <a:r>
              <a:rPr lang="en-IN" dirty="0"/>
              <a:t>The table does not include </a:t>
            </a:r>
            <a:r>
              <a:rPr lang="en-IN" dirty="0" err="1"/>
              <a:t>minterms</a:t>
            </a:r>
            <a:r>
              <a:rPr lang="en-IN" dirty="0"/>
              <a:t> 3 and 10 because they are covered by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dirty="0"/>
              <a:t>.</a:t>
            </a:r>
          </a:p>
          <a:p>
            <a:pPr marL="285750" indent="-285750"/>
            <a:r>
              <a:rPr lang="en-IN" dirty="0"/>
              <a:t>The table indicates that a complete cover must include either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sz="1050" dirty="0"/>
              <a:t> </a:t>
            </a:r>
            <a:r>
              <a:rPr lang="en-IN" dirty="0"/>
              <a:t>or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sz="1050" dirty="0"/>
              <a:t> </a:t>
            </a:r>
            <a:r>
              <a:rPr lang="en-IN" dirty="0"/>
              <a:t>to cover </a:t>
            </a:r>
            <a:r>
              <a:rPr lang="en-IN" dirty="0" err="1"/>
              <a:t>minterm</a:t>
            </a:r>
            <a:r>
              <a:rPr lang="en-IN" dirty="0"/>
              <a:t> 0 and either 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sz="1050" dirty="0"/>
              <a:t> </a:t>
            </a:r>
            <a:r>
              <a:rPr lang="en-IN" dirty="0"/>
              <a:t>or 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sz="1050" dirty="0"/>
              <a:t> </a:t>
            </a:r>
            <a:r>
              <a:rPr lang="en-IN" dirty="0" smtClean="0"/>
              <a:t>to </a:t>
            </a:r>
            <a:r>
              <a:rPr lang="en-IN" dirty="0"/>
              <a:t>cover </a:t>
            </a:r>
            <a:r>
              <a:rPr lang="en-IN" dirty="0" err="1"/>
              <a:t>minterm</a:t>
            </a:r>
            <a:r>
              <a:rPr lang="en-IN" dirty="0"/>
              <a:t> 15. </a:t>
            </a:r>
          </a:p>
          <a:p>
            <a:pPr marL="285750" indent="-285750"/>
            <a:r>
              <a:rPr lang="en-IN" dirty="0"/>
              <a:t>Therefore, a complete cover can be</a:t>
            </a:r>
          </a:p>
          <a:p>
            <a:r>
              <a:rPr lang="en-IN" i="1" dirty="0"/>
              <a:t>         C </a:t>
            </a:r>
            <a:r>
              <a:rPr lang="en-IN" dirty="0"/>
              <a:t>= {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, p</a:t>
            </a:r>
            <a:r>
              <a:rPr lang="en-IN" baseline="-25000" dirty="0"/>
              <a:t>3</a:t>
            </a:r>
            <a:r>
              <a:rPr lang="en-IN" i="1" dirty="0"/>
              <a:t>, p</a:t>
            </a:r>
            <a:r>
              <a:rPr lang="en-IN" baseline="-25000" dirty="0"/>
              <a:t>4</a:t>
            </a:r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778" y="3885934"/>
            <a:ext cx="249589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1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alternative of excluding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dirty="0"/>
              <a:t> leads to the cover table in </a:t>
            </a:r>
            <a:r>
              <a:rPr lang="en-IN" dirty="0" smtClean="0"/>
              <a:t>fig. (c).</a:t>
            </a:r>
          </a:p>
          <a:p>
            <a:r>
              <a:rPr lang="en-IN" dirty="0" smtClean="0"/>
              <a:t> </a:t>
            </a:r>
            <a:r>
              <a:rPr lang="en-IN" dirty="0"/>
              <a:t>Here, we see </a:t>
            </a:r>
            <a:r>
              <a:rPr lang="en-IN" dirty="0" smtClean="0"/>
              <a:t>that a </a:t>
            </a:r>
            <a:r>
              <a:rPr lang="en-IN" dirty="0"/>
              <a:t>minimum-cost cover requires only two prime </a:t>
            </a:r>
            <a:r>
              <a:rPr lang="en-IN" dirty="0" err="1"/>
              <a:t>implicants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One </a:t>
            </a:r>
            <a:r>
              <a:rPr lang="en-IN" dirty="0"/>
              <a:t>possibility is to choose </a:t>
            </a:r>
            <a:r>
              <a:rPr lang="en-IN" i="1" dirty="0" smtClean="0"/>
              <a:t>p</a:t>
            </a:r>
            <a:r>
              <a:rPr lang="en-IN" baseline="-25000" dirty="0" smtClean="0"/>
              <a:t>1 </a:t>
            </a:r>
            <a:r>
              <a:rPr lang="en-IN" dirty="0" smtClean="0"/>
              <a:t>and 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other possibility is to choose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dirty="0"/>
              <a:t> and 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Hence </a:t>
            </a:r>
            <a:r>
              <a:rPr lang="en-IN" dirty="0"/>
              <a:t>a minimum-cost cover is </a:t>
            </a:r>
            <a:r>
              <a:rPr lang="en-IN" dirty="0" smtClean="0"/>
              <a:t>just</a:t>
            </a:r>
          </a:p>
          <a:p>
            <a:pPr lvl="1"/>
            <a:r>
              <a:rPr lang="en-IN" i="1" dirty="0" err="1" smtClean="0"/>
              <a:t>C</a:t>
            </a:r>
            <a:r>
              <a:rPr lang="en-IN" i="1" baseline="-25000" dirty="0" err="1" smtClean="0"/>
              <a:t>min</a:t>
            </a:r>
            <a:r>
              <a:rPr lang="en-IN" i="1" dirty="0" smtClean="0"/>
              <a:t> </a:t>
            </a:r>
            <a:r>
              <a:rPr lang="en-IN" dirty="0"/>
              <a:t>= {</a:t>
            </a:r>
            <a:r>
              <a:rPr lang="en-IN" i="1" dirty="0"/>
              <a:t>p</a:t>
            </a:r>
            <a:r>
              <a:rPr lang="en-IN" dirty="0"/>
              <a:t>1</a:t>
            </a:r>
            <a:r>
              <a:rPr lang="en-IN" i="1" dirty="0"/>
              <a:t>, p</a:t>
            </a:r>
            <a:r>
              <a:rPr lang="en-IN" dirty="0"/>
              <a:t>5</a:t>
            </a:r>
            <a:r>
              <a:rPr lang="en-IN" dirty="0" smtClean="0"/>
              <a:t>}= </a:t>
            </a:r>
            <a:r>
              <a:rPr lang="en-IN" dirty="0"/>
              <a:t>{00xx, 1x1x}</a:t>
            </a:r>
          </a:p>
          <a:p>
            <a:r>
              <a:rPr lang="en-IN" dirty="0" smtClean="0"/>
              <a:t>So, out of covers </a:t>
            </a:r>
            <a:r>
              <a:rPr lang="en-IN" i="1" dirty="0" smtClean="0"/>
              <a:t>C</a:t>
            </a:r>
            <a:r>
              <a:rPr lang="en-IN" dirty="0" smtClean="0"/>
              <a:t> and </a:t>
            </a:r>
            <a:r>
              <a:rPr lang="en-IN" i="1" dirty="0" err="1" smtClean="0"/>
              <a:t>C</a:t>
            </a:r>
            <a:r>
              <a:rPr lang="en-IN" i="1" baseline="-25000" dirty="0" err="1" smtClean="0"/>
              <a:t>min</a:t>
            </a:r>
            <a:r>
              <a:rPr lang="en-IN" i="1" baseline="-25000" dirty="0" smtClean="0"/>
              <a:t> </a:t>
            </a:r>
            <a:r>
              <a:rPr lang="en-IN" i="1" dirty="0" smtClean="0"/>
              <a:t>, </a:t>
            </a:r>
            <a:r>
              <a:rPr lang="en-IN" dirty="0" smtClean="0"/>
              <a:t>the latter </a:t>
            </a:r>
          </a:p>
          <a:p>
            <a:pPr marL="0" indent="0">
              <a:buNone/>
            </a:pPr>
            <a:r>
              <a:rPr lang="en-IN" dirty="0" smtClean="0"/>
              <a:t>   is smaller so we choose it.</a:t>
            </a:r>
          </a:p>
          <a:p>
            <a:r>
              <a:rPr lang="en-IN" dirty="0" smtClean="0"/>
              <a:t>Therefore, the </a:t>
            </a:r>
            <a:r>
              <a:rPr lang="en-IN" dirty="0"/>
              <a:t>function is realized </a:t>
            </a:r>
            <a:r>
              <a:rPr lang="en-IN" dirty="0" smtClean="0"/>
              <a:t>as,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69" y="3349368"/>
            <a:ext cx="3134162" cy="20862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61069" y="5589070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(c) After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excluding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3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in the cover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1" y="5958402"/>
            <a:ext cx="2012437" cy="3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Summary of the Tabular Method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2"/>
            <a:ext cx="10515600" cy="4922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Starting </a:t>
            </a:r>
            <a:r>
              <a:rPr lang="en-IN" dirty="0"/>
              <a:t>with a list </a:t>
            </a:r>
            <a:r>
              <a:rPr lang="en-IN" dirty="0" smtClean="0"/>
              <a:t>that </a:t>
            </a:r>
            <a:r>
              <a:rPr lang="en-IN" dirty="0"/>
              <a:t>represent the </a:t>
            </a:r>
            <a:r>
              <a:rPr lang="en-IN" dirty="0" err="1"/>
              <a:t>minterms</a:t>
            </a:r>
            <a:r>
              <a:rPr lang="en-IN" dirty="0"/>
              <a:t> where </a:t>
            </a:r>
            <a:r>
              <a:rPr lang="en-IN" i="1" dirty="0"/>
              <a:t>f </a:t>
            </a:r>
            <a:r>
              <a:rPr lang="en-IN" dirty="0"/>
              <a:t>= 1 or a don’t </a:t>
            </a:r>
            <a:r>
              <a:rPr lang="en-IN" dirty="0" smtClean="0"/>
              <a:t>care condition</a:t>
            </a:r>
            <a:r>
              <a:rPr lang="en-IN" dirty="0"/>
              <a:t>, </a:t>
            </a:r>
            <a:r>
              <a:rPr lang="en-IN" dirty="0" smtClean="0"/>
              <a:t>  generate </a:t>
            </a:r>
            <a:r>
              <a:rPr lang="en-IN" dirty="0"/>
              <a:t>the </a:t>
            </a:r>
            <a:r>
              <a:rPr lang="en-IN" dirty="0" smtClean="0"/>
              <a:t>  prime </a:t>
            </a:r>
            <a:r>
              <a:rPr lang="en-IN" dirty="0" err="1"/>
              <a:t>implicants</a:t>
            </a:r>
            <a:r>
              <a:rPr lang="en-IN" dirty="0"/>
              <a:t> by successive pairwise comparisons of </a:t>
            </a:r>
            <a:r>
              <a:rPr lang="en-IN" dirty="0" smtClean="0"/>
              <a:t>the rows.</a:t>
            </a:r>
          </a:p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Derive </a:t>
            </a:r>
            <a:r>
              <a:rPr lang="en-IN" dirty="0"/>
              <a:t>a cover table which indicates the </a:t>
            </a:r>
            <a:r>
              <a:rPr lang="en-IN" dirty="0" err="1"/>
              <a:t>minterms</a:t>
            </a:r>
            <a:r>
              <a:rPr lang="en-IN" dirty="0"/>
              <a:t> where </a:t>
            </a:r>
            <a:r>
              <a:rPr lang="en-IN" i="1" dirty="0"/>
              <a:t>f </a:t>
            </a:r>
            <a:r>
              <a:rPr lang="en-IN" dirty="0"/>
              <a:t>= 1 that are covered </a:t>
            </a:r>
            <a:r>
              <a:rPr lang="en-IN" dirty="0" smtClean="0"/>
              <a:t>by each </a:t>
            </a:r>
            <a:r>
              <a:rPr lang="en-IN" dirty="0"/>
              <a:t>prime </a:t>
            </a:r>
            <a:r>
              <a:rPr lang="en-IN" dirty="0" err="1"/>
              <a:t>implicant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3. Include the essential prime </a:t>
            </a:r>
            <a:r>
              <a:rPr lang="en-IN" dirty="0" err="1"/>
              <a:t>implicants</a:t>
            </a:r>
            <a:r>
              <a:rPr lang="en-IN" dirty="0"/>
              <a:t> (if any) in the final cover and reduce the </a:t>
            </a:r>
            <a:r>
              <a:rPr lang="en-IN" dirty="0" smtClean="0"/>
              <a:t>table by </a:t>
            </a:r>
            <a:r>
              <a:rPr lang="en-IN" dirty="0"/>
              <a:t>removing both these prime </a:t>
            </a:r>
            <a:r>
              <a:rPr lang="en-IN" dirty="0" err="1"/>
              <a:t>implicants</a:t>
            </a:r>
            <a:r>
              <a:rPr lang="en-IN" dirty="0"/>
              <a:t> and the covered </a:t>
            </a:r>
            <a:r>
              <a:rPr lang="en-IN" dirty="0" err="1"/>
              <a:t>minterms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4. Use the concept of row and column dominance to reduce the cover table further. </a:t>
            </a:r>
            <a:r>
              <a:rPr lang="en-IN" dirty="0" smtClean="0"/>
              <a:t>A   dominated </a:t>
            </a:r>
            <a:r>
              <a:rPr lang="en-IN" dirty="0"/>
              <a:t>row is removed only if the cost of its prime </a:t>
            </a:r>
            <a:r>
              <a:rPr lang="en-IN" dirty="0" err="1"/>
              <a:t>implicant</a:t>
            </a:r>
            <a:r>
              <a:rPr lang="en-IN" dirty="0"/>
              <a:t> is greater than </a:t>
            </a:r>
            <a:r>
              <a:rPr lang="en-IN" dirty="0" smtClean="0"/>
              <a:t>or equal </a:t>
            </a:r>
            <a:r>
              <a:rPr lang="en-IN" dirty="0"/>
              <a:t>to the cost of the dominating row’s prime </a:t>
            </a:r>
            <a:r>
              <a:rPr lang="en-IN" dirty="0" err="1"/>
              <a:t>implicant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5. Repeat steps 3 and 4 until the cover table is either empty or no further reduction </a:t>
            </a:r>
            <a:r>
              <a:rPr lang="en-IN" dirty="0" smtClean="0"/>
              <a:t>of the </a:t>
            </a:r>
            <a:r>
              <a:rPr lang="en-IN" dirty="0"/>
              <a:t>table is possible.</a:t>
            </a:r>
          </a:p>
          <a:p>
            <a:pPr marL="0" indent="0">
              <a:buNone/>
            </a:pPr>
            <a:r>
              <a:rPr lang="en-IN" dirty="0"/>
              <a:t>6. If the reduced cover table is not empty, then use the branching approach to </a:t>
            </a:r>
            <a:r>
              <a:rPr lang="en-IN" dirty="0" smtClean="0"/>
              <a:t>determine the </a:t>
            </a:r>
            <a:r>
              <a:rPr lang="en-IN" dirty="0"/>
              <a:t>remaining prime </a:t>
            </a:r>
            <a:r>
              <a:rPr lang="en-IN" dirty="0" err="1"/>
              <a:t>implicants</a:t>
            </a:r>
            <a:r>
              <a:rPr lang="en-IN" dirty="0"/>
              <a:t> that should be included in a minimum cost cover.</a:t>
            </a:r>
          </a:p>
        </p:txBody>
      </p:sp>
    </p:spTree>
    <p:extLst>
      <p:ext uri="{BB962C8B-B14F-4D97-AF65-F5344CB8AC3E}">
        <p14:creationId xmlns:p14="http://schemas.microsoft.com/office/powerpoint/2010/main" val="2004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Tabular </a:t>
            </a:r>
            <a:r>
              <a:rPr lang="en-IN" b="1" dirty="0">
                <a:solidFill>
                  <a:srgbClr val="FF0000"/>
                </a:solidFill>
              </a:rPr>
              <a:t>Method for Minimization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tabular approach for minimization was proposed in the 1950s by Willard </a:t>
            </a:r>
            <a:r>
              <a:rPr lang="en-IN" dirty="0" smtClean="0"/>
              <a:t>Quine and </a:t>
            </a:r>
            <a:r>
              <a:rPr lang="en-IN" dirty="0"/>
              <a:t>Edward </a:t>
            </a:r>
            <a:r>
              <a:rPr lang="en-IN" dirty="0" err="1" smtClean="0"/>
              <a:t>McCluskey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It became popular under the name </a:t>
            </a:r>
            <a:r>
              <a:rPr lang="en-IN" i="1" dirty="0"/>
              <a:t>Quine-</a:t>
            </a:r>
            <a:r>
              <a:rPr lang="en-IN" i="1" dirty="0" err="1"/>
              <a:t>McCluskey</a:t>
            </a:r>
            <a:r>
              <a:rPr lang="en-IN" i="1" dirty="0"/>
              <a:t>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 good method for simplifying logic expression with more variables.</a:t>
            </a:r>
          </a:p>
          <a:p>
            <a:r>
              <a:rPr lang="en-IN" dirty="0" smtClean="0"/>
              <a:t>In this course we will study tabular method for only 4 variable SOP expression.</a:t>
            </a:r>
          </a:p>
          <a:p>
            <a:r>
              <a:rPr lang="en-IN" dirty="0" smtClean="0"/>
              <a:t>It has two major steps:</a:t>
            </a:r>
          </a:p>
          <a:p>
            <a:pPr lvl="1"/>
            <a:r>
              <a:rPr lang="en-IN" dirty="0"/>
              <a:t>Generation of Prime </a:t>
            </a:r>
            <a:r>
              <a:rPr lang="en-IN" dirty="0" err="1" smtClean="0"/>
              <a:t>Implicants</a:t>
            </a:r>
            <a:endParaRPr lang="en-IN" dirty="0" smtClean="0"/>
          </a:p>
          <a:p>
            <a:pPr lvl="1"/>
            <a:r>
              <a:rPr lang="en-IN" dirty="0" smtClean="0"/>
              <a:t>Determination of a minimum cover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13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Generation of Prime </a:t>
            </a:r>
            <a:r>
              <a:rPr lang="en-IN" b="1" dirty="0" err="1" smtClean="0">
                <a:solidFill>
                  <a:srgbClr val="FF0000"/>
                </a:solidFill>
              </a:rPr>
              <a:t>Implicants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basis of the method is the combining property of Boolean algebra</a:t>
                </a:r>
                <a:endParaRPr lang="en-IN" baseline="-25000" dirty="0"/>
              </a:p>
              <a:p>
                <a:r>
                  <a:rPr lang="en-IN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example, consider </a:t>
                </a:r>
                <a:r>
                  <a:rPr lang="en-IN" i="1" dirty="0"/>
                  <a:t>f (x</a:t>
                </a:r>
                <a:r>
                  <a:rPr lang="en-IN" baseline="-25000" dirty="0"/>
                  <a:t>1</a:t>
                </a:r>
                <a:r>
                  <a:rPr lang="en-IN" i="1" dirty="0"/>
                  <a:t>, . . . , x</a:t>
                </a:r>
                <a:r>
                  <a:rPr lang="en-IN" baseline="-25000" dirty="0"/>
                  <a:t>4</a:t>
                </a:r>
                <a:r>
                  <a:rPr lang="en-IN" i="1" dirty="0"/>
                  <a:t>) </a:t>
                </a:r>
                <a:r>
                  <a:rPr lang="en-IN" dirty="0"/>
                  <a:t>= {1000</a:t>
                </a:r>
                <a:r>
                  <a:rPr lang="en-IN" i="1" dirty="0"/>
                  <a:t>, </a:t>
                </a:r>
                <a:r>
                  <a:rPr lang="en-IN" dirty="0"/>
                  <a:t>1001</a:t>
                </a:r>
                <a:r>
                  <a:rPr lang="en-IN" i="1" dirty="0"/>
                  <a:t>, </a:t>
                </a:r>
                <a:r>
                  <a:rPr lang="en-IN" dirty="0"/>
                  <a:t>1010</a:t>
                </a:r>
                <a:r>
                  <a:rPr lang="en-IN" i="1" dirty="0"/>
                  <a:t>, </a:t>
                </a:r>
                <a:r>
                  <a:rPr lang="en-IN" dirty="0"/>
                  <a:t>1011}. </a:t>
                </a:r>
                <a:endParaRPr lang="en-IN" dirty="0" smtClean="0"/>
              </a:p>
              <a:p>
                <a:r>
                  <a:rPr lang="en-IN" dirty="0" smtClean="0"/>
                  <a:t>The terms </a:t>
                </a:r>
                <a:r>
                  <a:rPr lang="en-IN" dirty="0"/>
                  <a:t>1000 and 1001 differ </a:t>
                </a:r>
                <a:r>
                  <a:rPr lang="en-IN" dirty="0" smtClean="0"/>
                  <a:t>only in </a:t>
                </a:r>
                <a:r>
                  <a:rPr lang="en-IN" dirty="0"/>
                  <a:t>variable 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4</a:t>
                </a:r>
                <a:r>
                  <a:rPr lang="en-IN" dirty="0" smtClean="0"/>
                  <a:t>, so </a:t>
                </a:r>
                <a:r>
                  <a:rPr lang="en-IN" dirty="0"/>
                  <a:t>they can be combined into a new </a:t>
                </a:r>
                <a:r>
                  <a:rPr lang="en-IN" dirty="0" smtClean="0"/>
                  <a:t>term which can be denoted as </a:t>
                </a:r>
                <a:r>
                  <a:rPr lang="en-IN" dirty="0"/>
                  <a:t>100x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Similarly</a:t>
                </a:r>
                <a:r>
                  <a:rPr lang="en-IN" dirty="0"/>
                  <a:t>, 1010 and 1011 can </a:t>
                </a:r>
                <a:r>
                  <a:rPr lang="en-IN" dirty="0" smtClean="0"/>
                  <a:t>be combined </a:t>
                </a:r>
                <a:r>
                  <a:rPr lang="en-IN" dirty="0"/>
                  <a:t>into 101x. </a:t>
                </a:r>
                <a:endParaRPr lang="en-IN" dirty="0" smtClean="0"/>
              </a:p>
              <a:p>
                <a:r>
                  <a:rPr lang="en-IN" dirty="0" smtClean="0"/>
                  <a:t>Then </a:t>
                </a:r>
                <a:r>
                  <a:rPr lang="en-IN" dirty="0"/>
                  <a:t>we can combine 100x and 101x into </a:t>
                </a:r>
                <a:r>
                  <a:rPr lang="en-IN" dirty="0" smtClean="0"/>
                  <a:t>a larger group term </a:t>
                </a:r>
                <a:r>
                  <a:rPr lang="en-IN" dirty="0"/>
                  <a:t>10xx, </a:t>
                </a:r>
                <a:r>
                  <a:rPr lang="en-IN" dirty="0" smtClean="0"/>
                  <a:t>which means </a:t>
                </a:r>
                <a:r>
                  <a:rPr lang="en-IN" dirty="0"/>
                  <a:t>that the function can be expressed simply as </a:t>
                </a:r>
                <a:r>
                  <a:rPr lang="en-IN" i="1" dirty="0"/>
                  <a:t>f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5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990011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method can be explained by an example. Consider </a:t>
            </a:r>
            <a:r>
              <a:rPr lang="en-IN" dirty="0"/>
              <a:t>the function, </a:t>
            </a:r>
            <a:r>
              <a:rPr lang="en-IN" dirty="0" smtClean="0"/>
              <a:t> </a:t>
            </a:r>
            <a:r>
              <a:rPr lang="en-IN" i="1" dirty="0" smtClean="0"/>
              <a:t>f</a:t>
            </a:r>
            <a:r>
              <a:rPr lang="en-IN" dirty="0" smtClean="0"/>
              <a:t>,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Step 1: Generation of Prime </a:t>
            </a:r>
            <a:r>
              <a:rPr lang="en-IN" dirty="0" err="1" smtClean="0">
                <a:solidFill>
                  <a:srgbClr val="FF0000"/>
                </a:solidFill>
              </a:rPr>
              <a:t>implicants</a:t>
            </a:r>
            <a:r>
              <a:rPr lang="en-IN" dirty="0" smtClean="0"/>
              <a:t>: Firstly, the </a:t>
            </a:r>
            <a:r>
              <a:rPr lang="en-IN" dirty="0" err="1" smtClean="0"/>
              <a:t>minterms</a:t>
            </a:r>
            <a:r>
              <a:rPr lang="en-IN" dirty="0" smtClean="0"/>
              <a:t> are put in List 1 grouped as per the number of 1s present in them.</a:t>
            </a:r>
          </a:p>
          <a:p>
            <a:r>
              <a:rPr lang="en-IN" dirty="0" smtClean="0"/>
              <a:t>Each group has the same number of 1s. We may combine the adjacent groups, since they differ only in terms of  one 1.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minterms</a:t>
            </a:r>
            <a:r>
              <a:rPr lang="en-IN" dirty="0" smtClean="0"/>
              <a:t> in list 1 can </a:t>
            </a:r>
            <a:r>
              <a:rPr lang="en-IN" dirty="0"/>
              <a:t>be combined </a:t>
            </a:r>
            <a:r>
              <a:rPr lang="en-IN" dirty="0" smtClean="0"/>
              <a:t>to get </a:t>
            </a:r>
            <a:r>
              <a:rPr lang="en-IN" dirty="0" err="1" smtClean="0"/>
              <a:t>implicants</a:t>
            </a:r>
            <a:r>
              <a:rPr lang="en-IN" dirty="0" smtClean="0"/>
              <a:t> as in list </a:t>
            </a:r>
            <a:r>
              <a:rPr lang="en-IN" dirty="0"/>
              <a:t>2</a:t>
            </a:r>
            <a:r>
              <a:rPr lang="en-IN" dirty="0" smtClean="0"/>
              <a:t>.</a:t>
            </a:r>
          </a:p>
          <a:p>
            <a:r>
              <a:rPr lang="en-IN" dirty="0"/>
              <a:t>To make the entries easily understood we </a:t>
            </a:r>
            <a:r>
              <a:rPr lang="en-IN" dirty="0" smtClean="0"/>
              <a:t>have indicated </a:t>
            </a:r>
            <a:r>
              <a:rPr lang="en-IN" dirty="0"/>
              <a:t>the </a:t>
            </a:r>
            <a:r>
              <a:rPr lang="en-IN" dirty="0" err="1"/>
              <a:t>minterms</a:t>
            </a:r>
            <a:r>
              <a:rPr lang="en-IN" dirty="0"/>
              <a:t> that are </a:t>
            </a:r>
            <a:r>
              <a:rPr lang="en-IN" dirty="0" smtClean="0"/>
              <a:t>combined in left column.</a:t>
            </a:r>
            <a:endParaRPr lang="en-IN" dirty="0"/>
          </a:p>
          <a:p>
            <a:r>
              <a:rPr lang="en-IN" dirty="0"/>
              <a:t>Next, we </a:t>
            </a:r>
            <a:r>
              <a:rPr lang="en-IN" dirty="0" smtClean="0"/>
              <a:t>put tick mark against the terms in list 1 that are included in list 2.</a:t>
            </a:r>
            <a:endParaRPr lang="en-IN" dirty="0"/>
          </a:p>
          <a:p>
            <a:r>
              <a:rPr lang="en-IN" dirty="0" smtClean="0"/>
              <a:t>Then, the terms in List 2 can be combined to get List 3 by repeating the above steps.</a:t>
            </a:r>
          </a:p>
          <a:p>
            <a:r>
              <a:rPr lang="en-IN" dirty="0" smtClean="0"/>
              <a:t>Now, since there is only 1 term in list 3, we cannot combine further.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67" y="3286204"/>
            <a:ext cx="5703223" cy="447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55" y="365125"/>
            <a:ext cx="1990725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94" y="27010"/>
            <a:ext cx="164782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881" y="704056"/>
            <a:ext cx="162877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931" y="1274513"/>
            <a:ext cx="1609725" cy="657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643" y="1859619"/>
            <a:ext cx="1619250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931" y="2407716"/>
            <a:ext cx="160972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478" y="27010"/>
            <a:ext cx="18097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1730" y="889702"/>
            <a:ext cx="1809750" cy="847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3323" y="1608943"/>
            <a:ext cx="1828800" cy="6572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2953" y="2159016"/>
            <a:ext cx="1819275" cy="666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0655" y="359042"/>
            <a:ext cx="266700" cy="2476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0635" y="359042"/>
            <a:ext cx="209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terms or </a:t>
            </a:r>
            <a:r>
              <a:rPr lang="en-IN" dirty="0" err="1" smtClean="0"/>
              <a:t>implicants</a:t>
            </a:r>
            <a:r>
              <a:rPr lang="en-IN" dirty="0" smtClean="0"/>
              <a:t> </a:t>
            </a:r>
            <a:r>
              <a:rPr lang="en-IN" dirty="0"/>
              <a:t>in each list without a </a:t>
            </a:r>
            <a:r>
              <a:rPr lang="en-IN" dirty="0" smtClean="0"/>
              <a:t>check mark </a:t>
            </a:r>
            <a:r>
              <a:rPr lang="en-IN" dirty="0"/>
              <a:t>are the prime </a:t>
            </a:r>
            <a:r>
              <a:rPr lang="en-IN" dirty="0" err="1"/>
              <a:t>implicants</a:t>
            </a:r>
            <a:r>
              <a:rPr lang="en-IN" dirty="0"/>
              <a:t> of </a:t>
            </a:r>
            <a:r>
              <a:rPr lang="en-IN" i="1" dirty="0"/>
              <a:t>f </a:t>
            </a:r>
            <a:r>
              <a:rPr lang="en-IN" dirty="0"/>
              <a:t>.</a:t>
            </a:r>
          </a:p>
          <a:p>
            <a:r>
              <a:rPr lang="en-IN" dirty="0"/>
              <a:t>Therefore, the set, </a:t>
            </a:r>
            <a:r>
              <a:rPr lang="en-IN" i="1" dirty="0"/>
              <a:t>P</a:t>
            </a:r>
            <a:r>
              <a:rPr lang="en-IN" dirty="0"/>
              <a:t>, of prime </a:t>
            </a:r>
            <a:r>
              <a:rPr lang="en-IN" dirty="0" err="1"/>
              <a:t>implicants</a:t>
            </a:r>
            <a:r>
              <a:rPr lang="en-IN" dirty="0"/>
              <a:t> is</a:t>
            </a:r>
          </a:p>
          <a:p>
            <a:pPr marL="457200" lvl="1" indent="0">
              <a:buNone/>
            </a:pPr>
            <a:r>
              <a:rPr lang="en-IN" i="1" dirty="0"/>
              <a:t>P </a:t>
            </a:r>
            <a:r>
              <a:rPr lang="en-IN" dirty="0"/>
              <a:t>= {10x0, 101x, 110x, 1x11, 11x1, xx00}</a:t>
            </a:r>
          </a:p>
          <a:p>
            <a:pPr marL="457200" lvl="1" indent="0">
              <a:buNone/>
            </a:pPr>
            <a:r>
              <a:rPr lang="en-IN" dirty="0"/>
              <a:t>= {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, p</a:t>
            </a:r>
            <a:r>
              <a:rPr lang="en-IN" baseline="-25000" dirty="0"/>
              <a:t>2</a:t>
            </a:r>
            <a:r>
              <a:rPr lang="en-IN" i="1" dirty="0"/>
              <a:t>, p</a:t>
            </a:r>
            <a:r>
              <a:rPr lang="en-IN" baseline="-25000" dirty="0"/>
              <a:t>3</a:t>
            </a:r>
            <a:r>
              <a:rPr lang="en-IN" i="1" dirty="0"/>
              <a:t>, p</a:t>
            </a:r>
            <a:r>
              <a:rPr lang="en-IN" baseline="-25000" dirty="0"/>
              <a:t>4</a:t>
            </a:r>
            <a:r>
              <a:rPr lang="en-IN" i="1" dirty="0"/>
              <a:t>, p</a:t>
            </a:r>
            <a:r>
              <a:rPr lang="en-IN" baseline="-25000" dirty="0"/>
              <a:t>5</a:t>
            </a:r>
            <a:r>
              <a:rPr lang="en-IN" i="1" dirty="0"/>
              <a:t>, p</a:t>
            </a:r>
            <a:r>
              <a:rPr lang="en-IN" baseline="-25000" dirty="0"/>
              <a:t>6</a:t>
            </a:r>
            <a:r>
              <a:rPr lang="en-IN" dirty="0" smtClean="0"/>
              <a:t>} (can be alternatively denoted in this manner)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59" y="219075"/>
            <a:ext cx="2066925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06" y="300832"/>
            <a:ext cx="2133600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727" y="300832"/>
            <a:ext cx="1990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Determination of a Minimum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2"/>
            <a:ext cx="10515600" cy="5747658"/>
          </a:xfrm>
        </p:spPr>
        <p:txBody>
          <a:bodyPr>
            <a:normAutofit/>
          </a:bodyPr>
          <a:lstStyle/>
          <a:p>
            <a:r>
              <a:rPr lang="en-IN" dirty="0"/>
              <a:t>To find a minimum-cost cover</a:t>
            </a:r>
            <a:r>
              <a:rPr lang="en-IN" dirty="0" smtClean="0"/>
              <a:t>, we </a:t>
            </a:r>
            <a:r>
              <a:rPr lang="en-IN" dirty="0"/>
              <a:t>construct a </a:t>
            </a:r>
            <a:r>
              <a:rPr lang="en-IN" i="1" dirty="0"/>
              <a:t>prime </a:t>
            </a:r>
            <a:r>
              <a:rPr lang="en-IN" i="1" dirty="0" err="1"/>
              <a:t>implicant</a:t>
            </a:r>
            <a:r>
              <a:rPr lang="en-IN" i="1" dirty="0"/>
              <a:t> cover </a:t>
            </a:r>
            <a:r>
              <a:rPr lang="en-IN" i="1" dirty="0" smtClean="0"/>
              <a:t>table </a:t>
            </a:r>
            <a:r>
              <a:rPr lang="en-IN" dirty="0" smtClean="0"/>
              <a:t>as in fig. (a)</a:t>
            </a:r>
            <a:r>
              <a:rPr lang="en-IN" i="1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 the table, there will be </a:t>
            </a:r>
            <a:r>
              <a:rPr lang="en-IN" dirty="0"/>
              <a:t>a row for each prime </a:t>
            </a:r>
            <a:r>
              <a:rPr lang="en-IN" dirty="0" err="1"/>
              <a:t>implicant</a:t>
            </a:r>
            <a:r>
              <a:rPr lang="en-IN" dirty="0"/>
              <a:t> and a column for each </a:t>
            </a:r>
            <a:r>
              <a:rPr lang="en-IN" dirty="0" err="1"/>
              <a:t>minterm</a:t>
            </a:r>
            <a:r>
              <a:rPr lang="en-IN" dirty="0"/>
              <a:t> that must be covered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fig. (a), if a prime </a:t>
            </a:r>
            <a:r>
              <a:rPr lang="en-IN" dirty="0" err="1" smtClean="0"/>
              <a:t>implicant</a:t>
            </a:r>
            <a:r>
              <a:rPr lang="en-IN" dirty="0" smtClean="0"/>
              <a:t> has a </a:t>
            </a:r>
            <a:r>
              <a:rPr lang="en-IN" dirty="0" err="1" smtClean="0"/>
              <a:t>minterm</a:t>
            </a:r>
            <a:r>
              <a:rPr lang="en-IN" dirty="0" smtClean="0"/>
              <a:t> that is not part of other prime </a:t>
            </a:r>
            <a:r>
              <a:rPr lang="en-IN" dirty="0" err="1" smtClean="0"/>
              <a:t>implicants</a:t>
            </a:r>
            <a:r>
              <a:rPr lang="en-IN" dirty="0" smtClean="0"/>
              <a:t>, then it is an essential prime </a:t>
            </a:r>
            <a:r>
              <a:rPr lang="en-IN" dirty="0" err="1" smtClean="0"/>
              <a:t>implicant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So, </a:t>
            </a:r>
            <a:r>
              <a:rPr lang="en-IN" i="1" dirty="0" smtClean="0"/>
              <a:t>p</a:t>
            </a:r>
            <a:r>
              <a:rPr lang="en-IN" i="1" baseline="-25000" dirty="0" smtClean="0"/>
              <a:t>6 </a:t>
            </a:r>
            <a:r>
              <a:rPr lang="en-IN" dirty="0" smtClean="0"/>
              <a:t>is an essential prime </a:t>
            </a:r>
            <a:r>
              <a:rPr lang="en-IN" dirty="0" err="1" smtClean="0"/>
              <a:t>implicant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648435"/>
            <a:ext cx="462979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17065"/>
            <a:ext cx="10739846" cy="4351338"/>
          </a:xfrm>
        </p:spPr>
        <p:txBody>
          <a:bodyPr>
            <a:no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After removal of essential prime </a:t>
            </a:r>
            <a:r>
              <a:rPr lang="en-IN" sz="2000" dirty="0" err="1" smtClean="0"/>
              <a:t>implicant</a:t>
            </a:r>
            <a:r>
              <a:rPr lang="en-IN" sz="2000" dirty="0" smtClean="0"/>
              <a:t> (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6</a:t>
            </a:r>
            <a:r>
              <a:rPr lang="en-IN" sz="2000" dirty="0" smtClean="0"/>
              <a:t>) &amp; columns (0,4,8,12), </a:t>
            </a:r>
            <a:r>
              <a:rPr lang="en-IN" sz="2000" dirty="0"/>
              <a:t>we get </a:t>
            </a:r>
            <a:r>
              <a:rPr lang="en-IN" sz="2000" dirty="0" smtClean="0"/>
              <a:t>the table as in fig</a:t>
            </a:r>
            <a:r>
              <a:rPr lang="en-IN" sz="2000" dirty="0"/>
              <a:t>. (b)</a:t>
            </a:r>
            <a:endParaRPr lang="en-IN" sz="2000" dirty="0" smtClean="0"/>
          </a:p>
          <a:p>
            <a:r>
              <a:rPr lang="en-IN" sz="2000" dirty="0" smtClean="0"/>
              <a:t>In fig. (b),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1 </a:t>
            </a:r>
            <a:r>
              <a:rPr lang="en-IN" sz="2000" dirty="0" smtClean="0"/>
              <a:t>is dominated by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2 </a:t>
            </a:r>
            <a:r>
              <a:rPr lang="en-IN" sz="2000" dirty="0" smtClean="0"/>
              <a:t>because the latter has all </a:t>
            </a:r>
            <a:r>
              <a:rPr lang="en-IN" sz="2000" dirty="0" err="1" smtClean="0"/>
              <a:t>minterms</a:t>
            </a:r>
            <a:r>
              <a:rPr lang="en-IN" sz="2000" dirty="0" smtClean="0"/>
              <a:t> in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1 </a:t>
            </a:r>
            <a:r>
              <a:rPr lang="en-IN" sz="2000" dirty="0" smtClean="0"/>
              <a:t>and more</a:t>
            </a:r>
            <a:r>
              <a:rPr lang="en-IN" sz="2000" dirty="0"/>
              <a:t>. (</a:t>
            </a:r>
            <a:r>
              <a:rPr lang="en-IN" sz="2000" dirty="0">
                <a:solidFill>
                  <a:srgbClr val="FF0000"/>
                </a:solidFill>
              </a:rPr>
              <a:t>row dominance</a:t>
            </a:r>
            <a:r>
              <a:rPr lang="en-IN" sz="2000" dirty="0"/>
              <a:t>)</a:t>
            </a:r>
            <a:endParaRPr lang="en-IN" sz="2000" dirty="0" smtClean="0"/>
          </a:p>
          <a:p>
            <a:r>
              <a:rPr lang="en-IN" sz="2000" dirty="0" smtClean="0"/>
              <a:t>Similarly,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3 </a:t>
            </a:r>
            <a:r>
              <a:rPr lang="en-IN" sz="2000" dirty="0"/>
              <a:t>is dominated by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5 </a:t>
            </a:r>
            <a:r>
              <a:rPr lang="en-IN" sz="2000" i="1" dirty="0" smtClean="0"/>
              <a:t>. </a:t>
            </a:r>
            <a:r>
              <a:rPr lang="en-IN" sz="2000" dirty="0" smtClean="0"/>
              <a:t>So, after removal of </a:t>
            </a:r>
            <a:r>
              <a:rPr lang="en-IN" sz="2000" i="1" dirty="0"/>
              <a:t>p</a:t>
            </a:r>
            <a:r>
              <a:rPr lang="en-IN" sz="2000" i="1" baseline="-25000" dirty="0"/>
              <a:t>1</a:t>
            </a:r>
            <a:r>
              <a:rPr lang="en-IN" sz="2000" dirty="0" smtClean="0"/>
              <a:t> and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3 </a:t>
            </a:r>
            <a:r>
              <a:rPr lang="en-IN" sz="2000" dirty="0" smtClean="0"/>
              <a:t>we get fig. (c)</a:t>
            </a:r>
          </a:p>
          <a:p>
            <a:r>
              <a:rPr lang="en-IN" sz="2000" dirty="0" smtClean="0"/>
              <a:t>Now , out of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2</a:t>
            </a:r>
            <a:r>
              <a:rPr lang="en-IN" sz="2000" dirty="0" smtClean="0"/>
              <a:t>,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4</a:t>
            </a:r>
            <a:r>
              <a:rPr lang="en-IN" sz="2000" dirty="0" smtClean="0"/>
              <a:t> and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5, </a:t>
            </a:r>
            <a:r>
              <a:rPr lang="en-IN" sz="2000" i="1" dirty="0" smtClean="0"/>
              <a:t> p</a:t>
            </a:r>
            <a:r>
              <a:rPr lang="en-IN" sz="2000" i="1" baseline="-25000" dirty="0" smtClean="0"/>
              <a:t>2</a:t>
            </a:r>
            <a:r>
              <a:rPr lang="en-IN" sz="2000" i="1" dirty="0" smtClean="0"/>
              <a:t> </a:t>
            </a:r>
            <a:r>
              <a:rPr lang="en-IN" sz="2000" dirty="0" smtClean="0"/>
              <a:t>and</a:t>
            </a:r>
            <a:r>
              <a:rPr lang="en-IN" sz="2000" i="1" dirty="0" smtClean="0"/>
              <a:t> p</a:t>
            </a:r>
            <a:r>
              <a:rPr lang="en-IN" sz="2000" i="1" baseline="-25000" dirty="0" smtClean="0"/>
              <a:t>5</a:t>
            </a:r>
            <a:r>
              <a:rPr lang="en-IN" sz="2000" i="1" dirty="0" smtClean="0"/>
              <a:t> </a:t>
            </a:r>
            <a:r>
              <a:rPr lang="en-IN" sz="2000" dirty="0" smtClean="0"/>
              <a:t>must be chosen since they only cover </a:t>
            </a:r>
            <a:r>
              <a:rPr lang="en-IN" sz="2000" dirty="0" err="1" smtClean="0"/>
              <a:t>minterms</a:t>
            </a:r>
            <a:r>
              <a:rPr lang="en-IN" sz="2000" dirty="0" smtClean="0"/>
              <a:t> 10 and13 respectively. They also cover </a:t>
            </a:r>
            <a:r>
              <a:rPr lang="en-IN" sz="2000" dirty="0" err="1" smtClean="0"/>
              <a:t>minterms</a:t>
            </a:r>
            <a:r>
              <a:rPr lang="en-IN" sz="2000" dirty="0" smtClean="0"/>
              <a:t> 11 and 15. So, we can eliminate </a:t>
            </a:r>
            <a:r>
              <a:rPr lang="en-IN" sz="2000" i="1" dirty="0" smtClean="0"/>
              <a:t>p</a:t>
            </a:r>
            <a:r>
              <a:rPr lang="en-IN" sz="2000" i="1" baseline="-25000" dirty="0" smtClean="0"/>
              <a:t>4</a:t>
            </a:r>
            <a:r>
              <a:rPr lang="en-IN" sz="2000" i="1" dirty="0" smtClean="0"/>
              <a:t>.</a:t>
            </a:r>
            <a:endParaRPr lang="en-IN" sz="2000" dirty="0" smtClean="0"/>
          </a:p>
          <a:p>
            <a:r>
              <a:rPr lang="en-IN" sz="2000" dirty="0" smtClean="0"/>
              <a:t>Therefore</a:t>
            </a:r>
            <a:r>
              <a:rPr lang="en-IN" sz="2000" dirty="0"/>
              <a:t>, the final cover </a:t>
            </a:r>
            <a:r>
              <a:rPr lang="en-IN" sz="2000" dirty="0" smtClean="0"/>
              <a:t>is, </a:t>
            </a:r>
          </a:p>
          <a:p>
            <a:pPr marL="0" indent="0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         C </a:t>
            </a:r>
            <a:r>
              <a:rPr lang="en-IN" sz="2000" dirty="0"/>
              <a:t>= {</a:t>
            </a:r>
            <a:r>
              <a:rPr lang="en-IN" sz="2000" i="1" dirty="0"/>
              <a:t>p</a:t>
            </a:r>
            <a:r>
              <a:rPr lang="en-IN" sz="2000" dirty="0"/>
              <a:t>2</a:t>
            </a:r>
            <a:r>
              <a:rPr lang="en-IN" sz="2000" i="1" dirty="0"/>
              <a:t>, p</a:t>
            </a:r>
            <a:r>
              <a:rPr lang="en-IN" sz="2000" dirty="0"/>
              <a:t>5</a:t>
            </a:r>
            <a:r>
              <a:rPr lang="en-IN" sz="2000" i="1" dirty="0"/>
              <a:t>, p</a:t>
            </a:r>
            <a:r>
              <a:rPr lang="en-IN" sz="2000" dirty="0"/>
              <a:t>6</a:t>
            </a:r>
            <a:r>
              <a:rPr lang="en-IN" sz="2000" dirty="0" smtClean="0"/>
              <a:t>}= </a:t>
            </a:r>
            <a:r>
              <a:rPr lang="en-IN" sz="2000" dirty="0"/>
              <a:t>{101x, 11x1, xx00</a:t>
            </a:r>
            <a:r>
              <a:rPr lang="en-IN" sz="2000" dirty="0" smtClean="0"/>
              <a:t>}</a:t>
            </a:r>
          </a:p>
          <a:p>
            <a:r>
              <a:rPr lang="en-IN" sz="2000" dirty="0"/>
              <a:t>which means that the minimum-cost implementation of the function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22" y="801544"/>
            <a:ext cx="3105583" cy="204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99" y="6268403"/>
            <a:ext cx="3537455" cy="367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48" y="422956"/>
            <a:ext cx="379147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/>
          <a:lstStyle/>
          <a:p>
            <a:r>
              <a:rPr lang="en-IN" dirty="0" smtClean="0"/>
              <a:t>Now, from,</a:t>
            </a:r>
            <a:r>
              <a:rPr lang="en-IN" i="1" dirty="0" smtClean="0"/>
              <a:t> </a:t>
            </a:r>
            <a:r>
              <a:rPr lang="en-IN" i="1" dirty="0"/>
              <a:t>C </a:t>
            </a:r>
            <a:r>
              <a:rPr lang="en-IN" dirty="0"/>
              <a:t>= {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, p</a:t>
            </a:r>
            <a:r>
              <a:rPr lang="en-IN" baseline="-25000" dirty="0"/>
              <a:t>5</a:t>
            </a:r>
            <a:r>
              <a:rPr lang="en-IN" i="1" dirty="0"/>
              <a:t>, p</a:t>
            </a:r>
            <a:r>
              <a:rPr lang="en-IN" baseline="-25000" dirty="0"/>
              <a:t>6</a:t>
            </a:r>
            <a:r>
              <a:rPr lang="en-IN" dirty="0"/>
              <a:t>}= {101x, 11x1, xx00</a:t>
            </a:r>
            <a:r>
              <a:rPr lang="en-IN" dirty="0" smtClean="0"/>
              <a:t>} =&gt;</a:t>
            </a:r>
          </a:p>
          <a:p>
            <a:endParaRPr lang="en-IN" dirty="0"/>
          </a:p>
          <a:p>
            <a:r>
              <a:rPr lang="en-IN" dirty="0" smtClean="0"/>
              <a:t>Now, the result we got is the same as what we got with the K-map method for the same function (                                                 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98" y="3272321"/>
            <a:ext cx="4477014" cy="357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55" y="2932702"/>
            <a:ext cx="4327715" cy="339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956" y="2009195"/>
            <a:ext cx="3537455" cy="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75764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2 (including don’t cares)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223373"/>
          </a:xfrm>
        </p:spPr>
        <p:txBody>
          <a:bodyPr/>
          <a:lstStyle/>
          <a:p>
            <a:r>
              <a:rPr lang="en-IN" dirty="0"/>
              <a:t>The don’t care </a:t>
            </a:r>
            <a:r>
              <a:rPr lang="en-IN" dirty="0" err="1"/>
              <a:t>minterms</a:t>
            </a:r>
            <a:r>
              <a:rPr lang="en-IN" dirty="0"/>
              <a:t> </a:t>
            </a:r>
            <a:r>
              <a:rPr lang="en-IN" dirty="0" smtClean="0"/>
              <a:t>can be </a:t>
            </a:r>
            <a:r>
              <a:rPr lang="en-IN" dirty="0"/>
              <a:t>included in the initial list in the same way as the </a:t>
            </a:r>
            <a:r>
              <a:rPr lang="en-IN" dirty="0" err="1"/>
              <a:t>minterms</a:t>
            </a:r>
            <a:r>
              <a:rPr lang="en-IN" dirty="0"/>
              <a:t> </a:t>
            </a:r>
            <a:r>
              <a:rPr lang="en-IN" dirty="0" smtClean="0"/>
              <a:t>for which </a:t>
            </a:r>
            <a:r>
              <a:rPr lang="en-IN" i="1" dirty="0"/>
              <a:t>f </a:t>
            </a:r>
            <a:r>
              <a:rPr lang="en-IN" dirty="0"/>
              <a:t>= 1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Consider the given function,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74" y="1978163"/>
            <a:ext cx="5268060" cy="31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75" y="2860131"/>
            <a:ext cx="228600" cy="331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57" y="2624863"/>
            <a:ext cx="333375" cy="407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791" y="2292532"/>
            <a:ext cx="1952625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076" y="3321232"/>
            <a:ext cx="1912145" cy="15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840" y="4718322"/>
            <a:ext cx="1914525" cy="1447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747" y="6070872"/>
            <a:ext cx="1895475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601" y="2511607"/>
            <a:ext cx="1647825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9348" y="3196319"/>
            <a:ext cx="1638300" cy="904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0404" y="4016353"/>
            <a:ext cx="1657350" cy="1257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0879" y="5178198"/>
            <a:ext cx="1676400" cy="676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4010" y="5772831"/>
            <a:ext cx="1657350" cy="485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3466" y="2812801"/>
            <a:ext cx="2066925" cy="752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3466" y="3498012"/>
            <a:ext cx="2085975" cy="657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74895" y="4102985"/>
            <a:ext cx="2076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0F714F-25BF-46C4-AD5C-35881BF31EAF}"/>
</file>

<file path=customXml/itemProps2.xml><?xml version="1.0" encoding="utf-8"?>
<ds:datastoreItem xmlns:ds="http://schemas.openxmlformats.org/officeDocument/2006/customXml" ds:itemID="{8AC3EC6A-8625-477E-AB86-80D9ABB282FF}"/>
</file>

<file path=customXml/itemProps3.xml><?xml version="1.0" encoding="utf-8"?>
<ds:datastoreItem xmlns:ds="http://schemas.openxmlformats.org/officeDocument/2006/customXml" ds:itemID="{12305A0F-A59A-4508-8824-256587E174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1_Office Theme</vt:lpstr>
      <vt:lpstr>Tabular Method for Minimization</vt:lpstr>
      <vt:lpstr>Tabular Method for Minimization</vt:lpstr>
      <vt:lpstr>Generation of Prime Implicants</vt:lpstr>
      <vt:lpstr>Example 1</vt:lpstr>
      <vt:lpstr>Contd.</vt:lpstr>
      <vt:lpstr>Determination of a Minimum Cover</vt:lpstr>
      <vt:lpstr>PowerPoint Presentation</vt:lpstr>
      <vt:lpstr>Contd.</vt:lpstr>
      <vt:lpstr>Example 2 (including don’t cares)</vt:lpstr>
      <vt:lpstr>Step 1 : Generation of prime implicants</vt:lpstr>
      <vt:lpstr>Step 2 : Determination of minimum cover</vt:lpstr>
      <vt:lpstr>Contd.</vt:lpstr>
      <vt:lpstr>Contd.</vt:lpstr>
      <vt:lpstr>Example 3</vt:lpstr>
      <vt:lpstr>Contd.</vt:lpstr>
      <vt:lpstr>Contd.</vt:lpstr>
      <vt:lpstr>Contd.</vt:lpstr>
      <vt:lpstr>Summary of the Tabular Method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Method for Minimization</dc:title>
  <dc:creator>ANAGHA E G</dc:creator>
  <cp:lastModifiedBy>ANAGHA E G</cp:lastModifiedBy>
  <cp:revision>2</cp:revision>
  <dcterms:created xsi:type="dcterms:W3CDTF">2020-09-07T15:20:38Z</dcterms:created>
  <dcterms:modified xsi:type="dcterms:W3CDTF">2020-09-07T15:21:32Z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