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9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1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7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4B98-12CE-417D-90CD-AFECFE568142}" type="datetimeFigureOut">
              <a:rPr lang="en-IN" smtClean="0"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9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581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/>
            </a:r>
            <a:br>
              <a:rPr lang="en-IN" dirty="0" smtClean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/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 smtClean="0">
                <a:solidFill>
                  <a:srgbClr val="0070C0"/>
                </a:solidFill>
              </a:rPr>
              <a:t>Lecture 16 &amp; 17</a:t>
            </a:r>
            <a:br>
              <a:rPr lang="en-IN" dirty="0" smtClean="0">
                <a:solidFill>
                  <a:srgbClr val="0070C0"/>
                </a:solidFill>
              </a:rPr>
            </a:br>
            <a:r>
              <a:rPr lang="en-IN" dirty="0" smtClean="0">
                <a:solidFill>
                  <a:srgbClr val="0070C0"/>
                </a:solidFill>
              </a:rPr>
              <a:t>Chapter </a:t>
            </a:r>
            <a:r>
              <a:rPr lang="en-IN" dirty="0" smtClean="0">
                <a:solidFill>
                  <a:srgbClr val="0070C0"/>
                </a:solidFill>
              </a:rPr>
              <a:t>5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8182"/>
            <a:ext cx="9144000" cy="3179618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Number Representation and Arithmetic Circuits</a:t>
            </a:r>
          </a:p>
          <a:p>
            <a:r>
              <a:rPr lang="en-IN" b="1" dirty="0">
                <a:solidFill>
                  <a:srgbClr val="00B050"/>
                </a:solidFill>
              </a:rPr>
              <a:t>Chapter Objectives</a:t>
            </a:r>
          </a:p>
          <a:p>
            <a:r>
              <a:rPr lang="en-IN" dirty="0"/>
              <a:t>In this chapter you will learn about:</a:t>
            </a:r>
          </a:p>
          <a:p>
            <a:r>
              <a:rPr lang="en-IN" dirty="0"/>
              <a:t>• Representation of numbers in computers</a:t>
            </a:r>
          </a:p>
          <a:p>
            <a:r>
              <a:rPr lang="en-IN" dirty="0"/>
              <a:t>• Circuits used to perform arithmetic operations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22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5838172" cy="529045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octal representation the digit values range from 0 to 7.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hexadecimal </a:t>
            </a:r>
            <a:r>
              <a:rPr lang="en-IN" dirty="0" smtClean="0"/>
              <a:t>representation (often </a:t>
            </a:r>
            <a:r>
              <a:rPr lang="en-IN" dirty="0"/>
              <a:t>abbreviated as </a:t>
            </a:r>
            <a:r>
              <a:rPr lang="en-IN" i="1" dirty="0"/>
              <a:t>hex</a:t>
            </a:r>
            <a:r>
              <a:rPr lang="en-IN" dirty="0"/>
              <a:t>), each digit can have one of 16 values.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first ten are </a:t>
            </a:r>
            <a:r>
              <a:rPr lang="en-IN" dirty="0" smtClean="0"/>
              <a:t>denoted the </a:t>
            </a:r>
            <a:r>
              <a:rPr lang="en-IN" dirty="0"/>
              <a:t>same as in the decimal system, namely, 0 to 9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Digits </a:t>
            </a:r>
            <a:r>
              <a:rPr lang="en-IN" dirty="0"/>
              <a:t>that correspond to the </a:t>
            </a:r>
            <a:r>
              <a:rPr lang="en-IN" dirty="0" smtClean="0"/>
              <a:t>decimal values </a:t>
            </a:r>
            <a:r>
              <a:rPr lang="en-IN" dirty="0"/>
              <a:t>10, 11, 12, 13, 14, and 15 are denoted by the letters, A, B, C, D, E, and </a:t>
            </a:r>
            <a:r>
              <a:rPr lang="en-IN" dirty="0" smtClean="0"/>
              <a:t>F</a:t>
            </a:r>
          </a:p>
          <a:p>
            <a:r>
              <a:rPr lang="en-IN" dirty="0"/>
              <a:t>In computers the dominant number system is binary.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reason for using the octal </a:t>
            </a:r>
            <a:r>
              <a:rPr lang="en-IN" dirty="0" smtClean="0"/>
              <a:t>and hexadecimal </a:t>
            </a:r>
            <a:r>
              <a:rPr lang="en-IN" dirty="0"/>
              <a:t>systems is that they serve as a useful shorthand notation for binary numbers.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691" y="365125"/>
            <a:ext cx="467742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0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Conversion between </a:t>
            </a:r>
            <a:r>
              <a:rPr lang="en-IN" b="1" dirty="0" smtClean="0">
                <a:solidFill>
                  <a:srgbClr val="FF0000"/>
                </a:solidFill>
              </a:rPr>
              <a:t>Octal </a:t>
            </a:r>
            <a:r>
              <a:rPr lang="en-IN" b="1" dirty="0">
                <a:solidFill>
                  <a:srgbClr val="FF0000"/>
                </a:solidFill>
              </a:rPr>
              <a:t>and Binary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</a:t>
            </a:r>
            <a:r>
              <a:rPr lang="en-IN" dirty="0"/>
              <a:t>octal digit represents three </a:t>
            </a:r>
            <a:r>
              <a:rPr lang="en-IN" dirty="0" smtClean="0"/>
              <a:t>binary bits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Thus </a:t>
            </a:r>
            <a:r>
              <a:rPr lang="en-IN" dirty="0"/>
              <a:t>a binary number is converted into an octal </a:t>
            </a:r>
            <a:r>
              <a:rPr lang="en-IN" dirty="0" smtClean="0"/>
              <a:t>number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Take as </a:t>
            </a:r>
            <a:r>
              <a:rPr lang="en-IN" dirty="0"/>
              <a:t>groups of three </a:t>
            </a:r>
            <a:r>
              <a:rPr lang="en-IN" dirty="0" smtClean="0"/>
              <a:t>bits </a:t>
            </a:r>
            <a:r>
              <a:rPr lang="en-IN" dirty="0"/>
              <a:t>starting from </a:t>
            </a:r>
            <a:r>
              <a:rPr lang="en-IN" dirty="0" smtClean="0"/>
              <a:t>LSB, </a:t>
            </a:r>
            <a:r>
              <a:rPr lang="en-IN" dirty="0"/>
              <a:t>and </a:t>
            </a:r>
            <a:endParaRPr lang="en-I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Replacing each of the group with </a:t>
            </a:r>
            <a:r>
              <a:rPr lang="en-IN" dirty="0"/>
              <a:t>the corresponding octal </a:t>
            </a:r>
            <a:r>
              <a:rPr lang="en-IN" dirty="0" smtClean="0"/>
              <a:t>digit.</a:t>
            </a:r>
          </a:p>
          <a:p>
            <a:r>
              <a:rPr lang="en-IN" dirty="0" smtClean="0"/>
              <a:t>For </a:t>
            </a:r>
            <a:r>
              <a:rPr lang="en-IN" dirty="0"/>
              <a:t>example, 101011010111 is converted </a:t>
            </a:r>
            <a:r>
              <a:rPr lang="en-IN" dirty="0" smtClean="0"/>
              <a:t>as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which </a:t>
            </a:r>
            <a:r>
              <a:rPr lang="en-IN" dirty="0"/>
              <a:t>means that (101011010111</a:t>
            </a:r>
            <a:r>
              <a:rPr lang="en-IN" i="1" dirty="0"/>
              <a:t>)</a:t>
            </a:r>
            <a:r>
              <a:rPr lang="en-IN" baseline="-25000" dirty="0"/>
              <a:t>2</a:t>
            </a:r>
            <a:r>
              <a:rPr lang="en-IN" dirty="0"/>
              <a:t> = (5327)</a:t>
            </a:r>
            <a:r>
              <a:rPr lang="en-IN" baseline="-25000" dirty="0"/>
              <a:t>8</a:t>
            </a:r>
            <a:r>
              <a:rPr lang="en-IN" dirty="0"/>
              <a:t>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80" y="4285525"/>
            <a:ext cx="377242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>
            <a:normAutofit/>
          </a:bodyPr>
          <a:lstStyle/>
          <a:p>
            <a:r>
              <a:rPr lang="en-IN" dirty="0" smtClean="0"/>
              <a:t>If </a:t>
            </a:r>
            <a:r>
              <a:rPr lang="en-IN" dirty="0"/>
              <a:t>the number of bits is not a multiple </a:t>
            </a:r>
            <a:r>
              <a:rPr lang="en-IN" dirty="0" smtClean="0"/>
              <a:t>of three</a:t>
            </a:r>
            <a:r>
              <a:rPr lang="en-IN" dirty="0"/>
              <a:t>, then we </a:t>
            </a:r>
            <a:r>
              <a:rPr lang="en-IN" dirty="0" smtClean="0"/>
              <a:t>can add </a:t>
            </a:r>
            <a:r>
              <a:rPr lang="en-IN" dirty="0"/>
              <a:t>0s to the left of the </a:t>
            </a:r>
            <a:r>
              <a:rPr lang="en-IN" dirty="0" smtClean="0"/>
              <a:t>MSB. </a:t>
            </a:r>
          </a:p>
          <a:p>
            <a:r>
              <a:rPr lang="en-IN" dirty="0" smtClean="0"/>
              <a:t>For </a:t>
            </a:r>
            <a:r>
              <a:rPr lang="en-IN" dirty="0"/>
              <a:t>example, </a:t>
            </a:r>
            <a:r>
              <a:rPr lang="en-IN" dirty="0" smtClean="0"/>
              <a:t>consider</a:t>
            </a:r>
            <a:r>
              <a:rPr lang="en-IN" dirty="0"/>
              <a:t>, (</a:t>
            </a:r>
            <a:r>
              <a:rPr lang="en-IN" dirty="0" smtClean="0"/>
              <a:t>10111011)</a:t>
            </a:r>
            <a:r>
              <a:rPr lang="en-IN" baseline="-25000" dirty="0" smtClean="0"/>
              <a:t>2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Hence, (10111011)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= (</a:t>
            </a:r>
            <a:r>
              <a:rPr lang="en-IN" dirty="0" smtClean="0"/>
              <a:t>273)</a:t>
            </a:r>
            <a:r>
              <a:rPr lang="en-IN" baseline="-25000" dirty="0" smtClean="0"/>
              <a:t>8</a:t>
            </a:r>
            <a:endParaRPr lang="en-IN" dirty="0" smtClean="0"/>
          </a:p>
          <a:p>
            <a:r>
              <a:rPr lang="en-IN" dirty="0"/>
              <a:t>Conversion from octal to binary is just as </a:t>
            </a:r>
            <a:r>
              <a:rPr lang="en-IN" dirty="0" smtClean="0"/>
              <a:t>straightforward</a:t>
            </a:r>
          </a:p>
          <a:p>
            <a:pPr lvl="1"/>
            <a:r>
              <a:rPr lang="en-IN" dirty="0" smtClean="0"/>
              <a:t>each </a:t>
            </a:r>
            <a:r>
              <a:rPr lang="en-IN" dirty="0"/>
              <a:t>octal digit is simply </a:t>
            </a:r>
            <a:r>
              <a:rPr lang="en-IN" dirty="0" smtClean="0"/>
              <a:t>replaced by </a:t>
            </a:r>
            <a:r>
              <a:rPr lang="en-IN" dirty="0"/>
              <a:t>three bits that denote the same value.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89" y="2856910"/>
            <a:ext cx="272453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Conversion between hexadecimal and Binary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hexadecimal digit represents four bits. </a:t>
            </a:r>
            <a:endParaRPr lang="en-IN" dirty="0" smtClean="0"/>
          </a:p>
          <a:p>
            <a:r>
              <a:rPr lang="en-IN" dirty="0"/>
              <a:t>Thus a binary number is converted into an hexadecimal</a:t>
            </a:r>
            <a:r>
              <a:rPr lang="en-IN" dirty="0" smtClean="0"/>
              <a:t> </a:t>
            </a:r>
            <a:r>
              <a:rPr lang="en-IN" dirty="0"/>
              <a:t>number by: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Take as groups of </a:t>
            </a:r>
            <a:r>
              <a:rPr lang="en-IN" dirty="0" smtClean="0"/>
              <a:t>four </a:t>
            </a:r>
            <a:r>
              <a:rPr lang="en-IN" dirty="0"/>
              <a:t>bits starting from LSB,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Replacing each of the group with the corresponding hexadecimal</a:t>
            </a:r>
            <a:r>
              <a:rPr lang="en-IN" dirty="0" smtClean="0"/>
              <a:t> </a:t>
            </a:r>
            <a:r>
              <a:rPr lang="en-IN" dirty="0"/>
              <a:t>digit.</a:t>
            </a:r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a 16-bit binary number, (1010111100100101)</a:t>
            </a:r>
            <a:r>
              <a:rPr lang="en-IN" baseline="-25000" dirty="0"/>
              <a:t>2</a:t>
            </a:r>
            <a:r>
              <a:rPr lang="en-IN" dirty="0" smtClean="0"/>
              <a:t> can be represented as, </a:t>
            </a:r>
          </a:p>
          <a:p>
            <a:endParaRPr lang="en-IN" baseline="-25000" dirty="0"/>
          </a:p>
          <a:p>
            <a:endParaRPr lang="en-IN" baseline="-25000" dirty="0" smtClean="0"/>
          </a:p>
          <a:p>
            <a:endParaRPr lang="en-IN" baseline="-25000" dirty="0" smtClean="0"/>
          </a:p>
          <a:p>
            <a:r>
              <a:rPr lang="en-IN" dirty="0" smtClean="0"/>
              <a:t>Hence, </a:t>
            </a:r>
            <a:r>
              <a:rPr lang="en-IN" dirty="0"/>
              <a:t>(1010111100100101)</a:t>
            </a:r>
            <a:r>
              <a:rPr lang="en-IN" baseline="-25000" dirty="0"/>
              <a:t>2</a:t>
            </a:r>
            <a:r>
              <a:rPr lang="en-IN" dirty="0"/>
              <a:t> = (</a:t>
            </a:r>
            <a:r>
              <a:rPr lang="en-IN" dirty="0" smtClean="0"/>
              <a:t>AF25)</a:t>
            </a:r>
            <a:r>
              <a:rPr lang="en-IN" baseline="-25000" dirty="0" smtClean="0"/>
              <a:t>16</a:t>
            </a:r>
            <a:endParaRPr lang="en-IN" dirty="0"/>
          </a:p>
          <a:p>
            <a:endParaRPr lang="en-IN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73" y="4633824"/>
            <a:ext cx="453453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9" y="29981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1332411"/>
            <a:ext cx="10515600" cy="4779238"/>
          </a:xfrm>
        </p:spPr>
        <p:txBody>
          <a:bodyPr>
            <a:normAutofit fontScale="92500"/>
          </a:bodyPr>
          <a:lstStyle/>
          <a:p>
            <a:r>
              <a:rPr lang="en-IN" dirty="0"/>
              <a:t>Zeros are added to the left of the MSB if the number of bits is not a multiple of four. </a:t>
            </a:r>
          </a:p>
          <a:p>
            <a:r>
              <a:rPr lang="en-IN" dirty="0"/>
              <a:t>For example, (1101101000)</a:t>
            </a:r>
            <a:r>
              <a:rPr lang="en-IN" baseline="-25000" dirty="0"/>
              <a:t>2</a:t>
            </a:r>
            <a:r>
              <a:rPr lang="en-IN" dirty="0"/>
              <a:t> = (368)</a:t>
            </a:r>
            <a:r>
              <a:rPr lang="en-IN" baseline="-25000" dirty="0"/>
              <a:t>16</a:t>
            </a:r>
            <a:r>
              <a:rPr lang="en-IN" dirty="0"/>
              <a:t> because of the grouping</a:t>
            </a:r>
          </a:p>
          <a:p>
            <a:endParaRPr lang="en-IN" baseline="-25000" dirty="0"/>
          </a:p>
          <a:p>
            <a:endParaRPr lang="en-IN" baseline="-25000" dirty="0"/>
          </a:p>
          <a:p>
            <a:r>
              <a:rPr lang="en-IN" dirty="0"/>
              <a:t>Conversion from hexadecimal to binary involves straightforward substitution of each </a:t>
            </a:r>
            <a:r>
              <a:rPr lang="en-IN" dirty="0" smtClean="0"/>
              <a:t>hex digit </a:t>
            </a:r>
            <a:r>
              <a:rPr lang="en-IN" dirty="0"/>
              <a:t>by four bits that denote the same value</a:t>
            </a:r>
            <a:r>
              <a:rPr lang="en-IN" dirty="0" smtClean="0"/>
              <a:t>.</a:t>
            </a:r>
          </a:p>
          <a:p>
            <a:r>
              <a:rPr lang="en-IN" dirty="0"/>
              <a:t>Binary numbers used in modern computers </a:t>
            </a:r>
            <a:r>
              <a:rPr lang="en-IN" dirty="0" smtClean="0"/>
              <a:t>generally </a:t>
            </a:r>
            <a:r>
              <a:rPr lang="en-IN" dirty="0"/>
              <a:t>have 32 or 64 </a:t>
            </a:r>
            <a:r>
              <a:rPr lang="en-IN" dirty="0" smtClean="0"/>
              <a:t>bits.</a:t>
            </a:r>
          </a:p>
          <a:p>
            <a:pPr lvl="1"/>
            <a:r>
              <a:rPr lang="en-IN" dirty="0" smtClean="0"/>
              <a:t>Written </a:t>
            </a:r>
            <a:r>
              <a:rPr lang="en-IN" dirty="0"/>
              <a:t>as </a:t>
            </a:r>
            <a:r>
              <a:rPr lang="en-IN" dirty="0" smtClean="0"/>
              <a:t>binary </a:t>
            </a:r>
            <a:r>
              <a:rPr lang="en-IN" i="1" dirty="0" smtClean="0"/>
              <a:t>n</a:t>
            </a:r>
            <a:r>
              <a:rPr lang="en-IN" dirty="0" smtClean="0"/>
              <a:t>-tuples </a:t>
            </a:r>
            <a:r>
              <a:rPr lang="en-IN" dirty="0"/>
              <a:t>(sometimes called bit vectors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Such </a:t>
            </a:r>
            <a:r>
              <a:rPr lang="en-IN" dirty="0"/>
              <a:t>numbers are </a:t>
            </a:r>
            <a:r>
              <a:rPr lang="en-IN" dirty="0" smtClean="0"/>
              <a:t>awkward to </a:t>
            </a:r>
            <a:r>
              <a:rPr lang="en-IN" dirty="0"/>
              <a:t>deal </a:t>
            </a:r>
            <a:r>
              <a:rPr lang="en-IN" dirty="0" smtClean="0"/>
              <a:t>with due to their length.</a:t>
            </a:r>
            <a:endParaRPr lang="en-IN" dirty="0"/>
          </a:p>
          <a:p>
            <a:pPr lvl="1"/>
            <a:r>
              <a:rPr lang="en-IN" dirty="0" smtClean="0"/>
              <a:t>However, it </a:t>
            </a:r>
            <a:r>
              <a:rPr lang="en-IN" dirty="0"/>
              <a:t>is much simpler to deal with them in the form of 8- or 16-digit hex numbers.</a:t>
            </a:r>
            <a:endParaRPr lang="en-IN" baseline="-25000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60" y="2657974"/>
            <a:ext cx="323895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Addition of Unsigned Numbers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03" y="1201784"/>
            <a:ext cx="10839994" cy="529045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Because </a:t>
            </a:r>
            <a:r>
              <a:rPr lang="en-IN" dirty="0"/>
              <a:t>the arithmetic operations in a digital system usually involve binary numbers, we will </a:t>
            </a:r>
            <a:r>
              <a:rPr lang="en-IN" dirty="0" smtClean="0"/>
              <a:t>now focus on </a:t>
            </a:r>
            <a:r>
              <a:rPr lang="en-IN" dirty="0"/>
              <a:t>circuits that use such numbers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Binary </a:t>
            </a:r>
            <a:r>
              <a:rPr lang="en-IN" dirty="0"/>
              <a:t>addition is performed in the same way as decimal addition except that the </a:t>
            </a:r>
            <a:r>
              <a:rPr lang="en-IN" dirty="0" smtClean="0"/>
              <a:t>values of </a:t>
            </a:r>
            <a:r>
              <a:rPr lang="en-IN" dirty="0"/>
              <a:t>individual digits can be only 0 or </a:t>
            </a:r>
            <a:r>
              <a:rPr lang="en-IN" dirty="0" smtClean="0"/>
              <a:t>1.</a:t>
            </a:r>
          </a:p>
          <a:p>
            <a:r>
              <a:rPr lang="en-IN" dirty="0"/>
              <a:t>The addition of 2 one-bit numbers entails four </a:t>
            </a:r>
            <a:r>
              <a:rPr lang="en-IN" dirty="0" smtClean="0"/>
              <a:t>possible combinations as below.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Two </a:t>
            </a:r>
            <a:r>
              <a:rPr lang="en-IN" dirty="0"/>
              <a:t>bits are needed to represent the result of </a:t>
            </a:r>
            <a:r>
              <a:rPr lang="en-IN" dirty="0" smtClean="0"/>
              <a:t>the addition</a:t>
            </a:r>
            <a:r>
              <a:rPr lang="en-IN" dirty="0"/>
              <a:t>. The right-most bit is called the </a:t>
            </a:r>
            <a:r>
              <a:rPr lang="en-IN" i="1" dirty="0"/>
              <a:t>sum</a:t>
            </a:r>
            <a:r>
              <a:rPr lang="en-IN" dirty="0"/>
              <a:t>, </a:t>
            </a:r>
            <a:r>
              <a:rPr lang="en-IN" i="1" dirty="0"/>
              <a:t>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left-most bit, which is produced </a:t>
            </a:r>
            <a:r>
              <a:rPr lang="en-IN" dirty="0" smtClean="0"/>
              <a:t>as a </a:t>
            </a:r>
            <a:r>
              <a:rPr lang="en-IN" dirty="0"/>
              <a:t>carry-out when both bits being added are equal to 1, is called the </a:t>
            </a:r>
            <a:r>
              <a:rPr lang="en-IN" i="1" dirty="0"/>
              <a:t>carry</a:t>
            </a:r>
            <a:r>
              <a:rPr lang="en-IN" dirty="0"/>
              <a:t>, </a:t>
            </a:r>
            <a:r>
              <a:rPr lang="en-IN" i="1" dirty="0" smtClean="0"/>
              <a:t>c.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046" y="3122070"/>
            <a:ext cx="4865139" cy="16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Half-adder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652"/>
            <a:ext cx="10515600" cy="561702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smtClean="0"/>
              <a:t>addition operation can be </a:t>
            </a:r>
            <a:r>
              <a:rPr lang="en-IN" dirty="0"/>
              <a:t>defined in the form of a truth table </a:t>
            </a:r>
            <a:r>
              <a:rPr lang="en-IN" dirty="0" smtClean="0"/>
              <a:t>as,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The sum bit </a:t>
            </a:r>
            <a:r>
              <a:rPr lang="en-IN" i="1" dirty="0"/>
              <a:t>s </a:t>
            </a:r>
            <a:r>
              <a:rPr lang="en-IN" dirty="0" smtClean="0"/>
              <a:t>is the </a:t>
            </a:r>
            <a:r>
              <a:rPr lang="en-IN" dirty="0"/>
              <a:t>XOR function. The carry </a:t>
            </a:r>
            <a:r>
              <a:rPr lang="en-IN" i="1" dirty="0"/>
              <a:t>c </a:t>
            </a:r>
            <a:r>
              <a:rPr lang="en-IN" dirty="0"/>
              <a:t>is the AND function of inputs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circuit </a:t>
            </a:r>
            <a:r>
              <a:rPr lang="en-IN" dirty="0" smtClean="0"/>
              <a:t>realization of </a:t>
            </a:r>
            <a:r>
              <a:rPr lang="en-IN" dirty="0"/>
              <a:t>these functions is shown in </a:t>
            </a:r>
            <a:r>
              <a:rPr lang="en-IN" dirty="0" smtClean="0"/>
              <a:t>Figure.</a:t>
            </a:r>
          </a:p>
          <a:p>
            <a:r>
              <a:rPr lang="en-IN" dirty="0" smtClean="0"/>
              <a:t> </a:t>
            </a:r>
            <a:r>
              <a:rPr lang="en-IN" dirty="0"/>
              <a:t>This </a:t>
            </a:r>
            <a:r>
              <a:rPr lang="en-IN" dirty="0" smtClean="0"/>
              <a:t>circuit, which </a:t>
            </a:r>
            <a:r>
              <a:rPr lang="en-IN" dirty="0"/>
              <a:t>implements the addition of only two bits, is called a </a:t>
            </a:r>
            <a:r>
              <a:rPr lang="en-IN" i="1" dirty="0" smtClean="0"/>
              <a:t>half-adder </a:t>
            </a:r>
            <a:r>
              <a:rPr lang="en-IN" dirty="0" smtClean="0"/>
              <a:t>(HA).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7" y="1568178"/>
            <a:ext cx="2924583" cy="207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71" y="2098532"/>
            <a:ext cx="618258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Unsigned Integers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Numbers that </a:t>
            </a:r>
            <a:r>
              <a:rPr lang="en-IN" dirty="0" smtClean="0"/>
              <a:t>are positive </a:t>
            </a:r>
            <a:r>
              <a:rPr lang="en-IN" dirty="0"/>
              <a:t>only are called </a:t>
            </a:r>
            <a:r>
              <a:rPr lang="en-IN" i="1" dirty="0" smtClean="0"/>
              <a:t>unsigned numbers</a:t>
            </a:r>
            <a:r>
              <a:rPr lang="en-IN" dirty="0" smtClean="0"/>
              <a:t>, </a:t>
            </a:r>
            <a:r>
              <a:rPr lang="en-IN" dirty="0"/>
              <a:t>and numbers that can also be negative are called </a:t>
            </a:r>
            <a:r>
              <a:rPr lang="en-IN" i="1" dirty="0" smtClean="0"/>
              <a:t>signed numbers</a:t>
            </a:r>
            <a:r>
              <a:rPr lang="en-IN" dirty="0" smtClean="0"/>
              <a:t>.</a:t>
            </a:r>
          </a:p>
          <a:p>
            <a:r>
              <a:rPr lang="en-IN" dirty="0"/>
              <a:t>Representation of numbers that include a radix point </a:t>
            </a:r>
            <a:r>
              <a:rPr lang="en-IN" dirty="0" smtClean="0"/>
              <a:t>=&gt; real numbers</a:t>
            </a:r>
          </a:p>
          <a:p>
            <a:r>
              <a:rPr lang="en-IN" dirty="0"/>
              <a:t>In the familiar decimal </a:t>
            </a:r>
            <a:r>
              <a:rPr lang="en-IN" dirty="0" smtClean="0"/>
              <a:t>system: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a number consists of digits that have 10 possible </a:t>
            </a:r>
            <a:r>
              <a:rPr lang="en-IN" dirty="0" smtClean="0"/>
              <a:t>values from </a:t>
            </a:r>
            <a:r>
              <a:rPr lang="en-IN" dirty="0"/>
              <a:t>0 to </a:t>
            </a:r>
            <a:r>
              <a:rPr lang="en-IN" dirty="0" smtClean="0"/>
              <a:t>9.</a:t>
            </a:r>
          </a:p>
          <a:p>
            <a:pPr lvl="1"/>
            <a:r>
              <a:rPr lang="en-IN" dirty="0" smtClean="0"/>
              <a:t>each </a:t>
            </a:r>
            <a:r>
              <a:rPr lang="en-IN" dirty="0"/>
              <a:t>digit represents a multiple of a power of 10.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the </a:t>
            </a:r>
            <a:r>
              <a:rPr lang="en-IN" dirty="0" smtClean="0"/>
              <a:t>number 8547 </a:t>
            </a:r>
            <a:r>
              <a:rPr lang="en-IN" dirty="0"/>
              <a:t>represents 8 × 10</a:t>
            </a:r>
            <a:r>
              <a:rPr lang="en-IN" baseline="30000" dirty="0"/>
              <a:t>3</a:t>
            </a:r>
            <a:r>
              <a:rPr lang="en-IN" dirty="0"/>
              <a:t> + 5 × 10</a:t>
            </a:r>
            <a:r>
              <a:rPr lang="en-IN" baseline="30000" dirty="0"/>
              <a:t>2</a:t>
            </a:r>
            <a:r>
              <a:rPr lang="en-IN" dirty="0"/>
              <a:t> + 4 × 10</a:t>
            </a:r>
            <a:r>
              <a:rPr lang="en-IN" baseline="30000" dirty="0"/>
              <a:t>1</a:t>
            </a:r>
            <a:r>
              <a:rPr lang="en-IN" dirty="0"/>
              <a:t> + 7 × 10</a:t>
            </a:r>
            <a:r>
              <a:rPr lang="en-IN" baseline="30000" dirty="0"/>
              <a:t>0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But, </a:t>
            </a:r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do not normally write </a:t>
            </a:r>
            <a:r>
              <a:rPr lang="en-IN" dirty="0" smtClean="0"/>
              <a:t>the powers </a:t>
            </a:r>
            <a:r>
              <a:rPr lang="en-IN" dirty="0"/>
              <a:t>of 10 with the number, because they are implied by the positions of the digits</a:t>
            </a:r>
            <a:r>
              <a:rPr lang="en-IN" dirty="0" smtClean="0"/>
              <a:t>.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67610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Positional Number Representation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515600" cy="50683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 In general, a decimal integer, D is expressed by an 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-tuple comprising </a:t>
                </a:r>
                <a:r>
                  <a:rPr lang="en-IN" i="1" dirty="0" smtClean="0"/>
                  <a:t>n </a:t>
                </a:r>
                <a:r>
                  <a:rPr lang="en-IN" dirty="0" smtClean="0"/>
                  <a:t>decimal digits as below,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altLang="ja-JP" i="1" dirty="0"/>
                  <a:t> </a:t>
                </a:r>
                <a:r>
                  <a:rPr lang="en-IN" altLang="ja-JP" i="1" dirty="0" smtClean="0"/>
                  <a:t>                            </a:t>
                </a:r>
                <a:r>
                  <a:rPr lang="en-US" altLang="ja-JP" i="1" dirty="0" smtClean="0"/>
                  <a:t>D </a:t>
                </a:r>
                <a:r>
                  <a:rPr lang="en-US" altLang="ja-JP" dirty="0" smtClean="0"/>
                  <a:t>= </a:t>
                </a:r>
                <a:r>
                  <a:rPr lang="en-US" altLang="ja-JP" i="1" dirty="0" err="1" smtClean="0"/>
                  <a:t>d</a:t>
                </a:r>
                <a:r>
                  <a:rPr lang="en-US" altLang="ja-JP" i="1" baseline="-25000" dirty="0" err="1" smtClean="0"/>
                  <a:t>n</a:t>
                </a:r>
                <a:r>
                  <a:rPr lang="ja-JP" altLang="en-US" baseline="-25000" dirty="0" smtClean="0"/>
                  <a:t>−</a:t>
                </a:r>
                <a:r>
                  <a:rPr lang="en-US" altLang="ja-JP" baseline="-25000" dirty="0" smtClean="0"/>
                  <a:t>1</a:t>
                </a:r>
                <a:r>
                  <a:rPr lang="en-US" altLang="ja-JP" i="1" dirty="0" smtClean="0"/>
                  <a:t>d</a:t>
                </a:r>
                <a:r>
                  <a:rPr lang="en-US" altLang="ja-JP" i="1" baseline="-25000" dirty="0" smtClean="0"/>
                  <a:t>n</a:t>
                </a:r>
                <a:r>
                  <a:rPr lang="ja-JP" altLang="en-US" baseline="-25000" dirty="0" smtClean="0"/>
                  <a:t>−</a:t>
                </a:r>
                <a:r>
                  <a:rPr lang="en-US" altLang="ja-JP" baseline="-25000" dirty="0" smtClean="0"/>
                  <a:t>2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・ ・ ・ </a:t>
                </a:r>
                <a:r>
                  <a:rPr lang="en-US" altLang="ja-JP" i="1" dirty="0" smtClean="0"/>
                  <a:t>d</a:t>
                </a:r>
                <a:r>
                  <a:rPr lang="en-US" altLang="ja-JP" baseline="-25000" dirty="0" smtClean="0"/>
                  <a:t>1</a:t>
                </a:r>
                <a:r>
                  <a:rPr lang="en-US" altLang="ja-JP" i="1" dirty="0" smtClean="0"/>
                  <a:t>d</a:t>
                </a:r>
                <a:r>
                  <a:rPr lang="en-US" altLang="ja-JP" baseline="-25000" dirty="0" smtClean="0"/>
                  <a:t>0</a:t>
                </a:r>
              </a:p>
              <a:p>
                <a:r>
                  <a:rPr lang="en-IN" dirty="0" smtClean="0"/>
                  <a:t>D represents the value</a:t>
                </a:r>
              </a:p>
              <a:p>
                <a:pPr marL="0" indent="0">
                  <a:buNone/>
                </a:pPr>
                <a:r>
                  <a:rPr lang="en-US" altLang="ja-JP" i="1" dirty="0" smtClean="0"/>
                  <a:t>          V(D</a:t>
                </a:r>
                <a:r>
                  <a:rPr lang="en-US" altLang="ja-JP" i="1" dirty="0"/>
                  <a:t>) </a:t>
                </a:r>
                <a:r>
                  <a:rPr lang="en-US" altLang="ja-JP" dirty="0"/>
                  <a:t>= </a:t>
                </a:r>
                <a:r>
                  <a:rPr lang="en-US" altLang="ja-JP" i="1" dirty="0" err="1"/>
                  <a:t>d</a:t>
                </a:r>
                <a:r>
                  <a:rPr lang="en-US" altLang="ja-JP" i="1" baseline="-25000" dirty="0" err="1"/>
                  <a:t>n</a:t>
                </a:r>
                <a:r>
                  <a:rPr lang="ja-JP" altLang="en-US" baseline="-25000" dirty="0"/>
                  <a:t>−</a:t>
                </a:r>
                <a:r>
                  <a:rPr lang="en-US" altLang="ja-JP" baseline="-25000" dirty="0"/>
                  <a:t>1</a:t>
                </a:r>
                <a:r>
                  <a:rPr lang="en-US" altLang="ja-JP" dirty="0"/>
                  <a:t> × 10</a:t>
                </a:r>
                <a:r>
                  <a:rPr lang="en-US" altLang="ja-JP" i="1" baseline="30000" dirty="0"/>
                  <a:t>n</a:t>
                </a:r>
                <a:r>
                  <a:rPr lang="ja-JP" altLang="en-US" baseline="30000" dirty="0"/>
                  <a:t>−</a:t>
                </a:r>
                <a:r>
                  <a:rPr lang="en-US" altLang="ja-JP" baseline="30000" dirty="0"/>
                  <a:t>1</a:t>
                </a:r>
                <a:r>
                  <a:rPr lang="en-US" altLang="ja-JP" dirty="0"/>
                  <a:t> + </a:t>
                </a:r>
                <a:r>
                  <a:rPr lang="en-US" altLang="ja-JP" i="1" dirty="0" err="1"/>
                  <a:t>d</a:t>
                </a:r>
                <a:r>
                  <a:rPr lang="en-US" altLang="ja-JP" i="1" baseline="-25000" dirty="0" err="1"/>
                  <a:t>n</a:t>
                </a:r>
                <a:r>
                  <a:rPr lang="ja-JP" altLang="en-US" baseline="-25000" dirty="0"/>
                  <a:t>−</a:t>
                </a:r>
                <a:r>
                  <a:rPr lang="en-US" altLang="ja-JP" baseline="-25000" dirty="0"/>
                  <a:t>2</a:t>
                </a:r>
                <a:r>
                  <a:rPr lang="en-US" altLang="ja-JP" dirty="0"/>
                  <a:t> × 10</a:t>
                </a:r>
                <a:r>
                  <a:rPr lang="en-US" altLang="ja-JP" i="1" baseline="30000" dirty="0"/>
                  <a:t>n</a:t>
                </a:r>
                <a:r>
                  <a:rPr lang="ja-JP" altLang="en-US" baseline="30000" dirty="0"/>
                  <a:t>−</a:t>
                </a:r>
                <a:r>
                  <a:rPr lang="en-US" altLang="ja-JP" baseline="30000" dirty="0"/>
                  <a:t>2</a:t>
                </a:r>
                <a:r>
                  <a:rPr lang="en-US" altLang="ja-JP" dirty="0"/>
                  <a:t> +</a:t>
                </a:r>
                <a:r>
                  <a:rPr lang="ja-JP" altLang="en-US" dirty="0"/>
                  <a:t>・ ・ ・</a:t>
                </a:r>
                <a:r>
                  <a:rPr lang="en-US" altLang="ja-JP" dirty="0"/>
                  <a:t>+</a:t>
                </a:r>
                <a:r>
                  <a:rPr lang="en-US" altLang="ja-JP" i="1" dirty="0"/>
                  <a:t>d</a:t>
                </a:r>
                <a:r>
                  <a:rPr lang="en-US" altLang="ja-JP" baseline="-25000" dirty="0"/>
                  <a:t>1</a:t>
                </a:r>
                <a:r>
                  <a:rPr lang="en-US" altLang="ja-JP" dirty="0"/>
                  <a:t> × 10</a:t>
                </a:r>
                <a:r>
                  <a:rPr lang="en-US" altLang="ja-JP" baseline="30000" dirty="0"/>
                  <a:t>1</a:t>
                </a:r>
                <a:r>
                  <a:rPr lang="en-US" altLang="ja-JP" dirty="0"/>
                  <a:t> + </a:t>
                </a:r>
                <a:r>
                  <a:rPr lang="en-US" altLang="ja-JP" i="1" dirty="0"/>
                  <a:t>d</a:t>
                </a:r>
                <a:r>
                  <a:rPr lang="en-US" altLang="ja-JP" baseline="-25000" dirty="0"/>
                  <a:t>0</a:t>
                </a:r>
                <a:r>
                  <a:rPr lang="en-US" altLang="ja-JP" dirty="0"/>
                  <a:t> × </a:t>
                </a:r>
                <a:r>
                  <a:rPr lang="en-US" altLang="ja-JP" dirty="0" smtClean="0"/>
                  <a:t>10</a:t>
                </a:r>
                <a:r>
                  <a:rPr lang="en-US" altLang="ja-JP" baseline="30000" dirty="0" smtClean="0"/>
                  <a:t>0 </a:t>
                </a:r>
              </a:p>
              <a:p>
                <a:pPr marL="0" indent="0">
                  <a:buNone/>
                </a:pPr>
                <a:r>
                  <a:rPr lang="en-US" altLang="ja-JP" i="1" baseline="30000" dirty="0" smtClean="0"/>
                  <a:t>		</a:t>
                </a:r>
                <a:r>
                  <a:rPr lang="en-US" altLang="ja-JP" i="1" baseline="30000" dirty="0"/>
                  <a:t>	</a:t>
                </a:r>
                <a:r>
                  <a:rPr lang="en-US" altLang="ja-JP" i="1" baseline="30000" dirty="0" smtClean="0"/>
                  <a:t>		</a:t>
                </a:r>
                <a:endParaRPr lang="en-IN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altLang="ja-JP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ja-JP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altLang="ja-JP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pt-BR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IN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baseline="30000" dirty="0" smtClean="0"/>
              </a:p>
              <a:p>
                <a:r>
                  <a:rPr lang="en-IN" dirty="0" smtClean="0"/>
                  <a:t>This </a:t>
                </a:r>
                <a:r>
                  <a:rPr lang="en-IN" dirty="0"/>
                  <a:t>is referred to as the </a:t>
                </a:r>
                <a:r>
                  <a:rPr lang="en-IN" i="1" dirty="0">
                    <a:solidFill>
                      <a:srgbClr val="FF0000"/>
                    </a:solidFill>
                  </a:rPr>
                  <a:t>positional number representation</a:t>
                </a:r>
                <a:r>
                  <a:rPr lang="en-IN" dirty="0" smtClean="0"/>
                  <a:t>.</a:t>
                </a:r>
              </a:p>
              <a:p>
                <a:pPr lvl="1"/>
                <a:r>
                  <a:rPr lang="en-IN" dirty="0"/>
                  <a:t>Because the digits have 10 possible values and each digit is weighted as a power </a:t>
                </a:r>
                <a:r>
                  <a:rPr lang="en-IN" dirty="0" smtClean="0"/>
                  <a:t>of 10</a:t>
                </a:r>
              </a:p>
              <a:p>
                <a:pPr lvl="1"/>
                <a:r>
                  <a:rPr lang="en-IN" dirty="0" smtClean="0"/>
                  <a:t>we may say </a:t>
                </a:r>
                <a:r>
                  <a:rPr lang="en-IN" dirty="0"/>
                  <a:t>that decimal numbers are </a:t>
                </a:r>
                <a:r>
                  <a:rPr lang="en-IN" i="1" dirty="0"/>
                  <a:t>base</a:t>
                </a:r>
                <a:r>
                  <a:rPr lang="en-IN" dirty="0"/>
                  <a:t>-10, or </a:t>
                </a:r>
                <a:r>
                  <a:rPr lang="en-IN" i="1" dirty="0"/>
                  <a:t>radix</a:t>
                </a:r>
                <a:r>
                  <a:rPr lang="en-IN" dirty="0"/>
                  <a:t>-10 </a:t>
                </a:r>
                <a:r>
                  <a:rPr lang="en-IN" dirty="0" smtClean="0"/>
                  <a:t>numbers.</a:t>
                </a:r>
              </a:p>
              <a:p>
                <a:r>
                  <a:rPr lang="en-IN" dirty="0" smtClean="0"/>
                  <a:t>Decimal </a:t>
                </a:r>
                <a:r>
                  <a:rPr lang="en-IN" dirty="0"/>
                  <a:t>numbers </a:t>
                </a:r>
                <a:r>
                  <a:rPr lang="en-IN" dirty="0" smtClean="0"/>
                  <a:t>are familiar and </a:t>
                </a:r>
                <a:r>
                  <a:rPr lang="en-IN" dirty="0"/>
                  <a:t>easy to </a:t>
                </a:r>
                <a:r>
                  <a:rPr lang="en-IN" dirty="0" smtClean="0"/>
                  <a:t>understand for us.</a:t>
                </a:r>
              </a:p>
              <a:p>
                <a:r>
                  <a:rPr lang="en-IN" dirty="0" smtClean="0"/>
                  <a:t>But </a:t>
                </a:r>
                <a:r>
                  <a:rPr lang="en-IN" dirty="0"/>
                  <a:t>in digital circuits it is not </a:t>
                </a:r>
                <a:r>
                  <a:rPr lang="en-IN" dirty="0" smtClean="0"/>
                  <a:t>practical to </a:t>
                </a:r>
                <a:r>
                  <a:rPr lang="en-IN" dirty="0"/>
                  <a:t>use digits that can assume 10 values</a:t>
                </a:r>
                <a:r>
                  <a:rPr lang="en-IN" dirty="0" smtClean="0"/>
                  <a:t>.</a:t>
                </a:r>
              </a:p>
              <a:p>
                <a:pPr lvl="1"/>
                <a:r>
                  <a:rPr lang="en-IN" dirty="0" smtClean="0"/>
                  <a:t>So, they use only 2 values to represent signals so that the circuit can be simplified.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515600" cy="5068388"/>
              </a:xfrm>
              <a:blipFill>
                <a:blip r:embed="rId2"/>
                <a:stretch>
                  <a:fillRect l="-812" t="-2885" b="-1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0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Binary Number System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In digital systems we use the binary, or </a:t>
                </a:r>
                <a:r>
                  <a:rPr lang="en-IN" i="1" dirty="0" smtClean="0"/>
                  <a:t>base</a:t>
                </a:r>
                <a:r>
                  <a:rPr lang="en-IN" dirty="0" smtClean="0"/>
                  <a:t>-2 or </a:t>
                </a:r>
                <a:r>
                  <a:rPr lang="en-IN" i="1" dirty="0" smtClean="0"/>
                  <a:t>radix-2</a:t>
                </a:r>
                <a:r>
                  <a:rPr lang="en-IN" dirty="0"/>
                  <a:t> </a:t>
                </a:r>
                <a:r>
                  <a:rPr lang="en-IN" dirty="0" smtClean="0"/>
                  <a:t>number system </a:t>
                </a:r>
                <a:r>
                  <a:rPr lang="en-IN" dirty="0"/>
                  <a:t>in which digits can be 0 or 1. </a:t>
                </a:r>
                <a:endParaRPr lang="en-IN" dirty="0" smtClean="0"/>
              </a:p>
              <a:p>
                <a:r>
                  <a:rPr lang="en-IN" dirty="0" smtClean="0"/>
                  <a:t>Each </a:t>
                </a:r>
                <a:r>
                  <a:rPr lang="en-IN" dirty="0"/>
                  <a:t>binary digit is called a </a:t>
                </a:r>
                <a:r>
                  <a:rPr lang="en-IN" i="1" dirty="0"/>
                  <a:t>bit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In </a:t>
                </a:r>
                <a:r>
                  <a:rPr lang="en-IN" dirty="0"/>
                  <a:t>the binary </a:t>
                </a:r>
                <a:r>
                  <a:rPr lang="en-IN" dirty="0" smtClean="0"/>
                  <a:t>number system</a:t>
                </a:r>
                <a:r>
                  <a:rPr lang="en-IN" dirty="0"/>
                  <a:t>, the same positional number representation is </a:t>
                </a:r>
                <a:r>
                  <a:rPr lang="en-IN" dirty="0" smtClean="0"/>
                  <a:t>used</a:t>
                </a:r>
              </a:p>
              <a:p>
                <a:pPr lvl="1"/>
                <a:r>
                  <a:rPr lang="en-IN" dirty="0"/>
                  <a:t>Because the digits have </a:t>
                </a:r>
                <a:r>
                  <a:rPr lang="en-IN" dirty="0" smtClean="0"/>
                  <a:t>2 </a:t>
                </a:r>
                <a:r>
                  <a:rPr lang="en-IN" dirty="0"/>
                  <a:t>possible values and each digit is weighted as a power of </a:t>
                </a:r>
                <a:r>
                  <a:rPr lang="en-IN" dirty="0" smtClean="0"/>
                  <a:t>2</a:t>
                </a:r>
                <a:endParaRPr lang="en-IN" dirty="0"/>
              </a:p>
              <a:p>
                <a:r>
                  <a:rPr lang="en-IN" dirty="0" smtClean="0"/>
                  <a:t> </a:t>
                </a:r>
                <a:r>
                  <a:rPr lang="en-IN" dirty="0"/>
                  <a:t>So using positional number representation, </a:t>
                </a:r>
                <a:r>
                  <a:rPr lang="en-IN" dirty="0" smtClean="0"/>
                  <a:t>a binary number can be written as,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 </a:t>
                </a:r>
                <a:r>
                  <a:rPr lang="en-US" altLang="ja-JP" i="1" dirty="0"/>
                  <a:t>B </a:t>
                </a:r>
                <a:r>
                  <a:rPr lang="en-US" altLang="ja-JP" dirty="0"/>
                  <a:t>= </a:t>
                </a:r>
                <a:r>
                  <a:rPr lang="en-US" altLang="ja-JP" i="1" dirty="0" err="1"/>
                  <a:t>b</a:t>
                </a:r>
                <a:r>
                  <a:rPr lang="en-US" altLang="ja-JP" i="1" baseline="-25000" dirty="0" err="1"/>
                  <a:t>n</a:t>
                </a:r>
                <a:r>
                  <a:rPr lang="ja-JP" altLang="en-US" baseline="-25000" dirty="0"/>
                  <a:t>−</a:t>
                </a:r>
                <a:r>
                  <a:rPr lang="en-US" altLang="ja-JP" baseline="-25000" dirty="0"/>
                  <a:t>1</a:t>
                </a:r>
                <a:r>
                  <a:rPr lang="en-US" altLang="ja-JP" i="1" dirty="0"/>
                  <a:t>b</a:t>
                </a:r>
                <a:r>
                  <a:rPr lang="en-US" altLang="ja-JP" i="1" baseline="-25000" dirty="0"/>
                  <a:t>n</a:t>
                </a:r>
                <a:r>
                  <a:rPr lang="ja-JP" altLang="en-US" baseline="-25000" dirty="0"/>
                  <a:t>−</a:t>
                </a:r>
                <a:r>
                  <a:rPr lang="en-US" altLang="ja-JP" baseline="-25000" dirty="0"/>
                  <a:t>2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・ ・ ・ </a:t>
                </a:r>
                <a:r>
                  <a:rPr lang="en-US" altLang="ja-JP" i="1" dirty="0" smtClean="0"/>
                  <a:t>b</a:t>
                </a:r>
                <a:r>
                  <a:rPr lang="en-US" altLang="ja-JP" baseline="-25000" dirty="0" smtClean="0"/>
                  <a:t>1</a:t>
                </a:r>
                <a:r>
                  <a:rPr lang="en-US" altLang="ja-JP" i="1" dirty="0" smtClean="0"/>
                  <a:t>b</a:t>
                </a:r>
                <a:r>
                  <a:rPr lang="en-US" altLang="ja-JP" baseline="-25000" dirty="0" smtClean="0"/>
                  <a:t>0 </a:t>
                </a:r>
              </a:p>
              <a:p>
                <a:r>
                  <a:rPr lang="en-IN" dirty="0" smtClean="0"/>
                  <a:t>And B represents </a:t>
                </a:r>
                <a:r>
                  <a:rPr lang="en-IN" dirty="0"/>
                  <a:t>an integer that has the </a:t>
                </a:r>
                <a:r>
                  <a:rPr lang="en-IN" dirty="0" smtClean="0"/>
                  <a:t>value </a:t>
                </a:r>
                <a:r>
                  <a:rPr lang="en-US" altLang="ja-JP" i="1" dirty="0"/>
                  <a:t>V(B</a:t>
                </a:r>
                <a:r>
                  <a:rPr lang="en-US" altLang="ja-JP" i="1" dirty="0" smtClean="0"/>
                  <a:t>) </a:t>
                </a:r>
                <a:r>
                  <a:rPr lang="en-US" altLang="ja-JP" dirty="0" smtClean="0"/>
                  <a:t>where,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US" altLang="ja-JP" i="1" dirty="0" smtClean="0"/>
                  <a:t> 	V(B) </a:t>
                </a:r>
                <a:r>
                  <a:rPr lang="en-US" altLang="ja-JP" dirty="0" smtClean="0"/>
                  <a:t>= </a:t>
                </a:r>
                <a:r>
                  <a:rPr lang="en-US" altLang="ja-JP" i="1" dirty="0" err="1" smtClean="0"/>
                  <a:t>b</a:t>
                </a:r>
                <a:r>
                  <a:rPr lang="en-US" altLang="ja-JP" i="1" baseline="-25000" dirty="0" err="1" smtClean="0"/>
                  <a:t>n</a:t>
                </a:r>
                <a:r>
                  <a:rPr lang="ja-JP" altLang="en-US" baseline="-25000" dirty="0" smtClean="0"/>
                  <a:t>−</a:t>
                </a:r>
                <a:r>
                  <a:rPr lang="en-US" altLang="ja-JP" baseline="-25000" dirty="0" smtClean="0"/>
                  <a:t>1</a:t>
                </a:r>
                <a:r>
                  <a:rPr lang="en-US" altLang="ja-JP" dirty="0" smtClean="0"/>
                  <a:t> × 2</a:t>
                </a:r>
                <a:r>
                  <a:rPr lang="en-US" altLang="ja-JP" i="1" baseline="30000" dirty="0" smtClean="0"/>
                  <a:t>n</a:t>
                </a:r>
                <a:r>
                  <a:rPr lang="ja-JP" altLang="en-US" baseline="30000" dirty="0" smtClean="0"/>
                  <a:t>−</a:t>
                </a:r>
                <a:r>
                  <a:rPr lang="en-US" altLang="ja-JP" baseline="30000" dirty="0" smtClean="0"/>
                  <a:t>1</a:t>
                </a:r>
                <a:r>
                  <a:rPr lang="en-US" altLang="ja-JP" dirty="0" smtClean="0"/>
                  <a:t> + </a:t>
                </a:r>
                <a:r>
                  <a:rPr lang="en-US" altLang="ja-JP" i="1" dirty="0" err="1" smtClean="0"/>
                  <a:t>b</a:t>
                </a:r>
                <a:r>
                  <a:rPr lang="en-US" altLang="ja-JP" i="1" baseline="-25000" dirty="0" err="1" smtClean="0"/>
                  <a:t>n</a:t>
                </a:r>
                <a:r>
                  <a:rPr lang="ja-JP" altLang="en-US" baseline="-25000" dirty="0" smtClean="0"/>
                  <a:t>−</a:t>
                </a:r>
                <a:r>
                  <a:rPr lang="en-US" altLang="ja-JP" baseline="-25000" dirty="0" smtClean="0"/>
                  <a:t>2</a:t>
                </a:r>
                <a:r>
                  <a:rPr lang="en-US" altLang="ja-JP" dirty="0" smtClean="0"/>
                  <a:t> × 2</a:t>
                </a:r>
                <a:r>
                  <a:rPr lang="en-US" altLang="ja-JP" i="1" baseline="30000" dirty="0" smtClean="0"/>
                  <a:t>n</a:t>
                </a:r>
                <a:r>
                  <a:rPr lang="ja-JP" altLang="en-US" baseline="30000" dirty="0" smtClean="0"/>
                  <a:t>−</a:t>
                </a:r>
                <a:r>
                  <a:rPr lang="en-US" altLang="ja-JP" baseline="30000" dirty="0" smtClean="0"/>
                  <a:t>2</a:t>
                </a:r>
                <a:r>
                  <a:rPr lang="en-US" altLang="ja-JP" dirty="0" smtClean="0"/>
                  <a:t> +</a:t>
                </a:r>
                <a:r>
                  <a:rPr lang="ja-JP" altLang="en-US" dirty="0" smtClean="0"/>
                  <a:t>・ ・ ・</a:t>
                </a:r>
                <a:r>
                  <a:rPr lang="en-US" altLang="ja-JP" dirty="0" smtClean="0"/>
                  <a:t>+</a:t>
                </a:r>
                <a:r>
                  <a:rPr lang="en-US" altLang="ja-JP" i="1" dirty="0" smtClean="0"/>
                  <a:t>b</a:t>
                </a:r>
                <a:r>
                  <a:rPr lang="en-US" altLang="ja-JP" baseline="-25000" dirty="0" smtClean="0"/>
                  <a:t>1</a:t>
                </a:r>
                <a:r>
                  <a:rPr lang="en-US" altLang="ja-JP" dirty="0" smtClean="0"/>
                  <a:t> × 2</a:t>
                </a:r>
                <a:r>
                  <a:rPr lang="en-US" altLang="ja-JP" baseline="30000" dirty="0" smtClean="0"/>
                  <a:t>1</a:t>
                </a:r>
                <a:r>
                  <a:rPr lang="en-US" altLang="ja-JP" dirty="0" smtClean="0"/>
                  <a:t> + </a:t>
                </a:r>
                <a:r>
                  <a:rPr lang="en-US" altLang="ja-JP" i="1" dirty="0" smtClean="0"/>
                  <a:t>b</a:t>
                </a:r>
                <a:r>
                  <a:rPr lang="en-US" altLang="ja-JP" baseline="-25000" dirty="0" smtClean="0"/>
                  <a:t>0</a:t>
                </a:r>
                <a:r>
                  <a:rPr lang="en-US" altLang="ja-JP" dirty="0" smtClean="0"/>
                  <a:t> × 2</a:t>
                </a:r>
                <a:r>
                  <a:rPr lang="en-US" altLang="ja-JP" baseline="30000" dirty="0" smtClean="0"/>
                  <a:t>0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ja-JP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ja-JP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altLang="ja-JP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pt-BR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IN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r>
                  <a:rPr lang="en-IN" dirty="0"/>
                  <a:t>For example, the binary number 1101 represents the </a:t>
                </a:r>
                <a:r>
                  <a:rPr lang="en-IN" dirty="0" smtClean="0"/>
                  <a:t>value</a:t>
                </a:r>
              </a:p>
              <a:p>
                <a:pPr marL="0" indent="0">
                  <a:buNone/>
                </a:pPr>
                <a:r>
                  <a:rPr lang="en-IN" i="1" dirty="0" smtClean="0"/>
                  <a:t>              V </a:t>
                </a:r>
                <a:r>
                  <a:rPr lang="en-IN" dirty="0"/>
                  <a:t>= 1 × 2</a:t>
                </a:r>
                <a:r>
                  <a:rPr lang="en-IN" baseline="30000" dirty="0"/>
                  <a:t>3</a:t>
                </a:r>
                <a:r>
                  <a:rPr lang="en-IN" dirty="0"/>
                  <a:t> + 1 × 2</a:t>
                </a:r>
                <a:r>
                  <a:rPr lang="en-IN" baseline="30000" dirty="0"/>
                  <a:t>2</a:t>
                </a:r>
                <a:r>
                  <a:rPr lang="en-IN" dirty="0"/>
                  <a:t> + 0 × 2</a:t>
                </a:r>
                <a:r>
                  <a:rPr lang="en-IN" baseline="30000" dirty="0"/>
                  <a:t>1</a:t>
                </a:r>
                <a:r>
                  <a:rPr lang="en-IN" dirty="0"/>
                  <a:t> + 1 × 2</a:t>
                </a:r>
                <a:r>
                  <a:rPr lang="en-IN" baseline="30000" dirty="0"/>
                  <a:t>0</a:t>
                </a:r>
              </a:p>
              <a:p>
                <a:endParaRPr lang="en-US" altLang="ja-JP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696" t="-2796" b="-2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8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48555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We can indicate </a:t>
            </a:r>
            <a:r>
              <a:rPr lang="en-IN" dirty="0"/>
              <a:t>the radix as a subscript when there is potential for confusion. </a:t>
            </a:r>
            <a:endParaRPr lang="en-IN" dirty="0" smtClean="0"/>
          </a:p>
          <a:p>
            <a:r>
              <a:rPr lang="en-IN" dirty="0" smtClean="0"/>
              <a:t>So, 1101 </a:t>
            </a:r>
            <a:r>
              <a:rPr lang="en-IN" dirty="0"/>
              <a:t>is a base-2 number, </a:t>
            </a:r>
            <a:r>
              <a:rPr lang="en-IN" dirty="0" smtClean="0"/>
              <a:t>and we shall </a:t>
            </a:r>
            <a:r>
              <a:rPr lang="en-IN" dirty="0"/>
              <a:t>write </a:t>
            </a:r>
            <a:r>
              <a:rPr lang="en-IN" dirty="0" smtClean="0"/>
              <a:t>it as (1101)</a:t>
            </a:r>
            <a:r>
              <a:rPr lang="en-IN" baseline="-25000" dirty="0" smtClean="0"/>
              <a:t>2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Evaluating </a:t>
            </a:r>
            <a:r>
              <a:rPr lang="en-IN" dirty="0"/>
              <a:t>the preceding expression for </a:t>
            </a:r>
            <a:r>
              <a:rPr lang="en-IN" i="1" dirty="0"/>
              <a:t>V</a:t>
            </a:r>
          </a:p>
          <a:p>
            <a:r>
              <a:rPr lang="da-DK" dirty="0" smtClean="0"/>
              <a:t>=&gt;  </a:t>
            </a:r>
            <a:r>
              <a:rPr lang="da-DK" i="1" dirty="0"/>
              <a:t>V</a:t>
            </a:r>
            <a:r>
              <a:rPr lang="da-DK" dirty="0"/>
              <a:t> = </a:t>
            </a:r>
            <a:r>
              <a:rPr lang="en-IN" dirty="0" smtClean="0"/>
              <a:t>1 </a:t>
            </a:r>
            <a:r>
              <a:rPr lang="en-IN" dirty="0"/>
              <a:t>× 2</a:t>
            </a:r>
            <a:r>
              <a:rPr lang="en-IN" baseline="30000" dirty="0"/>
              <a:t>3</a:t>
            </a:r>
            <a:r>
              <a:rPr lang="en-IN" dirty="0"/>
              <a:t> + 1 × 2</a:t>
            </a:r>
            <a:r>
              <a:rPr lang="en-IN" baseline="30000" dirty="0"/>
              <a:t>2</a:t>
            </a:r>
            <a:r>
              <a:rPr lang="en-IN" dirty="0"/>
              <a:t> + 0 × 2</a:t>
            </a:r>
            <a:r>
              <a:rPr lang="en-IN" baseline="30000" dirty="0"/>
              <a:t>1</a:t>
            </a:r>
            <a:r>
              <a:rPr lang="en-IN" dirty="0"/>
              <a:t> + 1 × 2</a:t>
            </a:r>
            <a:r>
              <a:rPr lang="en-IN" baseline="30000" dirty="0"/>
              <a:t>0 </a:t>
            </a:r>
            <a:r>
              <a:rPr lang="en-IN" dirty="0" smtClean="0"/>
              <a:t>= </a:t>
            </a:r>
            <a:r>
              <a:rPr lang="da-DK" dirty="0" smtClean="0"/>
              <a:t>8 </a:t>
            </a:r>
            <a:r>
              <a:rPr lang="da-DK" dirty="0"/>
              <a:t>+ 4 + 1 = 13. </a:t>
            </a:r>
            <a:endParaRPr lang="da-DK" dirty="0" smtClean="0"/>
          </a:p>
          <a:p>
            <a:r>
              <a:rPr lang="da-DK" dirty="0" smtClean="0"/>
              <a:t>Hence </a:t>
            </a:r>
            <a:r>
              <a:rPr lang="en-IN" dirty="0" smtClean="0"/>
              <a:t>(1101)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= (</a:t>
            </a:r>
            <a:r>
              <a:rPr lang="en-IN" dirty="0" smtClean="0"/>
              <a:t>13)</a:t>
            </a:r>
            <a:r>
              <a:rPr lang="en-IN" baseline="-25000" dirty="0" smtClean="0"/>
              <a:t>10</a:t>
            </a:r>
          </a:p>
          <a:p>
            <a:r>
              <a:rPr lang="en-IN" dirty="0" smtClean="0"/>
              <a:t>The </a:t>
            </a:r>
            <a:r>
              <a:rPr lang="en-IN" dirty="0"/>
              <a:t>range of integers that can be represented by a binary number depends on </a:t>
            </a:r>
            <a:r>
              <a:rPr lang="en-IN" dirty="0" smtClean="0"/>
              <a:t>the number </a:t>
            </a:r>
            <a:r>
              <a:rPr lang="en-IN" dirty="0"/>
              <a:t>of bits </a:t>
            </a:r>
            <a:r>
              <a:rPr lang="en-IN" dirty="0" smtClean="0"/>
              <a:t>used.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with four bits the largest number is (1111)</a:t>
            </a:r>
            <a:r>
              <a:rPr lang="en-IN" baseline="-25000" dirty="0"/>
              <a:t>2</a:t>
            </a:r>
            <a:r>
              <a:rPr lang="en-IN" dirty="0"/>
              <a:t> = (15)</a:t>
            </a:r>
            <a:r>
              <a:rPr lang="en-IN" baseline="-25000" dirty="0"/>
              <a:t>10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An example of a larger number is (10110111)</a:t>
            </a:r>
            <a:r>
              <a:rPr lang="en-IN" baseline="-25000" dirty="0"/>
              <a:t>2</a:t>
            </a:r>
            <a:r>
              <a:rPr lang="en-IN" dirty="0"/>
              <a:t> = (183)</a:t>
            </a:r>
            <a:r>
              <a:rPr lang="en-IN" baseline="-25000" dirty="0"/>
              <a:t>10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general, using n bits </a:t>
            </a:r>
            <a:r>
              <a:rPr lang="en-IN" dirty="0" smtClean="0"/>
              <a:t>allows representation </a:t>
            </a:r>
            <a:r>
              <a:rPr lang="en-IN" dirty="0"/>
              <a:t>of integers in the range 0 to 2</a:t>
            </a:r>
            <a:r>
              <a:rPr lang="en-IN" baseline="30000" dirty="0"/>
              <a:t>n </a:t>
            </a:r>
            <a:r>
              <a:rPr lang="en-IN" baseline="30000" dirty="0" smtClean="0"/>
              <a:t>−1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1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binary number the right-most bit is usually referred to as the </a:t>
            </a:r>
            <a:r>
              <a:rPr lang="en-IN" i="1" dirty="0"/>
              <a:t>least-significant </a:t>
            </a:r>
            <a:r>
              <a:rPr lang="en-IN" i="1" dirty="0" smtClean="0"/>
              <a:t>bit (LSB)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left-most bit of an unsigned integer, which has the highest power of 2 </a:t>
            </a:r>
            <a:r>
              <a:rPr lang="en-IN" dirty="0" smtClean="0"/>
              <a:t>associated with </a:t>
            </a:r>
            <a:r>
              <a:rPr lang="en-IN" dirty="0"/>
              <a:t>it, is called the </a:t>
            </a:r>
            <a:r>
              <a:rPr lang="en-IN" i="1" dirty="0"/>
              <a:t>most-significant bit (MSB</a:t>
            </a:r>
            <a:r>
              <a:rPr lang="en-IN" i="1" dirty="0" smtClean="0"/>
              <a:t>)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digital systems it is often convenient </a:t>
            </a:r>
            <a:r>
              <a:rPr lang="en-IN" dirty="0" smtClean="0"/>
              <a:t>to consider </a:t>
            </a:r>
            <a:r>
              <a:rPr lang="en-IN" dirty="0"/>
              <a:t>several bits together as a group. </a:t>
            </a:r>
            <a:endParaRPr lang="en-IN" dirty="0" smtClean="0"/>
          </a:p>
          <a:p>
            <a:pPr lvl="1"/>
            <a:r>
              <a:rPr lang="en-IN" dirty="0" smtClean="0"/>
              <a:t>A group </a:t>
            </a:r>
            <a:r>
              <a:rPr lang="en-IN" dirty="0"/>
              <a:t>of four bits is called a </a:t>
            </a:r>
            <a:r>
              <a:rPr lang="en-IN" i="1" dirty="0" smtClean="0"/>
              <a:t>nibble</a:t>
            </a:r>
          </a:p>
          <a:p>
            <a:pPr lvl="1"/>
            <a:r>
              <a:rPr lang="en-IN" dirty="0" smtClean="0"/>
              <a:t>A group of </a:t>
            </a:r>
            <a:r>
              <a:rPr lang="en-IN" dirty="0"/>
              <a:t>eight bits is called a </a:t>
            </a:r>
            <a:r>
              <a:rPr lang="en-IN" i="1" dirty="0"/>
              <a:t>byte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0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Conversion between Decimal and Binary </a:t>
            </a:r>
            <a:r>
              <a:rPr lang="en-IN" b="1" dirty="0" smtClean="0">
                <a:solidFill>
                  <a:srgbClr val="FF0000"/>
                </a:solidFill>
              </a:rPr>
              <a:t>Numbers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827"/>
            <a:ext cx="10515600" cy="4810306"/>
          </a:xfrm>
        </p:spPr>
        <p:txBody>
          <a:bodyPr>
            <a:noAutofit/>
          </a:bodyPr>
          <a:lstStyle/>
          <a:p>
            <a:r>
              <a:rPr lang="en-IN" sz="2200" dirty="0"/>
              <a:t>A binary number is converted into a decimal number simply by applying </a:t>
            </a:r>
            <a:r>
              <a:rPr lang="en-IN" sz="2200" dirty="0" smtClean="0"/>
              <a:t>the previous equation and evaluating </a:t>
            </a:r>
            <a:r>
              <a:rPr lang="en-IN" sz="2200" dirty="0"/>
              <a:t>it using decimal arithmetic. </a:t>
            </a:r>
            <a:endParaRPr lang="en-IN" sz="2200" dirty="0" smtClean="0"/>
          </a:p>
          <a:p>
            <a:pPr lvl="1"/>
            <a:r>
              <a:rPr lang="da-DK" sz="2200" dirty="0" smtClean="0"/>
              <a:t>Ex.</a:t>
            </a:r>
            <a:r>
              <a:rPr lang="da-DK" sz="2200" i="1" dirty="0" smtClean="0"/>
              <a:t> </a:t>
            </a:r>
            <a:r>
              <a:rPr lang="da-DK" sz="2200" dirty="0" smtClean="0"/>
              <a:t>(1110)</a:t>
            </a:r>
            <a:r>
              <a:rPr lang="da-DK" sz="2200" baseline="-25000" dirty="0" smtClean="0"/>
              <a:t>2 </a:t>
            </a:r>
            <a:r>
              <a:rPr lang="da-DK" sz="2200" dirty="0" smtClean="0"/>
              <a:t>= (</a:t>
            </a:r>
            <a:r>
              <a:rPr lang="en-IN" sz="2200" dirty="0" smtClean="0"/>
              <a:t>1 </a:t>
            </a:r>
            <a:r>
              <a:rPr lang="en-IN" sz="2200" dirty="0"/>
              <a:t>× 2</a:t>
            </a:r>
            <a:r>
              <a:rPr lang="en-IN" sz="2200" baseline="30000" dirty="0"/>
              <a:t>3</a:t>
            </a:r>
            <a:r>
              <a:rPr lang="en-IN" sz="2200" dirty="0"/>
              <a:t> + 1 × 2</a:t>
            </a:r>
            <a:r>
              <a:rPr lang="en-IN" sz="2200" baseline="30000" dirty="0"/>
              <a:t>2</a:t>
            </a:r>
            <a:r>
              <a:rPr lang="en-IN" sz="2200" dirty="0"/>
              <a:t> + </a:t>
            </a:r>
            <a:r>
              <a:rPr lang="en-IN" sz="2200" dirty="0" smtClean="0"/>
              <a:t>1 </a:t>
            </a:r>
            <a:r>
              <a:rPr lang="en-IN" sz="2200" dirty="0"/>
              <a:t>× 2</a:t>
            </a:r>
            <a:r>
              <a:rPr lang="en-IN" sz="2200" baseline="30000" dirty="0"/>
              <a:t>1</a:t>
            </a:r>
            <a:r>
              <a:rPr lang="en-IN" sz="2200" dirty="0"/>
              <a:t> + </a:t>
            </a:r>
            <a:r>
              <a:rPr lang="en-IN" sz="2200" dirty="0" smtClean="0"/>
              <a:t>0 </a:t>
            </a:r>
            <a:r>
              <a:rPr lang="en-IN" sz="2200" dirty="0"/>
              <a:t>× </a:t>
            </a:r>
            <a:r>
              <a:rPr lang="en-IN" sz="2200" dirty="0" smtClean="0"/>
              <a:t>2</a:t>
            </a:r>
            <a:r>
              <a:rPr lang="en-IN" sz="2200" baseline="30000" dirty="0" smtClean="0"/>
              <a:t>0</a:t>
            </a:r>
            <a:r>
              <a:rPr lang="en-IN" sz="2200" dirty="0" smtClean="0"/>
              <a:t>)</a:t>
            </a:r>
            <a:r>
              <a:rPr lang="en-IN" sz="2200" baseline="-25000" dirty="0" smtClean="0"/>
              <a:t>10</a:t>
            </a:r>
            <a:r>
              <a:rPr lang="en-IN" sz="2200" baseline="30000" dirty="0" smtClean="0"/>
              <a:t> </a:t>
            </a:r>
            <a:r>
              <a:rPr lang="en-IN" sz="2200" dirty="0"/>
              <a:t>= </a:t>
            </a:r>
            <a:r>
              <a:rPr lang="en-IN" sz="2200" dirty="0" smtClean="0"/>
              <a:t>(</a:t>
            </a:r>
            <a:r>
              <a:rPr lang="da-DK" sz="2200" dirty="0" smtClean="0"/>
              <a:t>8 </a:t>
            </a:r>
            <a:r>
              <a:rPr lang="da-DK" sz="2200" dirty="0"/>
              <a:t>+ 4 + </a:t>
            </a:r>
            <a:r>
              <a:rPr lang="da-DK" sz="2200" dirty="0" smtClean="0"/>
              <a:t>2</a:t>
            </a:r>
            <a:r>
              <a:rPr lang="en-IN" sz="2200" dirty="0"/>
              <a:t>)</a:t>
            </a:r>
            <a:r>
              <a:rPr lang="en-IN" sz="2200" baseline="-25000" dirty="0"/>
              <a:t>10</a:t>
            </a:r>
            <a:r>
              <a:rPr lang="da-DK" sz="2200" dirty="0" smtClean="0"/>
              <a:t> </a:t>
            </a:r>
            <a:r>
              <a:rPr lang="da-DK" sz="2200" dirty="0"/>
              <a:t>= </a:t>
            </a:r>
            <a:r>
              <a:rPr lang="da-DK" sz="2200" dirty="0" smtClean="0"/>
              <a:t>(14</a:t>
            </a:r>
            <a:r>
              <a:rPr lang="en-IN" sz="2200" dirty="0"/>
              <a:t>)</a:t>
            </a:r>
            <a:r>
              <a:rPr lang="en-IN" sz="2200" baseline="-25000" dirty="0"/>
              <a:t>10</a:t>
            </a:r>
            <a:endParaRPr lang="en-IN" sz="2200" dirty="0"/>
          </a:p>
          <a:p>
            <a:r>
              <a:rPr lang="en-IN" sz="2200" dirty="0" smtClean="0"/>
              <a:t>Converting </a:t>
            </a:r>
            <a:r>
              <a:rPr lang="en-IN" sz="2200" dirty="0"/>
              <a:t>a decimal number into a binary </a:t>
            </a:r>
            <a:r>
              <a:rPr lang="en-IN" sz="2200" dirty="0" smtClean="0"/>
              <a:t>number is </a:t>
            </a:r>
            <a:r>
              <a:rPr lang="en-IN" sz="2200" dirty="0"/>
              <a:t>not quite as straightforward. </a:t>
            </a:r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dirty="0"/>
              <a:t>conversion can be performed by successively </a:t>
            </a:r>
            <a:r>
              <a:rPr lang="en-IN" sz="2200" dirty="0" smtClean="0"/>
              <a:t>dividing the </a:t>
            </a:r>
            <a:r>
              <a:rPr lang="en-IN" sz="2200" dirty="0"/>
              <a:t>decimal number by 2 as follows. </a:t>
            </a:r>
            <a:endParaRPr lang="en-IN" sz="2200" dirty="0" smtClean="0"/>
          </a:p>
          <a:p>
            <a:r>
              <a:rPr lang="en-IN" sz="2200" dirty="0" smtClean="0"/>
              <a:t>Suppose </a:t>
            </a:r>
            <a:r>
              <a:rPr lang="en-IN" sz="2200" dirty="0"/>
              <a:t>that a decimal number </a:t>
            </a:r>
            <a:r>
              <a:rPr lang="en-IN" sz="2200" i="1" dirty="0" smtClean="0"/>
              <a:t>D </a:t>
            </a:r>
            <a:r>
              <a:rPr lang="en-IN" sz="2200" dirty="0"/>
              <a:t>= </a:t>
            </a:r>
            <a:r>
              <a:rPr lang="en-IN" sz="2200" i="1" dirty="0"/>
              <a:t>d</a:t>
            </a:r>
            <a:r>
              <a:rPr lang="en-IN" sz="2200" i="1" baseline="-25000" dirty="0"/>
              <a:t>k</a:t>
            </a:r>
            <a:r>
              <a:rPr lang="en-IN" sz="2200" baseline="-25000" dirty="0"/>
              <a:t>−1</a:t>
            </a:r>
            <a:r>
              <a:rPr lang="en-IN" sz="2200" dirty="0"/>
              <a:t> ・ ・ ・ </a:t>
            </a:r>
            <a:r>
              <a:rPr lang="en-IN" sz="2200" i="1" dirty="0" smtClean="0"/>
              <a:t>d</a:t>
            </a:r>
            <a:r>
              <a:rPr lang="en-IN" sz="2200" baseline="-25000" dirty="0" smtClean="0"/>
              <a:t>1</a:t>
            </a:r>
            <a:r>
              <a:rPr lang="en-IN" sz="2200" i="1" dirty="0" smtClean="0"/>
              <a:t>d</a:t>
            </a:r>
            <a:r>
              <a:rPr lang="en-IN" sz="2200" baseline="-25000" dirty="0" smtClean="0"/>
              <a:t>0</a:t>
            </a:r>
            <a:r>
              <a:rPr lang="en-IN" sz="2200" dirty="0" smtClean="0"/>
              <a:t>, with </a:t>
            </a:r>
            <a:r>
              <a:rPr lang="en-IN" sz="2200" dirty="0"/>
              <a:t>a value </a:t>
            </a:r>
            <a:r>
              <a:rPr lang="en-IN" sz="2200" i="1" dirty="0"/>
              <a:t>V</a:t>
            </a:r>
            <a:r>
              <a:rPr lang="en-IN" sz="2200" dirty="0"/>
              <a:t>, is to be converted into a binary number </a:t>
            </a:r>
            <a:r>
              <a:rPr lang="en-IN" sz="2200" i="1" dirty="0"/>
              <a:t>B </a:t>
            </a:r>
            <a:r>
              <a:rPr lang="en-IN" sz="2200" dirty="0"/>
              <a:t>= </a:t>
            </a:r>
            <a:r>
              <a:rPr lang="en-IN" sz="2200" i="1" dirty="0"/>
              <a:t>b</a:t>
            </a:r>
            <a:r>
              <a:rPr lang="en-IN" sz="2200" i="1" baseline="-25000" dirty="0"/>
              <a:t>n</a:t>
            </a:r>
            <a:r>
              <a:rPr lang="en-IN" sz="2200" baseline="-25000" dirty="0"/>
              <a:t>−1</a:t>
            </a:r>
            <a:r>
              <a:rPr lang="en-IN" sz="2200" dirty="0"/>
              <a:t> ・ ・ ・ </a:t>
            </a:r>
            <a:r>
              <a:rPr lang="en-IN" sz="2200" i="1" dirty="0"/>
              <a:t>b</a:t>
            </a:r>
            <a:r>
              <a:rPr lang="en-IN" sz="2200" baseline="-25000" dirty="0"/>
              <a:t>2</a:t>
            </a:r>
            <a:r>
              <a:rPr lang="en-IN" sz="2200" i="1" dirty="0"/>
              <a:t>b</a:t>
            </a:r>
            <a:r>
              <a:rPr lang="en-IN" sz="2200" baseline="-25000" dirty="0"/>
              <a:t>1</a:t>
            </a:r>
            <a:r>
              <a:rPr lang="en-IN" sz="2200" i="1" dirty="0"/>
              <a:t>b</a:t>
            </a:r>
            <a:r>
              <a:rPr lang="en-IN" sz="2200" baseline="-25000" dirty="0"/>
              <a:t>0</a:t>
            </a:r>
            <a:r>
              <a:rPr lang="en-IN" sz="2200" dirty="0"/>
              <a:t>. </a:t>
            </a:r>
            <a:endParaRPr lang="en-IN" sz="2200" dirty="0" smtClean="0"/>
          </a:p>
          <a:p>
            <a:r>
              <a:rPr lang="en-IN" sz="2200" dirty="0" smtClean="0"/>
              <a:t>Thus </a:t>
            </a:r>
            <a:r>
              <a:rPr lang="en-US" altLang="ja-JP" sz="2200" i="1" dirty="0" smtClean="0"/>
              <a:t>V </a:t>
            </a:r>
            <a:r>
              <a:rPr lang="en-US" altLang="ja-JP" sz="2200" dirty="0"/>
              <a:t>= </a:t>
            </a:r>
            <a:r>
              <a:rPr lang="en-US" altLang="ja-JP" sz="2200" i="1" dirty="0" err="1"/>
              <a:t>b</a:t>
            </a:r>
            <a:r>
              <a:rPr lang="en-US" altLang="ja-JP" sz="2200" i="1" baseline="-25000" dirty="0" err="1"/>
              <a:t>n</a:t>
            </a:r>
            <a:r>
              <a:rPr lang="ja-JP" altLang="en-US" sz="2200" baseline="-25000" dirty="0"/>
              <a:t>−</a:t>
            </a:r>
            <a:r>
              <a:rPr lang="en-US" altLang="ja-JP" sz="2200" baseline="-25000" dirty="0"/>
              <a:t>1</a:t>
            </a:r>
            <a:r>
              <a:rPr lang="en-US" altLang="ja-JP" sz="2200" dirty="0"/>
              <a:t> × 2</a:t>
            </a:r>
            <a:r>
              <a:rPr lang="en-US" altLang="ja-JP" sz="2200" i="1" baseline="30000" dirty="0"/>
              <a:t>n</a:t>
            </a:r>
            <a:r>
              <a:rPr lang="ja-JP" altLang="en-US" sz="2200" baseline="30000" dirty="0"/>
              <a:t>−</a:t>
            </a:r>
            <a:r>
              <a:rPr lang="en-US" altLang="ja-JP" sz="2200" baseline="30000" dirty="0"/>
              <a:t>1</a:t>
            </a:r>
            <a:r>
              <a:rPr lang="en-US" altLang="ja-JP" sz="2200" dirty="0"/>
              <a:t> +</a:t>
            </a:r>
            <a:r>
              <a:rPr lang="ja-JP" altLang="en-US" sz="2200" dirty="0"/>
              <a:t>・ ・ ・</a:t>
            </a:r>
            <a:r>
              <a:rPr lang="en-US" altLang="ja-JP" sz="2200" dirty="0"/>
              <a:t>+</a:t>
            </a:r>
            <a:r>
              <a:rPr lang="en-US" altLang="ja-JP" sz="2200" i="1" dirty="0"/>
              <a:t>b</a:t>
            </a:r>
            <a:r>
              <a:rPr lang="en-US" altLang="ja-JP" sz="2200" baseline="-25000" dirty="0"/>
              <a:t>2</a:t>
            </a:r>
            <a:r>
              <a:rPr lang="en-US" altLang="ja-JP" sz="2200" dirty="0"/>
              <a:t> × 2</a:t>
            </a:r>
            <a:r>
              <a:rPr lang="en-US" altLang="ja-JP" sz="2200" baseline="30000" dirty="0"/>
              <a:t>2</a:t>
            </a:r>
            <a:r>
              <a:rPr lang="en-US" altLang="ja-JP" sz="2200" dirty="0"/>
              <a:t> + </a:t>
            </a:r>
            <a:r>
              <a:rPr lang="en-US" altLang="ja-JP" sz="2200" i="1" dirty="0"/>
              <a:t>b</a:t>
            </a:r>
            <a:r>
              <a:rPr lang="en-US" altLang="ja-JP" sz="2200" baseline="-25000" dirty="0"/>
              <a:t>1</a:t>
            </a:r>
            <a:r>
              <a:rPr lang="en-US" altLang="ja-JP" sz="2200" dirty="0"/>
              <a:t> × 2</a:t>
            </a:r>
            <a:r>
              <a:rPr lang="en-US" altLang="ja-JP" sz="2200" baseline="30000" dirty="0"/>
              <a:t>1</a:t>
            </a:r>
            <a:r>
              <a:rPr lang="en-US" altLang="ja-JP" sz="2200" dirty="0"/>
              <a:t> + </a:t>
            </a:r>
            <a:r>
              <a:rPr lang="en-US" altLang="ja-JP" sz="2200" i="1" dirty="0" smtClean="0"/>
              <a:t>b</a:t>
            </a:r>
            <a:r>
              <a:rPr lang="en-US" altLang="ja-JP" sz="2200" baseline="-25000" dirty="0" smtClean="0"/>
              <a:t>0</a:t>
            </a:r>
          </a:p>
          <a:p>
            <a:r>
              <a:rPr lang="en-IN" sz="2200" dirty="0"/>
              <a:t>If we divide </a:t>
            </a:r>
            <a:r>
              <a:rPr lang="en-IN" sz="2200" i="1" dirty="0"/>
              <a:t>V </a:t>
            </a:r>
            <a:r>
              <a:rPr lang="en-IN" sz="2200" dirty="0"/>
              <a:t>by 2, the result </a:t>
            </a:r>
            <a:r>
              <a:rPr lang="en-IN" sz="2200" dirty="0" smtClean="0"/>
              <a:t>is </a:t>
            </a:r>
          </a:p>
          <a:p>
            <a:pPr marL="0" indent="0">
              <a:buNone/>
            </a:pPr>
            <a:r>
              <a:rPr lang="en-IN" sz="2200" i="1" dirty="0"/>
              <a:t> </a:t>
            </a:r>
            <a:r>
              <a:rPr lang="en-IN" sz="2200" i="1" dirty="0" smtClean="0"/>
              <a:t> 	V/2=</a:t>
            </a:r>
            <a:r>
              <a:rPr lang="en-US" altLang="ja-JP" sz="2200" dirty="0" smtClean="0"/>
              <a:t> </a:t>
            </a:r>
            <a:r>
              <a:rPr lang="en-US" altLang="ja-JP" sz="2200" i="1" dirty="0" err="1"/>
              <a:t>b</a:t>
            </a:r>
            <a:r>
              <a:rPr lang="en-US" altLang="ja-JP" sz="2200" i="1" baseline="-25000" dirty="0" err="1"/>
              <a:t>n</a:t>
            </a:r>
            <a:r>
              <a:rPr lang="ja-JP" altLang="en-US" sz="2200" baseline="-25000" dirty="0"/>
              <a:t>−</a:t>
            </a:r>
            <a:r>
              <a:rPr lang="en-US" altLang="ja-JP" sz="2200" baseline="-25000" dirty="0"/>
              <a:t>1</a:t>
            </a:r>
            <a:r>
              <a:rPr lang="en-US" altLang="ja-JP" sz="2200" dirty="0"/>
              <a:t> × 2</a:t>
            </a:r>
            <a:r>
              <a:rPr lang="en-US" altLang="ja-JP" sz="2200" i="1" baseline="30000" dirty="0"/>
              <a:t>n</a:t>
            </a:r>
            <a:r>
              <a:rPr lang="ja-JP" altLang="en-US" sz="2200" baseline="30000" dirty="0"/>
              <a:t>−</a:t>
            </a:r>
            <a:r>
              <a:rPr lang="en-US" altLang="ja-JP" sz="2200" baseline="30000" dirty="0"/>
              <a:t>2</a:t>
            </a:r>
            <a:r>
              <a:rPr lang="en-US" altLang="ja-JP" sz="2200" dirty="0"/>
              <a:t> +</a:t>
            </a:r>
            <a:r>
              <a:rPr lang="ja-JP" altLang="en-US" sz="2200" dirty="0"/>
              <a:t>・ ・ ・</a:t>
            </a:r>
            <a:r>
              <a:rPr lang="en-US" altLang="ja-JP" sz="2200" dirty="0"/>
              <a:t>+</a:t>
            </a:r>
            <a:r>
              <a:rPr lang="en-US" altLang="ja-JP" sz="2200" i="1" dirty="0"/>
              <a:t>b</a:t>
            </a:r>
            <a:r>
              <a:rPr lang="en-US" altLang="ja-JP" sz="2200" baseline="-25000" dirty="0"/>
              <a:t>2</a:t>
            </a:r>
            <a:r>
              <a:rPr lang="en-US" altLang="ja-JP" sz="2200" dirty="0"/>
              <a:t> × 2</a:t>
            </a:r>
            <a:r>
              <a:rPr lang="en-US" altLang="ja-JP" sz="2200" baseline="30000" dirty="0"/>
              <a:t>1</a:t>
            </a:r>
            <a:r>
              <a:rPr lang="en-US" altLang="ja-JP" sz="2200" dirty="0"/>
              <a:t> + </a:t>
            </a:r>
            <a:r>
              <a:rPr lang="en-US" altLang="ja-JP" sz="2200" i="1" dirty="0"/>
              <a:t>b</a:t>
            </a:r>
            <a:r>
              <a:rPr lang="en-US" altLang="ja-JP" sz="2200" baseline="-25000" dirty="0"/>
              <a:t>1</a:t>
            </a:r>
            <a:r>
              <a:rPr lang="en-US" altLang="ja-JP" sz="2200" dirty="0"/>
              <a:t> + </a:t>
            </a:r>
            <a:r>
              <a:rPr lang="en-US" altLang="ja-JP" sz="2200" i="1" dirty="0" smtClean="0"/>
              <a:t>b</a:t>
            </a:r>
            <a:r>
              <a:rPr lang="en-US" altLang="ja-JP" sz="2200" baseline="-25000" dirty="0" smtClean="0"/>
              <a:t>0</a:t>
            </a:r>
            <a:r>
              <a:rPr lang="en-US" altLang="ja-JP" sz="2200" dirty="0" smtClean="0"/>
              <a:t>/</a:t>
            </a:r>
            <a:r>
              <a:rPr lang="en-IN" sz="2200" dirty="0" smtClean="0"/>
              <a:t>2</a:t>
            </a:r>
          </a:p>
          <a:p>
            <a:r>
              <a:rPr lang="en-IN" sz="2200" dirty="0"/>
              <a:t>The quotient of this integer division is </a:t>
            </a:r>
            <a:r>
              <a:rPr lang="en-IN" sz="2200" i="1" dirty="0"/>
              <a:t>b</a:t>
            </a:r>
            <a:r>
              <a:rPr lang="en-IN" sz="2200" i="1" baseline="-25000" dirty="0"/>
              <a:t>n</a:t>
            </a:r>
            <a:r>
              <a:rPr lang="en-IN" sz="2200" baseline="-25000" dirty="0"/>
              <a:t>−1</a:t>
            </a:r>
            <a:r>
              <a:rPr lang="en-IN" sz="2200" dirty="0"/>
              <a:t> ×2</a:t>
            </a:r>
            <a:r>
              <a:rPr lang="en-IN" sz="2200" i="1" baseline="30000" dirty="0"/>
              <a:t>n</a:t>
            </a:r>
            <a:r>
              <a:rPr lang="en-IN" sz="2200" baseline="30000" dirty="0"/>
              <a:t>−2</a:t>
            </a:r>
            <a:r>
              <a:rPr lang="en-IN" sz="2200" dirty="0"/>
              <a:t> +・ ・ ・+</a:t>
            </a:r>
            <a:r>
              <a:rPr lang="en-IN" sz="2200" i="1" dirty="0"/>
              <a:t>b</a:t>
            </a:r>
            <a:r>
              <a:rPr lang="en-IN" sz="2200" baseline="-25000" dirty="0"/>
              <a:t>2</a:t>
            </a:r>
            <a:r>
              <a:rPr lang="en-IN" sz="2200" dirty="0"/>
              <a:t> ×2+</a:t>
            </a:r>
            <a:r>
              <a:rPr lang="en-IN" sz="2200" i="1" dirty="0"/>
              <a:t>b</a:t>
            </a:r>
            <a:r>
              <a:rPr lang="en-IN" sz="2200" baseline="-25000" dirty="0"/>
              <a:t>1</a:t>
            </a:r>
            <a:r>
              <a:rPr lang="en-IN" sz="2200" dirty="0"/>
              <a:t>, and the </a:t>
            </a:r>
            <a:r>
              <a:rPr lang="en-IN" sz="2200" dirty="0" smtClean="0"/>
              <a:t>remainder is </a:t>
            </a:r>
            <a:r>
              <a:rPr lang="en-IN" sz="2200" i="1" dirty="0"/>
              <a:t>b</a:t>
            </a:r>
            <a:r>
              <a:rPr lang="en-IN" sz="2200" baseline="-25000" dirty="0"/>
              <a:t>0</a:t>
            </a:r>
            <a:r>
              <a:rPr lang="en-IN" sz="2200" dirty="0" smtClean="0"/>
              <a:t>.</a:t>
            </a:r>
          </a:p>
          <a:p>
            <a:endParaRPr lang="en-IN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16887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8720"/>
            <a:ext cx="5980611" cy="4988243"/>
          </a:xfrm>
          <a:ln>
            <a:noFill/>
          </a:ln>
        </p:spPr>
        <p:txBody>
          <a:bodyPr>
            <a:noAutofit/>
          </a:bodyPr>
          <a:lstStyle/>
          <a:p>
            <a:r>
              <a:rPr lang="en-IN" sz="2000" dirty="0"/>
              <a:t>The quotient of this integer division is </a:t>
            </a:r>
            <a:r>
              <a:rPr lang="en-IN" sz="2000" i="1" dirty="0"/>
              <a:t>b</a:t>
            </a:r>
            <a:r>
              <a:rPr lang="en-IN" sz="2000" i="1" baseline="-25000" dirty="0"/>
              <a:t>n</a:t>
            </a:r>
            <a:r>
              <a:rPr lang="en-IN" sz="2000" baseline="-25000" dirty="0"/>
              <a:t>−1</a:t>
            </a:r>
            <a:r>
              <a:rPr lang="en-IN" sz="2000" dirty="0"/>
              <a:t> ×2</a:t>
            </a:r>
            <a:r>
              <a:rPr lang="en-IN" sz="2000" i="1" baseline="30000" dirty="0"/>
              <a:t>n</a:t>
            </a:r>
            <a:r>
              <a:rPr lang="en-IN" sz="2000" baseline="30000" dirty="0"/>
              <a:t>−2</a:t>
            </a:r>
            <a:r>
              <a:rPr lang="en-IN" sz="2000" dirty="0"/>
              <a:t> +・ ・ ・+</a:t>
            </a:r>
            <a:r>
              <a:rPr lang="en-IN" sz="2000" i="1" dirty="0"/>
              <a:t>b</a:t>
            </a:r>
            <a:r>
              <a:rPr lang="en-IN" sz="2000" baseline="-25000" dirty="0"/>
              <a:t>2</a:t>
            </a:r>
            <a:r>
              <a:rPr lang="en-IN" sz="2000" dirty="0"/>
              <a:t> ×2+</a:t>
            </a:r>
            <a:r>
              <a:rPr lang="en-IN" sz="2000" i="1" dirty="0"/>
              <a:t>b</a:t>
            </a:r>
            <a:r>
              <a:rPr lang="en-IN" sz="2000" baseline="-25000" dirty="0"/>
              <a:t>1</a:t>
            </a:r>
            <a:r>
              <a:rPr lang="en-IN" sz="2000" dirty="0"/>
              <a:t>, and the remainder is </a:t>
            </a:r>
            <a:r>
              <a:rPr lang="en-IN" sz="2000" i="1" dirty="0"/>
              <a:t>b</a:t>
            </a:r>
            <a:r>
              <a:rPr lang="en-IN" sz="2000" baseline="-25000" dirty="0"/>
              <a:t>0</a:t>
            </a:r>
            <a:r>
              <a:rPr lang="en-IN" sz="2000" dirty="0"/>
              <a:t>.</a:t>
            </a:r>
          </a:p>
          <a:p>
            <a:r>
              <a:rPr lang="en-IN" sz="2000" dirty="0" smtClean="0"/>
              <a:t>If </a:t>
            </a:r>
            <a:r>
              <a:rPr lang="en-IN" sz="2000" dirty="0"/>
              <a:t>the remainder is 0, then </a:t>
            </a:r>
            <a:r>
              <a:rPr lang="en-IN" sz="2000" i="1" dirty="0"/>
              <a:t>b</a:t>
            </a:r>
            <a:r>
              <a:rPr lang="en-IN" sz="2000" baseline="-25000" dirty="0"/>
              <a:t>0</a:t>
            </a:r>
            <a:r>
              <a:rPr lang="en-IN" sz="2000" dirty="0"/>
              <a:t> = 0; if it is 1, then </a:t>
            </a:r>
            <a:r>
              <a:rPr lang="en-IN" sz="2000" i="1" dirty="0"/>
              <a:t>b</a:t>
            </a:r>
            <a:r>
              <a:rPr lang="en-IN" sz="2000" baseline="-25000" dirty="0"/>
              <a:t>0</a:t>
            </a:r>
            <a:r>
              <a:rPr lang="en-IN" sz="2000" dirty="0"/>
              <a:t> = 1.</a:t>
            </a:r>
          </a:p>
          <a:p>
            <a:r>
              <a:rPr lang="en-IN" sz="2000" dirty="0"/>
              <a:t>We can see that the quotient is just another binary number but with </a:t>
            </a:r>
            <a:r>
              <a:rPr lang="en-IN" sz="2000" i="1" dirty="0"/>
              <a:t>n </a:t>
            </a:r>
            <a:r>
              <a:rPr lang="en-IN" sz="2000" dirty="0"/>
              <a:t>− 1 bits rather than </a:t>
            </a:r>
            <a:r>
              <a:rPr lang="en-IN" sz="2000" i="1" dirty="0"/>
              <a:t>n </a:t>
            </a:r>
            <a:r>
              <a:rPr lang="en-IN" sz="2000" dirty="0"/>
              <a:t>bits.</a:t>
            </a:r>
          </a:p>
          <a:p>
            <a:r>
              <a:rPr lang="en-IN" sz="2000" dirty="0" smtClean="0"/>
              <a:t>Now, </a:t>
            </a:r>
            <a:r>
              <a:rPr lang="en-IN" sz="2000" dirty="0"/>
              <a:t>dividing the quotient by 2 yields the remainder </a:t>
            </a:r>
            <a:r>
              <a:rPr lang="en-IN" sz="2000" i="1" dirty="0" smtClean="0"/>
              <a:t>b</a:t>
            </a:r>
            <a:r>
              <a:rPr lang="en-IN" sz="2000" baseline="-25000" dirty="0" smtClean="0"/>
              <a:t>1 </a:t>
            </a:r>
            <a:r>
              <a:rPr lang="en-IN" sz="2000" dirty="0" smtClean="0"/>
              <a:t>and the </a:t>
            </a:r>
            <a:r>
              <a:rPr lang="en-IN" sz="2000" dirty="0"/>
              <a:t>new quotient </a:t>
            </a:r>
            <a:r>
              <a:rPr lang="en-IN" sz="2000" dirty="0" smtClean="0"/>
              <a:t>is </a:t>
            </a:r>
            <a:r>
              <a:rPr lang="en-US" altLang="ja-JP" sz="2000" i="1" dirty="0" err="1" smtClean="0"/>
              <a:t>b</a:t>
            </a:r>
            <a:r>
              <a:rPr lang="en-US" altLang="ja-JP" sz="2000" i="1" baseline="-25000" dirty="0" err="1" smtClean="0"/>
              <a:t>n</a:t>
            </a:r>
            <a:r>
              <a:rPr lang="ja-JP" altLang="en-US" sz="2000" baseline="-25000" dirty="0"/>
              <a:t>−</a:t>
            </a:r>
            <a:r>
              <a:rPr lang="en-US" altLang="ja-JP" sz="2000" baseline="-25000" dirty="0"/>
              <a:t>1</a:t>
            </a:r>
            <a:r>
              <a:rPr lang="en-US" altLang="ja-JP" sz="2000" dirty="0"/>
              <a:t> × 2</a:t>
            </a:r>
            <a:r>
              <a:rPr lang="en-US" altLang="ja-JP" sz="2000" i="1" baseline="30000" dirty="0"/>
              <a:t>n</a:t>
            </a:r>
            <a:r>
              <a:rPr lang="ja-JP" altLang="en-US" sz="2000" baseline="30000" dirty="0"/>
              <a:t>−</a:t>
            </a:r>
            <a:r>
              <a:rPr lang="en-US" altLang="ja-JP" sz="2000" baseline="30000" dirty="0"/>
              <a:t>3</a:t>
            </a:r>
            <a:r>
              <a:rPr lang="en-US" altLang="ja-JP" sz="2000" dirty="0"/>
              <a:t> +</a:t>
            </a:r>
            <a:r>
              <a:rPr lang="ja-JP" altLang="en-US" sz="2000" dirty="0"/>
              <a:t>・ ・ ・</a:t>
            </a:r>
            <a:r>
              <a:rPr lang="en-US" altLang="ja-JP" sz="2000" dirty="0"/>
              <a:t>+</a:t>
            </a:r>
            <a:r>
              <a:rPr lang="en-US" altLang="ja-JP" sz="2000" i="1" dirty="0"/>
              <a:t>b</a:t>
            </a:r>
            <a:r>
              <a:rPr lang="en-US" altLang="ja-JP" sz="2000" baseline="-25000" dirty="0"/>
              <a:t>2</a:t>
            </a:r>
          </a:p>
          <a:p>
            <a:r>
              <a:rPr lang="en-IN" sz="2000" dirty="0"/>
              <a:t>Continuing the process of dividing the new quotient by 2, and determining one bit in </a:t>
            </a:r>
            <a:r>
              <a:rPr lang="en-IN" sz="2000" dirty="0" smtClean="0"/>
              <a:t>each step</a:t>
            </a:r>
            <a:r>
              <a:rPr lang="en-IN" sz="2000" dirty="0"/>
              <a:t>, will produce all bits of the binary number.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process continues until the </a:t>
            </a:r>
            <a:r>
              <a:rPr lang="en-IN" sz="2000" dirty="0" smtClean="0"/>
              <a:t>quotient becomes </a:t>
            </a:r>
            <a:r>
              <a:rPr lang="en-IN" sz="2000" dirty="0"/>
              <a:t>0. </a:t>
            </a:r>
            <a:endParaRPr lang="en-IN" sz="2000" dirty="0" smtClean="0"/>
          </a:p>
          <a:p>
            <a:r>
              <a:rPr lang="en-IN" sz="2000" dirty="0" smtClean="0"/>
              <a:t>The Figure illustrates </a:t>
            </a:r>
            <a:r>
              <a:rPr lang="en-IN" sz="2000" dirty="0"/>
              <a:t>the conversion process, using the example (857)</a:t>
            </a:r>
            <a:r>
              <a:rPr lang="en-IN" sz="2000" baseline="-25000" dirty="0"/>
              <a:t>10</a:t>
            </a:r>
            <a:r>
              <a:rPr lang="en-IN" sz="2000" dirty="0"/>
              <a:t> </a:t>
            </a:r>
            <a:r>
              <a:rPr lang="en-IN" sz="2000" dirty="0" smtClean="0"/>
              <a:t>= (</a:t>
            </a:r>
            <a:r>
              <a:rPr lang="en-IN" sz="2000" dirty="0"/>
              <a:t>1101011001)</a:t>
            </a:r>
            <a:r>
              <a:rPr lang="en-IN" sz="2000" baseline="-25000" dirty="0"/>
              <a:t>2</a:t>
            </a:r>
            <a:r>
              <a:rPr lang="en-IN" sz="2000" dirty="0"/>
              <a:t>. </a:t>
            </a:r>
            <a:endParaRPr lang="en-IN" sz="2000" dirty="0" smtClean="0"/>
          </a:p>
          <a:p>
            <a:r>
              <a:rPr lang="en-IN" sz="2000" dirty="0" smtClean="0"/>
              <a:t>Note </a:t>
            </a:r>
            <a:r>
              <a:rPr lang="en-IN" sz="2000" dirty="0"/>
              <a:t>that the least-significant bit (LSB) is generated first and the </a:t>
            </a:r>
            <a:r>
              <a:rPr lang="en-IN" sz="2000" dirty="0" smtClean="0"/>
              <a:t>most significant bit </a:t>
            </a:r>
            <a:r>
              <a:rPr lang="en-IN" sz="2000" dirty="0"/>
              <a:t>(MSB) is generated last.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762" y="1635172"/>
            <a:ext cx="4242037" cy="409533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948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Octal and Hexadecimal Representations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030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The positional number representation can be used for any radix. If the radix is </a:t>
                </a:r>
                <a:r>
                  <a:rPr lang="en-IN" i="1" dirty="0"/>
                  <a:t>r</a:t>
                </a:r>
                <a:r>
                  <a:rPr lang="en-IN" dirty="0"/>
                  <a:t>, then </a:t>
                </a:r>
                <a:r>
                  <a:rPr lang="en-IN" dirty="0" smtClean="0"/>
                  <a:t>the number say K can be written as,</a:t>
                </a:r>
              </a:p>
              <a:p>
                <a:pPr marL="0" indent="0">
                  <a:buNone/>
                </a:pPr>
                <a:r>
                  <a:rPr lang="en-US" altLang="ja-JP" i="1" dirty="0" smtClean="0"/>
                  <a:t>	K </a:t>
                </a:r>
                <a:r>
                  <a:rPr lang="en-US" altLang="ja-JP" dirty="0"/>
                  <a:t>= </a:t>
                </a:r>
                <a:r>
                  <a:rPr lang="en-US" altLang="ja-JP" i="1" dirty="0" err="1"/>
                  <a:t>k</a:t>
                </a:r>
                <a:r>
                  <a:rPr lang="en-US" altLang="ja-JP" i="1" baseline="-25000" dirty="0" err="1"/>
                  <a:t>n</a:t>
                </a:r>
                <a:r>
                  <a:rPr lang="ja-JP" altLang="en-US" baseline="-25000" dirty="0"/>
                  <a:t>−</a:t>
                </a:r>
                <a:r>
                  <a:rPr lang="en-US" altLang="ja-JP" baseline="-25000" dirty="0"/>
                  <a:t>1</a:t>
                </a:r>
                <a:r>
                  <a:rPr lang="en-US" altLang="ja-JP" i="1" dirty="0"/>
                  <a:t>k</a:t>
                </a:r>
                <a:r>
                  <a:rPr lang="en-US" altLang="ja-JP" i="1" baseline="-25000" dirty="0"/>
                  <a:t>n</a:t>
                </a:r>
                <a:r>
                  <a:rPr lang="ja-JP" altLang="en-US" baseline="-25000" dirty="0"/>
                  <a:t>−</a:t>
                </a:r>
                <a:r>
                  <a:rPr lang="en-US" altLang="ja-JP" baseline="-25000" dirty="0"/>
                  <a:t>2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・ ・ ・ </a:t>
                </a:r>
                <a:r>
                  <a:rPr lang="en-US" altLang="ja-JP" i="1" dirty="0" smtClean="0"/>
                  <a:t>k</a:t>
                </a:r>
                <a:r>
                  <a:rPr lang="en-US" altLang="ja-JP" baseline="-25000" dirty="0" smtClean="0"/>
                  <a:t>1</a:t>
                </a:r>
                <a:r>
                  <a:rPr lang="en-US" altLang="ja-JP" i="1" dirty="0" smtClean="0"/>
                  <a:t>k</a:t>
                </a:r>
                <a:r>
                  <a:rPr lang="en-US" altLang="ja-JP" baseline="-25000" dirty="0" smtClean="0"/>
                  <a:t>0</a:t>
                </a:r>
                <a:r>
                  <a:rPr lang="en-US" altLang="ja-JP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:r>
                  <a:rPr lang="en-IN" dirty="0" smtClean="0"/>
                  <a:t>has </a:t>
                </a:r>
                <a:r>
                  <a:rPr lang="en-IN" dirty="0"/>
                  <a:t>the </a:t>
                </a:r>
                <a:r>
                  <a:rPr lang="en-IN" dirty="0" smtClean="0"/>
                  <a:t>value,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IN" altLang="ja-JP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altLang="ja-JP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ja-JP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altLang="ja-JP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pt-BR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IN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r>
                  <a:rPr lang="en-IN" dirty="0"/>
                  <a:t>Our interest is limited to those radices that are most practical. </a:t>
                </a:r>
                <a:endParaRPr lang="en-IN" dirty="0" smtClean="0"/>
              </a:p>
              <a:p>
                <a:pPr lvl="1"/>
                <a:r>
                  <a:rPr lang="en-IN" dirty="0" smtClean="0"/>
                  <a:t>We </a:t>
                </a:r>
                <a:r>
                  <a:rPr lang="en-IN" dirty="0"/>
                  <a:t>will use decimal </a:t>
                </a:r>
                <a:r>
                  <a:rPr lang="en-IN" dirty="0" smtClean="0"/>
                  <a:t>numbers because </a:t>
                </a:r>
                <a:r>
                  <a:rPr lang="en-IN" dirty="0"/>
                  <a:t>they are used by </a:t>
                </a:r>
                <a:r>
                  <a:rPr lang="en-IN" dirty="0" smtClean="0"/>
                  <a:t>people</a:t>
                </a:r>
              </a:p>
              <a:p>
                <a:pPr lvl="1"/>
                <a:r>
                  <a:rPr lang="en-IN" dirty="0" smtClean="0"/>
                  <a:t>we </a:t>
                </a:r>
                <a:r>
                  <a:rPr lang="en-IN" dirty="0"/>
                  <a:t>will use binary numbers because they are used </a:t>
                </a:r>
                <a:r>
                  <a:rPr lang="en-IN" dirty="0" smtClean="0"/>
                  <a:t>by computers</a:t>
                </a:r>
                <a:r>
                  <a:rPr lang="en-IN" dirty="0"/>
                  <a:t>. </a:t>
                </a:r>
                <a:endParaRPr lang="en-IN" dirty="0" smtClean="0"/>
              </a:p>
              <a:p>
                <a:r>
                  <a:rPr lang="en-IN" dirty="0" smtClean="0"/>
                  <a:t>In </a:t>
                </a:r>
                <a:r>
                  <a:rPr lang="en-IN" dirty="0"/>
                  <a:t>addition, two other radices are </a:t>
                </a:r>
                <a:r>
                  <a:rPr lang="en-IN" dirty="0" smtClean="0"/>
                  <a:t>also useful—8 </a:t>
                </a:r>
                <a:r>
                  <a:rPr lang="en-IN" dirty="0"/>
                  <a:t>and </a:t>
                </a:r>
                <a:r>
                  <a:rPr lang="en-IN" dirty="0" smtClean="0"/>
                  <a:t>16.</a:t>
                </a:r>
              </a:p>
              <a:p>
                <a:r>
                  <a:rPr lang="en-IN" dirty="0" smtClean="0"/>
                  <a:t>Numbers </a:t>
                </a:r>
                <a:r>
                  <a:rPr lang="en-IN" dirty="0"/>
                  <a:t>represented </a:t>
                </a:r>
                <a:r>
                  <a:rPr lang="en-IN" dirty="0" smtClean="0"/>
                  <a:t>with radix </a:t>
                </a:r>
                <a:r>
                  <a:rPr lang="en-IN" dirty="0"/>
                  <a:t>8 are called </a:t>
                </a:r>
                <a:r>
                  <a:rPr lang="en-IN" i="1" dirty="0"/>
                  <a:t>octal </a:t>
                </a:r>
                <a:r>
                  <a:rPr lang="en-IN" dirty="0" smtClean="0"/>
                  <a:t>numbers</a:t>
                </a:r>
              </a:p>
              <a:p>
                <a:r>
                  <a:rPr lang="en-IN" dirty="0" smtClean="0"/>
                  <a:t>Radix-16 </a:t>
                </a:r>
                <a:r>
                  <a:rPr lang="en-IN" dirty="0"/>
                  <a:t>numbers are called </a:t>
                </a:r>
                <a:r>
                  <a:rPr lang="en-IN" i="1" dirty="0"/>
                  <a:t>hexadecimal </a:t>
                </a:r>
                <a:r>
                  <a:rPr lang="en-IN" dirty="0"/>
                  <a:t>numbers.</a:t>
                </a:r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0306"/>
              </a:xfrm>
              <a:blipFill>
                <a:blip r:embed="rId2"/>
                <a:stretch>
                  <a:fillRect l="-928" t="-3418" r="-580" b="-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4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B136D0-622D-412D-ACE2-A22D9FBAB170}"/>
</file>

<file path=customXml/itemProps2.xml><?xml version="1.0" encoding="utf-8"?>
<ds:datastoreItem xmlns:ds="http://schemas.openxmlformats.org/officeDocument/2006/customXml" ds:itemID="{FAEF9893-954F-4229-AF03-AB81EB8E45A7}"/>
</file>

<file path=customXml/itemProps3.xml><?xml version="1.0" encoding="utf-8"?>
<ds:datastoreItem xmlns:ds="http://schemas.openxmlformats.org/officeDocument/2006/customXml" ds:itemID="{3CD6FEAC-6287-4E9B-84F0-FCF663FF5C2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Times New Roman</vt:lpstr>
      <vt:lpstr>1_Office Theme</vt:lpstr>
      <vt:lpstr>  Lecture 16 &amp; 17 Chapter 5</vt:lpstr>
      <vt:lpstr>Unsigned Integers</vt:lpstr>
      <vt:lpstr>Positional Number Representation</vt:lpstr>
      <vt:lpstr>Binary Number System</vt:lpstr>
      <vt:lpstr>Contd..</vt:lpstr>
      <vt:lpstr>Contd..</vt:lpstr>
      <vt:lpstr>Conversion between Decimal and Binary Numbers</vt:lpstr>
      <vt:lpstr>Contd..</vt:lpstr>
      <vt:lpstr>Octal and Hexadecimal Representations</vt:lpstr>
      <vt:lpstr>Contd..</vt:lpstr>
      <vt:lpstr>Conversion between Octal and Binary Numbers</vt:lpstr>
      <vt:lpstr>Contd..</vt:lpstr>
      <vt:lpstr>Conversion between hexadecimal and Binary Numbers</vt:lpstr>
      <vt:lpstr>Contd..</vt:lpstr>
      <vt:lpstr>Addition of Unsigned Numbers</vt:lpstr>
      <vt:lpstr>Half-adder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16 &amp; 17 Chapter 5</dc:title>
  <dc:creator>ANAGHA E G</dc:creator>
  <cp:lastModifiedBy>ANAGHA E G</cp:lastModifiedBy>
  <cp:revision>1</cp:revision>
  <dcterms:created xsi:type="dcterms:W3CDTF">2020-09-10T07:49:21Z</dcterms:created>
  <dcterms:modified xsi:type="dcterms:W3CDTF">2020-09-10T07:49:50Z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