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5.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8" r:id="rId2"/>
    <p:sldId id="334" r:id="rId3"/>
    <p:sldId id="335" r:id="rId4"/>
    <p:sldId id="336" r:id="rId5"/>
    <p:sldId id="337" r:id="rId6"/>
    <p:sldId id="338" r:id="rId7"/>
    <p:sldId id="339" r:id="rId8"/>
    <p:sldId id="340" r:id="rId9"/>
    <p:sldId id="341" r:id="rId10"/>
    <p:sldId id="342" r:id="rId11"/>
    <p:sldId id="343" r:id="rId12"/>
    <p:sldId id="344" r:id="rId13"/>
    <p:sldId id="345" r:id="rId14"/>
    <p:sldId id="346" r:id="rId15"/>
    <p:sldId id="347" r:id="rId16"/>
    <p:sldId id="348" r:id="rId17"/>
    <p:sldId id="349" r:id="rId18"/>
    <p:sldId id="350" r:id="rId19"/>
    <p:sldId id="351" r:id="rId20"/>
    <p:sldId id="352" r:id="rId21"/>
    <p:sldId id="353" r:id="rId22"/>
    <p:sldId id="354" r:id="rId23"/>
    <p:sldId id="355" r:id="rId24"/>
    <p:sldId id="356" r:id="rId25"/>
    <p:sldId id="357" r:id="rId26"/>
    <p:sldId id="358" r:id="rId27"/>
    <p:sldId id="359" r:id="rId28"/>
    <p:sldId id="360" r:id="rId29"/>
    <p:sldId id="361" r:id="rId30"/>
    <p:sldId id="362" r:id="rId31"/>
    <p:sldId id="363" r:id="rId32"/>
    <p:sldId id="364" r:id="rId33"/>
    <p:sldId id="365" r:id="rId34"/>
    <p:sldId id="366" r:id="rId35"/>
    <p:sldId id="36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0FE4B98-12CE-417D-90CD-AFECFE568142}" type="datetimeFigureOut">
              <a:rPr lang="en-IN" smtClean="0"/>
              <a:t>16-09-2020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8D174-8096-4B90-8AD9-D7B8C7256FC0}" type="slidenum">
              <a:rPr lang="en-IN" smtClean="0"/>
              <a:t>‹#›</a:t>
            </a:fld>
            <a:endParaRPr lang="en-IN"/>
          </a:p>
        </p:txBody>
      </p:sp>
    </p:spTree>
    <p:extLst>
      <p:ext uri="{BB962C8B-B14F-4D97-AF65-F5344CB8AC3E}">
        <p14:creationId xmlns:p14="http://schemas.microsoft.com/office/powerpoint/2010/main" val="2159377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0FE4B98-12CE-417D-90CD-AFECFE568142}" type="datetimeFigureOut">
              <a:rPr lang="en-IN" smtClean="0"/>
              <a:t>16-09-2020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8D174-8096-4B90-8AD9-D7B8C7256FC0}" type="slidenum">
              <a:rPr lang="en-IN" smtClean="0"/>
              <a:t>‹#›</a:t>
            </a:fld>
            <a:endParaRPr lang="en-IN"/>
          </a:p>
        </p:txBody>
      </p:sp>
    </p:spTree>
    <p:extLst>
      <p:ext uri="{BB962C8B-B14F-4D97-AF65-F5344CB8AC3E}">
        <p14:creationId xmlns:p14="http://schemas.microsoft.com/office/powerpoint/2010/main" val="4018565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0FE4B98-12CE-417D-90CD-AFECFE568142}" type="datetimeFigureOut">
              <a:rPr lang="en-IN" smtClean="0"/>
              <a:t>16-09-2020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8D174-8096-4B90-8AD9-D7B8C7256FC0}" type="slidenum">
              <a:rPr lang="en-IN" smtClean="0"/>
              <a:t>‹#›</a:t>
            </a:fld>
            <a:endParaRPr lang="en-IN"/>
          </a:p>
        </p:txBody>
      </p:sp>
    </p:spTree>
    <p:extLst>
      <p:ext uri="{BB962C8B-B14F-4D97-AF65-F5344CB8AC3E}">
        <p14:creationId xmlns:p14="http://schemas.microsoft.com/office/powerpoint/2010/main" val="3760547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0FE4B98-12CE-417D-90CD-AFECFE568142}" type="datetimeFigureOut">
              <a:rPr lang="en-IN" smtClean="0"/>
              <a:t>16-09-2020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8D174-8096-4B90-8AD9-D7B8C7256FC0}" type="slidenum">
              <a:rPr lang="en-IN" smtClean="0"/>
              <a:t>‹#›</a:t>
            </a:fld>
            <a:endParaRPr lang="en-IN"/>
          </a:p>
        </p:txBody>
      </p:sp>
    </p:spTree>
    <p:extLst>
      <p:ext uri="{BB962C8B-B14F-4D97-AF65-F5344CB8AC3E}">
        <p14:creationId xmlns:p14="http://schemas.microsoft.com/office/powerpoint/2010/main" val="2546937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FE4B98-12CE-417D-90CD-AFECFE568142}" type="datetimeFigureOut">
              <a:rPr lang="en-IN" smtClean="0"/>
              <a:t>16-09-2020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8D174-8096-4B90-8AD9-D7B8C7256FC0}" type="slidenum">
              <a:rPr lang="en-IN" smtClean="0"/>
              <a:t>‹#›</a:t>
            </a:fld>
            <a:endParaRPr lang="en-IN"/>
          </a:p>
        </p:txBody>
      </p:sp>
    </p:spTree>
    <p:extLst>
      <p:ext uri="{BB962C8B-B14F-4D97-AF65-F5344CB8AC3E}">
        <p14:creationId xmlns:p14="http://schemas.microsoft.com/office/powerpoint/2010/main" val="3717984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0FE4B98-12CE-417D-90CD-AFECFE568142}" type="datetimeFigureOut">
              <a:rPr lang="en-IN" smtClean="0"/>
              <a:t>16-09-2020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38D174-8096-4B90-8AD9-D7B8C7256FC0}" type="slidenum">
              <a:rPr lang="en-IN" smtClean="0"/>
              <a:t>‹#›</a:t>
            </a:fld>
            <a:endParaRPr lang="en-IN"/>
          </a:p>
        </p:txBody>
      </p:sp>
    </p:spTree>
    <p:extLst>
      <p:ext uri="{BB962C8B-B14F-4D97-AF65-F5344CB8AC3E}">
        <p14:creationId xmlns:p14="http://schemas.microsoft.com/office/powerpoint/2010/main" val="3902907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0FE4B98-12CE-417D-90CD-AFECFE568142}" type="datetimeFigureOut">
              <a:rPr lang="en-IN" smtClean="0"/>
              <a:t>16-09-2020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38D174-8096-4B90-8AD9-D7B8C7256FC0}" type="slidenum">
              <a:rPr lang="en-IN" smtClean="0"/>
              <a:t>‹#›</a:t>
            </a:fld>
            <a:endParaRPr lang="en-IN"/>
          </a:p>
        </p:txBody>
      </p:sp>
    </p:spTree>
    <p:extLst>
      <p:ext uri="{BB962C8B-B14F-4D97-AF65-F5344CB8AC3E}">
        <p14:creationId xmlns:p14="http://schemas.microsoft.com/office/powerpoint/2010/main" val="3661121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0FE4B98-12CE-417D-90CD-AFECFE568142}" type="datetimeFigureOut">
              <a:rPr lang="en-IN" smtClean="0"/>
              <a:t>16-09-2020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38D174-8096-4B90-8AD9-D7B8C7256FC0}" type="slidenum">
              <a:rPr lang="en-IN" smtClean="0"/>
              <a:t>‹#›</a:t>
            </a:fld>
            <a:endParaRPr lang="en-IN"/>
          </a:p>
        </p:txBody>
      </p:sp>
    </p:spTree>
    <p:extLst>
      <p:ext uri="{BB962C8B-B14F-4D97-AF65-F5344CB8AC3E}">
        <p14:creationId xmlns:p14="http://schemas.microsoft.com/office/powerpoint/2010/main" val="340278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FE4B98-12CE-417D-90CD-AFECFE568142}" type="datetimeFigureOut">
              <a:rPr lang="en-IN" smtClean="0"/>
              <a:t>16-09-2020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38D174-8096-4B90-8AD9-D7B8C7256FC0}" type="slidenum">
              <a:rPr lang="en-IN" smtClean="0"/>
              <a:t>‹#›</a:t>
            </a:fld>
            <a:endParaRPr lang="en-IN"/>
          </a:p>
        </p:txBody>
      </p:sp>
    </p:spTree>
    <p:extLst>
      <p:ext uri="{BB962C8B-B14F-4D97-AF65-F5344CB8AC3E}">
        <p14:creationId xmlns:p14="http://schemas.microsoft.com/office/powerpoint/2010/main" val="3781441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FE4B98-12CE-417D-90CD-AFECFE568142}" type="datetimeFigureOut">
              <a:rPr lang="en-IN" smtClean="0"/>
              <a:t>16-09-2020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38D174-8096-4B90-8AD9-D7B8C7256FC0}" type="slidenum">
              <a:rPr lang="en-IN" smtClean="0"/>
              <a:t>‹#›</a:t>
            </a:fld>
            <a:endParaRPr lang="en-IN"/>
          </a:p>
        </p:txBody>
      </p:sp>
    </p:spTree>
    <p:extLst>
      <p:ext uri="{BB962C8B-B14F-4D97-AF65-F5344CB8AC3E}">
        <p14:creationId xmlns:p14="http://schemas.microsoft.com/office/powerpoint/2010/main" val="3443511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FE4B98-12CE-417D-90CD-AFECFE568142}" type="datetimeFigureOut">
              <a:rPr lang="en-IN" smtClean="0"/>
              <a:t>16-09-2020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38D174-8096-4B90-8AD9-D7B8C7256FC0}" type="slidenum">
              <a:rPr lang="en-IN" smtClean="0"/>
              <a:t>‹#›</a:t>
            </a:fld>
            <a:endParaRPr lang="en-IN"/>
          </a:p>
        </p:txBody>
      </p:sp>
    </p:spTree>
    <p:extLst>
      <p:ext uri="{BB962C8B-B14F-4D97-AF65-F5344CB8AC3E}">
        <p14:creationId xmlns:p14="http://schemas.microsoft.com/office/powerpoint/2010/main" val="1242421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FE4B98-12CE-417D-90CD-AFECFE568142}" type="datetimeFigureOut">
              <a:rPr lang="en-IN" smtClean="0"/>
              <a:t>16-09-2020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38D174-8096-4B90-8AD9-D7B8C7256FC0}" type="slidenum">
              <a:rPr lang="en-IN" smtClean="0"/>
              <a:t>‹#›</a:t>
            </a:fld>
            <a:endParaRPr lang="en-IN"/>
          </a:p>
        </p:txBody>
      </p:sp>
    </p:spTree>
    <p:extLst>
      <p:ext uri="{BB962C8B-B14F-4D97-AF65-F5344CB8AC3E}">
        <p14:creationId xmlns:p14="http://schemas.microsoft.com/office/powerpoint/2010/main" val="3768141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55819"/>
          </a:xfrm>
        </p:spPr>
        <p:txBody>
          <a:bodyPr/>
          <a:lstStyle/>
          <a:p>
            <a:r>
              <a:rPr lang="en-IN" dirty="0" smtClean="0">
                <a:solidFill>
                  <a:srgbClr val="0070C0"/>
                </a:solidFill>
              </a:rPr>
              <a:t>Lecture 18 &amp; 19</a:t>
            </a:r>
            <a:endParaRPr lang="en-IN" dirty="0">
              <a:solidFill>
                <a:srgbClr val="0070C0"/>
              </a:solidFill>
            </a:endParaRPr>
          </a:p>
        </p:txBody>
      </p:sp>
      <p:sp>
        <p:nvSpPr>
          <p:cNvPr id="3" name="Subtitle 2"/>
          <p:cNvSpPr>
            <a:spLocks noGrp="1"/>
          </p:cNvSpPr>
          <p:nvPr>
            <p:ph type="subTitle" idx="1"/>
          </p:nvPr>
        </p:nvSpPr>
        <p:spPr>
          <a:xfrm>
            <a:off x="1524000" y="2078182"/>
            <a:ext cx="9144000" cy="3179618"/>
          </a:xfrm>
        </p:spPr>
        <p:txBody>
          <a:bodyPr>
            <a:normAutofit/>
          </a:bodyPr>
          <a:lstStyle/>
          <a:p>
            <a:r>
              <a:rPr lang="en-IN" sz="3200" b="1" dirty="0">
                <a:solidFill>
                  <a:srgbClr val="C00000"/>
                </a:solidFill>
              </a:rPr>
              <a:t>Number Representation and Arithmetic Circuits</a:t>
            </a:r>
          </a:p>
          <a:p>
            <a:r>
              <a:rPr lang="en-IN" b="1" dirty="0">
                <a:solidFill>
                  <a:srgbClr val="00B050"/>
                </a:solidFill>
              </a:rPr>
              <a:t>Chapter Objectives</a:t>
            </a:r>
          </a:p>
          <a:p>
            <a:r>
              <a:rPr lang="en-IN" dirty="0"/>
              <a:t>In this chapter you will learn about:</a:t>
            </a:r>
          </a:p>
          <a:p>
            <a:r>
              <a:rPr lang="en-IN" dirty="0"/>
              <a:t>• Representation of numbers in computers</a:t>
            </a:r>
          </a:p>
          <a:p>
            <a:r>
              <a:rPr lang="en-IN" dirty="0"/>
              <a:t>• Circuits used to perform arithmetic operations</a:t>
            </a:r>
          </a:p>
          <a:p>
            <a:endParaRPr lang="en-IN" sz="3200" dirty="0"/>
          </a:p>
        </p:txBody>
      </p:sp>
    </p:spTree>
    <p:extLst>
      <p:ext uri="{BB962C8B-B14F-4D97-AF65-F5344CB8AC3E}">
        <p14:creationId xmlns:p14="http://schemas.microsoft.com/office/powerpoint/2010/main" val="2241725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784"/>
          </a:xfrm>
        </p:spPr>
        <p:txBody>
          <a:bodyPr/>
          <a:lstStyle/>
          <a:p>
            <a:r>
              <a:rPr lang="en-IN" dirty="0">
                <a:solidFill>
                  <a:srgbClr val="FF0000"/>
                </a:solidFill>
              </a:rPr>
              <a:t>More about XOR gates..</a:t>
            </a:r>
          </a:p>
        </p:txBody>
      </p:sp>
      <p:sp>
        <p:nvSpPr>
          <p:cNvPr id="3" name="Content Placeholder 2"/>
          <p:cNvSpPr>
            <a:spLocks noGrp="1"/>
          </p:cNvSpPr>
          <p:nvPr>
            <p:ph idx="1"/>
          </p:nvPr>
        </p:nvSpPr>
        <p:spPr>
          <a:xfrm>
            <a:off x="838200" y="1528354"/>
            <a:ext cx="10515600" cy="4648609"/>
          </a:xfrm>
        </p:spPr>
        <p:txBody>
          <a:bodyPr>
            <a:normAutofit/>
          </a:bodyPr>
          <a:lstStyle/>
          <a:p>
            <a:pPr algn="just"/>
            <a:r>
              <a:rPr lang="en-IN" dirty="0"/>
              <a:t>A two-input XOR gate can also be thought of as using one input as a control signal that determines whether the true or complemented value of the other input will be passed through the gate as the output value. </a:t>
            </a:r>
          </a:p>
          <a:p>
            <a:pPr lvl="1" algn="just"/>
            <a:r>
              <a:rPr lang="en-IN" dirty="0"/>
              <a:t>This </a:t>
            </a:r>
            <a:r>
              <a:rPr lang="en-IN" dirty="0" smtClean="0"/>
              <a:t>can be verified </a:t>
            </a:r>
            <a:r>
              <a:rPr lang="en-IN" dirty="0"/>
              <a:t>from the definition of </a:t>
            </a:r>
            <a:r>
              <a:rPr lang="en-IN" dirty="0" smtClean="0"/>
              <a:t>XOR operation,</a:t>
            </a:r>
            <a:endParaRPr lang="en-IN" dirty="0"/>
          </a:p>
          <a:p>
            <a:pPr algn="just"/>
            <a:endParaRPr lang="en-IN" dirty="0"/>
          </a:p>
          <a:p>
            <a:pPr algn="just"/>
            <a:r>
              <a:rPr lang="en-IN" dirty="0"/>
              <a:t>Consider </a:t>
            </a:r>
            <a:r>
              <a:rPr lang="en-IN" i="1" dirty="0" smtClean="0"/>
              <a:t>x</a:t>
            </a:r>
            <a:r>
              <a:rPr lang="en-IN" i="1" baseline="-25000" dirty="0" smtClean="0"/>
              <a:t>1</a:t>
            </a:r>
            <a:r>
              <a:rPr lang="en-IN" i="1" dirty="0" smtClean="0"/>
              <a:t> </a:t>
            </a:r>
            <a:r>
              <a:rPr lang="en-IN" dirty="0"/>
              <a:t>to be the control input. Then if </a:t>
            </a:r>
            <a:r>
              <a:rPr lang="en-IN" i="1" dirty="0"/>
              <a:t>x</a:t>
            </a:r>
            <a:r>
              <a:rPr lang="en-IN" i="1" baseline="-25000" dirty="0"/>
              <a:t>1</a:t>
            </a:r>
            <a:r>
              <a:rPr lang="en-IN" i="1" dirty="0" smtClean="0"/>
              <a:t> </a:t>
            </a:r>
            <a:r>
              <a:rPr lang="en-IN" dirty="0"/>
              <a:t>= 0, the output will be equal to the value of </a:t>
            </a:r>
            <a:r>
              <a:rPr lang="en-IN" i="1" dirty="0" smtClean="0"/>
              <a:t>x</a:t>
            </a:r>
            <a:r>
              <a:rPr lang="en-IN" i="1" baseline="-25000" dirty="0" smtClean="0"/>
              <a:t>2</a:t>
            </a:r>
            <a:r>
              <a:rPr lang="en-IN" dirty="0" smtClean="0"/>
              <a:t>.</a:t>
            </a:r>
            <a:endParaRPr lang="en-IN" dirty="0"/>
          </a:p>
          <a:p>
            <a:pPr algn="just"/>
            <a:r>
              <a:rPr lang="en-IN" dirty="0"/>
              <a:t>But if </a:t>
            </a:r>
            <a:r>
              <a:rPr lang="en-IN" i="1" dirty="0"/>
              <a:t>x</a:t>
            </a:r>
            <a:r>
              <a:rPr lang="en-IN" i="1" baseline="-25000" dirty="0"/>
              <a:t>1</a:t>
            </a:r>
            <a:r>
              <a:rPr lang="en-IN" i="1" dirty="0" smtClean="0"/>
              <a:t> </a:t>
            </a:r>
            <a:r>
              <a:rPr lang="en-IN" dirty="0"/>
              <a:t>= 1, the output will be equal to the complement of </a:t>
            </a:r>
            <a:r>
              <a:rPr lang="en-IN" i="1" dirty="0"/>
              <a:t>x</a:t>
            </a:r>
            <a:r>
              <a:rPr lang="en-IN" i="1" baseline="-25000" dirty="0"/>
              <a:t>2</a:t>
            </a:r>
            <a:r>
              <a:rPr lang="en-IN" dirty="0" smtClean="0"/>
              <a:t>.</a:t>
            </a:r>
            <a:endParaRPr lang="en-IN" dirty="0"/>
          </a:p>
        </p:txBody>
      </p:sp>
      <p:pic>
        <p:nvPicPr>
          <p:cNvPr id="4" name="Picture 3"/>
          <p:cNvPicPr>
            <a:picLocks noChangeAspect="1"/>
          </p:cNvPicPr>
          <p:nvPr/>
        </p:nvPicPr>
        <p:blipFill>
          <a:blip r:embed="rId2"/>
          <a:stretch>
            <a:fillRect/>
          </a:stretch>
        </p:blipFill>
        <p:spPr>
          <a:xfrm>
            <a:off x="3948611" y="3238525"/>
            <a:ext cx="2579649" cy="352877"/>
          </a:xfrm>
          <a:prstGeom prst="rect">
            <a:avLst/>
          </a:prstGeom>
        </p:spPr>
      </p:pic>
    </p:spTree>
    <p:extLst>
      <p:ext uri="{BB962C8B-B14F-4D97-AF65-F5344CB8AC3E}">
        <p14:creationId xmlns:p14="http://schemas.microsoft.com/office/powerpoint/2010/main" val="42168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Contd..</a:t>
            </a:r>
            <a:endParaRPr lang="en-IN" dirty="0"/>
          </a:p>
        </p:txBody>
      </p:sp>
      <p:sp>
        <p:nvSpPr>
          <p:cNvPr id="3" name="Content Placeholder 2"/>
          <p:cNvSpPr>
            <a:spLocks noGrp="1"/>
          </p:cNvSpPr>
          <p:nvPr>
            <p:ph idx="1"/>
          </p:nvPr>
        </p:nvSpPr>
        <p:spPr>
          <a:xfrm>
            <a:off x="838199" y="1999325"/>
            <a:ext cx="10761617" cy="4351338"/>
          </a:xfrm>
        </p:spPr>
        <p:txBody>
          <a:bodyPr>
            <a:normAutofit fontScale="92500" lnSpcReduction="20000"/>
          </a:bodyPr>
          <a:lstStyle/>
          <a:p>
            <a:r>
              <a:rPr lang="en-IN" dirty="0"/>
              <a:t>In the earlier derivation, we used algebraic manipulation </a:t>
            </a:r>
            <a:r>
              <a:rPr lang="it-IT" dirty="0"/>
              <a:t>to derive </a:t>
            </a:r>
            <a:r>
              <a:rPr lang="it-IT" i="1" dirty="0"/>
              <a:t>s</a:t>
            </a:r>
            <a:r>
              <a:rPr lang="it-IT" i="1" baseline="-25000" dirty="0"/>
              <a:t>i</a:t>
            </a:r>
            <a:r>
              <a:rPr lang="it-IT" dirty="0"/>
              <a:t> </a:t>
            </a:r>
          </a:p>
          <a:p>
            <a:pPr lvl="1"/>
            <a:r>
              <a:rPr lang="it-IT" i="1" dirty="0"/>
              <a:t>s</a:t>
            </a:r>
            <a:r>
              <a:rPr lang="it-IT" i="1" baseline="-25000" dirty="0"/>
              <a:t>i</a:t>
            </a:r>
            <a:r>
              <a:rPr lang="it-IT" i="1" dirty="0"/>
              <a:t> </a:t>
            </a:r>
            <a:r>
              <a:rPr lang="it-IT" dirty="0"/>
              <a:t>= </a:t>
            </a:r>
            <a:r>
              <a:rPr lang="it-IT" i="1" dirty="0"/>
              <a:t>(x</a:t>
            </a:r>
            <a:r>
              <a:rPr lang="it-IT" i="1" baseline="-25000" dirty="0"/>
              <a:t>i</a:t>
            </a:r>
            <a:r>
              <a:rPr lang="it-IT" i="1" dirty="0"/>
              <a:t> </a:t>
            </a:r>
            <a:r>
              <a:rPr lang="it-IT" dirty="0"/>
              <a:t>⊕ </a:t>
            </a:r>
            <a:r>
              <a:rPr lang="it-IT" i="1" dirty="0"/>
              <a:t>y</a:t>
            </a:r>
            <a:r>
              <a:rPr lang="it-IT" i="1" baseline="-25000" dirty="0"/>
              <a:t>i</a:t>
            </a:r>
            <a:r>
              <a:rPr lang="it-IT" i="1" dirty="0"/>
              <a:t>) </a:t>
            </a:r>
            <a:r>
              <a:rPr lang="it-IT" dirty="0"/>
              <a:t>⊕ </a:t>
            </a:r>
            <a:r>
              <a:rPr lang="it-IT" i="1" dirty="0"/>
              <a:t>c</a:t>
            </a:r>
            <a:r>
              <a:rPr lang="it-IT" i="1" baseline="-25000" dirty="0"/>
              <a:t>i</a:t>
            </a:r>
            <a:r>
              <a:rPr lang="it-IT" i="1" dirty="0"/>
              <a:t> </a:t>
            </a:r>
            <a:r>
              <a:rPr lang="it-IT" dirty="0"/>
              <a:t>.</a:t>
            </a:r>
            <a:endParaRPr lang="en-IN" dirty="0"/>
          </a:p>
          <a:p>
            <a:r>
              <a:rPr lang="en-IN" dirty="0"/>
              <a:t>We could have obtained the same expression immediately by making the following observation. </a:t>
            </a:r>
          </a:p>
          <a:p>
            <a:pPr lvl="1"/>
            <a:r>
              <a:rPr lang="en-IN" dirty="0"/>
              <a:t>In the top half of the truth table, </a:t>
            </a:r>
            <a:r>
              <a:rPr lang="en-IN" i="1" dirty="0"/>
              <a:t>c</a:t>
            </a:r>
            <a:r>
              <a:rPr lang="en-IN" i="1" baseline="-25000" dirty="0"/>
              <a:t>i</a:t>
            </a:r>
            <a:r>
              <a:rPr lang="en-IN" i="1" dirty="0"/>
              <a:t> </a:t>
            </a:r>
            <a:r>
              <a:rPr lang="en-IN" dirty="0"/>
              <a:t>is equal to 0, and the sum function </a:t>
            </a:r>
            <a:r>
              <a:rPr lang="en-IN" i="1" dirty="0" err="1"/>
              <a:t>s</a:t>
            </a:r>
            <a:r>
              <a:rPr lang="en-IN" i="1" baseline="-25000" dirty="0" err="1"/>
              <a:t>i</a:t>
            </a:r>
            <a:r>
              <a:rPr lang="en-IN" i="1" dirty="0"/>
              <a:t> </a:t>
            </a:r>
            <a:r>
              <a:rPr lang="en-IN" dirty="0"/>
              <a:t>is the XOR of </a:t>
            </a:r>
            <a:r>
              <a:rPr lang="en-IN" i="1" dirty="0"/>
              <a:t>x</a:t>
            </a:r>
            <a:r>
              <a:rPr lang="en-IN" i="1" baseline="-25000" dirty="0"/>
              <a:t>i</a:t>
            </a:r>
            <a:r>
              <a:rPr lang="en-IN" i="1" dirty="0"/>
              <a:t> </a:t>
            </a:r>
            <a:r>
              <a:rPr lang="en-IN" dirty="0"/>
              <a:t>and </a:t>
            </a:r>
            <a:r>
              <a:rPr lang="en-IN" i="1" dirty="0" err="1"/>
              <a:t>y</a:t>
            </a:r>
            <a:r>
              <a:rPr lang="en-IN" i="1" baseline="-25000" dirty="0" err="1"/>
              <a:t>i</a:t>
            </a:r>
            <a:r>
              <a:rPr lang="en-IN" i="1" dirty="0"/>
              <a:t> </a:t>
            </a:r>
            <a:r>
              <a:rPr lang="en-IN" dirty="0"/>
              <a:t>.</a:t>
            </a:r>
          </a:p>
          <a:p>
            <a:pPr lvl="1"/>
            <a:r>
              <a:rPr lang="en-IN" dirty="0"/>
              <a:t>In the bottom half of the table, </a:t>
            </a:r>
            <a:r>
              <a:rPr lang="en-IN" i="1" dirty="0"/>
              <a:t>c</a:t>
            </a:r>
            <a:r>
              <a:rPr lang="en-IN" i="1" baseline="-25000" dirty="0"/>
              <a:t>i</a:t>
            </a:r>
            <a:r>
              <a:rPr lang="en-IN" i="1" dirty="0"/>
              <a:t> </a:t>
            </a:r>
            <a:r>
              <a:rPr lang="en-IN" dirty="0"/>
              <a:t>is equal to 1, while </a:t>
            </a:r>
            <a:r>
              <a:rPr lang="en-IN" i="1" dirty="0" err="1"/>
              <a:t>s</a:t>
            </a:r>
            <a:r>
              <a:rPr lang="en-IN" i="1" baseline="-25000" dirty="0" err="1"/>
              <a:t>i</a:t>
            </a:r>
            <a:r>
              <a:rPr lang="en-IN" i="1" dirty="0"/>
              <a:t> </a:t>
            </a:r>
            <a:r>
              <a:rPr lang="en-IN" dirty="0"/>
              <a:t>is the complemented version of its top half. </a:t>
            </a:r>
          </a:p>
          <a:p>
            <a:pPr lvl="1"/>
            <a:r>
              <a:rPr lang="en-IN" dirty="0"/>
              <a:t>This observation leads directly to our expression using 2 two-input XOR operations.</a:t>
            </a:r>
          </a:p>
          <a:p>
            <a:r>
              <a:rPr lang="en-IN" dirty="0"/>
              <a:t>In the preceding discussion we encountered the complement of the XOR called as XNOR denoted by (                      )</a:t>
            </a:r>
          </a:p>
          <a:p>
            <a:r>
              <a:rPr lang="en-IN" dirty="0"/>
              <a:t>The XNOR is sometimes also referred to as the </a:t>
            </a:r>
            <a:r>
              <a:rPr lang="en-IN" i="1" dirty="0"/>
              <a:t>coincidence </a:t>
            </a:r>
            <a:r>
              <a:rPr lang="en-IN" dirty="0"/>
              <a:t>operation</a:t>
            </a:r>
          </a:p>
          <a:p>
            <a:pPr lvl="1"/>
            <a:r>
              <a:rPr lang="en-IN" dirty="0"/>
              <a:t>because it produces the output of 1 when its inputs coincide in value; that is, they are both 0 or both 1.</a:t>
            </a:r>
          </a:p>
          <a:p>
            <a:endParaRPr lang="en-IN" dirty="0"/>
          </a:p>
        </p:txBody>
      </p:sp>
      <p:pic>
        <p:nvPicPr>
          <p:cNvPr id="4" name="Picture 3"/>
          <p:cNvPicPr>
            <a:picLocks noChangeAspect="1"/>
          </p:cNvPicPr>
          <p:nvPr/>
        </p:nvPicPr>
        <p:blipFill>
          <a:blip r:embed="rId2"/>
          <a:stretch>
            <a:fillRect/>
          </a:stretch>
        </p:blipFill>
        <p:spPr>
          <a:xfrm>
            <a:off x="5965371" y="22878"/>
            <a:ext cx="2705478" cy="2010056"/>
          </a:xfrm>
          <a:prstGeom prst="rect">
            <a:avLst/>
          </a:prstGeom>
        </p:spPr>
      </p:pic>
      <p:pic>
        <p:nvPicPr>
          <p:cNvPr id="5" name="Picture 4"/>
          <p:cNvPicPr>
            <a:picLocks noChangeAspect="1"/>
          </p:cNvPicPr>
          <p:nvPr/>
        </p:nvPicPr>
        <p:blipFill>
          <a:blip r:embed="rId3"/>
          <a:stretch>
            <a:fillRect/>
          </a:stretch>
        </p:blipFill>
        <p:spPr>
          <a:xfrm>
            <a:off x="5061189" y="5028229"/>
            <a:ext cx="1808365" cy="366732"/>
          </a:xfrm>
          <a:prstGeom prst="rect">
            <a:avLst/>
          </a:prstGeom>
        </p:spPr>
      </p:pic>
    </p:spTree>
    <p:extLst>
      <p:ext uri="{BB962C8B-B14F-4D97-AF65-F5344CB8AC3E}">
        <p14:creationId xmlns:p14="http://schemas.microsoft.com/office/powerpoint/2010/main" val="128706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fontScale="90000"/>
          </a:bodyPr>
          <a:lstStyle/>
          <a:p>
            <a:r>
              <a:rPr lang="en-IN" b="1" dirty="0">
                <a:solidFill>
                  <a:srgbClr val="FF0000"/>
                </a:solidFill>
              </a:rPr>
              <a:t>Decomposed Full-Adder</a:t>
            </a:r>
            <a:endParaRPr lang="en-IN" dirty="0">
              <a:solidFill>
                <a:srgbClr val="FF0000"/>
              </a:solidFill>
            </a:endParaRPr>
          </a:p>
        </p:txBody>
      </p:sp>
      <p:sp>
        <p:nvSpPr>
          <p:cNvPr id="3" name="Content Placeholder 2"/>
          <p:cNvSpPr>
            <a:spLocks noGrp="1"/>
          </p:cNvSpPr>
          <p:nvPr>
            <p:ph idx="1"/>
          </p:nvPr>
        </p:nvSpPr>
        <p:spPr>
          <a:xfrm>
            <a:off x="459329" y="1045030"/>
            <a:ext cx="11088237" cy="5131933"/>
          </a:xfrm>
        </p:spPr>
        <p:txBody>
          <a:bodyPr/>
          <a:lstStyle/>
          <a:p>
            <a:pPr algn="just"/>
            <a:r>
              <a:rPr lang="en-IN" dirty="0"/>
              <a:t>In view of the names used for the circuits, one can expect that a full-adder can be </a:t>
            </a:r>
            <a:r>
              <a:rPr lang="en-IN" dirty="0" smtClean="0"/>
              <a:t>constructed using </a:t>
            </a:r>
            <a:r>
              <a:rPr lang="en-IN" dirty="0"/>
              <a:t>half-adders. </a:t>
            </a:r>
            <a:endParaRPr lang="en-IN" dirty="0" smtClean="0"/>
          </a:p>
          <a:p>
            <a:pPr algn="just"/>
            <a:r>
              <a:rPr lang="en-IN" dirty="0" smtClean="0"/>
              <a:t>This </a:t>
            </a:r>
            <a:r>
              <a:rPr lang="en-IN" dirty="0"/>
              <a:t>can be accomplished by creating a </a:t>
            </a:r>
            <a:r>
              <a:rPr lang="en-IN" dirty="0" smtClean="0"/>
              <a:t>circuit </a:t>
            </a:r>
            <a:r>
              <a:rPr lang="en-IN" dirty="0"/>
              <a:t>given </a:t>
            </a:r>
            <a:r>
              <a:rPr lang="en-IN" dirty="0" smtClean="0"/>
              <a:t>in figure.</a:t>
            </a:r>
          </a:p>
          <a:p>
            <a:pPr algn="just"/>
            <a:r>
              <a:rPr lang="en-IN" dirty="0" smtClean="0"/>
              <a:t>It </a:t>
            </a:r>
            <a:r>
              <a:rPr lang="en-IN" dirty="0"/>
              <a:t>uses two half-adders to form a full-adder</a:t>
            </a:r>
            <a:r>
              <a:rPr lang="en-IN" dirty="0" smtClean="0"/>
              <a:t>.</a:t>
            </a:r>
            <a:endParaRPr lang="en-IN" dirty="0"/>
          </a:p>
        </p:txBody>
      </p:sp>
      <p:pic>
        <p:nvPicPr>
          <p:cNvPr id="4" name="Picture 3"/>
          <p:cNvPicPr>
            <a:picLocks noChangeAspect="1"/>
          </p:cNvPicPr>
          <p:nvPr/>
        </p:nvPicPr>
        <p:blipFill>
          <a:blip r:embed="rId2"/>
          <a:stretch>
            <a:fillRect/>
          </a:stretch>
        </p:blipFill>
        <p:spPr>
          <a:xfrm>
            <a:off x="2133996" y="3194082"/>
            <a:ext cx="6544588" cy="1066949"/>
          </a:xfrm>
          <a:prstGeom prst="rect">
            <a:avLst/>
          </a:prstGeom>
        </p:spPr>
      </p:pic>
      <p:pic>
        <p:nvPicPr>
          <p:cNvPr id="5" name="Picture 4"/>
          <p:cNvPicPr>
            <a:picLocks noChangeAspect="1"/>
          </p:cNvPicPr>
          <p:nvPr/>
        </p:nvPicPr>
        <p:blipFill>
          <a:blip r:embed="rId3"/>
          <a:stretch>
            <a:fillRect/>
          </a:stretch>
        </p:blipFill>
        <p:spPr>
          <a:xfrm>
            <a:off x="2460369" y="4470037"/>
            <a:ext cx="6563641" cy="2267266"/>
          </a:xfrm>
          <a:prstGeom prst="rect">
            <a:avLst/>
          </a:prstGeom>
        </p:spPr>
      </p:pic>
      <p:pic>
        <p:nvPicPr>
          <p:cNvPr id="6" name="Picture 5"/>
          <p:cNvPicPr>
            <a:picLocks noChangeAspect="1"/>
          </p:cNvPicPr>
          <p:nvPr/>
        </p:nvPicPr>
        <p:blipFill rotWithShape="1">
          <a:blip r:embed="rId4"/>
          <a:srcRect b="15468"/>
          <a:stretch/>
        </p:blipFill>
        <p:spPr>
          <a:xfrm>
            <a:off x="9252846" y="3892731"/>
            <a:ext cx="2553056" cy="1710939"/>
          </a:xfrm>
          <a:prstGeom prst="rect">
            <a:avLst/>
          </a:prstGeom>
        </p:spPr>
      </p:pic>
    </p:spTree>
    <p:extLst>
      <p:ext uri="{BB962C8B-B14F-4D97-AF65-F5344CB8AC3E}">
        <p14:creationId xmlns:p14="http://schemas.microsoft.com/office/powerpoint/2010/main" val="421105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Ripple Carry Adder - Multibit adder</a:t>
            </a:r>
            <a:endParaRPr lang="en-IN" dirty="0">
              <a:solidFill>
                <a:srgbClr val="FF0000"/>
              </a:solidFill>
            </a:endParaRPr>
          </a:p>
        </p:txBody>
      </p:sp>
      <p:sp>
        <p:nvSpPr>
          <p:cNvPr id="3" name="Content Placeholder 2"/>
          <p:cNvSpPr>
            <a:spLocks noGrp="1"/>
          </p:cNvSpPr>
          <p:nvPr>
            <p:ph idx="1"/>
          </p:nvPr>
        </p:nvSpPr>
        <p:spPr/>
        <p:txBody>
          <a:bodyPr/>
          <a:lstStyle/>
          <a:p>
            <a:pPr algn="just"/>
            <a:r>
              <a:rPr lang="en-IN" dirty="0"/>
              <a:t>To perform addition by hand, we start from the least-significant digit and add pairs of </a:t>
            </a:r>
            <a:r>
              <a:rPr lang="en-IN" dirty="0" smtClean="0"/>
              <a:t>digits, progressing </a:t>
            </a:r>
            <a:r>
              <a:rPr lang="en-IN" dirty="0"/>
              <a:t>to the most-significant digit. </a:t>
            </a:r>
            <a:endParaRPr lang="en-IN" dirty="0" smtClean="0"/>
          </a:p>
          <a:p>
            <a:pPr algn="just"/>
            <a:r>
              <a:rPr lang="en-IN" dirty="0" smtClean="0"/>
              <a:t>If </a:t>
            </a:r>
            <a:r>
              <a:rPr lang="en-IN" dirty="0"/>
              <a:t>a carry is produced in position </a:t>
            </a:r>
            <a:r>
              <a:rPr lang="en-IN" i="1" dirty="0" err="1"/>
              <a:t>i</a:t>
            </a:r>
            <a:r>
              <a:rPr lang="en-IN" dirty="0"/>
              <a:t>, then this carry </a:t>
            </a:r>
            <a:r>
              <a:rPr lang="en-IN" dirty="0" smtClean="0"/>
              <a:t>is added </a:t>
            </a:r>
            <a:r>
              <a:rPr lang="en-IN" dirty="0"/>
              <a:t>to the operands in position </a:t>
            </a:r>
            <a:r>
              <a:rPr lang="en-IN" i="1" dirty="0" err="1"/>
              <a:t>i</a:t>
            </a:r>
            <a:r>
              <a:rPr lang="en-IN" i="1" dirty="0"/>
              <a:t> </a:t>
            </a:r>
            <a:r>
              <a:rPr lang="en-IN" dirty="0"/>
              <a:t>+ 1</a:t>
            </a:r>
            <a:r>
              <a:rPr lang="en-IN" dirty="0" smtClean="0"/>
              <a:t>.</a:t>
            </a:r>
          </a:p>
          <a:p>
            <a:pPr algn="just"/>
            <a:r>
              <a:rPr lang="en-IN" dirty="0" smtClean="0"/>
              <a:t>The </a:t>
            </a:r>
            <a:r>
              <a:rPr lang="en-IN" dirty="0"/>
              <a:t>same arrangement can be used in a logic </a:t>
            </a:r>
            <a:r>
              <a:rPr lang="en-IN" dirty="0" smtClean="0"/>
              <a:t>circuit that </a:t>
            </a:r>
            <a:r>
              <a:rPr lang="en-IN" dirty="0"/>
              <a:t>performs addition. </a:t>
            </a:r>
            <a:endParaRPr lang="en-IN" dirty="0" smtClean="0"/>
          </a:p>
          <a:p>
            <a:pPr algn="just"/>
            <a:r>
              <a:rPr lang="en-IN" dirty="0" smtClean="0"/>
              <a:t>Hence, for </a:t>
            </a:r>
            <a:r>
              <a:rPr lang="en-IN" dirty="0"/>
              <a:t>each bit position we can use a full-adder </a:t>
            </a:r>
            <a:r>
              <a:rPr lang="en-IN" dirty="0" smtClean="0"/>
              <a:t>circuit.</a:t>
            </a:r>
            <a:endParaRPr lang="en-IN" dirty="0"/>
          </a:p>
        </p:txBody>
      </p:sp>
    </p:spTree>
    <p:extLst>
      <p:ext uri="{BB962C8B-B14F-4D97-AF65-F5344CB8AC3E}">
        <p14:creationId xmlns:p14="http://schemas.microsoft.com/office/powerpoint/2010/main" val="327373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791" y="0"/>
            <a:ext cx="10515600" cy="1325563"/>
          </a:xfrm>
        </p:spPr>
        <p:txBody>
          <a:bodyPr/>
          <a:lstStyle/>
          <a:p>
            <a:r>
              <a:rPr lang="en-IN" b="1" dirty="0">
                <a:solidFill>
                  <a:srgbClr val="FF0000"/>
                </a:solidFill>
              </a:rPr>
              <a:t>An </a:t>
            </a:r>
            <a:r>
              <a:rPr lang="en-IN" b="1" i="1" dirty="0">
                <a:solidFill>
                  <a:srgbClr val="FF0000"/>
                </a:solidFill>
              </a:rPr>
              <a:t>n</a:t>
            </a:r>
            <a:r>
              <a:rPr lang="en-IN" b="1" dirty="0">
                <a:solidFill>
                  <a:srgbClr val="FF0000"/>
                </a:solidFill>
              </a:rPr>
              <a:t>-bit ripple-carry adder</a:t>
            </a:r>
          </a:p>
        </p:txBody>
      </p:sp>
      <p:sp>
        <p:nvSpPr>
          <p:cNvPr id="3" name="Content Placeholder 2"/>
          <p:cNvSpPr>
            <a:spLocks noGrp="1"/>
          </p:cNvSpPr>
          <p:nvPr>
            <p:ph idx="1"/>
          </p:nvPr>
        </p:nvSpPr>
        <p:spPr>
          <a:xfrm>
            <a:off x="838200" y="2260631"/>
            <a:ext cx="10515600" cy="4351338"/>
          </a:xfrm>
        </p:spPr>
        <p:txBody>
          <a:bodyPr>
            <a:normAutofit fontScale="85000" lnSpcReduction="20000"/>
          </a:bodyPr>
          <a:lstStyle/>
          <a:p>
            <a:endParaRPr lang="en-IN" dirty="0"/>
          </a:p>
          <a:p>
            <a:endParaRPr lang="en-IN" dirty="0"/>
          </a:p>
          <a:p>
            <a:endParaRPr lang="en-IN" dirty="0"/>
          </a:p>
          <a:p>
            <a:endParaRPr lang="en-IN" dirty="0"/>
          </a:p>
          <a:p>
            <a:endParaRPr lang="en-IN" dirty="0"/>
          </a:p>
          <a:p>
            <a:pPr algn="just"/>
            <a:endParaRPr lang="en-IN" dirty="0"/>
          </a:p>
          <a:p>
            <a:pPr algn="just"/>
            <a:endParaRPr lang="en-IN" dirty="0"/>
          </a:p>
          <a:p>
            <a:pPr algn="just"/>
            <a:r>
              <a:rPr lang="en-IN" dirty="0"/>
              <a:t>The addition of such numbers does not require a carry-in for stage 0. </a:t>
            </a:r>
          </a:p>
          <a:p>
            <a:pPr algn="just"/>
            <a:r>
              <a:rPr lang="en-IN" dirty="0"/>
              <a:t>In </a:t>
            </a:r>
            <a:r>
              <a:rPr lang="en-IN" dirty="0" smtClean="0"/>
              <a:t>Figure, we </a:t>
            </a:r>
            <a:r>
              <a:rPr lang="en-IN" dirty="0"/>
              <a:t>included </a:t>
            </a:r>
            <a:r>
              <a:rPr lang="en-IN" i="1" dirty="0"/>
              <a:t>c</a:t>
            </a:r>
            <a:r>
              <a:rPr lang="en-IN" baseline="-25000" dirty="0"/>
              <a:t>0</a:t>
            </a:r>
            <a:r>
              <a:rPr lang="en-IN" dirty="0"/>
              <a:t> in the diagram so that the ripple-carry adder can also be used for subtraction of </a:t>
            </a:r>
            <a:r>
              <a:rPr lang="en-IN" dirty="0" smtClean="0"/>
              <a:t>numbers (will study in next topic)</a:t>
            </a:r>
            <a:endParaRPr lang="en-IN" dirty="0"/>
          </a:p>
          <a:p>
            <a:pPr algn="just"/>
            <a:r>
              <a:rPr lang="en-IN" dirty="0"/>
              <a:t>Carries that are produced by the full-adders propagate to the left.</a:t>
            </a:r>
          </a:p>
        </p:txBody>
      </p:sp>
      <p:pic>
        <p:nvPicPr>
          <p:cNvPr id="4" name="Picture 3"/>
          <p:cNvPicPr>
            <a:picLocks noChangeAspect="1"/>
          </p:cNvPicPr>
          <p:nvPr/>
        </p:nvPicPr>
        <p:blipFill>
          <a:blip r:embed="rId2"/>
          <a:stretch>
            <a:fillRect/>
          </a:stretch>
        </p:blipFill>
        <p:spPr>
          <a:xfrm>
            <a:off x="1052416" y="1160946"/>
            <a:ext cx="9459645" cy="3362794"/>
          </a:xfrm>
          <a:prstGeom prst="rect">
            <a:avLst/>
          </a:prstGeom>
        </p:spPr>
      </p:pic>
    </p:spTree>
    <p:extLst>
      <p:ext uri="{BB962C8B-B14F-4D97-AF65-F5344CB8AC3E}">
        <p14:creationId xmlns:p14="http://schemas.microsoft.com/office/powerpoint/2010/main" val="3398873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Delay in ripple carry adder</a:t>
            </a:r>
            <a:endParaRPr lang="en-IN"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algn="just">
              <a:lnSpc>
                <a:spcPct val="120000"/>
              </a:lnSpc>
            </a:pPr>
            <a:r>
              <a:rPr lang="en-IN" dirty="0"/>
              <a:t>When the operands </a:t>
            </a:r>
            <a:r>
              <a:rPr lang="en-IN" i="1" dirty="0"/>
              <a:t>X </a:t>
            </a:r>
            <a:r>
              <a:rPr lang="en-IN" dirty="0"/>
              <a:t>and </a:t>
            </a:r>
            <a:r>
              <a:rPr lang="en-IN" i="1" dirty="0"/>
              <a:t>Y </a:t>
            </a:r>
            <a:r>
              <a:rPr lang="en-IN" dirty="0"/>
              <a:t>are applied as inputs to the adder, it takes some time before the output sum, </a:t>
            </a:r>
            <a:r>
              <a:rPr lang="en-IN" i="1" dirty="0"/>
              <a:t>S</a:t>
            </a:r>
            <a:r>
              <a:rPr lang="en-IN" dirty="0"/>
              <a:t>, is valid. </a:t>
            </a:r>
          </a:p>
          <a:p>
            <a:pPr algn="just">
              <a:lnSpc>
                <a:spcPct val="120000"/>
              </a:lnSpc>
            </a:pPr>
            <a:r>
              <a:rPr lang="en-IN" dirty="0"/>
              <a:t>Each full-adder introduces a certain delay before its </a:t>
            </a:r>
            <a:r>
              <a:rPr lang="en-IN" i="1" dirty="0" err="1"/>
              <a:t>s</a:t>
            </a:r>
            <a:r>
              <a:rPr lang="en-IN" i="1" baseline="-25000" dirty="0" err="1"/>
              <a:t>i</a:t>
            </a:r>
            <a:r>
              <a:rPr lang="en-IN" i="1" dirty="0"/>
              <a:t> </a:t>
            </a:r>
            <a:r>
              <a:rPr lang="en-IN" dirty="0"/>
              <a:t>and </a:t>
            </a:r>
            <a:r>
              <a:rPr lang="en-IN" i="1" dirty="0"/>
              <a:t>c</a:t>
            </a:r>
            <a:r>
              <a:rPr lang="en-IN" i="1" baseline="-25000" dirty="0"/>
              <a:t>i</a:t>
            </a:r>
            <a:r>
              <a:rPr lang="en-IN" baseline="-25000" dirty="0"/>
              <a:t>+1 </a:t>
            </a:r>
            <a:r>
              <a:rPr lang="en-IN" dirty="0"/>
              <a:t>outputs are valid. </a:t>
            </a:r>
          </a:p>
          <a:p>
            <a:pPr algn="just">
              <a:lnSpc>
                <a:spcPct val="120000"/>
              </a:lnSpc>
            </a:pPr>
            <a:r>
              <a:rPr lang="en-IN" dirty="0"/>
              <a:t>Let this delay be denoted as </a:t>
            </a:r>
            <a:r>
              <a:rPr lang="en-IN" dirty="0" smtClean="0">
                <a:latin typeface="Ebrima" panose="02000000000000000000" pitchFamily="2" charset="0"/>
                <a:ea typeface="Ebrima" panose="02000000000000000000" pitchFamily="2" charset="0"/>
                <a:cs typeface="Ebrima" panose="02000000000000000000" pitchFamily="2" charset="0"/>
              </a:rPr>
              <a:t> </a:t>
            </a:r>
            <a:r>
              <a:rPr lang="el-GR" dirty="0" smtClean="0">
                <a:latin typeface="Ebrima" panose="02000000000000000000" pitchFamily="2" charset="0"/>
                <a:ea typeface="Ebrima" panose="02000000000000000000" pitchFamily="2" charset="0"/>
                <a:cs typeface="Ebrima" panose="02000000000000000000" pitchFamily="2" charset="0"/>
              </a:rPr>
              <a:t>Δ</a:t>
            </a:r>
            <a:r>
              <a:rPr lang="en-IN" i="1" dirty="0" smtClean="0"/>
              <a:t>t</a:t>
            </a:r>
            <a:r>
              <a:rPr lang="en-IN" dirty="0"/>
              <a:t>. </a:t>
            </a:r>
          </a:p>
          <a:p>
            <a:pPr algn="just">
              <a:lnSpc>
                <a:spcPct val="120000"/>
              </a:lnSpc>
            </a:pPr>
            <a:r>
              <a:rPr lang="en-IN" dirty="0"/>
              <a:t>Thus the carry-out from the first stage, </a:t>
            </a:r>
            <a:r>
              <a:rPr lang="en-IN" i="1" dirty="0"/>
              <a:t>c</a:t>
            </a:r>
            <a:r>
              <a:rPr lang="en-IN" baseline="-25000" dirty="0"/>
              <a:t>1</a:t>
            </a:r>
            <a:r>
              <a:rPr lang="en-IN" dirty="0"/>
              <a:t>, arrives at the second stage </a:t>
            </a:r>
            <a:r>
              <a:rPr lang="el-GR" dirty="0" smtClean="0">
                <a:latin typeface="Ebrima" panose="02000000000000000000" pitchFamily="2" charset="0"/>
                <a:ea typeface="Ebrima" panose="02000000000000000000" pitchFamily="2" charset="0"/>
                <a:cs typeface="Ebrima" panose="02000000000000000000" pitchFamily="2" charset="0"/>
              </a:rPr>
              <a:t>Δ</a:t>
            </a:r>
            <a:r>
              <a:rPr lang="en-IN" i="1" dirty="0" smtClean="0"/>
              <a:t>t </a:t>
            </a:r>
            <a:r>
              <a:rPr lang="en-IN" dirty="0"/>
              <a:t>after the application of the </a:t>
            </a:r>
            <a:r>
              <a:rPr lang="en-IN" i="1" dirty="0"/>
              <a:t>x</a:t>
            </a:r>
            <a:r>
              <a:rPr lang="en-IN" baseline="-25000" dirty="0"/>
              <a:t>0</a:t>
            </a:r>
            <a:r>
              <a:rPr lang="en-IN" dirty="0"/>
              <a:t> and </a:t>
            </a:r>
            <a:r>
              <a:rPr lang="en-IN" i="1" dirty="0"/>
              <a:t>y</a:t>
            </a:r>
            <a:r>
              <a:rPr lang="en-IN" baseline="-25000" dirty="0"/>
              <a:t>0</a:t>
            </a:r>
            <a:r>
              <a:rPr lang="en-IN" dirty="0"/>
              <a:t> inputs. </a:t>
            </a:r>
          </a:p>
          <a:p>
            <a:pPr algn="just">
              <a:lnSpc>
                <a:spcPct val="120000"/>
              </a:lnSpc>
            </a:pPr>
            <a:r>
              <a:rPr lang="en-IN" dirty="0"/>
              <a:t>The carry-out from the second stage, </a:t>
            </a:r>
            <a:r>
              <a:rPr lang="en-IN" i="1" dirty="0"/>
              <a:t>c</a:t>
            </a:r>
            <a:r>
              <a:rPr lang="en-IN" baseline="-25000" dirty="0"/>
              <a:t>2</a:t>
            </a:r>
            <a:r>
              <a:rPr lang="en-IN" dirty="0"/>
              <a:t>, arrives at the third stage with a </a:t>
            </a:r>
            <a:r>
              <a:rPr lang="en-IN" dirty="0" smtClean="0"/>
              <a:t>2</a:t>
            </a:r>
            <a:r>
              <a:rPr lang="el-GR" dirty="0" smtClean="0">
                <a:latin typeface="Ebrima" panose="02000000000000000000" pitchFamily="2" charset="0"/>
                <a:ea typeface="Ebrima" panose="02000000000000000000" pitchFamily="2" charset="0"/>
                <a:cs typeface="Ebrima" panose="02000000000000000000" pitchFamily="2" charset="0"/>
              </a:rPr>
              <a:t>Δ</a:t>
            </a:r>
            <a:r>
              <a:rPr lang="en-IN" i="1" dirty="0" smtClean="0"/>
              <a:t>t </a:t>
            </a:r>
            <a:r>
              <a:rPr lang="en-IN" dirty="0"/>
              <a:t>delay, and so on. </a:t>
            </a:r>
          </a:p>
        </p:txBody>
      </p:sp>
    </p:spTree>
    <p:extLst>
      <p:ext uri="{BB962C8B-B14F-4D97-AF65-F5344CB8AC3E}">
        <p14:creationId xmlns:p14="http://schemas.microsoft.com/office/powerpoint/2010/main" val="1431461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Contd..</a:t>
            </a:r>
            <a:endParaRPr lang="en-IN"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algn="just">
              <a:lnSpc>
                <a:spcPct val="120000"/>
              </a:lnSpc>
            </a:pPr>
            <a:r>
              <a:rPr lang="en-IN" dirty="0"/>
              <a:t>The signal </a:t>
            </a:r>
            <a:r>
              <a:rPr lang="en-IN" i="1" dirty="0"/>
              <a:t>c</a:t>
            </a:r>
            <a:r>
              <a:rPr lang="en-IN" i="1" baseline="-25000" dirty="0"/>
              <a:t>n</a:t>
            </a:r>
            <a:r>
              <a:rPr lang="en-IN" baseline="-25000" dirty="0"/>
              <a:t>−1 </a:t>
            </a:r>
            <a:r>
              <a:rPr lang="en-IN" dirty="0"/>
              <a:t>is valid after a delay of </a:t>
            </a:r>
            <a:r>
              <a:rPr lang="en-IN" i="1" dirty="0"/>
              <a:t>(n </a:t>
            </a:r>
            <a:r>
              <a:rPr lang="en-IN" dirty="0"/>
              <a:t>− </a:t>
            </a:r>
            <a:r>
              <a:rPr lang="en-IN" dirty="0" smtClean="0"/>
              <a:t>1</a:t>
            </a:r>
            <a:r>
              <a:rPr lang="en-IN" i="1" dirty="0" smtClean="0"/>
              <a:t>)</a:t>
            </a:r>
            <a:r>
              <a:rPr lang="el-GR" dirty="0" smtClean="0">
                <a:latin typeface="Ebrima" panose="02000000000000000000" pitchFamily="2" charset="0"/>
                <a:ea typeface="Ebrima" panose="02000000000000000000" pitchFamily="2" charset="0"/>
                <a:cs typeface="Ebrima" panose="02000000000000000000" pitchFamily="2" charset="0"/>
              </a:rPr>
              <a:t>Δ</a:t>
            </a:r>
            <a:r>
              <a:rPr lang="en-IN" i="1" dirty="0" smtClean="0"/>
              <a:t>t</a:t>
            </a:r>
            <a:r>
              <a:rPr lang="en-IN" dirty="0"/>
              <a:t>, which means that the complete sum is available after a delay of </a:t>
            </a:r>
            <a:r>
              <a:rPr lang="en-IN" i="1" dirty="0" smtClean="0"/>
              <a:t>n</a:t>
            </a:r>
            <a:r>
              <a:rPr lang="el-GR" dirty="0" smtClean="0">
                <a:latin typeface="Ebrima" panose="02000000000000000000" pitchFamily="2" charset="0"/>
                <a:ea typeface="Ebrima" panose="02000000000000000000" pitchFamily="2" charset="0"/>
                <a:cs typeface="Ebrima" panose="02000000000000000000" pitchFamily="2" charset="0"/>
              </a:rPr>
              <a:t>Δ</a:t>
            </a:r>
            <a:r>
              <a:rPr lang="en-IN" i="1" dirty="0" smtClean="0"/>
              <a:t>t</a:t>
            </a:r>
            <a:r>
              <a:rPr lang="en-IN" dirty="0"/>
              <a:t>. </a:t>
            </a:r>
          </a:p>
          <a:p>
            <a:pPr algn="just">
              <a:lnSpc>
                <a:spcPct val="120000"/>
              </a:lnSpc>
            </a:pPr>
            <a:r>
              <a:rPr lang="en-IN" dirty="0"/>
              <a:t>Because of the way the carry signals “ripple” through the full-adder stages, </a:t>
            </a:r>
            <a:r>
              <a:rPr lang="en-IN" dirty="0" smtClean="0"/>
              <a:t>this n-bit adder circuit is </a:t>
            </a:r>
            <a:r>
              <a:rPr lang="en-IN" dirty="0"/>
              <a:t>called a </a:t>
            </a:r>
            <a:r>
              <a:rPr lang="en-IN" i="1" dirty="0"/>
              <a:t>ripple-carry adder</a:t>
            </a:r>
            <a:r>
              <a:rPr lang="en-IN" dirty="0"/>
              <a:t>.</a:t>
            </a:r>
          </a:p>
          <a:p>
            <a:pPr algn="just">
              <a:lnSpc>
                <a:spcPct val="120000"/>
              </a:lnSpc>
            </a:pPr>
            <a:r>
              <a:rPr lang="en-IN" dirty="0"/>
              <a:t>The delay incurred to produce the final sum and carry-out in a ripple-carry adder depends on the size of the numbers</a:t>
            </a:r>
            <a:r>
              <a:rPr lang="en-IN" dirty="0" smtClean="0"/>
              <a:t>.</a:t>
            </a:r>
            <a:endParaRPr lang="en-IN" dirty="0"/>
          </a:p>
          <a:p>
            <a:pPr algn="just">
              <a:lnSpc>
                <a:spcPct val="120000"/>
              </a:lnSpc>
            </a:pPr>
            <a:r>
              <a:rPr lang="en-IN" dirty="0"/>
              <a:t>When 32- or 64-bit numbers are used, this delay may become unacceptably high. </a:t>
            </a:r>
          </a:p>
          <a:p>
            <a:pPr lvl="1" algn="just">
              <a:lnSpc>
                <a:spcPct val="120000"/>
              </a:lnSpc>
            </a:pPr>
            <a:r>
              <a:rPr lang="en-IN" dirty="0" smtClean="0"/>
              <a:t>So, other implementations will have to </a:t>
            </a:r>
            <a:r>
              <a:rPr lang="en-IN" dirty="0" smtClean="0"/>
              <a:t>adopted</a:t>
            </a:r>
            <a:endParaRPr lang="en-IN" dirty="0"/>
          </a:p>
          <a:p>
            <a:endParaRPr lang="en-IN" dirty="0"/>
          </a:p>
        </p:txBody>
      </p:sp>
    </p:spTree>
    <p:extLst>
      <p:ext uri="{BB962C8B-B14F-4D97-AF65-F5344CB8AC3E}">
        <p14:creationId xmlns:p14="http://schemas.microsoft.com/office/powerpoint/2010/main" val="38747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Design Example</a:t>
            </a:r>
            <a:endParaRPr lang="en-IN" dirty="0">
              <a:solidFill>
                <a:srgbClr val="FF0000"/>
              </a:solidFill>
            </a:endParaRPr>
          </a:p>
        </p:txBody>
      </p:sp>
      <p:sp>
        <p:nvSpPr>
          <p:cNvPr id="3" name="Content Placeholder 2"/>
          <p:cNvSpPr>
            <a:spLocks noGrp="1"/>
          </p:cNvSpPr>
          <p:nvPr>
            <p:ph idx="1"/>
          </p:nvPr>
        </p:nvSpPr>
        <p:spPr>
          <a:xfrm>
            <a:off x="838200" y="1554480"/>
            <a:ext cx="5285645" cy="4622483"/>
          </a:xfrm>
        </p:spPr>
        <p:txBody>
          <a:bodyPr>
            <a:normAutofit fontScale="92500" lnSpcReduction="20000"/>
          </a:bodyPr>
          <a:lstStyle/>
          <a:p>
            <a:pPr marL="0" indent="0" algn="just">
              <a:buNone/>
            </a:pPr>
            <a:r>
              <a:rPr lang="en-IN" dirty="0" smtClean="0">
                <a:solidFill>
                  <a:srgbClr val="002060"/>
                </a:solidFill>
              </a:rPr>
              <a:t>Design a circuit </a:t>
            </a:r>
            <a:r>
              <a:rPr lang="en-IN" dirty="0">
                <a:solidFill>
                  <a:srgbClr val="002060"/>
                </a:solidFill>
              </a:rPr>
              <a:t>that multiplies an eight-bit unsigned number by 3.</a:t>
            </a:r>
            <a:r>
              <a:rPr lang="en-IN" dirty="0"/>
              <a:t> </a:t>
            </a:r>
          </a:p>
          <a:p>
            <a:pPr algn="just"/>
            <a:r>
              <a:rPr lang="en-IN" dirty="0"/>
              <a:t>Let </a:t>
            </a:r>
            <a:r>
              <a:rPr lang="en-IN" i="1" dirty="0"/>
              <a:t>A </a:t>
            </a:r>
            <a:r>
              <a:rPr lang="en-IN" dirty="0"/>
              <a:t>= </a:t>
            </a:r>
            <a:r>
              <a:rPr lang="en-IN" i="1" dirty="0"/>
              <a:t>a</a:t>
            </a:r>
            <a:r>
              <a:rPr lang="en-IN" baseline="-25000" dirty="0"/>
              <a:t>7</a:t>
            </a:r>
            <a:r>
              <a:rPr lang="en-IN" i="1" dirty="0"/>
              <a:t>a</a:t>
            </a:r>
            <a:r>
              <a:rPr lang="en-IN" baseline="-25000" dirty="0"/>
              <a:t>6</a:t>
            </a:r>
            <a:r>
              <a:rPr lang="en-IN" dirty="0"/>
              <a:t> · · · </a:t>
            </a:r>
            <a:r>
              <a:rPr lang="en-IN" i="1" dirty="0"/>
              <a:t>a</a:t>
            </a:r>
            <a:r>
              <a:rPr lang="en-IN" baseline="-25000" dirty="0"/>
              <a:t>1</a:t>
            </a:r>
            <a:r>
              <a:rPr lang="en-IN" i="1" dirty="0"/>
              <a:t>a</a:t>
            </a:r>
            <a:r>
              <a:rPr lang="en-IN" baseline="-25000" dirty="0"/>
              <a:t>0</a:t>
            </a:r>
            <a:r>
              <a:rPr lang="en-IN" dirty="0"/>
              <a:t> denote the number and </a:t>
            </a:r>
            <a:r>
              <a:rPr lang="en-IN" i="1" dirty="0"/>
              <a:t>P </a:t>
            </a:r>
            <a:r>
              <a:rPr lang="en-IN" dirty="0"/>
              <a:t>= </a:t>
            </a:r>
            <a:r>
              <a:rPr lang="en-IN" i="1" dirty="0"/>
              <a:t>p</a:t>
            </a:r>
            <a:r>
              <a:rPr lang="en-IN" baseline="-25000" dirty="0"/>
              <a:t>9</a:t>
            </a:r>
            <a:r>
              <a:rPr lang="en-IN" i="1" dirty="0"/>
              <a:t>p</a:t>
            </a:r>
            <a:r>
              <a:rPr lang="en-IN" baseline="-25000" dirty="0"/>
              <a:t>8</a:t>
            </a:r>
            <a:r>
              <a:rPr lang="en-IN" dirty="0"/>
              <a:t> · · · </a:t>
            </a:r>
            <a:r>
              <a:rPr lang="en-IN" i="1" dirty="0"/>
              <a:t>p</a:t>
            </a:r>
            <a:r>
              <a:rPr lang="en-IN" baseline="-25000" dirty="0"/>
              <a:t>1</a:t>
            </a:r>
            <a:r>
              <a:rPr lang="en-IN" i="1" dirty="0"/>
              <a:t>p</a:t>
            </a:r>
            <a:r>
              <a:rPr lang="en-IN" baseline="-25000" dirty="0"/>
              <a:t>0</a:t>
            </a:r>
            <a:r>
              <a:rPr lang="en-IN" dirty="0"/>
              <a:t> denote the product </a:t>
            </a:r>
            <a:r>
              <a:rPr lang="en-IN" i="1" dirty="0"/>
              <a:t>P </a:t>
            </a:r>
            <a:r>
              <a:rPr lang="en-IN" dirty="0"/>
              <a:t>= 3</a:t>
            </a:r>
            <a:r>
              <a:rPr lang="en-IN" i="1" dirty="0"/>
              <a:t>A</a:t>
            </a:r>
            <a:r>
              <a:rPr lang="en-IN" dirty="0"/>
              <a:t>.</a:t>
            </a:r>
          </a:p>
          <a:p>
            <a:pPr algn="just"/>
            <a:r>
              <a:rPr lang="en-IN" dirty="0"/>
              <a:t>Note that 10 bits are needed to represent the product.</a:t>
            </a:r>
          </a:p>
          <a:p>
            <a:pPr algn="just"/>
            <a:r>
              <a:rPr lang="en-IN" dirty="0"/>
              <a:t>A simple approach to design the required circuit is to use two ripple-carry adders to add three copies of the </a:t>
            </a:r>
            <a:r>
              <a:rPr lang="en-IN" dirty="0" smtClean="0"/>
              <a:t>number as shown in figure.</a:t>
            </a:r>
            <a:endParaRPr lang="en-IN" i="1" dirty="0"/>
          </a:p>
          <a:p>
            <a:pPr algn="just"/>
            <a:r>
              <a:rPr lang="en-IN" dirty="0"/>
              <a:t>The symbol that denotes each adder is a commonly-used graphical symbol for adders.</a:t>
            </a:r>
          </a:p>
        </p:txBody>
      </p:sp>
      <p:pic>
        <p:nvPicPr>
          <p:cNvPr id="4" name="Picture 3"/>
          <p:cNvPicPr>
            <a:picLocks noChangeAspect="1"/>
          </p:cNvPicPr>
          <p:nvPr/>
        </p:nvPicPr>
        <p:blipFill>
          <a:blip r:embed="rId2"/>
          <a:stretch>
            <a:fillRect/>
          </a:stretch>
        </p:blipFill>
        <p:spPr>
          <a:xfrm>
            <a:off x="6403379" y="655896"/>
            <a:ext cx="5229955" cy="5363323"/>
          </a:xfrm>
          <a:prstGeom prst="rect">
            <a:avLst/>
          </a:prstGeom>
        </p:spPr>
      </p:pic>
    </p:spTree>
    <p:extLst>
      <p:ext uri="{BB962C8B-B14F-4D97-AF65-F5344CB8AC3E}">
        <p14:creationId xmlns:p14="http://schemas.microsoft.com/office/powerpoint/2010/main" val="173146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arn(inVertical)">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401" y="904096"/>
            <a:ext cx="5849983" cy="5555802"/>
          </a:xfrm>
        </p:spPr>
        <p:txBody>
          <a:bodyPr>
            <a:normAutofit fontScale="85000" lnSpcReduction="10000"/>
          </a:bodyPr>
          <a:lstStyle/>
          <a:p>
            <a:pPr algn="just">
              <a:lnSpc>
                <a:spcPct val="120000"/>
              </a:lnSpc>
            </a:pPr>
            <a:r>
              <a:rPr lang="en-IN" dirty="0"/>
              <a:t>The letters </a:t>
            </a:r>
            <a:r>
              <a:rPr lang="en-IN" i="1" dirty="0"/>
              <a:t>x</a:t>
            </a:r>
            <a:r>
              <a:rPr lang="en-IN" i="1" baseline="-25000" dirty="0"/>
              <a:t>i</a:t>
            </a:r>
            <a:r>
              <a:rPr lang="en-IN" i="1" dirty="0"/>
              <a:t> </a:t>
            </a:r>
            <a:r>
              <a:rPr lang="en-IN" dirty="0"/>
              <a:t>, </a:t>
            </a:r>
            <a:r>
              <a:rPr lang="en-IN" i="1" dirty="0" err="1"/>
              <a:t>y</a:t>
            </a:r>
            <a:r>
              <a:rPr lang="en-IN" i="1" baseline="-25000" dirty="0" err="1"/>
              <a:t>i</a:t>
            </a:r>
            <a:r>
              <a:rPr lang="en-IN" i="1" dirty="0"/>
              <a:t> </a:t>
            </a:r>
            <a:r>
              <a:rPr lang="en-IN" dirty="0"/>
              <a:t>, </a:t>
            </a:r>
            <a:r>
              <a:rPr lang="en-IN" i="1" dirty="0" err="1"/>
              <a:t>s</a:t>
            </a:r>
            <a:r>
              <a:rPr lang="en-IN" i="1" baseline="-25000" dirty="0" err="1"/>
              <a:t>i</a:t>
            </a:r>
            <a:r>
              <a:rPr lang="en-IN" i="1" dirty="0"/>
              <a:t> </a:t>
            </a:r>
            <a:r>
              <a:rPr lang="en-IN" dirty="0"/>
              <a:t>, and </a:t>
            </a:r>
            <a:r>
              <a:rPr lang="en-IN" i="1" dirty="0"/>
              <a:t>c</a:t>
            </a:r>
            <a:r>
              <a:rPr lang="en-IN" i="1" baseline="-25000" dirty="0"/>
              <a:t>i</a:t>
            </a:r>
            <a:r>
              <a:rPr lang="en-IN" i="1" dirty="0"/>
              <a:t> </a:t>
            </a:r>
            <a:r>
              <a:rPr lang="en-IN" dirty="0"/>
              <a:t>indicate the meaning of the inputs and </a:t>
            </a:r>
            <a:r>
              <a:rPr lang="en-IN" dirty="0" smtClean="0"/>
              <a:t>outputs.</a:t>
            </a:r>
            <a:endParaRPr lang="en-IN" dirty="0"/>
          </a:p>
          <a:p>
            <a:pPr algn="just">
              <a:lnSpc>
                <a:spcPct val="120000"/>
              </a:lnSpc>
            </a:pPr>
            <a:r>
              <a:rPr lang="en-IN" dirty="0"/>
              <a:t>The first adder produces </a:t>
            </a:r>
            <a:r>
              <a:rPr lang="en-IN" i="1" dirty="0"/>
              <a:t>A </a:t>
            </a:r>
            <a:r>
              <a:rPr lang="en-IN" dirty="0"/>
              <a:t>+ </a:t>
            </a:r>
            <a:r>
              <a:rPr lang="en-IN" i="1" dirty="0"/>
              <a:t>A </a:t>
            </a:r>
            <a:r>
              <a:rPr lang="en-IN" dirty="0"/>
              <a:t>= 2</a:t>
            </a:r>
            <a:r>
              <a:rPr lang="en-IN" i="1" dirty="0"/>
              <a:t>A</a:t>
            </a:r>
            <a:r>
              <a:rPr lang="en-IN" dirty="0"/>
              <a:t>. </a:t>
            </a:r>
          </a:p>
          <a:p>
            <a:pPr algn="just">
              <a:lnSpc>
                <a:spcPct val="120000"/>
              </a:lnSpc>
            </a:pPr>
            <a:r>
              <a:rPr lang="en-IN" dirty="0"/>
              <a:t>Its result is represented as eight sum bits and the carry from the most-significant bit. </a:t>
            </a:r>
          </a:p>
          <a:p>
            <a:pPr algn="just">
              <a:lnSpc>
                <a:spcPct val="120000"/>
              </a:lnSpc>
            </a:pPr>
            <a:r>
              <a:rPr lang="en-IN" dirty="0"/>
              <a:t>The second adder produces 2</a:t>
            </a:r>
            <a:r>
              <a:rPr lang="en-IN" i="1" dirty="0"/>
              <a:t>A </a:t>
            </a:r>
            <a:r>
              <a:rPr lang="en-IN" dirty="0"/>
              <a:t>+ </a:t>
            </a:r>
            <a:r>
              <a:rPr lang="en-IN" i="1" dirty="0"/>
              <a:t>A </a:t>
            </a:r>
            <a:r>
              <a:rPr lang="en-IN" dirty="0"/>
              <a:t>= 3</a:t>
            </a:r>
            <a:r>
              <a:rPr lang="en-IN" i="1" dirty="0"/>
              <a:t>A</a:t>
            </a:r>
            <a:r>
              <a:rPr lang="en-IN" dirty="0"/>
              <a:t>. </a:t>
            </a:r>
          </a:p>
          <a:p>
            <a:pPr algn="just">
              <a:lnSpc>
                <a:spcPct val="120000"/>
              </a:lnSpc>
            </a:pPr>
            <a:r>
              <a:rPr lang="en-IN" dirty="0"/>
              <a:t>It has to be a nine-bit adder to be able to handle the nine bits of 2A, which are generated by the first adder. </a:t>
            </a:r>
          </a:p>
          <a:p>
            <a:pPr algn="just">
              <a:lnSpc>
                <a:spcPct val="120000"/>
              </a:lnSpc>
            </a:pPr>
            <a:r>
              <a:rPr lang="en-IN" dirty="0"/>
              <a:t>Because the </a:t>
            </a:r>
            <a:r>
              <a:rPr lang="en-IN" i="1" dirty="0" err="1"/>
              <a:t>y</a:t>
            </a:r>
            <a:r>
              <a:rPr lang="en-IN" i="1" baseline="-25000" dirty="0" err="1"/>
              <a:t>i</a:t>
            </a:r>
            <a:r>
              <a:rPr lang="en-IN" i="1" dirty="0"/>
              <a:t> </a:t>
            </a:r>
            <a:r>
              <a:rPr lang="en-IN" dirty="0"/>
              <a:t>inputs have to be driven only by the eight bits of </a:t>
            </a:r>
            <a:r>
              <a:rPr lang="en-IN" i="1" dirty="0"/>
              <a:t>A</a:t>
            </a:r>
            <a:r>
              <a:rPr lang="en-IN" dirty="0"/>
              <a:t>, the ninth input </a:t>
            </a:r>
            <a:r>
              <a:rPr lang="en-IN" i="1" dirty="0"/>
              <a:t>y</a:t>
            </a:r>
            <a:r>
              <a:rPr lang="en-IN" baseline="-25000" dirty="0"/>
              <a:t>8</a:t>
            </a:r>
            <a:r>
              <a:rPr lang="en-IN" dirty="0"/>
              <a:t> is connected to a constant 0.</a:t>
            </a:r>
          </a:p>
        </p:txBody>
      </p:sp>
      <p:pic>
        <p:nvPicPr>
          <p:cNvPr id="4" name="Picture 3"/>
          <p:cNvPicPr>
            <a:picLocks noChangeAspect="1"/>
          </p:cNvPicPr>
          <p:nvPr/>
        </p:nvPicPr>
        <p:blipFill>
          <a:blip r:embed="rId2"/>
          <a:stretch>
            <a:fillRect/>
          </a:stretch>
        </p:blipFill>
        <p:spPr>
          <a:xfrm>
            <a:off x="6528384" y="590582"/>
            <a:ext cx="5229955" cy="5363323"/>
          </a:xfrm>
          <a:prstGeom prst="rect">
            <a:avLst/>
          </a:prstGeom>
        </p:spPr>
      </p:pic>
    </p:spTree>
    <p:extLst>
      <p:ext uri="{BB962C8B-B14F-4D97-AF65-F5344CB8AC3E}">
        <p14:creationId xmlns:p14="http://schemas.microsoft.com/office/powerpoint/2010/main" val="364549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4237"/>
            <a:ext cx="10515600" cy="1050609"/>
          </a:xfrm>
        </p:spPr>
        <p:txBody>
          <a:bodyPr/>
          <a:lstStyle/>
          <a:p>
            <a:r>
              <a:rPr lang="en-IN" dirty="0">
                <a:solidFill>
                  <a:srgbClr val="FF0000"/>
                </a:solidFill>
              </a:rPr>
              <a:t>Efficient </a:t>
            </a:r>
            <a:r>
              <a:rPr lang="en-IN" dirty="0" smtClean="0">
                <a:solidFill>
                  <a:srgbClr val="FF0000"/>
                </a:solidFill>
              </a:rPr>
              <a:t>design of 3A circuit</a:t>
            </a:r>
            <a:endParaRPr lang="en-IN" dirty="0">
              <a:solidFill>
                <a:srgbClr val="FF0000"/>
              </a:solidFill>
            </a:endParaRPr>
          </a:p>
        </p:txBody>
      </p:sp>
      <p:sp>
        <p:nvSpPr>
          <p:cNvPr id="3" name="Content Placeholder 2"/>
          <p:cNvSpPr>
            <a:spLocks noGrp="1"/>
          </p:cNvSpPr>
          <p:nvPr>
            <p:ph idx="1"/>
          </p:nvPr>
        </p:nvSpPr>
        <p:spPr>
          <a:xfrm>
            <a:off x="838200" y="966652"/>
            <a:ext cx="6590635" cy="5727112"/>
          </a:xfrm>
        </p:spPr>
        <p:txBody>
          <a:bodyPr>
            <a:normAutofit fontScale="70000" lnSpcReduction="20000"/>
          </a:bodyPr>
          <a:lstStyle/>
          <a:p>
            <a:pPr algn="just">
              <a:lnSpc>
                <a:spcPct val="120000"/>
              </a:lnSpc>
            </a:pPr>
            <a:r>
              <a:rPr lang="en-IN" dirty="0" smtClean="0"/>
              <a:t>The earlier approach </a:t>
            </a:r>
            <a:r>
              <a:rPr lang="en-IN" dirty="0"/>
              <a:t>is straightforward, but not very efficient. </a:t>
            </a:r>
          </a:p>
          <a:p>
            <a:pPr algn="just">
              <a:lnSpc>
                <a:spcPct val="120000"/>
              </a:lnSpc>
            </a:pPr>
            <a:r>
              <a:rPr lang="en-IN" dirty="0"/>
              <a:t>Because 3</a:t>
            </a:r>
            <a:r>
              <a:rPr lang="en-IN" i="1" dirty="0"/>
              <a:t>A </a:t>
            </a:r>
            <a:r>
              <a:rPr lang="en-IN" dirty="0"/>
              <a:t>= 2</a:t>
            </a:r>
            <a:r>
              <a:rPr lang="en-IN" i="1" dirty="0"/>
              <a:t>A </a:t>
            </a:r>
            <a:r>
              <a:rPr lang="en-IN" dirty="0"/>
              <a:t>+ </a:t>
            </a:r>
            <a:r>
              <a:rPr lang="en-IN" i="1" dirty="0"/>
              <a:t>A</a:t>
            </a:r>
            <a:r>
              <a:rPr lang="en-IN" dirty="0"/>
              <a:t>, we can observe that 2</a:t>
            </a:r>
            <a:r>
              <a:rPr lang="en-IN" i="1" dirty="0"/>
              <a:t>A </a:t>
            </a:r>
            <a:r>
              <a:rPr lang="en-IN" dirty="0"/>
              <a:t>can be generated by shifting the bits of </a:t>
            </a:r>
            <a:r>
              <a:rPr lang="en-IN" i="1" dirty="0"/>
              <a:t>A </a:t>
            </a:r>
            <a:r>
              <a:rPr lang="en-IN" dirty="0"/>
              <a:t>one bit-position to the left,  which gives the bit pattern </a:t>
            </a:r>
            <a:r>
              <a:rPr lang="en-IN" i="1" dirty="0" smtClean="0"/>
              <a:t>a</a:t>
            </a:r>
            <a:r>
              <a:rPr lang="en-IN" baseline="-25000" dirty="0" smtClean="0"/>
              <a:t>7</a:t>
            </a:r>
            <a:r>
              <a:rPr lang="en-IN" i="1" dirty="0" smtClean="0"/>
              <a:t>a</a:t>
            </a:r>
            <a:r>
              <a:rPr lang="en-IN" baseline="-25000" dirty="0" smtClean="0"/>
              <a:t>6</a:t>
            </a:r>
            <a:r>
              <a:rPr lang="en-IN" i="1" dirty="0" smtClean="0"/>
              <a:t>a</a:t>
            </a:r>
            <a:r>
              <a:rPr lang="en-IN" baseline="-25000" dirty="0" smtClean="0"/>
              <a:t>5</a:t>
            </a:r>
            <a:r>
              <a:rPr lang="en-IN" i="1" dirty="0" smtClean="0"/>
              <a:t>a</a:t>
            </a:r>
            <a:r>
              <a:rPr lang="en-IN" baseline="-25000" dirty="0" smtClean="0"/>
              <a:t>4</a:t>
            </a:r>
            <a:r>
              <a:rPr lang="en-IN" i="1" dirty="0" smtClean="0"/>
              <a:t>a</a:t>
            </a:r>
            <a:r>
              <a:rPr lang="en-IN" baseline="-25000" dirty="0" smtClean="0"/>
              <a:t>3</a:t>
            </a:r>
            <a:r>
              <a:rPr lang="en-IN" i="1" dirty="0" smtClean="0"/>
              <a:t>a</a:t>
            </a:r>
            <a:r>
              <a:rPr lang="en-IN" baseline="-25000" dirty="0" smtClean="0"/>
              <a:t>2</a:t>
            </a:r>
            <a:r>
              <a:rPr lang="en-IN" i="1" dirty="0" smtClean="0"/>
              <a:t>a</a:t>
            </a:r>
            <a:r>
              <a:rPr lang="en-IN" baseline="-25000" dirty="0" smtClean="0"/>
              <a:t>1</a:t>
            </a:r>
            <a:r>
              <a:rPr lang="en-IN" i="1" dirty="0" smtClean="0"/>
              <a:t>a</a:t>
            </a:r>
            <a:r>
              <a:rPr lang="en-IN" baseline="-25000" dirty="0" smtClean="0"/>
              <a:t>0</a:t>
            </a:r>
            <a:r>
              <a:rPr lang="en-IN" dirty="0" smtClean="0"/>
              <a:t>0.</a:t>
            </a:r>
            <a:endParaRPr lang="en-IN" dirty="0"/>
          </a:p>
          <a:p>
            <a:pPr algn="just">
              <a:lnSpc>
                <a:spcPct val="120000"/>
              </a:lnSpc>
            </a:pPr>
            <a:r>
              <a:rPr lang="en-IN" dirty="0" smtClean="0"/>
              <a:t>Then </a:t>
            </a:r>
            <a:r>
              <a:rPr lang="en-IN" dirty="0"/>
              <a:t>a single ripple-carry adder suffices for implementing 3</a:t>
            </a:r>
            <a:r>
              <a:rPr lang="en-IN" i="1" dirty="0"/>
              <a:t>A</a:t>
            </a:r>
            <a:r>
              <a:rPr lang="en-IN" dirty="0"/>
              <a:t>, as shown in </a:t>
            </a:r>
            <a:r>
              <a:rPr lang="en-IN" dirty="0" smtClean="0"/>
              <a:t>Figure.</a:t>
            </a:r>
            <a:endParaRPr lang="en-IN" dirty="0"/>
          </a:p>
          <a:p>
            <a:pPr algn="just">
              <a:lnSpc>
                <a:spcPct val="120000"/>
              </a:lnSpc>
            </a:pPr>
            <a:r>
              <a:rPr lang="en-IN" dirty="0"/>
              <a:t> This is essentially the same circuit as the second adder in </a:t>
            </a:r>
            <a:r>
              <a:rPr lang="en-IN" dirty="0" smtClean="0"/>
              <a:t>previous case with 9 bit inputs.</a:t>
            </a:r>
            <a:endParaRPr lang="en-IN" dirty="0"/>
          </a:p>
          <a:p>
            <a:pPr algn="just">
              <a:lnSpc>
                <a:spcPct val="120000"/>
              </a:lnSpc>
            </a:pPr>
            <a:r>
              <a:rPr lang="en-IN" dirty="0"/>
              <a:t>Note that the input </a:t>
            </a:r>
            <a:r>
              <a:rPr lang="en-IN" i="1" dirty="0"/>
              <a:t>x</a:t>
            </a:r>
            <a:r>
              <a:rPr lang="en-IN" baseline="-25000" dirty="0"/>
              <a:t>0</a:t>
            </a:r>
            <a:r>
              <a:rPr lang="en-IN" dirty="0"/>
              <a:t> is connected to a constant 0. </a:t>
            </a:r>
          </a:p>
          <a:p>
            <a:pPr algn="just">
              <a:lnSpc>
                <a:spcPct val="120000"/>
              </a:lnSpc>
            </a:pPr>
            <a:r>
              <a:rPr lang="en-IN" dirty="0"/>
              <a:t>Note also that in the second adder in </a:t>
            </a:r>
            <a:r>
              <a:rPr lang="en-IN" dirty="0" smtClean="0"/>
              <a:t>previous case also</a:t>
            </a:r>
            <a:r>
              <a:rPr lang="en-IN" i="1" dirty="0" smtClean="0"/>
              <a:t> </a:t>
            </a:r>
            <a:r>
              <a:rPr lang="en-IN" dirty="0" smtClean="0"/>
              <a:t>the </a:t>
            </a:r>
            <a:r>
              <a:rPr lang="en-IN" dirty="0"/>
              <a:t>value of </a:t>
            </a:r>
            <a:r>
              <a:rPr lang="en-IN" i="1" dirty="0"/>
              <a:t>x</a:t>
            </a:r>
            <a:r>
              <a:rPr lang="en-IN" baseline="-25000" dirty="0"/>
              <a:t>0</a:t>
            </a:r>
            <a:r>
              <a:rPr lang="en-IN" dirty="0"/>
              <a:t> is always 0, even though it is driven by the least-significant bit, </a:t>
            </a:r>
            <a:r>
              <a:rPr lang="en-IN" i="1" dirty="0"/>
              <a:t>s</a:t>
            </a:r>
            <a:r>
              <a:rPr lang="en-IN" baseline="-25000" dirty="0"/>
              <a:t>0</a:t>
            </a:r>
            <a:r>
              <a:rPr lang="en-IN" dirty="0"/>
              <a:t>, of the sum of the first adder. </a:t>
            </a:r>
          </a:p>
          <a:p>
            <a:pPr lvl="1" algn="just">
              <a:lnSpc>
                <a:spcPct val="120000"/>
              </a:lnSpc>
            </a:pPr>
            <a:r>
              <a:rPr lang="en-IN" dirty="0"/>
              <a:t>Because </a:t>
            </a:r>
            <a:r>
              <a:rPr lang="en-IN" i="1" dirty="0"/>
              <a:t>x</a:t>
            </a:r>
            <a:r>
              <a:rPr lang="en-IN" baseline="-25000" dirty="0"/>
              <a:t>0</a:t>
            </a:r>
            <a:r>
              <a:rPr lang="en-IN" dirty="0"/>
              <a:t> = </a:t>
            </a:r>
            <a:r>
              <a:rPr lang="en-IN" i="1" dirty="0"/>
              <a:t>y</a:t>
            </a:r>
            <a:r>
              <a:rPr lang="en-IN" baseline="-25000" dirty="0"/>
              <a:t>0</a:t>
            </a:r>
            <a:r>
              <a:rPr lang="en-IN" dirty="0"/>
              <a:t> = </a:t>
            </a:r>
            <a:r>
              <a:rPr lang="en-IN" i="1" dirty="0"/>
              <a:t>a</a:t>
            </a:r>
            <a:r>
              <a:rPr lang="en-IN" baseline="-25000" dirty="0"/>
              <a:t>0</a:t>
            </a:r>
            <a:r>
              <a:rPr lang="en-IN" dirty="0"/>
              <a:t> in the first adder, the sum bit </a:t>
            </a:r>
            <a:r>
              <a:rPr lang="en-IN" i="1" dirty="0"/>
              <a:t>s</a:t>
            </a:r>
            <a:r>
              <a:rPr lang="en-IN" baseline="-25000" dirty="0"/>
              <a:t>0</a:t>
            </a:r>
            <a:r>
              <a:rPr lang="en-IN" dirty="0"/>
              <a:t> will be 0, whether </a:t>
            </a:r>
            <a:r>
              <a:rPr lang="en-IN" i="1" dirty="0"/>
              <a:t>a</a:t>
            </a:r>
            <a:r>
              <a:rPr lang="en-IN" baseline="-25000" dirty="0"/>
              <a:t>0</a:t>
            </a:r>
            <a:r>
              <a:rPr lang="en-IN" dirty="0"/>
              <a:t> is 0 or 1.</a:t>
            </a:r>
          </a:p>
        </p:txBody>
      </p:sp>
      <p:pic>
        <p:nvPicPr>
          <p:cNvPr id="5" name="Picture 4"/>
          <p:cNvPicPr>
            <a:picLocks noChangeAspect="1"/>
          </p:cNvPicPr>
          <p:nvPr/>
        </p:nvPicPr>
        <p:blipFill>
          <a:blip r:embed="rId2"/>
          <a:stretch>
            <a:fillRect/>
          </a:stretch>
        </p:blipFill>
        <p:spPr>
          <a:xfrm>
            <a:off x="7428835" y="1615734"/>
            <a:ext cx="4763165" cy="3467584"/>
          </a:xfrm>
          <a:prstGeom prst="rect">
            <a:avLst/>
          </a:prstGeom>
        </p:spPr>
      </p:pic>
    </p:spTree>
    <p:extLst>
      <p:ext uri="{BB962C8B-B14F-4D97-AF65-F5344CB8AC3E}">
        <p14:creationId xmlns:p14="http://schemas.microsoft.com/office/powerpoint/2010/main" val="2771961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fontScale="90000"/>
          </a:bodyPr>
          <a:lstStyle/>
          <a:p>
            <a:pPr algn="ctr"/>
            <a:r>
              <a:rPr lang="en-IN" dirty="0">
                <a:solidFill>
                  <a:srgbClr val="FF0000"/>
                </a:solidFill>
              </a:rPr>
              <a:t>Addition of multibit numbers.</a:t>
            </a:r>
          </a:p>
        </p:txBody>
      </p:sp>
      <p:sp>
        <p:nvSpPr>
          <p:cNvPr id="3" name="Content Placeholder 2"/>
          <p:cNvSpPr>
            <a:spLocks noGrp="1"/>
          </p:cNvSpPr>
          <p:nvPr>
            <p:ph idx="1"/>
          </p:nvPr>
        </p:nvSpPr>
        <p:spPr>
          <a:xfrm>
            <a:off x="640081" y="1045030"/>
            <a:ext cx="11090366" cy="5525587"/>
          </a:xfrm>
        </p:spPr>
        <p:txBody>
          <a:bodyPr>
            <a:normAutofit lnSpcReduction="10000"/>
          </a:bodyPr>
          <a:lstStyle/>
          <a:p>
            <a:r>
              <a:rPr lang="en-IN" dirty="0"/>
              <a:t>In the case of larger numbers, multiple bits are involved.</a:t>
            </a:r>
          </a:p>
          <a:p>
            <a:r>
              <a:rPr lang="en-IN" dirty="0"/>
              <a:t>Then it is still necessary to add each pair of bits, but for each bit position </a:t>
            </a:r>
            <a:r>
              <a:rPr lang="en-IN" i="1" dirty="0" err="1"/>
              <a:t>i</a:t>
            </a:r>
            <a:r>
              <a:rPr lang="en-IN" dirty="0"/>
              <a:t>, the addition operation may include a </a:t>
            </a:r>
            <a:r>
              <a:rPr lang="en-IN" i="1" dirty="0"/>
              <a:t>carry-in </a:t>
            </a:r>
            <a:r>
              <a:rPr lang="en-IN" dirty="0"/>
              <a:t>from bit position </a:t>
            </a:r>
            <a:r>
              <a:rPr lang="en-IN" i="1" dirty="0" err="1"/>
              <a:t>i</a:t>
            </a:r>
            <a:r>
              <a:rPr lang="en-IN" i="1" dirty="0"/>
              <a:t> </a:t>
            </a:r>
            <a:r>
              <a:rPr lang="en-IN" dirty="0"/>
              <a:t>− 1.</a:t>
            </a:r>
          </a:p>
          <a:p>
            <a:r>
              <a:rPr lang="en-IN" dirty="0"/>
              <a:t>Consider the example,</a:t>
            </a:r>
          </a:p>
          <a:p>
            <a:endParaRPr lang="en-IN" dirty="0"/>
          </a:p>
          <a:p>
            <a:endParaRPr lang="en-IN" dirty="0"/>
          </a:p>
          <a:p>
            <a:endParaRPr lang="en-IN" dirty="0"/>
          </a:p>
          <a:p>
            <a:endParaRPr lang="en-IN" dirty="0"/>
          </a:p>
          <a:p>
            <a:r>
              <a:rPr lang="en-IN" dirty="0"/>
              <a:t>Figure presents an example of the addition operation. The two operands are </a:t>
            </a:r>
            <a:r>
              <a:rPr lang="en-IN" i="1" dirty="0"/>
              <a:t>X </a:t>
            </a:r>
            <a:r>
              <a:rPr lang="en-IN" dirty="0"/>
              <a:t>= </a:t>
            </a:r>
            <a:r>
              <a:rPr lang="en-IN" i="1" dirty="0"/>
              <a:t>(</a:t>
            </a:r>
            <a:r>
              <a:rPr lang="en-IN" dirty="0"/>
              <a:t>01111</a:t>
            </a:r>
            <a:r>
              <a:rPr lang="en-IN" i="1" dirty="0"/>
              <a:t>)</a:t>
            </a:r>
            <a:r>
              <a:rPr lang="en-IN" baseline="-25000" dirty="0"/>
              <a:t>2</a:t>
            </a:r>
            <a:r>
              <a:rPr lang="en-IN" dirty="0"/>
              <a:t> = </a:t>
            </a:r>
            <a:r>
              <a:rPr lang="en-IN" i="1" dirty="0"/>
              <a:t>(</a:t>
            </a:r>
            <a:r>
              <a:rPr lang="en-IN" dirty="0"/>
              <a:t>15</a:t>
            </a:r>
            <a:r>
              <a:rPr lang="en-IN" i="1" dirty="0"/>
              <a:t>)</a:t>
            </a:r>
            <a:r>
              <a:rPr lang="en-IN" baseline="-25000" dirty="0"/>
              <a:t>10</a:t>
            </a:r>
            <a:r>
              <a:rPr lang="en-IN" dirty="0"/>
              <a:t> and </a:t>
            </a:r>
            <a:r>
              <a:rPr lang="en-IN" i="1" dirty="0"/>
              <a:t>Y </a:t>
            </a:r>
            <a:r>
              <a:rPr lang="en-IN" dirty="0"/>
              <a:t>= </a:t>
            </a:r>
            <a:r>
              <a:rPr lang="en-IN" i="1" dirty="0"/>
              <a:t>(</a:t>
            </a:r>
            <a:r>
              <a:rPr lang="en-IN" dirty="0"/>
              <a:t>01010</a:t>
            </a:r>
            <a:r>
              <a:rPr lang="en-IN" i="1" dirty="0"/>
              <a:t>)</a:t>
            </a:r>
            <a:r>
              <a:rPr lang="en-IN" baseline="-25000" dirty="0"/>
              <a:t>2</a:t>
            </a:r>
            <a:r>
              <a:rPr lang="en-IN" dirty="0"/>
              <a:t> = </a:t>
            </a:r>
            <a:r>
              <a:rPr lang="en-IN" i="1" dirty="0"/>
              <a:t>(</a:t>
            </a:r>
            <a:r>
              <a:rPr lang="en-IN" dirty="0"/>
              <a:t>10</a:t>
            </a:r>
            <a:r>
              <a:rPr lang="en-IN" i="1" dirty="0"/>
              <a:t>)</a:t>
            </a:r>
            <a:r>
              <a:rPr lang="en-IN" baseline="-25000" dirty="0"/>
              <a:t>10</a:t>
            </a:r>
            <a:r>
              <a:rPr lang="en-IN" dirty="0"/>
              <a:t>.</a:t>
            </a:r>
          </a:p>
          <a:p>
            <a:r>
              <a:rPr lang="en-IN" dirty="0"/>
              <a:t>Individual bits are labelled such that </a:t>
            </a:r>
            <a:r>
              <a:rPr lang="en-IN" i="1" dirty="0"/>
              <a:t>X </a:t>
            </a:r>
            <a:r>
              <a:rPr lang="en-IN" dirty="0"/>
              <a:t>= </a:t>
            </a:r>
            <a:r>
              <a:rPr lang="en-IN" i="1" dirty="0"/>
              <a:t>x</a:t>
            </a:r>
            <a:r>
              <a:rPr lang="en-IN" baseline="-25000" dirty="0"/>
              <a:t>4</a:t>
            </a:r>
            <a:r>
              <a:rPr lang="en-IN" i="1" dirty="0"/>
              <a:t>x</a:t>
            </a:r>
            <a:r>
              <a:rPr lang="en-IN" baseline="-25000" dirty="0"/>
              <a:t>3</a:t>
            </a:r>
            <a:r>
              <a:rPr lang="en-IN" i="1" dirty="0"/>
              <a:t>x</a:t>
            </a:r>
            <a:r>
              <a:rPr lang="en-IN" baseline="-25000" dirty="0"/>
              <a:t>2</a:t>
            </a:r>
            <a:r>
              <a:rPr lang="en-IN" i="1" dirty="0"/>
              <a:t>x</a:t>
            </a:r>
            <a:r>
              <a:rPr lang="en-IN" baseline="-25000" dirty="0"/>
              <a:t>1</a:t>
            </a:r>
            <a:r>
              <a:rPr lang="en-IN" i="1" dirty="0"/>
              <a:t>x</a:t>
            </a:r>
            <a:r>
              <a:rPr lang="en-IN" baseline="-25000" dirty="0"/>
              <a:t>0</a:t>
            </a:r>
            <a:r>
              <a:rPr lang="en-IN" dirty="0"/>
              <a:t> and </a:t>
            </a:r>
            <a:r>
              <a:rPr lang="en-IN" i="1" dirty="0"/>
              <a:t>Y </a:t>
            </a:r>
            <a:r>
              <a:rPr lang="en-IN" dirty="0"/>
              <a:t>= </a:t>
            </a:r>
            <a:r>
              <a:rPr lang="en-IN" i="1" dirty="0"/>
              <a:t>y</a:t>
            </a:r>
            <a:r>
              <a:rPr lang="en-IN" baseline="-25000" dirty="0"/>
              <a:t>4</a:t>
            </a:r>
            <a:r>
              <a:rPr lang="en-IN" i="1" dirty="0"/>
              <a:t>y</a:t>
            </a:r>
            <a:r>
              <a:rPr lang="en-IN" baseline="-25000" dirty="0"/>
              <a:t>3</a:t>
            </a:r>
            <a:r>
              <a:rPr lang="en-IN" i="1" dirty="0"/>
              <a:t>y</a:t>
            </a:r>
            <a:r>
              <a:rPr lang="en-IN" baseline="-25000" dirty="0"/>
              <a:t>2</a:t>
            </a:r>
            <a:r>
              <a:rPr lang="en-IN" i="1" dirty="0"/>
              <a:t>y</a:t>
            </a:r>
            <a:r>
              <a:rPr lang="en-IN" baseline="-25000" dirty="0"/>
              <a:t>1</a:t>
            </a:r>
            <a:r>
              <a:rPr lang="en-IN" i="1" dirty="0"/>
              <a:t>y</a:t>
            </a:r>
            <a:r>
              <a:rPr lang="en-IN" baseline="-25000" dirty="0"/>
              <a:t>0</a:t>
            </a:r>
            <a:r>
              <a:rPr lang="en-IN" dirty="0" smtClean="0"/>
              <a:t>.</a:t>
            </a:r>
          </a:p>
          <a:p>
            <a:r>
              <a:rPr lang="en-IN" dirty="0"/>
              <a:t>Hence, the sum </a:t>
            </a:r>
            <a:r>
              <a:rPr lang="en-IN" i="1" dirty="0"/>
              <a:t>S </a:t>
            </a:r>
            <a:r>
              <a:rPr lang="en-IN" dirty="0"/>
              <a:t>= </a:t>
            </a:r>
            <a:r>
              <a:rPr lang="en-IN" i="1" dirty="0"/>
              <a:t>X </a:t>
            </a:r>
            <a:r>
              <a:rPr lang="en-IN" dirty="0"/>
              <a:t>+ </a:t>
            </a:r>
            <a:r>
              <a:rPr lang="en-IN" i="1" dirty="0"/>
              <a:t>Y </a:t>
            </a:r>
            <a:r>
              <a:rPr lang="en-IN" dirty="0"/>
              <a:t>= </a:t>
            </a:r>
            <a:r>
              <a:rPr lang="en-IN" i="1" dirty="0"/>
              <a:t>(</a:t>
            </a:r>
            <a:r>
              <a:rPr lang="en-IN" dirty="0"/>
              <a:t>25</a:t>
            </a:r>
            <a:r>
              <a:rPr lang="en-IN" i="1" dirty="0"/>
              <a:t>)</a:t>
            </a:r>
            <a:r>
              <a:rPr lang="en-IN" baseline="-25000" dirty="0"/>
              <a:t>10</a:t>
            </a:r>
            <a:r>
              <a:rPr lang="en-IN" dirty="0"/>
              <a:t> can also be denoted as a five-bit integer. </a:t>
            </a:r>
          </a:p>
          <a:p>
            <a:endParaRPr lang="en-IN" dirty="0"/>
          </a:p>
          <a:p>
            <a:endParaRPr lang="en-IN" dirty="0"/>
          </a:p>
          <a:p>
            <a:endParaRPr lang="en-IN" dirty="0"/>
          </a:p>
        </p:txBody>
      </p:sp>
      <p:pic>
        <p:nvPicPr>
          <p:cNvPr id="4" name="Picture 3"/>
          <p:cNvPicPr>
            <a:picLocks noChangeAspect="1"/>
          </p:cNvPicPr>
          <p:nvPr/>
        </p:nvPicPr>
        <p:blipFill rotWithShape="1">
          <a:blip r:embed="rId2"/>
          <a:srcRect r="37324"/>
          <a:stretch/>
        </p:blipFill>
        <p:spPr>
          <a:xfrm>
            <a:off x="4313238" y="2377280"/>
            <a:ext cx="4478065" cy="2286319"/>
          </a:xfrm>
          <a:prstGeom prst="rect">
            <a:avLst/>
          </a:prstGeom>
        </p:spPr>
      </p:pic>
    </p:spTree>
    <p:extLst>
      <p:ext uri="{BB962C8B-B14F-4D97-AF65-F5344CB8AC3E}">
        <p14:creationId xmlns:p14="http://schemas.microsoft.com/office/powerpoint/2010/main" val="10121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4205"/>
            <a:ext cx="10515600" cy="487131"/>
          </a:xfrm>
        </p:spPr>
        <p:txBody>
          <a:bodyPr>
            <a:normAutofit fontScale="90000"/>
          </a:bodyPr>
          <a:lstStyle/>
          <a:p>
            <a:r>
              <a:rPr lang="en-IN" b="1" dirty="0">
                <a:solidFill>
                  <a:srgbClr val="FF0000"/>
                </a:solidFill>
              </a:rPr>
              <a:t>Signed Numbers</a:t>
            </a:r>
            <a:endParaRPr lang="en-IN" dirty="0">
              <a:solidFill>
                <a:srgbClr val="FF0000"/>
              </a:solidFill>
            </a:endParaRPr>
          </a:p>
        </p:txBody>
      </p:sp>
      <p:sp>
        <p:nvSpPr>
          <p:cNvPr id="3" name="Content Placeholder 2"/>
          <p:cNvSpPr>
            <a:spLocks noGrp="1"/>
          </p:cNvSpPr>
          <p:nvPr>
            <p:ph idx="1"/>
          </p:nvPr>
        </p:nvSpPr>
        <p:spPr>
          <a:xfrm>
            <a:off x="682521" y="896196"/>
            <a:ext cx="10515600" cy="4351338"/>
          </a:xfrm>
        </p:spPr>
        <p:txBody>
          <a:bodyPr>
            <a:normAutofit/>
          </a:bodyPr>
          <a:lstStyle/>
          <a:p>
            <a:pPr algn="just">
              <a:lnSpc>
                <a:spcPct val="100000"/>
              </a:lnSpc>
            </a:pPr>
            <a:r>
              <a:rPr lang="en-IN" sz="2000" dirty="0"/>
              <a:t>In the decimal system the sign of a number is indicated by a + or − symbol to the left of the most-significant digit. </a:t>
            </a:r>
          </a:p>
          <a:p>
            <a:pPr algn="just">
              <a:lnSpc>
                <a:spcPct val="100000"/>
              </a:lnSpc>
            </a:pPr>
            <a:r>
              <a:rPr lang="en-IN" sz="2000" dirty="0"/>
              <a:t>In the binary system the </a:t>
            </a:r>
            <a:r>
              <a:rPr lang="en-IN" sz="2000" i="1" dirty="0">
                <a:solidFill>
                  <a:srgbClr val="FF0000"/>
                </a:solidFill>
              </a:rPr>
              <a:t>sign </a:t>
            </a:r>
            <a:r>
              <a:rPr lang="en-IN" sz="2000" dirty="0">
                <a:solidFill>
                  <a:srgbClr val="FF0000"/>
                </a:solidFill>
              </a:rPr>
              <a:t>of a number is denoted by the left-most bit</a:t>
            </a:r>
            <a:r>
              <a:rPr lang="en-IN" sz="2000" dirty="0"/>
              <a:t>.</a:t>
            </a:r>
          </a:p>
          <a:p>
            <a:pPr algn="just">
              <a:lnSpc>
                <a:spcPct val="100000"/>
              </a:lnSpc>
            </a:pPr>
            <a:r>
              <a:rPr lang="en-IN" sz="2000" dirty="0"/>
              <a:t>For a positive number the left-most bit is equal to 0, and for a negative number it is equal to 1. </a:t>
            </a:r>
          </a:p>
          <a:p>
            <a:pPr algn="just">
              <a:lnSpc>
                <a:spcPct val="100000"/>
              </a:lnSpc>
            </a:pPr>
            <a:r>
              <a:rPr lang="en-IN" sz="2000" dirty="0"/>
              <a:t>Therefore, in signed numbers the left-most bit represents the sign, and the remaining </a:t>
            </a:r>
            <a:r>
              <a:rPr lang="en-IN" sz="2000" i="1" dirty="0"/>
              <a:t>n </a:t>
            </a:r>
            <a:r>
              <a:rPr lang="en-IN" sz="2000" dirty="0"/>
              <a:t>− 1 bits represent the </a:t>
            </a:r>
            <a:r>
              <a:rPr lang="en-IN" sz="2000" dirty="0" smtClean="0"/>
              <a:t>magnitude.</a:t>
            </a:r>
            <a:endParaRPr lang="en-IN" sz="2000" dirty="0"/>
          </a:p>
          <a:p>
            <a:pPr algn="just">
              <a:lnSpc>
                <a:spcPct val="100000"/>
              </a:lnSpc>
            </a:pPr>
            <a:r>
              <a:rPr lang="en-IN" sz="2000" dirty="0"/>
              <a:t>It is important to note the difference in the location of the most-significant bit (MSB). </a:t>
            </a:r>
          </a:p>
          <a:p>
            <a:pPr algn="just">
              <a:lnSpc>
                <a:spcPct val="100000"/>
              </a:lnSpc>
            </a:pPr>
            <a:r>
              <a:rPr lang="en-IN" sz="2000" dirty="0"/>
              <a:t>In unsigned numbers all bits represent the magnitude of a number; hence all </a:t>
            </a:r>
            <a:r>
              <a:rPr lang="en-IN" sz="2000" i="1" dirty="0"/>
              <a:t>n </a:t>
            </a:r>
            <a:r>
              <a:rPr lang="en-IN" sz="2000" dirty="0"/>
              <a:t>bits are </a:t>
            </a:r>
            <a:r>
              <a:rPr lang="en-IN" sz="2000" i="1" dirty="0"/>
              <a:t>significant </a:t>
            </a:r>
            <a:r>
              <a:rPr lang="en-IN" sz="2000" dirty="0"/>
              <a:t>in defining the magnitude. </a:t>
            </a:r>
          </a:p>
          <a:p>
            <a:pPr algn="just">
              <a:lnSpc>
                <a:spcPct val="100000"/>
              </a:lnSpc>
            </a:pPr>
            <a:r>
              <a:rPr lang="en-IN" sz="2000" dirty="0" smtClean="0"/>
              <a:t>In </a:t>
            </a:r>
            <a:r>
              <a:rPr lang="en-IN" sz="2000" dirty="0"/>
              <a:t>signed numbers there are </a:t>
            </a:r>
            <a:r>
              <a:rPr lang="en-IN" sz="2000" i="1" dirty="0"/>
              <a:t>n </a:t>
            </a:r>
            <a:r>
              <a:rPr lang="en-IN" sz="2000" dirty="0"/>
              <a:t>− 1 significant bits, and the MSB is in bit position </a:t>
            </a:r>
            <a:r>
              <a:rPr lang="en-IN" sz="2000" i="1" dirty="0"/>
              <a:t>b</a:t>
            </a:r>
            <a:r>
              <a:rPr lang="en-IN" sz="2000" i="1" baseline="-25000" dirty="0"/>
              <a:t>n</a:t>
            </a:r>
            <a:r>
              <a:rPr lang="en-IN" sz="2000" baseline="-25000" dirty="0"/>
              <a:t>−2</a:t>
            </a:r>
            <a:r>
              <a:rPr lang="en-IN" sz="2000" dirty="0"/>
              <a:t>.</a:t>
            </a:r>
          </a:p>
        </p:txBody>
      </p:sp>
      <p:pic>
        <p:nvPicPr>
          <p:cNvPr id="4" name="Picture 3"/>
          <p:cNvPicPr>
            <a:picLocks noChangeAspect="1"/>
          </p:cNvPicPr>
          <p:nvPr/>
        </p:nvPicPr>
        <p:blipFill>
          <a:blip r:embed="rId2"/>
          <a:stretch>
            <a:fillRect/>
          </a:stretch>
        </p:blipFill>
        <p:spPr>
          <a:xfrm>
            <a:off x="838199" y="4870303"/>
            <a:ext cx="4177937" cy="1918217"/>
          </a:xfrm>
          <a:prstGeom prst="rect">
            <a:avLst/>
          </a:prstGeom>
        </p:spPr>
      </p:pic>
      <p:pic>
        <p:nvPicPr>
          <p:cNvPr id="5" name="Picture 4"/>
          <p:cNvPicPr>
            <a:picLocks noChangeAspect="1"/>
          </p:cNvPicPr>
          <p:nvPr/>
        </p:nvPicPr>
        <p:blipFill>
          <a:blip r:embed="rId3"/>
          <a:stretch>
            <a:fillRect/>
          </a:stretch>
        </p:blipFill>
        <p:spPr>
          <a:xfrm>
            <a:off x="5792511" y="4870302"/>
            <a:ext cx="3756438" cy="1913657"/>
          </a:xfrm>
          <a:prstGeom prst="rect">
            <a:avLst/>
          </a:prstGeom>
        </p:spPr>
      </p:pic>
    </p:spTree>
    <p:extLst>
      <p:ext uri="{BB962C8B-B14F-4D97-AF65-F5344CB8AC3E}">
        <p14:creationId xmlns:p14="http://schemas.microsoft.com/office/powerpoint/2010/main" val="226707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inVertical)">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0531"/>
          </a:xfrm>
        </p:spPr>
        <p:txBody>
          <a:bodyPr>
            <a:normAutofit/>
          </a:bodyPr>
          <a:lstStyle/>
          <a:p>
            <a:r>
              <a:rPr lang="en-IN" b="1" dirty="0" smtClean="0">
                <a:solidFill>
                  <a:srgbClr val="FF0000"/>
                </a:solidFill>
              </a:rPr>
              <a:t>Binary - Negative </a:t>
            </a:r>
            <a:r>
              <a:rPr lang="en-IN" b="1" dirty="0">
                <a:solidFill>
                  <a:srgbClr val="FF0000"/>
                </a:solidFill>
              </a:rPr>
              <a:t>Numbers</a:t>
            </a:r>
            <a:endParaRPr lang="en-IN" dirty="0">
              <a:solidFill>
                <a:srgbClr val="FF0000"/>
              </a:solidFill>
            </a:endParaRPr>
          </a:p>
        </p:txBody>
      </p:sp>
      <p:sp>
        <p:nvSpPr>
          <p:cNvPr id="3" name="Content Placeholder 2"/>
          <p:cNvSpPr>
            <a:spLocks noGrp="1"/>
          </p:cNvSpPr>
          <p:nvPr>
            <p:ph idx="1"/>
          </p:nvPr>
        </p:nvSpPr>
        <p:spPr>
          <a:xfrm>
            <a:off x="838200" y="1580606"/>
            <a:ext cx="10515600" cy="5068770"/>
          </a:xfrm>
        </p:spPr>
        <p:txBody>
          <a:bodyPr>
            <a:normAutofit/>
          </a:bodyPr>
          <a:lstStyle/>
          <a:p>
            <a:pPr algn="just">
              <a:lnSpc>
                <a:spcPct val="110000"/>
              </a:lnSpc>
            </a:pPr>
            <a:r>
              <a:rPr lang="en-IN" sz="2400" dirty="0"/>
              <a:t>Positive numbers are represented using the positional number representation as explained in the previous section.</a:t>
            </a:r>
          </a:p>
          <a:p>
            <a:pPr algn="just">
              <a:lnSpc>
                <a:spcPct val="110000"/>
              </a:lnSpc>
            </a:pPr>
            <a:r>
              <a:rPr lang="en-IN" sz="2400" dirty="0"/>
              <a:t>Negative numbers can be represented in three different ways: </a:t>
            </a:r>
            <a:endParaRPr lang="en-IN" sz="2400" dirty="0" smtClean="0"/>
          </a:p>
          <a:p>
            <a:pPr marL="0" indent="0" algn="just">
              <a:lnSpc>
                <a:spcPct val="110000"/>
              </a:lnSpc>
              <a:buNone/>
            </a:pPr>
            <a:r>
              <a:rPr lang="en-IN" sz="2400" dirty="0" smtClean="0"/>
              <a:t>	1) sign-and-magnitude representation, </a:t>
            </a:r>
          </a:p>
          <a:p>
            <a:pPr marL="0" indent="0" algn="just">
              <a:lnSpc>
                <a:spcPct val="110000"/>
              </a:lnSpc>
              <a:buNone/>
            </a:pPr>
            <a:r>
              <a:rPr lang="en-IN" sz="2400" dirty="0" smtClean="0"/>
              <a:t>	2) </a:t>
            </a:r>
            <a:r>
              <a:rPr lang="en-IN" sz="2400" dirty="0"/>
              <a:t>1’s complement representation</a:t>
            </a:r>
            <a:r>
              <a:rPr lang="en-IN" sz="2400" dirty="0" smtClean="0"/>
              <a:t>, </a:t>
            </a:r>
          </a:p>
          <a:p>
            <a:pPr marL="0" indent="0" algn="just">
              <a:lnSpc>
                <a:spcPct val="110000"/>
              </a:lnSpc>
              <a:buNone/>
            </a:pPr>
            <a:r>
              <a:rPr lang="en-IN" sz="2400" dirty="0" smtClean="0"/>
              <a:t>	3) </a:t>
            </a:r>
            <a:r>
              <a:rPr lang="en-IN" sz="2400" dirty="0"/>
              <a:t>2’s complement </a:t>
            </a:r>
            <a:r>
              <a:rPr lang="en-IN" sz="2400" dirty="0" smtClean="0"/>
              <a:t>representation</a:t>
            </a:r>
            <a:endParaRPr lang="en-IN" sz="2400" dirty="0"/>
          </a:p>
        </p:txBody>
      </p:sp>
    </p:spTree>
    <p:extLst>
      <p:ext uri="{BB962C8B-B14F-4D97-AF65-F5344CB8AC3E}">
        <p14:creationId xmlns:p14="http://schemas.microsoft.com/office/powerpoint/2010/main" val="17283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8909"/>
          </a:xfrm>
        </p:spPr>
        <p:txBody>
          <a:bodyPr>
            <a:normAutofit/>
          </a:bodyPr>
          <a:lstStyle/>
          <a:p>
            <a:r>
              <a:rPr lang="en-IN" b="1" dirty="0">
                <a:solidFill>
                  <a:srgbClr val="FF0000"/>
                </a:solidFill>
              </a:rPr>
              <a:t>Sign-and-Magnitude Representation</a:t>
            </a:r>
            <a:r>
              <a:rPr lang="en-IN" b="1" dirty="0" smtClean="0">
                <a:solidFill>
                  <a:srgbClr val="FF0000"/>
                </a:solidFill>
              </a:rPr>
              <a:t>:</a:t>
            </a:r>
            <a:endParaRPr lang="en-IN" dirty="0">
              <a:solidFill>
                <a:srgbClr val="FF0000"/>
              </a:solidFill>
            </a:endParaRPr>
          </a:p>
        </p:txBody>
      </p:sp>
      <p:sp>
        <p:nvSpPr>
          <p:cNvPr id="3" name="Content Placeholder 2"/>
          <p:cNvSpPr>
            <a:spLocks noGrp="1"/>
          </p:cNvSpPr>
          <p:nvPr>
            <p:ph idx="1"/>
          </p:nvPr>
        </p:nvSpPr>
        <p:spPr>
          <a:xfrm>
            <a:off x="838200" y="1254034"/>
            <a:ext cx="10515600" cy="4922929"/>
          </a:xfrm>
        </p:spPr>
        <p:txBody>
          <a:bodyPr>
            <a:normAutofit fontScale="92500" lnSpcReduction="20000"/>
          </a:bodyPr>
          <a:lstStyle/>
          <a:p>
            <a:pPr algn="just">
              <a:lnSpc>
                <a:spcPct val="110000"/>
              </a:lnSpc>
            </a:pPr>
            <a:r>
              <a:rPr lang="en-IN" dirty="0" smtClean="0"/>
              <a:t>In </a:t>
            </a:r>
            <a:r>
              <a:rPr lang="en-IN" dirty="0"/>
              <a:t>the familiar decimal representation, the magnitude of both positive and negative numbers is expressed in the same way. </a:t>
            </a:r>
          </a:p>
          <a:p>
            <a:pPr algn="just">
              <a:lnSpc>
                <a:spcPct val="110000"/>
              </a:lnSpc>
            </a:pPr>
            <a:r>
              <a:rPr lang="en-IN" dirty="0"/>
              <a:t>The sign symbol distinguishes a number as being positive or negative. This scheme is called the </a:t>
            </a:r>
            <a:r>
              <a:rPr lang="en-IN" i="1" dirty="0"/>
              <a:t>sign-and-magnitude </a:t>
            </a:r>
            <a:r>
              <a:rPr lang="en-IN" dirty="0"/>
              <a:t>number representation.</a:t>
            </a:r>
          </a:p>
          <a:p>
            <a:pPr algn="just">
              <a:lnSpc>
                <a:spcPct val="110000"/>
              </a:lnSpc>
            </a:pPr>
            <a:r>
              <a:rPr lang="en-IN" dirty="0"/>
              <a:t>The same scheme can be used with binary numbers in which case the sign bit is 0 or 1 for positive or negative numbers, respectively. </a:t>
            </a:r>
          </a:p>
          <a:p>
            <a:pPr algn="just">
              <a:lnSpc>
                <a:spcPct val="110000"/>
              </a:lnSpc>
            </a:pPr>
            <a:r>
              <a:rPr lang="en-IN" dirty="0"/>
              <a:t>For example, if we use four-bit numbers, then +5 = 0101 and −5 = 1101. </a:t>
            </a:r>
          </a:p>
          <a:p>
            <a:pPr algn="just">
              <a:lnSpc>
                <a:spcPct val="110000"/>
              </a:lnSpc>
            </a:pPr>
            <a:r>
              <a:rPr lang="en-IN" dirty="0"/>
              <a:t>Because of its similarity to decimal sign-and-magnitude numbers, this representation is easy to understand. </a:t>
            </a:r>
          </a:p>
          <a:p>
            <a:pPr algn="just">
              <a:lnSpc>
                <a:spcPct val="110000"/>
              </a:lnSpc>
            </a:pPr>
            <a:r>
              <a:rPr lang="en-IN" dirty="0" smtClean="0"/>
              <a:t>However, </a:t>
            </a:r>
            <a:r>
              <a:rPr lang="en-IN" dirty="0"/>
              <a:t>this representation is not well suited for use in computers. </a:t>
            </a:r>
            <a:endParaRPr lang="en-IN" dirty="0" smtClean="0"/>
          </a:p>
          <a:p>
            <a:pPr algn="just">
              <a:lnSpc>
                <a:spcPct val="110000"/>
              </a:lnSpc>
            </a:pPr>
            <a:r>
              <a:rPr lang="en-IN" dirty="0" smtClean="0"/>
              <a:t>More </a:t>
            </a:r>
            <a:r>
              <a:rPr lang="en-IN" dirty="0"/>
              <a:t>suitable representations are based on complementary </a:t>
            </a:r>
            <a:r>
              <a:rPr lang="en-IN" dirty="0" smtClean="0"/>
              <a:t>systems.</a:t>
            </a:r>
          </a:p>
          <a:p>
            <a:pPr algn="just">
              <a:lnSpc>
                <a:spcPct val="110000"/>
              </a:lnSpc>
            </a:pPr>
            <a:endParaRPr lang="en-IN" dirty="0"/>
          </a:p>
          <a:p>
            <a:endParaRPr lang="en-IN" dirty="0"/>
          </a:p>
        </p:txBody>
      </p:sp>
    </p:spTree>
    <p:extLst>
      <p:ext uri="{BB962C8B-B14F-4D97-AF65-F5344CB8AC3E}">
        <p14:creationId xmlns:p14="http://schemas.microsoft.com/office/powerpoint/2010/main" val="427601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1344"/>
          </a:xfrm>
        </p:spPr>
        <p:txBody>
          <a:bodyPr/>
          <a:lstStyle/>
          <a:p>
            <a:r>
              <a:rPr lang="en-IN" b="1" dirty="0">
                <a:solidFill>
                  <a:srgbClr val="FF0000"/>
                </a:solidFill>
              </a:rPr>
              <a:t>1’s Complement Representation</a:t>
            </a:r>
            <a:endParaRPr lang="en-IN" dirty="0">
              <a:solidFill>
                <a:srgbClr val="FF0000"/>
              </a:solidFill>
            </a:endParaRPr>
          </a:p>
        </p:txBody>
      </p:sp>
      <p:sp>
        <p:nvSpPr>
          <p:cNvPr id="3" name="Content Placeholder 2"/>
          <p:cNvSpPr>
            <a:spLocks noGrp="1"/>
          </p:cNvSpPr>
          <p:nvPr>
            <p:ph idx="1"/>
          </p:nvPr>
        </p:nvSpPr>
        <p:spPr>
          <a:xfrm>
            <a:off x="758301" y="1136470"/>
            <a:ext cx="10515600" cy="5370862"/>
          </a:xfrm>
        </p:spPr>
        <p:txBody>
          <a:bodyPr>
            <a:normAutofit fontScale="85000" lnSpcReduction="10000"/>
          </a:bodyPr>
          <a:lstStyle/>
          <a:p>
            <a:pPr algn="just">
              <a:lnSpc>
                <a:spcPct val="120000"/>
              </a:lnSpc>
            </a:pPr>
            <a:r>
              <a:rPr lang="en-IN" dirty="0"/>
              <a:t>In a complementary number system, the negative numbers are defined according to a subtraction operation involving positive numbers. </a:t>
            </a:r>
            <a:endParaRPr lang="en-IN" dirty="0" smtClean="0"/>
          </a:p>
          <a:p>
            <a:pPr algn="just">
              <a:lnSpc>
                <a:spcPct val="120000"/>
              </a:lnSpc>
            </a:pPr>
            <a:r>
              <a:rPr lang="en-IN" dirty="0" smtClean="0"/>
              <a:t>In </a:t>
            </a:r>
            <a:r>
              <a:rPr lang="en-IN" dirty="0"/>
              <a:t>the 1’s complement scheme, an n-bit negative number, K, is obtained by subtracting its equivalent positive number, P, from 2</a:t>
            </a:r>
            <a:r>
              <a:rPr lang="en-IN" baseline="30000" dirty="0"/>
              <a:t>n</a:t>
            </a:r>
            <a:r>
              <a:rPr lang="en-IN" dirty="0"/>
              <a:t> − 1; that is, K = (2</a:t>
            </a:r>
            <a:r>
              <a:rPr lang="en-IN" baseline="30000" dirty="0"/>
              <a:t>n</a:t>
            </a:r>
            <a:r>
              <a:rPr lang="en-IN" dirty="0"/>
              <a:t> − 1) − P. </a:t>
            </a:r>
          </a:p>
          <a:p>
            <a:pPr algn="just">
              <a:lnSpc>
                <a:spcPct val="120000"/>
              </a:lnSpc>
            </a:pPr>
            <a:r>
              <a:rPr lang="en-IN" dirty="0"/>
              <a:t>For example, if n = 4, then K = (2</a:t>
            </a:r>
            <a:r>
              <a:rPr lang="en-IN" baseline="30000" dirty="0"/>
              <a:t>4</a:t>
            </a:r>
            <a:r>
              <a:rPr lang="en-IN" dirty="0"/>
              <a:t> − 1) − P = (15)</a:t>
            </a:r>
            <a:r>
              <a:rPr lang="en-IN" baseline="-25000" dirty="0"/>
              <a:t>10</a:t>
            </a:r>
            <a:r>
              <a:rPr lang="en-IN" dirty="0"/>
              <a:t> − P = (1111)</a:t>
            </a:r>
            <a:r>
              <a:rPr lang="en-IN" baseline="-25000" dirty="0"/>
              <a:t>2</a:t>
            </a:r>
            <a:r>
              <a:rPr lang="en-IN" dirty="0"/>
              <a:t> − P. </a:t>
            </a:r>
          </a:p>
          <a:p>
            <a:pPr algn="just">
              <a:lnSpc>
                <a:spcPct val="120000"/>
              </a:lnSpc>
            </a:pPr>
            <a:r>
              <a:rPr lang="en-IN" dirty="0" smtClean="0"/>
              <a:t>For e.g. if K= </a:t>
            </a:r>
            <a:r>
              <a:rPr lang="en-IN" dirty="0"/>
              <a:t>−</a:t>
            </a:r>
            <a:r>
              <a:rPr lang="en-IN" dirty="0" smtClean="0"/>
              <a:t>5. Then K = </a:t>
            </a:r>
            <a:r>
              <a:rPr lang="en-IN" dirty="0"/>
              <a:t>1111 − 0101 = 1010. </a:t>
            </a:r>
          </a:p>
          <a:p>
            <a:pPr algn="just">
              <a:lnSpc>
                <a:spcPct val="120000"/>
              </a:lnSpc>
            </a:pPr>
            <a:r>
              <a:rPr lang="en-IN" dirty="0"/>
              <a:t>Similarly, +3 = 0011 and −3 = 1111 − 0011 = 1100. </a:t>
            </a:r>
          </a:p>
          <a:p>
            <a:pPr algn="just">
              <a:lnSpc>
                <a:spcPct val="120000"/>
              </a:lnSpc>
            </a:pPr>
            <a:r>
              <a:rPr lang="en-IN" dirty="0"/>
              <a:t>Clearly, the 1’s complement can be obtained simply by complementing each bit of the number, including the sign bit.</a:t>
            </a:r>
          </a:p>
          <a:p>
            <a:pPr algn="just">
              <a:lnSpc>
                <a:spcPct val="120000"/>
              </a:lnSpc>
            </a:pPr>
            <a:r>
              <a:rPr lang="en-IN" dirty="0"/>
              <a:t>While 1’s complement numbers are easy to derive, they have some drawbacks when used in arithmetic </a:t>
            </a:r>
            <a:r>
              <a:rPr lang="en-IN" dirty="0" smtClean="0"/>
              <a:t>operations.</a:t>
            </a:r>
            <a:endParaRPr lang="en-IN" dirty="0"/>
          </a:p>
        </p:txBody>
      </p:sp>
    </p:spTree>
    <p:extLst>
      <p:ext uri="{BB962C8B-B14F-4D97-AF65-F5344CB8AC3E}">
        <p14:creationId xmlns:p14="http://schemas.microsoft.com/office/powerpoint/2010/main" val="19308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2’s Complement Representation</a:t>
            </a:r>
            <a:endParaRPr lang="en-IN" dirty="0">
              <a:solidFill>
                <a:srgbClr val="FF0000"/>
              </a:solidFill>
            </a:endParaRPr>
          </a:p>
        </p:txBody>
      </p:sp>
      <p:sp>
        <p:nvSpPr>
          <p:cNvPr id="3" name="Content Placeholder 2"/>
          <p:cNvSpPr>
            <a:spLocks noGrp="1"/>
          </p:cNvSpPr>
          <p:nvPr>
            <p:ph idx="1"/>
          </p:nvPr>
        </p:nvSpPr>
        <p:spPr>
          <a:xfrm>
            <a:off x="838200" y="1436914"/>
            <a:ext cx="10515600" cy="4740049"/>
          </a:xfrm>
        </p:spPr>
        <p:txBody>
          <a:bodyPr>
            <a:normAutofit fontScale="92500" lnSpcReduction="20000"/>
          </a:bodyPr>
          <a:lstStyle/>
          <a:p>
            <a:pPr>
              <a:lnSpc>
                <a:spcPct val="100000"/>
              </a:lnSpc>
            </a:pPr>
            <a:r>
              <a:rPr lang="en-IN" sz="2400" dirty="0"/>
              <a:t>In the 2’s complement scheme, a negative number, K, is obtained by subtracting its equivalent positive number, P, from 2</a:t>
            </a:r>
            <a:r>
              <a:rPr lang="en-IN" sz="2400" baseline="30000" dirty="0"/>
              <a:t>n</a:t>
            </a:r>
            <a:r>
              <a:rPr lang="en-IN" sz="2400" dirty="0"/>
              <a:t>; namely, K = 2</a:t>
            </a:r>
            <a:r>
              <a:rPr lang="en-IN" sz="2400" baseline="30000" dirty="0"/>
              <a:t>n</a:t>
            </a:r>
            <a:r>
              <a:rPr lang="en-IN" sz="2400" dirty="0"/>
              <a:t> − P</a:t>
            </a:r>
            <a:r>
              <a:rPr lang="en-IN" sz="2400" dirty="0" smtClean="0"/>
              <a:t>.</a:t>
            </a:r>
            <a:endParaRPr lang="en-IN" sz="2400" dirty="0"/>
          </a:p>
          <a:p>
            <a:pPr>
              <a:lnSpc>
                <a:spcPct val="100000"/>
              </a:lnSpc>
            </a:pPr>
            <a:r>
              <a:rPr lang="en-IN" sz="2400" dirty="0"/>
              <a:t>Using our four-bit example, −5 = </a:t>
            </a:r>
            <a:r>
              <a:rPr lang="en-IN" sz="2400" dirty="0" smtClean="0"/>
              <a:t>2</a:t>
            </a:r>
            <a:r>
              <a:rPr lang="en-IN" sz="2400" baseline="30000" dirty="0" smtClean="0"/>
              <a:t>4 </a:t>
            </a:r>
            <a:r>
              <a:rPr lang="en-IN" sz="2400" dirty="0" smtClean="0"/>
              <a:t>– 5 = 10000 </a:t>
            </a:r>
            <a:r>
              <a:rPr lang="en-IN" sz="2400" dirty="0"/>
              <a:t>− 0101 = 1011, and −3 = 10000 − 0011 = 1101. </a:t>
            </a:r>
          </a:p>
          <a:p>
            <a:pPr>
              <a:lnSpc>
                <a:spcPct val="100000"/>
              </a:lnSpc>
            </a:pPr>
            <a:r>
              <a:rPr lang="en-IN" sz="2400" dirty="0"/>
              <a:t>Finding 2’s complements in this manner requires performing a subtraction operation that involves borrows. </a:t>
            </a:r>
          </a:p>
          <a:p>
            <a:pPr>
              <a:lnSpc>
                <a:spcPct val="100000"/>
              </a:lnSpc>
            </a:pPr>
            <a:r>
              <a:rPr lang="en-IN" sz="2400" dirty="0"/>
              <a:t>However, we can observe that if K</a:t>
            </a:r>
            <a:r>
              <a:rPr lang="en-IN" sz="2400" baseline="-25000" dirty="0"/>
              <a:t>1</a:t>
            </a:r>
            <a:r>
              <a:rPr lang="en-IN" sz="2400" dirty="0"/>
              <a:t> is the 1’s complement of P and K</a:t>
            </a:r>
            <a:r>
              <a:rPr lang="en-IN" sz="2400" baseline="-25000" dirty="0"/>
              <a:t>2</a:t>
            </a:r>
            <a:r>
              <a:rPr lang="en-IN" sz="2400" dirty="0"/>
              <a:t> is the 2’s complement of P,</a:t>
            </a:r>
          </a:p>
          <a:p>
            <a:pPr>
              <a:lnSpc>
                <a:spcPct val="100000"/>
              </a:lnSpc>
            </a:pPr>
            <a:r>
              <a:rPr lang="en-IN" sz="2400" dirty="0"/>
              <a:t>Then K</a:t>
            </a:r>
            <a:r>
              <a:rPr lang="en-IN" sz="2400" baseline="-25000" dirty="0"/>
              <a:t>1</a:t>
            </a:r>
            <a:r>
              <a:rPr lang="en-IN" sz="2400" dirty="0"/>
              <a:t> = (2</a:t>
            </a:r>
            <a:r>
              <a:rPr lang="en-IN" sz="2400" baseline="30000" dirty="0"/>
              <a:t>n</a:t>
            </a:r>
            <a:r>
              <a:rPr lang="en-IN" sz="2400" dirty="0"/>
              <a:t> − 1) − </a:t>
            </a:r>
            <a:r>
              <a:rPr lang="en-IN" sz="2400" dirty="0" smtClean="0"/>
              <a:t>P and  </a:t>
            </a:r>
            <a:r>
              <a:rPr lang="en-IN" sz="2400" dirty="0"/>
              <a:t>K</a:t>
            </a:r>
            <a:r>
              <a:rPr lang="en-IN" sz="2400" baseline="-25000" dirty="0"/>
              <a:t>2</a:t>
            </a:r>
            <a:r>
              <a:rPr lang="en-IN" sz="2400" dirty="0"/>
              <a:t> = 2</a:t>
            </a:r>
            <a:r>
              <a:rPr lang="en-IN" sz="2400" baseline="30000" dirty="0"/>
              <a:t>n</a:t>
            </a:r>
            <a:r>
              <a:rPr lang="en-IN" sz="2400" dirty="0"/>
              <a:t> − </a:t>
            </a:r>
            <a:r>
              <a:rPr lang="en-IN" sz="2400" dirty="0" smtClean="0"/>
              <a:t>P</a:t>
            </a:r>
          </a:p>
          <a:p>
            <a:pPr>
              <a:lnSpc>
                <a:spcPct val="100000"/>
              </a:lnSpc>
            </a:pPr>
            <a:r>
              <a:rPr lang="en-IN" sz="2400" dirty="0" smtClean="0"/>
              <a:t>Hence, </a:t>
            </a:r>
            <a:r>
              <a:rPr lang="en-IN" sz="2400" dirty="0"/>
              <a:t>K</a:t>
            </a:r>
            <a:r>
              <a:rPr lang="en-IN" sz="2400" baseline="-25000" dirty="0"/>
              <a:t>2</a:t>
            </a:r>
            <a:r>
              <a:rPr lang="en-IN" sz="2400" dirty="0"/>
              <a:t> = K</a:t>
            </a:r>
            <a:r>
              <a:rPr lang="en-IN" sz="2400" baseline="-25000" dirty="0"/>
              <a:t>1</a:t>
            </a:r>
            <a:r>
              <a:rPr lang="en-IN" sz="2400" dirty="0"/>
              <a:t> + </a:t>
            </a:r>
            <a:r>
              <a:rPr lang="en-IN" sz="2400" dirty="0" smtClean="0"/>
              <a:t>1</a:t>
            </a:r>
          </a:p>
          <a:p>
            <a:pPr algn="just"/>
            <a:r>
              <a:rPr lang="en-IN" sz="2400" dirty="0"/>
              <a:t>Thus a simpler way of finding a 2’s complement of a number is to add 1 to its 1’s complement because finding a 1’s complement is easy. </a:t>
            </a:r>
          </a:p>
          <a:p>
            <a:pPr algn="just"/>
            <a:r>
              <a:rPr lang="en-IN" sz="2400" dirty="0"/>
              <a:t>This is how 2’s complement numbers are obtained in logic circuits that perform arithmetic operations.</a:t>
            </a:r>
          </a:p>
          <a:p>
            <a:pPr>
              <a:lnSpc>
                <a:spcPct val="100000"/>
              </a:lnSpc>
            </a:pPr>
            <a:endParaRPr lang="en-IN" sz="2400" dirty="0"/>
          </a:p>
        </p:txBody>
      </p:sp>
    </p:spTree>
    <p:extLst>
      <p:ext uri="{BB962C8B-B14F-4D97-AF65-F5344CB8AC3E}">
        <p14:creationId xmlns:p14="http://schemas.microsoft.com/office/powerpoint/2010/main" val="131169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b="1" dirty="0" smtClean="0">
                <a:solidFill>
                  <a:srgbClr val="FF0000"/>
                </a:solidFill>
              </a:rPr>
              <a:t>Easy Rule </a:t>
            </a:r>
            <a:r>
              <a:rPr lang="en-IN" b="1" dirty="0">
                <a:solidFill>
                  <a:srgbClr val="FF0000"/>
                </a:solidFill>
              </a:rPr>
              <a:t>for Finding 2’s Complements</a:t>
            </a:r>
            <a:endParaRPr lang="en-IN" dirty="0">
              <a:solidFill>
                <a:srgbClr val="FF0000"/>
              </a:solidFill>
            </a:endParaRPr>
          </a:p>
        </p:txBody>
      </p:sp>
      <p:sp>
        <p:nvSpPr>
          <p:cNvPr id="3" name="Content Placeholder 2"/>
          <p:cNvSpPr>
            <a:spLocks noGrp="1"/>
          </p:cNvSpPr>
          <p:nvPr>
            <p:ph idx="1"/>
          </p:nvPr>
        </p:nvSpPr>
        <p:spPr/>
        <p:txBody>
          <a:bodyPr>
            <a:normAutofit/>
          </a:bodyPr>
          <a:lstStyle/>
          <a:p>
            <a:pPr algn="just"/>
            <a:r>
              <a:rPr lang="en-IN" dirty="0" smtClean="0"/>
              <a:t>There is a rather easier way to compute 2’s complement.</a:t>
            </a:r>
          </a:p>
          <a:p>
            <a:pPr algn="just"/>
            <a:r>
              <a:rPr lang="en-IN" dirty="0" smtClean="0"/>
              <a:t>Given </a:t>
            </a:r>
            <a:r>
              <a:rPr lang="en-IN" dirty="0"/>
              <a:t>a number </a:t>
            </a:r>
            <a:r>
              <a:rPr lang="en-IN" i="1" dirty="0"/>
              <a:t>B </a:t>
            </a:r>
            <a:r>
              <a:rPr lang="en-IN" dirty="0"/>
              <a:t>= </a:t>
            </a:r>
            <a:r>
              <a:rPr lang="en-IN" i="1" dirty="0"/>
              <a:t>b</a:t>
            </a:r>
            <a:r>
              <a:rPr lang="en-IN" i="1" baseline="-25000" dirty="0"/>
              <a:t>n</a:t>
            </a:r>
            <a:r>
              <a:rPr lang="en-IN" baseline="-25000" dirty="0"/>
              <a:t>−1</a:t>
            </a:r>
            <a:r>
              <a:rPr lang="en-IN" i="1" dirty="0"/>
              <a:t>b</a:t>
            </a:r>
            <a:r>
              <a:rPr lang="en-IN" i="1" baseline="-25000" dirty="0"/>
              <a:t>n</a:t>
            </a:r>
            <a:r>
              <a:rPr lang="en-IN" baseline="-25000" dirty="0"/>
              <a:t>−2 </a:t>
            </a:r>
            <a:r>
              <a:rPr lang="en-IN" dirty="0"/>
              <a:t>· · · </a:t>
            </a:r>
            <a:r>
              <a:rPr lang="en-IN" i="1" dirty="0"/>
              <a:t>b</a:t>
            </a:r>
            <a:r>
              <a:rPr lang="en-IN" baseline="-25000" dirty="0"/>
              <a:t>1</a:t>
            </a:r>
            <a:r>
              <a:rPr lang="en-IN" i="1" dirty="0"/>
              <a:t>b</a:t>
            </a:r>
            <a:r>
              <a:rPr lang="en-IN" baseline="-25000" dirty="0"/>
              <a:t>0</a:t>
            </a:r>
            <a:r>
              <a:rPr lang="en-IN" dirty="0"/>
              <a:t>, its 2’s complement, </a:t>
            </a:r>
            <a:r>
              <a:rPr lang="en-IN" i="1" dirty="0"/>
              <a:t>K </a:t>
            </a:r>
            <a:r>
              <a:rPr lang="en-IN" dirty="0"/>
              <a:t>= </a:t>
            </a:r>
            <a:r>
              <a:rPr lang="en-IN" i="1" dirty="0"/>
              <a:t>k</a:t>
            </a:r>
            <a:r>
              <a:rPr lang="en-IN" i="1" baseline="-25000" dirty="0"/>
              <a:t>n</a:t>
            </a:r>
            <a:r>
              <a:rPr lang="en-IN" baseline="-25000" dirty="0"/>
              <a:t>−1</a:t>
            </a:r>
            <a:r>
              <a:rPr lang="en-IN" i="1" dirty="0"/>
              <a:t>k</a:t>
            </a:r>
            <a:r>
              <a:rPr lang="en-IN" i="1" baseline="-25000" dirty="0"/>
              <a:t>n</a:t>
            </a:r>
            <a:r>
              <a:rPr lang="en-IN" baseline="-25000" dirty="0"/>
              <a:t>−2 </a:t>
            </a:r>
            <a:r>
              <a:rPr lang="en-IN" dirty="0"/>
              <a:t>· · · </a:t>
            </a:r>
            <a:r>
              <a:rPr lang="en-IN" i="1" dirty="0"/>
              <a:t>k</a:t>
            </a:r>
            <a:r>
              <a:rPr lang="en-IN" baseline="-25000" dirty="0"/>
              <a:t>1</a:t>
            </a:r>
            <a:r>
              <a:rPr lang="en-IN" i="1" dirty="0"/>
              <a:t>k</a:t>
            </a:r>
            <a:r>
              <a:rPr lang="en-IN" baseline="-25000" dirty="0"/>
              <a:t>0</a:t>
            </a:r>
            <a:r>
              <a:rPr lang="en-IN" dirty="0"/>
              <a:t>, can be found by examining the bits of </a:t>
            </a:r>
            <a:r>
              <a:rPr lang="en-IN" i="1" dirty="0"/>
              <a:t>B </a:t>
            </a:r>
            <a:r>
              <a:rPr lang="en-IN" dirty="0"/>
              <a:t>from right to left and taking the following action: </a:t>
            </a:r>
          </a:p>
          <a:p>
            <a:pPr lvl="1" algn="just"/>
            <a:r>
              <a:rPr lang="en-IN" dirty="0"/>
              <a:t>Copy all bits of </a:t>
            </a:r>
            <a:r>
              <a:rPr lang="en-IN" i="1" dirty="0"/>
              <a:t>B </a:t>
            </a:r>
            <a:r>
              <a:rPr lang="en-IN" dirty="0"/>
              <a:t>that are 0 and the first bit that is </a:t>
            </a:r>
            <a:r>
              <a:rPr lang="en-IN" dirty="0" smtClean="0"/>
              <a:t>1</a:t>
            </a:r>
          </a:p>
          <a:p>
            <a:pPr lvl="1" algn="just"/>
            <a:r>
              <a:rPr lang="en-IN" dirty="0" smtClean="0"/>
              <a:t>Then </a:t>
            </a:r>
            <a:r>
              <a:rPr lang="en-IN" dirty="0"/>
              <a:t>simply complement the rest of the bits.</a:t>
            </a:r>
          </a:p>
          <a:p>
            <a:pPr algn="just"/>
            <a:r>
              <a:rPr lang="en-IN" dirty="0"/>
              <a:t>For example, if </a:t>
            </a:r>
            <a:r>
              <a:rPr lang="en-IN" i="1" dirty="0"/>
              <a:t>B </a:t>
            </a:r>
            <a:r>
              <a:rPr lang="en-IN" dirty="0"/>
              <a:t>= 0110, then we copy </a:t>
            </a:r>
            <a:r>
              <a:rPr lang="en-IN" i="1" dirty="0"/>
              <a:t>k</a:t>
            </a:r>
            <a:r>
              <a:rPr lang="en-IN" baseline="-25000" dirty="0"/>
              <a:t>0</a:t>
            </a:r>
            <a:r>
              <a:rPr lang="en-IN" dirty="0"/>
              <a:t> = </a:t>
            </a:r>
            <a:r>
              <a:rPr lang="en-IN" i="1" dirty="0"/>
              <a:t>b</a:t>
            </a:r>
            <a:r>
              <a:rPr lang="en-IN" baseline="-25000" dirty="0"/>
              <a:t>0</a:t>
            </a:r>
            <a:r>
              <a:rPr lang="en-IN" dirty="0"/>
              <a:t> = 0 and </a:t>
            </a:r>
            <a:r>
              <a:rPr lang="en-IN" i="1" dirty="0"/>
              <a:t>k</a:t>
            </a:r>
            <a:r>
              <a:rPr lang="en-IN" baseline="-25000" dirty="0"/>
              <a:t>1</a:t>
            </a:r>
            <a:r>
              <a:rPr lang="en-IN" dirty="0"/>
              <a:t> = </a:t>
            </a:r>
            <a:r>
              <a:rPr lang="en-IN" i="1" dirty="0"/>
              <a:t>b</a:t>
            </a:r>
            <a:r>
              <a:rPr lang="en-IN" baseline="-25000" dirty="0"/>
              <a:t>1</a:t>
            </a:r>
            <a:r>
              <a:rPr lang="en-IN" dirty="0"/>
              <a:t> = 1, and complement the rest so that </a:t>
            </a:r>
            <a:r>
              <a:rPr lang="en-IN" i="1" dirty="0"/>
              <a:t>k</a:t>
            </a:r>
            <a:r>
              <a:rPr lang="en-IN" baseline="-25000" dirty="0"/>
              <a:t>2</a:t>
            </a:r>
            <a:r>
              <a:rPr lang="en-IN" dirty="0"/>
              <a:t> = </a:t>
            </a:r>
            <a:r>
              <a:rPr lang="en-IN" dirty="0" smtClean="0"/>
              <a:t>(</a:t>
            </a:r>
            <a:r>
              <a:rPr lang="en-IN" i="1" dirty="0" smtClean="0"/>
              <a:t>b</a:t>
            </a:r>
            <a:r>
              <a:rPr lang="en-IN" baseline="-25000" dirty="0" smtClean="0"/>
              <a:t>2</a:t>
            </a:r>
            <a:r>
              <a:rPr lang="en-IN" dirty="0" smtClean="0"/>
              <a:t>)’ </a:t>
            </a:r>
            <a:r>
              <a:rPr lang="en-IN" dirty="0"/>
              <a:t>= 0 and </a:t>
            </a:r>
            <a:r>
              <a:rPr lang="en-IN" i="1" dirty="0"/>
              <a:t>k</a:t>
            </a:r>
            <a:r>
              <a:rPr lang="en-IN" baseline="-25000" dirty="0"/>
              <a:t>3</a:t>
            </a:r>
            <a:r>
              <a:rPr lang="en-IN" dirty="0"/>
              <a:t> = </a:t>
            </a:r>
            <a:r>
              <a:rPr lang="en-IN" dirty="0" smtClean="0"/>
              <a:t>(</a:t>
            </a:r>
            <a:r>
              <a:rPr lang="en-IN" i="1" dirty="0" smtClean="0"/>
              <a:t>b</a:t>
            </a:r>
            <a:r>
              <a:rPr lang="en-IN" baseline="-25000" dirty="0" smtClean="0"/>
              <a:t>3</a:t>
            </a:r>
            <a:r>
              <a:rPr lang="en-IN" dirty="0" smtClean="0"/>
              <a:t>)’ </a:t>
            </a:r>
            <a:r>
              <a:rPr lang="en-IN" dirty="0"/>
              <a:t>= 1. </a:t>
            </a:r>
            <a:endParaRPr lang="en-IN" dirty="0" smtClean="0"/>
          </a:p>
          <a:p>
            <a:pPr lvl="1" algn="just"/>
            <a:r>
              <a:rPr lang="en-IN" dirty="0" smtClean="0"/>
              <a:t>Hence </a:t>
            </a:r>
            <a:r>
              <a:rPr lang="en-IN" i="1" dirty="0"/>
              <a:t>K </a:t>
            </a:r>
            <a:r>
              <a:rPr lang="en-IN" dirty="0"/>
              <a:t>= 1010. </a:t>
            </a:r>
          </a:p>
          <a:p>
            <a:pPr algn="just"/>
            <a:r>
              <a:rPr lang="en-IN" dirty="0"/>
              <a:t>As another example, if </a:t>
            </a:r>
            <a:r>
              <a:rPr lang="en-IN" i="1" dirty="0"/>
              <a:t>B </a:t>
            </a:r>
            <a:r>
              <a:rPr lang="en-IN" dirty="0"/>
              <a:t>= 10110100, then </a:t>
            </a:r>
            <a:r>
              <a:rPr lang="en-IN" i="1" dirty="0"/>
              <a:t>K </a:t>
            </a:r>
            <a:r>
              <a:rPr lang="en-IN" dirty="0"/>
              <a:t>= 01001100</a:t>
            </a:r>
            <a:r>
              <a:rPr lang="en-IN" dirty="0" smtClean="0"/>
              <a:t>.</a:t>
            </a:r>
            <a:endParaRPr lang="en-IN" dirty="0"/>
          </a:p>
        </p:txBody>
      </p:sp>
    </p:spTree>
    <p:extLst>
      <p:ext uri="{BB962C8B-B14F-4D97-AF65-F5344CB8AC3E}">
        <p14:creationId xmlns:p14="http://schemas.microsoft.com/office/powerpoint/2010/main" val="236554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365124"/>
            <a:ext cx="5066211" cy="6342341"/>
          </a:xfrm>
        </p:spPr>
        <p:txBody>
          <a:bodyPr>
            <a:normAutofit fontScale="92500" lnSpcReduction="10000"/>
          </a:bodyPr>
          <a:lstStyle/>
          <a:p>
            <a:pPr algn="just">
              <a:lnSpc>
                <a:spcPct val="120000"/>
              </a:lnSpc>
            </a:pPr>
            <a:r>
              <a:rPr lang="en-IN" sz="2500" dirty="0"/>
              <a:t>Table </a:t>
            </a:r>
            <a:r>
              <a:rPr lang="en-IN" sz="2500" dirty="0" smtClean="0"/>
              <a:t>illustrates </a:t>
            </a:r>
            <a:r>
              <a:rPr lang="en-IN" sz="2500" dirty="0"/>
              <a:t>the interpretation of all 16 four-bit patterns in the three signed number representations that we have considered. </a:t>
            </a:r>
          </a:p>
          <a:p>
            <a:pPr algn="just">
              <a:lnSpc>
                <a:spcPct val="120000"/>
              </a:lnSpc>
            </a:pPr>
            <a:r>
              <a:rPr lang="en-IN" sz="2500" dirty="0"/>
              <a:t>Note that for both sign-and-magnitude representation and for 1’s complement representation there are two patterns that represent the value zero.</a:t>
            </a:r>
          </a:p>
          <a:p>
            <a:pPr algn="just">
              <a:lnSpc>
                <a:spcPct val="120000"/>
              </a:lnSpc>
            </a:pPr>
            <a:r>
              <a:rPr lang="en-IN" sz="2500" dirty="0"/>
              <a:t> For 2’s complement there is only one such </a:t>
            </a:r>
            <a:r>
              <a:rPr lang="en-IN" sz="2500" dirty="0" smtClean="0"/>
              <a:t>pattern for zero. </a:t>
            </a:r>
            <a:endParaRPr lang="en-IN" sz="2500" dirty="0"/>
          </a:p>
          <a:p>
            <a:pPr algn="just">
              <a:lnSpc>
                <a:spcPct val="120000"/>
              </a:lnSpc>
            </a:pPr>
            <a:r>
              <a:rPr lang="en-IN" sz="2500" dirty="0"/>
              <a:t>Also, observe that the range of numbers that can be represented with four bits in 2’s complement form is −8 to +7, while in the other two representations it is −7 to +7.</a:t>
            </a:r>
          </a:p>
          <a:p>
            <a:endParaRPr lang="en-IN" dirty="0"/>
          </a:p>
        </p:txBody>
      </p:sp>
      <p:pic>
        <p:nvPicPr>
          <p:cNvPr id="4" name="Picture 3"/>
          <p:cNvPicPr>
            <a:picLocks noChangeAspect="1"/>
          </p:cNvPicPr>
          <p:nvPr/>
        </p:nvPicPr>
        <p:blipFill>
          <a:blip r:embed="rId2"/>
          <a:stretch>
            <a:fillRect/>
          </a:stretch>
        </p:blipFill>
        <p:spPr>
          <a:xfrm>
            <a:off x="6117775" y="365125"/>
            <a:ext cx="5782482" cy="5973009"/>
          </a:xfrm>
          <a:prstGeom prst="rect">
            <a:avLst/>
          </a:prstGeom>
        </p:spPr>
      </p:pic>
      <p:sp>
        <p:nvSpPr>
          <p:cNvPr id="5" name="Rectangle 4"/>
          <p:cNvSpPr/>
          <p:nvPr/>
        </p:nvSpPr>
        <p:spPr>
          <a:xfrm>
            <a:off x="7119066" y="6338134"/>
            <a:ext cx="395672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a:ea typeface="+mn-ea"/>
                <a:cs typeface="+mn-cs"/>
              </a:rPr>
              <a:t>Interpretation of four-bit signed integers.</a:t>
            </a:r>
          </a:p>
        </p:txBody>
      </p:sp>
    </p:spTree>
    <p:extLst>
      <p:ext uri="{BB962C8B-B14F-4D97-AF65-F5344CB8AC3E}">
        <p14:creationId xmlns:p14="http://schemas.microsoft.com/office/powerpoint/2010/main" val="81341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Contd.</a:t>
            </a:r>
            <a:endParaRPr lang="en-IN" dirty="0">
              <a:solidFill>
                <a:srgbClr val="FF0000"/>
              </a:solidFill>
            </a:endParaRPr>
          </a:p>
        </p:txBody>
      </p:sp>
      <p:sp>
        <p:nvSpPr>
          <p:cNvPr id="3" name="Content Placeholder 2"/>
          <p:cNvSpPr>
            <a:spLocks noGrp="1"/>
          </p:cNvSpPr>
          <p:nvPr>
            <p:ph idx="1"/>
          </p:nvPr>
        </p:nvSpPr>
        <p:spPr/>
        <p:txBody>
          <a:bodyPr/>
          <a:lstStyle/>
          <a:p>
            <a:pPr algn="just">
              <a:lnSpc>
                <a:spcPct val="120000"/>
              </a:lnSpc>
            </a:pPr>
            <a:r>
              <a:rPr lang="en-IN" dirty="0"/>
              <a:t>Using 2’s-complement representation, an </a:t>
            </a:r>
            <a:r>
              <a:rPr lang="en-IN" i="1" dirty="0"/>
              <a:t>n</a:t>
            </a:r>
            <a:r>
              <a:rPr lang="en-IN" dirty="0"/>
              <a:t>-bit number </a:t>
            </a:r>
            <a:r>
              <a:rPr lang="en-IN" i="1" dirty="0"/>
              <a:t>B </a:t>
            </a:r>
            <a:r>
              <a:rPr lang="en-IN" dirty="0"/>
              <a:t>= </a:t>
            </a:r>
            <a:r>
              <a:rPr lang="en-IN" i="1" dirty="0"/>
              <a:t>b</a:t>
            </a:r>
            <a:r>
              <a:rPr lang="en-IN" i="1" baseline="-25000" dirty="0"/>
              <a:t>n</a:t>
            </a:r>
            <a:r>
              <a:rPr lang="en-IN" baseline="-25000" dirty="0"/>
              <a:t>−1</a:t>
            </a:r>
            <a:r>
              <a:rPr lang="en-IN" i="1" dirty="0"/>
              <a:t>b</a:t>
            </a:r>
            <a:r>
              <a:rPr lang="en-IN" i="1" baseline="-25000" dirty="0"/>
              <a:t>n</a:t>
            </a:r>
            <a:r>
              <a:rPr lang="en-IN" baseline="-25000" dirty="0"/>
              <a:t>−2 </a:t>
            </a:r>
            <a:r>
              <a:rPr lang="en-IN" dirty="0"/>
              <a:t>· · · </a:t>
            </a:r>
            <a:r>
              <a:rPr lang="en-IN" i="1" dirty="0"/>
              <a:t>b</a:t>
            </a:r>
            <a:r>
              <a:rPr lang="en-IN" baseline="-25000" dirty="0"/>
              <a:t>1</a:t>
            </a:r>
            <a:r>
              <a:rPr lang="en-IN" i="1" dirty="0"/>
              <a:t>b</a:t>
            </a:r>
            <a:r>
              <a:rPr lang="en-IN" baseline="-25000" dirty="0"/>
              <a:t>0</a:t>
            </a:r>
            <a:r>
              <a:rPr lang="en-IN" dirty="0"/>
              <a:t> represents the </a:t>
            </a:r>
            <a:r>
              <a:rPr lang="en-IN" dirty="0" smtClean="0"/>
              <a:t>value,</a:t>
            </a:r>
            <a:endParaRPr lang="en-IN" dirty="0"/>
          </a:p>
          <a:p>
            <a:pPr marL="0" indent="0" algn="just">
              <a:lnSpc>
                <a:spcPct val="120000"/>
              </a:lnSpc>
              <a:buNone/>
            </a:pPr>
            <a:r>
              <a:rPr lang="en-IN" i="1" dirty="0" smtClean="0"/>
              <a:t>	V(B</a:t>
            </a:r>
            <a:r>
              <a:rPr lang="en-IN" i="1" dirty="0"/>
              <a:t>) </a:t>
            </a:r>
            <a:r>
              <a:rPr lang="en-IN" dirty="0"/>
              <a:t>= </a:t>
            </a:r>
            <a:r>
              <a:rPr lang="en-IN" i="1" dirty="0"/>
              <a:t>(</a:t>
            </a:r>
            <a:r>
              <a:rPr lang="en-IN" dirty="0"/>
              <a:t>−</a:t>
            </a:r>
            <a:r>
              <a:rPr lang="en-IN" i="1" dirty="0"/>
              <a:t>b</a:t>
            </a:r>
            <a:r>
              <a:rPr lang="en-IN" i="1" baseline="-25000" dirty="0"/>
              <a:t>n</a:t>
            </a:r>
            <a:r>
              <a:rPr lang="en-IN" baseline="-25000" dirty="0"/>
              <a:t>−1</a:t>
            </a:r>
            <a:r>
              <a:rPr lang="en-IN" dirty="0"/>
              <a:t> × 2</a:t>
            </a:r>
            <a:r>
              <a:rPr lang="en-IN" i="1" baseline="30000" dirty="0"/>
              <a:t>n</a:t>
            </a:r>
            <a:r>
              <a:rPr lang="en-IN" baseline="30000" dirty="0"/>
              <a:t>−1</a:t>
            </a:r>
            <a:r>
              <a:rPr lang="en-IN" i="1" dirty="0"/>
              <a:t>) </a:t>
            </a:r>
            <a:r>
              <a:rPr lang="en-IN" dirty="0"/>
              <a:t>+ </a:t>
            </a:r>
            <a:r>
              <a:rPr lang="en-IN" i="1" dirty="0"/>
              <a:t>b</a:t>
            </a:r>
            <a:r>
              <a:rPr lang="en-IN" i="1" baseline="-25000" dirty="0"/>
              <a:t>n</a:t>
            </a:r>
            <a:r>
              <a:rPr lang="en-IN" baseline="-25000" dirty="0"/>
              <a:t>−2</a:t>
            </a:r>
            <a:r>
              <a:rPr lang="en-IN" dirty="0"/>
              <a:t> × 2</a:t>
            </a:r>
            <a:r>
              <a:rPr lang="en-IN" i="1" baseline="30000" dirty="0"/>
              <a:t>n</a:t>
            </a:r>
            <a:r>
              <a:rPr lang="en-IN" baseline="30000" dirty="0"/>
              <a:t>−2</a:t>
            </a:r>
            <a:r>
              <a:rPr lang="en-IN" dirty="0"/>
              <a:t> +· · ·+</a:t>
            </a:r>
            <a:r>
              <a:rPr lang="en-IN" i="1" dirty="0"/>
              <a:t>b</a:t>
            </a:r>
            <a:r>
              <a:rPr lang="en-IN" baseline="-25000" dirty="0"/>
              <a:t>1</a:t>
            </a:r>
            <a:r>
              <a:rPr lang="en-IN" dirty="0"/>
              <a:t> × 2</a:t>
            </a:r>
            <a:r>
              <a:rPr lang="en-IN" baseline="30000" dirty="0"/>
              <a:t>1</a:t>
            </a:r>
            <a:r>
              <a:rPr lang="en-IN" dirty="0"/>
              <a:t> + </a:t>
            </a:r>
            <a:r>
              <a:rPr lang="en-IN" i="1" dirty="0"/>
              <a:t>b</a:t>
            </a:r>
            <a:r>
              <a:rPr lang="en-IN" baseline="-25000" dirty="0"/>
              <a:t>0</a:t>
            </a:r>
            <a:r>
              <a:rPr lang="en-IN" dirty="0"/>
              <a:t> × 2</a:t>
            </a:r>
            <a:r>
              <a:rPr lang="en-IN" baseline="30000" dirty="0"/>
              <a:t>0</a:t>
            </a:r>
          </a:p>
          <a:p>
            <a:pPr algn="just">
              <a:lnSpc>
                <a:spcPct val="120000"/>
              </a:lnSpc>
            </a:pPr>
            <a:r>
              <a:rPr lang="en-IN" dirty="0"/>
              <a:t>Thus the largest negative number, 100 </a:t>
            </a:r>
            <a:r>
              <a:rPr lang="en-IN" i="1" dirty="0"/>
              <a:t>. . . </a:t>
            </a:r>
            <a:r>
              <a:rPr lang="en-IN" dirty="0"/>
              <a:t>00</a:t>
            </a:r>
            <a:r>
              <a:rPr lang="en-IN" i="1" dirty="0"/>
              <a:t>, </a:t>
            </a:r>
            <a:r>
              <a:rPr lang="en-IN" dirty="0"/>
              <a:t>has the value −2</a:t>
            </a:r>
            <a:r>
              <a:rPr lang="en-IN" i="1" baseline="30000" dirty="0"/>
              <a:t>n</a:t>
            </a:r>
            <a:r>
              <a:rPr lang="en-IN" baseline="30000" dirty="0"/>
              <a:t>−1</a:t>
            </a:r>
            <a:r>
              <a:rPr lang="en-IN" dirty="0"/>
              <a:t>. </a:t>
            </a:r>
            <a:endParaRPr lang="en-IN" dirty="0" smtClean="0"/>
          </a:p>
          <a:p>
            <a:pPr algn="just">
              <a:lnSpc>
                <a:spcPct val="120000"/>
              </a:lnSpc>
            </a:pPr>
            <a:r>
              <a:rPr lang="en-IN" dirty="0" smtClean="0"/>
              <a:t>The </a:t>
            </a:r>
            <a:r>
              <a:rPr lang="en-IN" dirty="0"/>
              <a:t>largest positive number, 011 </a:t>
            </a:r>
            <a:r>
              <a:rPr lang="en-IN" i="1" dirty="0"/>
              <a:t>. . . </a:t>
            </a:r>
            <a:r>
              <a:rPr lang="en-IN" dirty="0"/>
              <a:t>11</a:t>
            </a:r>
            <a:r>
              <a:rPr lang="en-IN" i="1" dirty="0"/>
              <a:t>, </a:t>
            </a:r>
            <a:r>
              <a:rPr lang="en-IN" dirty="0"/>
              <a:t>has the value 2</a:t>
            </a:r>
            <a:r>
              <a:rPr lang="en-IN" i="1" baseline="30000" dirty="0"/>
              <a:t>n</a:t>
            </a:r>
            <a:r>
              <a:rPr lang="en-IN" baseline="30000" dirty="0"/>
              <a:t>−1</a:t>
            </a:r>
            <a:r>
              <a:rPr lang="en-IN" dirty="0"/>
              <a:t> − 1.</a:t>
            </a:r>
          </a:p>
          <a:p>
            <a:endParaRPr lang="en-IN" dirty="0"/>
          </a:p>
        </p:txBody>
      </p:sp>
    </p:spTree>
    <p:extLst>
      <p:ext uri="{BB962C8B-B14F-4D97-AF65-F5344CB8AC3E}">
        <p14:creationId xmlns:p14="http://schemas.microsoft.com/office/powerpoint/2010/main" val="53455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40396"/>
          </a:xfrm>
        </p:spPr>
        <p:txBody>
          <a:bodyPr>
            <a:normAutofit fontScale="90000"/>
          </a:bodyPr>
          <a:lstStyle/>
          <a:p>
            <a:r>
              <a:rPr lang="en-IN" b="1" dirty="0">
                <a:solidFill>
                  <a:srgbClr val="FF0000"/>
                </a:solidFill>
              </a:rPr>
              <a:t>Addition and </a:t>
            </a:r>
            <a:r>
              <a:rPr lang="en-IN" b="1" dirty="0" smtClean="0">
                <a:solidFill>
                  <a:srgbClr val="FF0000"/>
                </a:solidFill>
              </a:rPr>
              <a:t>Subtraction operations</a:t>
            </a:r>
            <a:endParaRPr lang="en-IN" dirty="0">
              <a:solidFill>
                <a:srgbClr val="FF0000"/>
              </a:solidFill>
            </a:endParaRPr>
          </a:p>
        </p:txBody>
      </p:sp>
      <p:sp>
        <p:nvSpPr>
          <p:cNvPr id="3" name="Content Placeholder 2"/>
          <p:cNvSpPr>
            <a:spLocks noGrp="1"/>
          </p:cNvSpPr>
          <p:nvPr>
            <p:ph idx="1"/>
          </p:nvPr>
        </p:nvSpPr>
        <p:spPr>
          <a:xfrm>
            <a:off x="838200" y="1091953"/>
            <a:ext cx="10515600" cy="5628443"/>
          </a:xfrm>
        </p:spPr>
        <p:txBody>
          <a:bodyPr>
            <a:normAutofit lnSpcReduction="10000"/>
          </a:bodyPr>
          <a:lstStyle/>
          <a:p>
            <a:pPr algn="just">
              <a:lnSpc>
                <a:spcPct val="110000"/>
              </a:lnSpc>
            </a:pPr>
            <a:r>
              <a:rPr lang="en-IN" dirty="0" smtClean="0"/>
              <a:t>We can compare the advantages of different </a:t>
            </a:r>
            <a:r>
              <a:rPr lang="en-IN" dirty="0"/>
              <a:t>number </a:t>
            </a:r>
            <a:r>
              <a:rPr lang="en-IN" dirty="0" smtClean="0"/>
              <a:t>representations based on the addition </a:t>
            </a:r>
            <a:r>
              <a:rPr lang="en-IN" dirty="0"/>
              <a:t>and </a:t>
            </a:r>
            <a:r>
              <a:rPr lang="en-IN" dirty="0" smtClean="0"/>
              <a:t>subtraction operations. </a:t>
            </a:r>
            <a:endParaRPr lang="en-IN" dirty="0"/>
          </a:p>
          <a:p>
            <a:pPr algn="just">
              <a:lnSpc>
                <a:spcPct val="110000"/>
              </a:lnSpc>
            </a:pPr>
            <a:r>
              <a:rPr lang="en-IN" dirty="0" smtClean="0"/>
              <a:t>For the illustrations, we can use </a:t>
            </a:r>
            <a:r>
              <a:rPr lang="en-IN" dirty="0"/>
              <a:t>four-bit numbers, consisting of a sign bit and three significant bits</a:t>
            </a:r>
            <a:r>
              <a:rPr lang="en-IN" dirty="0" smtClean="0"/>
              <a:t>.</a:t>
            </a:r>
            <a:endParaRPr lang="en-IN" dirty="0"/>
          </a:p>
          <a:p>
            <a:pPr algn="just">
              <a:lnSpc>
                <a:spcPct val="110000"/>
              </a:lnSpc>
            </a:pPr>
            <a:r>
              <a:rPr lang="en-IN" dirty="0"/>
              <a:t>Thus the numbers have to be small enough so that the magnitude of their sum can be expressed in three bits, which means that the sum cannot exceed the value 7.</a:t>
            </a:r>
          </a:p>
          <a:p>
            <a:pPr algn="just">
              <a:lnSpc>
                <a:spcPct val="110000"/>
              </a:lnSpc>
            </a:pPr>
            <a:r>
              <a:rPr lang="en-IN" dirty="0"/>
              <a:t>Addition of positive numbers is the same for all three number </a:t>
            </a:r>
            <a:r>
              <a:rPr lang="en-IN" dirty="0" smtClean="0"/>
              <a:t>representations which is same </a:t>
            </a:r>
            <a:r>
              <a:rPr lang="en-IN" dirty="0"/>
              <a:t>as the addition of unsigned </a:t>
            </a:r>
            <a:r>
              <a:rPr lang="en-IN" dirty="0" smtClean="0"/>
              <a:t>numbers.</a:t>
            </a:r>
            <a:endParaRPr lang="en-IN" dirty="0"/>
          </a:p>
          <a:p>
            <a:pPr algn="just">
              <a:lnSpc>
                <a:spcPct val="110000"/>
              </a:lnSpc>
            </a:pPr>
            <a:r>
              <a:rPr lang="en-IN" dirty="0"/>
              <a:t>But there are significant differences when negative numbers are involved</a:t>
            </a:r>
            <a:r>
              <a:rPr lang="en-IN" dirty="0" smtClean="0"/>
              <a:t>.</a:t>
            </a:r>
            <a:endParaRPr lang="en-IN" dirty="0"/>
          </a:p>
        </p:txBody>
      </p:sp>
    </p:spTree>
    <p:extLst>
      <p:ext uri="{BB962C8B-B14F-4D97-AF65-F5344CB8AC3E}">
        <p14:creationId xmlns:p14="http://schemas.microsoft.com/office/powerpoint/2010/main" val="218300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rPr>
              <a:t>Sign and Magnitude </a:t>
            </a:r>
            <a:r>
              <a:rPr lang="en-IN" b="1" dirty="0">
                <a:solidFill>
                  <a:srgbClr val="FF0000"/>
                </a:solidFill>
              </a:rPr>
              <a:t>Addition</a:t>
            </a:r>
            <a:endParaRPr lang="en-IN"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algn="just">
              <a:lnSpc>
                <a:spcPct val="110000"/>
              </a:lnSpc>
            </a:pPr>
            <a:r>
              <a:rPr lang="en-IN" dirty="0"/>
              <a:t>If both operands have the same sign, then the addition of sign-and-magnitude numbers is simple. </a:t>
            </a:r>
          </a:p>
          <a:p>
            <a:pPr lvl="1" algn="just">
              <a:lnSpc>
                <a:spcPct val="110000"/>
              </a:lnSpc>
            </a:pPr>
            <a:r>
              <a:rPr lang="en-IN" dirty="0"/>
              <a:t>The magnitudes are added, and the resulting sum is given the sign of the operands.</a:t>
            </a:r>
          </a:p>
          <a:p>
            <a:pPr algn="just">
              <a:lnSpc>
                <a:spcPct val="110000"/>
              </a:lnSpc>
            </a:pPr>
            <a:r>
              <a:rPr lang="en-IN" dirty="0"/>
              <a:t>However, if the operands have opposite signs, the task becomes more complicated. </a:t>
            </a:r>
          </a:p>
          <a:p>
            <a:pPr algn="just">
              <a:lnSpc>
                <a:spcPct val="110000"/>
              </a:lnSpc>
            </a:pPr>
            <a:r>
              <a:rPr lang="en-IN" dirty="0"/>
              <a:t>Then it is necessary to subtract the smaller number from the larger one. </a:t>
            </a:r>
          </a:p>
          <a:p>
            <a:pPr algn="just">
              <a:lnSpc>
                <a:spcPct val="110000"/>
              </a:lnSpc>
            </a:pPr>
            <a:r>
              <a:rPr lang="en-IN" dirty="0"/>
              <a:t>This means that logic circuits that compare and subtract numbers are also needed. </a:t>
            </a:r>
          </a:p>
          <a:p>
            <a:pPr algn="just">
              <a:lnSpc>
                <a:spcPct val="110000"/>
              </a:lnSpc>
            </a:pPr>
            <a:r>
              <a:rPr lang="en-IN" dirty="0" smtClean="0"/>
              <a:t>Hence, </a:t>
            </a:r>
            <a:r>
              <a:rPr lang="en-IN" dirty="0"/>
              <a:t>the sign-and-magnitude representation is not used in computers.</a:t>
            </a:r>
          </a:p>
        </p:txBody>
      </p:sp>
    </p:spTree>
    <p:extLst>
      <p:ext uri="{BB962C8B-B14F-4D97-AF65-F5344CB8AC3E}">
        <p14:creationId xmlns:p14="http://schemas.microsoft.com/office/powerpoint/2010/main" val="130868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4406"/>
          </a:xfrm>
        </p:spPr>
        <p:txBody>
          <a:bodyPr/>
          <a:lstStyle/>
          <a:p>
            <a:r>
              <a:rPr lang="en-IN" dirty="0">
                <a:solidFill>
                  <a:srgbClr val="FF0000"/>
                </a:solidFill>
              </a:rPr>
              <a:t>Contd..</a:t>
            </a:r>
            <a:endParaRPr lang="en-IN" dirty="0"/>
          </a:p>
        </p:txBody>
      </p:sp>
      <p:sp>
        <p:nvSpPr>
          <p:cNvPr id="3" name="Content Placeholder 2"/>
          <p:cNvSpPr>
            <a:spLocks noGrp="1"/>
          </p:cNvSpPr>
          <p:nvPr>
            <p:ph idx="1"/>
          </p:nvPr>
        </p:nvSpPr>
        <p:spPr>
          <a:xfrm>
            <a:off x="838200" y="1476103"/>
            <a:ext cx="10515600" cy="5381897"/>
          </a:xfrm>
        </p:spPr>
        <p:txBody>
          <a:bodyPr>
            <a:normAutofit/>
          </a:bodyPr>
          <a:lstStyle/>
          <a:p>
            <a:endParaRPr lang="en-IN" dirty="0"/>
          </a:p>
          <a:p>
            <a:endParaRPr lang="en-IN" dirty="0"/>
          </a:p>
          <a:p>
            <a:r>
              <a:rPr lang="en-IN" dirty="0" smtClean="0"/>
              <a:t>The </a:t>
            </a:r>
            <a:r>
              <a:rPr lang="en-IN" dirty="0"/>
              <a:t>carries generated during the addition process are marked in pink colour. </a:t>
            </a:r>
          </a:p>
          <a:p>
            <a:r>
              <a:rPr lang="en-IN" dirty="0"/>
              <a:t>For example, a carry of 0 is generated when </a:t>
            </a:r>
            <a:r>
              <a:rPr lang="en-IN" i="1" dirty="0"/>
              <a:t>x</a:t>
            </a:r>
            <a:r>
              <a:rPr lang="en-IN" baseline="-25000" dirty="0"/>
              <a:t>0</a:t>
            </a:r>
            <a:r>
              <a:rPr lang="en-IN" dirty="0"/>
              <a:t> and </a:t>
            </a:r>
            <a:r>
              <a:rPr lang="en-IN" i="1" dirty="0"/>
              <a:t>y</a:t>
            </a:r>
            <a:r>
              <a:rPr lang="en-IN" baseline="-25000" dirty="0"/>
              <a:t>0</a:t>
            </a:r>
            <a:r>
              <a:rPr lang="en-IN" dirty="0"/>
              <a:t> are added, a carry of 1 is produced when </a:t>
            </a:r>
            <a:r>
              <a:rPr lang="en-IN" i="1" dirty="0"/>
              <a:t>x</a:t>
            </a:r>
            <a:r>
              <a:rPr lang="en-IN" baseline="-25000" dirty="0"/>
              <a:t>1</a:t>
            </a:r>
            <a:r>
              <a:rPr lang="en-IN" dirty="0"/>
              <a:t> and </a:t>
            </a:r>
            <a:r>
              <a:rPr lang="en-IN" i="1" dirty="0"/>
              <a:t>y</a:t>
            </a:r>
            <a:r>
              <a:rPr lang="en-IN" baseline="-25000" dirty="0"/>
              <a:t>1</a:t>
            </a:r>
            <a:r>
              <a:rPr lang="en-IN" dirty="0"/>
              <a:t> are added, and so on.</a:t>
            </a:r>
          </a:p>
          <a:p>
            <a:r>
              <a:rPr lang="en-IN" dirty="0" smtClean="0"/>
              <a:t>Designing </a:t>
            </a:r>
            <a:r>
              <a:rPr lang="en-IN" dirty="0"/>
              <a:t>the adder circuit </a:t>
            </a:r>
            <a:r>
              <a:rPr lang="en-IN" dirty="0" smtClean="0"/>
              <a:t>after forming </a:t>
            </a:r>
            <a:r>
              <a:rPr lang="en-IN" dirty="0"/>
              <a:t>of a truth table is impractical </a:t>
            </a:r>
            <a:r>
              <a:rPr lang="en-IN" dirty="0" smtClean="0"/>
              <a:t>here:</a:t>
            </a:r>
          </a:p>
          <a:p>
            <a:pPr lvl="1"/>
            <a:r>
              <a:rPr lang="en-IN" dirty="0" smtClean="0"/>
              <a:t> Truth </a:t>
            </a:r>
            <a:r>
              <a:rPr lang="en-IN" dirty="0"/>
              <a:t>table would have 10 input variables.</a:t>
            </a:r>
          </a:p>
          <a:p>
            <a:pPr lvl="2"/>
            <a:r>
              <a:rPr lang="en-IN" dirty="0" smtClean="0"/>
              <a:t>5 </a:t>
            </a:r>
            <a:r>
              <a:rPr lang="en-IN" dirty="0"/>
              <a:t>for each number </a:t>
            </a:r>
            <a:r>
              <a:rPr lang="en-IN" i="1" dirty="0"/>
              <a:t>X </a:t>
            </a:r>
            <a:r>
              <a:rPr lang="en-IN" dirty="0"/>
              <a:t>and </a:t>
            </a:r>
            <a:r>
              <a:rPr lang="en-IN" i="1" dirty="0"/>
              <a:t>Y </a:t>
            </a:r>
            <a:r>
              <a:rPr lang="en-IN" dirty="0"/>
              <a:t>.</a:t>
            </a:r>
          </a:p>
          <a:p>
            <a:pPr lvl="1"/>
            <a:r>
              <a:rPr lang="en-IN" dirty="0"/>
              <a:t> So it would have 2</a:t>
            </a:r>
            <a:r>
              <a:rPr lang="en-IN" baseline="30000" dirty="0"/>
              <a:t>10</a:t>
            </a:r>
            <a:r>
              <a:rPr lang="en-IN" dirty="0"/>
              <a:t> = 1024 rows</a:t>
            </a:r>
          </a:p>
        </p:txBody>
      </p:sp>
      <p:pic>
        <p:nvPicPr>
          <p:cNvPr id="4" name="Picture 3"/>
          <p:cNvPicPr>
            <a:picLocks noChangeAspect="1"/>
          </p:cNvPicPr>
          <p:nvPr/>
        </p:nvPicPr>
        <p:blipFill>
          <a:blip r:embed="rId2"/>
          <a:stretch>
            <a:fillRect/>
          </a:stretch>
        </p:blipFill>
        <p:spPr>
          <a:xfrm>
            <a:off x="3422048" y="365126"/>
            <a:ext cx="5092177" cy="2098883"/>
          </a:xfrm>
          <a:prstGeom prst="rect">
            <a:avLst/>
          </a:prstGeom>
        </p:spPr>
      </p:pic>
    </p:spTree>
    <p:extLst>
      <p:ext uri="{BB962C8B-B14F-4D97-AF65-F5344CB8AC3E}">
        <p14:creationId xmlns:p14="http://schemas.microsoft.com/office/powerpoint/2010/main" val="263676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b="1" dirty="0">
                <a:solidFill>
                  <a:srgbClr val="FF0000"/>
                </a:solidFill>
              </a:rPr>
              <a:t>1’s Complement Addition</a:t>
            </a:r>
            <a:endParaRPr lang="en-IN" dirty="0">
              <a:solidFill>
                <a:srgbClr val="FF0000"/>
              </a:solidFill>
            </a:endParaRPr>
          </a:p>
        </p:txBody>
      </p:sp>
      <p:sp>
        <p:nvSpPr>
          <p:cNvPr id="3" name="Content Placeholder 2"/>
          <p:cNvSpPr>
            <a:spLocks noGrp="1"/>
          </p:cNvSpPr>
          <p:nvPr>
            <p:ph idx="1"/>
          </p:nvPr>
        </p:nvSpPr>
        <p:spPr>
          <a:xfrm>
            <a:off x="838200" y="953589"/>
            <a:ext cx="10515600" cy="4651080"/>
          </a:xfrm>
        </p:spPr>
        <p:txBody>
          <a:bodyPr>
            <a:noAutofit/>
          </a:bodyPr>
          <a:lstStyle/>
          <a:p>
            <a:pPr algn="just">
              <a:lnSpc>
                <a:spcPct val="100000"/>
              </a:lnSpc>
            </a:pPr>
            <a:r>
              <a:rPr lang="en-IN" sz="2200" dirty="0" smtClean="0"/>
              <a:t>Advantage </a:t>
            </a:r>
            <a:r>
              <a:rPr lang="en-IN" sz="2200" dirty="0"/>
              <a:t>of the 1’s complement representation is that a negative number is generated simply by complementing all bits of the corresponding positive number</a:t>
            </a:r>
            <a:r>
              <a:rPr lang="en-IN" sz="2200" dirty="0" smtClean="0"/>
              <a:t>.</a:t>
            </a:r>
          </a:p>
          <a:p>
            <a:pPr algn="just">
              <a:lnSpc>
                <a:spcPct val="100000"/>
              </a:lnSpc>
            </a:pPr>
            <a:r>
              <a:rPr lang="en-IN" sz="2200" dirty="0" smtClean="0"/>
              <a:t>Consider the figure below,</a:t>
            </a:r>
            <a:endParaRPr lang="en-IN" sz="2200" dirty="0"/>
          </a:p>
          <a:p>
            <a:pPr algn="just">
              <a:lnSpc>
                <a:spcPct val="100000"/>
              </a:lnSpc>
            </a:pPr>
            <a:endParaRPr lang="en-IN" sz="2200" dirty="0" smtClean="0"/>
          </a:p>
          <a:p>
            <a:pPr algn="just">
              <a:lnSpc>
                <a:spcPct val="100000"/>
              </a:lnSpc>
            </a:pPr>
            <a:endParaRPr lang="en-IN" sz="2200" dirty="0"/>
          </a:p>
          <a:p>
            <a:pPr algn="just">
              <a:lnSpc>
                <a:spcPct val="100000"/>
              </a:lnSpc>
            </a:pPr>
            <a:endParaRPr lang="en-IN" sz="2200" dirty="0" smtClean="0"/>
          </a:p>
          <a:p>
            <a:pPr algn="just">
              <a:lnSpc>
                <a:spcPct val="100000"/>
              </a:lnSpc>
            </a:pPr>
            <a:r>
              <a:rPr lang="en-IN" sz="2200" dirty="0" smtClean="0"/>
              <a:t>As </a:t>
            </a:r>
            <a:r>
              <a:rPr lang="en-IN" sz="2200" dirty="0"/>
              <a:t>seen </a:t>
            </a:r>
            <a:r>
              <a:rPr lang="en-IN" sz="2200" dirty="0" smtClean="0"/>
              <a:t>above, </a:t>
            </a:r>
            <a:r>
              <a:rPr lang="en-IN" sz="2200" dirty="0"/>
              <a:t>the computation of 5 + 2 = 7 and </a:t>
            </a:r>
            <a:r>
              <a:rPr lang="en-IN" sz="2200" i="1" dirty="0"/>
              <a:t>(</a:t>
            </a:r>
            <a:r>
              <a:rPr lang="en-IN" sz="2200" dirty="0"/>
              <a:t>−5</a:t>
            </a:r>
            <a:r>
              <a:rPr lang="en-IN" sz="2200" i="1" dirty="0"/>
              <a:t>) </a:t>
            </a:r>
            <a:r>
              <a:rPr lang="en-IN" sz="2200" dirty="0"/>
              <a:t>+ 2 = </a:t>
            </a:r>
            <a:r>
              <a:rPr lang="en-IN" sz="2200" i="1" dirty="0"/>
              <a:t>(</a:t>
            </a:r>
            <a:r>
              <a:rPr lang="en-IN" sz="2200" dirty="0"/>
              <a:t>−3</a:t>
            </a:r>
            <a:r>
              <a:rPr lang="en-IN" sz="2200" i="1" dirty="0"/>
              <a:t>) </a:t>
            </a:r>
            <a:r>
              <a:rPr lang="en-IN" sz="2200" dirty="0"/>
              <a:t>is </a:t>
            </a:r>
            <a:r>
              <a:rPr lang="en-IN" sz="2200" dirty="0" smtClean="0"/>
              <a:t>straightforward</a:t>
            </a:r>
          </a:p>
          <a:p>
            <a:pPr lvl="1" algn="just">
              <a:lnSpc>
                <a:spcPct val="100000"/>
              </a:lnSpc>
            </a:pPr>
            <a:r>
              <a:rPr lang="en-IN" sz="1800" dirty="0" smtClean="0"/>
              <a:t> </a:t>
            </a:r>
            <a:r>
              <a:rPr lang="en-IN" sz="1800" dirty="0"/>
              <a:t>a simple addition of the operands gives the correct result.</a:t>
            </a:r>
          </a:p>
          <a:p>
            <a:pPr algn="just">
              <a:lnSpc>
                <a:spcPct val="100000"/>
              </a:lnSpc>
            </a:pPr>
            <a:r>
              <a:rPr lang="en-IN" sz="2200" dirty="0" smtClean="0"/>
              <a:t>But, Computing </a:t>
            </a:r>
            <a:r>
              <a:rPr lang="en-IN" sz="2200" dirty="0"/>
              <a:t>5 + </a:t>
            </a:r>
            <a:r>
              <a:rPr lang="en-IN" sz="2200" i="1" dirty="0"/>
              <a:t>(</a:t>
            </a:r>
            <a:r>
              <a:rPr lang="en-IN" sz="2200" dirty="0"/>
              <a:t>−2</a:t>
            </a:r>
            <a:r>
              <a:rPr lang="en-IN" sz="2200" i="1" dirty="0"/>
              <a:t>) </a:t>
            </a:r>
            <a:r>
              <a:rPr lang="en-IN" sz="2200" dirty="0"/>
              <a:t>= 3 produces the bit vector </a:t>
            </a:r>
            <a:r>
              <a:rPr lang="en-IN" sz="2200" dirty="0" smtClean="0"/>
              <a:t>10010 which</a:t>
            </a:r>
          </a:p>
          <a:p>
            <a:pPr marL="0" indent="0" algn="just">
              <a:lnSpc>
                <a:spcPct val="100000"/>
              </a:lnSpc>
              <a:buNone/>
            </a:pPr>
            <a:r>
              <a:rPr lang="en-IN" sz="2200" dirty="0"/>
              <a:t> </a:t>
            </a:r>
            <a:r>
              <a:rPr lang="en-IN" sz="2200" dirty="0" smtClean="0"/>
              <a:t>  is not 3 and </a:t>
            </a:r>
            <a:r>
              <a:rPr lang="en-IN" sz="2200" dirty="0"/>
              <a:t>there is </a:t>
            </a:r>
            <a:r>
              <a:rPr lang="en-IN" sz="2200" dirty="0" smtClean="0"/>
              <a:t>a carry-out </a:t>
            </a:r>
            <a:r>
              <a:rPr lang="en-IN" sz="2200" dirty="0"/>
              <a:t>from the sign-bit position. </a:t>
            </a:r>
            <a:endParaRPr lang="en-IN" sz="2200" dirty="0" smtClean="0"/>
          </a:p>
          <a:p>
            <a:pPr algn="just">
              <a:lnSpc>
                <a:spcPct val="100000"/>
              </a:lnSpc>
            </a:pPr>
            <a:r>
              <a:rPr lang="en-IN" sz="2200" dirty="0" smtClean="0"/>
              <a:t>But, if we add the carry to 10010, we get 0011 which is 3 and is the </a:t>
            </a:r>
          </a:p>
          <a:p>
            <a:pPr marL="0" indent="0" algn="just">
              <a:lnSpc>
                <a:spcPct val="100000"/>
              </a:lnSpc>
              <a:buNone/>
            </a:pPr>
            <a:r>
              <a:rPr lang="en-IN" sz="2200" dirty="0"/>
              <a:t> </a:t>
            </a:r>
            <a:r>
              <a:rPr lang="en-IN" sz="2200" dirty="0" smtClean="0"/>
              <a:t>  desired result. </a:t>
            </a:r>
            <a:endParaRPr lang="en-IN" sz="2200" dirty="0"/>
          </a:p>
        </p:txBody>
      </p:sp>
      <p:pic>
        <p:nvPicPr>
          <p:cNvPr id="4" name="Picture 3"/>
          <p:cNvPicPr>
            <a:picLocks noChangeAspect="1"/>
          </p:cNvPicPr>
          <p:nvPr/>
        </p:nvPicPr>
        <p:blipFill>
          <a:blip r:embed="rId2"/>
          <a:stretch>
            <a:fillRect/>
          </a:stretch>
        </p:blipFill>
        <p:spPr>
          <a:xfrm>
            <a:off x="2542299" y="2279152"/>
            <a:ext cx="5858693" cy="1047896"/>
          </a:xfrm>
          <a:prstGeom prst="rect">
            <a:avLst/>
          </a:prstGeom>
        </p:spPr>
      </p:pic>
      <p:pic>
        <p:nvPicPr>
          <p:cNvPr id="5" name="Picture 4"/>
          <p:cNvPicPr>
            <a:picLocks noChangeAspect="1"/>
          </p:cNvPicPr>
          <p:nvPr/>
        </p:nvPicPr>
        <p:blipFill rotWithShape="1">
          <a:blip r:embed="rId3"/>
          <a:srcRect r="57811"/>
          <a:stretch/>
        </p:blipFill>
        <p:spPr>
          <a:xfrm>
            <a:off x="9245722" y="4118722"/>
            <a:ext cx="2108078" cy="1485947"/>
          </a:xfrm>
          <a:prstGeom prst="rect">
            <a:avLst/>
          </a:prstGeom>
        </p:spPr>
      </p:pic>
    </p:spTree>
    <p:extLst>
      <p:ext uri="{BB962C8B-B14F-4D97-AF65-F5344CB8AC3E}">
        <p14:creationId xmlns:p14="http://schemas.microsoft.com/office/powerpoint/2010/main" val="428898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Contd</a:t>
            </a:r>
            <a:r>
              <a:rPr lang="en-IN" dirty="0" smtClean="0">
                <a:solidFill>
                  <a:srgbClr val="FF0000"/>
                </a:solidFill>
              </a:rPr>
              <a:t>..</a:t>
            </a:r>
            <a:endParaRPr lang="en-IN" dirty="0"/>
          </a:p>
        </p:txBody>
      </p:sp>
      <p:sp>
        <p:nvSpPr>
          <p:cNvPr id="3" name="Content Placeholder 2"/>
          <p:cNvSpPr>
            <a:spLocks noGrp="1"/>
          </p:cNvSpPr>
          <p:nvPr>
            <p:ph idx="1"/>
          </p:nvPr>
        </p:nvSpPr>
        <p:spPr>
          <a:xfrm>
            <a:off x="838200" y="1463040"/>
            <a:ext cx="10515600" cy="4713923"/>
          </a:xfrm>
        </p:spPr>
        <p:txBody>
          <a:bodyPr>
            <a:noAutofit/>
          </a:bodyPr>
          <a:lstStyle/>
          <a:p>
            <a:pPr algn="just">
              <a:lnSpc>
                <a:spcPct val="120000"/>
              </a:lnSpc>
            </a:pPr>
            <a:r>
              <a:rPr lang="en-IN" sz="2200" dirty="0" smtClean="0"/>
              <a:t>A </a:t>
            </a:r>
            <a:r>
              <a:rPr lang="en-IN" sz="2200" dirty="0"/>
              <a:t>similar situation arises when adding </a:t>
            </a:r>
            <a:r>
              <a:rPr lang="en-IN" sz="2200" i="1" dirty="0"/>
              <a:t>(</a:t>
            </a:r>
            <a:r>
              <a:rPr lang="en-IN" sz="2200" dirty="0"/>
              <a:t>−5</a:t>
            </a:r>
            <a:r>
              <a:rPr lang="en-IN" sz="2200" i="1" dirty="0"/>
              <a:t>) </a:t>
            </a:r>
            <a:r>
              <a:rPr lang="en-IN" sz="2200" dirty="0"/>
              <a:t>+ </a:t>
            </a:r>
            <a:r>
              <a:rPr lang="en-IN" sz="2200" i="1" dirty="0"/>
              <a:t>(</a:t>
            </a:r>
            <a:r>
              <a:rPr lang="en-IN" sz="2200" dirty="0"/>
              <a:t>−2</a:t>
            </a:r>
            <a:r>
              <a:rPr lang="en-IN" sz="2200" i="1" dirty="0"/>
              <a:t>) </a:t>
            </a:r>
            <a:r>
              <a:rPr lang="en-IN" sz="2200" dirty="0"/>
              <a:t>= </a:t>
            </a:r>
            <a:r>
              <a:rPr lang="en-IN" sz="2200" i="1" dirty="0"/>
              <a:t>(</a:t>
            </a:r>
            <a:r>
              <a:rPr lang="en-IN" sz="2200" dirty="0"/>
              <a:t>−7</a:t>
            </a:r>
            <a:r>
              <a:rPr lang="en-IN" sz="2200" i="1" dirty="0"/>
              <a:t>)</a:t>
            </a:r>
            <a:r>
              <a:rPr lang="en-IN" sz="2200" dirty="0"/>
              <a:t>. </a:t>
            </a:r>
          </a:p>
          <a:p>
            <a:pPr algn="just">
              <a:lnSpc>
                <a:spcPct val="120000"/>
              </a:lnSpc>
            </a:pPr>
            <a:r>
              <a:rPr lang="en-IN" sz="2200" dirty="0"/>
              <a:t>After the initial addition the result is wrong because the four bits of the sum are 0111, which represents +7 rather than −7. </a:t>
            </a:r>
          </a:p>
          <a:p>
            <a:pPr algn="just">
              <a:lnSpc>
                <a:spcPct val="120000"/>
              </a:lnSpc>
            </a:pPr>
            <a:r>
              <a:rPr lang="en-IN" sz="2200" dirty="0"/>
              <a:t>But again, there is a carry-out from the sign-bit position, which can be used to correct the result by adding it in the LSB position, as shown in Fig.</a:t>
            </a:r>
          </a:p>
          <a:p>
            <a:pPr algn="just">
              <a:lnSpc>
                <a:spcPct val="120000"/>
              </a:lnSpc>
            </a:pPr>
            <a:r>
              <a:rPr lang="en-IN" sz="2200" dirty="0"/>
              <a:t>The conclusion from these examples is that the addition of 1’s complement numbers may or may not be simple. </a:t>
            </a:r>
          </a:p>
          <a:p>
            <a:pPr algn="just">
              <a:lnSpc>
                <a:spcPct val="120000"/>
              </a:lnSpc>
            </a:pPr>
            <a:r>
              <a:rPr lang="en-IN" sz="2200" dirty="0"/>
              <a:t>In some cases a correction is needed, which amounts to an extra addition that must be performed. </a:t>
            </a:r>
          </a:p>
          <a:p>
            <a:pPr algn="just">
              <a:lnSpc>
                <a:spcPct val="120000"/>
              </a:lnSpc>
            </a:pPr>
            <a:r>
              <a:rPr lang="en-IN" sz="2200" dirty="0"/>
              <a:t>Consequently, the time needed to add two 1’s complement numbers may be twice as long as the time needed to add two unsigned numbers.</a:t>
            </a:r>
          </a:p>
        </p:txBody>
      </p:sp>
      <p:pic>
        <p:nvPicPr>
          <p:cNvPr id="5" name="Picture 4"/>
          <p:cNvPicPr>
            <a:picLocks noChangeAspect="1"/>
          </p:cNvPicPr>
          <p:nvPr/>
        </p:nvPicPr>
        <p:blipFill rotWithShape="1">
          <a:blip r:embed="rId2"/>
          <a:srcRect l="57093"/>
          <a:stretch/>
        </p:blipFill>
        <p:spPr>
          <a:xfrm>
            <a:off x="7968343" y="365125"/>
            <a:ext cx="2143924" cy="1485947"/>
          </a:xfrm>
          <a:prstGeom prst="rect">
            <a:avLst/>
          </a:prstGeom>
        </p:spPr>
      </p:pic>
    </p:spTree>
    <p:extLst>
      <p:ext uri="{BB962C8B-B14F-4D97-AF65-F5344CB8AC3E}">
        <p14:creationId xmlns:p14="http://schemas.microsoft.com/office/powerpoint/2010/main" val="367985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0715"/>
          </a:xfrm>
        </p:spPr>
        <p:txBody>
          <a:bodyPr>
            <a:normAutofit fontScale="90000"/>
          </a:bodyPr>
          <a:lstStyle/>
          <a:p>
            <a:r>
              <a:rPr lang="en-IN" b="1" dirty="0">
                <a:solidFill>
                  <a:srgbClr val="FF0000"/>
                </a:solidFill>
              </a:rPr>
              <a:t>2’s Complement Addition</a:t>
            </a:r>
            <a:endParaRPr lang="en-IN" dirty="0">
              <a:solidFill>
                <a:srgbClr val="FF0000"/>
              </a:solidFill>
            </a:endParaRPr>
          </a:p>
        </p:txBody>
      </p:sp>
      <p:sp>
        <p:nvSpPr>
          <p:cNvPr id="3" name="Content Placeholder 2"/>
          <p:cNvSpPr>
            <a:spLocks noGrp="1"/>
          </p:cNvSpPr>
          <p:nvPr>
            <p:ph idx="1"/>
          </p:nvPr>
        </p:nvSpPr>
        <p:spPr>
          <a:xfrm>
            <a:off x="838200" y="1097280"/>
            <a:ext cx="10515600" cy="5079683"/>
          </a:xfrm>
        </p:spPr>
        <p:txBody>
          <a:bodyPr>
            <a:normAutofit/>
          </a:bodyPr>
          <a:lstStyle/>
          <a:p>
            <a:pPr algn="just">
              <a:lnSpc>
                <a:spcPct val="100000"/>
              </a:lnSpc>
            </a:pPr>
            <a:endParaRPr lang="en-IN" sz="2400" dirty="0" smtClean="0"/>
          </a:p>
          <a:p>
            <a:pPr algn="just">
              <a:lnSpc>
                <a:spcPct val="100000"/>
              </a:lnSpc>
            </a:pPr>
            <a:r>
              <a:rPr lang="en-IN" sz="2400" dirty="0" smtClean="0"/>
              <a:t>Lets take the same </a:t>
            </a:r>
            <a:r>
              <a:rPr lang="en-IN" sz="2400" dirty="0"/>
              <a:t>combinations of numbers as used in the 1’s complement example.</a:t>
            </a:r>
          </a:p>
          <a:p>
            <a:pPr algn="just">
              <a:lnSpc>
                <a:spcPct val="100000"/>
              </a:lnSpc>
            </a:pPr>
            <a:endParaRPr lang="en-IN" sz="2400" dirty="0" smtClean="0"/>
          </a:p>
          <a:p>
            <a:pPr algn="just">
              <a:lnSpc>
                <a:spcPct val="100000"/>
              </a:lnSpc>
            </a:pPr>
            <a:endParaRPr lang="en-IN" sz="2400" dirty="0"/>
          </a:p>
          <a:p>
            <a:pPr algn="just">
              <a:lnSpc>
                <a:spcPct val="100000"/>
              </a:lnSpc>
            </a:pPr>
            <a:endParaRPr lang="en-IN" sz="2400" dirty="0" smtClean="0"/>
          </a:p>
          <a:p>
            <a:pPr algn="just">
              <a:lnSpc>
                <a:spcPct val="100000"/>
              </a:lnSpc>
            </a:pPr>
            <a:endParaRPr lang="en-IN" sz="2400" dirty="0"/>
          </a:p>
          <a:p>
            <a:pPr algn="just">
              <a:lnSpc>
                <a:spcPct val="100000"/>
              </a:lnSpc>
            </a:pPr>
            <a:r>
              <a:rPr lang="en-IN" sz="2400" dirty="0" smtClean="0"/>
              <a:t>Figure indicates </a:t>
            </a:r>
            <a:r>
              <a:rPr lang="en-IN" sz="2400" dirty="0"/>
              <a:t>how the addition is performed using 2’s complement numbers. </a:t>
            </a:r>
          </a:p>
          <a:p>
            <a:pPr algn="just">
              <a:lnSpc>
                <a:spcPct val="100000"/>
              </a:lnSpc>
            </a:pPr>
            <a:r>
              <a:rPr lang="en-IN" sz="2400" dirty="0"/>
              <a:t>Adding 5 + 2 = 7 and </a:t>
            </a:r>
            <a:r>
              <a:rPr lang="en-IN" sz="2400" i="1" dirty="0"/>
              <a:t>(</a:t>
            </a:r>
            <a:r>
              <a:rPr lang="en-IN" sz="2400" dirty="0"/>
              <a:t>−5</a:t>
            </a:r>
            <a:r>
              <a:rPr lang="en-IN" sz="2400" i="1" dirty="0"/>
              <a:t>) </a:t>
            </a:r>
            <a:r>
              <a:rPr lang="en-IN" sz="2400" dirty="0"/>
              <a:t>+ 2 = </a:t>
            </a:r>
            <a:r>
              <a:rPr lang="en-IN" sz="2400" i="1" dirty="0"/>
              <a:t>(</a:t>
            </a:r>
            <a:r>
              <a:rPr lang="en-IN" sz="2400" dirty="0"/>
              <a:t>−3</a:t>
            </a:r>
            <a:r>
              <a:rPr lang="en-IN" sz="2400" i="1" dirty="0"/>
              <a:t>) </a:t>
            </a:r>
            <a:r>
              <a:rPr lang="en-IN" sz="2400" dirty="0"/>
              <a:t>is straightforward. </a:t>
            </a:r>
          </a:p>
        </p:txBody>
      </p:sp>
      <p:pic>
        <p:nvPicPr>
          <p:cNvPr id="4" name="Picture 3"/>
          <p:cNvPicPr>
            <a:picLocks noChangeAspect="1"/>
          </p:cNvPicPr>
          <p:nvPr/>
        </p:nvPicPr>
        <p:blipFill rotWithShape="1">
          <a:blip r:embed="rId2"/>
          <a:srcRect b="70056"/>
          <a:stretch/>
        </p:blipFill>
        <p:spPr>
          <a:xfrm>
            <a:off x="2247490" y="2856502"/>
            <a:ext cx="5868219" cy="1075418"/>
          </a:xfrm>
          <a:prstGeom prst="rect">
            <a:avLst/>
          </a:prstGeom>
        </p:spPr>
      </p:pic>
    </p:spTree>
    <p:extLst>
      <p:ext uri="{BB962C8B-B14F-4D97-AF65-F5344CB8AC3E}">
        <p14:creationId xmlns:p14="http://schemas.microsoft.com/office/powerpoint/2010/main" val="52305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45030"/>
            <a:ext cx="10515600" cy="5340940"/>
          </a:xfrm>
        </p:spPr>
        <p:txBody>
          <a:bodyPr>
            <a:normAutofit fontScale="92500" lnSpcReduction="20000"/>
          </a:bodyPr>
          <a:lstStyle/>
          <a:p>
            <a:pPr algn="just">
              <a:lnSpc>
                <a:spcPct val="100000"/>
              </a:lnSpc>
            </a:pPr>
            <a:endParaRPr lang="en-IN" sz="2400" dirty="0" smtClean="0"/>
          </a:p>
          <a:p>
            <a:pPr algn="just">
              <a:lnSpc>
                <a:spcPct val="100000"/>
              </a:lnSpc>
            </a:pPr>
            <a:endParaRPr lang="en-IN" sz="2400" dirty="0"/>
          </a:p>
          <a:p>
            <a:pPr algn="just">
              <a:lnSpc>
                <a:spcPct val="100000"/>
              </a:lnSpc>
            </a:pPr>
            <a:endParaRPr lang="en-IN" sz="2400" dirty="0" smtClean="0"/>
          </a:p>
          <a:p>
            <a:pPr algn="just">
              <a:lnSpc>
                <a:spcPct val="100000"/>
              </a:lnSpc>
            </a:pPr>
            <a:r>
              <a:rPr lang="en-IN" sz="2400" dirty="0" smtClean="0"/>
              <a:t>The </a:t>
            </a:r>
            <a:r>
              <a:rPr lang="en-IN" sz="2400" dirty="0"/>
              <a:t>computation 5 + </a:t>
            </a:r>
            <a:r>
              <a:rPr lang="en-IN" sz="2400" i="1" dirty="0"/>
              <a:t>(</a:t>
            </a:r>
            <a:r>
              <a:rPr lang="en-IN" sz="2400" dirty="0"/>
              <a:t>−2</a:t>
            </a:r>
            <a:r>
              <a:rPr lang="en-IN" sz="2400" i="1" dirty="0"/>
              <a:t>) </a:t>
            </a:r>
            <a:r>
              <a:rPr lang="en-IN" sz="2400" dirty="0"/>
              <a:t>= 3 generates the correct four bits of the result, namely 0011. </a:t>
            </a:r>
          </a:p>
          <a:p>
            <a:pPr lvl="1" algn="just">
              <a:lnSpc>
                <a:spcPct val="100000"/>
              </a:lnSpc>
            </a:pPr>
            <a:r>
              <a:rPr lang="en-IN" sz="2000" dirty="0"/>
              <a:t>There is a carry-out from the sign-bit position, which we can simply ignore. </a:t>
            </a:r>
            <a:endParaRPr lang="en-IN" sz="2000" dirty="0" smtClean="0"/>
          </a:p>
          <a:p>
            <a:pPr algn="just">
              <a:lnSpc>
                <a:spcPct val="100000"/>
              </a:lnSpc>
            </a:pPr>
            <a:r>
              <a:rPr lang="en-IN" sz="2400" dirty="0" smtClean="0"/>
              <a:t>The </a:t>
            </a:r>
            <a:r>
              <a:rPr lang="en-IN" sz="2400" dirty="0"/>
              <a:t>fourth case is </a:t>
            </a:r>
            <a:r>
              <a:rPr lang="en-IN" sz="2400" i="1" dirty="0"/>
              <a:t>(</a:t>
            </a:r>
            <a:r>
              <a:rPr lang="en-IN" sz="2400" dirty="0"/>
              <a:t>−5</a:t>
            </a:r>
            <a:r>
              <a:rPr lang="en-IN" sz="2400" i="1" dirty="0"/>
              <a:t>) </a:t>
            </a:r>
            <a:r>
              <a:rPr lang="en-IN" sz="2400" dirty="0"/>
              <a:t>+ </a:t>
            </a:r>
            <a:r>
              <a:rPr lang="en-IN" sz="2400" i="1" dirty="0"/>
              <a:t>(</a:t>
            </a:r>
            <a:r>
              <a:rPr lang="en-IN" sz="2400" dirty="0"/>
              <a:t>−2</a:t>
            </a:r>
            <a:r>
              <a:rPr lang="en-IN" sz="2400" i="1" dirty="0"/>
              <a:t>) </a:t>
            </a:r>
            <a:r>
              <a:rPr lang="en-IN" sz="2400" dirty="0"/>
              <a:t>= </a:t>
            </a:r>
            <a:r>
              <a:rPr lang="en-IN" sz="2400" i="1" dirty="0"/>
              <a:t>(</a:t>
            </a:r>
            <a:r>
              <a:rPr lang="en-IN" sz="2400" dirty="0"/>
              <a:t>−7</a:t>
            </a:r>
            <a:r>
              <a:rPr lang="en-IN" sz="2400" i="1" dirty="0"/>
              <a:t>)</a:t>
            </a:r>
            <a:r>
              <a:rPr lang="en-IN" sz="2400" dirty="0"/>
              <a:t>. </a:t>
            </a:r>
            <a:r>
              <a:rPr lang="en-IN" sz="2400" dirty="0" smtClean="0"/>
              <a:t>Again</a:t>
            </a:r>
            <a:r>
              <a:rPr lang="en-IN" sz="2400" dirty="0"/>
              <a:t>, the four bits of the result, 1001, give the correct sum </a:t>
            </a:r>
            <a:r>
              <a:rPr lang="en-IN" sz="2400" i="1" dirty="0"/>
              <a:t>(</a:t>
            </a:r>
            <a:r>
              <a:rPr lang="en-IN" sz="2400" dirty="0"/>
              <a:t>−7</a:t>
            </a:r>
            <a:r>
              <a:rPr lang="en-IN" sz="2400" i="1" dirty="0"/>
              <a:t>)</a:t>
            </a:r>
            <a:r>
              <a:rPr lang="en-IN" sz="2400" dirty="0"/>
              <a:t>. </a:t>
            </a:r>
          </a:p>
          <a:p>
            <a:pPr lvl="1" algn="just">
              <a:lnSpc>
                <a:spcPct val="100000"/>
              </a:lnSpc>
            </a:pPr>
            <a:r>
              <a:rPr lang="en-IN" sz="2000" dirty="0"/>
              <a:t>In this case also, the carry-out from the sign-bit position can be ignored</a:t>
            </a:r>
            <a:r>
              <a:rPr lang="en-IN" sz="2000" dirty="0" smtClean="0"/>
              <a:t>.</a:t>
            </a:r>
          </a:p>
          <a:p>
            <a:pPr algn="just">
              <a:lnSpc>
                <a:spcPct val="100000"/>
              </a:lnSpc>
            </a:pPr>
            <a:r>
              <a:rPr lang="en-IN" sz="2400" dirty="0"/>
              <a:t>As illustrated by these examples, the addition of 2’s complement numbers is very simple.</a:t>
            </a:r>
          </a:p>
          <a:p>
            <a:pPr lvl="1" algn="just">
              <a:lnSpc>
                <a:spcPct val="100000"/>
              </a:lnSpc>
            </a:pPr>
            <a:r>
              <a:rPr lang="en-IN" sz="2000" dirty="0" smtClean="0"/>
              <a:t>When </a:t>
            </a:r>
            <a:r>
              <a:rPr lang="en-IN" sz="2000" dirty="0"/>
              <a:t>the numbers are added, the result is always correct.</a:t>
            </a:r>
          </a:p>
          <a:p>
            <a:pPr lvl="1" algn="just">
              <a:lnSpc>
                <a:spcPct val="100000"/>
              </a:lnSpc>
            </a:pPr>
            <a:r>
              <a:rPr lang="en-IN" sz="2000" dirty="0" smtClean="0"/>
              <a:t>If </a:t>
            </a:r>
            <a:r>
              <a:rPr lang="en-IN" sz="2000" dirty="0"/>
              <a:t>there is a carry-out from the sign-bit position, it is simply ignored. </a:t>
            </a:r>
          </a:p>
          <a:p>
            <a:pPr algn="just">
              <a:lnSpc>
                <a:spcPct val="100000"/>
              </a:lnSpc>
            </a:pPr>
            <a:r>
              <a:rPr lang="en-IN" sz="2400" dirty="0"/>
              <a:t>Therefore, the addition process is the same, regardless of the signs of the </a:t>
            </a:r>
            <a:r>
              <a:rPr lang="en-IN" sz="2400" dirty="0" smtClean="0"/>
              <a:t>operands and </a:t>
            </a:r>
            <a:r>
              <a:rPr lang="en-IN" sz="2400" dirty="0"/>
              <a:t>can be performed by an adder circuit, such as the n-bit ripple carry adder.</a:t>
            </a:r>
          </a:p>
          <a:p>
            <a:pPr algn="just">
              <a:lnSpc>
                <a:spcPct val="100000"/>
              </a:lnSpc>
            </a:pPr>
            <a:r>
              <a:rPr lang="en-IN" sz="2400" dirty="0"/>
              <a:t>Hence the 2’s complement notation is highly suitable for the implementation of addition </a:t>
            </a:r>
            <a:r>
              <a:rPr lang="en-IN" sz="2400" dirty="0" smtClean="0"/>
              <a:t>operations with operands of any signs. </a:t>
            </a:r>
            <a:endParaRPr lang="en-IN" sz="2400" dirty="0"/>
          </a:p>
          <a:p>
            <a:pPr algn="just">
              <a:lnSpc>
                <a:spcPct val="100000"/>
              </a:lnSpc>
            </a:pPr>
            <a:endParaRPr lang="en-IN" sz="2400" dirty="0"/>
          </a:p>
        </p:txBody>
      </p:sp>
      <p:pic>
        <p:nvPicPr>
          <p:cNvPr id="4" name="Picture 3"/>
          <p:cNvPicPr>
            <a:picLocks noChangeAspect="1"/>
          </p:cNvPicPr>
          <p:nvPr/>
        </p:nvPicPr>
        <p:blipFill rotWithShape="1">
          <a:blip r:embed="rId2"/>
          <a:srcRect t="45948"/>
          <a:stretch/>
        </p:blipFill>
        <p:spPr>
          <a:xfrm>
            <a:off x="2508747" y="181827"/>
            <a:ext cx="5868219" cy="1941243"/>
          </a:xfrm>
          <a:prstGeom prst="rect">
            <a:avLst/>
          </a:prstGeom>
        </p:spPr>
      </p:pic>
    </p:spTree>
    <p:extLst>
      <p:ext uri="{BB962C8B-B14F-4D97-AF65-F5344CB8AC3E}">
        <p14:creationId xmlns:p14="http://schemas.microsoft.com/office/powerpoint/2010/main" val="302046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solidFill>
                  <a:srgbClr val="FF0000"/>
                </a:solidFill>
              </a:rPr>
              <a:t>2’s Complement Subtraction</a:t>
            </a:r>
            <a:endParaRPr lang="en-IN" dirty="0">
              <a:solidFill>
                <a:srgbClr val="FF0000"/>
              </a:solidFill>
            </a:endParaRPr>
          </a:p>
        </p:txBody>
      </p:sp>
      <p:sp>
        <p:nvSpPr>
          <p:cNvPr id="3" name="Content Placeholder 2"/>
          <p:cNvSpPr>
            <a:spLocks noGrp="1"/>
          </p:cNvSpPr>
          <p:nvPr>
            <p:ph idx="1"/>
          </p:nvPr>
        </p:nvSpPr>
        <p:spPr>
          <a:xfrm>
            <a:off x="838200" y="1502229"/>
            <a:ext cx="6245208" cy="4674734"/>
          </a:xfrm>
        </p:spPr>
        <p:txBody>
          <a:bodyPr>
            <a:noAutofit/>
          </a:bodyPr>
          <a:lstStyle/>
          <a:p>
            <a:pPr algn="just">
              <a:lnSpc>
                <a:spcPct val="100000"/>
              </a:lnSpc>
            </a:pPr>
            <a:r>
              <a:rPr lang="en-IN" sz="2200" dirty="0"/>
              <a:t>The easiest way of performing subtraction is to negate the subtrahend and add it to the minuend. </a:t>
            </a:r>
          </a:p>
          <a:p>
            <a:pPr algn="just">
              <a:lnSpc>
                <a:spcPct val="100000"/>
              </a:lnSpc>
            </a:pPr>
            <a:r>
              <a:rPr lang="en-IN" sz="2200" dirty="0"/>
              <a:t>This is done by finding the 2’s complement of the subtrahend and then performing the addition. </a:t>
            </a:r>
          </a:p>
          <a:p>
            <a:pPr algn="just">
              <a:lnSpc>
                <a:spcPct val="100000"/>
              </a:lnSpc>
            </a:pPr>
            <a:r>
              <a:rPr lang="en-IN" sz="2200" dirty="0" smtClean="0"/>
              <a:t>The </a:t>
            </a:r>
            <a:r>
              <a:rPr lang="en-IN" sz="2200" dirty="0"/>
              <a:t>operation 5 − </a:t>
            </a:r>
            <a:r>
              <a:rPr lang="en-IN" sz="2200" i="1" dirty="0"/>
              <a:t>(</a:t>
            </a:r>
            <a:r>
              <a:rPr lang="en-IN" sz="2200" dirty="0"/>
              <a:t>+2</a:t>
            </a:r>
            <a:r>
              <a:rPr lang="en-IN" sz="2200" i="1" dirty="0"/>
              <a:t>) </a:t>
            </a:r>
            <a:r>
              <a:rPr lang="en-IN" sz="2200" dirty="0"/>
              <a:t>= 3 involves finding the 2’s complement of +2, which is 1110. </a:t>
            </a:r>
            <a:r>
              <a:rPr lang="en-IN" sz="2200" dirty="0" smtClean="0"/>
              <a:t>When </a:t>
            </a:r>
            <a:r>
              <a:rPr lang="en-IN" sz="2200" dirty="0"/>
              <a:t>this number is added to 0101, the result is 0011 = </a:t>
            </a:r>
            <a:r>
              <a:rPr lang="en-IN" sz="2200" i="1" dirty="0"/>
              <a:t>(</a:t>
            </a:r>
            <a:r>
              <a:rPr lang="en-IN" sz="2200" dirty="0"/>
              <a:t>+3</a:t>
            </a:r>
            <a:r>
              <a:rPr lang="en-IN" sz="2200" i="1" dirty="0"/>
              <a:t>) </a:t>
            </a:r>
            <a:r>
              <a:rPr lang="en-IN" sz="2200" dirty="0"/>
              <a:t>and a carry-out from the sign-bit position occurs, which is ignored</a:t>
            </a:r>
            <a:r>
              <a:rPr lang="en-IN" sz="2200" dirty="0" smtClean="0"/>
              <a:t>.</a:t>
            </a:r>
          </a:p>
          <a:p>
            <a:pPr algn="just">
              <a:lnSpc>
                <a:spcPct val="100000"/>
              </a:lnSpc>
            </a:pPr>
            <a:r>
              <a:rPr lang="en-IN" sz="2200" dirty="0" smtClean="0"/>
              <a:t> A similar situation arises for </a:t>
            </a:r>
            <a:r>
              <a:rPr lang="en-IN" sz="2200" i="1" dirty="0" smtClean="0"/>
              <a:t>(</a:t>
            </a:r>
            <a:r>
              <a:rPr lang="en-IN" sz="2200" dirty="0" smtClean="0"/>
              <a:t>−5</a:t>
            </a:r>
            <a:r>
              <a:rPr lang="en-IN" sz="2200" i="1" dirty="0" smtClean="0"/>
              <a:t>) </a:t>
            </a:r>
            <a:r>
              <a:rPr lang="en-IN" sz="2200" dirty="0" smtClean="0"/>
              <a:t>− </a:t>
            </a:r>
            <a:r>
              <a:rPr lang="en-IN" sz="2200" i="1" dirty="0" smtClean="0"/>
              <a:t>(</a:t>
            </a:r>
            <a:r>
              <a:rPr lang="en-IN" sz="2200" dirty="0" smtClean="0"/>
              <a:t>+2</a:t>
            </a:r>
            <a:r>
              <a:rPr lang="en-IN" sz="2200" i="1" dirty="0" smtClean="0"/>
              <a:t>) </a:t>
            </a:r>
            <a:r>
              <a:rPr lang="en-IN" sz="2200" dirty="0" smtClean="0"/>
              <a:t>= </a:t>
            </a:r>
            <a:r>
              <a:rPr lang="en-IN" sz="2200" i="1" dirty="0" smtClean="0"/>
              <a:t>(</a:t>
            </a:r>
            <a:r>
              <a:rPr lang="en-IN" sz="2200" dirty="0" smtClean="0"/>
              <a:t>−7</a:t>
            </a:r>
            <a:r>
              <a:rPr lang="en-IN" sz="2200" i="1" dirty="0" smtClean="0"/>
              <a:t>)</a:t>
            </a:r>
            <a:r>
              <a:rPr lang="en-IN" sz="2200" dirty="0" smtClean="0"/>
              <a:t>.  In the remaining two cases there is no carry-out, and the result is correct.</a:t>
            </a:r>
            <a:endParaRPr lang="en-IN" sz="2200" dirty="0"/>
          </a:p>
        </p:txBody>
      </p:sp>
      <p:pic>
        <p:nvPicPr>
          <p:cNvPr id="4" name="Picture 3"/>
          <p:cNvPicPr>
            <a:picLocks noChangeAspect="1"/>
          </p:cNvPicPr>
          <p:nvPr/>
        </p:nvPicPr>
        <p:blipFill rotWithShape="1">
          <a:blip r:embed="rId2"/>
          <a:srcRect b="48678"/>
          <a:stretch/>
        </p:blipFill>
        <p:spPr>
          <a:xfrm>
            <a:off x="7083408" y="1690688"/>
            <a:ext cx="4791744" cy="1999615"/>
          </a:xfrm>
          <a:prstGeom prst="rect">
            <a:avLst/>
          </a:prstGeom>
        </p:spPr>
      </p:pic>
      <p:pic>
        <p:nvPicPr>
          <p:cNvPr id="5" name="Picture 4"/>
          <p:cNvPicPr>
            <a:picLocks noChangeAspect="1"/>
          </p:cNvPicPr>
          <p:nvPr/>
        </p:nvPicPr>
        <p:blipFill rotWithShape="1">
          <a:blip r:embed="rId2"/>
          <a:srcRect t="47298"/>
          <a:stretch/>
        </p:blipFill>
        <p:spPr>
          <a:xfrm>
            <a:off x="7228261" y="3839596"/>
            <a:ext cx="4791744" cy="2053408"/>
          </a:xfrm>
          <a:prstGeom prst="rect">
            <a:avLst/>
          </a:prstGeom>
        </p:spPr>
      </p:pic>
    </p:spTree>
    <p:extLst>
      <p:ext uri="{BB962C8B-B14F-4D97-AF65-F5344CB8AC3E}">
        <p14:creationId xmlns:p14="http://schemas.microsoft.com/office/powerpoint/2010/main" val="175124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5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1000"/>
                                        <p:tgtEl>
                                          <p:spTgt spid="5"/>
                                        </p:tgtEl>
                                      </p:cBhvr>
                                    </p:animEffect>
                                    <p:anim calcmode="lin" valueType="num">
                                      <p:cBhvr>
                                        <p:cTn id="41" dur="1000" fill="hold"/>
                                        <p:tgtEl>
                                          <p:spTgt spid="5"/>
                                        </p:tgtEl>
                                        <p:attrNameLst>
                                          <p:attrName>ppt_x</p:attrName>
                                        </p:attrNameLst>
                                      </p:cBhvr>
                                      <p:tavLst>
                                        <p:tav tm="0">
                                          <p:val>
                                            <p:strVal val="#ppt_x"/>
                                          </p:val>
                                        </p:tav>
                                        <p:tav tm="100000">
                                          <p:val>
                                            <p:strVal val="#ppt_x"/>
                                          </p:val>
                                        </p:tav>
                                      </p:tavLst>
                                    </p:anim>
                                    <p:anim calcmode="lin" valueType="num">
                                      <p:cBhvr>
                                        <p:cTn id="4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Contd..</a:t>
            </a:r>
            <a:endParaRPr lang="en-IN" dirty="0"/>
          </a:p>
        </p:txBody>
      </p:sp>
      <p:sp>
        <p:nvSpPr>
          <p:cNvPr id="3" name="Content Placeholder 2"/>
          <p:cNvSpPr>
            <a:spLocks noGrp="1"/>
          </p:cNvSpPr>
          <p:nvPr>
            <p:ph idx="1"/>
          </p:nvPr>
        </p:nvSpPr>
        <p:spPr>
          <a:xfrm>
            <a:off x="838200" y="1690688"/>
            <a:ext cx="10515600" cy="4486275"/>
          </a:xfrm>
        </p:spPr>
        <p:txBody>
          <a:bodyPr/>
          <a:lstStyle/>
          <a:p>
            <a:r>
              <a:rPr lang="en-IN" dirty="0" smtClean="0"/>
              <a:t>Similarly, 5-(-2) &amp; -</a:t>
            </a:r>
            <a:r>
              <a:rPr lang="en-IN" dirty="0"/>
              <a:t> 5-(-2)</a:t>
            </a:r>
            <a:r>
              <a:rPr lang="en-IN" dirty="0" smtClean="0"/>
              <a:t>, we have to take the 2’s complement of (-2) which is 2 itself. </a:t>
            </a:r>
            <a:endParaRPr lang="en-IN" dirty="0"/>
          </a:p>
        </p:txBody>
      </p:sp>
      <p:pic>
        <p:nvPicPr>
          <p:cNvPr id="5" name="Picture 4"/>
          <p:cNvPicPr>
            <a:picLocks noChangeAspect="1"/>
          </p:cNvPicPr>
          <p:nvPr/>
        </p:nvPicPr>
        <p:blipFill>
          <a:blip r:embed="rId2"/>
          <a:stretch>
            <a:fillRect/>
          </a:stretch>
        </p:blipFill>
        <p:spPr>
          <a:xfrm>
            <a:off x="3431178" y="2766849"/>
            <a:ext cx="4677428" cy="2333951"/>
          </a:xfrm>
          <a:prstGeom prst="rect">
            <a:avLst/>
          </a:prstGeom>
        </p:spPr>
      </p:pic>
    </p:spTree>
    <p:extLst>
      <p:ext uri="{BB962C8B-B14F-4D97-AF65-F5344CB8AC3E}">
        <p14:creationId xmlns:p14="http://schemas.microsoft.com/office/powerpoint/2010/main" val="28972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966"/>
          </a:xfrm>
        </p:spPr>
        <p:txBody>
          <a:bodyPr>
            <a:normAutofit fontScale="90000"/>
          </a:bodyPr>
          <a:lstStyle/>
          <a:p>
            <a:r>
              <a:rPr lang="en-IN" dirty="0">
                <a:solidFill>
                  <a:srgbClr val="FF0000"/>
                </a:solidFill>
              </a:rPr>
              <a:t>Contd..</a:t>
            </a:r>
            <a:endParaRPr lang="en-IN" dirty="0"/>
          </a:p>
        </p:txBody>
      </p:sp>
      <p:sp>
        <p:nvSpPr>
          <p:cNvPr id="3" name="Content Placeholder 2"/>
          <p:cNvSpPr>
            <a:spLocks noGrp="1"/>
          </p:cNvSpPr>
          <p:nvPr>
            <p:ph idx="1"/>
          </p:nvPr>
        </p:nvSpPr>
        <p:spPr>
          <a:xfrm>
            <a:off x="838200" y="1058092"/>
            <a:ext cx="10515600" cy="5118871"/>
          </a:xfrm>
        </p:spPr>
        <p:txBody>
          <a:bodyPr/>
          <a:lstStyle/>
          <a:p>
            <a:r>
              <a:rPr lang="en-IN" dirty="0"/>
              <a:t>A better approach </a:t>
            </a:r>
            <a:r>
              <a:rPr lang="en-IN" dirty="0" smtClean="0"/>
              <a:t>in design is </a:t>
            </a:r>
            <a:r>
              <a:rPr lang="en-IN" dirty="0"/>
              <a:t>to consider the addition of each pair of bits, </a:t>
            </a:r>
            <a:r>
              <a:rPr lang="en-IN" i="1" dirty="0"/>
              <a:t>x</a:t>
            </a:r>
            <a:r>
              <a:rPr lang="en-IN" i="1" baseline="-25000" dirty="0"/>
              <a:t>i</a:t>
            </a:r>
            <a:r>
              <a:rPr lang="en-IN" i="1" dirty="0"/>
              <a:t> </a:t>
            </a:r>
            <a:r>
              <a:rPr lang="en-IN" dirty="0"/>
              <a:t>and </a:t>
            </a:r>
            <a:r>
              <a:rPr lang="en-IN" i="1" dirty="0" err="1"/>
              <a:t>y</a:t>
            </a:r>
            <a:r>
              <a:rPr lang="en-IN" i="1" baseline="-25000" dirty="0" err="1"/>
              <a:t>i</a:t>
            </a:r>
            <a:r>
              <a:rPr lang="en-IN" i="1" dirty="0"/>
              <a:t> </a:t>
            </a:r>
            <a:r>
              <a:rPr lang="en-IN" dirty="0"/>
              <a:t>, separately.</a:t>
            </a:r>
          </a:p>
          <a:p>
            <a:r>
              <a:rPr lang="en-IN" dirty="0"/>
              <a:t>For bit position 0, there is no carry-in, and hence the addition is the same as </a:t>
            </a:r>
            <a:r>
              <a:rPr lang="en-IN" dirty="0" smtClean="0"/>
              <a:t>Half Adder.</a:t>
            </a:r>
            <a:endParaRPr lang="en-IN" dirty="0"/>
          </a:p>
          <a:p>
            <a:r>
              <a:rPr lang="en-IN" dirty="0"/>
              <a:t>For each other bit position </a:t>
            </a:r>
            <a:r>
              <a:rPr lang="en-IN" i="1" dirty="0" err="1"/>
              <a:t>i</a:t>
            </a:r>
            <a:r>
              <a:rPr lang="en-IN" dirty="0"/>
              <a:t>, the addition involves bits </a:t>
            </a:r>
            <a:r>
              <a:rPr lang="en-IN" i="1" dirty="0"/>
              <a:t>x</a:t>
            </a:r>
            <a:r>
              <a:rPr lang="en-IN" i="1" baseline="-25000" dirty="0"/>
              <a:t>i</a:t>
            </a:r>
            <a:r>
              <a:rPr lang="en-IN" i="1" dirty="0"/>
              <a:t> </a:t>
            </a:r>
            <a:r>
              <a:rPr lang="en-IN" dirty="0"/>
              <a:t>and </a:t>
            </a:r>
            <a:r>
              <a:rPr lang="en-IN" i="1" dirty="0" err="1"/>
              <a:t>y</a:t>
            </a:r>
            <a:r>
              <a:rPr lang="en-IN" i="1" baseline="-25000" dirty="0" err="1"/>
              <a:t>i</a:t>
            </a:r>
            <a:r>
              <a:rPr lang="en-IN" i="1" dirty="0"/>
              <a:t> </a:t>
            </a:r>
            <a:r>
              <a:rPr lang="en-IN" dirty="0"/>
              <a:t>, and a carry-in </a:t>
            </a:r>
            <a:r>
              <a:rPr lang="en-IN" i="1" dirty="0"/>
              <a:t>c</a:t>
            </a:r>
            <a:r>
              <a:rPr lang="en-IN" i="1" baseline="-25000" dirty="0"/>
              <a:t>i</a:t>
            </a:r>
            <a:r>
              <a:rPr lang="en-IN" i="1" dirty="0"/>
              <a:t> </a:t>
            </a:r>
            <a:r>
              <a:rPr lang="en-IN" dirty="0"/>
              <a:t>, as illustrated in figure.</a:t>
            </a:r>
          </a:p>
          <a:p>
            <a:endParaRPr lang="en-IN" dirty="0"/>
          </a:p>
          <a:p>
            <a:endParaRPr lang="en-IN" dirty="0"/>
          </a:p>
        </p:txBody>
      </p:sp>
      <p:pic>
        <p:nvPicPr>
          <p:cNvPr id="4" name="Picture 3"/>
          <p:cNvPicPr>
            <a:picLocks noChangeAspect="1"/>
          </p:cNvPicPr>
          <p:nvPr/>
        </p:nvPicPr>
        <p:blipFill>
          <a:blip r:embed="rId2"/>
          <a:stretch>
            <a:fillRect/>
          </a:stretch>
        </p:blipFill>
        <p:spPr>
          <a:xfrm>
            <a:off x="4321347" y="3882537"/>
            <a:ext cx="2588904" cy="2246082"/>
          </a:xfrm>
          <a:prstGeom prst="rect">
            <a:avLst/>
          </a:prstGeom>
        </p:spPr>
      </p:pic>
    </p:spTree>
    <p:extLst>
      <p:ext uri="{BB962C8B-B14F-4D97-AF65-F5344CB8AC3E}">
        <p14:creationId xmlns:p14="http://schemas.microsoft.com/office/powerpoint/2010/main" val="108564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1948"/>
          </a:xfrm>
        </p:spPr>
        <p:txBody>
          <a:bodyPr/>
          <a:lstStyle/>
          <a:p>
            <a:r>
              <a:rPr lang="en-IN" dirty="0">
                <a:solidFill>
                  <a:srgbClr val="FF0000"/>
                </a:solidFill>
              </a:rPr>
              <a:t>Contd..</a:t>
            </a:r>
            <a:endParaRPr lang="en-IN" dirty="0"/>
          </a:p>
        </p:txBody>
      </p:sp>
      <p:sp>
        <p:nvSpPr>
          <p:cNvPr id="3" name="Content Placeholder 2"/>
          <p:cNvSpPr>
            <a:spLocks noGrp="1"/>
          </p:cNvSpPr>
          <p:nvPr>
            <p:ph idx="1"/>
          </p:nvPr>
        </p:nvSpPr>
        <p:spPr>
          <a:xfrm>
            <a:off x="838200" y="1107074"/>
            <a:ext cx="10515600" cy="5069889"/>
          </a:xfrm>
        </p:spPr>
        <p:txBody>
          <a:bodyPr>
            <a:normAutofit fontScale="92500" lnSpcReduction="10000"/>
          </a:bodyPr>
          <a:lstStyle/>
          <a:p>
            <a:r>
              <a:rPr lang="en-IN" dirty="0" smtClean="0"/>
              <a:t>So, the logic </a:t>
            </a:r>
            <a:r>
              <a:rPr lang="en-IN" dirty="0"/>
              <a:t>circuit </a:t>
            </a:r>
            <a:r>
              <a:rPr lang="en-IN" dirty="0" smtClean="0"/>
              <a:t>will have </a:t>
            </a:r>
            <a:r>
              <a:rPr lang="en-IN" dirty="0"/>
              <a:t>three inputs </a:t>
            </a:r>
            <a:r>
              <a:rPr lang="en-IN" i="1" dirty="0"/>
              <a:t>x</a:t>
            </a:r>
            <a:r>
              <a:rPr lang="en-IN" i="1" baseline="-25000" dirty="0"/>
              <a:t>i</a:t>
            </a:r>
            <a:r>
              <a:rPr lang="en-IN" dirty="0"/>
              <a:t>, </a:t>
            </a:r>
            <a:r>
              <a:rPr lang="en-IN" i="1" dirty="0" err="1"/>
              <a:t>y</a:t>
            </a:r>
            <a:r>
              <a:rPr lang="en-IN" i="1" baseline="-25000" dirty="0" err="1"/>
              <a:t>i</a:t>
            </a:r>
            <a:r>
              <a:rPr lang="en-IN" dirty="0"/>
              <a:t>, and </a:t>
            </a:r>
            <a:r>
              <a:rPr lang="en-IN" i="1" dirty="0"/>
              <a:t>c</a:t>
            </a:r>
            <a:r>
              <a:rPr lang="en-IN" i="1" baseline="-25000" dirty="0"/>
              <a:t>i</a:t>
            </a:r>
            <a:r>
              <a:rPr lang="en-IN" i="1" dirty="0"/>
              <a:t> </a:t>
            </a:r>
            <a:r>
              <a:rPr lang="en-IN" dirty="0"/>
              <a:t>, and produces the two outputs </a:t>
            </a:r>
            <a:r>
              <a:rPr lang="en-IN" i="1" dirty="0" err="1"/>
              <a:t>s</a:t>
            </a:r>
            <a:r>
              <a:rPr lang="en-IN" i="1" baseline="-25000" dirty="0" err="1"/>
              <a:t>i</a:t>
            </a:r>
            <a:r>
              <a:rPr lang="en-IN" i="1" dirty="0"/>
              <a:t> </a:t>
            </a:r>
            <a:r>
              <a:rPr lang="en-IN" dirty="0"/>
              <a:t>and </a:t>
            </a:r>
            <a:r>
              <a:rPr lang="en-IN" i="1" dirty="0"/>
              <a:t>c</a:t>
            </a:r>
            <a:r>
              <a:rPr lang="en-IN" i="1" baseline="-25000" dirty="0"/>
              <a:t>i</a:t>
            </a:r>
            <a:r>
              <a:rPr lang="en-IN" baseline="-25000" dirty="0"/>
              <a:t>+1</a:t>
            </a:r>
            <a:r>
              <a:rPr lang="en-IN" dirty="0"/>
              <a:t>.</a:t>
            </a:r>
          </a:p>
          <a:p>
            <a:r>
              <a:rPr lang="en-IN" dirty="0"/>
              <a:t>The required truth table is as shown.</a:t>
            </a:r>
          </a:p>
          <a:p>
            <a:endParaRPr lang="en-IN" dirty="0"/>
          </a:p>
          <a:p>
            <a:endParaRPr lang="en-IN" dirty="0"/>
          </a:p>
          <a:p>
            <a:endParaRPr lang="en-IN" dirty="0"/>
          </a:p>
          <a:p>
            <a:endParaRPr lang="en-IN" dirty="0"/>
          </a:p>
          <a:p>
            <a:endParaRPr lang="en-IN" dirty="0"/>
          </a:p>
          <a:p>
            <a:r>
              <a:rPr lang="en-IN" dirty="0" smtClean="0"/>
              <a:t>The </a:t>
            </a:r>
            <a:r>
              <a:rPr lang="en-IN" dirty="0"/>
              <a:t>sum bit, </a:t>
            </a:r>
            <a:r>
              <a:rPr lang="en-IN" i="1" dirty="0" err="1"/>
              <a:t>s</a:t>
            </a:r>
            <a:r>
              <a:rPr lang="en-IN" i="1" baseline="-25000" dirty="0" err="1"/>
              <a:t>i</a:t>
            </a:r>
            <a:r>
              <a:rPr lang="en-IN" i="1" dirty="0"/>
              <a:t> </a:t>
            </a:r>
            <a:r>
              <a:rPr lang="en-IN" dirty="0"/>
              <a:t>, is the modulo-2 sum of </a:t>
            </a:r>
            <a:r>
              <a:rPr lang="en-IN" i="1" dirty="0"/>
              <a:t>x</a:t>
            </a:r>
            <a:r>
              <a:rPr lang="en-IN" i="1" baseline="-25000" dirty="0"/>
              <a:t>i</a:t>
            </a:r>
            <a:r>
              <a:rPr lang="en-IN" dirty="0"/>
              <a:t>, </a:t>
            </a:r>
            <a:r>
              <a:rPr lang="en-IN" i="1" dirty="0" err="1"/>
              <a:t>y</a:t>
            </a:r>
            <a:r>
              <a:rPr lang="en-IN" i="1" baseline="-25000" dirty="0" err="1"/>
              <a:t>i</a:t>
            </a:r>
            <a:r>
              <a:rPr lang="en-IN" dirty="0"/>
              <a:t>, and </a:t>
            </a:r>
            <a:r>
              <a:rPr lang="en-IN" i="1" dirty="0"/>
              <a:t>c</a:t>
            </a:r>
            <a:r>
              <a:rPr lang="en-IN" i="1" baseline="-25000" dirty="0"/>
              <a:t>i</a:t>
            </a:r>
            <a:r>
              <a:rPr lang="en-IN" dirty="0"/>
              <a:t>.</a:t>
            </a:r>
          </a:p>
          <a:p>
            <a:r>
              <a:rPr lang="en-IN" dirty="0"/>
              <a:t>The </a:t>
            </a:r>
            <a:r>
              <a:rPr lang="en-IN" i="1" dirty="0"/>
              <a:t>carry-out</a:t>
            </a:r>
            <a:r>
              <a:rPr lang="en-IN" dirty="0"/>
              <a:t>, </a:t>
            </a:r>
            <a:r>
              <a:rPr lang="en-IN" i="1" dirty="0"/>
              <a:t>c</a:t>
            </a:r>
            <a:r>
              <a:rPr lang="en-IN" i="1" baseline="-25000" dirty="0"/>
              <a:t>i</a:t>
            </a:r>
            <a:r>
              <a:rPr lang="en-IN" baseline="-25000" dirty="0"/>
              <a:t>+1</a:t>
            </a:r>
            <a:r>
              <a:rPr lang="en-IN" dirty="0"/>
              <a:t>, is equal to 1 if the sum of </a:t>
            </a:r>
            <a:r>
              <a:rPr lang="en-IN" i="1" dirty="0"/>
              <a:t>x</a:t>
            </a:r>
            <a:r>
              <a:rPr lang="en-IN" i="1" baseline="-25000" dirty="0"/>
              <a:t>i</a:t>
            </a:r>
            <a:r>
              <a:rPr lang="en-IN" i="1" dirty="0"/>
              <a:t> </a:t>
            </a:r>
            <a:r>
              <a:rPr lang="en-IN" dirty="0"/>
              <a:t>, </a:t>
            </a:r>
            <a:r>
              <a:rPr lang="en-IN" i="1" dirty="0" err="1"/>
              <a:t>y</a:t>
            </a:r>
            <a:r>
              <a:rPr lang="en-IN" i="1" baseline="-25000" dirty="0" err="1"/>
              <a:t>i</a:t>
            </a:r>
            <a:r>
              <a:rPr lang="en-IN" i="1" dirty="0"/>
              <a:t> </a:t>
            </a:r>
            <a:r>
              <a:rPr lang="en-IN" dirty="0"/>
              <a:t>, and </a:t>
            </a:r>
            <a:r>
              <a:rPr lang="en-IN" i="1" dirty="0"/>
              <a:t>c</a:t>
            </a:r>
            <a:r>
              <a:rPr lang="en-IN" i="1" baseline="-25000" dirty="0"/>
              <a:t>i</a:t>
            </a:r>
            <a:r>
              <a:rPr lang="en-IN" i="1" dirty="0"/>
              <a:t> </a:t>
            </a:r>
            <a:r>
              <a:rPr lang="en-IN" dirty="0"/>
              <a:t>is equal to either 2 or 3</a:t>
            </a:r>
            <a:r>
              <a:rPr lang="en-IN" dirty="0" smtClean="0"/>
              <a:t>.</a:t>
            </a:r>
          </a:p>
          <a:p>
            <a:r>
              <a:rPr lang="en-IN" dirty="0"/>
              <a:t>The logic circuit implementing the truth table is called as a </a:t>
            </a:r>
            <a:r>
              <a:rPr lang="en-IN" i="1" dirty="0"/>
              <a:t>full-adder</a:t>
            </a:r>
            <a:r>
              <a:rPr lang="en-IN" dirty="0"/>
              <a:t>.</a:t>
            </a:r>
          </a:p>
          <a:p>
            <a:endParaRPr lang="en-IN" dirty="0"/>
          </a:p>
        </p:txBody>
      </p:sp>
      <p:pic>
        <p:nvPicPr>
          <p:cNvPr id="5" name="Picture 4"/>
          <p:cNvPicPr>
            <a:picLocks noChangeAspect="1"/>
          </p:cNvPicPr>
          <p:nvPr/>
        </p:nvPicPr>
        <p:blipFill>
          <a:blip r:embed="rId2"/>
          <a:stretch>
            <a:fillRect/>
          </a:stretch>
        </p:blipFill>
        <p:spPr>
          <a:xfrm>
            <a:off x="6727402" y="1849022"/>
            <a:ext cx="2476846" cy="2543530"/>
          </a:xfrm>
          <a:prstGeom prst="rect">
            <a:avLst/>
          </a:prstGeom>
        </p:spPr>
      </p:pic>
    </p:spTree>
    <p:extLst>
      <p:ext uri="{BB962C8B-B14F-4D97-AF65-F5344CB8AC3E}">
        <p14:creationId xmlns:p14="http://schemas.microsoft.com/office/powerpoint/2010/main" val="1996415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fontScale="90000"/>
          </a:bodyPr>
          <a:lstStyle/>
          <a:p>
            <a:r>
              <a:rPr lang="en-IN" dirty="0">
                <a:solidFill>
                  <a:srgbClr val="FF0000"/>
                </a:solidFill>
              </a:rPr>
              <a:t>Contd..</a:t>
            </a:r>
            <a:endParaRPr lang="en-IN" dirty="0"/>
          </a:p>
        </p:txBody>
      </p:sp>
      <p:sp>
        <p:nvSpPr>
          <p:cNvPr id="3" name="Content Placeholder 2"/>
          <p:cNvSpPr>
            <a:spLocks noGrp="1"/>
          </p:cNvSpPr>
          <p:nvPr>
            <p:ph idx="1"/>
          </p:nvPr>
        </p:nvSpPr>
        <p:spPr>
          <a:xfrm>
            <a:off x="838200" y="1319349"/>
            <a:ext cx="10515600" cy="4857614"/>
          </a:xfrm>
        </p:spPr>
        <p:txBody>
          <a:bodyPr/>
          <a:lstStyle/>
          <a:p>
            <a:r>
              <a:rPr lang="en-IN" dirty="0" err="1"/>
              <a:t>Karnaugh</a:t>
            </a:r>
            <a:r>
              <a:rPr lang="en-IN" dirty="0"/>
              <a:t> maps for </a:t>
            </a:r>
            <a:r>
              <a:rPr lang="en-IN" dirty="0" smtClean="0"/>
              <a:t>the sum and carry </a:t>
            </a:r>
            <a:r>
              <a:rPr lang="en-IN" dirty="0"/>
              <a:t>are shown </a:t>
            </a:r>
            <a:r>
              <a:rPr lang="en-IN" dirty="0" smtClean="0"/>
              <a:t>below.</a:t>
            </a:r>
            <a:endParaRPr lang="en-IN" dirty="0"/>
          </a:p>
          <a:p>
            <a:endParaRPr lang="en-IN" dirty="0"/>
          </a:p>
          <a:p>
            <a:endParaRPr lang="en-IN" dirty="0"/>
          </a:p>
          <a:p>
            <a:endParaRPr lang="en-IN" dirty="0"/>
          </a:p>
          <a:p>
            <a:endParaRPr lang="en-IN" dirty="0"/>
          </a:p>
          <a:p>
            <a:r>
              <a:rPr lang="en-IN" dirty="0"/>
              <a:t>For the carry-out function the optimal sum-of-products realization is</a:t>
            </a:r>
          </a:p>
          <a:p>
            <a:pPr marL="0" indent="0">
              <a:buNone/>
            </a:pPr>
            <a:r>
              <a:rPr lang="en-IN" i="1" dirty="0"/>
              <a:t>	c</a:t>
            </a:r>
            <a:r>
              <a:rPr lang="en-IN" i="1" baseline="-25000" dirty="0"/>
              <a:t>i</a:t>
            </a:r>
            <a:r>
              <a:rPr lang="en-IN" baseline="-25000" dirty="0"/>
              <a:t>+1</a:t>
            </a:r>
            <a:r>
              <a:rPr lang="en-IN" dirty="0"/>
              <a:t> = </a:t>
            </a:r>
            <a:r>
              <a:rPr lang="en-IN" i="1" dirty="0" err="1"/>
              <a:t>x</a:t>
            </a:r>
            <a:r>
              <a:rPr lang="en-IN" i="1" baseline="-25000" dirty="0" err="1"/>
              <a:t>i</a:t>
            </a:r>
            <a:r>
              <a:rPr lang="en-IN" i="1" dirty="0" err="1"/>
              <a:t>y</a:t>
            </a:r>
            <a:r>
              <a:rPr lang="en-IN" i="1" baseline="-25000" dirty="0" err="1"/>
              <a:t>i</a:t>
            </a:r>
            <a:r>
              <a:rPr lang="en-IN" i="1" dirty="0"/>
              <a:t> </a:t>
            </a:r>
            <a:r>
              <a:rPr lang="en-IN" dirty="0"/>
              <a:t>+ </a:t>
            </a:r>
            <a:r>
              <a:rPr lang="en-IN" i="1" dirty="0" err="1"/>
              <a:t>x</a:t>
            </a:r>
            <a:r>
              <a:rPr lang="en-IN" i="1" baseline="-25000" dirty="0" err="1"/>
              <a:t>i</a:t>
            </a:r>
            <a:r>
              <a:rPr lang="en-IN" i="1" dirty="0" err="1"/>
              <a:t>c</a:t>
            </a:r>
            <a:r>
              <a:rPr lang="en-IN" i="1" baseline="-25000" dirty="0" err="1"/>
              <a:t>i</a:t>
            </a:r>
            <a:r>
              <a:rPr lang="en-IN" i="1" dirty="0"/>
              <a:t> </a:t>
            </a:r>
            <a:r>
              <a:rPr lang="en-IN" dirty="0"/>
              <a:t>+ </a:t>
            </a:r>
            <a:r>
              <a:rPr lang="en-IN" i="1" dirty="0" err="1"/>
              <a:t>y</a:t>
            </a:r>
            <a:r>
              <a:rPr lang="en-IN" i="1" baseline="-25000" dirty="0" err="1"/>
              <a:t>i</a:t>
            </a:r>
            <a:r>
              <a:rPr lang="en-IN" i="1" dirty="0" err="1"/>
              <a:t>c</a:t>
            </a:r>
            <a:r>
              <a:rPr lang="en-IN" i="1" baseline="-25000" dirty="0" err="1"/>
              <a:t>i</a:t>
            </a:r>
            <a:endParaRPr lang="en-IN" i="1" baseline="-25000" dirty="0"/>
          </a:p>
          <a:p>
            <a:r>
              <a:rPr lang="en-IN" dirty="0"/>
              <a:t>For the </a:t>
            </a:r>
            <a:r>
              <a:rPr lang="en-IN" i="1" dirty="0" err="1"/>
              <a:t>s</a:t>
            </a:r>
            <a:r>
              <a:rPr lang="en-IN" i="1" baseline="-25000" dirty="0" err="1"/>
              <a:t>i</a:t>
            </a:r>
            <a:r>
              <a:rPr lang="en-IN" i="1" dirty="0"/>
              <a:t> </a:t>
            </a:r>
            <a:r>
              <a:rPr lang="en-IN" dirty="0"/>
              <a:t>function a sum-of-products realization is</a:t>
            </a:r>
          </a:p>
          <a:p>
            <a:endParaRPr lang="en-IN" dirty="0"/>
          </a:p>
        </p:txBody>
      </p:sp>
      <p:pic>
        <p:nvPicPr>
          <p:cNvPr id="4" name="Picture 3"/>
          <p:cNvPicPr>
            <a:picLocks noChangeAspect="1"/>
          </p:cNvPicPr>
          <p:nvPr/>
        </p:nvPicPr>
        <p:blipFill>
          <a:blip r:embed="rId2"/>
          <a:stretch>
            <a:fillRect/>
          </a:stretch>
        </p:blipFill>
        <p:spPr>
          <a:xfrm>
            <a:off x="3917274" y="5527070"/>
            <a:ext cx="3181794" cy="228632"/>
          </a:xfrm>
          <a:prstGeom prst="rect">
            <a:avLst/>
          </a:prstGeom>
        </p:spPr>
      </p:pic>
      <p:pic>
        <p:nvPicPr>
          <p:cNvPr id="5" name="Picture 4"/>
          <p:cNvPicPr>
            <a:picLocks noChangeAspect="1"/>
          </p:cNvPicPr>
          <p:nvPr/>
        </p:nvPicPr>
        <p:blipFill rotWithShape="1">
          <a:blip r:embed="rId3"/>
          <a:srcRect b="18362"/>
          <a:stretch/>
        </p:blipFill>
        <p:spPr>
          <a:xfrm>
            <a:off x="3142328" y="1859868"/>
            <a:ext cx="2705478" cy="1640978"/>
          </a:xfrm>
          <a:prstGeom prst="rect">
            <a:avLst/>
          </a:prstGeom>
        </p:spPr>
      </p:pic>
      <p:pic>
        <p:nvPicPr>
          <p:cNvPr id="6" name="Picture 5"/>
          <p:cNvPicPr>
            <a:picLocks noChangeAspect="1"/>
          </p:cNvPicPr>
          <p:nvPr/>
        </p:nvPicPr>
        <p:blipFill>
          <a:blip r:embed="rId4"/>
          <a:stretch>
            <a:fillRect/>
          </a:stretch>
        </p:blipFill>
        <p:spPr>
          <a:xfrm>
            <a:off x="6875406" y="1837061"/>
            <a:ext cx="2553056" cy="2000529"/>
          </a:xfrm>
          <a:prstGeom prst="rect">
            <a:avLst/>
          </a:prstGeom>
        </p:spPr>
      </p:pic>
      <p:pic>
        <p:nvPicPr>
          <p:cNvPr id="8" name="Picture 7"/>
          <p:cNvPicPr>
            <a:picLocks noChangeAspect="1"/>
          </p:cNvPicPr>
          <p:nvPr/>
        </p:nvPicPr>
        <p:blipFill>
          <a:blip r:embed="rId2"/>
          <a:stretch>
            <a:fillRect/>
          </a:stretch>
        </p:blipFill>
        <p:spPr>
          <a:xfrm>
            <a:off x="3204097" y="3482844"/>
            <a:ext cx="3181794" cy="228632"/>
          </a:xfrm>
          <a:prstGeom prst="rect">
            <a:avLst/>
          </a:prstGeom>
        </p:spPr>
      </p:pic>
    </p:spTree>
    <p:extLst>
      <p:ext uri="{BB962C8B-B14F-4D97-AF65-F5344CB8AC3E}">
        <p14:creationId xmlns:p14="http://schemas.microsoft.com/office/powerpoint/2010/main" val="176374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3260"/>
          </a:xfrm>
        </p:spPr>
        <p:txBody>
          <a:bodyPr/>
          <a:lstStyle/>
          <a:p>
            <a:r>
              <a:rPr lang="en-IN" b="1" dirty="0" smtClean="0">
                <a:solidFill>
                  <a:srgbClr val="FF0000"/>
                </a:solidFill>
              </a:rPr>
              <a:t>Use of </a:t>
            </a:r>
            <a:r>
              <a:rPr lang="en-IN" b="1" dirty="0">
                <a:solidFill>
                  <a:srgbClr val="FF0000"/>
                </a:solidFill>
              </a:rPr>
              <a:t>XOR Gates</a:t>
            </a:r>
            <a:endParaRPr lang="en-IN" dirty="0">
              <a:solidFill>
                <a:srgbClr val="FF0000"/>
              </a:solidFill>
            </a:endParaRPr>
          </a:p>
        </p:txBody>
      </p:sp>
      <p:sp>
        <p:nvSpPr>
          <p:cNvPr id="3" name="Content Placeholder 2"/>
          <p:cNvSpPr>
            <a:spLocks noGrp="1"/>
          </p:cNvSpPr>
          <p:nvPr>
            <p:ph idx="1"/>
          </p:nvPr>
        </p:nvSpPr>
        <p:spPr>
          <a:xfrm>
            <a:off x="838200" y="1254034"/>
            <a:ext cx="10515600" cy="4922929"/>
          </a:xfrm>
        </p:spPr>
        <p:txBody>
          <a:bodyPr>
            <a:normAutofit fontScale="92500" lnSpcReduction="10000"/>
          </a:bodyPr>
          <a:lstStyle/>
          <a:p>
            <a:r>
              <a:rPr lang="en-IN" dirty="0"/>
              <a:t>A more attractive way of implementing this function is by using the XOR gates, as given below.</a:t>
            </a:r>
          </a:p>
          <a:p>
            <a:r>
              <a:rPr lang="en-IN" dirty="0"/>
              <a:t>The XOR function of two variables is defined as</a:t>
            </a:r>
          </a:p>
          <a:p>
            <a:r>
              <a:rPr lang="en-IN" dirty="0"/>
              <a:t> The preceding expression for the sum bit can be manipulated into a form that uses only XOR operations as follows</a:t>
            </a:r>
          </a:p>
          <a:p>
            <a:endParaRPr lang="en-IN" dirty="0"/>
          </a:p>
          <a:p>
            <a:endParaRPr lang="en-IN" dirty="0"/>
          </a:p>
          <a:p>
            <a:endParaRPr lang="en-IN" dirty="0"/>
          </a:p>
          <a:p>
            <a:r>
              <a:rPr lang="en-IN" dirty="0"/>
              <a:t>The XOR operation is associative hence we can write</a:t>
            </a:r>
          </a:p>
          <a:p>
            <a:endParaRPr lang="en-IN" dirty="0"/>
          </a:p>
          <a:p>
            <a:r>
              <a:rPr lang="en-IN" dirty="0"/>
              <a:t>Therefore, a three-input XOR operation can be used to realize </a:t>
            </a:r>
            <a:r>
              <a:rPr lang="en-IN" i="1" dirty="0" err="1"/>
              <a:t>s</a:t>
            </a:r>
            <a:r>
              <a:rPr lang="en-IN" i="1" baseline="-25000" dirty="0" err="1"/>
              <a:t>i</a:t>
            </a:r>
            <a:r>
              <a:rPr lang="en-IN" dirty="0"/>
              <a:t>.</a:t>
            </a:r>
          </a:p>
        </p:txBody>
      </p:sp>
      <p:pic>
        <p:nvPicPr>
          <p:cNvPr id="5" name="Picture 4"/>
          <p:cNvPicPr>
            <a:picLocks noChangeAspect="1"/>
          </p:cNvPicPr>
          <p:nvPr/>
        </p:nvPicPr>
        <p:blipFill>
          <a:blip r:embed="rId2"/>
          <a:stretch>
            <a:fillRect/>
          </a:stretch>
        </p:blipFill>
        <p:spPr>
          <a:xfrm>
            <a:off x="7776027" y="2060855"/>
            <a:ext cx="2579649" cy="352877"/>
          </a:xfrm>
          <a:prstGeom prst="rect">
            <a:avLst/>
          </a:prstGeom>
        </p:spPr>
      </p:pic>
      <p:pic>
        <p:nvPicPr>
          <p:cNvPr id="6" name="Picture 5"/>
          <p:cNvPicPr>
            <a:picLocks noChangeAspect="1"/>
          </p:cNvPicPr>
          <p:nvPr/>
        </p:nvPicPr>
        <p:blipFill>
          <a:blip r:embed="rId3"/>
          <a:stretch>
            <a:fillRect/>
          </a:stretch>
        </p:blipFill>
        <p:spPr>
          <a:xfrm>
            <a:off x="3893459" y="3299915"/>
            <a:ext cx="3229426" cy="1114581"/>
          </a:xfrm>
          <a:prstGeom prst="rect">
            <a:avLst/>
          </a:prstGeom>
        </p:spPr>
      </p:pic>
      <p:pic>
        <p:nvPicPr>
          <p:cNvPr id="7" name="Picture 6"/>
          <p:cNvPicPr>
            <a:picLocks noChangeAspect="1"/>
          </p:cNvPicPr>
          <p:nvPr/>
        </p:nvPicPr>
        <p:blipFill>
          <a:blip r:embed="rId4"/>
          <a:stretch>
            <a:fillRect/>
          </a:stretch>
        </p:blipFill>
        <p:spPr>
          <a:xfrm>
            <a:off x="4858868" y="5009939"/>
            <a:ext cx="1533739" cy="285790"/>
          </a:xfrm>
          <a:prstGeom prst="rect">
            <a:avLst/>
          </a:prstGeom>
        </p:spPr>
      </p:pic>
    </p:spTree>
    <p:extLst>
      <p:ext uri="{BB962C8B-B14F-4D97-AF65-F5344CB8AC3E}">
        <p14:creationId xmlns:p14="http://schemas.microsoft.com/office/powerpoint/2010/main" val="220013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Contd..</a:t>
            </a:r>
            <a:endParaRPr lang="en-IN" dirty="0"/>
          </a:p>
        </p:txBody>
      </p:sp>
      <p:sp>
        <p:nvSpPr>
          <p:cNvPr id="3" name="Content Placeholder 2"/>
          <p:cNvSpPr>
            <a:spLocks noGrp="1"/>
          </p:cNvSpPr>
          <p:nvPr>
            <p:ph idx="1"/>
          </p:nvPr>
        </p:nvSpPr>
        <p:spPr>
          <a:xfrm>
            <a:off x="838200" y="1436914"/>
            <a:ext cx="10515600" cy="4740049"/>
          </a:xfrm>
        </p:spPr>
        <p:txBody>
          <a:bodyPr>
            <a:normAutofit/>
          </a:bodyPr>
          <a:lstStyle/>
          <a:p>
            <a:r>
              <a:rPr lang="en-IN" dirty="0"/>
              <a:t>The XOR operation generates as an output a modulo-2 sum of its inputs. </a:t>
            </a:r>
          </a:p>
          <a:p>
            <a:r>
              <a:rPr lang="en-IN" dirty="0"/>
              <a:t>Thus, the output is equal to 1 if an odd number of inputs have the value 1, and it is equal to 0 otherwise.</a:t>
            </a:r>
          </a:p>
          <a:p>
            <a:r>
              <a:rPr lang="en-IN" dirty="0"/>
              <a:t>For this reason the XOR is sometimes referred to as the </a:t>
            </a:r>
            <a:r>
              <a:rPr lang="en-IN" i="1" dirty="0"/>
              <a:t>odd </a:t>
            </a:r>
            <a:r>
              <a:rPr lang="en-IN" dirty="0"/>
              <a:t>function. </a:t>
            </a:r>
          </a:p>
          <a:p>
            <a:r>
              <a:rPr lang="en-IN" dirty="0"/>
              <a:t>Observe that the XOR has no </a:t>
            </a:r>
            <a:r>
              <a:rPr lang="en-IN" dirty="0" err="1"/>
              <a:t>minterms</a:t>
            </a:r>
            <a:r>
              <a:rPr lang="en-IN" dirty="0"/>
              <a:t> that can be combined into a larger product term, as evident from the checkerboard pattern for function </a:t>
            </a:r>
            <a:r>
              <a:rPr lang="en-IN" i="1" dirty="0" err="1"/>
              <a:t>s</a:t>
            </a:r>
            <a:r>
              <a:rPr lang="en-IN" i="1" baseline="-25000" dirty="0" err="1"/>
              <a:t>i</a:t>
            </a:r>
            <a:r>
              <a:rPr lang="en-IN" i="1" dirty="0"/>
              <a:t> </a:t>
            </a:r>
            <a:r>
              <a:rPr lang="en-IN" dirty="0"/>
              <a:t>in the map.</a:t>
            </a:r>
          </a:p>
          <a:p>
            <a:endParaRPr lang="en-IN" dirty="0"/>
          </a:p>
        </p:txBody>
      </p:sp>
      <p:pic>
        <p:nvPicPr>
          <p:cNvPr id="4" name="Picture 3"/>
          <p:cNvPicPr>
            <a:picLocks noChangeAspect="1"/>
          </p:cNvPicPr>
          <p:nvPr/>
        </p:nvPicPr>
        <p:blipFill>
          <a:blip r:embed="rId2"/>
          <a:stretch>
            <a:fillRect/>
          </a:stretch>
        </p:blipFill>
        <p:spPr>
          <a:xfrm>
            <a:off x="4743261" y="4642256"/>
            <a:ext cx="2705478" cy="2010056"/>
          </a:xfrm>
          <a:prstGeom prst="rect">
            <a:avLst/>
          </a:prstGeom>
        </p:spPr>
      </p:pic>
    </p:spTree>
    <p:extLst>
      <p:ext uri="{BB962C8B-B14F-4D97-AF65-F5344CB8AC3E}">
        <p14:creationId xmlns:p14="http://schemas.microsoft.com/office/powerpoint/2010/main" val="211849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1948"/>
          </a:xfrm>
        </p:spPr>
        <p:txBody>
          <a:bodyPr/>
          <a:lstStyle/>
          <a:p>
            <a:r>
              <a:rPr lang="en-IN" dirty="0" smtClean="0">
                <a:solidFill>
                  <a:srgbClr val="FF0000"/>
                </a:solidFill>
              </a:rPr>
              <a:t>Full Adder circuit</a:t>
            </a:r>
            <a:endParaRPr lang="en-IN" dirty="0"/>
          </a:p>
        </p:txBody>
      </p:sp>
      <p:pic>
        <p:nvPicPr>
          <p:cNvPr id="8" name="Picture 7"/>
          <p:cNvPicPr>
            <a:picLocks noChangeAspect="1"/>
          </p:cNvPicPr>
          <p:nvPr/>
        </p:nvPicPr>
        <p:blipFill>
          <a:blip r:embed="rId2"/>
          <a:stretch>
            <a:fillRect/>
          </a:stretch>
        </p:blipFill>
        <p:spPr>
          <a:xfrm>
            <a:off x="2866573" y="2131038"/>
            <a:ext cx="5477639" cy="3972479"/>
          </a:xfrm>
          <a:prstGeom prst="rect">
            <a:avLst/>
          </a:prstGeom>
        </p:spPr>
      </p:pic>
      <p:pic>
        <p:nvPicPr>
          <p:cNvPr id="5" name="Content Placeholder 4"/>
          <p:cNvPicPr>
            <a:picLocks noGrp="1" noChangeAspect="1"/>
          </p:cNvPicPr>
          <p:nvPr>
            <p:ph idx="1"/>
          </p:nvPr>
        </p:nvPicPr>
        <p:blipFill>
          <a:blip r:embed="rId3"/>
          <a:stretch>
            <a:fillRect/>
          </a:stretch>
        </p:blipFill>
        <p:spPr>
          <a:xfrm>
            <a:off x="3591770" y="1107074"/>
            <a:ext cx="1533739" cy="285790"/>
          </a:xfrm>
          <a:prstGeom prst="rect">
            <a:avLst/>
          </a:prstGeom>
        </p:spPr>
      </p:pic>
      <p:sp>
        <p:nvSpPr>
          <p:cNvPr id="4" name="Rectangle 3"/>
          <p:cNvSpPr/>
          <p:nvPr/>
        </p:nvSpPr>
        <p:spPr>
          <a:xfrm>
            <a:off x="3500330" y="1434390"/>
            <a:ext cx="210506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1" u="none" strike="noStrike" kern="1200" cap="none" spc="0" normalizeH="0" baseline="0" noProof="0" dirty="0">
                <a:ln>
                  <a:noFill/>
                </a:ln>
                <a:solidFill>
                  <a:prstClr val="black"/>
                </a:solidFill>
                <a:effectLst/>
                <a:uLnTx/>
                <a:uFillTx/>
                <a:latin typeface="Times New Roman"/>
                <a:ea typeface="+mn-ea"/>
                <a:cs typeface="+mn-cs"/>
              </a:rPr>
              <a:t>c</a:t>
            </a:r>
            <a:r>
              <a:rPr kumimoji="0" lang="en-IN" sz="1800" b="0" i="1" u="none" strike="noStrike" kern="1200" cap="none" spc="0" normalizeH="0" baseline="-25000" noProof="0" dirty="0">
                <a:ln>
                  <a:noFill/>
                </a:ln>
                <a:solidFill>
                  <a:prstClr val="black"/>
                </a:solidFill>
                <a:effectLst/>
                <a:uLnTx/>
                <a:uFillTx/>
                <a:latin typeface="Times New Roman"/>
                <a:ea typeface="+mn-ea"/>
                <a:cs typeface="+mn-cs"/>
              </a:rPr>
              <a:t>i</a:t>
            </a:r>
            <a:r>
              <a:rPr kumimoji="0" lang="en-IN" sz="1800" b="0" i="0" u="none" strike="noStrike" kern="1200" cap="none" spc="0" normalizeH="0" baseline="-25000" noProof="0" dirty="0">
                <a:ln>
                  <a:noFill/>
                </a:ln>
                <a:solidFill>
                  <a:prstClr val="black"/>
                </a:solidFill>
                <a:effectLst/>
                <a:uLnTx/>
                <a:uFillTx/>
                <a:latin typeface="Times New Roman"/>
                <a:ea typeface="+mn-ea"/>
                <a:cs typeface="+mn-cs"/>
              </a:rPr>
              <a:t>+1</a:t>
            </a:r>
            <a:r>
              <a:rPr kumimoji="0" lang="en-IN" sz="1800" b="0" i="0" u="none" strike="noStrike" kern="1200" cap="none" spc="0" normalizeH="0" baseline="0" noProof="0" dirty="0">
                <a:ln>
                  <a:noFill/>
                </a:ln>
                <a:solidFill>
                  <a:prstClr val="black"/>
                </a:solidFill>
                <a:effectLst/>
                <a:uLnTx/>
                <a:uFillTx/>
                <a:latin typeface="Times New Roman"/>
                <a:ea typeface="+mn-ea"/>
                <a:cs typeface="+mn-cs"/>
              </a:rPr>
              <a:t> = </a:t>
            </a:r>
            <a:r>
              <a:rPr kumimoji="0" lang="en-IN" sz="1800" b="0" i="1" u="none" strike="noStrike" kern="1200" cap="none" spc="0" normalizeH="0" baseline="0" noProof="0" dirty="0" err="1">
                <a:ln>
                  <a:noFill/>
                </a:ln>
                <a:solidFill>
                  <a:prstClr val="black"/>
                </a:solidFill>
                <a:effectLst/>
                <a:uLnTx/>
                <a:uFillTx/>
                <a:latin typeface="Times New Roman"/>
                <a:ea typeface="+mn-ea"/>
                <a:cs typeface="+mn-cs"/>
              </a:rPr>
              <a:t>x</a:t>
            </a:r>
            <a:r>
              <a:rPr kumimoji="0" lang="en-IN" sz="1800" b="0" i="1" u="none" strike="noStrike" kern="1200" cap="none" spc="0" normalizeH="0" baseline="-25000" noProof="0" dirty="0" err="1">
                <a:ln>
                  <a:noFill/>
                </a:ln>
                <a:solidFill>
                  <a:prstClr val="black"/>
                </a:solidFill>
                <a:effectLst/>
                <a:uLnTx/>
                <a:uFillTx/>
                <a:latin typeface="Times New Roman"/>
                <a:ea typeface="+mn-ea"/>
                <a:cs typeface="+mn-cs"/>
              </a:rPr>
              <a:t>i</a:t>
            </a:r>
            <a:r>
              <a:rPr kumimoji="0" lang="en-IN" sz="1800" b="0" i="1" u="none" strike="noStrike" kern="1200" cap="none" spc="0" normalizeH="0" baseline="0" noProof="0" dirty="0" err="1">
                <a:ln>
                  <a:noFill/>
                </a:ln>
                <a:solidFill>
                  <a:prstClr val="black"/>
                </a:solidFill>
                <a:effectLst/>
                <a:uLnTx/>
                <a:uFillTx/>
                <a:latin typeface="Times New Roman"/>
                <a:ea typeface="+mn-ea"/>
                <a:cs typeface="+mn-cs"/>
              </a:rPr>
              <a:t>y</a:t>
            </a:r>
            <a:r>
              <a:rPr kumimoji="0" lang="en-IN" sz="1800" b="0" i="1" u="none" strike="noStrike" kern="1200" cap="none" spc="0" normalizeH="0" baseline="-25000" noProof="0" dirty="0" err="1">
                <a:ln>
                  <a:noFill/>
                </a:ln>
                <a:solidFill>
                  <a:prstClr val="black"/>
                </a:solidFill>
                <a:effectLst/>
                <a:uLnTx/>
                <a:uFillTx/>
                <a:latin typeface="Times New Roman"/>
                <a:ea typeface="+mn-ea"/>
                <a:cs typeface="+mn-cs"/>
              </a:rPr>
              <a:t>i</a:t>
            </a:r>
            <a:r>
              <a:rPr kumimoji="0" lang="en-IN" sz="1800" b="0" i="1" u="none" strike="noStrike" kern="1200" cap="none" spc="0" normalizeH="0" baseline="0" noProof="0" dirty="0">
                <a:ln>
                  <a:noFill/>
                </a:ln>
                <a:solidFill>
                  <a:prstClr val="black"/>
                </a:solidFill>
                <a:effectLst/>
                <a:uLnTx/>
                <a:uFillTx/>
                <a:latin typeface="Times New Roman"/>
                <a:ea typeface="+mn-ea"/>
                <a:cs typeface="+mn-cs"/>
              </a:rPr>
              <a:t> </a:t>
            </a:r>
            <a:r>
              <a:rPr kumimoji="0" lang="en-IN" sz="1800" b="0" i="0" u="none" strike="noStrike" kern="1200" cap="none" spc="0" normalizeH="0" baseline="0" noProof="0" dirty="0">
                <a:ln>
                  <a:noFill/>
                </a:ln>
                <a:solidFill>
                  <a:prstClr val="black"/>
                </a:solidFill>
                <a:effectLst/>
                <a:uLnTx/>
                <a:uFillTx/>
                <a:latin typeface="Times New Roman"/>
                <a:ea typeface="+mn-ea"/>
                <a:cs typeface="+mn-cs"/>
              </a:rPr>
              <a:t>+ </a:t>
            </a:r>
            <a:r>
              <a:rPr kumimoji="0" lang="en-IN" sz="1800" b="0" i="1" u="none" strike="noStrike" kern="1200" cap="none" spc="0" normalizeH="0" baseline="0" noProof="0" dirty="0" err="1">
                <a:ln>
                  <a:noFill/>
                </a:ln>
                <a:solidFill>
                  <a:prstClr val="black"/>
                </a:solidFill>
                <a:effectLst/>
                <a:uLnTx/>
                <a:uFillTx/>
                <a:latin typeface="Times New Roman"/>
                <a:ea typeface="+mn-ea"/>
                <a:cs typeface="+mn-cs"/>
              </a:rPr>
              <a:t>x</a:t>
            </a:r>
            <a:r>
              <a:rPr kumimoji="0" lang="en-IN" sz="1800" b="0" i="1" u="none" strike="noStrike" kern="1200" cap="none" spc="0" normalizeH="0" baseline="-25000" noProof="0" dirty="0" err="1">
                <a:ln>
                  <a:noFill/>
                </a:ln>
                <a:solidFill>
                  <a:prstClr val="black"/>
                </a:solidFill>
                <a:effectLst/>
                <a:uLnTx/>
                <a:uFillTx/>
                <a:latin typeface="Times New Roman"/>
                <a:ea typeface="+mn-ea"/>
                <a:cs typeface="+mn-cs"/>
              </a:rPr>
              <a:t>i</a:t>
            </a:r>
            <a:r>
              <a:rPr kumimoji="0" lang="en-IN" sz="1800" b="0" i="1" u="none" strike="noStrike" kern="1200" cap="none" spc="0" normalizeH="0" baseline="0" noProof="0" dirty="0" err="1">
                <a:ln>
                  <a:noFill/>
                </a:ln>
                <a:solidFill>
                  <a:prstClr val="black"/>
                </a:solidFill>
                <a:effectLst/>
                <a:uLnTx/>
                <a:uFillTx/>
                <a:latin typeface="Times New Roman"/>
                <a:ea typeface="+mn-ea"/>
                <a:cs typeface="+mn-cs"/>
              </a:rPr>
              <a:t>c</a:t>
            </a:r>
            <a:r>
              <a:rPr kumimoji="0" lang="en-IN" sz="1800" b="0" i="1" u="none" strike="noStrike" kern="1200" cap="none" spc="0" normalizeH="0" baseline="-25000" noProof="0" dirty="0" err="1">
                <a:ln>
                  <a:noFill/>
                </a:ln>
                <a:solidFill>
                  <a:prstClr val="black"/>
                </a:solidFill>
                <a:effectLst/>
                <a:uLnTx/>
                <a:uFillTx/>
                <a:latin typeface="Times New Roman"/>
                <a:ea typeface="+mn-ea"/>
                <a:cs typeface="+mn-cs"/>
              </a:rPr>
              <a:t>i</a:t>
            </a:r>
            <a:r>
              <a:rPr kumimoji="0" lang="en-IN" sz="1800" b="0" i="1" u="none" strike="noStrike" kern="1200" cap="none" spc="0" normalizeH="0" baseline="0" noProof="0" dirty="0">
                <a:ln>
                  <a:noFill/>
                </a:ln>
                <a:solidFill>
                  <a:prstClr val="black"/>
                </a:solidFill>
                <a:effectLst/>
                <a:uLnTx/>
                <a:uFillTx/>
                <a:latin typeface="Times New Roman"/>
                <a:ea typeface="+mn-ea"/>
                <a:cs typeface="+mn-cs"/>
              </a:rPr>
              <a:t> </a:t>
            </a:r>
            <a:r>
              <a:rPr kumimoji="0" lang="en-IN" sz="1800" b="0" i="0" u="none" strike="noStrike" kern="1200" cap="none" spc="0" normalizeH="0" baseline="0" noProof="0" dirty="0">
                <a:ln>
                  <a:noFill/>
                </a:ln>
                <a:solidFill>
                  <a:prstClr val="black"/>
                </a:solidFill>
                <a:effectLst/>
                <a:uLnTx/>
                <a:uFillTx/>
                <a:latin typeface="Times New Roman"/>
                <a:ea typeface="+mn-ea"/>
                <a:cs typeface="+mn-cs"/>
              </a:rPr>
              <a:t>+ </a:t>
            </a:r>
            <a:r>
              <a:rPr kumimoji="0" lang="en-IN" sz="1800" b="0" i="1" u="none" strike="noStrike" kern="1200" cap="none" spc="0" normalizeH="0" baseline="0" noProof="0" dirty="0" err="1">
                <a:ln>
                  <a:noFill/>
                </a:ln>
                <a:solidFill>
                  <a:prstClr val="black"/>
                </a:solidFill>
                <a:effectLst/>
                <a:uLnTx/>
                <a:uFillTx/>
                <a:latin typeface="Times New Roman"/>
                <a:ea typeface="+mn-ea"/>
                <a:cs typeface="+mn-cs"/>
              </a:rPr>
              <a:t>y</a:t>
            </a:r>
            <a:r>
              <a:rPr kumimoji="0" lang="en-IN" sz="1800" b="0" i="1" u="none" strike="noStrike" kern="1200" cap="none" spc="0" normalizeH="0" baseline="-25000" noProof="0" dirty="0" err="1">
                <a:ln>
                  <a:noFill/>
                </a:ln>
                <a:solidFill>
                  <a:prstClr val="black"/>
                </a:solidFill>
                <a:effectLst/>
                <a:uLnTx/>
                <a:uFillTx/>
                <a:latin typeface="Times New Roman"/>
                <a:ea typeface="+mn-ea"/>
                <a:cs typeface="+mn-cs"/>
              </a:rPr>
              <a:t>i</a:t>
            </a:r>
            <a:r>
              <a:rPr kumimoji="0" lang="en-IN" sz="1800" b="0" i="1" u="none" strike="noStrike" kern="1200" cap="none" spc="0" normalizeH="0" baseline="0" noProof="0" dirty="0" err="1">
                <a:ln>
                  <a:noFill/>
                </a:ln>
                <a:solidFill>
                  <a:prstClr val="black"/>
                </a:solidFill>
                <a:effectLst/>
                <a:uLnTx/>
                <a:uFillTx/>
                <a:latin typeface="Times New Roman"/>
                <a:ea typeface="+mn-ea"/>
                <a:cs typeface="+mn-cs"/>
              </a:rPr>
              <a:t>c</a:t>
            </a:r>
            <a:r>
              <a:rPr kumimoji="0" lang="en-IN" sz="1800" b="0" i="1" u="none" strike="noStrike" kern="1200" cap="none" spc="0" normalizeH="0" baseline="-25000" noProof="0" dirty="0" err="1">
                <a:ln>
                  <a:noFill/>
                </a:ln>
                <a:solidFill>
                  <a:prstClr val="black"/>
                </a:solidFill>
                <a:effectLst/>
                <a:uLnTx/>
                <a:uFillTx/>
                <a:latin typeface="Times New Roman"/>
                <a:ea typeface="+mn-ea"/>
                <a:cs typeface="+mn-cs"/>
              </a:rPr>
              <a:t>i</a:t>
            </a:r>
            <a:endParaRPr kumimoji="0" lang="en-IN" sz="1800" b="0" i="0" u="none" strike="noStrike" kern="1200" cap="none" spc="0" normalizeH="0" baseline="0" noProof="0" dirty="0">
              <a:ln>
                <a:noFill/>
              </a:ln>
              <a:solidFill>
                <a:prstClr val="black"/>
              </a:solidFill>
              <a:effectLst/>
              <a:uLnTx/>
              <a:uFillTx/>
              <a:latin typeface="Times New Roman"/>
              <a:ea typeface="+mn-ea"/>
              <a:cs typeface="+mn-cs"/>
            </a:endParaRPr>
          </a:p>
        </p:txBody>
      </p:sp>
    </p:spTree>
    <p:extLst>
      <p:ext uri="{BB962C8B-B14F-4D97-AF65-F5344CB8AC3E}">
        <p14:creationId xmlns:p14="http://schemas.microsoft.com/office/powerpoint/2010/main" val="2156776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7924809703774F9F1540A07852F405" ma:contentTypeVersion="2" ma:contentTypeDescription="Create a new document." ma:contentTypeScope="" ma:versionID="94bb3afc98ac6235560c74534482d8e4">
  <xsd:schema xmlns:xsd="http://www.w3.org/2001/XMLSchema" xmlns:xs="http://www.w3.org/2001/XMLSchema" xmlns:p="http://schemas.microsoft.com/office/2006/metadata/properties" xmlns:ns2="2f1b3196-13b1-4f57-a46a-962c9f17c1b4" targetNamespace="http://schemas.microsoft.com/office/2006/metadata/properties" ma:root="true" ma:fieldsID="b4ac0d5b1f71f5518c3fb157e48aeb87" ns2:_="">
    <xsd:import namespace="2f1b3196-13b1-4f57-a46a-962c9f17c1b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1b3196-13b1-4f57-a46a-962c9f17c1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CF2C86E-353C-4D4A-ACBC-23858A3F14C2}"/>
</file>

<file path=customXml/itemProps2.xml><?xml version="1.0" encoding="utf-8"?>
<ds:datastoreItem xmlns:ds="http://schemas.openxmlformats.org/officeDocument/2006/customXml" ds:itemID="{45A471E8-F851-4BB6-936D-BE1E9F84D02B}"/>
</file>

<file path=customXml/itemProps3.xml><?xml version="1.0" encoding="utf-8"?>
<ds:datastoreItem xmlns:ds="http://schemas.openxmlformats.org/officeDocument/2006/customXml" ds:itemID="{92A92ED5-4B2D-4D21-AD2F-434391BA0DBB}"/>
</file>

<file path=docProps/app.xml><?xml version="1.0" encoding="utf-8"?>
<Properties xmlns="http://schemas.openxmlformats.org/officeDocument/2006/extended-properties" xmlns:vt="http://schemas.openxmlformats.org/officeDocument/2006/docPropsVTypes">
  <TotalTime>0</TotalTime>
  <Words>3399</Words>
  <Application>Microsoft Office PowerPoint</Application>
  <PresentationFormat>Widescreen</PresentationFormat>
  <Paragraphs>253</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Ebrima</vt:lpstr>
      <vt:lpstr>Times New Roman</vt:lpstr>
      <vt:lpstr>1_Office Theme</vt:lpstr>
      <vt:lpstr>Lecture 18 &amp; 19</vt:lpstr>
      <vt:lpstr>Addition of multibit numbers.</vt:lpstr>
      <vt:lpstr>Contd..</vt:lpstr>
      <vt:lpstr>Contd..</vt:lpstr>
      <vt:lpstr>Contd..</vt:lpstr>
      <vt:lpstr>Contd..</vt:lpstr>
      <vt:lpstr>Use of XOR Gates</vt:lpstr>
      <vt:lpstr>Contd..</vt:lpstr>
      <vt:lpstr>Full Adder circuit</vt:lpstr>
      <vt:lpstr>More about XOR gates..</vt:lpstr>
      <vt:lpstr>Contd..</vt:lpstr>
      <vt:lpstr>Decomposed Full-Adder</vt:lpstr>
      <vt:lpstr>Ripple Carry Adder - Multibit adder</vt:lpstr>
      <vt:lpstr>An n-bit ripple-carry adder</vt:lpstr>
      <vt:lpstr>Delay in ripple carry adder</vt:lpstr>
      <vt:lpstr>Contd..</vt:lpstr>
      <vt:lpstr>Design Example</vt:lpstr>
      <vt:lpstr>PowerPoint Presentation</vt:lpstr>
      <vt:lpstr>Efficient design of 3A circuit</vt:lpstr>
      <vt:lpstr>Signed Numbers</vt:lpstr>
      <vt:lpstr>Binary - Negative Numbers</vt:lpstr>
      <vt:lpstr>Sign-and-Magnitude Representation:</vt:lpstr>
      <vt:lpstr>1’s Complement Representation</vt:lpstr>
      <vt:lpstr>2’s Complement Representation</vt:lpstr>
      <vt:lpstr>Easy Rule for Finding 2’s Complements</vt:lpstr>
      <vt:lpstr>PowerPoint Presentation</vt:lpstr>
      <vt:lpstr>Contd.</vt:lpstr>
      <vt:lpstr>Addition and Subtraction operations</vt:lpstr>
      <vt:lpstr>Sign and Magnitude Addition</vt:lpstr>
      <vt:lpstr>1’s Complement Addition</vt:lpstr>
      <vt:lpstr>Contd..</vt:lpstr>
      <vt:lpstr>2’s Complement Addition</vt:lpstr>
      <vt:lpstr>PowerPoint Presentation</vt:lpstr>
      <vt:lpstr>2’s Complement Subtraction</vt:lpstr>
      <vt:lpstr>Contd..</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18 &amp; 19</dc:title>
  <dc:creator>ANAGHA E G</dc:creator>
  <cp:lastModifiedBy>ANAGHA E G</cp:lastModifiedBy>
  <cp:revision>1</cp:revision>
  <dcterms:created xsi:type="dcterms:W3CDTF">2020-09-16T06:29:03Z</dcterms:created>
  <dcterms:modified xsi:type="dcterms:W3CDTF">2020-09-16T06:29:19Z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0x010100037924809703774F9F1540A07852F405</vt:lpwstr>
  </property>
</Properties>
</file>