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F3DCE-B3AC-4887-B910-A5DE5DF6FB9D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857CD-A4DF-4040-B65B-20F6D899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6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9175" cy="3432175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325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3A19-7BAB-4E85-99DE-8D644860974B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1753-A9A5-4AA6-9D8F-0E1EA8542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62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3A19-7BAB-4E85-99DE-8D644860974B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1753-A9A5-4AA6-9D8F-0E1EA8542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0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3A19-7BAB-4E85-99DE-8D644860974B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1753-A9A5-4AA6-9D8F-0E1EA8542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7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048" y="350841"/>
            <a:ext cx="10539046" cy="4143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295393"/>
            <a:ext cx="5392617" cy="51771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89784" y="1295391"/>
            <a:ext cx="5392617" cy="51860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35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3A19-7BAB-4E85-99DE-8D644860974B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1753-A9A5-4AA6-9D8F-0E1EA8542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64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3A19-7BAB-4E85-99DE-8D644860974B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1753-A9A5-4AA6-9D8F-0E1EA8542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2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3A19-7BAB-4E85-99DE-8D644860974B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1753-A9A5-4AA6-9D8F-0E1EA8542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7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3A19-7BAB-4E85-99DE-8D644860974B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1753-A9A5-4AA6-9D8F-0E1EA8542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7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3A19-7BAB-4E85-99DE-8D644860974B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1753-A9A5-4AA6-9D8F-0E1EA8542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7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3A19-7BAB-4E85-99DE-8D644860974B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1753-A9A5-4AA6-9D8F-0E1EA8542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48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3A19-7BAB-4E85-99DE-8D644860974B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1753-A9A5-4AA6-9D8F-0E1EA8542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96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3A19-7BAB-4E85-99DE-8D644860974B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1753-A9A5-4AA6-9D8F-0E1EA8542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21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13A19-7BAB-4E85-99DE-8D644860974B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D1753-A9A5-4AA6-9D8F-0E1EA8542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79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4741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" y="713059"/>
            <a:ext cx="11852366" cy="338105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19ECE204 </a:t>
            </a:r>
            <a:b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ELECTRONICS AND SYSTEMS</a:t>
            </a:r>
            <a:b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L-T-P-C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3-1-0-4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6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N" altLang="zh-TW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lang="zh-TW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3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gates</a:t>
            </a:r>
          </a:p>
          <a:p>
            <a:pPr lvl="1" eaLnBrk="1" hangingPunct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Graphic Symbols and Input-Output Signals for Logic gates:</a:t>
            </a:r>
          </a:p>
          <a:p>
            <a:pPr eaLnBrk="1" hangingPunct="1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TW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308" name="Picture 10"/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"/>
          <a:stretch>
            <a:fillRect/>
          </a:stretch>
        </p:blipFill>
        <p:spPr bwMode="auto">
          <a:xfrm>
            <a:off x="2314576" y="2700339"/>
            <a:ext cx="742632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矩形 4"/>
          <p:cNvSpPr>
            <a:spLocks noChangeArrowheads="1"/>
          </p:cNvSpPr>
          <p:nvPr/>
        </p:nvSpPr>
        <p:spPr bwMode="auto">
          <a:xfrm>
            <a:off x="3868739" y="4672014"/>
            <a:ext cx="31662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Fig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.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Gates with multiple inputs</a:t>
            </a:r>
          </a:p>
        </p:txBody>
      </p:sp>
      <p:sp>
        <p:nvSpPr>
          <p:cNvPr id="9831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33425F-28C0-4B76-A49B-C9C8F562243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15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2649" y="103867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 for more input variables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67097"/>
            <a:ext cx="10515600" cy="4909866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truth table for three input variables has eight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rows because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eight possible valuations of these variables.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input variables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truth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has 16 rows, and so 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for 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variables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truth table has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97" y="3722030"/>
            <a:ext cx="5334947" cy="20292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148" y="3722030"/>
            <a:ext cx="5609550" cy="230537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3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:\MAJU Courses\BS_Comp_Logic_II\Imag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89" y="513630"/>
            <a:ext cx="5729288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8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Network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23851"/>
            <a:ext cx="10515600" cy="475311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larger circuit with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of gates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often called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network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simply a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circuit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given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its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increases.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logic function can be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with a number of different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one with the least complexity will be the cheapest.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it’s the designers interest to optimize logic network for the given function from its alternatives.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437" y="2350046"/>
            <a:ext cx="4744112" cy="119079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33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94" y="183387"/>
            <a:ext cx="10515600" cy="784406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 Logic Network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7794"/>
            <a:ext cx="10515600" cy="520917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existing logic network,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function performed by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- 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process.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designing a new network that implements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desired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 - the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74" y="3168412"/>
            <a:ext cx="7421011" cy="2114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159" y="3449438"/>
            <a:ext cx="2810267" cy="155279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27" y="137896"/>
            <a:ext cx="10515600" cy="761711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 Diagram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32" y="1028625"/>
            <a:ext cx="2810267" cy="155279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1099" y="899607"/>
            <a:ext cx="6914464" cy="29844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8235" y="3898127"/>
            <a:ext cx="10752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Timing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diagrams are useful for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indicating the </a:t>
            </a:r>
            <a:r>
              <a:rPr kumimoji="0" lang="en-IN" sz="24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functional </a:t>
            </a:r>
            <a:r>
              <a:rPr kumimoji="0" lang="en-IN" sz="2400" b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behaviour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logic circuits.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However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practical logic gates are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implemented using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electronic circuits which need some time to change their states.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Thus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there is a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delay between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change in input values and a corresponding change in the output value of a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gate.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8094"/>
            <a:ext cx="782955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296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Functionally Equivalent Networks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changes in exactly the same way as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previous circuit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g(x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(x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networks are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functionally equivalent</a:t>
                </a:r>
              </a:p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networks realize the same function, it makes sense to use the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simpler one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less costly to implement.</a:t>
                </a:r>
              </a:p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But, 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·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g(x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 </a:t>
                </a: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there must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 some rules that can be used to show the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equivalence.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16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040957" y="1315411"/>
          <a:ext cx="270625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02085">
                  <a:extLst>
                    <a:ext uri="{9D8B030D-6E8A-4147-A177-3AD203B41FA5}">
                      <a16:colId xmlns:a16="http://schemas.microsoft.com/office/drawing/2014/main" val="473849213"/>
                    </a:ext>
                  </a:extLst>
                </a:gridCol>
                <a:gridCol w="902085">
                  <a:extLst>
                    <a:ext uri="{9D8B030D-6E8A-4147-A177-3AD203B41FA5}">
                      <a16:colId xmlns:a16="http://schemas.microsoft.com/office/drawing/2014/main" val="1923055012"/>
                    </a:ext>
                  </a:extLst>
                </a:gridCol>
                <a:gridCol w="902085">
                  <a:extLst>
                    <a:ext uri="{9D8B030D-6E8A-4147-A177-3AD203B41FA5}">
                      <a16:colId xmlns:a16="http://schemas.microsoft.com/office/drawing/2014/main" val="3396382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22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30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92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4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966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767726" y="3169611"/>
            <a:ext cx="1252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47692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8202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Boolean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Algebra - Axioms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5025" y="1145585"/>
            <a:ext cx="10515600" cy="5229815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1849,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George Boole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algebraic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 for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thought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 processes.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late 1930s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Claude Shannon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showed that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algebra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effective means of describing circuits built with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switches.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algebra in turn became a powerful tool to express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circuits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or Axioms of Boolean Algebra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1</a:t>
            </a:r>
            <a:r>
              <a:rPr lang="en-IN" i="1" dirty="0"/>
              <a:t>a</a:t>
            </a:r>
            <a:r>
              <a:rPr lang="en-IN" dirty="0"/>
              <a:t>. 0· 0 = </a:t>
            </a:r>
            <a:r>
              <a:rPr lang="en-IN" dirty="0" smtClean="0"/>
              <a:t>0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1</a:t>
            </a:r>
            <a:r>
              <a:rPr lang="en-IN" i="1" dirty="0" smtClean="0"/>
              <a:t>b</a:t>
            </a:r>
            <a:r>
              <a:rPr lang="en-IN" dirty="0"/>
              <a:t>. 1+ 1 = 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2</a:t>
            </a:r>
            <a:r>
              <a:rPr lang="en-IN" i="1" dirty="0"/>
              <a:t>a</a:t>
            </a:r>
            <a:r>
              <a:rPr lang="en-IN" dirty="0"/>
              <a:t>. 1· 1 = </a:t>
            </a:r>
            <a:r>
              <a:rPr lang="en-IN" dirty="0" smtClean="0"/>
              <a:t>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2</a:t>
            </a:r>
            <a:r>
              <a:rPr lang="en-IN" i="1" dirty="0"/>
              <a:t>b</a:t>
            </a:r>
            <a:r>
              <a:rPr lang="en-IN" dirty="0"/>
              <a:t>. 0+ 0 = 0</a:t>
            </a:r>
          </a:p>
          <a:p>
            <a:endParaRPr lang="en-IN" dirty="0"/>
          </a:p>
        </p:txBody>
      </p:sp>
      <p:sp>
        <p:nvSpPr>
          <p:cNvPr id="4100" name="Rectangle 16"/>
          <p:cNvSpPr>
            <a:spLocks noChangeArrowheads="1"/>
          </p:cNvSpPr>
          <p:nvPr/>
        </p:nvSpPr>
        <p:spPr bwMode="auto">
          <a:xfrm>
            <a:off x="1384300" y="666750"/>
            <a:ext cx="9417050" cy="570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marL="193675" marR="0" lvl="0" indent="-193675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rgbClr val="0066FF"/>
              </a:buClr>
              <a:buSzPct val="75000"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Gulim" pitchFamily="34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90756" y="4044390"/>
                <a:ext cx="431074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Courier New" panose="02070309020205020404" pitchFamily="49" charset="0"/>
                  <a:buChar char="o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r>
                  <a:rPr kumimoji="0" lang="en-I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0· 1 = 1 · 0 = 0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Courier New" panose="02070309020205020404" pitchFamily="49" charset="0"/>
                  <a:buChar char="o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r>
                  <a:rPr kumimoji="0" lang="en-I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1+ 0 = 0 + 1 = 1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Courier New" panose="02070309020205020404" pitchFamily="49" charset="0"/>
                  <a:buChar char="o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  <a:r>
                  <a:rPr kumimoji="0" lang="en-I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</a:t>
                </a:r>
                <a:r>
                  <a:rPr kumimoji="0" lang="en-I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If </a:t>
                </a:r>
                <a:r>
                  <a:rPr kumimoji="0" lang="en-IN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 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0,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0" lang="en-IN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1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Courier New" panose="02070309020205020404" pitchFamily="49" charset="0"/>
                  <a:buChar char="o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  <a:r>
                  <a:rPr kumimoji="0" lang="en-I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</a:t>
                </a:r>
                <a:r>
                  <a:rPr kumimoji="0" lang="en-I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If </a:t>
                </a:r>
                <a:r>
                  <a:rPr kumimoji="0" lang="en-IN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 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1,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0" lang="en-IN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0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56" y="4044390"/>
                <a:ext cx="4310742" cy="1815882"/>
              </a:xfrm>
              <a:prstGeom prst="rect">
                <a:avLst/>
              </a:prstGeom>
              <a:blipFill>
                <a:blip r:embed="rId2"/>
                <a:stretch>
                  <a:fillRect l="-2546" t="-3020" b="-8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5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1951264" y="112044"/>
            <a:ext cx="8502650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Basic Identities of Boolean 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Algebra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If </a:t>
            </a:r>
            <a:r>
              <a:rPr kumimoji="0" lang="en-US" altLang="ko-KR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is a Boolean variable then,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0342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10580" r="949" b="9618"/>
          <a:stretch>
            <a:fillRect/>
          </a:stretch>
        </p:blipFill>
        <p:spPr bwMode="auto">
          <a:xfrm>
            <a:off x="166255" y="1596187"/>
            <a:ext cx="11720945" cy="491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3429" name="Text Box 8"/>
              <p:cNvSpPr txBox="1">
                <a:spLocks noChangeArrowheads="1"/>
              </p:cNvSpPr>
              <p:nvPr/>
            </p:nvSpPr>
            <p:spPr bwMode="auto">
              <a:xfrm>
                <a:off x="8178801" y="2602833"/>
                <a:ext cx="3174999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lvl="0" latinLnBrk="1">
                  <a:spcBef>
                    <a:spcPct val="50000"/>
                  </a:spcBef>
                  <a:buNone/>
                  <a:defRPr/>
                </a:pPr>
                <a:r>
                  <a:rPr kumimoji="1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Gulim" pitchFamily="34" charset="-127"/>
                    <a:cs typeface="+mn-cs"/>
                  </a:rPr>
                  <a:t>The relationship between a single variable X, its complement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en-US" altLang="ko-KR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Gulim" pitchFamily="34" charset="-127"/>
                    <a:cs typeface="+mn-cs"/>
                    <a:sym typeface="Symbol" panose="05050102010706020507" pitchFamily="18" charset="2"/>
                  </a:rPr>
                  <a:t>, </a:t>
                </a:r>
                <a:r>
                  <a:rPr kumimoji="1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Gulim" pitchFamily="34" charset="-127"/>
                    <a:cs typeface="+mn-cs"/>
                    <a:sym typeface="Symbol" panose="05050102010706020507" pitchFamily="18" charset="2"/>
                  </a:rPr>
                  <a:t>and the binary constants 0 and 1</a:t>
                </a:r>
                <a:endParaRPr kumimoji="1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Gulim" pitchFamily="34" charset="-127"/>
                  <a:cs typeface="+mn-cs"/>
                </a:endParaRPr>
              </a:p>
            </p:txBody>
          </p:sp>
        </mc:Choice>
        <mc:Fallback xmlns="">
          <p:sp>
            <p:nvSpPr>
              <p:cNvPr id="10342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8801" y="2602833"/>
                <a:ext cx="3174999" cy="830997"/>
              </a:xfrm>
              <a:prstGeom prst="rect">
                <a:avLst/>
              </a:prstGeom>
              <a:blipFill>
                <a:blip r:embed="rId3"/>
                <a:stretch>
                  <a:fillRect l="-1152" t="-2206" b="-88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48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9799"/>
            <a:ext cx="10515600" cy="4351338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identities can be proved by using the axioms of Boolean algebra, truth table &amp; Venn Diagram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logic expression, its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obtained by: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+ operators with · operators, and vice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versa, and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replacing all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0s with 1s, and vice versa.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of any true statement (axiom or theorem)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Boolean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 is also a true statement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8844"/>
            <a:ext cx="6630578" cy="17169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318" y="1246268"/>
            <a:ext cx="3339942" cy="198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9894"/>
            <a:ext cx="10779034" cy="1398738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Basic Identities of Boolean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Algebra - Duality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Logic – Variables and Functions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circuits with only 2 logic values is called as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logic circuit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binary element is a switch having 2 states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given switch is controlled by an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variable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 algn="just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that the switch is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18" y="4060504"/>
            <a:ext cx="4591050" cy="1240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087" y="4060504"/>
            <a:ext cx="2169795" cy="14230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96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749"/>
            <a:ext cx="10515600" cy="1007538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307" y="1294288"/>
            <a:ext cx="5126808" cy="2134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4287"/>
            <a:ext cx="5494020" cy="21512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0" y="3445560"/>
            <a:ext cx="10713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 flows when the switch is closed, that is, when x = 1.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input that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causes changes in the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behaviour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the circuit is the switch control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output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defined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 the state (or condition) of the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light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(denoted by L).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the light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=&gt;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1. If the light is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OFF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=&gt;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Since 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1 if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1 and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0 if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0,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 say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that 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L(x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simple logic expression describes the output as a function of the input.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can say that L(x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x is a logic function and that x is an input variable.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46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427" y="1216071"/>
            <a:ext cx="4857750" cy="2095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– Series/Parallel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4618" y="3689279"/>
            <a:ext cx="104536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Using a series connection, the light will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 turned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 only if both switches are closed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behaviour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 be described by the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expression,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kumimoji="0" lang="en-IN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L(x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x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· </a:t>
            </a:r>
            <a:r>
              <a:rPr kumimoji="0" lang="en-IN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= </a:t>
            </a:r>
            <a:r>
              <a:rPr lang="en-I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where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1 if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= 1 and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=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L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0 otherwise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“·”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symbol is called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operator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circuit in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figure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said to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implement a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logical AND function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2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100" y="138442"/>
            <a:ext cx="5133975" cy="2752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9" y="-89389"/>
            <a:ext cx="10515600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9785" y="2879382"/>
            <a:ext cx="1045368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this case the 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light will 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 on if either the </a:t>
            </a:r>
            <a:r>
              <a:rPr kumimoji="0" lang="en-IN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or </a:t>
            </a:r>
            <a:r>
              <a:rPr kumimoji="0" lang="en-IN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switch is 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closed or 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both 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switches are 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closed. </a:t>
            </a:r>
            <a:endParaRPr kumimoji="0" lang="en-IN" sz="2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light will be off only if both switches are open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behaviour 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 be 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stated as,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1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L(x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IN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x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IN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kumimoji="0" lang="en-IN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+ </a:t>
            </a:r>
            <a:r>
              <a:rPr kumimoji="0" lang="en-IN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where </a:t>
            </a:r>
            <a:r>
              <a:rPr kumimoji="0" lang="en-IN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 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1 if </a:t>
            </a:r>
            <a:r>
              <a:rPr kumimoji="0" lang="en-IN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= 1 or </a:t>
            </a:r>
            <a:r>
              <a:rPr kumimoji="0" lang="en-IN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= 1 or if </a:t>
            </a:r>
            <a:r>
              <a:rPr kumimoji="0" lang="en-IN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= </a:t>
            </a:r>
            <a:r>
              <a:rPr kumimoji="0" lang="en-IN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= 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IN" sz="21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L 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0 if </a:t>
            </a:r>
            <a:r>
              <a:rPr kumimoji="0" lang="en-IN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= </a:t>
            </a:r>
            <a:r>
              <a:rPr kumimoji="0" lang="en-IN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= 0</a:t>
            </a:r>
            <a:r>
              <a:rPr kumimoji="0" lang="en-IN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en-I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symbol 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called the </a:t>
            </a:r>
            <a:r>
              <a:rPr kumimoji="0" lang="en-IN" sz="21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 operator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and the circuit 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implements </a:t>
            </a:r>
            <a:r>
              <a:rPr kumimoji="0" lang="en-IN" sz="2100" b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kumimoji="0" lang="en-IN" sz="21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logical OR function</a:t>
            </a:r>
            <a:r>
              <a:rPr kumimoji="0" lang="en-I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endParaRPr kumimoji="0" lang="en-IN" sz="21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 of the + symbol 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different from its arithmetic addition meaning.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kumimoji="0" lang="en-IN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OR functions 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along 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 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other 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simple 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functions can be used to build 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logic 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circuits.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10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046" y="1677941"/>
            <a:ext cx="5427600" cy="2343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1748" y="4167051"/>
            <a:ext cx="9300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series-parallel connection of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switches realizes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logic function</a:t>
            </a:r>
          </a:p>
          <a:p>
            <a:pPr lvl="0" algn="just">
              <a:defRPr/>
            </a:pPr>
            <a:r>
              <a:rPr kumimoji="0" lang="en-IN" sz="2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L(x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x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x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(x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+ </a:t>
            </a:r>
            <a:r>
              <a:rPr kumimoji="0" lang="en-IN" sz="2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IN" sz="2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· </a:t>
            </a:r>
            <a:r>
              <a:rPr kumimoji="0" lang="en-IN" sz="2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= </a:t>
            </a:r>
            <a:r>
              <a:rPr lang="en-I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I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</a:t>
            </a:r>
            <a:r>
              <a:rPr lang="en-I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2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light is on if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= 1 and, at the same time, at least one of the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or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inputs is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equal to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6253" y="537125"/>
            <a:ext cx="101717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Series</a:t>
            </a:r>
            <a:r>
              <a:rPr kumimoji="0" lang="en-IN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&amp; Parallel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7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234" y="-10591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operation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400" y="1028199"/>
            <a:ext cx="4495800" cy="2057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90451" y="2902419"/>
                <a:ext cx="10633166" cy="4101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Here,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closed switch will short-circuit the light and prevent </a:t>
                </a:r>
                <a:r>
                  <a:rPr kumimoji="0" lang="en-I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the current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from flowing through it. </a:t>
                </a:r>
                <a:endParaRPr kumimoji="0" lang="en-I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An extra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resistor </a:t>
                </a:r>
                <a:r>
                  <a:rPr kumimoji="0" lang="en-I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is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included in this </a:t>
                </a:r>
                <a:r>
                  <a:rPr kumimoji="0" lang="en-I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circuit to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ensure that the closed switch does not short-circuit the power supply. </a:t>
                </a:r>
                <a:endParaRPr kumimoji="0" lang="en-I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The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light will </a:t>
                </a:r>
                <a:r>
                  <a:rPr kumimoji="0" lang="en-I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be turned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on when the switch is opened. </a:t>
                </a:r>
                <a:endParaRPr kumimoji="0" lang="en-I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Formally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, we express this functional </a:t>
                </a:r>
                <a:r>
                  <a:rPr kumimoji="0" lang="en-I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behaviour as,</a:t>
                </a:r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L(x</a:t>
                </a: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acc>
                      <m:accPr>
                        <m:chr m:val="̅"/>
                        <m:ctrlP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=!</m:t>
                    </m:r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=~</m:t>
                    </m:r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𝑁𝑂𝑇</m:t>
                    </m:r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kumimoji="0" lang="en-I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where </a:t>
                </a: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 1 if </a:t>
                </a: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x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 0</a:t>
                </a:r>
                <a:r>
                  <a:rPr kumimoji="0" lang="en-IN" sz="20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, </a:t>
                </a:r>
                <a:r>
                  <a:rPr kumimoji="0" lang="en-I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and </a:t>
                </a:r>
                <a:r>
                  <a:rPr kumimoji="0" lang="en-IN" sz="20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 0 if </a:t>
                </a: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x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 </a:t>
                </a:r>
                <a:r>
                  <a:rPr kumimoji="0" lang="en-I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</a:t>
                </a: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Instead of using the word </a:t>
                </a:r>
                <a:r>
                  <a:rPr kumimoji="0" lang="en-I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inverse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, it is more common to use the term </a:t>
                </a:r>
                <a:r>
                  <a:rPr kumimoji="0" lang="en-I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complement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. </a:t>
                </a:r>
                <a:r>
                  <a:rPr kumimoji="0" lang="en-I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 is also called as the </a:t>
                </a:r>
                <a:r>
                  <a:rPr kumimoji="0" lang="en-I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NOT operation</a:t>
                </a:r>
                <a:r>
                  <a:rPr kumimoji="0" lang="en-I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.</a:t>
                </a: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Thus if</a:t>
                </a:r>
                <a:r>
                  <a:rPr kumimoji="0" lang="en-IN" sz="20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f </a:t>
                </a: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(x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</a:t>
                </a: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, x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2</a:t>
                </a: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 </a:t>
                </a: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x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 + </a:t>
                </a: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x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2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then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the complement of </a:t>
                </a: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is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</m:acc>
                  </m:oMath>
                </a14:m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(x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</a:t>
                </a: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, x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2</a:t>
                </a: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I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I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1+</m:t>
                        </m:r>
                        <m:r>
                          <a:rPr kumimoji="0" lang="en-I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</m:acc>
                  </m:oMath>
                </a14:m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51" y="2902419"/>
                <a:ext cx="10633166" cy="4101059"/>
              </a:xfrm>
              <a:prstGeom prst="rect">
                <a:avLst/>
              </a:prstGeom>
              <a:blipFill>
                <a:blip r:embed="rId3"/>
                <a:stretch>
                  <a:fillRect l="-516" t="-743" r="-6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8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87489" y="177733"/>
            <a:ext cx="9290050" cy="609600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Tables and Logic gates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868586"/>
            <a:ext cx="10904219" cy="671379"/>
          </a:xfrm>
        </p:spPr>
        <p:txBody>
          <a:bodyPr>
            <a:noAutofit/>
          </a:bodyPr>
          <a:lstStyle/>
          <a:p>
            <a:r>
              <a:rPr lang="en-I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AND, OR and NOT 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can also be defined in the form of a </a:t>
            </a:r>
            <a:r>
              <a:rPr lang="en-I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called as a </a:t>
            </a:r>
            <a:r>
              <a:rPr lang="en-I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</a:p>
          <a:p>
            <a:r>
              <a:rPr lang="en-I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and y are </a:t>
            </a:r>
            <a:r>
              <a:rPr lang="en-IN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/p variables and z is o/p variable. </a:t>
            </a:r>
          </a:p>
          <a:p>
            <a:r>
              <a:rPr lang="en-I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rows below x &amp; y have all the 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lang="en-I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combinations 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lang="en-I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I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‘</a:t>
            </a:r>
            <a:r>
              <a:rPr lang="en-I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valuations</a:t>
            </a:r>
            <a:r>
              <a:rPr lang="en-I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0905" name="Object 73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2638291" y="5850847"/>
          <a:ext cx="155733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668122" imgH="342351" progId="Visio.Drawing.11">
                  <p:embed/>
                </p:oleObj>
              </mc:Choice>
              <mc:Fallback>
                <p:oleObj name="Visio" r:id="rId4" imgW="668122" imgH="342351" progId="Visio.Drawing.11">
                  <p:embed/>
                  <p:pic>
                    <p:nvPicPr>
                      <p:cNvPr id="120905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291" y="5850847"/>
                        <a:ext cx="1557337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Group 4"/>
          <p:cNvGraphicFramePr>
            <a:graphicFrameLocks noGrp="1"/>
          </p:cNvGraphicFramePr>
          <p:nvPr>
            <p:extLst/>
          </p:nvPr>
        </p:nvGraphicFramePr>
        <p:xfrm>
          <a:off x="2247766" y="2897664"/>
          <a:ext cx="2339976" cy="2392364"/>
        </p:xfrm>
        <a:graphic>
          <a:graphicData uri="http://schemas.openxmlformats.org/drawingml/2006/table">
            <a:tbl>
              <a:tblPr/>
              <a:tblGrid>
                <a:gridCol w="780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0862" name="Group 30"/>
          <p:cNvGraphicFramePr>
            <a:graphicFrameLocks noGrp="1"/>
          </p:cNvGraphicFramePr>
          <p:nvPr>
            <p:extLst/>
          </p:nvPr>
        </p:nvGraphicFramePr>
        <p:xfrm>
          <a:off x="5757728" y="2934201"/>
          <a:ext cx="2339975" cy="2392364"/>
        </p:xfrm>
        <a:graphic>
          <a:graphicData uri="http://schemas.openxmlformats.org/drawingml/2006/table">
            <a:tbl>
              <a:tblPr/>
              <a:tblGrid>
                <a:gridCol w="780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0888" name="Group 56"/>
          <p:cNvGraphicFramePr>
            <a:graphicFrameLocks noGrp="1"/>
          </p:cNvGraphicFramePr>
          <p:nvPr>
            <p:extLst/>
          </p:nvPr>
        </p:nvGraphicFramePr>
        <p:xfrm>
          <a:off x="9055420" y="2963977"/>
          <a:ext cx="1562100" cy="1435101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0902" name="Text Box 70"/>
          <p:cNvSpPr txBox="1">
            <a:spLocks noChangeArrowheads="1"/>
          </p:cNvSpPr>
          <p:nvPr/>
        </p:nvSpPr>
        <p:spPr bwMode="auto">
          <a:xfrm>
            <a:off x="2143263" y="2402027"/>
            <a:ext cx="23399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</a:p>
        </p:txBody>
      </p:sp>
      <p:sp>
        <p:nvSpPr>
          <p:cNvPr id="120903" name="Text Box 71"/>
          <p:cNvSpPr txBox="1">
            <a:spLocks noChangeArrowheads="1"/>
          </p:cNvSpPr>
          <p:nvPr/>
        </p:nvSpPr>
        <p:spPr bwMode="auto">
          <a:xfrm>
            <a:off x="5704683" y="2417905"/>
            <a:ext cx="23415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120904" name="Text Box 72"/>
          <p:cNvSpPr txBox="1">
            <a:spLocks noChangeArrowheads="1"/>
          </p:cNvSpPr>
          <p:nvPr/>
        </p:nvSpPr>
        <p:spPr bwMode="auto">
          <a:xfrm>
            <a:off x="9251477" y="2402026"/>
            <a:ext cx="11699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</a:t>
            </a:r>
          </a:p>
        </p:txBody>
      </p:sp>
      <p:graphicFrame>
        <p:nvGraphicFramePr>
          <p:cNvPr id="120906" name="Object 74"/>
          <p:cNvGraphicFramePr>
            <a:graphicFrameLocks noChangeAspect="1"/>
          </p:cNvGraphicFramePr>
          <p:nvPr>
            <p:extLst/>
          </p:nvPr>
        </p:nvGraphicFramePr>
        <p:xfrm>
          <a:off x="6148253" y="5850847"/>
          <a:ext cx="156051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6" imgW="668122" imgH="342351" progId="Visio.Drawing.11">
                  <p:embed/>
                </p:oleObj>
              </mc:Choice>
              <mc:Fallback>
                <p:oleObj name="Visio" r:id="rId6" imgW="668122" imgH="342351" progId="Visio.Drawing.11">
                  <p:embed/>
                  <p:pic>
                    <p:nvPicPr>
                      <p:cNvPr id="120906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253" y="5850847"/>
                        <a:ext cx="156051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07" name="Text Box 75"/>
          <p:cNvSpPr txBox="1">
            <a:spLocks noChangeArrowheads="1"/>
          </p:cNvSpPr>
          <p:nvPr/>
        </p:nvSpPr>
        <p:spPr bwMode="auto">
          <a:xfrm>
            <a:off x="2246971" y="5468010"/>
            <a:ext cx="233997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 = x • y = x y</a:t>
            </a:r>
          </a:p>
        </p:txBody>
      </p:sp>
      <p:sp>
        <p:nvSpPr>
          <p:cNvPr id="120908" name="Text Box 76"/>
          <p:cNvSpPr txBox="1">
            <a:spLocks noChangeArrowheads="1"/>
          </p:cNvSpPr>
          <p:nvPr/>
        </p:nvSpPr>
        <p:spPr bwMode="auto">
          <a:xfrm>
            <a:off x="5756140" y="5458686"/>
            <a:ext cx="234156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 = x + y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8518846" y="5515225"/>
            <a:ext cx="2341563" cy="331787"/>
            <a:chOff x="4241" y="3181"/>
            <a:chExt cx="1361" cy="209"/>
          </a:xfrm>
        </p:grpSpPr>
        <p:sp>
          <p:nvSpPr>
            <p:cNvPr id="92240" name="Text Box 78"/>
            <p:cNvSpPr txBox="1">
              <a:spLocks noChangeArrowheads="1"/>
            </p:cNvSpPr>
            <p:nvPr/>
          </p:nvSpPr>
          <p:spPr bwMode="auto">
            <a:xfrm>
              <a:off x="4241" y="3181"/>
              <a:ext cx="1361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z = x = x’</a:t>
              </a:r>
            </a:p>
          </p:txBody>
        </p:sp>
        <p:sp>
          <p:nvSpPr>
            <p:cNvPr id="92241" name="Line 79"/>
            <p:cNvSpPr>
              <a:spLocks noChangeShapeType="1"/>
            </p:cNvSpPr>
            <p:nvPr/>
          </p:nvSpPr>
          <p:spPr bwMode="auto">
            <a:xfrm>
              <a:off x="4823" y="3211"/>
              <a:ext cx="1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120912" name="Object 80"/>
          <p:cNvGraphicFramePr>
            <a:graphicFrameLocks noChangeAspect="1"/>
          </p:cNvGraphicFramePr>
          <p:nvPr>
            <p:extLst/>
          </p:nvPr>
        </p:nvGraphicFramePr>
        <p:xfrm>
          <a:off x="8488227" y="5907997"/>
          <a:ext cx="195103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8" imgW="668122" imgH="262128" progId="Visio.Drawing.11">
                  <p:embed/>
                </p:oleObj>
              </mc:Choice>
              <mc:Fallback>
                <p:oleObj name="Visio" r:id="rId8" imgW="668122" imgH="262128" progId="Visio.Drawing.11">
                  <p:embed/>
                  <p:pic>
                    <p:nvPicPr>
                      <p:cNvPr id="120912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8227" y="5907997"/>
                        <a:ext cx="195103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401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750"/>
                                        <p:tgtEl>
                                          <p:spTgt spid="1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750"/>
                                        <p:tgtEl>
                                          <p:spTgt spid="1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750"/>
                                        <p:tgtEl>
                                          <p:spTgt spid="1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0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09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09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2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120902" grpId="0"/>
      <p:bldP spid="120903" grpId="0"/>
      <p:bldP spid="120904" grpId="0"/>
      <p:bldP spid="120907" grpId="0"/>
      <p:bldP spid="1209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標題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1057275"/>
          </a:xfrm>
        </p:spPr>
        <p:txBody>
          <a:bodyPr/>
          <a:lstStyle/>
          <a:p>
            <a:pPr algn="ctr" eaLnBrk="1" hangingPunct="1"/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 Diagram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283" name="內容版面配置區 2"/>
          <p:cNvSpPr>
            <a:spLocks noGrp="1"/>
          </p:cNvSpPr>
          <p:nvPr>
            <p:ph idx="1"/>
          </p:nvPr>
        </p:nvSpPr>
        <p:spPr>
          <a:xfrm>
            <a:off x="853282" y="1193007"/>
            <a:ext cx="10515600" cy="4845049"/>
          </a:xfrm>
        </p:spPr>
        <p:txBody>
          <a:bodyPr/>
          <a:lstStyle/>
          <a:p>
            <a:pPr marL="285750" lvl="0" indent="-285750"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time runs from left to right, and each input valuation is held for some fixed duration.</a:t>
            </a:r>
          </a:p>
          <a:p>
            <a:pPr marL="285750" lvl="0" indent="-285750"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timing diagrams are useful for indicating the </a:t>
            </a: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behaviour</a:t>
            </a:r>
            <a:r>
              <a:rPr lang="en-I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logic circuits. </a:t>
            </a:r>
          </a:p>
        </p:txBody>
      </p:sp>
      <p:pic>
        <p:nvPicPr>
          <p:cNvPr id="97286" name="Picture 7"/>
          <p:cNvPicPr>
            <a:picLocks noChangeAspect="1" noChangeArrowheads="1"/>
          </p:cNvPicPr>
          <p:nvPr/>
        </p:nvPicPr>
        <p:blipFill>
          <a:blip r:embed="rId2" cstate="print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5" y="3117273"/>
            <a:ext cx="5981411" cy="271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7" name="Text Box 9"/>
          <p:cNvSpPr txBox="1">
            <a:spLocks noChangeArrowheads="1"/>
          </p:cNvSpPr>
          <p:nvPr/>
        </p:nvSpPr>
        <p:spPr bwMode="auto">
          <a:xfrm>
            <a:off x="4334524" y="5996157"/>
            <a:ext cx="477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Timing Diagram (Input-Output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signals for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gates)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97288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65703-B9A6-43CF-ADC8-EB249EBF33A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96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3" grpId="0" build="p"/>
      <p:bldP spid="97287" grpId="0"/>
      <p:bldP spid="9728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924809703774F9F1540A07852F405" ma:contentTypeVersion="2" ma:contentTypeDescription="Create a new document." ma:contentTypeScope="" ma:versionID="94bb3afc98ac6235560c74534482d8e4">
  <xsd:schema xmlns:xsd="http://www.w3.org/2001/XMLSchema" xmlns:xs="http://www.w3.org/2001/XMLSchema" xmlns:p="http://schemas.microsoft.com/office/2006/metadata/properties" xmlns:ns2="2f1b3196-13b1-4f57-a46a-962c9f17c1b4" targetNamespace="http://schemas.microsoft.com/office/2006/metadata/properties" ma:root="true" ma:fieldsID="b4ac0d5b1f71f5518c3fb157e48aeb87" ns2:_="">
    <xsd:import namespace="2f1b3196-13b1-4f57-a46a-962c9f17c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b3196-13b1-4f57-a46a-962c9f17c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40641F-2198-41BB-B9FD-87EBEDCFDBA8}"/>
</file>

<file path=customXml/itemProps2.xml><?xml version="1.0" encoding="utf-8"?>
<ds:datastoreItem xmlns:ds="http://schemas.openxmlformats.org/officeDocument/2006/customXml" ds:itemID="{D4A87EE8-A936-48FC-9092-21CAC96EBEF5}"/>
</file>

<file path=customXml/itemProps3.xml><?xml version="1.0" encoding="utf-8"?>
<ds:datastoreItem xmlns:ds="http://schemas.openxmlformats.org/officeDocument/2006/customXml" ds:itemID="{231C536D-1B56-49CC-A5E0-72D587E21CC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1084</Words>
  <Application>Microsoft Office PowerPoint</Application>
  <PresentationFormat>Widescreen</PresentationFormat>
  <Paragraphs>188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Gulim</vt:lpstr>
      <vt:lpstr>新細明體</vt:lpstr>
      <vt:lpstr>Symbol</vt:lpstr>
      <vt:lpstr>Times New Roman</vt:lpstr>
      <vt:lpstr>Wingdings</vt:lpstr>
      <vt:lpstr>Wingdings 2</vt:lpstr>
      <vt:lpstr>Office Theme</vt:lpstr>
      <vt:lpstr>Visio</vt:lpstr>
      <vt:lpstr>19ECE204  DIGITAL ELECTRONICS AND SYSTEMS L-T-P-C: 3-1-0-4  Lecture 2</vt:lpstr>
      <vt:lpstr> Binary Logic – Variables and Functions </vt:lpstr>
      <vt:lpstr>Contd.</vt:lpstr>
      <vt:lpstr> Binary Logic – Series/Parallel</vt:lpstr>
      <vt:lpstr>Contd.</vt:lpstr>
      <vt:lpstr>PowerPoint Presentation</vt:lpstr>
      <vt:lpstr>NOT operation</vt:lpstr>
      <vt:lpstr>Truth Tables and Logic gates</vt:lpstr>
      <vt:lpstr>Timing Diagram</vt:lpstr>
      <vt:lpstr>Contd.</vt:lpstr>
      <vt:lpstr>Truth Table for more input variables</vt:lpstr>
      <vt:lpstr>PowerPoint Presentation</vt:lpstr>
      <vt:lpstr>Logic Network</vt:lpstr>
      <vt:lpstr>Analysis of a Logic Network</vt:lpstr>
      <vt:lpstr>Timing Diagram</vt:lpstr>
      <vt:lpstr>Functionally Equivalent Networks</vt:lpstr>
      <vt:lpstr>Boolean Algebra - Axioms</vt:lpstr>
      <vt:lpstr>PowerPoint Presentation</vt:lpstr>
      <vt:lpstr>Basic Identities of Boolean Algebra - Duality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19ECE204  DIGITAL ELECTRONICS AND SYSTEMS L-T-P-C: 3-1-0-4  Lecture 2</dc:title>
  <dc:creator>ANAGHA E G</dc:creator>
  <cp:lastModifiedBy>ANAGHA E G</cp:lastModifiedBy>
  <cp:revision>1</cp:revision>
  <dcterms:created xsi:type="dcterms:W3CDTF">2020-07-30T13:17:51Z</dcterms:created>
  <dcterms:modified xsi:type="dcterms:W3CDTF">2020-07-30T13:18:12Z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0x010100037924809703774F9F1540A07852F405</vt:lpwstr>
  </property>
</Properties>
</file>