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5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8" r:id="rId3"/>
    <p:sldId id="259" r:id="rId4"/>
    <p:sldId id="260" r:id="rId5"/>
    <p:sldId id="261" r:id="rId6"/>
    <p:sldId id="262" r:id="rId7"/>
    <p:sldId id="263" r:id="rId8"/>
    <p:sldId id="264" r:id="rId9"/>
    <p:sldId id="265" r:id="rId10"/>
    <p:sldId id="266" r:id="rId11"/>
    <p:sldId id="268" r:id="rId12"/>
    <p:sldId id="269" r:id="rId13"/>
    <p:sldId id="270" r:id="rId14"/>
    <p:sldId id="273" r:id="rId15"/>
    <p:sldId id="272" r:id="rId16"/>
    <p:sldId id="293" r:id="rId17"/>
    <p:sldId id="294" r:id="rId18"/>
    <p:sldId id="295" r:id="rId19"/>
    <p:sldId id="296" r:id="rId20"/>
    <p:sldId id="297" r:id="rId21"/>
    <p:sldId id="308" r:id="rId22"/>
    <p:sldId id="300" r:id="rId23"/>
    <p:sldId id="301" r:id="rId24"/>
    <p:sldId id="298" r:id="rId25"/>
    <p:sldId id="302" r:id="rId26"/>
    <p:sldId id="303" r:id="rId27"/>
    <p:sldId id="305" r:id="rId28"/>
    <p:sldId id="307" r:id="rId29"/>
    <p:sldId id="309" r:id="rId30"/>
    <p:sldId id="310" r:id="rId31"/>
    <p:sldId id="336" r:id="rId32"/>
    <p:sldId id="311" r:id="rId33"/>
    <p:sldId id="312" r:id="rId34"/>
    <p:sldId id="313" r:id="rId35"/>
    <p:sldId id="314" r:id="rId36"/>
    <p:sldId id="315" r:id="rId37"/>
    <p:sldId id="337" r:id="rId38"/>
    <p:sldId id="316" r:id="rId39"/>
    <p:sldId id="317" r:id="rId40"/>
    <p:sldId id="319" r:id="rId41"/>
    <p:sldId id="320" r:id="rId42"/>
    <p:sldId id="343" r:id="rId43"/>
    <p:sldId id="321" r:id="rId44"/>
    <p:sldId id="322" r:id="rId45"/>
    <p:sldId id="323" r:id="rId46"/>
    <p:sldId id="324" r:id="rId47"/>
    <p:sldId id="325" r:id="rId48"/>
    <p:sldId id="326" r:id="rId49"/>
    <p:sldId id="328" r:id="rId50"/>
    <p:sldId id="345" r:id="rId51"/>
    <p:sldId id="330" r:id="rId52"/>
    <p:sldId id="344" r:id="rId53"/>
    <p:sldId id="332" r:id="rId54"/>
    <p:sldId id="333" r:id="rId55"/>
    <p:sldId id="334" r:id="rId56"/>
    <p:sldId id="338" r:id="rId57"/>
    <p:sldId id="339" r:id="rId58"/>
    <p:sldId id="340" r:id="rId59"/>
    <p:sldId id="346" r:id="rId60"/>
    <p:sldId id="347" r:id="rId61"/>
    <p:sldId id="348" r:id="rId62"/>
    <p:sldId id="349" r:id="rId63"/>
    <p:sldId id="350" r:id="rId64"/>
    <p:sldId id="351" r:id="rId65"/>
    <p:sldId id="352" r:id="rId66"/>
    <p:sldId id="341" r:id="rId67"/>
    <p:sldId id="353" r:id="rId68"/>
    <p:sldId id="354" r:id="rId69"/>
    <p:sldId id="342" r:id="rId70"/>
    <p:sldId id="356" r:id="rId71"/>
    <p:sldId id="355" r:id="rId72"/>
    <p:sldId id="357" r:id="rId73"/>
    <p:sldId id="358" r:id="rId74"/>
    <p:sldId id="359" r:id="rId75"/>
    <p:sldId id="36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43" autoAdjust="0"/>
  </p:normalViewPr>
  <p:slideViewPr>
    <p:cSldViewPr snapToGrid="0">
      <p:cViewPr varScale="1">
        <p:scale>
          <a:sx n="69" d="100"/>
          <a:sy n="69" d="100"/>
        </p:scale>
        <p:origin x="756" y="78"/>
      </p:cViewPr>
      <p:guideLst/>
    </p:cSldViewPr>
  </p:slideViewPr>
  <p:outlineViewPr>
    <p:cViewPr>
      <p:scale>
        <a:sx n="33" d="100"/>
        <a:sy n="33" d="100"/>
      </p:scale>
      <p:origin x="0" y="-923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408372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12695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78383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296151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E4B98-12CE-417D-90CD-AFECFE568142}"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89091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FE4B98-12CE-417D-90CD-AFECFE568142}"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184899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FE4B98-12CE-417D-90CD-AFECFE568142}"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10069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FE4B98-12CE-417D-90CD-AFECFE568142}"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82405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E4B98-12CE-417D-90CD-AFECFE568142}"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47512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E4B98-12CE-417D-90CD-AFECFE568142}"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138268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E4B98-12CE-417D-90CD-AFECFE568142}"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415281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E4B98-12CE-417D-90CD-AFECFE568142}" type="datetimeFigureOut">
              <a:rPr lang="en-IN" smtClean="0"/>
              <a:t>21-09-2020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8D174-8096-4B90-8AD9-D7B8C7256FC0}" type="slidenum">
              <a:rPr lang="en-IN" smtClean="0"/>
              <a:t>‹#›</a:t>
            </a:fld>
            <a:endParaRPr lang="en-IN"/>
          </a:p>
        </p:txBody>
      </p:sp>
    </p:spTree>
    <p:extLst>
      <p:ext uri="{BB962C8B-B14F-4D97-AF65-F5344CB8AC3E}">
        <p14:creationId xmlns:p14="http://schemas.microsoft.com/office/powerpoint/2010/main" val="100258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5819"/>
          </a:xfrm>
        </p:spPr>
        <p:txBody>
          <a:bodyPr/>
          <a:lstStyle/>
          <a:p>
            <a:r>
              <a:rPr lang="en-IN" dirty="0">
                <a:solidFill>
                  <a:srgbClr val="0070C0"/>
                </a:solidFill>
              </a:rPr>
              <a:t>Chapter 5</a:t>
            </a:r>
          </a:p>
        </p:txBody>
      </p:sp>
      <p:sp>
        <p:nvSpPr>
          <p:cNvPr id="3" name="Subtitle 2"/>
          <p:cNvSpPr>
            <a:spLocks noGrp="1"/>
          </p:cNvSpPr>
          <p:nvPr>
            <p:ph type="subTitle" idx="1"/>
          </p:nvPr>
        </p:nvSpPr>
        <p:spPr>
          <a:xfrm>
            <a:off x="1524000" y="2078182"/>
            <a:ext cx="9144000" cy="3179618"/>
          </a:xfrm>
        </p:spPr>
        <p:txBody>
          <a:bodyPr>
            <a:normAutofit/>
          </a:bodyPr>
          <a:lstStyle/>
          <a:p>
            <a:r>
              <a:rPr lang="en-IN" sz="3200" b="1" dirty="0">
                <a:solidFill>
                  <a:srgbClr val="C00000"/>
                </a:solidFill>
              </a:rPr>
              <a:t>Number Representation and Arithmetic Circuits</a:t>
            </a:r>
          </a:p>
          <a:p>
            <a:r>
              <a:rPr lang="en-IN" b="1" dirty="0">
                <a:solidFill>
                  <a:srgbClr val="00B050"/>
                </a:solidFill>
              </a:rPr>
              <a:t>Chapter Objectives</a:t>
            </a:r>
          </a:p>
          <a:p>
            <a:r>
              <a:rPr lang="en-IN" dirty="0"/>
              <a:t>In this chapter you will learn about:</a:t>
            </a:r>
          </a:p>
          <a:p>
            <a:r>
              <a:rPr lang="en-IN" dirty="0"/>
              <a:t>• Representation of numbers in computers</a:t>
            </a:r>
          </a:p>
          <a:p>
            <a:r>
              <a:rPr lang="en-IN" dirty="0"/>
              <a:t>• Circuits used to perform arithmetic operations</a:t>
            </a:r>
          </a:p>
          <a:p>
            <a:endParaRPr lang="en-IN" sz="3200" dirty="0"/>
          </a:p>
        </p:txBody>
      </p:sp>
    </p:spTree>
    <p:extLst>
      <p:ext uri="{BB962C8B-B14F-4D97-AF65-F5344CB8AC3E}">
        <p14:creationId xmlns:p14="http://schemas.microsoft.com/office/powerpoint/2010/main" val="37893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10343"/>
            <a:ext cx="5838172" cy="5290457"/>
          </a:xfrm>
        </p:spPr>
        <p:txBody>
          <a:bodyPr>
            <a:normAutofit fontScale="92500" lnSpcReduction="20000"/>
          </a:bodyPr>
          <a:lstStyle/>
          <a:p>
            <a:r>
              <a:rPr lang="en-IN" dirty="0"/>
              <a:t>In octal representation the digit values range from 0 to 7. </a:t>
            </a:r>
          </a:p>
          <a:p>
            <a:r>
              <a:rPr lang="en-IN" dirty="0"/>
              <a:t>In hexadecimal representation (often abbreviated as </a:t>
            </a:r>
            <a:r>
              <a:rPr lang="en-IN" i="1" dirty="0"/>
              <a:t>hex</a:t>
            </a:r>
            <a:r>
              <a:rPr lang="en-IN" dirty="0"/>
              <a:t>), each digit can have one of 16 values. </a:t>
            </a:r>
          </a:p>
          <a:p>
            <a:pPr lvl="1"/>
            <a:r>
              <a:rPr lang="en-IN" dirty="0"/>
              <a:t>The first ten are denoted the same as in the decimal system, namely, 0 to 9.</a:t>
            </a:r>
          </a:p>
          <a:p>
            <a:pPr lvl="1"/>
            <a:r>
              <a:rPr lang="en-IN" dirty="0"/>
              <a:t>Digits that correspond to the decimal values 10, 11, 12, 13, 14, and 15 are denoted by the letters, A, B, C, D, E, and F</a:t>
            </a:r>
          </a:p>
          <a:p>
            <a:r>
              <a:rPr lang="en-IN" dirty="0"/>
              <a:t>In computers the dominant number system is binary. </a:t>
            </a:r>
          </a:p>
          <a:p>
            <a:r>
              <a:rPr lang="en-IN" dirty="0"/>
              <a:t>The reason for using the octal and hexadecimal systems is that they serve as a useful shorthand notation for binary numbers.</a:t>
            </a:r>
          </a:p>
          <a:p>
            <a:endParaRPr lang="en-IN" dirty="0"/>
          </a:p>
        </p:txBody>
      </p:sp>
      <p:pic>
        <p:nvPicPr>
          <p:cNvPr id="4" name="Picture 3"/>
          <p:cNvPicPr>
            <a:picLocks noChangeAspect="1"/>
          </p:cNvPicPr>
          <p:nvPr/>
        </p:nvPicPr>
        <p:blipFill>
          <a:blip r:embed="rId2"/>
          <a:stretch>
            <a:fillRect/>
          </a:stretch>
        </p:blipFill>
        <p:spPr>
          <a:xfrm>
            <a:off x="7166691" y="365125"/>
            <a:ext cx="4677428" cy="6182588"/>
          </a:xfrm>
          <a:prstGeom prst="rect">
            <a:avLst/>
          </a:prstGeom>
        </p:spPr>
      </p:pic>
    </p:spTree>
    <p:extLst>
      <p:ext uri="{BB962C8B-B14F-4D97-AF65-F5344CB8AC3E}">
        <p14:creationId xmlns:p14="http://schemas.microsoft.com/office/powerpoint/2010/main" val="296637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Conversion between Octal and Binary Numbers</a:t>
            </a:r>
            <a:endParaRPr lang="en-IN" dirty="0"/>
          </a:p>
        </p:txBody>
      </p:sp>
      <p:sp>
        <p:nvSpPr>
          <p:cNvPr id="3" name="Content Placeholder 2"/>
          <p:cNvSpPr>
            <a:spLocks noGrp="1"/>
          </p:cNvSpPr>
          <p:nvPr>
            <p:ph idx="1"/>
          </p:nvPr>
        </p:nvSpPr>
        <p:spPr/>
        <p:txBody>
          <a:bodyPr/>
          <a:lstStyle/>
          <a:p>
            <a:r>
              <a:rPr lang="en-IN" dirty="0"/>
              <a:t>One octal digit represents three binary bits. </a:t>
            </a:r>
          </a:p>
          <a:p>
            <a:r>
              <a:rPr lang="en-IN" dirty="0"/>
              <a:t>Thus a binary number is converted into an octal number by:</a:t>
            </a:r>
          </a:p>
          <a:p>
            <a:pPr marL="971550" lvl="1" indent="-514350">
              <a:buFont typeface="+mj-lt"/>
              <a:buAutoNum type="arabicPeriod"/>
            </a:pPr>
            <a:r>
              <a:rPr lang="en-IN" dirty="0"/>
              <a:t>Take as groups of three bits starting from LSB, and </a:t>
            </a:r>
          </a:p>
          <a:p>
            <a:pPr marL="971550" lvl="1" indent="-514350">
              <a:buFont typeface="+mj-lt"/>
              <a:buAutoNum type="arabicPeriod"/>
            </a:pPr>
            <a:r>
              <a:rPr lang="en-IN" dirty="0"/>
              <a:t>Replacing each of the group with the corresponding octal digit.</a:t>
            </a:r>
          </a:p>
          <a:p>
            <a:r>
              <a:rPr lang="en-IN" dirty="0"/>
              <a:t>For example, 101011010111 is converted as</a:t>
            </a:r>
          </a:p>
          <a:p>
            <a:endParaRPr lang="en-IN" dirty="0"/>
          </a:p>
          <a:p>
            <a:endParaRPr lang="en-IN" dirty="0"/>
          </a:p>
          <a:p>
            <a:r>
              <a:rPr lang="en-IN" dirty="0"/>
              <a:t>which means that (101011010111</a:t>
            </a:r>
            <a:r>
              <a:rPr lang="en-IN" i="1" dirty="0"/>
              <a:t>)</a:t>
            </a:r>
            <a:r>
              <a:rPr lang="en-IN" baseline="-25000" dirty="0"/>
              <a:t>2</a:t>
            </a:r>
            <a:r>
              <a:rPr lang="en-IN" dirty="0"/>
              <a:t> = (5327)</a:t>
            </a:r>
            <a:r>
              <a:rPr lang="en-IN" baseline="-25000" dirty="0"/>
              <a:t>8</a:t>
            </a:r>
            <a:r>
              <a:rPr lang="en-IN" dirty="0"/>
              <a:t>.</a:t>
            </a:r>
          </a:p>
        </p:txBody>
      </p:sp>
      <p:pic>
        <p:nvPicPr>
          <p:cNvPr id="5" name="Content Placeholder 3"/>
          <p:cNvPicPr>
            <a:picLocks noChangeAspect="1"/>
          </p:cNvPicPr>
          <p:nvPr/>
        </p:nvPicPr>
        <p:blipFill>
          <a:blip r:embed="rId2"/>
          <a:stretch>
            <a:fillRect/>
          </a:stretch>
        </p:blipFill>
        <p:spPr>
          <a:xfrm>
            <a:off x="3543580" y="4285525"/>
            <a:ext cx="3772426" cy="647790"/>
          </a:xfrm>
          <a:prstGeom prst="rect">
            <a:avLst/>
          </a:prstGeom>
        </p:spPr>
      </p:pic>
    </p:spTree>
    <p:extLst>
      <p:ext uri="{BB962C8B-B14F-4D97-AF65-F5344CB8AC3E}">
        <p14:creationId xmlns:p14="http://schemas.microsoft.com/office/powerpoint/2010/main" val="361961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IN" dirty="0">
                <a:solidFill>
                  <a:srgbClr val="FF0000"/>
                </a:solidFill>
              </a:rPr>
              <a:t>Contd..</a:t>
            </a:r>
            <a:endParaRPr lang="en-IN" dirty="0"/>
          </a:p>
        </p:txBody>
      </p:sp>
      <p:sp>
        <p:nvSpPr>
          <p:cNvPr id="5" name="Content Placeholder 4"/>
          <p:cNvSpPr>
            <a:spLocks noGrp="1"/>
          </p:cNvSpPr>
          <p:nvPr>
            <p:ph idx="1"/>
          </p:nvPr>
        </p:nvSpPr>
        <p:spPr>
          <a:xfrm>
            <a:off x="838200" y="1254034"/>
            <a:ext cx="10515600" cy="4922929"/>
          </a:xfrm>
        </p:spPr>
        <p:txBody>
          <a:bodyPr>
            <a:normAutofit/>
          </a:bodyPr>
          <a:lstStyle/>
          <a:p>
            <a:r>
              <a:rPr lang="en-IN" dirty="0"/>
              <a:t>If the number of bits is not a multiple of three, then we can add 0s to the left of the MSB. </a:t>
            </a:r>
          </a:p>
          <a:p>
            <a:r>
              <a:rPr lang="en-IN" dirty="0"/>
              <a:t>For example, consider, (10111011)</a:t>
            </a:r>
            <a:r>
              <a:rPr lang="en-IN" baseline="-25000" dirty="0"/>
              <a:t>2</a:t>
            </a:r>
            <a:endParaRPr lang="en-IN" dirty="0"/>
          </a:p>
          <a:p>
            <a:endParaRPr lang="en-IN" dirty="0"/>
          </a:p>
          <a:p>
            <a:endParaRPr lang="en-IN" dirty="0"/>
          </a:p>
          <a:p>
            <a:r>
              <a:rPr lang="en-IN" dirty="0"/>
              <a:t>Hence, (10111011)</a:t>
            </a:r>
            <a:r>
              <a:rPr lang="en-IN" baseline="-25000" dirty="0"/>
              <a:t>2</a:t>
            </a:r>
            <a:r>
              <a:rPr lang="en-IN" dirty="0"/>
              <a:t> = (273)</a:t>
            </a:r>
            <a:r>
              <a:rPr lang="en-IN" baseline="-25000" dirty="0"/>
              <a:t>8</a:t>
            </a:r>
            <a:endParaRPr lang="en-IN" dirty="0"/>
          </a:p>
          <a:p>
            <a:r>
              <a:rPr lang="en-IN" dirty="0"/>
              <a:t>Conversion from octal to binary is just as straightforward</a:t>
            </a:r>
          </a:p>
          <a:p>
            <a:pPr lvl="1"/>
            <a:r>
              <a:rPr lang="en-IN" dirty="0"/>
              <a:t>each octal digit is simply replaced by three bits that denote the same value.</a:t>
            </a:r>
          </a:p>
        </p:txBody>
      </p:sp>
      <p:pic>
        <p:nvPicPr>
          <p:cNvPr id="6" name="Picture 5"/>
          <p:cNvPicPr>
            <a:picLocks noChangeAspect="1"/>
          </p:cNvPicPr>
          <p:nvPr/>
        </p:nvPicPr>
        <p:blipFill>
          <a:blip r:embed="rId2"/>
          <a:stretch>
            <a:fillRect/>
          </a:stretch>
        </p:blipFill>
        <p:spPr>
          <a:xfrm>
            <a:off x="3976089" y="2856910"/>
            <a:ext cx="2724530" cy="647790"/>
          </a:xfrm>
          <a:prstGeom prst="rect">
            <a:avLst/>
          </a:prstGeom>
        </p:spPr>
      </p:pic>
    </p:spTree>
    <p:extLst>
      <p:ext uri="{BB962C8B-B14F-4D97-AF65-F5344CB8AC3E}">
        <p14:creationId xmlns:p14="http://schemas.microsoft.com/office/powerpoint/2010/main" val="8267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Conversion between hexadecimal and Binary Numbers</a:t>
            </a:r>
            <a:endParaRPr lang="en-IN" dirty="0"/>
          </a:p>
        </p:txBody>
      </p:sp>
      <p:sp>
        <p:nvSpPr>
          <p:cNvPr id="3" name="Content Placeholder 2"/>
          <p:cNvSpPr>
            <a:spLocks noGrp="1"/>
          </p:cNvSpPr>
          <p:nvPr>
            <p:ph idx="1"/>
          </p:nvPr>
        </p:nvSpPr>
        <p:spPr/>
        <p:txBody>
          <a:bodyPr>
            <a:normAutofit fontScale="92500" lnSpcReduction="10000"/>
          </a:bodyPr>
          <a:lstStyle/>
          <a:p>
            <a:r>
              <a:rPr lang="en-IN" dirty="0"/>
              <a:t>A hexadecimal digit represents four bits. </a:t>
            </a:r>
          </a:p>
          <a:p>
            <a:r>
              <a:rPr lang="en-IN" dirty="0"/>
              <a:t>Thus a binary number is converted into an hexadecimal number by:</a:t>
            </a:r>
          </a:p>
          <a:p>
            <a:pPr marL="971550" lvl="1" indent="-514350">
              <a:buFont typeface="+mj-lt"/>
              <a:buAutoNum type="arabicPeriod"/>
            </a:pPr>
            <a:r>
              <a:rPr lang="en-IN" dirty="0"/>
              <a:t>Take as groups of four bits starting from LSB, and </a:t>
            </a:r>
          </a:p>
          <a:p>
            <a:pPr marL="971550" lvl="1" indent="-514350">
              <a:buFont typeface="+mj-lt"/>
              <a:buAutoNum type="arabicPeriod"/>
            </a:pPr>
            <a:r>
              <a:rPr lang="en-IN" dirty="0"/>
              <a:t>Replacing each of the group with the corresponding hexadecimal digit.</a:t>
            </a:r>
          </a:p>
          <a:p>
            <a:endParaRPr lang="en-IN" dirty="0"/>
          </a:p>
          <a:p>
            <a:r>
              <a:rPr lang="en-IN" dirty="0"/>
              <a:t>For example, a 16-bit binary number, (1010111100100101)</a:t>
            </a:r>
            <a:r>
              <a:rPr lang="en-IN" baseline="-25000" dirty="0"/>
              <a:t>2</a:t>
            </a:r>
            <a:r>
              <a:rPr lang="en-IN" dirty="0"/>
              <a:t> can be represented as, </a:t>
            </a:r>
          </a:p>
          <a:p>
            <a:endParaRPr lang="en-IN" baseline="-25000" dirty="0"/>
          </a:p>
          <a:p>
            <a:endParaRPr lang="en-IN" baseline="-25000" dirty="0"/>
          </a:p>
          <a:p>
            <a:endParaRPr lang="en-IN" baseline="-25000" dirty="0"/>
          </a:p>
          <a:p>
            <a:r>
              <a:rPr lang="en-IN" dirty="0"/>
              <a:t>Hence, (1010111100100101)</a:t>
            </a:r>
            <a:r>
              <a:rPr lang="en-IN" baseline="-25000" dirty="0"/>
              <a:t>2</a:t>
            </a:r>
            <a:r>
              <a:rPr lang="en-IN" dirty="0"/>
              <a:t> = (AF25)</a:t>
            </a:r>
            <a:r>
              <a:rPr lang="en-IN" baseline="-25000" dirty="0"/>
              <a:t>16</a:t>
            </a:r>
            <a:endParaRPr lang="en-IN" dirty="0"/>
          </a:p>
          <a:p>
            <a:endParaRPr lang="en-IN" baseline="-25000" dirty="0"/>
          </a:p>
        </p:txBody>
      </p:sp>
      <p:pic>
        <p:nvPicPr>
          <p:cNvPr id="4" name="Picture 3"/>
          <p:cNvPicPr>
            <a:picLocks noChangeAspect="1"/>
          </p:cNvPicPr>
          <p:nvPr/>
        </p:nvPicPr>
        <p:blipFill>
          <a:blip r:embed="rId2"/>
          <a:stretch>
            <a:fillRect/>
          </a:stretch>
        </p:blipFill>
        <p:spPr>
          <a:xfrm>
            <a:off x="3462973" y="4633824"/>
            <a:ext cx="4534533" cy="628738"/>
          </a:xfrm>
          <a:prstGeom prst="rect">
            <a:avLst/>
          </a:prstGeom>
        </p:spPr>
      </p:pic>
    </p:spTree>
    <p:extLst>
      <p:ext uri="{BB962C8B-B14F-4D97-AF65-F5344CB8AC3E}">
        <p14:creationId xmlns:p14="http://schemas.microsoft.com/office/powerpoint/2010/main" val="396667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9" y="299811"/>
            <a:ext cx="10515600" cy="1325563"/>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785949" y="1332411"/>
            <a:ext cx="10515600" cy="4779238"/>
          </a:xfrm>
        </p:spPr>
        <p:txBody>
          <a:bodyPr>
            <a:normAutofit fontScale="92500"/>
          </a:bodyPr>
          <a:lstStyle/>
          <a:p>
            <a:r>
              <a:rPr lang="en-IN" dirty="0"/>
              <a:t>Zeros are added to the left of the MSB if the number of bits is not a multiple of four. </a:t>
            </a:r>
          </a:p>
          <a:p>
            <a:r>
              <a:rPr lang="en-IN" dirty="0"/>
              <a:t>For example, (1101101000)</a:t>
            </a:r>
            <a:r>
              <a:rPr lang="en-IN" baseline="-25000" dirty="0"/>
              <a:t>2</a:t>
            </a:r>
            <a:r>
              <a:rPr lang="en-IN" dirty="0"/>
              <a:t> = (368)</a:t>
            </a:r>
            <a:r>
              <a:rPr lang="en-IN" baseline="-25000" dirty="0"/>
              <a:t>16</a:t>
            </a:r>
            <a:r>
              <a:rPr lang="en-IN" dirty="0"/>
              <a:t> because of the grouping</a:t>
            </a:r>
          </a:p>
          <a:p>
            <a:endParaRPr lang="en-IN" baseline="-25000" dirty="0"/>
          </a:p>
          <a:p>
            <a:endParaRPr lang="en-IN" baseline="-25000" dirty="0"/>
          </a:p>
          <a:p>
            <a:r>
              <a:rPr lang="en-IN" dirty="0"/>
              <a:t>Conversion from hexadecimal to binary involves straightforward substitution of each hex digit by four bits that denote the same value.</a:t>
            </a:r>
          </a:p>
          <a:p>
            <a:r>
              <a:rPr lang="en-IN" dirty="0"/>
              <a:t>Binary numbers used in modern computers generally have 32 or 64 bits.</a:t>
            </a:r>
          </a:p>
          <a:p>
            <a:pPr lvl="1"/>
            <a:r>
              <a:rPr lang="en-IN" dirty="0"/>
              <a:t>Written as binary </a:t>
            </a:r>
            <a:r>
              <a:rPr lang="en-IN" i="1" dirty="0"/>
              <a:t>n</a:t>
            </a:r>
            <a:r>
              <a:rPr lang="en-IN" dirty="0"/>
              <a:t>-tuples (sometimes called bit vectors)</a:t>
            </a:r>
          </a:p>
          <a:p>
            <a:pPr lvl="1"/>
            <a:r>
              <a:rPr lang="en-IN" dirty="0"/>
              <a:t>Such numbers are awkward to deal with due to their length.</a:t>
            </a:r>
          </a:p>
          <a:p>
            <a:pPr lvl="1"/>
            <a:r>
              <a:rPr lang="en-IN" dirty="0"/>
              <a:t>However, it is much simpler to deal with them in the form of 8- or 16-digit hex numbers.</a:t>
            </a:r>
            <a:endParaRPr lang="en-IN" baseline="-25000" dirty="0"/>
          </a:p>
          <a:p>
            <a:endParaRPr lang="en-IN" dirty="0"/>
          </a:p>
          <a:p>
            <a:endParaRPr lang="en-IN" dirty="0"/>
          </a:p>
        </p:txBody>
      </p:sp>
      <p:pic>
        <p:nvPicPr>
          <p:cNvPr id="4" name="Picture 3"/>
          <p:cNvPicPr>
            <a:picLocks noChangeAspect="1"/>
          </p:cNvPicPr>
          <p:nvPr/>
        </p:nvPicPr>
        <p:blipFill>
          <a:blip r:embed="rId2"/>
          <a:stretch>
            <a:fillRect/>
          </a:stretch>
        </p:blipFill>
        <p:spPr>
          <a:xfrm>
            <a:off x="3549060" y="2657974"/>
            <a:ext cx="3238952" cy="628738"/>
          </a:xfrm>
          <a:prstGeom prst="rect">
            <a:avLst/>
          </a:prstGeom>
        </p:spPr>
      </p:pic>
    </p:spTree>
    <p:extLst>
      <p:ext uri="{BB962C8B-B14F-4D97-AF65-F5344CB8AC3E}">
        <p14:creationId xmlns:p14="http://schemas.microsoft.com/office/powerpoint/2010/main" val="42728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solidFill>
                  <a:srgbClr val="FF0000"/>
                </a:solidFill>
              </a:rPr>
              <a:t>Addition of Unsigned Numbers</a:t>
            </a:r>
            <a:endParaRPr lang="en-IN" dirty="0">
              <a:solidFill>
                <a:srgbClr val="FF0000"/>
              </a:solidFill>
            </a:endParaRPr>
          </a:p>
        </p:txBody>
      </p:sp>
      <p:sp>
        <p:nvSpPr>
          <p:cNvPr id="3" name="Content Placeholder 2"/>
          <p:cNvSpPr>
            <a:spLocks noGrp="1"/>
          </p:cNvSpPr>
          <p:nvPr>
            <p:ph idx="1"/>
          </p:nvPr>
        </p:nvSpPr>
        <p:spPr>
          <a:xfrm>
            <a:off x="676003" y="1201784"/>
            <a:ext cx="10839994" cy="5290456"/>
          </a:xfrm>
        </p:spPr>
        <p:txBody>
          <a:bodyPr>
            <a:normAutofit fontScale="92500" lnSpcReduction="10000"/>
          </a:bodyPr>
          <a:lstStyle/>
          <a:p>
            <a:r>
              <a:rPr lang="en-IN" dirty="0"/>
              <a:t>Because the arithmetic operations in a digital system usually involve binary numbers, we will now focus on circuits that use such numbers.</a:t>
            </a:r>
          </a:p>
          <a:p>
            <a:r>
              <a:rPr lang="en-IN" dirty="0"/>
              <a:t>Binary addition is performed in the same way as decimal addition except that the values of individual digits can be only 0 or 1.</a:t>
            </a:r>
          </a:p>
          <a:p>
            <a:r>
              <a:rPr lang="en-IN" dirty="0"/>
              <a:t>The addition of 2 one-bit numbers entails four possible combinations as below.</a:t>
            </a:r>
          </a:p>
          <a:p>
            <a:endParaRPr lang="en-IN" dirty="0"/>
          </a:p>
          <a:p>
            <a:endParaRPr lang="en-IN" dirty="0"/>
          </a:p>
          <a:p>
            <a:endParaRPr lang="en-IN" dirty="0"/>
          </a:p>
          <a:p>
            <a:r>
              <a:rPr lang="en-IN" dirty="0"/>
              <a:t>Two bits are needed to represent the result of the addition. The right-most bit is called the </a:t>
            </a:r>
            <a:r>
              <a:rPr lang="en-IN" i="1" dirty="0"/>
              <a:t>sum</a:t>
            </a:r>
            <a:r>
              <a:rPr lang="en-IN" dirty="0"/>
              <a:t>, </a:t>
            </a:r>
            <a:r>
              <a:rPr lang="en-IN" i="1" dirty="0"/>
              <a:t>s</a:t>
            </a:r>
            <a:r>
              <a:rPr lang="en-IN" dirty="0"/>
              <a:t>. </a:t>
            </a:r>
          </a:p>
          <a:p>
            <a:r>
              <a:rPr lang="en-IN" dirty="0"/>
              <a:t>The left-most bit, which is produced as a carry-out when both bits being added are equal to 1, is called the </a:t>
            </a:r>
            <a:r>
              <a:rPr lang="en-IN" i="1" dirty="0"/>
              <a:t>carry</a:t>
            </a:r>
            <a:r>
              <a:rPr lang="en-IN" dirty="0"/>
              <a:t>, </a:t>
            </a:r>
            <a:r>
              <a:rPr lang="en-IN" i="1" dirty="0"/>
              <a:t>c.</a:t>
            </a:r>
            <a:endParaRPr lang="en-IN" dirty="0"/>
          </a:p>
        </p:txBody>
      </p:sp>
      <p:pic>
        <p:nvPicPr>
          <p:cNvPr id="4" name="Picture 3"/>
          <p:cNvPicPr>
            <a:picLocks noChangeAspect="1"/>
          </p:cNvPicPr>
          <p:nvPr/>
        </p:nvPicPr>
        <p:blipFill>
          <a:blip r:embed="rId2"/>
          <a:stretch>
            <a:fillRect/>
          </a:stretch>
        </p:blipFill>
        <p:spPr>
          <a:xfrm>
            <a:off x="3457046" y="3122070"/>
            <a:ext cx="4865139" cy="1685061"/>
          </a:xfrm>
          <a:prstGeom prst="rect">
            <a:avLst/>
          </a:prstGeom>
        </p:spPr>
      </p:pic>
    </p:spTree>
    <p:extLst>
      <p:ext uri="{BB962C8B-B14F-4D97-AF65-F5344CB8AC3E}">
        <p14:creationId xmlns:p14="http://schemas.microsoft.com/office/powerpoint/2010/main" val="229369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pPr algn="ctr"/>
            <a:r>
              <a:rPr lang="en-IN" dirty="0">
                <a:solidFill>
                  <a:srgbClr val="FF0000"/>
                </a:solidFill>
              </a:rPr>
              <a:t>Half-adder</a:t>
            </a:r>
          </a:p>
        </p:txBody>
      </p:sp>
      <p:sp>
        <p:nvSpPr>
          <p:cNvPr id="3" name="Content Placeholder 2"/>
          <p:cNvSpPr>
            <a:spLocks noGrp="1"/>
          </p:cNvSpPr>
          <p:nvPr>
            <p:ph idx="1"/>
          </p:nvPr>
        </p:nvSpPr>
        <p:spPr>
          <a:xfrm>
            <a:off x="838200" y="966652"/>
            <a:ext cx="10515600" cy="5617028"/>
          </a:xfrm>
        </p:spPr>
        <p:txBody>
          <a:bodyPr>
            <a:normAutofit lnSpcReduction="10000"/>
          </a:bodyPr>
          <a:lstStyle/>
          <a:p>
            <a:r>
              <a:rPr lang="en-IN" dirty="0"/>
              <a:t>The addition operation can be defined in the form of a truth table as,</a:t>
            </a:r>
          </a:p>
          <a:p>
            <a:endParaRPr lang="en-IN" dirty="0"/>
          </a:p>
          <a:p>
            <a:endParaRPr lang="en-IN" dirty="0"/>
          </a:p>
          <a:p>
            <a:endParaRPr lang="en-IN" dirty="0"/>
          </a:p>
          <a:p>
            <a:endParaRPr lang="en-IN" dirty="0"/>
          </a:p>
          <a:p>
            <a:endParaRPr lang="en-IN" dirty="0"/>
          </a:p>
          <a:p>
            <a:endParaRPr lang="en-IN" dirty="0"/>
          </a:p>
          <a:p>
            <a:r>
              <a:rPr lang="en-IN" dirty="0"/>
              <a:t>The sum bit </a:t>
            </a:r>
            <a:r>
              <a:rPr lang="en-IN" i="1" dirty="0"/>
              <a:t>s </a:t>
            </a:r>
            <a:r>
              <a:rPr lang="en-IN" dirty="0"/>
              <a:t>is the XOR function. The carry </a:t>
            </a:r>
            <a:r>
              <a:rPr lang="en-IN" i="1" dirty="0"/>
              <a:t>c </a:t>
            </a:r>
            <a:r>
              <a:rPr lang="en-IN" dirty="0"/>
              <a:t>is the AND function of inputs </a:t>
            </a:r>
            <a:r>
              <a:rPr lang="en-IN" i="1" dirty="0"/>
              <a:t>x </a:t>
            </a:r>
            <a:r>
              <a:rPr lang="en-IN" dirty="0"/>
              <a:t>and </a:t>
            </a:r>
            <a:r>
              <a:rPr lang="en-IN" i="1" dirty="0"/>
              <a:t>y</a:t>
            </a:r>
            <a:r>
              <a:rPr lang="en-IN" dirty="0"/>
              <a:t>. </a:t>
            </a:r>
          </a:p>
          <a:p>
            <a:r>
              <a:rPr lang="en-IN" dirty="0"/>
              <a:t>A circuit realization of these functions is shown in Figure.</a:t>
            </a:r>
          </a:p>
          <a:p>
            <a:r>
              <a:rPr lang="en-IN" dirty="0"/>
              <a:t> This circuit, which implements the addition of only two bits, is called a </a:t>
            </a:r>
            <a:r>
              <a:rPr lang="en-IN" i="1" dirty="0"/>
              <a:t>half-adder </a:t>
            </a:r>
            <a:r>
              <a:rPr lang="en-IN" dirty="0"/>
              <a:t>(HA).</a:t>
            </a:r>
          </a:p>
        </p:txBody>
      </p:sp>
      <p:pic>
        <p:nvPicPr>
          <p:cNvPr id="4" name="Picture 3"/>
          <p:cNvPicPr>
            <a:picLocks noChangeAspect="1"/>
          </p:cNvPicPr>
          <p:nvPr/>
        </p:nvPicPr>
        <p:blipFill>
          <a:blip r:embed="rId2"/>
          <a:stretch>
            <a:fillRect/>
          </a:stretch>
        </p:blipFill>
        <p:spPr>
          <a:xfrm>
            <a:off x="1067547" y="1568178"/>
            <a:ext cx="2924583" cy="2076740"/>
          </a:xfrm>
          <a:prstGeom prst="rect">
            <a:avLst/>
          </a:prstGeom>
        </p:spPr>
      </p:pic>
      <p:pic>
        <p:nvPicPr>
          <p:cNvPr id="5" name="Picture 4"/>
          <p:cNvPicPr>
            <a:picLocks noChangeAspect="1"/>
          </p:cNvPicPr>
          <p:nvPr/>
        </p:nvPicPr>
        <p:blipFill>
          <a:blip r:embed="rId3"/>
          <a:stretch>
            <a:fillRect/>
          </a:stretch>
        </p:blipFill>
        <p:spPr>
          <a:xfrm>
            <a:off x="4581671" y="2098532"/>
            <a:ext cx="6182588" cy="1676634"/>
          </a:xfrm>
          <a:prstGeom prst="rect">
            <a:avLst/>
          </a:prstGeom>
        </p:spPr>
      </p:pic>
    </p:spTree>
    <p:extLst>
      <p:ext uri="{BB962C8B-B14F-4D97-AF65-F5344CB8AC3E}">
        <p14:creationId xmlns:p14="http://schemas.microsoft.com/office/powerpoint/2010/main" val="5162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pPr algn="ctr"/>
            <a:r>
              <a:rPr lang="en-IN" dirty="0">
                <a:solidFill>
                  <a:srgbClr val="FF0000"/>
                </a:solidFill>
              </a:rPr>
              <a:t>Addition of multibit numbers.</a:t>
            </a:r>
          </a:p>
        </p:txBody>
      </p:sp>
      <p:sp>
        <p:nvSpPr>
          <p:cNvPr id="3" name="Content Placeholder 2"/>
          <p:cNvSpPr>
            <a:spLocks noGrp="1"/>
          </p:cNvSpPr>
          <p:nvPr>
            <p:ph idx="1"/>
          </p:nvPr>
        </p:nvSpPr>
        <p:spPr>
          <a:xfrm>
            <a:off x="640081" y="1045030"/>
            <a:ext cx="11090366" cy="5525587"/>
          </a:xfrm>
        </p:spPr>
        <p:txBody>
          <a:bodyPr>
            <a:normAutofit lnSpcReduction="10000"/>
          </a:bodyPr>
          <a:lstStyle/>
          <a:p>
            <a:r>
              <a:rPr lang="en-IN" dirty="0"/>
              <a:t>In the case of larger numbers, multiple bits are involved.</a:t>
            </a:r>
          </a:p>
          <a:p>
            <a:r>
              <a:rPr lang="en-IN" dirty="0"/>
              <a:t>Then it is still necessary to add each pair of bits, but for each bit position </a:t>
            </a:r>
            <a:r>
              <a:rPr lang="en-IN" i="1" dirty="0" err="1"/>
              <a:t>i</a:t>
            </a:r>
            <a:r>
              <a:rPr lang="en-IN" dirty="0"/>
              <a:t>, the addition operation may include a </a:t>
            </a:r>
            <a:r>
              <a:rPr lang="en-IN" i="1" dirty="0"/>
              <a:t>carry-in </a:t>
            </a:r>
            <a:r>
              <a:rPr lang="en-IN" dirty="0"/>
              <a:t>from bit position </a:t>
            </a:r>
            <a:r>
              <a:rPr lang="en-IN" i="1" dirty="0" err="1"/>
              <a:t>i</a:t>
            </a:r>
            <a:r>
              <a:rPr lang="en-IN" i="1" dirty="0"/>
              <a:t> </a:t>
            </a:r>
            <a:r>
              <a:rPr lang="en-IN" dirty="0"/>
              <a:t>− 1.</a:t>
            </a:r>
          </a:p>
          <a:p>
            <a:r>
              <a:rPr lang="en-IN" dirty="0"/>
              <a:t>Consider the example,</a:t>
            </a:r>
          </a:p>
          <a:p>
            <a:endParaRPr lang="en-IN" dirty="0"/>
          </a:p>
          <a:p>
            <a:endParaRPr lang="en-IN" dirty="0"/>
          </a:p>
          <a:p>
            <a:endParaRPr lang="en-IN" dirty="0"/>
          </a:p>
          <a:p>
            <a:endParaRPr lang="en-IN" dirty="0"/>
          </a:p>
          <a:p>
            <a:r>
              <a:rPr lang="en-IN" dirty="0"/>
              <a:t>Figure presents an example of the addition operation. The two operands are </a:t>
            </a:r>
            <a:r>
              <a:rPr lang="en-IN" i="1" dirty="0"/>
              <a:t>X </a:t>
            </a:r>
            <a:r>
              <a:rPr lang="en-IN" dirty="0"/>
              <a:t>= </a:t>
            </a:r>
            <a:r>
              <a:rPr lang="en-IN" i="1" dirty="0"/>
              <a:t>(</a:t>
            </a:r>
            <a:r>
              <a:rPr lang="en-IN" dirty="0"/>
              <a:t>01111</a:t>
            </a:r>
            <a:r>
              <a:rPr lang="en-IN" i="1" dirty="0"/>
              <a:t>)</a:t>
            </a:r>
            <a:r>
              <a:rPr lang="en-IN" baseline="-25000" dirty="0"/>
              <a:t>2</a:t>
            </a:r>
            <a:r>
              <a:rPr lang="en-IN" dirty="0"/>
              <a:t> = </a:t>
            </a:r>
            <a:r>
              <a:rPr lang="en-IN" i="1" dirty="0"/>
              <a:t>(</a:t>
            </a:r>
            <a:r>
              <a:rPr lang="en-IN" dirty="0"/>
              <a:t>15</a:t>
            </a:r>
            <a:r>
              <a:rPr lang="en-IN" i="1" dirty="0"/>
              <a:t>)</a:t>
            </a:r>
            <a:r>
              <a:rPr lang="en-IN" baseline="-25000" dirty="0"/>
              <a:t>10</a:t>
            </a:r>
            <a:r>
              <a:rPr lang="en-IN" dirty="0"/>
              <a:t> and </a:t>
            </a:r>
            <a:r>
              <a:rPr lang="en-IN" i="1" dirty="0"/>
              <a:t>Y </a:t>
            </a:r>
            <a:r>
              <a:rPr lang="en-IN" dirty="0"/>
              <a:t>= </a:t>
            </a:r>
            <a:r>
              <a:rPr lang="en-IN" i="1" dirty="0"/>
              <a:t>(</a:t>
            </a:r>
            <a:r>
              <a:rPr lang="en-IN" dirty="0"/>
              <a:t>01010</a:t>
            </a:r>
            <a:r>
              <a:rPr lang="en-IN" i="1" dirty="0"/>
              <a:t>)</a:t>
            </a:r>
            <a:r>
              <a:rPr lang="en-IN" baseline="-25000" dirty="0"/>
              <a:t>2</a:t>
            </a:r>
            <a:r>
              <a:rPr lang="en-IN" dirty="0"/>
              <a:t> = </a:t>
            </a:r>
            <a:r>
              <a:rPr lang="en-IN" i="1" dirty="0"/>
              <a:t>(</a:t>
            </a:r>
            <a:r>
              <a:rPr lang="en-IN" dirty="0"/>
              <a:t>10</a:t>
            </a:r>
            <a:r>
              <a:rPr lang="en-IN" i="1" dirty="0"/>
              <a:t>)</a:t>
            </a:r>
            <a:r>
              <a:rPr lang="en-IN" baseline="-25000" dirty="0"/>
              <a:t>10</a:t>
            </a:r>
            <a:r>
              <a:rPr lang="en-IN" dirty="0"/>
              <a:t>.</a:t>
            </a:r>
          </a:p>
          <a:p>
            <a:r>
              <a:rPr lang="en-IN" dirty="0"/>
              <a:t>Individual bits are labelled such that </a:t>
            </a:r>
            <a:r>
              <a:rPr lang="en-IN" i="1" dirty="0"/>
              <a:t>X </a:t>
            </a:r>
            <a:r>
              <a:rPr lang="en-IN" dirty="0"/>
              <a:t>= </a:t>
            </a:r>
            <a:r>
              <a:rPr lang="en-IN" i="1" dirty="0"/>
              <a:t>x</a:t>
            </a:r>
            <a:r>
              <a:rPr lang="en-IN" baseline="-25000" dirty="0"/>
              <a:t>4</a:t>
            </a:r>
            <a:r>
              <a:rPr lang="en-IN" i="1" dirty="0"/>
              <a:t>x</a:t>
            </a:r>
            <a:r>
              <a:rPr lang="en-IN" baseline="-25000" dirty="0"/>
              <a:t>3</a:t>
            </a:r>
            <a:r>
              <a:rPr lang="en-IN" i="1" dirty="0"/>
              <a:t>x</a:t>
            </a:r>
            <a:r>
              <a:rPr lang="en-IN" baseline="-25000" dirty="0"/>
              <a:t>2</a:t>
            </a:r>
            <a:r>
              <a:rPr lang="en-IN" i="1" dirty="0"/>
              <a:t>x</a:t>
            </a:r>
            <a:r>
              <a:rPr lang="en-IN" baseline="-25000" dirty="0"/>
              <a:t>1</a:t>
            </a:r>
            <a:r>
              <a:rPr lang="en-IN" i="1" dirty="0"/>
              <a:t>x</a:t>
            </a:r>
            <a:r>
              <a:rPr lang="en-IN" baseline="-25000" dirty="0"/>
              <a:t>0</a:t>
            </a:r>
            <a:r>
              <a:rPr lang="en-IN" dirty="0"/>
              <a:t> and </a:t>
            </a:r>
            <a:r>
              <a:rPr lang="en-IN" i="1" dirty="0"/>
              <a:t>Y </a:t>
            </a:r>
            <a:r>
              <a:rPr lang="en-IN" dirty="0"/>
              <a:t>= </a:t>
            </a:r>
            <a:r>
              <a:rPr lang="en-IN" i="1" dirty="0"/>
              <a:t>y</a:t>
            </a:r>
            <a:r>
              <a:rPr lang="en-IN" baseline="-25000" dirty="0"/>
              <a:t>4</a:t>
            </a:r>
            <a:r>
              <a:rPr lang="en-IN" i="1" dirty="0"/>
              <a:t>y</a:t>
            </a:r>
            <a:r>
              <a:rPr lang="en-IN" baseline="-25000" dirty="0"/>
              <a:t>3</a:t>
            </a:r>
            <a:r>
              <a:rPr lang="en-IN" i="1" dirty="0"/>
              <a:t>y</a:t>
            </a:r>
            <a:r>
              <a:rPr lang="en-IN" baseline="-25000" dirty="0"/>
              <a:t>2</a:t>
            </a:r>
            <a:r>
              <a:rPr lang="en-IN" i="1" dirty="0"/>
              <a:t>y</a:t>
            </a:r>
            <a:r>
              <a:rPr lang="en-IN" baseline="-25000" dirty="0"/>
              <a:t>1</a:t>
            </a:r>
            <a:r>
              <a:rPr lang="en-IN" i="1" dirty="0"/>
              <a:t>y</a:t>
            </a:r>
            <a:r>
              <a:rPr lang="en-IN" baseline="-25000" dirty="0"/>
              <a:t>0</a:t>
            </a:r>
            <a:r>
              <a:rPr lang="en-IN" dirty="0" smtClean="0"/>
              <a:t>.</a:t>
            </a:r>
          </a:p>
          <a:p>
            <a:r>
              <a:rPr lang="en-IN" dirty="0"/>
              <a:t>Hence, the sum </a:t>
            </a:r>
            <a:r>
              <a:rPr lang="en-IN" i="1" dirty="0"/>
              <a:t>S </a:t>
            </a:r>
            <a:r>
              <a:rPr lang="en-IN" dirty="0"/>
              <a:t>= </a:t>
            </a:r>
            <a:r>
              <a:rPr lang="en-IN" i="1" dirty="0"/>
              <a:t>X </a:t>
            </a:r>
            <a:r>
              <a:rPr lang="en-IN" dirty="0"/>
              <a:t>+ </a:t>
            </a:r>
            <a:r>
              <a:rPr lang="en-IN" i="1" dirty="0"/>
              <a:t>Y </a:t>
            </a:r>
            <a:r>
              <a:rPr lang="en-IN" dirty="0"/>
              <a:t>= </a:t>
            </a:r>
            <a:r>
              <a:rPr lang="en-IN" i="1" dirty="0"/>
              <a:t>(</a:t>
            </a:r>
            <a:r>
              <a:rPr lang="en-IN" dirty="0"/>
              <a:t>25</a:t>
            </a:r>
            <a:r>
              <a:rPr lang="en-IN" i="1" dirty="0"/>
              <a:t>)</a:t>
            </a:r>
            <a:r>
              <a:rPr lang="en-IN" baseline="-25000" dirty="0"/>
              <a:t>10</a:t>
            </a:r>
            <a:r>
              <a:rPr lang="en-IN" dirty="0"/>
              <a:t> can also be denoted as a five-bit integer. </a:t>
            </a:r>
          </a:p>
          <a:p>
            <a:endParaRPr lang="en-IN" dirty="0"/>
          </a:p>
          <a:p>
            <a:endParaRPr lang="en-IN" dirty="0"/>
          </a:p>
          <a:p>
            <a:endParaRPr lang="en-IN" dirty="0"/>
          </a:p>
        </p:txBody>
      </p:sp>
      <p:pic>
        <p:nvPicPr>
          <p:cNvPr id="4" name="Picture 3"/>
          <p:cNvPicPr>
            <a:picLocks noChangeAspect="1"/>
          </p:cNvPicPr>
          <p:nvPr/>
        </p:nvPicPr>
        <p:blipFill rotWithShape="1">
          <a:blip r:embed="rId2"/>
          <a:srcRect r="37324"/>
          <a:stretch/>
        </p:blipFill>
        <p:spPr>
          <a:xfrm>
            <a:off x="4313238" y="2377280"/>
            <a:ext cx="4478065" cy="2286319"/>
          </a:xfrm>
          <a:prstGeom prst="rect">
            <a:avLst/>
          </a:prstGeom>
        </p:spPr>
      </p:pic>
    </p:spTree>
    <p:extLst>
      <p:ext uri="{BB962C8B-B14F-4D97-AF65-F5344CB8AC3E}">
        <p14:creationId xmlns:p14="http://schemas.microsoft.com/office/powerpoint/2010/main" val="41378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476103"/>
            <a:ext cx="10515600" cy="5381897"/>
          </a:xfrm>
        </p:spPr>
        <p:txBody>
          <a:bodyPr>
            <a:normAutofit/>
          </a:bodyPr>
          <a:lstStyle/>
          <a:p>
            <a:endParaRPr lang="en-IN" dirty="0"/>
          </a:p>
          <a:p>
            <a:endParaRPr lang="en-IN" dirty="0"/>
          </a:p>
          <a:p>
            <a:r>
              <a:rPr lang="en-IN" dirty="0" smtClean="0"/>
              <a:t>The </a:t>
            </a:r>
            <a:r>
              <a:rPr lang="en-IN" dirty="0"/>
              <a:t>carries generated during the addition process are marked in pink colour. </a:t>
            </a:r>
          </a:p>
          <a:p>
            <a:r>
              <a:rPr lang="en-IN" dirty="0"/>
              <a:t>For example, a carry of 0 is generated when </a:t>
            </a:r>
            <a:r>
              <a:rPr lang="en-IN" i="1" dirty="0"/>
              <a:t>x</a:t>
            </a:r>
            <a:r>
              <a:rPr lang="en-IN" baseline="-25000" dirty="0"/>
              <a:t>0</a:t>
            </a:r>
            <a:r>
              <a:rPr lang="en-IN" dirty="0"/>
              <a:t> and </a:t>
            </a:r>
            <a:r>
              <a:rPr lang="en-IN" i="1" dirty="0"/>
              <a:t>y</a:t>
            </a:r>
            <a:r>
              <a:rPr lang="en-IN" baseline="-25000" dirty="0"/>
              <a:t>0</a:t>
            </a:r>
            <a:r>
              <a:rPr lang="en-IN" dirty="0"/>
              <a:t> are added, a carry of 1 is produced when </a:t>
            </a:r>
            <a:r>
              <a:rPr lang="en-IN" i="1" dirty="0"/>
              <a:t>x</a:t>
            </a:r>
            <a:r>
              <a:rPr lang="en-IN" baseline="-25000" dirty="0"/>
              <a:t>1</a:t>
            </a:r>
            <a:r>
              <a:rPr lang="en-IN" dirty="0"/>
              <a:t> and </a:t>
            </a:r>
            <a:r>
              <a:rPr lang="en-IN" i="1" dirty="0"/>
              <a:t>y</a:t>
            </a:r>
            <a:r>
              <a:rPr lang="en-IN" baseline="-25000" dirty="0"/>
              <a:t>1</a:t>
            </a:r>
            <a:r>
              <a:rPr lang="en-IN" dirty="0"/>
              <a:t> are added, and so on.</a:t>
            </a:r>
          </a:p>
          <a:p>
            <a:r>
              <a:rPr lang="en-IN" dirty="0" smtClean="0"/>
              <a:t>Designing </a:t>
            </a:r>
            <a:r>
              <a:rPr lang="en-IN" dirty="0"/>
              <a:t>the adder circuit </a:t>
            </a:r>
            <a:r>
              <a:rPr lang="en-IN" dirty="0" smtClean="0"/>
              <a:t>after forming </a:t>
            </a:r>
            <a:r>
              <a:rPr lang="en-IN" dirty="0"/>
              <a:t>of a truth table is impractical </a:t>
            </a:r>
            <a:r>
              <a:rPr lang="en-IN" dirty="0" smtClean="0"/>
              <a:t>here:</a:t>
            </a:r>
          </a:p>
          <a:p>
            <a:pPr lvl="1"/>
            <a:r>
              <a:rPr lang="en-IN" dirty="0" smtClean="0"/>
              <a:t> Truth </a:t>
            </a:r>
            <a:r>
              <a:rPr lang="en-IN" dirty="0"/>
              <a:t>table would have 10 input variables.</a:t>
            </a:r>
          </a:p>
          <a:p>
            <a:pPr lvl="2"/>
            <a:r>
              <a:rPr lang="en-IN" dirty="0" smtClean="0"/>
              <a:t>5 </a:t>
            </a:r>
            <a:r>
              <a:rPr lang="en-IN" dirty="0"/>
              <a:t>for each number </a:t>
            </a:r>
            <a:r>
              <a:rPr lang="en-IN" i="1" dirty="0"/>
              <a:t>X </a:t>
            </a:r>
            <a:r>
              <a:rPr lang="en-IN" dirty="0"/>
              <a:t>and </a:t>
            </a:r>
            <a:r>
              <a:rPr lang="en-IN" i="1" dirty="0"/>
              <a:t>Y </a:t>
            </a:r>
            <a:r>
              <a:rPr lang="en-IN" dirty="0"/>
              <a:t>.</a:t>
            </a:r>
          </a:p>
          <a:p>
            <a:pPr lvl="1"/>
            <a:r>
              <a:rPr lang="en-IN" dirty="0"/>
              <a:t> So it would have 2</a:t>
            </a:r>
            <a:r>
              <a:rPr lang="en-IN" baseline="30000" dirty="0"/>
              <a:t>10</a:t>
            </a:r>
            <a:r>
              <a:rPr lang="en-IN" dirty="0"/>
              <a:t> = 1024 rows</a:t>
            </a:r>
          </a:p>
        </p:txBody>
      </p:sp>
      <p:pic>
        <p:nvPicPr>
          <p:cNvPr id="4" name="Picture 3"/>
          <p:cNvPicPr>
            <a:picLocks noChangeAspect="1"/>
          </p:cNvPicPr>
          <p:nvPr/>
        </p:nvPicPr>
        <p:blipFill>
          <a:blip r:embed="rId2"/>
          <a:stretch>
            <a:fillRect/>
          </a:stretch>
        </p:blipFill>
        <p:spPr>
          <a:xfrm>
            <a:off x="3422048" y="365126"/>
            <a:ext cx="5092177" cy="2098883"/>
          </a:xfrm>
          <a:prstGeom prst="rect">
            <a:avLst/>
          </a:prstGeom>
        </p:spPr>
      </p:pic>
    </p:spTree>
    <p:extLst>
      <p:ext uri="{BB962C8B-B14F-4D97-AF65-F5344CB8AC3E}">
        <p14:creationId xmlns:p14="http://schemas.microsoft.com/office/powerpoint/2010/main" val="1439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058092"/>
            <a:ext cx="10515600" cy="5118871"/>
          </a:xfrm>
        </p:spPr>
        <p:txBody>
          <a:bodyPr/>
          <a:lstStyle/>
          <a:p>
            <a:r>
              <a:rPr lang="en-IN" dirty="0"/>
              <a:t>A better approach </a:t>
            </a:r>
            <a:r>
              <a:rPr lang="en-IN" dirty="0" smtClean="0"/>
              <a:t>in design is </a:t>
            </a:r>
            <a:r>
              <a:rPr lang="en-IN" dirty="0"/>
              <a:t>to consider the addition of each pair of bits,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 separately.</a:t>
            </a:r>
          </a:p>
          <a:p>
            <a:r>
              <a:rPr lang="en-IN" dirty="0"/>
              <a:t>For bit position 0, there is no carry-in, and hence the addition is the same as </a:t>
            </a:r>
            <a:r>
              <a:rPr lang="en-IN" dirty="0" smtClean="0"/>
              <a:t>Half Adder.</a:t>
            </a:r>
            <a:endParaRPr lang="en-IN" dirty="0"/>
          </a:p>
          <a:p>
            <a:r>
              <a:rPr lang="en-IN" dirty="0"/>
              <a:t>For each other bit position </a:t>
            </a:r>
            <a:r>
              <a:rPr lang="en-IN" i="1" dirty="0" err="1"/>
              <a:t>i</a:t>
            </a:r>
            <a:r>
              <a:rPr lang="en-IN" dirty="0"/>
              <a:t>, the addition involves bits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 and a carry-in </a:t>
            </a:r>
            <a:r>
              <a:rPr lang="en-IN" i="1" dirty="0"/>
              <a:t>c</a:t>
            </a:r>
            <a:r>
              <a:rPr lang="en-IN" i="1" baseline="-25000" dirty="0"/>
              <a:t>i</a:t>
            </a:r>
            <a:r>
              <a:rPr lang="en-IN" i="1" dirty="0"/>
              <a:t> </a:t>
            </a:r>
            <a:r>
              <a:rPr lang="en-IN" dirty="0"/>
              <a:t>, as illustrated in figure.</a:t>
            </a:r>
          </a:p>
          <a:p>
            <a:endParaRPr lang="en-IN" dirty="0"/>
          </a:p>
          <a:p>
            <a:endParaRPr lang="en-IN" dirty="0"/>
          </a:p>
        </p:txBody>
      </p:sp>
      <p:pic>
        <p:nvPicPr>
          <p:cNvPr id="4" name="Picture 3"/>
          <p:cNvPicPr>
            <a:picLocks noChangeAspect="1"/>
          </p:cNvPicPr>
          <p:nvPr/>
        </p:nvPicPr>
        <p:blipFill>
          <a:blip r:embed="rId2"/>
          <a:stretch>
            <a:fillRect/>
          </a:stretch>
        </p:blipFill>
        <p:spPr>
          <a:xfrm>
            <a:off x="4321347" y="3882537"/>
            <a:ext cx="2588904" cy="2246082"/>
          </a:xfrm>
          <a:prstGeom prst="rect">
            <a:avLst/>
          </a:prstGeom>
        </p:spPr>
      </p:pic>
    </p:spTree>
    <p:extLst>
      <p:ext uri="{BB962C8B-B14F-4D97-AF65-F5344CB8AC3E}">
        <p14:creationId xmlns:p14="http://schemas.microsoft.com/office/powerpoint/2010/main" val="39988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Unsigned Integers</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Numbers that are positive only are called </a:t>
            </a:r>
            <a:r>
              <a:rPr lang="en-IN" i="1" dirty="0"/>
              <a:t>unsigned numbers</a:t>
            </a:r>
            <a:r>
              <a:rPr lang="en-IN" dirty="0"/>
              <a:t>, and numbers that can also be negative are called </a:t>
            </a:r>
            <a:r>
              <a:rPr lang="en-IN" i="1" dirty="0"/>
              <a:t>signed numbers</a:t>
            </a:r>
            <a:r>
              <a:rPr lang="en-IN" dirty="0"/>
              <a:t>.</a:t>
            </a:r>
          </a:p>
          <a:p>
            <a:r>
              <a:rPr lang="en-IN" dirty="0"/>
              <a:t>Representation of numbers that include a radix point =&gt; real numbers</a:t>
            </a:r>
          </a:p>
          <a:p>
            <a:r>
              <a:rPr lang="en-IN" dirty="0"/>
              <a:t>In the familiar decimal system:</a:t>
            </a:r>
          </a:p>
          <a:p>
            <a:pPr lvl="1"/>
            <a:r>
              <a:rPr lang="en-IN" dirty="0"/>
              <a:t> a number consists of digits that have 10 possible values from 0 to 9.</a:t>
            </a:r>
          </a:p>
          <a:p>
            <a:pPr lvl="1"/>
            <a:r>
              <a:rPr lang="en-IN" dirty="0"/>
              <a:t>each digit represents a multiple of a power of 10. </a:t>
            </a:r>
          </a:p>
          <a:p>
            <a:r>
              <a:rPr lang="en-IN" dirty="0"/>
              <a:t>For example, the number 8547 represents 8 × 10</a:t>
            </a:r>
            <a:r>
              <a:rPr lang="en-IN" baseline="30000" dirty="0"/>
              <a:t>3</a:t>
            </a:r>
            <a:r>
              <a:rPr lang="en-IN" dirty="0"/>
              <a:t> + 5 × 10</a:t>
            </a:r>
            <a:r>
              <a:rPr lang="en-IN" baseline="30000" dirty="0"/>
              <a:t>2</a:t>
            </a:r>
            <a:r>
              <a:rPr lang="en-IN" dirty="0"/>
              <a:t> + 4 × 10</a:t>
            </a:r>
            <a:r>
              <a:rPr lang="en-IN" baseline="30000" dirty="0"/>
              <a:t>1</a:t>
            </a:r>
            <a:r>
              <a:rPr lang="en-IN" dirty="0"/>
              <a:t> + 7 × 10</a:t>
            </a:r>
            <a:r>
              <a:rPr lang="en-IN" baseline="30000" dirty="0"/>
              <a:t>0</a:t>
            </a:r>
            <a:r>
              <a:rPr lang="en-IN" dirty="0"/>
              <a:t>. </a:t>
            </a:r>
          </a:p>
          <a:p>
            <a:r>
              <a:rPr lang="en-IN" dirty="0"/>
              <a:t>But, we do not normally write the powers of 10 with the number, because they are implied by the positions of the digits.</a:t>
            </a:r>
            <a:endParaRPr lang="en-IN" baseline="-25000" dirty="0"/>
          </a:p>
        </p:txBody>
      </p:sp>
    </p:spTree>
    <p:extLst>
      <p:ext uri="{BB962C8B-B14F-4D97-AF65-F5344CB8AC3E}">
        <p14:creationId xmlns:p14="http://schemas.microsoft.com/office/powerpoint/2010/main" val="408144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948"/>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07074"/>
            <a:ext cx="10515600" cy="5069889"/>
          </a:xfrm>
        </p:spPr>
        <p:txBody>
          <a:bodyPr>
            <a:normAutofit fontScale="92500" lnSpcReduction="10000"/>
          </a:bodyPr>
          <a:lstStyle/>
          <a:p>
            <a:r>
              <a:rPr lang="en-IN" dirty="0" smtClean="0"/>
              <a:t>So, the logic </a:t>
            </a:r>
            <a:r>
              <a:rPr lang="en-IN" dirty="0"/>
              <a:t>circuit </a:t>
            </a:r>
            <a:r>
              <a:rPr lang="en-IN" dirty="0" smtClean="0"/>
              <a:t>will have </a:t>
            </a:r>
            <a:r>
              <a:rPr lang="en-IN" dirty="0"/>
              <a:t>three inputs </a:t>
            </a:r>
            <a:r>
              <a:rPr lang="en-IN" i="1" dirty="0"/>
              <a:t>x</a:t>
            </a:r>
            <a:r>
              <a:rPr lang="en-IN" i="1" baseline="-25000" dirty="0"/>
              <a:t>i</a:t>
            </a:r>
            <a:r>
              <a:rPr lang="en-IN" dirty="0"/>
              <a:t>, </a:t>
            </a:r>
            <a:r>
              <a:rPr lang="en-IN" i="1" dirty="0" err="1"/>
              <a:t>y</a:t>
            </a:r>
            <a:r>
              <a:rPr lang="en-IN" i="1" baseline="-25000" dirty="0" err="1"/>
              <a:t>i</a:t>
            </a:r>
            <a:r>
              <a:rPr lang="en-IN" dirty="0"/>
              <a:t>, and </a:t>
            </a:r>
            <a:r>
              <a:rPr lang="en-IN" i="1" dirty="0"/>
              <a:t>c</a:t>
            </a:r>
            <a:r>
              <a:rPr lang="en-IN" i="1" baseline="-25000" dirty="0"/>
              <a:t>i</a:t>
            </a:r>
            <a:r>
              <a:rPr lang="en-IN" i="1" dirty="0"/>
              <a:t> </a:t>
            </a:r>
            <a:r>
              <a:rPr lang="en-IN" dirty="0"/>
              <a:t>, and produces the two outputs </a:t>
            </a:r>
            <a:r>
              <a:rPr lang="en-IN" i="1" dirty="0" err="1"/>
              <a:t>s</a:t>
            </a:r>
            <a:r>
              <a:rPr lang="en-IN" i="1" baseline="-25000" dirty="0" err="1"/>
              <a:t>i</a:t>
            </a:r>
            <a:r>
              <a:rPr lang="en-IN" i="1" dirty="0"/>
              <a:t> </a:t>
            </a:r>
            <a:r>
              <a:rPr lang="en-IN" dirty="0"/>
              <a:t>and </a:t>
            </a:r>
            <a:r>
              <a:rPr lang="en-IN" i="1" dirty="0"/>
              <a:t>c</a:t>
            </a:r>
            <a:r>
              <a:rPr lang="en-IN" i="1" baseline="-25000" dirty="0"/>
              <a:t>i</a:t>
            </a:r>
            <a:r>
              <a:rPr lang="en-IN" baseline="-25000" dirty="0"/>
              <a:t>+1</a:t>
            </a:r>
            <a:r>
              <a:rPr lang="en-IN" dirty="0"/>
              <a:t>.</a:t>
            </a:r>
          </a:p>
          <a:p>
            <a:r>
              <a:rPr lang="en-IN" dirty="0"/>
              <a:t>The required truth table is as shown.</a:t>
            </a:r>
          </a:p>
          <a:p>
            <a:endParaRPr lang="en-IN" dirty="0"/>
          </a:p>
          <a:p>
            <a:endParaRPr lang="en-IN" dirty="0"/>
          </a:p>
          <a:p>
            <a:endParaRPr lang="en-IN" dirty="0"/>
          </a:p>
          <a:p>
            <a:endParaRPr lang="en-IN" dirty="0"/>
          </a:p>
          <a:p>
            <a:endParaRPr lang="en-IN" dirty="0"/>
          </a:p>
          <a:p>
            <a:r>
              <a:rPr lang="en-IN" dirty="0" smtClean="0"/>
              <a:t>The </a:t>
            </a:r>
            <a:r>
              <a:rPr lang="en-IN" dirty="0"/>
              <a:t>sum bit, </a:t>
            </a:r>
            <a:r>
              <a:rPr lang="en-IN" i="1" dirty="0" err="1"/>
              <a:t>s</a:t>
            </a:r>
            <a:r>
              <a:rPr lang="en-IN" i="1" baseline="-25000" dirty="0" err="1"/>
              <a:t>i</a:t>
            </a:r>
            <a:r>
              <a:rPr lang="en-IN" i="1" dirty="0"/>
              <a:t> </a:t>
            </a:r>
            <a:r>
              <a:rPr lang="en-IN" dirty="0"/>
              <a:t>, is the modulo-2 sum of </a:t>
            </a:r>
            <a:r>
              <a:rPr lang="en-IN" i="1" dirty="0"/>
              <a:t>x</a:t>
            </a:r>
            <a:r>
              <a:rPr lang="en-IN" i="1" baseline="-25000" dirty="0"/>
              <a:t>i</a:t>
            </a:r>
            <a:r>
              <a:rPr lang="en-IN" dirty="0"/>
              <a:t>, </a:t>
            </a:r>
            <a:r>
              <a:rPr lang="en-IN" i="1" dirty="0" err="1"/>
              <a:t>y</a:t>
            </a:r>
            <a:r>
              <a:rPr lang="en-IN" i="1" baseline="-25000" dirty="0" err="1"/>
              <a:t>i</a:t>
            </a:r>
            <a:r>
              <a:rPr lang="en-IN" dirty="0"/>
              <a:t>, and </a:t>
            </a:r>
            <a:r>
              <a:rPr lang="en-IN" i="1" dirty="0"/>
              <a:t>c</a:t>
            </a:r>
            <a:r>
              <a:rPr lang="en-IN" i="1" baseline="-25000" dirty="0"/>
              <a:t>i</a:t>
            </a:r>
            <a:r>
              <a:rPr lang="en-IN" dirty="0"/>
              <a:t>.</a:t>
            </a:r>
          </a:p>
          <a:p>
            <a:r>
              <a:rPr lang="en-IN" dirty="0"/>
              <a:t>The </a:t>
            </a:r>
            <a:r>
              <a:rPr lang="en-IN" i="1" dirty="0"/>
              <a:t>carry-out</a:t>
            </a:r>
            <a:r>
              <a:rPr lang="en-IN" dirty="0"/>
              <a:t>, </a:t>
            </a:r>
            <a:r>
              <a:rPr lang="en-IN" i="1" dirty="0"/>
              <a:t>c</a:t>
            </a:r>
            <a:r>
              <a:rPr lang="en-IN" i="1" baseline="-25000" dirty="0"/>
              <a:t>i</a:t>
            </a:r>
            <a:r>
              <a:rPr lang="en-IN" baseline="-25000" dirty="0"/>
              <a:t>+1</a:t>
            </a:r>
            <a:r>
              <a:rPr lang="en-IN" dirty="0"/>
              <a:t>, is equal to 1 if the sum of </a:t>
            </a:r>
            <a:r>
              <a:rPr lang="en-IN" i="1" dirty="0"/>
              <a:t>x</a:t>
            </a:r>
            <a:r>
              <a:rPr lang="en-IN" i="1" baseline="-25000" dirty="0"/>
              <a:t>i</a:t>
            </a:r>
            <a:r>
              <a:rPr lang="en-IN" i="1" dirty="0"/>
              <a:t> </a:t>
            </a:r>
            <a:r>
              <a:rPr lang="en-IN" dirty="0"/>
              <a:t>, </a:t>
            </a:r>
            <a:r>
              <a:rPr lang="en-IN" i="1" dirty="0" err="1"/>
              <a:t>y</a:t>
            </a:r>
            <a:r>
              <a:rPr lang="en-IN" i="1" baseline="-25000" dirty="0" err="1"/>
              <a:t>i</a:t>
            </a:r>
            <a:r>
              <a:rPr lang="en-IN" i="1" dirty="0"/>
              <a:t> </a:t>
            </a:r>
            <a:r>
              <a:rPr lang="en-IN" dirty="0"/>
              <a:t>, and </a:t>
            </a:r>
            <a:r>
              <a:rPr lang="en-IN" i="1" dirty="0"/>
              <a:t>c</a:t>
            </a:r>
            <a:r>
              <a:rPr lang="en-IN" i="1" baseline="-25000" dirty="0"/>
              <a:t>i</a:t>
            </a:r>
            <a:r>
              <a:rPr lang="en-IN" i="1" dirty="0"/>
              <a:t> </a:t>
            </a:r>
            <a:r>
              <a:rPr lang="en-IN" dirty="0"/>
              <a:t>is equal to either 2 or 3</a:t>
            </a:r>
            <a:r>
              <a:rPr lang="en-IN" dirty="0" smtClean="0"/>
              <a:t>.</a:t>
            </a:r>
          </a:p>
          <a:p>
            <a:r>
              <a:rPr lang="en-IN" dirty="0"/>
              <a:t>The logic circuit implementing the truth table is called as a </a:t>
            </a:r>
            <a:r>
              <a:rPr lang="en-IN" i="1" dirty="0"/>
              <a:t>full-adder</a:t>
            </a:r>
            <a:r>
              <a:rPr lang="en-IN" dirty="0"/>
              <a:t>.</a:t>
            </a:r>
          </a:p>
          <a:p>
            <a:endParaRPr lang="en-IN" dirty="0"/>
          </a:p>
        </p:txBody>
      </p:sp>
      <p:pic>
        <p:nvPicPr>
          <p:cNvPr id="5" name="Picture 4"/>
          <p:cNvPicPr>
            <a:picLocks noChangeAspect="1"/>
          </p:cNvPicPr>
          <p:nvPr/>
        </p:nvPicPr>
        <p:blipFill>
          <a:blip r:embed="rId2"/>
          <a:stretch>
            <a:fillRect/>
          </a:stretch>
        </p:blipFill>
        <p:spPr>
          <a:xfrm>
            <a:off x="6727402" y="1849022"/>
            <a:ext cx="2476846" cy="2543530"/>
          </a:xfrm>
          <a:prstGeom prst="rect">
            <a:avLst/>
          </a:prstGeom>
        </p:spPr>
      </p:pic>
    </p:spTree>
    <p:extLst>
      <p:ext uri="{BB962C8B-B14F-4D97-AF65-F5344CB8AC3E}">
        <p14:creationId xmlns:p14="http://schemas.microsoft.com/office/powerpoint/2010/main" val="206643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319349"/>
            <a:ext cx="10515600" cy="4857614"/>
          </a:xfrm>
        </p:spPr>
        <p:txBody>
          <a:bodyPr/>
          <a:lstStyle/>
          <a:p>
            <a:r>
              <a:rPr lang="en-IN" dirty="0" err="1"/>
              <a:t>Karnaugh</a:t>
            </a:r>
            <a:r>
              <a:rPr lang="en-IN" dirty="0"/>
              <a:t> maps for </a:t>
            </a:r>
            <a:r>
              <a:rPr lang="en-IN" dirty="0" smtClean="0"/>
              <a:t>the sum and carry </a:t>
            </a:r>
            <a:r>
              <a:rPr lang="en-IN" dirty="0"/>
              <a:t>are shown </a:t>
            </a:r>
            <a:r>
              <a:rPr lang="en-IN" dirty="0" smtClean="0"/>
              <a:t>below.</a:t>
            </a:r>
            <a:endParaRPr lang="en-IN" dirty="0"/>
          </a:p>
          <a:p>
            <a:endParaRPr lang="en-IN" dirty="0"/>
          </a:p>
          <a:p>
            <a:endParaRPr lang="en-IN" dirty="0"/>
          </a:p>
          <a:p>
            <a:endParaRPr lang="en-IN" dirty="0"/>
          </a:p>
          <a:p>
            <a:endParaRPr lang="en-IN" dirty="0"/>
          </a:p>
          <a:p>
            <a:r>
              <a:rPr lang="en-IN" dirty="0"/>
              <a:t>For the carry-out function the optimal sum-of-products realization is</a:t>
            </a:r>
          </a:p>
          <a:p>
            <a:pPr marL="0" indent="0">
              <a:buNone/>
            </a:pPr>
            <a:r>
              <a:rPr lang="en-IN" i="1" dirty="0"/>
              <a:t>	c</a:t>
            </a:r>
            <a:r>
              <a:rPr lang="en-IN" i="1" baseline="-25000" dirty="0"/>
              <a:t>i</a:t>
            </a:r>
            <a:r>
              <a:rPr lang="en-IN" baseline="-25000" dirty="0"/>
              <a:t>+1</a:t>
            </a:r>
            <a:r>
              <a:rPr lang="en-IN" dirty="0"/>
              <a:t> = </a:t>
            </a:r>
            <a:r>
              <a:rPr lang="en-IN" i="1" dirty="0" err="1"/>
              <a:t>x</a:t>
            </a:r>
            <a:r>
              <a:rPr lang="en-IN" i="1" baseline="-25000" dirty="0" err="1"/>
              <a:t>i</a:t>
            </a:r>
            <a:r>
              <a:rPr lang="en-IN" i="1" dirty="0" err="1"/>
              <a:t>y</a:t>
            </a:r>
            <a:r>
              <a:rPr lang="en-IN" i="1" baseline="-25000" dirty="0" err="1"/>
              <a:t>i</a:t>
            </a:r>
            <a:r>
              <a:rPr lang="en-IN" i="1" dirty="0"/>
              <a:t> </a:t>
            </a:r>
            <a:r>
              <a:rPr lang="en-IN" dirty="0"/>
              <a:t>+ </a:t>
            </a:r>
            <a:r>
              <a:rPr lang="en-IN" i="1" dirty="0" err="1"/>
              <a:t>x</a:t>
            </a:r>
            <a:r>
              <a:rPr lang="en-IN" i="1" baseline="-25000" dirty="0" err="1"/>
              <a:t>i</a:t>
            </a:r>
            <a:r>
              <a:rPr lang="en-IN" i="1" dirty="0" err="1"/>
              <a:t>c</a:t>
            </a:r>
            <a:r>
              <a:rPr lang="en-IN" i="1" baseline="-25000" dirty="0" err="1"/>
              <a:t>i</a:t>
            </a:r>
            <a:r>
              <a:rPr lang="en-IN" i="1" dirty="0"/>
              <a:t> </a:t>
            </a:r>
            <a:r>
              <a:rPr lang="en-IN" dirty="0"/>
              <a:t>+ </a:t>
            </a:r>
            <a:r>
              <a:rPr lang="en-IN" i="1" dirty="0" err="1"/>
              <a:t>y</a:t>
            </a:r>
            <a:r>
              <a:rPr lang="en-IN" i="1" baseline="-25000" dirty="0" err="1"/>
              <a:t>i</a:t>
            </a:r>
            <a:r>
              <a:rPr lang="en-IN" i="1" dirty="0" err="1"/>
              <a:t>c</a:t>
            </a:r>
            <a:r>
              <a:rPr lang="en-IN" i="1" baseline="-25000" dirty="0" err="1"/>
              <a:t>i</a:t>
            </a:r>
            <a:endParaRPr lang="en-IN" i="1" baseline="-25000" dirty="0"/>
          </a:p>
          <a:p>
            <a:r>
              <a:rPr lang="en-IN" dirty="0"/>
              <a:t>For the </a:t>
            </a:r>
            <a:r>
              <a:rPr lang="en-IN" i="1" dirty="0" err="1"/>
              <a:t>s</a:t>
            </a:r>
            <a:r>
              <a:rPr lang="en-IN" i="1" baseline="-25000" dirty="0" err="1"/>
              <a:t>i</a:t>
            </a:r>
            <a:r>
              <a:rPr lang="en-IN" i="1" dirty="0"/>
              <a:t> </a:t>
            </a:r>
            <a:r>
              <a:rPr lang="en-IN" dirty="0"/>
              <a:t>function a sum-of-products realization is</a:t>
            </a:r>
          </a:p>
          <a:p>
            <a:endParaRPr lang="en-IN" dirty="0"/>
          </a:p>
        </p:txBody>
      </p:sp>
      <p:pic>
        <p:nvPicPr>
          <p:cNvPr id="4" name="Picture 3"/>
          <p:cNvPicPr>
            <a:picLocks noChangeAspect="1"/>
          </p:cNvPicPr>
          <p:nvPr/>
        </p:nvPicPr>
        <p:blipFill>
          <a:blip r:embed="rId2"/>
          <a:stretch>
            <a:fillRect/>
          </a:stretch>
        </p:blipFill>
        <p:spPr>
          <a:xfrm>
            <a:off x="3917274" y="5527070"/>
            <a:ext cx="3181794" cy="228632"/>
          </a:xfrm>
          <a:prstGeom prst="rect">
            <a:avLst/>
          </a:prstGeom>
        </p:spPr>
      </p:pic>
      <p:pic>
        <p:nvPicPr>
          <p:cNvPr id="5" name="Picture 4"/>
          <p:cNvPicPr>
            <a:picLocks noChangeAspect="1"/>
          </p:cNvPicPr>
          <p:nvPr/>
        </p:nvPicPr>
        <p:blipFill rotWithShape="1">
          <a:blip r:embed="rId3"/>
          <a:srcRect b="18362"/>
          <a:stretch/>
        </p:blipFill>
        <p:spPr>
          <a:xfrm>
            <a:off x="3142328" y="1859868"/>
            <a:ext cx="2705478" cy="1640978"/>
          </a:xfrm>
          <a:prstGeom prst="rect">
            <a:avLst/>
          </a:prstGeom>
        </p:spPr>
      </p:pic>
      <p:pic>
        <p:nvPicPr>
          <p:cNvPr id="6" name="Picture 5"/>
          <p:cNvPicPr>
            <a:picLocks noChangeAspect="1"/>
          </p:cNvPicPr>
          <p:nvPr/>
        </p:nvPicPr>
        <p:blipFill>
          <a:blip r:embed="rId4"/>
          <a:stretch>
            <a:fillRect/>
          </a:stretch>
        </p:blipFill>
        <p:spPr>
          <a:xfrm>
            <a:off x="6875406" y="1837061"/>
            <a:ext cx="2553056" cy="2000529"/>
          </a:xfrm>
          <a:prstGeom prst="rect">
            <a:avLst/>
          </a:prstGeom>
        </p:spPr>
      </p:pic>
      <p:pic>
        <p:nvPicPr>
          <p:cNvPr id="8" name="Picture 7"/>
          <p:cNvPicPr>
            <a:picLocks noChangeAspect="1"/>
          </p:cNvPicPr>
          <p:nvPr/>
        </p:nvPicPr>
        <p:blipFill>
          <a:blip r:embed="rId2"/>
          <a:stretch>
            <a:fillRect/>
          </a:stretch>
        </p:blipFill>
        <p:spPr>
          <a:xfrm>
            <a:off x="3204097" y="3482844"/>
            <a:ext cx="3181794" cy="228632"/>
          </a:xfrm>
          <a:prstGeom prst="rect">
            <a:avLst/>
          </a:prstGeom>
        </p:spPr>
      </p:pic>
    </p:spTree>
    <p:extLst>
      <p:ext uri="{BB962C8B-B14F-4D97-AF65-F5344CB8AC3E}">
        <p14:creationId xmlns:p14="http://schemas.microsoft.com/office/powerpoint/2010/main" val="56460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260"/>
          </a:xfrm>
        </p:spPr>
        <p:txBody>
          <a:bodyPr/>
          <a:lstStyle/>
          <a:p>
            <a:r>
              <a:rPr lang="en-IN" b="1" dirty="0" smtClean="0">
                <a:solidFill>
                  <a:srgbClr val="FF0000"/>
                </a:solidFill>
              </a:rPr>
              <a:t>Use of </a:t>
            </a:r>
            <a:r>
              <a:rPr lang="en-IN" b="1" dirty="0">
                <a:solidFill>
                  <a:srgbClr val="FF0000"/>
                </a:solidFill>
              </a:rPr>
              <a:t>XOR Gates</a:t>
            </a:r>
            <a:endParaRPr lang="en-IN" dirty="0">
              <a:solidFill>
                <a:srgbClr val="FF0000"/>
              </a:solidFill>
            </a:endParaRPr>
          </a:p>
        </p:txBody>
      </p:sp>
      <p:sp>
        <p:nvSpPr>
          <p:cNvPr id="3" name="Content Placeholder 2"/>
          <p:cNvSpPr>
            <a:spLocks noGrp="1"/>
          </p:cNvSpPr>
          <p:nvPr>
            <p:ph idx="1"/>
          </p:nvPr>
        </p:nvSpPr>
        <p:spPr>
          <a:xfrm>
            <a:off x="838200" y="1254034"/>
            <a:ext cx="10515600" cy="4922929"/>
          </a:xfrm>
        </p:spPr>
        <p:txBody>
          <a:bodyPr>
            <a:normAutofit fontScale="92500" lnSpcReduction="10000"/>
          </a:bodyPr>
          <a:lstStyle/>
          <a:p>
            <a:r>
              <a:rPr lang="en-IN" dirty="0"/>
              <a:t>A more attractive way of implementing this function is by using the XOR gates, as given below.</a:t>
            </a:r>
          </a:p>
          <a:p>
            <a:r>
              <a:rPr lang="en-IN" dirty="0"/>
              <a:t>The XOR function of two variables is defined as</a:t>
            </a:r>
          </a:p>
          <a:p>
            <a:r>
              <a:rPr lang="en-IN" dirty="0"/>
              <a:t> The preceding expression for the sum bit can be manipulated into a form that uses only XOR operations as follows</a:t>
            </a:r>
          </a:p>
          <a:p>
            <a:endParaRPr lang="en-IN" dirty="0"/>
          </a:p>
          <a:p>
            <a:endParaRPr lang="en-IN" dirty="0"/>
          </a:p>
          <a:p>
            <a:endParaRPr lang="en-IN" dirty="0"/>
          </a:p>
          <a:p>
            <a:r>
              <a:rPr lang="en-IN" dirty="0"/>
              <a:t>The XOR operation is associative hence we can write</a:t>
            </a:r>
          </a:p>
          <a:p>
            <a:endParaRPr lang="en-IN" dirty="0"/>
          </a:p>
          <a:p>
            <a:r>
              <a:rPr lang="en-IN" dirty="0"/>
              <a:t>Therefore, a three-input XOR operation can be used to realize </a:t>
            </a:r>
            <a:r>
              <a:rPr lang="en-IN" i="1" dirty="0" err="1"/>
              <a:t>s</a:t>
            </a:r>
            <a:r>
              <a:rPr lang="en-IN" i="1" baseline="-25000" dirty="0" err="1"/>
              <a:t>i</a:t>
            </a:r>
            <a:r>
              <a:rPr lang="en-IN" dirty="0"/>
              <a:t>.</a:t>
            </a:r>
          </a:p>
        </p:txBody>
      </p:sp>
      <p:pic>
        <p:nvPicPr>
          <p:cNvPr id="5" name="Picture 4"/>
          <p:cNvPicPr>
            <a:picLocks noChangeAspect="1"/>
          </p:cNvPicPr>
          <p:nvPr/>
        </p:nvPicPr>
        <p:blipFill>
          <a:blip r:embed="rId2"/>
          <a:stretch>
            <a:fillRect/>
          </a:stretch>
        </p:blipFill>
        <p:spPr>
          <a:xfrm>
            <a:off x="7776027" y="2060855"/>
            <a:ext cx="2579649" cy="352877"/>
          </a:xfrm>
          <a:prstGeom prst="rect">
            <a:avLst/>
          </a:prstGeom>
        </p:spPr>
      </p:pic>
      <p:pic>
        <p:nvPicPr>
          <p:cNvPr id="6" name="Picture 5"/>
          <p:cNvPicPr>
            <a:picLocks noChangeAspect="1"/>
          </p:cNvPicPr>
          <p:nvPr/>
        </p:nvPicPr>
        <p:blipFill>
          <a:blip r:embed="rId3"/>
          <a:stretch>
            <a:fillRect/>
          </a:stretch>
        </p:blipFill>
        <p:spPr>
          <a:xfrm>
            <a:off x="3893459" y="3299915"/>
            <a:ext cx="3229426" cy="1114581"/>
          </a:xfrm>
          <a:prstGeom prst="rect">
            <a:avLst/>
          </a:prstGeom>
        </p:spPr>
      </p:pic>
      <p:pic>
        <p:nvPicPr>
          <p:cNvPr id="7" name="Picture 6"/>
          <p:cNvPicPr>
            <a:picLocks noChangeAspect="1"/>
          </p:cNvPicPr>
          <p:nvPr/>
        </p:nvPicPr>
        <p:blipFill>
          <a:blip r:embed="rId4"/>
          <a:stretch>
            <a:fillRect/>
          </a:stretch>
        </p:blipFill>
        <p:spPr>
          <a:xfrm>
            <a:off x="4858868" y="5009939"/>
            <a:ext cx="1533739" cy="285790"/>
          </a:xfrm>
          <a:prstGeom prst="rect">
            <a:avLst/>
          </a:prstGeom>
        </p:spPr>
      </p:pic>
    </p:spTree>
    <p:extLst>
      <p:ext uri="{BB962C8B-B14F-4D97-AF65-F5344CB8AC3E}">
        <p14:creationId xmlns:p14="http://schemas.microsoft.com/office/powerpoint/2010/main" val="227408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436914"/>
            <a:ext cx="10515600" cy="4740049"/>
          </a:xfrm>
        </p:spPr>
        <p:txBody>
          <a:bodyPr>
            <a:normAutofit/>
          </a:bodyPr>
          <a:lstStyle/>
          <a:p>
            <a:r>
              <a:rPr lang="en-IN" dirty="0"/>
              <a:t>The XOR operation generates as an output a modulo-2 sum of its inputs. </a:t>
            </a:r>
          </a:p>
          <a:p>
            <a:r>
              <a:rPr lang="en-IN" dirty="0"/>
              <a:t>Thus, the output is equal to 1 if an odd number of inputs have the value 1, and it is equal to 0 otherwise.</a:t>
            </a:r>
          </a:p>
          <a:p>
            <a:r>
              <a:rPr lang="en-IN" dirty="0"/>
              <a:t>For this reason the XOR is sometimes referred to as the </a:t>
            </a:r>
            <a:r>
              <a:rPr lang="en-IN" i="1" dirty="0"/>
              <a:t>odd </a:t>
            </a:r>
            <a:r>
              <a:rPr lang="en-IN" dirty="0"/>
              <a:t>function. </a:t>
            </a:r>
          </a:p>
          <a:p>
            <a:r>
              <a:rPr lang="en-IN" dirty="0"/>
              <a:t>Observe that the XOR has no </a:t>
            </a:r>
            <a:r>
              <a:rPr lang="en-IN" dirty="0" err="1"/>
              <a:t>minterms</a:t>
            </a:r>
            <a:r>
              <a:rPr lang="en-IN" dirty="0"/>
              <a:t> that can be combined into a larger product term, as evident from the checkerboard pattern for function </a:t>
            </a:r>
            <a:r>
              <a:rPr lang="en-IN" i="1" dirty="0" err="1"/>
              <a:t>s</a:t>
            </a:r>
            <a:r>
              <a:rPr lang="en-IN" i="1" baseline="-25000" dirty="0" err="1"/>
              <a:t>i</a:t>
            </a:r>
            <a:r>
              <a:rPr lang="en-IN" i="1" dirty="0"/>
              <a:t> </a:t>
            </a:r>
            <a:r>
              <a:rPr lang="en-IN" dirty="0"/>
              <a:t>in the map.</a:t>
            </a:r>
          </a:p>
          <a:p>
            <a:endParaRPr lang="en-IN" dirty="0"/>
          </a:p>
        </p:txBody>
      </p:sp>
      <p:pic>
        <p:nvPicPr>
          <p:cNvPr id="4" name="Picture 3"/>
          <p:cNvPicPr>
            <a:picLocks noChangeAspect="1"/>
          </p:cNvPicPr>
          <p:nvPr/>
        </p:nvPicPr>
        <p:blipFill>
          <a:blip r:embed="rId2"/>
          <a:stretch>
            <a:fillRect/>
          </a:stretch>
        </p:blipFill>
        <p:spPr>
          <a:xfrm>
            <a:off x="4743261" y="4642256"/>
            <a:ext cx="2705478" cy="2010056"/>
          </a:xfrm>
          <a:prstGeom prst="rect">
            <a:avLst/>
          </a:prstGeom>
        </p:spPr>
      </p:pic>
    </p:spTree>
    <p:extLst>
      <p:ext uri="{BB962C8B-B14F-4D97-AF65-F5344CB8AC3E}">
        <p14:creationId xmlns:p14="http://schemas.microsoft.com/office/powerpoint/2010/main" val="3812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948"/>
          </a:xfrm>
        </p:spPr>
        <p:txBody>
          <a:bodyPr/>
          <a:lstStyle/>
          <a:p>
            <a:r>
              <a:rPr lang="en-IN" dirty="0" smtClean="0">
                <a:solidFill>
                  <a:srgbClr val="FF0000"/>
                </a:solidFill>
              </a:rPr>
              <a:t>Full Adder circuit</a:t>
            </a:r>
            <a:endParaRPr lang="en-IN" dirty="0"/>
          </a:p>
        </p:txBody>
      </p:sp>
      <p:pic>
        <p:nvPicPr>
          <p:cNvPr id="8" name="Picture 7"/>
          <p:cNvPicPr>
            <a:picLocks noChangeAspect="1"/>
          </p:cNvPicPr>
          <p:nvPr/>
        </p:nvPicPr>
        <p:blipFill>
          <a:blip r:embed="rId2"/>
          <a:stretch>
            <a:fillRect/>
          </a:stretch>
        </p:blipFill>
        <p:spPr>
          <a:xfrm>
            <a:off x="2866573" y="2131038"/>
            <a:ext cx="5477639" cy="3972479"/>
          </a:xfrm>
          <a:prstGeom prst="rect">
            <a:avLst/>
          </a:prstGeom>
        </p:spPr>
      </p:pic>
      <p:pic>
        <p:nvPicPr>
          <p:cNvPr id="5" name="Content Placeholder 4"/>
          <p:cNvPicPr>
            <a:picLocks noGrp="1" noChangeAspect="1"/>
          </p:cNvPicPr>
          <p:nvPr>
            <p:ph idx="1"/>
          </p:nvPr>
        </p:nvPicPr>
        <p:blipFill>
          <a:blip r:embed="rId3"/>
          <a:stretch>
            <a:fillRect/>
          </a:stretch>
        </p:blipFill>
        <p:spPr>
          <a:xfrm>
            <a:off x="3591770" y="1107074"/>
            <a:ext cx="1533739" cy="285790"/>
          </a:xfrm>
          <a:prstGeom prst="rect">
            <a:avLst/>
          </a:prstGeom>
        </p:spPr>
      </p:pic>
      <p:sp>
        <p:nvSpPr>
          <p:cNvPr id="4" name="Rectangle 3"/>
          <p:cNvSpPr/>
          <p:nvPr/>
        </p:nvSpPr>
        <p:spPr>
          <a:xfrm>
            <a:off x="3500330" y="1434390"/>
            <a:ext cx="2105063" cy="369332"/>
          </a:xfrm>
          <a:prstGeom prst="rect">
            <a:avLst/>
          </a:prstGeom>
        </p:spPr>
        <p:txBody>
          <a:bodyPr wrap="none">
            <a:spAutoFit/>
          </a:bodyPr>
          <a:lstStyle/>
          <a:p>
            <a:r>
              <a:rPr lang="en-IN" i="1" dirty="0"/>
              <a:t>c</a:t>
            </a:r>
            <a:r>
              <a:rPr lang="en-IN" i="1" baseline="-25000" dirty="0"/>
              <a:t>i</a:t>
            </a:r>
            <a:r>
              <a:rPr lang="en-IN" baseline="-25000" dirty="0"/>
              <a:t>+1</a:t>
            </a:r>
            <a:r>
              <a:rPr lang="en-IN" dirty="0"/>
              <a:t> = </a:t>
            </a:r>
            <a:r>
              <a:rPr lang="en-IN" i="1" dirty="0" err="1"/>
              <a:t>x</a:t>
            </a:r>
            <a:r>
              <a:rPr lang="en-IN" i="1" baseline="-25000" dirty="0" err="1"/>
              <a:t>i</a:t>
            </a:r>
            <a:r>
              <a:rPr lang="en-IN" i="1" dirty="0" err="1"/>
              <a:t>y</a:t>
            </a:r>
            <a:r>
              <a:rPr lang="en-IN" i="1" baseline="-25000" dirty="0" err="1"/>
              <a:t>i</a:t>
            </a:r>
            <a:r>
              <a:rPr lang="en-IN" i="1" dirty="0"/>
              <a:t> </a:t>
            </a:r>
            <a:r>
              <a:rPr lang="en-IN" dirty="0"/>
              <a:t>+ </a:t>
            </a:r>
            <a:r>
              <a:rPr lang="en-IN" i="1" dirty="0" err="1"/>
              <a:t>x</a:t>
            </a:r>
            <a:r>
              <a:rPr lang="en-IN" i="1" baseline="-25000" dirty="0" err="1"/>
              <a:t>i</a:t>
            </a:r>
            <a:r>
              <a:rPr lang="en-IN" i="1" dirty="0" err="1"/>
              <a:t>c</a:t>
            </a:r>
            <a:r>
              <a:rPr lang="en-IN" i="1" baseline="-25000" dirty="0" err="1"/>
              <a:t>i</a:t>
            </a:r>
            <a:r>
              <a:rPr lang="en-IN" i="1" dirty="0"/>
              <a:t> </a:t>
            </a:r>
            <a:r>
              <a:rPr lang="en-IN" dirty="0"/>
              <a:t>+ </a:t>
            </a:r>
            <a:r>
              <a:rPr lang="en-IN" i="1" dirty="0" err="1"/>
              <a:t>y</a:t>
            </a:r>
            <a:r>
              <a:rPr lang="en-IN" i="1" baseline="-25000" dirty="0" err="1"/>
              <a:t>i</a:t>
            </a:r>
            <a:r>
              <a:rPr lang="en-IN" i="1" dirty="0" err="1"/>
              <a:t>c</a:t>
            </a:r>
            <a:r>
              <a:rPr lang="en-IN" i="1" baseline="-25000" dirty="0" err="1"/>
              <a:t>i</a:t>
            </a:r>
            <a:endParaRPr lang="en-IN" dirty="0"/>
          </a:p>
        </p:txBody>
      </p:sp>
    </p:spTree>
    <p:extLst>
      <p:ext uri="{BB962C8B-B14F-4D97-AF65-F5344CB8AC3E}">
        <p14:creationId xmlns:p14="http://schemas.microsoft.com/office/powerpoint/2010/main" val="159439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dirty="0">
                <a:solidFill>
                  <a:srgbClr val="FF0000"/>
                </a:solidFill>
              </a:rPr>
              <a:t>More about XOR gates..</a:t>
            </a:r>
          </a:p>
        </p:txBody>
      </p:sp>
      <p:sp>
        <p:nvSpPr>
          <p:cNvPr id="3" name="Content Placeholder 2"/>
          <p:cNvSpPr>
            <a:spLocks noGrp="1"/>
          </p:cNvSpPr>
          <p:nvPr>
            <p:ph idx="1"/>
          </p:nvPr>
        </p:nvSpPr>
        <p:spPr>
          <a:xfrm>
            <a:off x="838200" y="1528354"/>
            <a:ext cx="10515600" cy="4648609"/>
          </a:xfrm>
        </p:spPr>
        <p:txBody>
          <a:bodyPr>
            <a:normAutofit/>
          </a:bodyPr>
          <a:lstStyle/>
          <a:p>
            <a:pPr algn="just"/>
            <a:r>
              <a:rPr lang="en-IN" dirty="0"/>
              <a:t>A two-input XOR gate can also be thought of as using one input as a control signal that determines whether the true or complemented value of the other input will be passed through the gate as the output value. </a:t>
            </a:r>
          </a:p>
          <a:p>
            <a:pPr lvl="1" algn="just"/>
            <a:r>
              <a:rPr lang="en-IN" dirty="0"/>
              <a:t>This </a:t>
            </a:r>
            <a:r>
              <a:rPr lang="en-IN" dirty="0" smtClean="0"/>
              <a:t>can be verified </a:t>
            </a:r>
            <a:r>
              <a:rPr lang="en-IN" dirty="0"/>
              <a:t>from the definition of </a:t>
            </a:r>
            <a:r>
              <a:rPr lang="en-IN" dirty="0" smtClean="0"/>
              <a:t>XOR operation,</a:t>
            </a:r>
            <a:endParaRPr lang="en-IN" dirty="0"/>
          </a:p>
          <a:p>
            <a:pPr algn="just"/>
            <a:endParaRPr lang="en-IN" dirty="0"/>
          </a:p>
          <a:p>
            <a:pPr algn="just"/>
            <a:r>
              <a:rPr lang="en-IN" dirty="0"/>
              <a:t>Consider </a:t>
            </a:r>
            <a:r>
              <a:rPr lang="en-IN" i="1" dirty="0" smtClean="0"/>
              <a:t>x</a:t>
            </a:r>
            <a:r>
              <a:rPr lang="en-IN" i="1" baseline="-25000" dirty="0" smtClean="0"/>
              <a:t>1</a:t>
            </a:r>
            <a:r>
              <a:rPr lang="en-IN" i="1" dirty="0" smtClean="0"/>
              <a:t> </a:t>
            </a:r>
            <a:r>
              <a:rPr lang="en-IN" dirty="0"/>
              <a:t>to be the control input. Then if </a:t>
            </a:r>
            <a:r>
              <a:rPr lang="en-IN" i="1" dirty="0"/>
              <a:t>x</a:t>
            </a:r>
            <a:r>
              <a:rPr lang="en-IN" i="1" baseline="-25000" dirty="0"/>
              <a:t>1</a:t>
            </a:r>
            <a:r>
              <a:rPr lang="en-IN" i="1" dirty="0" smtClean="0"/>
              <a:t> </a:t>
            </a:r>
            <a:r>
              <a:rPr lang="en-IN" dirty="0"/>
              <a:t>= 0, the output will be equal to the value of </a:t>
            </a:r>
            <a:r>
              <a:rPr lang="en-IN" i="1" dirty="0" smtClean="0"/>
              <a:t>x</a:t>
            </a:r>
            <a:r>
              <a:rPr lang="en-IN" i="1" baseline="-25000" dirty="0" smtClean="0"/>
              <a:t>2</a:t>
            </a:r>
            <a:r>
              <a:rPr lang="en-IN" dirty="0" smtClean="0"/>
              <a:t>.</a:t>
            </a:r>
            <a:endParaRPr lang="en-IN" dirty="0"/>
          </a:p>
          <a:p>
            <a:pPr algn="just"/>
            <a:r>
              <a:rPr lang="en-IN" dirty="0"/>
              <a:t>But if </a:t>
            </a:r>
            <a:r>
              <a:rPr lang="en-IN" i="1" dirty="0"/>
              <a:t>x</a:t>
            </a:r>
            <a:r>
              <a:rPr lang="en-IN" i="1" baseline="-25000" dirty="0"/>
              <a:t>1</a:t>
            </a:r>
            <a:r>
              <a:rPr lang="en-IN" i="1" dirty="0" smtClean="0"/>
              <a:t> </a:t>
            </a:r>
            <a:r>
              <a:rPr lang="en-IN" dirty="0"/>
              <a:t>= 1, the output will be equal to the complement of </a:t>
            </a:r>
            <a:r>
              <a:rPr lang="en-IN" i="1" dirty="0"/>
              <a:t>x</a:t>
            </a:r>
            <a:r>
              <a:rPr lang="en-IN" i="1" baseline="-25000" dirty="0"/>
              <a:t>2</a:t>
            </a:r>
            <a:r>
              <a:rPr lang="en-IN" dirty="0" smtClean="0"/>
              <a:t>.</a:t>
            </a:r>
            <a:endParaRPr lang="en-IN" dirty="0"/>
          </a:p>
        </p:txBody>
      </p:sp>
      <p:pic>
        <p:nvPicPr>
          <p:cNvPr id="4" name="Picture 3"/>
          <p:cNvPicPr>
            <a:picLocks noChangeAspect="1"/>
          </p:cNvPicPr>
          <p:nvPr/>
        </p:nvPicPr>
        <p:blipFill>
          <a:blip r:embed="rId2"/>
          <a:stretch>
            <a:fillRect/>
          </a:stretch>
        </p:blipFill>
        <p:spPr>
          <a:xfrm>
            <a:off x="3948611" y="3238525"/>
            <a:ext cx="2579649" cy="352877"/>
          </a:xfrm>
          <a:prstGeom prst="rect">
            <a:avLst/>
          </a:prstGeom>
        </p:spPr>
      </p:pic>
    </p:spTree>
    <p:extLst>
      <p:ext uri="{BB962C8B-B14F-4D97-AF65-F5344CB8AC3E}">
        <p14:creationId xmlns:p14="http://schemas.microsoft.com/office/powerpoint/2010/main" val="1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199" y="1999325"/>
            <a:ext cx="10761617" cy="4351338"/>
          </a:xfrm>
        </p:spPr>
        <p:txBody>
          <a:bodyPr>
            <a:normAutofit fontScale="92500" lnSpcReduction="20000"/>
          </a:bodyPr>
          <a:lstStyle/>
          <a:p>
            <a:r>
              <a:rPr lang="en-IN" dirty="0"/>
              <a:t>In the earlier derivation, we used algebraic manipulation </a:t>
            </a:r>
            <a:r>
              <a:rPr lang="it-IT" dirty="0"/>
              <a:t>to derive </a:t>
            </a:r>
            <a:r>
              <a:rPr lang="it-IT" i="1" dirty="0"/>
              <a:t>s</a:t>
            </a:r>
            <a:r>
              <a:rPr lang="it-IT" i="1" baseline="-25000" dirty="0"/>
              <a:t>i</a:t>
            </a:r>
            <a:r>
              <a:rPr lang="it-IT" dirty="0"/>
              <a:t> </a:t>
            </a:r>
          </a:p>
          <a:p>
            <a:pPr lvl="1"/>
            <a:r>
              <a:rPr lang="it-IT" i="1" dirty="0"/>
              <a:t>s</a:t>
            </a:r>
            <a:r>
              <a:rPr lang="it-IT" i="1" baseline="-25000" dirty="0"/>
              <a:t>i</a:t>
            </a:r>
            <a:r>
              <a:rPr lang="it-IT" i="1" dirty="0"/>
              <a:t> </a:t>
            </a:r>
            <a:r>
              <a:rPr lang="it-IT" dirty="0"/>
              <a:t>= </a:t>
            </a:r>
            <a:r>
              <a:rPr lang="it-IT" i="1" dirty="0"/>
              <a:t>(x</a:t>
            </a:r>
            <a:r>
              <a:rPr lang="it-IT" i="1" baseline="-25000" dirty="0"/>
              <a:t>i</a:t>
            </a:r>
            <a:r>
              <a:rPr lang="it-IT" i="1" dirty="0"/>
              <a:t> </a:t>
            </a:r>
            <a:r>
              <a:rPr lang="it-IT" dirty="0"/>
              <a:t>⊕ </a:t>
            </a:r>
            <a:r>
              <a:rPr lang="it-IT" i="1" dirty="0"/>
              <a:t>y</a:t>
            </a:r>
            <a:r>
              <a:rPr lang="it-IT" i="1" baseline="-25000" dirty="0"/>
              <a:t>i</a:t>
            </a:r>
            <a:r>
              <a:rPr lang="it-IT" i="1" dirty="0"/>
              <a:t>) </a:t>
            </a:r>
            <a:r>
              <a:rPr lang="it-IT" dirty="0"/>
              <a:t>⊕ </a:t>
            </a:r>
            <a:r>
              <a:rPr lang="it-IT" i="1" dirty="0"/>
              <a:t>c</a:t>
            </a:r>
            <a:r>
              <a:rPr lang="it-IT" i="1" baseline="-25000" dirty="0"/>
              <a:t>i</a:t>
            </a:r>
            <a:r>
              <a:rPr lang="it-IT" i="1" dirty="0"/>
              <a:t> </a:t>
            </a:r>
            <a:r>
              <a:rPr lang="it-IT" dirty="0"/>
              <a:t>.</a:t>
            </a:r>
            <a:endParaRPr lang="en-IN" dirty="0"/>
          </a:p>
          <a:p>
            <a:r>
              <a:rPr lang="en-IN" dirty="0"/>
              <a:t>We could have obtained the same expression immediately by making the following observation. </a:t>
            </a:r>
          </a:p>
          <a:p>
            <a:pPr lvl="1"/>
            <a:r>
              <a:rPr lang="en-IN" dirty="0"/>
              <a:t>In the top half of the truth table, </a:t>
            </a:r>
            <a:r>
              <a:rPr lang="en-IN" i="1" dirty="0"/>
              <a:t>c</a:t>
            </a:r>
            <a:r>
              <a:rPr lang="en-IN" i="1" baseline="-25000" dirty="0"/>
              <a:t>i</a:t>
            </a:r>
            <a:r>
              <a:rPr lang="en-IN" i="1" dirty="0"/>
              <a:t> </a:t>
            </a:r>
            <a:r>
              <a:rPr lang="en-IN" dirty="0"/>
              <a:t>is equal to 0, and the sum function </a:t>
            </a:r>
            <a:r>
              <a:rPr lang="en-IN" i="1" dirty="0" err="1"/>
              <a:t>s</a:t>
            </a:r>
            <a:r>
              <a:rPr lang="en-IN" i="1" baseline="-25000" dirty="0" err="1"/>
              <a:t>i</a:t>
            </a:r>
            <a:r>
              <a:rPr lang="en-IN" i="1" dirty="0"/>
              <a:t> </a:t>
            </a:r>
            <a:r>
              <a:rPr lang="en-IN" dirty="0"/>
              <a:t>is the XOR of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a:t>
            </a:r>
          </a:p>
          <a:p>
            <a:pPr lvl="1"/>
            <a:r>
              <a:rPr lang="en-IN" dirty="0"/>
              <a:t>In the bottom half of the table, </a:t>
            </a:r>
            <a:r>
              <a:rPr lang="en-IN" i="1" dirty="0"/>
              <a:t>c</a:t>
            </a:r>
            <a:r>
              <a:rPr lang="en-IN" i="1" baseline="-25000" dirty="0"/>
              <a:t>i</a:t>
            </a:r>
            <a:r>
              <a:rPr lang="en-IN" i="1" dirty="0"/>
              <a:t> </a:t>
            </a:r>
            <a:r>
              <a:rPr lang="en-IN" dirty="0"/>
              <a:t>is equal to 1, while </a:t>
            </a:r>
            <a:r>
              <a:rPr lang="en-IN" i="1" dirty="0" err="1"/>
              <a:t>s</a:t>
            </a:r>
            <a:r>
              <a:rPr lang="en-IN" i="1" baseline="-25000" dirty="0" err="1"/>
              <a:t>i</a:t>
            </a:r>
            <a:r>
              <a:rPr lang="en-IN" i="1" dirty="0"/>
              <a:t> </a:t>
            </a:r>
            <a:r>
              <a:rPr lang="en-IN" dirty="0"/>
              <a:t>is the complemented version of its top half. </a:t>
            </a:r>
          </a:p>
          <a:p>
            <a:pPr lvl="1"/>
            <a:r>
              <a:rPr lang="en-IN" dirty="0"/>
              <a:t>This observation leads directly to our expression using 2 two-input XOR operations.</a:t>
            </a:r>
          </a:p>
          <a:p>
            <a:r>
              <a:rPr lang="en-IN" dirty="0"/>
              <a:t>In the preceding discussion we encountered the complement of the XOR called as XNOR denoted by (                      )</a:t>
            </a:r>
          </a:p>
          <a:p>
            <a:r>
              <a:rPr lang="en-IN" dirty="0"/>
              <a:t>The XNOR is sometimes also referred to as the </a:t>
            </a:r>
            <a:r>
              <a:rPr lang="en-IN" i="1" dirty="0"/>
              <a:t>coincidence </a:t>
            </a:r>
            <a:r>
              <a:rPr lang="en-IN" dirty="0"/>
              <a:t>operation</a:t>
            </a:r>
          </a:p>
          <a:p>
            <a:pPr lvl="1"/>
            <a:r>
              <a:rPr lang="en-IN" dirty="0"/>
              <a:t>because it produces the output of 1 when its inputs coincide in value; that is, they are both 0 or both 1.</a:t>
            </a:r>
          </a:p>
          <a:p>
            <a:endParaRPr lang="en-IN" dirty="0"/>
          </a:p>
        </p:txBody>
      </p:sp>
      <p:pic>
        <p:nvPicPr>
          <p:cNvPr id="4" name="Picture 3"/>
          <p:cNvPicPr>
            <a:picLocks noChangeAspect="1"/>
          </p:cNvPicPr>
          <p:nvPr/>
        </p:nvPicPr>
        <p:blipFill>
          <a:blip r:embed="rId2"/>
          <a:stretch>
            <a:fillRect/>
          </a:stretch>
        </p:blipFill>
        <p:spPr>
          <a:xfrm>
            <a:off x="5965371" y="22878"/>
            <a:ext cx="2705478" cy="2010056"/>
          </a:xfrm>
          <a:prstGeom prst="rect">
            <a:avLst/>
          </a:prstGeom>
        </p:spPr>
      </p:pic>
      <p:pic>
        <p:nvPicPr>
          <p:cNvPr id="5" name="Picture 4"/>
          <p:cNvPicPr>
            <a:picLocks noChangeAspect="1"/>
          </p:cNvPicPr>
          <p:nvPr/>
        </p:nvPicPr>
        <p:blipFill>
          <a:blip r:embed="rId3"/>
          <a:stretch>
            <a:fillRect/>
          </a:stretch>
        </p:blipFill>
        <p:spPr>
          <a:xfrm>
            <a:off x="5061189" y="5028229"/>
            <a:ext cx="1808365" cy="366732"/>
          </a:xfrm>
          <a:prstGeom prst="rect">
            <a:avLst/>
          </a:prstGeom>
        </p:spPr>
      </p:pic>
    </p:spTree>
    <p:extLst>
      <p:ext uri="{BB962C8B-B14F-4D97-AF65-F5344CB8AC3E}">
        <p14:creationId xmlns:p14="http://schemas.microsoft.com/office/powerpoint/2010/main" val="175575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a:solidFill>
                  <a:srgbClr val="FF0000"/>
                </a:solidFill>
              </a:rPr>
              <a:t>Decomposed Full-Adder</a:t>
            </a:r>
            <a:endParaRPr lang="en-IN" dirty="0">
              <a:solidFill>
                <a:srgbClr val="FF0000"/>
              </a:solidFill>
            </a:endParaRPr>
          </a:p>
        </p:txBody>
      </p:sp>
      <p:sp>
        <p:nvSpPr>
          <p:cNvPr id="3" name="Content Placeholder 2"/>
          <p:cNvSpPr>
            <a:spLocks noGrp="1"/>
          </p:cNvSpPr>
          <p:nvPr>
            <p:ph idx="1"/>
          </p:nvPr>
        </p:nvSpPr>
        <p:spPr>
          <a:xfrm>
            <a:off x="459329" y="1045030"/>
            <a:ext cx="11088237" cy="5131933"/>
          </a:xfrm>
        </p:spPr>
        <p:txBody>
          <a:bodyPr/>
          <a:lstStyle/>
          <a:p>
            <a:pPr algn="just"/>
            <a:r>
              <a:rPr lang="en-IN" dirty="0"/>
              <a:t>In view of the names used for the circuits, one can expect that a full-adder can be </a:t>
            </a:r>
            <a:r>
              <a:rPr lang="en-IN" dirty="0" smtClean="0"/>
              <a:t>constructed using </a:t>
            </a:r>
            <a:r>
              <a:rPr lang="en-IN" dirty="0"/>
              <a:t>half-adders. </a:t>
            </a:r>
            <a:endParaRPr lang="en-IN" dirty="0" smtClean="0"/>
          </a:p>
          <a:p>
            <a:pPr algn="just"/>
            <a:r>
              <a:rPr lang="en-IN" dirty="0" smtClean="0"/>
              <a:t>This </a:t>
            </a:r>
            <a:r>
              <a:rPr lang="en-IN" dirty="0"/>
              <a:t>can be accomplished by creating a </a:t>
            </a:r>
            <a:r>
              <a:rPr lang="en-IN" dirty="0" smtClean="0"/>
              <a:t>circuit </a:t>
            </a:r>
            <a:r>
              <a:rPr lang="en-IN" dirty="0"/>
              <a:t>given </a:t>
            </a:r>
            <a:r>
              <a:rPr lang="en-IN" dirty="0" smtClean="0"/>
              <a:t>in figure.</a:t>
            </a:r>
          </a:p>
          <a:p>
            <a:pPr algn="just"/>
            <a:r>
              <a:rPr lang="en-IN" dirty="0" smtClean="0"/>
              <a:t>It </a:t>
            </a:r>
            <a:r>
              <a:rPr lang="en-IN" dirty="0"/>
              <a:t>uses two half-adders to form a full-adder</a:t>
            </a:r>
            <a:r>
              <a:rPr lang="en-IN" dirty="0" smtClean="0"/>
              <a:t>.</a:t>
            </a:r>
            <a:endParaRPr lang="en-IN" dirty="0"/>
          </a:p>
        </p:txBody>
      </p:sp>
      <p:pic>
        <p:nvPicPr>
          <p:cNvPr id="4" name="Picture 3"/>
          <p:cNvPicPr>
            <a:picLocks noChangeAspect="1"/>
          </p:cNvPicPr>
          <p:nvPr/>
        </p:nvPicPr>
        <p:blipFill>
          <a:blip r:embed="rId2"/>
          <a:stretch>
            <a:fillRect/>
          </a:stretch>
        </p:blipFill>
        <p:spPr>
          <a:xfrm>
            <a:off x="2133996" y="3194082"/>
            <a:ext cx="6544588" cy="1066949"/>
          </a:xfrm>
          <a:prstGeom prst="rect">
            <a:avLst/>
          </a:prstGeom>
        </p:spPr>
      </p:pic>
      <p:pic>
        <p:nvPicPr>
          <p:cNvPr id="5" name="Picture 4"/>
          <p:cNvPicPr>
            <a:picLocks noChangeAspect="1"/>
          </p:cNvPicPr>
          <p:nvPr/>
        </p:nvPicPr>
        <p:blipFill>
          <a:blip r:embed="rId3"/>
          <a:stretch>
            <a:fillRect/>
          </a:stretch>
        </p:blipFill>
        <p:spPr>
          <a:xfrm>
            <a:off x="2460369" y="4470037"/>
            <a:ext cx="6563641" cy="2267266"/>
          </a:xfrm>
          <a:prstGeom prst="rect">
            <a:avLst/>
          </a:prstGeom>
        </p:spPr>
      </p:pic>
      <p:pic>
        <p:nvPicPr>
          <p:cNvPr id="6" name="Picture 5"/>
          <p:cNvPicPr>
            <a:picLocks noChangeAspect="1"/>
          </p:cNvPicPr>
          <p:nvPr/>
        </p:nvPicPr>
        <p:blipFill rotWithShape="1">
          <a:blip r:embed="rId4"/>
          <a:srcRect b="15468"/>
          <a:stretch/>
        </p:blipFill>
        <p:spPr>
          <a:xfrm>
            <a:off x="9252846" y="3892731"/>
            <a:ext cx="2553056" cy="1710939"/>
          </a:xfrm>
          <a:prstGeom prst="rect">
            <a:avLst/>
          </a:prstGeom>
        </p:spPr>
      </p:pic>
    </p:spTree>
    <p:extLst>
      <p:ext uri="{BB962C8B-B14F-4D97-AF65-F5344CB8AC3E}">
        <p14:creationId xmlns:p14="http://schemas.microsoft.com/office/powerpoint/2010/main" val="173340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Ripple Carry Adder - Multibit adder</a:t>
            </a: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a:t>To perform addition by hand, we start from the least-significant digit and add pairs of </a:t>
            </a:r>
            <a:r>
              <a:rPr lang="en-IN" dirty="0" smtClean="0"/>
              <a:t>digits, progressing </a:t>
            </a:r>
            <a:r>
              <a:rPr lang="en-IN" dirty="0"/>
              <a:t>to the most-significant digit. </a:t>
            </a:r>
            <a:endParaRPr lang="en-IN" dirty="0" smtClean="0"/>
          </a:p>
          <a:p>
            <a:pPr algn="just"/>
            <a:r>
              <a:rPr lang="en-IN" dirty="0" smtClean="0"/>
              <a:t>If </a:t>
            </a:r>
            <a:r>
              <a:rPr lang="en-IN" dirty="0"/>
              <a:t>a carry is produced in position </a:t>
            </a:r>
            <a:r>
              <a:rPr lang="en-IN" i="1" dirty="0" err="1"/>
              <a:t>i</a:t>
            </a:r>
            <a:r>
              <a:rPr lang="en-IN" dirty="0"/>
              <a:t>, then this carry </a:t>
            </a:r>
            <a:r>
              <a:rPr lang="en-IN" dirty="0" smtClean="0"/>
              <a:t>is added </a:t>
            </a:r>
            <a:r>
              <a:rPr lang="en-IN" dirty="0"/>
              <a:t>to the operands in position </a:t>
            </a:r>
            <a:r>
              <a:rPr lang="en-IN" i="1" dirty="0" err="1"/>
              <a:t>i</a:t>
            </a:r>
            <a:r>
              <a:rPr lang="en-IN" i="1" dirty="0"/>
              <a:t> </a:t>
            </a:r>
            <a:r>
              <a:rPr lang="en-IN" dirty="0"/>
              <a:t>+ 1</a:t>
            </a:r>
            <a:r>
              <a:rPr lang="en-IN" dirty="0" smtClean="0"/>
              <a:t>.</a:t>
            </a:r>
          </a:p>
          <a:p>
            <a:pPr algn="just"/>
            <a:r>
              <a:rPr lang="en-IN" dirty="0" smtClean="0"/>
              <a:t>The </a:t>
            </a:r>
            <a:r>
              <a:rPr lang="en-IN" dirty="0"/>
              <a:t>same arrangement can be used in a logic </a:t>
            </a:r>
            <a:r>
              <a:rPr lang="en-IN" dirty="0" smtClean="0"/>
              <a:t>circuit that </a:t>
            </a:r>
            <a:r>
              <a:rPr lang="en-IN" dirty="0"/>
              <a:t>performs addition. </a:t>
            </a:r>
            <a:endParaRPr lang="en-IN" dirty="0" smtClean="0"/>
          </a:p>
          <a:p>
            <a:pPr algn="just"/>
            <a:r>
              <a:rPr lang="en-IN" dirty="0" smtClean="0"/>
              <a:t>Hence, for </a:t>
            </a:r>
            <a:r>
              <a:rPr lang="en-IN" dirty="0"/>
              <a:t>each bit position we can use a full-adder </a:t>
            </a:r>
            <a:r>
              <a:rPr lang="en-IN" dirty="0" smtClean="0"/>
              <a:t>circuit.</a:t>
            </a:r>
            <a:endParaRPr lang="en-IN" dirty="0"/>
          </a:p>
        </p:txBody>
      </p:sp>
    </p:spTree>
    <p:extLst>
      <p:ext uri="{BB962C8B-B14F-4D97-AF65-F5344CB8AC3E}">
        <p14:creationId xmlns:p14="http://schemas.microsoft.com/office/powerpoint/2010/main" val="5238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91" y="0"/>
            <a:ext cx="10515600" cy="1325563"/>
          </a:xfrm>
        </p:spPr>
        <p:txBody>
          <a:bodyPr/>
          <a:lstStyle/>
          <a:p>
            <a:r>
              <a:rPr lang="en-IN" b="1" dirty="0">
                <a:solidFill>
                  <a:srgbClr val="FF0000"/>
                </a:solidFill>
              </a:rPr>
              <a:t>An </a:t>
            </a:r>
            <a:r>
              <a:rPr lang="en-IN" b="1" i="1" dirty="0">
                <a:solidFill>
                  <a:srgbClr val="FF0000"/>
                </a:solidFill>
              </a:rPr>
              <a:t>n</a:t>
            </a:r>
            <a:r>
              <a:rPr lang="en-IN" b="1" dirty="0">
                <a:solidFill>
                  <a:srgbClr val="FF0000"/>
                </a:solidFill>
              </a:rPr>
              <a:t>-bit ripple-carry adder</a:t>
            </a:r>
          </a:p>
        </p:txBody>
      </p:sp>
      <p:sp>
        <p:nvSpPr>
          <p:cNvPr id="3" name="Content Placeholder 2"/>
          <p:cNvSpPr>
            <a:spLocks noGrp="1"/>
          </p:cNvSpPr>
          <p:nvPr>
            <p:ph idx="1"/>
          </p:nvPr>
        </p:nvSpPr>
        <p:spPr>
          <a:xfrm>
            <a:off x="838200" y="2260631"/>
            <a:ext cx="10515600" cy="4351338"/>
          </a:xfrm>
        </p:spPr>
        <p:txBody>
          <a:bodyPr>
            <a:normAutofit fontScale="85000" lnSpcReduction="20000"/>
          </a:bodyPr>
          <a:lstStyle/>
          <a:p>
            <a:endParaRPr lang="en-IN" dirty="0"/>
          </a:p>
          <a:p>
            <a:endParaRPr lang="en-IN" dirty="0"/>
          </a:p>
          <a:p>
            <a:endParaRPr lang="en-IN" dirty="0"/>
          </a:p>
          <a:p>
            <a:endParaRPr lang="en-IN" dirty="0"/>
          </a:p>
          <a:p>
            <a:endParaRPr lang="en-IN" dirty="0"/>
          </a:p>
          <a:p>
            <a:pPr algn="just"/>
            <a:endParaRPr lang="en-IN" dirty="0"/>
          </a:p>
          <a:p>
            <a:pPr algn="just"/>
            <a:endParaRPr lang="en-IN" dirty="0"/>
          </a:p>
          <a:p>
            <a:pPr algn="just"/>
            <a:r>
              <a:rPr lang="en-IN" dirty="0"/>
              <a:t>The addition of such numbers does not require a carry-in for stage 0. </a:t>
            </a:r>
          </a:p>
          <a:p>
            <a:pPr algn="just"/>
            <a:r>
              <a:rPr lang="en-IN" dirty="0"/>
              <a:t>In </a:t>
            </a:r>
            <a:r>
              <a:rPr lang="en-IN" dirty="0" smtClean="0"/>
              <a:t>Figure, we </a:t>
            </a:r>
            <a:r>
              <a:rPr lang="en-IN" dirty="0"/>
              <a:t>included </a:t>
            </a:r>
            <a:r>
              <a:rPr lang="en-IN" i="1" dirty="0"/>
              <a:t>c</a:t>
            </a:r>
            <a:r>
              <a:rPr lang="en-IN" baseline="-25000" dirty="0"/>
              <a:t>0</a:t>
            </a:r>
            <a:r>
              <a:rPr lang="en-IN" dirty="0"/>
              <a:t> in the diagram so that the ripple-carry adder can also be used for subtraction of </a:t>
            </a:r>
            <a:r>
              <a:rPr lang="en-IN" dirty="0" smtClean="0"/>
              <a:t>numbers (will study in next topic)</a:t>
            </a:r>
            <a:endParaRPr lang="en-IN" dirty="0"/>
          </a:p>
          <a:p>
            <a:pPr algn="just"/>
            <a:r>
              <a:rPr lang="en-IN" dirty="0"/>
              <a:t>Carries that are produced by the full-adders propagate to the left.</a:t>
            </a:r>
          </a:p>
        </p:txBody>
      </p:sp>
      <p:pic>
        <p:nvPicPr>
          <p:cNvPr id="4" name="Picture 3"/>
          <p:cNvPicPr>
            <a:picLocks noChangeAspect="1"/>
          </p:cNvPicPr>
          <p:nvPr/>
        </p:nvPicPr>
        <p:blipFill>
          <a:blip r:embed="rId2"/>
          <a:stretch>
            <a:fillRect/>
          </a:stretch>
        </p:blipFill>
        <p:spPr>
          <a:xfrm>
            <a:off x="1052416" y="1160946"/>
            <a:ext cx="9459645" cy="3362794"/>
          </a:xfrm>
          <a:prstGeom prst="rect">
            <a:avLst/>
          </a:prstGeom>
        </p:spPr>
      </p:pic>
    </p:spTree>
    <p:extLst>
      <p:ext uri="{BB962C8B-B14F-4D97-AF65-F5344CB8AC3E}">
        <p14:creationId xmlns:p14="http://schemas.microsoft.com/office/powerpoint/2010/main" val="275130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Positional Number Representation</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7543"/>
                <a:ext cx="10515600" cy="5068388"/>
              </a:xfrm>
            </p:spPr>
            <p:txBody>
              <a:bodyPr>
                <a:normAutofit fontScale="85000" lnSpcReduction="20000"/>
              </a:bodyPr>
              <a:lstStyle/>
              <a:p>
                <a:r>
                  <a:rPr lang="en-IN" dirty="0"/>
                  <a:t> In general, a decimal integer, D is expressed by an </a:t>
                </a:r>
                <a:r>
                  <a:rPr lang="en-IN" i="1" dirty="0"/>
                  <a:t>n</a:t>
                </a:r>
                <a:r>
                  <a:rPr lang="en-IN" dirty="0"/>
                  <a:t>-tuple comprising </a:t>
                </a:r>
                <a:r>
                  <a:rPr lang="en-IN" i="1" dirty="0"/>
                  <a:t>n </a:t>
                </a:r>
                <a:r>
                  <a:rPr lang="en-IN" dirty="0"/>
                  <a:t>decimal digits as below, </a:t>
                </a:r>
              </a:p>
              <a:p>
                <a:pPr marL="0" indent="0">
                  <a:buNone/>
                </a:pPr>
                <a:r>
                  <a:rPr lang="en-IN" altLang="ja-JP" i="1" dirty="0"/>
                  <a:t>                             </a:t>
                </a:r>
                <a:r>
                  <a:rPr lang="en-US" altLang="ja-JP" i="1" dirty="0"/>
                  <a:t>D </a:t>
                </a:r>
                <a:r>
                  <a:rPr lang="en-US" altLang="ja-JP" dirty="0"/>
                  <a:t>= </a:t>
                </a:r>
                <a:r>
                  <a:rPr lang="en-US" altLang="ja-JP" i="1" dirty="0" err="1"/>
                  <a:t>d</a:t>
                </a:r>
                <a:r>
                  <a:rPr lang="en-US" altLang="ja-JP" i="1" baseline="-25000" dirty="0" err="1"/>
                  <a:t>n</a:t>
                </a:r>
                <a:r>
                  <a:rPr lang="ja-JP" altLang="en-US" baseline="-25000" dirty="0"/>
                  <a:t>−</a:t>
                </a:r>
                <a:r>
                  <a:rPr lang="en-US" altLang="ja-JP" baseline="-25000" dirty="0"/>
                  <a:t>1</a:t>
                </a:r>
                <a:r>
                  <a:rPr lang="en-US" altLang="ja-JP" i="1" dirty="0"/>
                  <a:t>d</a:t>
                </a:r>
                <a:r>
                  <a:rPr lang="en-US" altLang="ja-JP" i="1" baseline="-25000" dirty="0"/>
                  <a:t>n</a:t>
                </a:r>
                <a:r>
                  <a:rPr lang="ja-JP" altLang="en-US" baseline="-25000" dirty="0"/>
                  <a:t>−</a:t>
                </a:r>
                <a:r>
                  <a:rPr lang="en-US" altLang="ja-JP" baseline="-25000" dirty="0"/>
                  <a:t>2</a:t>
                </a:r>
                <a:r>
                  <a:rPr lang="en-US" altLang="ja-JP" dirty="0"/>
                  <a:t> </a:t>
                </a:r>
                <a:r>
                  <a:rPr lang="ja-JP" altLang="en-US" dirty="0"/>
                  <a:t>・ ・ ・ </a:t>
                </a:r>
                <a:r>
                  <a:rPr lang="en-US" altLang="ja-JP" i="1" dirty="0"/>
                  <a:t>d</a:t>
                </a:r>
                <a:r>
                  <a:rPr lang="en-US" altLang="ja-JP" baseline="-25000" dirty="0"/>
                  <a:t>1</a:t>
                </a:r>
                <a:r>
                  <a:rPr lang="en-US" altLang="ja-JP" i="1" dirty="0"/>
                  <a:t>d</a:t>
                </a:r>
                <a:r>
                  <a:rPr lang="en-US" altLang="ja-JP" baseline="-25000" dirty="0"/>
                  <a:t>0</a:t>
                </a:r>
              </a:p>
              <a:p>
                <a:r>
                  <a:rPr lang="en-IN" dirty="0"/>
                  <a:t>D represents the value</a:t>
                </a:r>
              </a:p>
              <a:p>
                <a:pPr marL="0" indent="0">
                  <a:buNone/>
                </a:pPr>
                <a:r>
                  <a:rPr lang="en-US" altLang="ja-JP" i="1" dirty="0"/>
                  <a:t>          V(D) </a:t>
                </a:r>
                <a:r>
                  <a:rPr lang="en-US" altLang="ja-JP" dirty="0"/>
                  <a:t>= </a:t>
                </a:r>
                <a:r>
                  <a:rPr lang="en-US" altLang="ja-JP" i="1" dirty="0" err="1"/>
                  <a:t>d</a:t>
                </a:r>
                <a:r>
                  <a:rPr lang="en-US" altLang="ja-JP" i="1" baseline="-25000" dirty="0" err="1"/>
                  <a:t>n</a:t>
                </a:r>
                <a:r>
                  <a:rPr lang="ja-JP" altLang="en-US" baseline="-25000" dirty="0"/>
                  <a:t>−</a:t>
                </a:r>
                <a:r>
                  <a:rPr lang="en-US" altLang="ja-JP" baseline="-25000" dirty="0"/>
                  <a:t>1</a:t>
                </a:r>
                <a:r>
                  <a:rPr lang="en-US" altLang="ja-JP" dirty="0"/>
                  <a:t> × 10</a:t>
                </a:r>
                <a:r>
                  <a:rPr lang="en-US" altLang="ja-JP" i="1" baseline="30000" dirty="0"/>
                  <a:t>n</a:t>
                </a:r>
                <a:r>
                  <a:rPr lang="ja-JP" altLang="en-US" baseline="30000" dirty="0"/>
                  <a:t>−</a:t>
                </a:r>
                <a:r>
                  <a:rPr lang="en-US" altLang="ja-JP" baseline="30000" dirty="0"/>
                  <a:t>1</a:t>
                </a:r>
                <a:r>
                  <a:rPr lang="en-US" altLang="ja-JP" dirty="0"/>
                  <a:t> + </a:t>
                </a:r>
                <a:r>
                  <a:rPr lang="en-US" altLang="ja-JP" i="1" dirty="0" err="1"/>
                  <a:t>d</a:t>
                </a:r>
                <a:r>
                  <a:rPr lang="en-US" altLang="ja-JP" i="1" baseline="-25000" dirty="0" err="1"/>
                  <a:t>n</a:t>
                </a:r>
                <a:r>
                  <a:rPr lang="ja-JP" altLang="en-US" baseline="-25000" dirty="0"/>
                  <a:t>−</a:t>
                </a:r>
                <a:r>
                  <a:rPr lang="en-US" altLang="ja-JP" baseline="-25000" dirty="0"/>
                  <a:t>2</a:t>
                </a:r>
                <a:r>
                  <a:rPr lang="en-US" altLang="ja-JP" dirty="0"/>
                  <a:t> × 10</a:t>
                </a:r>
                <a:r>
                  <a:rPr lang="en-US" altLang="ja-JP" i="1" baseline="30000" dirty="0"/>
                  <a:t>n</a:t>
                </a:r>
                <a:r>
                  <a:rPr lang="ja-JP" altLang="en-US" baseline="30000" dirty="0"/>
                  <a:t>−</a:t>
                </a:r>
                <a:r>
                  <a:rPr lang="en-US" altLang="ja-JP" baseline="30000" dirty="0"/>
                  <a:t>2</a:t>
                </a:r>
                <a:r>
                  <a:rPr lang="en-US" altLang="ja-JP" dirty="0"/>
                  <a:t> +</a:t>
                </a:r>
                <a:r>
                  <a:rPr lang="ja-JP" altLang="en-US" dirty="0"/>
                  <a:t>・ ・ ・</a:t>
                </a:r>
                <a:r>
                  <a:rPr lang="en-US" altLang="ja-JP" dirty="0"/>
                  <a:t>+</a:t>
                </a:r>
                <a:r>
                  <a:rPr lang="en-US" altLang="ja-JP" i="1" dirty="0"/>
                  <a:t>d</a:t>
                </a:r>
                <a:r>
                  <a:rPr lang="en-US" altLang="ja-JP" baseline="-25000" dirty="0"/>
                  <a:t>1</a:t>
                </a:r>
                <a:r>
                  <a:rPr lang="en-US" altLang="ja-JP" dirty="0"/>
                  <a:t> × 10</a:t>
                </a:r>
                <a:r>
                  <a:rPr lang="en-US" altLang="ja-JP" baseline="30000" dirty="0"/>
                  <a:t>1</a:t>
                </a:r>
                <a:r>
                  <a:rPr lang="en-US" altLang="ja-JP" dirty="0"/>
                  <a:t> + </a:t>
                </a:r>
                <a:r>
                  <a:rPr lang="en-US" altLang="ja-JP" i="1" dirty="0"/>
                  <a:t>d</a:t>
                </a:r>
                <a:r>
                  <a:rPr lang="en-US" altLang="ja-JP" baseline="-25000" dirty="0"/>
                  <a:t>0</a:t>
                </a:r>
                <a:r>
                  <a:rPr lang="en-US" altLang="ja-JP" dirty="0"/>
                  <a:t> × 10</a:t>
                </a:r>
                <a:r>
                  <a:rPr lang="en-US" altLang="ja-JP" baseline="30000" dirty="0"/>
                  <a:t>0 </a:t>
                </a:r>
              </a:p>
              <a:p>
                <a:pPr marL="0" indent="0">
                  <a:buNone/>
                </a:pPr>
                <a:r>
                  <a:rPr lang="en-US" altLang="ja-JP" i="1" baseline="30000" dirty="0"/>
                  <a:t>					</a:t>
                </a:r>
                <a:endParaRPr lang="en-IN" altLang="ja-JP" dirty="0"/>
              </a:p>
              <a:p>
                <a:pPr marL="0" indent="0">
                  <a:buNone/>
                </a:pPr>
                <a14:m>
                  <m:oMathPara xmlns:m="http://schemas.openxmlformats.org/officeDocument/2006/math">
                    <m:oMathParaPr>
                      <m:jc m:val="centerGroup"/>
                    </m:oMathParaPr>
                    <m:oMath xmlns:m="http://schemas.openxmlformats.org/officeDocument/2006/math">
                      <m:r>
                        <a:rPr lang="en-IN" altLang="ja-JP" i="1">
                          <a:latin typeface="Cambria Math" panose="02040503050406030204" pitchFamily="18" charset="0"/>
                        </a:rPr>
                        <m:t>𝑉</m:t>
                      </m:r>
                      <m:r>
                        <a:rPr lang="en-IN" altLang="ja-JP" i="1">
                          <a:latin typeface="Cambria Math" panose="02040503050406030204" pitchFamily="18" charset="0"/>
                        </a:rPr>
                        <m:t>(</m:t>
                      </m:r>
                      <m:r>
                        <a:rPr lang="en-IN" altLang="ja-JP" b="0" i="1" smtClean="0">
                          <a:latin typeface="Cambria Math" panose="02040503050406030204" pitchFamily="18" charset="0"/>
                        </a:rPr>
                        <m:t>𝐷</m:t>
                      </m:r>
                      <m:r>
                        <a:rPr lang="en-IN" altLang="ja-JP" i="1">
                          <a:latin typeface="Cambria Math" panose="02040503050406030204" pitchFamily="18" charset="0"/>
                        </a:rPr>
                        <m:t>)=</m:t>
                      </m:r>
                      <m:nary>
                        <m:naryPr>
                          <m:chr m:val="∑"/>
                          <m:ctrlPr>
                            <a:rPr lang="pt-BR" altLang="ja-JP" i="1">
                              <a:latin typeface="Cambria Math" panose="02040503050406030204" pitchFamily="18" charset="0"/>
                            </a:rPr>
                          </m:ctrlPr>
                        </m:naryPr>
                        <m:sub>
                          <m:r>
                            <a:rPr lang="en-IN" altLang="ja-JP" i="1">
                              <a:latin typeface="Cambria Math" panose="02040503050406030204" pitchFamily="18" charset="0"/>
                            </a:rPr>
                            <m:t>𝑖</m:t>
                          </m:r>
                          <m:r>
                            <a:rPr lang="pt-BR" altLang="ja-JP" i="1">
                              <a:latin typeface="Cambria Math" panose="02040503050406030204" pitchFamily="18" charset="0"/>
                            </a:rPr>
                            <m:t>=0</m:t>
                          </m:r>
                        </m:sub>
                        <m:sup>
                          <m:r>
                            <a:rPr lang="pt-BR" altLang="ja-JP" i="1">
                              <a:latin typeface="Cambria Math" panose="02040503050406030204" pitchFamily="18" charset="0"/>
                            </a:rPr>
                            <m:t>𝑛</m:t>
                          </m:r>
                          <m:r>
                            <a:rPr lang="en-IN" altLang="ja-JP" i="1">
                              <a:latin typeface="Cambria Math" panose="02040503050406030204" pitchFamily="18" charset="0"/>
                            </a:rPr>
                            <m:t>−1</m:t>
                          </m:r>
                        </m:sup>
                        <m:e>
                          <m:r>
                            <a:rPr lang="en-IN" altLang="ja-JP" b="0" i="1" smtClean="0">
                              <a:latin typeface="Cambria Math" panose="02040503050406030204" pitchFamily="18" charset="0"/>
                            </a:rPr>
                            <m:t>𝑑</m:t>
                          </m:r>
                          <m:r>
                            <a:rPr lang="en-IN" altLang="ja-JP" i="1" baseline="-25000">
                              <a:latin typeface="Cambria Math" panose="02040503050406030204" pitchFamily="18" charset="0"/>
                            </a:rPr>
                            <m:t>𝑖</m:t>
                          </m:r>
                          <m:sSup>
                            <m:sSupPr>
                              <m:ctrlPr>
                                <a:rPr lang="pt-BR" altLang="ja-JP" i="1">
                                  <a:latin typeface="Cambria Math" panose="02040503050406030204" pitchFamily="18" charset="0"/>
                                </a:rPr>
                              </m:ctrlPr>
                            </m:sSupPr>
                            <m:e>
                              <m:r>
                                <a:rPr lang="en-IN" altLang="ja-JP" b="0" i="1" smtClean="0">
                                  <a:latin typeface="Cambria Math" panose="02040503050406030204" pitchFamily="18" charset="0"/>
                                </a:rPr>
                                <m:t>10</m:t>
                              </m:r>
                            </m:e>
                            <m:sup>
                              <m:r>
                                <a:rPr lang="en-IN" altLang="ja-JP" i="1">
                                  <a:latin typeface="Cambria Math" panose="02040503050406030204" pitchFamily="18" charset="0"/>
                                </a:rPr>
                                <m:t>𝑖</m:t>
                              </m:r>
                            </m:sup>
                          </m:sSup>
                        </m:e>
                      </m:nary>
                    </m:oMath>
                  </m:oMathPara>
                </a14:m>
                <a:endParaRPr lang="en-IN" baseline="30000" dirty="0"/>
              </a:p>
              <a:p>
                <a:r>
                  <a:rPr lang="en-IN" dirty="0"/>
                  <a:t>This is referred to as the </a:t>
                </a:r>
                <a:r>
                  <a:rPr lang="en-IN" i="1" dirty="0">
                    <a:solidFill>
                      <a:srgbClr val="FF0000"/>
                    </a:solidFill>
                  </a:rPr>
                  <a:t>positional number representation</a:t>
                </a:r>
                <a:r>
                  <a:rPr lang="en-IN" dirty="0"/>
                  <a:t>.</a:t>
                </a:r>
              </a:p>
              <a:p>
                <a:pPr lvl="1"/>
                <a:r>
                  <a:rPr lang="en-IN" dirty="0"/>
                  <a:t>Because the digits have 10 possible values and each digit is weighted as a power of 10</a:t>
                </a:r>
              </a:p>
              <a:p>
                <a:pPr lvl="1"/>
                <a:r>
                  <a:rPr lang="en-IN" dirty="0"/>
                  <a:t>we may say that decimal numbers are </a:t>
                </a:r>
                <a:r>
                  <a:rPr lang="en-IN" i="1" dirty="0"/>
                  <a:t>base</a:t>
                </a:r>
                <a:r>
                  <a:rPr lang="en-IN" dirty="0"/>
                  <a:t>-10, or </a:t>
                </a:r>
                <a:r>
                  <a:rPr lang="en-IN" i="1" dirty="0"/>
                  <a:t>radix</a:t>
                </a:r>
                <a:r>
                  <a:rPr lang="en-IN" dirty="0"/>
                  <a:t>-10 numbers.</a:t>
                </a:r>
              </a:p>
              <a:p>
                <a:r>
                  <a:rPr lang="en-IN" dirty="0"/>
                  <a:t>Decimal numbers are familiar and easy to understand for us.</a:t>
                </a:r>
              </a:p>
              <a:p>
                <a:r>
                  <a:rPr lang="en-IN" dirty="0"/>
                  <a:t>But in digital circuits it is not practical to use digits that can assume 10 values.</a:t>
                </a:r>
              </a:p>
              <a:p>
                <a:pPr lvl="1"/>
                <a:r>
                  <a:rPr lang="en-IN" dirty="0"/>
                  <a:t>So, they use only 2 values to represent signals so that the circuit can be simplified.</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7543"/>
                <a:ext cx="10515600" cy="5068388"/>
              </a:xfrm>
              <a:blipFill>
                <a:blip r:embed="rId2"/>
                <a:stretch>
                  <a:fillRect l="-812" t="-2885" b="-1683"/>
                </a:stretch>
              </a:blipFill>
            </p:spPr>
            <p:txBody>
              <a:bodyPr/>
              <a:lstStyle/>
              <a:p>
                <a:r>
                  <a:rPr lang="en-IN">
                    <a:noFill/>
                  </a:rPr>
                  <a:t> </a:t>
                </a:r>
              </a:p>
            </p:txBody>
          </p:sp>
        </mc:Fallback>
      </mc:AlternateContent>
    </p:spTree>
    <p:extLst>
      <p:ext uri="{BB962C8B-B14F-4D97-AF65-F5344CB8AC3E}">
        <p14:creationId xmlns:p14="http://schemas.microsoft.com/office/powerpoint/2010/main" val="232027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Delay in ripple carry adder</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IN" dirty="0"/>
              <a:t>When the operands </a:t>
            </a:r>
            <a:r>
              <a:rPr lang="en-IN" i="1" dirty="0"/>
              <a:t>X </a:t>
            </a:r>
            <a:r>
              <a:rPr lang="en-IN" dirty="0"/>
              <a:t>and </a:t>
            </a:r>
            <a:r>
              <a:rPr lang="en-IN" i="1" dirty="0"/>
              <a:t>Y </a:t>
            </a:r>
            <a:r>
              <a:rPr lang="en-IN" dirty="0"/>
              <a:t>are applied as inputs to the adder, it takes some time before the output sum, </a:t>
            </a:r>
            <a:r>
              <a:rPr lang="en-IN" i="1" dirty="0"/>
              <a:t>S</a:t>
            </a:r>
            <a:r>
              <a:rPr lang="en-IN" dirty="0"/>
              <a:t>, is valid. </a:t>
            </a:r>
          </a:p>
          <a:p>
            <a:pPr algn="just">
              <a:lnSpc>
                <a:spcPct val="120000"/>
              </a:lnSpc>
            </a:pPr>
            <a:r>
              <a:rPr lang="en-IN" dirty="0"/>
              <a:t>Each full-adder introduces a certain delay before its </a:t>
            </a:r>
            <a:r>
              <a:rPr lang="en-IN" i="1" dirty="0" err="1"/>
              <a:t>s</a:t>
            </a:r>
            <a:r>
              <a:rPr lang="en-IN" i="1" baseline="-25000" dirty="0" err="1"/>
              <a:t>i</a:t>
            </a:r>
            <a:r>
              <a:rPr lang="en-IN" i="1" dirty="0"/>
              <a:t> </a:t>
            </a:r>
            <a:r>
              <a:rPr lang="en-IN" dirty="0"/>
              <a:t>and </a:t>
            </a:r>
            <a:r>
              <a:rPr lang="en-IN" i="1" dirty="0"/>
              <a:t>c</a:t>
            </a:r>
            <a:r>
              <a:rPr lang="en-IN" i="1" baseline="-25000" dirty="0"/>
              <a:t>i</a:t>
            </a:r>
            <a:r>
              <a:rPr lang="en-IN" baseline="-25000" dirty="0"/>
              <a:t>+1 </a:t>
            </a:r>
            <a:r>
              <a:rPr lang="en-IN" dirty="0"/>
              <a:t>outputs are valid. </a:t>
            </a:r>
          </a:p>
          <a:p>
            <a:pPr algn="just">
              <a:lnSpc>
                <a:spcPct val="120000"/>
              </a:lnSpc>
            </a:pPr>
            <a:r>
              <a:rPr lang="en-IN" dirty="0"/>
              <a:t>Let this delay be denoted as </a:t>
            </a:r>
            <a:r>
              <a:rPr lang="en-IN" dirty="0" smtClean="0">
                <a:latin typeface="Ebrima" panose="02000000000000000000" pitchFamily="2" charset="0"/>
                <a:ea typeface="Ebrima" panose="02000000000000000000" pitchFamily="2" charset="0"/>
                <a:cs typeface="Ebrima" panose="02000000000000000000" pitchFamily="2" charset="0"/>
              </a:rPr>
              <a:t> </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a:t>
            </a:r>
          </a:p>
          <a:p>
            <a:pPr algn="just">
              <a:lnSpc>
                <a:spcPct val="120000"/>
              </a:lnSpc>
            </a:pPr>
            <a:r>
              <a:rPr lang="en-IN" dirty="0"/>
              <a:t>Thus the carry-out from the first stage, </a:t>
            </a:r>
            <a:r>
              <a:rPr lang="en-IN" i="1" dirty="0"/>
              <a:t>c</a:t>
            </a:r>
            <a:r>
              <a:rPr lang="en-IN" baseline="-25000" dirty="0"/>
              <a:t>1</a:t>
            </a:r>
            <a:r>
              <a:rPr lang="en-IN" dirty="0"/>
              <a:t>, arrives at the second stage </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 </a:t>
            </a:r>
            <a:r>
              <a:rPr lang="en-IN" dirty="0"/>
              <a:t>after the application of the </a:t>
            </a:r>
            <a:r>
              <a:rPr lang="en-IN" i="1" dirty="0"/>
              <a:t>x</a:t>
            </a:r>
            <a:r>
              <a:rPr lang="en-IN" baseline="-25000" dirty="0"/>
              <a:t>0</a:t>
            </a:r>
            <a:r>
              <a:rPr lang="en-IN" dirty="0"/>
              <a:t> and </a:t>
            </a:r>
            <a:r>
              <a:rPr lang="en-IN" i="1" dirty="0"/>
              <a:t>y</a:t>
            </a:r>
            <a:r>
              <a:rPr lang="en-IN" baseline="-25000" dirty="0"/>
              <a:t>0</a:t>
            </a:r>
            <a:r>
              <a:rPr lang="en-IN" dirty="0"/>
              <a:t> inputs. </a:t>
            </a:r>
          </a:p>
          <a:p>
            <a:pPr algn="just">
              <a:lnSpc>
                <a:spcPct val="120000"/>
              </a:lnSpc>
            </a:pPr>
            <a:r>
              <a:rPr lang="en-IN" dirty="0"/>
              <a:t>The carry-out from the second stage, </a:t>
            </a:r>
            <a:r>
              <a:rPr lang="en-IN" i="1" dirty="0"/>
              <a:t>c</a:t>
            </a:r>
            <a:r>
              <a:rPr lang="en-IN" baseline="-25000" dirty="0"/>
              <a:t>2</a:t>
            </a:r>
            <a:r>
              <a:rPr lang="en-IN" dirty="0"/>
              <a:t>, arrives at the third stage with a </a:t>
            </a:r>
            <a:r>
              <a:rPr lang="en-IN" dirty="0" smtClean="0"/>
              <a:t>2</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 </a:t>
            </a:r>
            <a:r>
              <a:rPr lang="en-IN" dirty="0"/>
              <a:t>delay, and so on. </a:t>
            </a:r>
          </a:p>
        </p:txBody>
      </p:sp>
    </p:spTree>
    <p:extLst>
      <p:ext uri="{BB962C8B-B14F-4D97-AF65-F5344CB8AC3E}">
        <p14:creationId xmlns:p14="http://schemas.microsoft.com/office/powerpoint/2010/main" val="554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IN" dirty="0"/>
              <a:t>The signal </a:t>
            </a:r>
            <a:r>
              <a:rPr lang="en-IN" i="1" dirty="0"/>
              <a:t>c</a:t>
            </a:r>
            <a:r>
              <a:rPr lang="en-IN" i="1" baseline="-25000" dirty="0"/>
              <a:t>n</a:t>
            </a:r>
            <a:r>
              <a:rPr lang="en-IN" baseline="-25000" dirty="0"/>
              <a:t>−1 </a:t>
            </a:r>
            <a:r>
              <a:rPr lang="en-IN" dirty="0"/>
              <a:t>is valid after a delay of </a:t>
            </a:r>
            <a:r>
              <a:rPr lang="en-IN" i="1" dirty="0"/>
              <a:t>(n </a:t>
            </a:r>
            <a:r>
              <a:rPr lang="en-IN" dirty="0"/>
              <a:t>− </a:t>
            </a:r>
            <a:r>
              <a:rPr lang="en-IN" dirty="0" smtClean="0"/>
              <a:t>1</a:t>
            </a:r>
            <a:r>
              <a:rPr lang="en-IN" i="1" dirty="0" smtClean="0"/>
              <a:t>)</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which means that the complete sum is available after a delay of </a:t>
            </a:r>
            <a:r>
              <a:rPr lang="en-IN" i="1" dirty="0" smtClean="0"/>
              <a:t>n</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a:t>
            </a:r>
          </a:p>
          <a:p>
            <a:pPr algn="just">
              <a:lnSpc>
                <a:spcPct val="120000"/>
              </a:lnSpc>
            </a:pPr>
            <a:r>
              <a:rPr lang="en-IN" dirty="0"/>
              <a:t>Because of the way the carry signals “ripple” through the full-adder stages, </a:t>
            </a:r>
            <a:r>
              <a:rPr lang="en-IN" dirty="0" smtClean="0"/>
              <a:t>this n-bit adder circuit is </a:t>
            </a:r>
            <a:r>
              <a:rPr lang="en-IN" dirty="0"/>
              <a:t>called a </a:t>
            </a:r>
            <a:r>
              <a:rPr lang="en-IN" i="1" dirty="0"/>
              <a:t>ripple-carry adder</a:t>
            </a:r>
            <a:r>
              <a:rPr lang="en-IN" dirty="0"/>
              <a:t>.</a:t>
            </a:r>
          </a:p>
          <a:p>
            <a:pPr algn="just">
              <a:lnSpc>
                <a:spcPct val="120000"/>
              </a:lnSpc>
            </a:pPr>
            <a:r>
              <a:rPr lang="en-IN" dirty="0"/>
              <a:t>The delay incurred to produce the final sum and carry-out in a ripple-carry adder depends on the size of the numbers</a:t>
            </a:r>
            <a:r>
              <a:rPr lang="en-IN" dirty="0" smtClean="0"/>
              <a:t>.</a:t>
            </a:r>
            <a:endParaRPr lang="en-IN" dirty="0"/>
          </a:p>
          <a:p>
            <a:pPr algn="just">
              <a:lnSpc>
                <a:spcPct val="120000"/>
              </a:lnSpc>
            </a:pPr>
            <a:r>
              <a:rPr lang="en-IN" dirty="0"/>
              <a:t>When 32- or 64-bit numbers are used, this delay may become unacceptably high. </a:t>
            </a:r>
          </a:p>
          <a:p>
            <a:pPr lvl="1" algn="just">
              <a:lnSpc>
                <a:spcPct val="120000"/>
              </a:lnSpc>
            </a:pPr>
            <a:r>
              <a:rPr lang="en-IN" dirty="0" smtClean="0"/>
              <a:t>So, other implementations will have to adopted</a:t>
            </a:r>
            <a:endParaRPr lang="en-IN" dirty="0"/>
          </a:p>
          <a:p>
            <a:endParaRPr lang="en-IN" dirty="0"/>
          </a:p>
        </p:txBody>
      </p:sp>
    </p:spTree>
    <p:extLst>
      <p:ext uri="{BB962C8B-B14F-4D97-AF65-F5344CB8AC3E}">
        <p14:creationId xmlns:p14="http://schemas.microsoft.com/office/powerpoint/2010/main" val="7964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Design Example</a:t>
            </a:r>
            <a:endParaRPr lang="en-IN" dirty="0">
              <a:solidFill>
                <a:srgbClr val="FF0000"/>
              </a:solidFill>
            </a:endParaRPr>
          </a:p>
        </p:txBody>
      </p:sp>
      <p:sp>
        <p:nvSpPr>
          <p:cNvPr id="3" name="Content Placeholder 2"/>
          <p:cNvSpPr>
            <a:spLocks noGrp="1"/>
          </p:cNvSpPr>
          <p:nvPr>
            <p:ph idx="1"/>
          </p:nvPr>
        </p:nvSpPr>
        <p:spPr>
          <a:xfrm>
            <a:off x="838200" y="1554480"/>
            <a:ext cx="5285645" cy="4622483"/>
          </a:xfrm>
        </p:spPr>
        <p:txBody>
          <a:bodyPr>
            <a:normAutofit fontScale="92500" lnSpcReduction="20000"/>
          </a:bodyPr>
          <a:lstStyle/>
          <a:p>
            <a:pPr marL="0" indent="0" algn="just">
              <a:buNone/>
            </a:pPr>
            <a:r>
              <a:rPr lang="en-IN" dirty="0" smtClean="0">
                <a:solidFill>
                  <a:srgbClr val="002060"/>
                </a:solidFill>
              </a:rPr>
              <a:t>Design a circuit </a:t>
            </a:r>
            <a:r>
              <a:rPr lang="en-IN" dirty="0">
                <a:solidFill>
                  <a:srgbClr val="002060"/>
                </a:solidFill>
              </a:rPr>
              <a:t>that multiplies an eight-bit unsigned number by 3.</a:t>
            </a:r>
            <a:r>
              <a:rPr lang="en-IN" dirty="0"/>
              <a:t> </a:t>
            </a:r>
          </a:p>
          <a:p>
            <a:pPr algn="just"/>
            <a:r>
              <a:rPr lang="en-IN" dirty="0"/>
              <a:t>Let </a:t>
            </a:r>
            <a:r>
              <a:rPr lang="en-IN" i="1" dirty="0"/>
              <a:t>A </a:t>
            </a:r>
            <a:r>
              <a:rPr lang="en-IN" dirty="0"/>
              <a:t>= </a:t>
            </a:r>
            <a:r>
              <a:rPr lang="en-IN" i="1" dirty="0"/>
              <a:t>a</a:t>
            </a:r>
            <a:r>
              <a:rPr lang="en-IN" baseline="-25000" dirty="0"/>
              <a:t>7</a:t>
            </a:r>
            <a:r>
              <a:rPr lang="en-IN" i="1" dirty="0"/>
              <a:t>a</a:t>
            </a:r>
            <a:r>
              <a:rPr lang="en-IN" baseline="-25000" dirty="0"/>
              <a:t>6</a:t>
            </a:r>
            <a:r>
              <a:rPr lang="en-IN" dirty="0"/>
              <a:t> · · · </a:t>
            </a:r>
            <a:r>
              <a:rPr lang="en-IN" i="1" dirty="0"/>
              <a:t>a</a:t>
            </a:r>
            <a:r>
              <a:rPr lang="en-IN" baseline="-25000" dirty="0"/>
              <a:t>1</a:t>
            </a:r>
            <a:r>
              <a:rPr lang="en-IN" i="1" dirty="0"/>
              <a:t>a</a:t>
            </a:r>
            <a:r>
              <a:rPr lang="en-IN" baseline="-25000" dirty="0"/>
              <a:t>0</a:t>
            </a:r>
            <a:r>
              <a:rPr lang="en-IN" dirty="0"/>
              <a:t> denote the number and </a:t>
            </a:r>
            <a:r>
              <a:rPr lang="en-IN" i="1" dirty="0"/>
              <a:t>P </a:t>
            </a:r>
            <a:r>
              <a:rPr lang="en-IN" dirty="0"/>
              <a:t>= </a:t>
            </a:r>
            <a:r>
              <a:rPr lang="en-IN" i="1" dirty="0"/>
              <a:t>p</a:t>
            </a:r>
            <a:r>
              <a:rPr lang="en-IN" baseline="-25000" dirty="0"/>
              <a:t>9</a:t>
            </a:r>
            <a:r>
              <a:rPr lang="en-IN" i="1" dirty="0"/>
              <a:t>p</a:t>
            </a:r>
            <a:r>
              <a:rPr lang="en-IN" baseline="-25000" dirty="0"/>
              <a:t>8</a:t>
            </a:r>
            <a:r>
              <a:rPr lang="en-IN" dirty="0"/>
              <a:t> · · · </a:t>
            </a:r>
            <a:r>
              <a:rPr lang="en-IN" i="1" dirty="0"/>
              <a:t>p</a:t>
            </a:r>
            <a:r>
              <a:rPr lang="en-IN" baseline="-25000" dirty="0"/>
              <a:t>1</a:t>
            </a:r>
            <a:r>
              <a:rPr lang="en-IN" i="1" dirty="0"/>
              <a:t>p</a:t>
            </a:r>
            <a:r>
              <a:rPr lang="en-IN" baseline="-25000" dirty="0"/>
              <a:t>0</a:t>
            </a:r>
            <a:r>
              <a:rPr lang="en-IN" dirty="0"/>
              <a:t> denote the product </a:t>
            </a:r>
            <a:r>
              <a:rPr lang="en-IN" i="1" dirty="0"/>
              <a:t>P </a:t>
            </a:r>
            <a:r>
              <a:rPr lang="en-IN" dirty="0"/>
              <a:t>= 3</a:t>
            </a:r>
            <a:r>
              <a:rPr lang="en-IN" i="1" dirty="0"/>
              <a:t>A</a:t>
            </a:r>
            <a:r>
              <a:rPr lang="en-IN" dirty="0"/>
              <a:t>.</a:t>
            </a:r>
          </a:p>
          <a:p>
            <a:pPr algn="just"/>
            <a:r>
              <a:rPr lang="en-IN" dirty="0"/>
              <a:t>Note that 10 bits are needed to represent the product.</a:t>
            </a:r>
          </a:p>
          <a:p>
            <a:pPr algn="just"/>
            <a:r>
              <a:rPr lang="en-IN" dirty="0"/>
              <a:t>A simple approach to design the required circuit is to use two ripple-carry adders to add three copies of the </a:t>
            </a:r>
            <a:r>
              <a:rPr lang="en-IN" dirty="0" smtClean="0"/>
              <a:t>number as shown in figure.</a:t>
            </a:r>
            <a:endParaRPr lang="en-IN" i="1" dirty="0"/>
          </a:p>
          <a:p>
            <a:pPr algn="just"/>
            <a:r>
              <a:rPr lang="en-IN" dirty="0"/>
              <a:t>The symbol that denotes each adder is a commonly-used graphical symbol for adders.</a:t>
            </a:r>
          </a:p>
        </p:txBody>
      </p:sp>
      <p:pic>
        <p:nvPicPr>
          <p:cNvPr id="4" name="Picture 3"/>
          <p:cNvPicPr>
            <a:picLocks noChangeAspect="1"/>
          </p:cNvPicPr>
          <p:nvPr/>
        </p:nvPicPr>
        <p:blipFill>
          <a:blip r:embed="rId2"/>
          <a:stretch>
            <a:fillRect/>
          </a:stretch>
        </p:blipFill>
        <p:spPr>
          <a:xfrm>
            <a:off x="6403379" y="655896"/>
            <a:ext cx="5229955" cy="5363323"/>
          </a:xfrm>
          <a:prstGeom prst="rect">
            <a:avLst/>
          </a:prstGeom>
        </p:spPr>
      </p:pic>
    </p:spTree>
    <p:extLst>
      <p:ext uri="{BB962C8B-B14F-4D97-AF65-F5344CB8AC3E}">
        <p14:creationId xmlns:p14="http://schemas.microsoft.com/office/powerpoint/2010/main" val="142901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401" y="904096"/>
            <a:ext cx="5849983" cy="5555802"/>
          </a:xfrm>
        </p:spPr>
        <p:txBody>
          <a:bodyPr>
            <a:normAutofit fontScale="85000" lnSpcReduction="10000"/>
          </a:bodyPr>
          <a:lstStyle/>
          <a:p>
            <a:pPr algn="just">
              <a:lnSpc>
                <a:spcPct val="120000"/>
              </a:lnSpc>
            </a:pPr>
            <a:r>
              <a:rPr lang="en-IN" dirty="0"/>
              <a:t>The letters </a:t>
            </a:r>
            <a:r>
              <a:rPr lang="en-IN" i="1" dirty="0"/>
              <a:t>x</a:t>
            </a:r>
            <a:r>
              <a:rPr lang="en-IN" i="1" baseline="-25000" dirty="0"/>
              <a:t>i</a:t>
            </a:r>
            <a:r>
              <a:rPr lang="en-IN" i="1" dirty="0"/>
              <a:t> </a:t>
            </a:r>
            <a:r>
              <a:rPr lang="en-IN" dirty="0"/>
              <a:t>, </a:t>
            </a:r>
            <a:r>
              <a:rPr lang="en-IN" i="1" dirty="0" err="1"/>
              <a:t>y</a:t>
            </a:r>
            <a:r>
              <a:rPr lang="en-IN" i="1" baseline="-25000" dirty="0" err="1"/>
              <a:t>i</a:t>
            </a:r>
            <a:r>
              <a:rPr lang="en-IN" i="1" dirty="0"/>
              <a:t> </a:t>
            </a:r>
            <a:r>
              <a:rPr lang="en-IN" dirty="0"/>
              <a:t>, </a:t>
            </a:r>
            <a:r>
              <a:rPr lang="en-IN" i="1" dirty="0" err="1"/>
              <a:t>s</a:t>
            </a:r>
            <a:r>
              <a:rPr lang="en-IN" i="1" baseline="-25000" dirty="0" err="1"/>
              <a:t>i</a:t>
            </a:r>
            <a:r>
              <a:rPr lang="en-IN" i="1" dirty="0"/>
              <a:t> </a:t>
            </a:r>
            <a:r>
              <a:rPr lang="en-IN" dirty="0"/>
              <a:t>, and </a:t>
            </a:r>
            <a:r>
              <a:rPr lang="en-IN" i="1" dirty="0"/>
              <a:t>c</a:t>
            </a:r>
            <a:r>
              <a:rPr lang="en-IN" i="1" baseline="-25000" dirty="0"/>
              <a:t>i</a:t>
            </a:r>
            <a:r>
              <a:rPr lang="en-IN" i="1" dirty="0"/>
              <a:t> </a:t>
            </a:r>
            <a:r>
              <a:rPr lang="en-IN" dirty="0"/>
              <a:t>indicate the meaning of the inputs and </a:t>
            </a:r>
            <a:r>
              <a:rPr lang="en-IN" dirty="0" smtClean="0"/>
              <a:t>outputs.</a:t>
            </a:r>
            <a:endParaRPr lang="en-IN" dirty="0"/>
          </a:p>
          <a:p>
            <a:pPr algn="just">
              <a:lnSpc>
                <a:spcPct val="120000"/>
              </a:lnSpc>
            </a:pPr>
            <a:r>
              <a:rPr lang="en-IN" dirty="0"/>
              <a:t>The first adder produces </a:t>
            </a:r>
            <a:r>
              <a:rPr lang="en-IN" i="1" dirty="0"/>
              <a:t>A </a:t>
            </a:r>
            <a:r>
              <a:rPr lang="en-IN" dirty="0"/>
              <a:t>+ </a:t>
            </a:r>
            <a:r>
              <a:rPr lang="en-IN" i="1" dirty="0"/>
              <a:t>A </a:t>
            </a:r>
            <a:r>
              <a:rPr lang="en-IN" dirty="0"/>
              <a:t>= 2</a:t>
            </a:r>
            <a:r>
              <a:rPr lang="en-IN" i="1" dirty="0"/>
              <a:t>A</a:t>
            </a:r>
            <a:r>
              <a:rPr lang="en-IN" dirty="0"/>
              <a:t>. </a:t>
            </a:r>
          </a:p>
          <a:p>
            <a:pPr algn="just">
              <a:lnSpc>
                <a:spcPct val="120000"/>
              </a:lnSpc>
            </a:pPr>
            <a:r>
              <a:rPr lang="en-IN" dirty="0"/>
              <a:t>Its result is represented as eight sum bits and the carry from the most-significant bit. </a:t>
            </a:r>
          </a:p>
          <a:p>
            <a:pPr algn="just">
              <a:lnSpc>
                <a:spcPct val="120000"/>
              </a:lnSpc>
            </a:pPr>
            <a:r>
              <a:rPr lang="en-IN" dirty="0"/>
              <a:t>The second adder produces 2</a:t>
            </a:r>
            <a:r>
              <a:rPr lang="en-IN" i="1" dirty="0"/>
              <a:t>A </a:t>
            </a:r>
            <a:r>
              <a:rPr lang="en-IN" dirty="0"/>
              <a:t>+ </a:t>
            </a:r>
            <a:r>
              <a:rPr lang="en-IN" i="1" dirty="0"/>
              <a:t>A </a:t>
            </a:r>
            <a:r>
              <a:rPr lang="en-IN" dirty="0"/>
              <a:t>= 3</a:t>
            </a:r>
            <a:r>
              <a:rPr lang="en-IN" i="1" dirty="0"/>
              <a:t>A</a:t>
            </a:r>
            <a:r>
              <a:rPr lang="en-IN" dirty="0"/>
              <a:t>. </a:t>
            </a:r>
          </a:p>
          <a:p>
            <a:pPr algn="just">
              <a:lnSpc>
                <a:spcPct val="120000"/>
              </a:lnSpc>
            </a:pPr>
            <a:r>
              <a:rPr lang="en-IN" dirty="0"/>
              <a:t>It has to be a nine-bit adder to be able to handle the nine bits of 2A, which are generated by the first adder. </a:t>
            </a:r>
          </a:p>
          <a:p>
            <a:pPr algn="just">
              <a:lnSpc>
                <a:spcPct val="120000"/>
              </a:lnSpc>
            </a:pPr>
            <a:r>
              <a:rPr lang="en-IN" dirty="0"/>
              <a:t>Because the </a:t>
            </a:r>
            <a:r>
              <a:rPr lang="en-IN" i="1" dirty="0" err="1"/>
              <a:t>y</a:t>
            </a:r>
            <a:r>
              <a:rPr lang="en-IN" i="1" baseline="-25000" dirty="0" err="1"/>
              <a:t>i</a:t>
            </a:r>
            <a:r>
              <a:rPr lang="en-IN" i="1" dirty="0"/>
              <a:t> </a:t>
            </a:r>
            <a:r>
              <a:rPr lang="en-IN" dirty="0"/>
              <a:t>inputs have to be driven only by the eight bits of </a:t>
            </a:r>
            <a:r>
              <a:rPr lang="en-IN" i="1" dirty="0"/>
              <a:t>A</a:t>
            </a:r>
            <a:r>
              <a:rPr lang="en-IN" dirty="0"/>
              <a:t>, the ninth input </a:t>
            </a:r>
            <a:r>
              <a:rPr lang="en-IN" i="1" dirty="0"/>
              <a:t>y</a:t>
            </a:r>
            <a:r>
              <a:rPr lang="en-IN" baseline="-25000" dirty="0"/>
              <a:t>8</a:t>
            </a:r>
            <a:r>
              <a:rPr lang="en-IN" dirty="0"/>
              <a:t> is connected to a constant 0.</a:t>
            </a:r>
          </a:p>
        </p:txBody>
      </p:sp>
      <p:pic>
        <p:nvPicPr>
          <p:cNvPr id="4" name="Picture 3"/>
          <p:cNvPicPr>
            <a:picLocks noChangeAspect="1"/>
          </p:cNvPicPr>
          <p:nvPr/>
        </p:nvPicPr>
        <p:blipFill>
          <a:blip r:embed="rId2"/>
          <a:stretch>
            <a:fillRect/>
          </a:stretch>
        </p:blipFill>
        <p:spPr>
          <a:xfrm>
            <a:off x="6528384" y="590582"/>
            <a:ext cx="5229955" cy="5363323"/>
          </a:xfrm>
          <a:prstGeom prst="rect">
            <a:avLst/>
          </a:prstGeom>
        </p:spPr>
      </p:pic>
    </p:spTree>
    <p:extLst>
      <p:ext uri="{BB962C8B-B14F-4D97-AF65-F5344CB8AC3E}">
        <p14:creationId xmlns:p14="http://schemas.microsoft.com/office/powerpoint/2010/main" val="121593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237"/>
            <a:ext cx="10515600" cy="1050609"/>
          </a:xfrm>
        </p:spPr>
        <p:txBody>
          <a:bodyPr/>
          <a:lstStyle/>
          <a:p>
            <a:r>
              <a:rPr lang="en-IN" dirty="0">
                <a:solidFill>
                  <a:srgbClr val="FF0000"/>
                </a:solidFill>
              </a:rPr>
              <a:t>Efficient </a:t>
            </a:r>
            <a:r>
              <a:rPr lang="en-IN" dirty="0" smtClean="0">
                <a:solidFill>
                  <a:srgbClr val="FF0000"/>
                </a:solidFill>
              </a:rPr>
              <a:t>design of 3A circuit</a:t>
            </a:r>
            <a:endParaRPr lang="en-IN" dirty="0">
              <a:solidFill>
                <a:srgbClr val="FF0000"/>
              </a:solidFill>
            </a:endParaRPr>
          </a:p>
        </p:txBody>
      </p:sp>
      <p:sp>
        <p:nvSpPr>
          <p:cNvPr id="3" name="Content Placeholder 2"/>
          <p:cNvSpPr>
            <a:spLocks noGrp="1"/>
          </p:cNvSpPr>
          <p:nvPr>
            <p:ph idx="1"/>
          </p:nvPr>
        </p:nvSpPr>
        <p:spPr>
          <a:xfrm>
            <a:off x="838200" y="966652"/>
            <a:ext cx="6590635" cy="5727112"/>
          </a:xfrm>
        </p:spPr>
        <p:txBody>
          <a:bodyPr>
            <a:normAutofit fontScale="70000" lnSpcReduction="20000"/>
          </a:bodyPr>
          <a:lstStyle/>
          <a:p>
            <a:pPr algn="just">
              <a:lnSpc>
                <a:spcPct val="120000"/>
              </a:lnSpc>
            </a:pPr>
            <a:r>
              <a:rPr lang="en-IN" dirty="0" smtClean="0"/>
              <a:t>The earlier approach </a:t>
            </a:r>
            <a:r>
              <a:rPr lang="en-IN" dirty="0"/>
              <a:t>is straightforward, but not very efficient. </a:t>
            </a:r>
          </a:p>
          <a:p>
            <a:pPr algn="just">
              <a:lnSpc>
                <a:spcPct val="120000"/>
              </a:lnSpc>
            </a:pPr>
            <a:r>
              <a:rPr lang="en-IN" dirty="0"/>
              <a:t>Because 3</a:t>
            </a:r>
            <a:r>
              <a:rPr lang="en-IN" i="1" dirty="0"/>
              <a:t>A </a:t>
            </a:r>
            <a:r>
              <a:rPr lang="en-IN" dirty="0"/>
              <a:t>= 2</a:t>
            </a:r>
            <a:r>
              <a:rPr lang="en-IN" i="1" dirty="0"/>
              <a:t>A </a:t>
            </a:r>
            <a:r>
              <a:rPr lang="en-IN" dirty="0"/>
              <a:t>+ </a:t>
            </a:r>
            <a:r>
              <a:rPr lang="en-IN" i="1" dirty="0"/>
              <a:t>A</a:t>
            </a:r>
            <a:r>
              <a:rPr lang="en-IN" dirty="0"/>
              <a:t>, we can observe that 2</a:t>
            </a:r>
            <a:r>
              <a:rPr lang="en-IN" i="1" dirty="0"/>
              <a:t>A </a:t>
            </a:r>
            <a:r>
              <a:rPr lang="en-IN" dirty="0"/>
              <a:t>can be generated by shifting the bits of </a:t>
            </a:r>
            <a:r>
              <a:rPr lang="en-IN" i="1" dirty="0"/>
              <a:t>A </a:t>
            </a:r>
            <a:r>
              <a:rPr lang="en-IN" dirty="0"/>
              <a:t>one bit-position to the left,  which gives the bit pattern </a:t>
            </a:r>
            <a:r>
              <a:rPr lang="en-IN" i="1" dirty="0" smtClean="0"/>
              <a:t>a</a:t>
            </a:r>
            <a:r>
              <a:rPr lang="en-IN" baseline="-25000" dirty="0" smtClean="0"/>
              <a:t>7</a:t>
            </a:r>
            <a:r>
              <a:rPr lang="en-IN" i="1" dirty="0" smtClean="0"/>
              <a:t>a</a:t>
            </a:r>
            <a:r>
              <a:rPr lang="en-IN" baseline="-25000" dirty="0" smtClean="0"/>
              <a:t>6</a:t>
            </a:r>
            <a:r>
              <a:rPr lang="en-IN" i="1" dirty="0" smtClean="0"/>
              <a:t>a</a:t>
            </a:r>
            <a:r>
              <a:rPr lang="en-IN" baseline="-25000" dirty="0" smtClean="0"/>
              <a:t>5</a:t>
            </a:r>
            <a:r>
              <a:rPr lang="en-IN" i="1" dirty="0" smtClean="0"/>
              <a:t>a</a:t>
            </a:r>
            <a:r>
              <a:rPr lang="en-IN" baseline="-25000" dirty="0" smtClean="0"/>
              <a:t>4</a:t>
            </a:r>
            <a:r>
              <a:rPr lang="en-IN" i="1" dirty="0" smtClean="0"/>
              <a:t>a</a:t>
            </a:r>
            <a:r>
              <a:rPr lang="en-IN" baseline="-25000" dirty="0" smtClean="0"/>
              <a:t>3</a:t>
            </a:r>
            <a:r>
              <a:rPr lang="en-IN" i="1" dirty="0" smtClean="0"/>
              <a:t>a</a:t>
            </a:r>
            <a:r>
              <a:rPr lang="en-IN" baseline="-25000" dirty="0" smtClean="0"/>
              <a:t>2</a:t>
            </a:r>
            <a:r>
              <a:rPr lang="en-IN" i="1" dirty="0" smtClean="0"/>
              <a:t>a</a:t>
            </a:r>
            <a:r>
              <a:rPr lang="en-IN" baseline="-25000" dirty="0" smtClean="0"/>
              <a:t>1</a:t>
            </a:r>
            <a:r>
              <a:rPr lang="en-IN" i="1" dirty="0" smtClean="0"/>
              <a:t>a</a:t>
            </a:r>
            <a:r>
              <a:rPr lang="en-IN" baseline="-25000" dirty="0" smtClean="0"/>
              <a:t>0</a:t>
            </a:r>
            <a:r>
              <a:rPr lang="en-IN" dirty="0" smtClean="0"/>
              <a:t>0.</a:t>
            </a:r>
            <a:endParaRPr lang="en-IN" dirty="0"/>
          </a:p>
          <a:p>
            <a:pPr algn="just">
              <a:lnSpc>
                <a:spcPct val="120000"/>
              </a:lnSpc>
            </a:pPr>
            <a:r>
              <a:rPr lang="en-IN" dirty="0" smtClean="0"/>
              <a:t>Then </a:t>
            </a:r>
            <a:r>
              <a:rPr lang="en-IN" dirty="0"/>
              <a:t>a single ripple-carry adder suffices for implementing 3</a:t>
            </a:r>
            <a:r>
              <a:rPr lang="en-IN" i="1" dirty="0"/>
              <a:t>A</a:t>
            </a:r>
            <a:r>
              <a:rPr lang="en-IN" dirty="0"/>
              <a:t>, as shown in </a:t>
            </a:r>
            <a:r>
              <a:rPr lang="en-IN" dirty="0" smtClean="0"/>
              <a:t>Figure.</a:t>
            </a:r>
            <a:endParaRPr lang="en-IN" dirty="0"/>
          </a:p>
          <a:p>
            <a:pPr algn="just">
              <a:lnSpc>
                <a:spcPct val="120000"/>
              </a:lnSpc>
            </a:pPr>
            <a:r>
              <a:rPr lang="en-IN" dirty="0"/>
              <a:t> This is essentially the same circuit as the second adder in </a:t>
            </a:r>
            <a:r>
              <a:rPr lang="en-IN" dirty="0" smtClean="0"/>
              <a:t>previous case with 9 bit inputs.</a:t>
            </a:r>
            <a:endParaRPr lang="en-IN" dirty="0"/>
          </a:p>
          <a:p>
            <a:pPr algn="just">
              <a:lnSpc>
                <a:spcPct val="120000"/>
              </a:lnSpc>
            </a:pPr>
            <a:r>
              <a:rPr lang="en-IN" dirty="0"/>
              <a:t>Note that the input </a:t>
            </a:r>
            <a:r>
              <a:rPr lang="en-IN" i="1" dirty="0"/>
              <a:t>x</a:t>
            </a:r>
            <a:r>
              <a:rPr lang="en-IN" baseline="-25000" dirty="0"/>
              <a:t>0</a:t>
            </a:r>
            <a:r>
              <a:rPr lang="en-IN" dirty="0"/>
              <a:t> is connected to a constant 0. </a:t>
            </a:r>
          </a:p>
          <a:p>
            <a:pPr algn="just">
              <a:lnSpc>
                <a:spcPct val="120000"/>
              </a:lnSpc>
            </a:pPr>
            <a:r>
              <a:rPr lang="en-IN" dirty="0"/>
              <a:t>Note also that in the second adder in </a:t>
            </a:r>
            <a:r>
              <a:rPr lang="en-IN" dirty="0" smtClean="0"/>
              <a:t>previous case also</a:t>
            </a:r>
            <a:r>
              <a:rPr lang="en-IN" i="1" dirty="0" smtClean="0"/>
              <a:t> </a:t>
            </a:r>
            <a:r>
              <a:rPr lang="en-IN" dirty="0" smtClean="0"/>
              <a:t>the </a:t>
            </a:r>
            <a:r>
              <a:rPr lang="en-IN" dirty="0"/>
              <a:t>value of </a:t>
            </a:r>
            <a:r>
              <a:rPr lang="en-IN" i="1" dirty="0"/>
              <a:t>x</a:t>
            </a:r>
            <a:r>
              <a:rPr lang="en-IN" baseline="-25000" dirty="0"/>
              <a:t>0</a:t>
            </a:r>
            <a:r>
              <a:rPr lang="en-IN" dirty="0"/>
              <a:t> is always 0, even though it is driven by the least-significant bit, </a:t>
            </a:r>
            <a:r>
              <a:rPr lang="en-IN" i="1" dirty="0"/>
              <a:t>s</a:t>
            </a:r>
            <a:r>
              <a:rPr lang="en-IN" baseline="-25000" dirty="0"/>
              <a:t>0</a:t>
            </a:r>
            <a:r>
              <a:rPr lang="en-IN" dirty="0"/>
              <a:t>, of the sum of the first adder. </a:t>
            </a:r>
          </a:p>
          <a:p>
            <a:pPr lvl="1" algn="just">
              <a:lnSpc>
                <a:spcPct val="120000"/>
              </a:lnSpc>
            </a:pPr>
            <a:r>
              <a:rPr lang="en-IN" dirty="0"/>
              <a:t>Because </a:t>
            </a:r>
            <a:r>
              <a:rPr lang="en-IN" i="1" dirty="0"/>
              <a:t>x</a:t>
            </a:r>
            <a:r>
              <a:rPr lang="en-IN" baseline="-25000" dirty="0"/>
              <a:t>0</a:t>
            </a:r>
            <a:r>
              <a:rPr lang="en-IN" dirty="0"/>
              <a:t> = </a:t>
            </a:r>
            <a:r>
              <a:rPr lang="en-IN" i="1" dirty="0"/>
              <a:t>y</a:t>
            </a:r>
            <a:r>
              <a:rPr lang="en-IN" baseline="-25000" dirty="0"/>
              <a:t>0</a:t>
            </a:r>
            <a:r>
              <a:rPr lang="en-IN" dirty="0"/>
              <a:t> = </a:t>
            </a:r>
            <a:r>
              <a:rPr lang="en-IN" i="1" dirty="0"/>
              <a:t>a</a:t>
            </a:r>
            <a:r>
              <a:rPr lang="en-IN" baseline="-25000" dirty="0"/>
              <a:t>0</a:t>
            </a:r>
            <a:r>
              <a:rPr lang="en-IN" dirty="0"/>
              <a:t> in the first adder, the sum bit </a:t>
            </a:r>
            <a:r>
              <a:rPr lang="en-IN" i="1" dirty="0"/>
              <a:t>s</a:t>
            </a:r>
            <a:r>
              <a:rPr lang="en-IN" baseline="-25000" dirty="0"/>
              <a:t>0</a:t>
            </a:r>
            <a:r>
              <a:rPr lang="en-IN" dirty="0"/>
              <a:t> will be 0, whether </a:t>
            </a:r>
            <a:r>
              <a:rPr lang="en-IN" i="1" dirty="0"/>
              <a:t>a</a:t>
            </a:r>
            <a:r>
              <a:rPr lang="en-IN" baseline="-25000" dirty="0"/>
              <a:t>0</a:t>
            </a:r>
            <a:r>
              <a:rPr lang="en-IN" dirty="0"/>
              <a:t> is 0 or 1.</a:t>
            </a:r>
          </a:p>
        </p:txBody>
      </p:sp>
      <p:pic>
        <p:nvPicPr>
          <p:cNvPr id="5" name="Picture 4"/>
          <p:cNvPicPr>
            <a:picLocks noChangeAspect="1"/>
          </p:cNvPicPr>
          <p:nvPr/>
        </p:nvPicPr>
        <p:blipFill>
          <a:blip r:embed="rId2"/>
          <a:stretch>
            <a:fillRect/>
          </a:stretch>
        </p:blipFill>
        <p:spPr>
          <a:xfrm>
            <a:off x="7428835" y="1615734"/>
            <a:ext cx="4763165" cy="3467584"/>
          </a:xfrm>
          <a:prstGeom prst="rect">
            <a:avLst/>
          </a:prstGeom>
        </p:spPr>
      </p:pic>
    </p:spTree>
    <p:extLst>
      <p:ext uri="{BB962C8B-B14F-4D97-AF65-F5344CB8AC3E}">
        <p14:creationId xmlns:p14="http://schemas.microsoft.com/office/powerpoint/2010/main" val="186544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05"/>
            <a:ext cx="10515600" cy="487131"/>
          </a:xfrm>
        </p:spPr>
        <p:txBody>
          <a:bodyPr>
            <a:normAutofit fontScale="90000"/>
          </a:bodyPr>
          <a:lstStyle/>
          <a:p>
            <a:r>
              <a:rPr lang="en-IN" b="1" dirty="0">
                <a:solidFill>
                  <a:srgbClr val="FF0000"/>
                </a:solidFill>
              </a:rPr>
              <a:t>Signed Numbers</a:t>
            </a:r>
            <a:endParaRPr lang="en-IN" dirty="0">
              <a:solidFill>
                <a:srgbClr val="FF0000"/>
              </a:solidFill>
            </a:endParaRPr>
          </a:p>
        </p:txBody>
      </p:sp>
      <p:sp>
        <p:nvSpPr>
          <p:cNvPr id="3" name="Content Placeholder 2"/>
          <p:cNvSpPr>
            <a:spLocks noGrp="1"/>
          </p:cNvSpPr>
          <p:nvPr>
            <p:ph idx="1"/>
          </p:nvPr>
        </p:nvSpPr>
        <p:spPr>
          <a:xfrm>
            <a:off x="682521" y="896196"/>
            <a:ext cx="10515600" cy="4351338"/>
          </a:xfrm>
        </p:spPr>
        <p:txBody>
          <a:bodyPr>
            <a:normAutofit/>
          </a:bodyPr>
          <a:lstStyle/>
          <a:p>
            <a:pPr algn="just">
              <a:lnSpc>
                <a:spcPct val="100000"/>
              </a:lnSpc>
            </a:pPr>
            <a:r>
              <a:rPr lang="en-IN" sz="2000" dirty="0"/>
              <a:t>In the decimal system the sign of a number is indicated by a + or − symbol to the left of the most-significant digit. </a:t>
            </a:r>
          </a:p>
          <a:p>
            <a:pPr algn="just">
              <a:lnSpc>
                <a:spcPct val="100000"/>
              </a:lnSpc>
            </a:pPr>
            <a:r>
              <a:rPr lang="en-IN" sz="2000" dirty="0"/>
              <a:t>In the binary system the </a:t>
            </a:r>
            <a:r>
              <a:rPr lang="en-IN" sz="2000" i="1" dirty="0">
                <a:solidFill>
                  <a:srgbClr val="FF0000"/>
                </a:solidFill>
              </a:rPr>
              <a:t>sign </a:t>
            </a:r>
            <a:r>
              <a:rPr lang="en-IN" sz="2000" dirty="0">
                <a:solidFill>
                  <a:srgbClr val="FF0000"/>
                </a:solidFill>
              </a:rPr>
              <a:t>of a number is denoted by the left-most bit</a:t>
            </a:r>
            <a:r>
              <a:rPr lang="en-IN" sz="2000" dirty="0"/>
              <a:t>.</a:t>
            </a:r>
          </a:p>
          <a:p>
            <a:pPr algn="just">
              <a:lnSpc>
                <a:spcPct val="100000"/>
              </a:lnSpc>
            </a:pPr>
            <a:r>
              <a:rPr lang="en-IN" sz="2000" dirty="0"/>
              <a:t>For a positive number the left-most bit is equal to 0, and for a negative number it is equal to 1. </a:t>
            </a:r>
          </a:p>
          <a:p>
            <a:pPr algn="just">
              <a:lnSpc>
                <a:spcPct val="100000"/>
              </a:lnSpc>
            </a:pPr>
            <a:r>
              <a:rPr lang="en-IN" sz="2000" dirty="0"/>
              <a:t>Therefore, in signed numbers the left-most bit represents the sign, and the remaining </a:t>
            </a:r>
            <a:r>
              <a:rPr lang="en-IN" sz="2000" i="1" dirty="0"/>
              <a:t>n </a:t>
            </a:r>
            <a:r>
              <a:rPr lang="en-IN" sz="2000" dirty="0"/>
              <a:t>− 1 bits represent the </a:t>
            </a:r>
            <a:r>
              <a:rPr lang="en-IN" sz="2000" dirty="0" smtClean="0"/>
              <a:t>magnitude.</a:t>
            </a:r>
            <a:endParaRPr lang="en-IN" sz="2000" dirty="0"/>
          </a:p>
          <a:p>
            <a:pPr algn="just">
              <a:lnSpc>
                <a:spcPct val="100000"/>
              </a:lnSpc>
            </a:pPr>
            <a:r>
              <a:rPr lang="en-IN" sz="2000" dirty="0"/>
              <a:t>It is important to note the difference in the location of the most-significant bit (MSB). </a:t>
            </a:r>
          </a:p>
          <a:p>
            <a:pPr algn="just">
              <a:lnSpc>
                <a:spcPct val="100000"/>
              </a:lnSpc>
            </a:pPr>
            <a:r>
              <a:rPr lang="en-IN" sz="2000" dirty="0"/>
              <a:t>In unsigned numbers all bits represent the magnitude of a number; hence all </a:t>
            </a:r>
            <a:r>
              <a:rPr lang="en-IN" sz="2000" i="1" dirty="0"/>
              <a:t>n </a:t>
            </a:r>
            <a:r>
              <a:rPr lang="en-IN" sz="2000" dirty="0"/>
              <a:t>bits are </a:t>
            </a:r>
            <a:r>
              <a:rPr lang="en-IN" sz="2000" i="1" dirty="0"/>
              <a:t>significant </a:t>
            </a:r>
            <a:r>
              <a:rPr lang="en-IN" sz="2000" dirty="0"/>
              <a:t>in defining the magnitude. </a:t>
            </a:r>
          </a:p>
          <a:p>
            <a:pPr algn="just">
              <a:lnSpc>
                <a:spcPct val="100000"/>
              </a:lnSpc>
            </a:pPr>
            <a:r>
              <a:rPr lang="en-IN" sz="2000" dirty="0" smtClean="0"/>
              <a:t>In </a:t>
            </a:r>
            <a:r>
              <a:rPr lang="en-IN" sz="2000" dirty="0"/>
              <a:t>signed numbers there are </a:t>
            </a:r>
            <a:r>
              <a:rPr lang="en-IN" sz="2000" i="1" dirty="0"/>
              <a:t>n </a:t>
            </a:r>
            <a:r>
              <a:rPr lang="en-IN" sz="2000" dirty="0"/>
              <a:t>− 1 significant bits, and the MSB is in bit position </a:t>
            </a:r>
            <a:r>
              <a:rPr lang="en-IN" sz="2000" i="1" dirty="0"/>
              <a:t>b</a:t>
            </a:r>
            <a:r>
              <a:rPr lang="en-IN" sz="2000" i="1" baseline="-25000" dirty="0"/>
              <a:t>n</a:t>
            </a:r>
            <a:r>
              <a:rPr lang="en-IN" sz="2000" baseline="-25000" dirty="0"/>
              <a:t>−2</a:t>
            </a:r>
            <a:r>
              <a:rPr lang="en-IN" sz="2000" dirty="0"/>
              <a:t>.</a:t>
            </a:r>
          </a:p>
        </p:txBody>
      </p:sp>
      <p:pic>
        <p:nvPicPr>
          <p:cNvPr id="4" name="Picture 3"/>
          <p:cNvPicPr>
            <a:picLocks noChangeAspect="1"/>
          </p:cNvPicPr>
          <p:nvPr/>
        </p:nvPicPr>
        <p:blipFill>
          <a:blip r:embed="rId2"/>
          <a:stretch>
            <a:fillRect/>
          </a:stretch>
        </p:blipFill>
        <p:spPr>
          <a:xfrm>
            <a:off x="838199" y="4870303"/>
            <a:ext cx="4177937" cy="1918217"/>
          </a:xfrm>
          <a:prstGeom prst="rect">
            <a:avLst/>
          </a:prstGeom>
        </p:spPr>
      </p:pic>
      <p:pic>
        <p:nvPicPr>
          <p:cNvPr id="5" name="Picture 4"/>
          <p:cNvPicPr>
            <a:picLocks noChangeAspect="1"/>
          </p:cNvPicPr>
          <p:nvPr/>
        </p:nvPicPr>
        <p:blipFill>
          <a:blip r:embed="rId3"/>
          <a:stretch>
            <a:fillRect/>
          </a:stretch>
        </p:blipFill>
        <p:spPr>
          <a:xfrm>
            <a:off x="5792511" y="4870302"/>
            <a:ext cx="3756438" cy="1913657"/>
          </a:xfrm>
          <a:prstGeom prst="rect">
            <a:avLst/>
          </a:prstGeom>
        </p:spPr>
      </p:pic>
    </p:spTree>
    <p:extLst>
      <p:ext uri="{BB962C8B-B14F-4D97-AF65-F5344CB8AC3E}">
        <p14:creationId xmlns:p14="http://schemas.microsoft.com/office/powerpoint/2010/main" val="190913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0531"/>
          </a:xfrm>
        </p:spPr>
        <p:txBody>
          <a:bodyPr>
            <a:normAutofit/>
          </a:bodyPr>
          <a:lstStyle/>
          <a:p>
            <a:r>
              <a:rPr lang="en-IN" b="1" dirty="0" smtClean="0">
                <a:solidFill>
                  <a:srgbClr val="FF0000"/>
                </a:solidFill>
              </a:rPr>
              <a:t>Binary - Negative </a:t>
            </a:r>
            <a:r>
              <a:rPr lang="en-IN" b="1" dirty="0">
                <a:solidFill>
                  <a:srgbClr val="FF0000"/>
                </a:solidFill>
              </a:rPr>
              <a:t>Numbers</a:t>
            </a:r>
            <a:endParaRPr lang="en-IN" dirty="0">
              <a:solidFill>
                <a:srgbClr val="FF0000"/>
              </a:solidFill>
            </a:endParaRPr>
          </a:p>
        </p:txBody>
      </p:sp>
      <p:sp>
        <p:nvSpPr>
          <p:cNvPr id="3" name="Content Placeholder 2"/>
          <p:cNvSpPr>
            <a:spLocks noGrp="1"/>
          </p:cNvSpPr>
          <p:nvPr>
            <p:ph idx="1"/>
          </p:nvPr>
        </p:nvSpPr>
        <p:spPr>
          <a:xfrm>
            <a:off x="838200" y="1580606"/>
            <a:ext cx="10515600" cy="5068770"/>
          </a:xfrm>
        </p:spPr>
        <p:txBody>
          <a:bodyPr>
            <a:normAutofit/>
          </a:bodyPr>
          <a:lstStyle/>
          <a:p>
            <a:pPr algn="just">
              <a:lnSpc>
                <a:spcPct val="110000"/>
              </a:lnSpc>
            </a:pPr>
            <a:r>
              <a:rPr lang="en-IN" sz="2400" dirty="0"/>
              <a:t>Positive numbers are represented using the positional number representation as explained in the previous section.</a:t>
            </a:r>
          </a:p>
          <a:p>
            <a:pPr algn="just">
              <a:lnSpc>
                <a:spcPct val="110000"/>
              </a:lnSpc>
            </a:pPr>
            <a:r>
              <a:rPr lang="en-IN" sz="2400" dirty="0"/>
              <a:t>Negative numbers can be represented in three different ways: </a:t>
            </a:r>
            <a:endParaRPr lang="en-IN" sz="2400" dirty="0" smtClean="0"/>
          </a:p>
          <a:p>
            <a:pPr marL="0" indent="0" algn="just">
              <a:lnSpc>
                <a:spcPct val="110000"/>
              </a:lnSpc>
              <a:buNone/>
            </a:pPr>
            <a:r>
              <a:rPr lang="en-IN" sz="2400" dirty="0" smtClean="0"/>
              <a:t>	1) sign-and-magnitude representation, </a:t>
            </a:r>
          </a:p>
          <a:p>
            <a:pPr marL="0" indent="0" algn="just">
              <a:lnSpc>
                <a:spcPct val="110000"/>
              </a:lnSpc>
              <a:buNone/>
            </a:pPr>
            <a:r>
              <a:rPr lang="en-IN" sz="2400" dirty="0" smtClean="0"/>
              <a:t>	2) </a:t>
            </a:r>
            <a:r>
              <a:rPr lang="en-IN" sz="2400" dirty="0"/>
              <a:t>1’s complement representation</a:t>
            </a:r>
            <a:r>
              <a:rPr lang="en-IN" sz="2400" dirty="0" smtClean="0"/>
              <a:t>, </a:t>
            </a:r>
          </a:p>
          <a:p>
            <a:pPr marL="0" indent="0" algn="just">
              <a:lnSpc>
                <a:spcPct val="110000"/>
              </a:lnSpc>
              <a:buNone/>
            </a:pPr>
            <a:r>
              <a:rPr lang="en-IN" sz="2400" dirty="0" smtClean="0"/>
              <a:t>	3) </a:t>
            </a:r>
            <a:r>
              <a:rPr lang="en-IN" sz="2400" dirty="0"/>
              <a:t>2’s complement </a:t>
            </a:r>
            <a:r>
              <a:rPr lang="en-IN" sz="2400" dirty="0" smtClean="0"/>
              <a:t>representation</a:t>
            </a:r>
            <a:endParaRPr lang="en-IN" sz="2400" dirty="0"/>
          </a:p>
        </p:txBody>
      </p:sp>
    </p:spTree>
    <p:extLst>
      <p:ext uri="{BB962C8B-B14F-4D97-AF65-F5344CB8AC3E}">
        <p14:creationId xmlns:p14="http://schemas.microsoft.com/office/powerpoint/2010/main" val="378632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IN" b="1" dirty="0">
                <a:solidFill>
                  <a:srgbClr val="FF0000"/>
                </a:solidFill>
              </a:rPr>
              <a:t>Sign-and-Magnitude Representation</a:t>
            </a:r>
            <a:r>
              <a:rPr lang="en-IN" b="1"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838200" y="1254034"/>
            <a:ext cx="10515600" cy="4922929"/>
          </a:xfrm>
        </p:spPr>
        <p:txBody>
          <a:bodyPr>
            <a:normAutofit fontScale="92500" lnSpcReduction="20000"/>
          </a:bodyPr>
          <a:lstStyle/>
          <a:p>
            <a:pPr algn="just">
              <a:lnSpc>
                <a:spcPct val="110000"/>
              </a:lnSpc>
            </a:pPr>
            <a:r>
              <a:rPr lang="en-IN" dirty="0" smtClean="0"/>
              <a:t>In </a:t>
            </a:r>
            <a:r>
              <a:rPr lang="en-IN" dirty="0"/>
              <a:t>the familiar decimal representation, the magnitude of both positive and negative numbers is expressed in the same way. </a:t>
            </a:r>
          </a:p>
          <a:p>
            <a:pPr algn="just">
              <a:lnSpc>
                <a:spcPct val="110000"/>
              </a:lnSpc>
            </a:pPr>
            <a:r>
              <a:rPr lang="en-IN" dirty="0"/>
              <a:t>The sign symbol distinguishes a number as being positive or negative. This scheme is called the </a:t>
            </a:r>
            <a:r>
              <a:rPr lang="en-IN" i="1" dirty="0"/>
              <a:t>sign-and-magnitude </a:t>
            </a:r>
            <a:r>
              <a:rPr lang="en-IN" dirty="0"/>
              <a:t>number representation.</a:t>
            </a:r>
          </a:p>
          <a:p>
            <a:pPr algn="just">
              <a:lnSpc>
                <a:spcPct val="110000"/>
              </a:lnSpc>
            </a:pPr>
            <a:r>
              <a:rPr lang="en-IN" dirty="0"/>
              <a:t>The same scheme can be used with binary numbers in which case the sign bit is 0 or 1 for positive or negative numbers, respectively. </a:t>
            </a:r>
          </a:p>
          <a:p>
            <a:pPr algn="just">
              <a:lnSpc>
                <a:spcPct val="110000"/>
              </a:lnSpc>
            </a:pPr>
            <a:r>
              <a:rPr lang="en-IN" dirty="0"/>
              <a:t>For example, if we use four-bit numbers, then +5 = 0101 and −5 = 1101. </a:t>
            </a:r>
          </a:p>
          <a:p>
            <a:pPr algn="just">
              <a:lnSpc>
                <a:spcPct val="110000"/>
              </a:lnSpc>
            </a:pPr>
            <a:r>
              <a:rPr lang="en-IN" dirty="0"/>
              <a:t>Because of its similarity to decimal sign-and-magnitude numbers, this representation is easy to understand. </a:t>
            </a:r>
          </a:p>
          <a:p>
            <a:pPr algn="just">
              <a:lnSpc>
                <a:spcPct val="110000"/>
              </a:lnSpc>
            </a:pPr>
            <a:r>
              <a:rPr lang="en-IN" dirty="0" smtClean="0"/>
              <a:t>However, </a:t>
            </a:r>
            <a:r>
              <a:rPr lang="en-IN" dirty="0"/>
              <a:t>this representation is not well suited for use in computers. </a:t>
            </a:r>
            <a:endParaRPr lang="en-IN" dirty="0" smtClean="0"/>
          </a:p>
          <a:p>
            <a:pPr algn="just">
              <a:lnSpc>
                <a:spcPct val="110000"/>
              </a:lnSpc>
            </a:pPr>
            <a:r>
              <a:rPr lang="en-IN" dirty="0" smtClean="0"/>
              <a:t>More </a:t>
            </a:r>
            <a:r>
              <a:rPr lang="en-IN" dirty="0"/>
              <a:t>suitable representations are based on complementary </a:t>
            </a:r>
            <a:r>
              <a:rPr lang="en-IN" dirty="0" smtClean="0"/>
              <a:t>systems.</a:t>
            </a:r>
          </a:p>
          <a:p>
            <a:pPr algn="just">
              <a:lnSpc>
                <a:spcPct val="110000"/>
              </a:lnSpc>
            </a:pPr>
            <a:endParaRPr lang="en-IN" dirty="0"/>
          </a:p>
          <a:p>
            <a:endParaRPr lang="en-IN" dirty="0"/>
          </a:p>
        </p:txBody>
      </p:sp>
    </p:spTree>
    <p:extLst>
      <p:ext uri="{BB962C8B-B14F-4D97-AF65-F5344CB8AC3E}">
        <p14:creationId xmlns:p14="http://schemas.microsoft.com/office/powerpoint/2010/main" val="353537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IN" b="1" dirty="0">
                <a:solidFill>
                  <a:srgbClr val="FF0000"/>
                </a:solidFill>
              </a:rPr>
              <a:t>1’s Complement Representation</a:t>
            </a:r>
            <a:endParaRPr lang="en-IN" dirty="0">
              <a:solidFill>
                <a:srgbClr val="FF0000"/>
              </a:solidFill>
            </a:endParaRPr>
          </a:p>
        </p:txBody>
      </p:sp>
      <p:sp>
        <p:nvSpPr>
          <p:cNvPr id="3" name="Content Placeholder 2"/>
          <p:cNvSpPr>
            <a:spLocks noGrp="1"/>
          </p:cNvSpPr>
          <p:nvPr>
            <p:ph idx="1"/>
          </p:nvPr>
        </p:nvSpPr>
        <p:spPr>
          <a:xfrm>
            <a:off x="758301" y="1136470"/>
            <a:ext cx="10515600" cy="5370862"/>
          </a:xfrm>
        </p:spPr>
        <p:txBody>
          <a:bodyPr>
            <a:normAutofit fontScale="85000" lnSpcReduction="10000"/>
          </a:bodyPr>
          <a:lstStyle/>
          <a:p>
            <a:pPr algn="just">
              <a:lnSpc>
                <a:spcPct val="120000"/>
              </a:lnSpc>
            </a:pPr>
            <a:r>
              <a:rPr lang="en-IN" dirty="0"/>
              <a:t>In a complementary number system, the negative numbers are defined according to a subtraction operation involving positive numbers. </a:t>
            </a:r>
            <a:endParaRPr lang="en-IN" dirty="0" smtClean="0"/>
          </a:p>
          <a:p>
            <a:pPr algn="just">
              <a:lnSpc>
                <a:spcPct val="120000"/>
              </a:lnSpc>
            </a:pPr>
            <a:r>
              <a:rPr lang="en-IN" dirty="0" smtClean="0"/>
              <a:t>In </a:t>
            </a:r>
            <a:r>
              <a:rPr lang="en-IN" dirty="0"/>
              <a:t>the 1’s complement scheme, an n-bit negative number, K, is obtained by subtracting its equivalent positive number, P, from 2</a:t>
            </a:r>
            <a:r>
              <a:rPr lang="en-IN" baseline="30000" dirty="0"/>
              <a:t>n</a:t>
            </a:r>
            <a:r>
              <a:rPr lang="en-IN" dirty="0"/>
              <a:t> − 1; that is, K = (2</a:t>
            </a:r>
            <a:r>
              <a:rPr lang="en-IN" baseline="30000" dirty="0"/>
              <a:t>n</a:t>
            </a:r>
            <a:r>
              <a:rPr lang="en-IN" dirty="0"/>
              <a:t> − 1) − P. </a:t>
            </a:r>
          </a:p>
          <a:p>
            <a:pPr algn="just">
              <a:lnSpc>
                <a:spcPct val="120000"/>
              </a:lnSpc>
            </a:pPr>
            <a:r>
              <a:rPr lang="en-IN" dirty="0"/>
              <a:t>For example, if n = 4, then K = (2</a:t>
            </a:r>
            <a:r>
              <a:rPr lang="en-IN" baseline="30000" dirty="0"/>
              <a:t>4</a:t>
            </a:r>
            <a:r>
              <a:rPr lang="en-IN" dirty="0"/>
              <a:t> − 1) − P = (15)</a:t>
            </a:r>
            <a:r>
              <a:rPr lang="en-IN" baseline="-25000" dirty="0"/>
              <a:t>10</a:t>
            </a:r>
            <a:r>
              <a:rPr lang="en-IN" dirty="0"/>
              <a:t> − P = (1111)</a:t>
            </a:r>
            <a:r>
              <a:rPr lang="en-IN" baseline="-25000" dirty="0"/>
              <a:t>2</a:t>
            </a:r>
            <a:r>
              <a:rPr lang="en-IN" dirty="0"/>
              <a:t> − P. </a:t>
            </a:r>
          </a:p>
          <a:p>
            <a:pPr algn="just">
              <a:lnSpc>
                <a:spcPct val="120000"/>
              </a:lnSpc>
            </a:pPr>
            <a:r>
              <a:rPr lang="en-IN" dirty="0" smtClean="0"/>
              <a:t>For e.g. if K= </a:t>
            </a:r>
            <a:r>
              <a:rPr lang="en-IN" dirty="0"/>
              <a:t>−</a:t>
            </a:r>
            <a:r>
              <a:rPr lang="en-IN" dirty="0" smtClean="0"/>
              <a:t>5. Then K = </a:t>
            </a:r>
            <a:r>
              <a:rPr lang="en-IN" dirty="0"/>
              <a:t>1111 − 0101 = 1010. </a:t>
            </a:r>
          </a:p>
          <a:p>
            <a:pPr algn="just">
              <a:lnSpc>
                <a:spcPct val="120000"/>
              </a:lnSpc>
            </a:pPr>
            <a:r>
              <a:rPr lang="en-IN" dirty="0"/>
              <a:t>Similarly, +3 = 0011 and −3 = 1111 − 0011 = 1100. </a:t>
            </a:r>
          </a:p>
          <a:p>
            <a:pPr algn="just">
              <a:lnSpc>
                <a:spcPct val="120000"/>
              </a:lnSpc>
            </a:pPr>
            <a:r>
              <a:rPr lang="en-IN" dirty="0"/>
              <a:t>Clearly, the 1’s complement can be obtained simply by complementing each bit of the number, including the sign bit.</a:t>
            </a:r>
          </a:p>
          <a:p>
            <a:pPr algn="just">
              <a:lnSpc>
                <a:spcPct val="120000"/>
              </a:lnSpc>
            </a:pPr>
            <a:r>
              <a:rPr lang="en-IN" dirty="0"/>
              <a:t>While 1’s complement numbers are easy to derive, they have some drawbacks when used in arithmetic </a:t>
            </a:r>
            <a:r>
              <a:rPr lang="en-IN" dirty="0" smtClean="0"/>
              <a:t>operations.</a:t>
            </a:r>
            <a:endParaRPr lang="en-IN" dirty="0"/>
          </a:p>
        </p:txBody>
      </p:sp>
    </p:spTree>
    <p:extLst>
      <p:ext uri="{BB962C8B-B14F-4D97-AF65-F5344CB8AC3E}">
        <p14:creationId xmlns:p14="http://schemas.microsoft.com/office/powerpoint/2010/main" val="361681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2’s Complement Representation</a:t>
            </a:r>
            <a:endParaRPr lang="en-IN" dirty="0">
              <a:solidFill>
                <a:srgbClr val="FF0000"/>
              </a:solidFill>
            </a:endParaRPr>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pPr>
              <a:lnSpc>
                <a:spcPct val="100000"/>
              </a:lnSpc>
            </a:pPr>
            <a:r>
              <a:rPr lang="en-IN" sz="2400" dirty="0"/>
              <a:t>In the 2’s complement scheme, a negative number, K, is obtained by subtracting its equivalent positive number, P, from 2</a:t>
            </a:r>
            <a:r>
              <a:rPr lang="en-IN" sz="2400" baseline="30000" dirty="0"/>
              <a:t>n</a:t>
            </a:r>
            <a:r>
              <a:rPr lang="en-IN" sz="2400" dirty="0"/>
              <a:t>; namely, K = 2</a:t>
            </a:r>
            <a:r>
              <a:rPr lang="en-IN" sz="2400" baseline="30000" dirty="0"/>
              <a:t>n</a:t>
            </a:r>
            <a:r>
              <a:rPr lang="en-IN" sz="2400" dirty="0"/>
              <a:t> − P</a:t>
            </a:r>
            <a:r>
              <a:rPr lang="en-IN" sz="2400" dirty="0" smtClean="0"/>
              <a:t>.</a:t>
            </a:r>
            <a:endParaRPr lang="en-IN" sz="2400" dirty="0"/>
          </a:p>
          <a:p>
            <a:pPr>
              <a:lnSpc>
                <a:spcPct val="100000"/>
              </a:lnSpc>
            </a:pPr>
            <a:r>
              <a:rPr lang="en-IN" sz="2400" dirty="0"/>
              <a:t>Using our four-bit example, −5 = </a:t>
            </a:r>
            <a:r>
              <a:rPr lang="en-IN" sz="2400" dirty="0" smtClean="0"/>
              <a:t>2</a:t>
            </a:r>
            <a:r>
              <a:rPr lang="en-IN" sz="2400" baseline="30000" dirty="0" smtClean="0"/>
              <a:t>4 </a:t>
            </a:r>
            <a:r>
              <a:rPr lang="en-IN" sz="2400" dirty="0" smtClean="0"/>
              <a:t>– 5 = 10000 </a:t>
            </a:r>
            <a:r>
              <a:rPr lang="en-IN" sz="2400" dirty="0"/>
              <a:t>− 0101 = 1011, and −3 = 10000 − 0011 = 1101. </a:t>
            </a:r>
          </a:p>
          <a:p>
            <a:pPr>
              <a:lnSpc>
                <a:spcPct val="100000"/>
              </a:lnSpc>
            </a:pPr>
            <a:r>
              <a:rPr lang="en-IN" sz="2400" dirty="0"/>
              <a:t>Finding 2’s complements in this manner requires performing a subtraction operation that involves borrows. </a:t>
            </a:r>
          </a:p>
          <a:p>
            <a:pPr>
              <a:lnSpc>
                <a:spcPct val="100000"/>
              </a:lnSpc>
            </a:pPr>
            <a:r>
              <a:rPr lang="en-IN" sz="2400" dirty="0"/>
              <a:t>However, we can observe that if K</a:t>
            </a:r>
            <a:r>
              <a:rPr lang="en-IN" sz="2400" baseline="-25000" dirty="0"/>
              <a:t>1</a:t>
            </a:r>
            <a:r>
              <a:rPr lang="en-IN" sz="2400" dirty="0"/>
              <a:t> is the 1’s complement of P and K</a:t>
            </a:r>
            <a:r>
              <a:rPr lang="en-IN" sz="2400" baseline="-25000" dirty="0"/>
              <a:t>2</a:t>
            </a:r>
            <a:r>
              <a:rPr lang="en-IN" sz="2400" dirty="0"/>
              <a:t> is the 2’s complement of P,</a:t>
            </a:r>
          </a:p>
          <a:p>
            <a:pPr>
              <a:lnSpc>
                <a:spcPct val="100000"/>
              </a:lnSpc>
            </a:pPr>
            <a:r>
              <a:rPr lang="en-IN" sz="2400" dirty="0"/>
              <a:t>Then K</a:t>
            </a:r>
            <a:r>
              <a:rPr lang="en-IN" sz="2400" baseline="-25000" dirty="0"/>
              <a:t>1</a:t>
            </a:r>
            <a:r>
              <a:rPr lang="en-IN" sz="2400" dirty="0"/>
              <a:t> = (2</a:t>
            </a:r>
            <a:r>
              <a:rPr lang="en-IN" sz="2400" baseline="30000" dirty="0"/>
              <a:t>n</a:t>
            </a:r>
            <a:r>
              <a:rPr lang="en-IN" sz="2400" dirty="0"/>
              <a:t> − 1) − </a:t>
            </a:r>
            <a:r>
              <a:rPr lang="en-IN" sz="2400" dirty="0" smtClean="0"/>
              <a:t>P and  </a:t>
            </a:r>
            <a:r>
              <a:rPr lang="en-IN" sz="2400" dirty="0"/>
              <a:t>K</a:t>
            </a:r>
            <a:r>
              <a:rPr lang="en-IN" sz="2400" baseline="-25000" dirty="0"/>
              <a:t>2</a:t>
            </a:r>
            <a:r>
              <a:rPr lang="en-IN" sz="2400" dirty="0"/>
              <a:t> = 2</a:t>
            </a:r>
            <a:r>
              <a:rPr lang="en-IN" sz="2400" baseline="30000" dirty="0"/>
              <a:t>n</a:t>
            </a:r>
            <a:r>
              <a:rPr lang="en-IN" sz="2400" dirty="0"/>
              <a:t> − </a:t>
            </a:r>
            <a:r>
              <a:rPr lang="en-IN" sz="2400" dirty="0" smtClean="0"/>
              <a:t>P</a:t>
            </a:r>
          </a:p>
          <a:p>
            <a:pPr>
              <a:lnSpc>
                <a:spcPct val="100000"/>
              </a:lnSpc>
            </a:pPr>
            <a:r>
              <a:rPr lang="en-IN" sz="2400" dirty="0" smtClean="0"/>
              <a:t>Hence, </a:t>
            </a:r>
            <a:r>
              <a:rPr lang="en-IN" sz="2400" dirty="0"/>
              <a:t>K</a:t>
            </a:r>
            <a:r>
              <a:rPr lang="en-IN" sz="2400" baseline="-25000" dirty="0"/>
              <a:t>2</a:t>
            </a:r>
            <a:r>
              <a:rPr lang="en-IN" sz="2400" dirty="0"/>
              <a:t> = K</a:t>
            </a:r>
            <a:r>
              <a:rPr lang="en-IN" sz="2400" baseline="-25000" dirty="0"/>
              <a:t>1</a:t>
            </a:r>
            <a:r>
              <a:rPr lang="en-IN" sz="2400" dirty="0"/>
              <a:t> + </a:t>
            </a:r>
            <a:r>
              <a:rPr lang="en-IN" sz="2400" dirty="0" smtClean="0"/>
              <a:t>1</a:t>
            </a:r>
          </a:p>
          <a:p>
            <a:pPr algn="just"/>
            <a:r>
              <a:rPr lang="en-IN" sz="2400" dirty="0"/>
              <a:t>Thus a simpler way of finding a 2’s complement of a number is to add 1 to its 1’s complement because finding a 1’s complement is easy. </a:t>
            </a:r>
          </a:p>
          <a:p>
            <a:pPr algn="just"/>
            <a:r>
              <a:rPr lang="en-IN" sz="2400" dirty="0"/>
              <a:t>This is how 2’s complement numbers are obtained in logic circuits that perform arithmetic operations.</a:t>
            </a:r>
          </a:p>
          <a:p>
            <a:pPr>
              <a:lnSpc>
                <a:spcPct val="100000"/>
              </a:lnSpc>
            </a:pPr>
            <a:endParaRPr lang="en-IN" sz="2400" dirty="0"/>
          </a:p>
        </p:txBody>
      </p:sp>
    </p:spTree>
    <p:extLst>
      <p:ext uri="{BB962C8B-B14F-4D97-AF65-F5344CB8AC3E}">
        <p14:creationId xmlns:p14="http://schemas.microsoft.com/office/powerpoint/2010/main" val="34347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Binary Number System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575175"/>
              </a:xfrm>
            </p:spPr>
            <p:txBody>
              <a:bodyPr>
                <a:normAutofit fontScale="77500" lnSpcReduction="20000"/>
              </a:bodyPr>
              <a:lstStyle/>
              <a:p>
                <a:r>
                  <a:rPr lang="en-IN" dirty="0"/>
                  <a:t>In digital systems we use the binary, or </a:t>
                </a:r>
                <a:r>
                  <a:rPr lang="en-IN" i="1" dirty="0"/>
                  <a:t>base</a:t>
                </a:r>
                <a:r>
                  <a:rPr lang="en-IN" dirty="0"/>
                  <a:t>-2 or </a:t>
                </a:r>
                <a:r>
                  <a:rPr lang="en-IN" i="1" dirty="0"/>
                  <a:t>radix-2</a:t>
                </a:r>
                <a:r>
                  <a:rPr lang="en-IN" dirty="0"/>
                  <a:t> number system in which digits can be 0 or 1. </a:t>
                </a:r>
              </a:p>
              <a:p>
                <a:r>
                  <a:rPr lang="en-IN" dirty="0"/>
                  <a:t>Each binary digit is called a </a:t>
                </a:r>
                <a:r>
                  <a:rPr lang="en-IN" i="1" dirty="0"/>
                  <a:t>bit</a:t>
                </a:r>
                <a:r>
                  <a:rPr lang="en-IN" dirty="0"/>
                  <a:t>.</a:t>
                </a:r>
              </a:p>
              <a:p>
                <a:r>
                  <a:rPr lang="en-IN" dirty="0"/>
                  <a:t>In the binary number system, the same positional number representation is used</a:t>
                </a:r>
              </a:p>
              <a:p>
                <a:pPr lvl="1"/>
                <a:r>
                  <a:rPr lang="en-IN" dirty="0"/>
                  <a:t>Because the digits have 2 possible values and each digit is weighted as a power of 2</a:t>
                </a:r>
              </a:p>
              <a:p>
                <a:r>
                  <a:rPr lang="en-IN" dirty="0"/>
                  <a:t> So using positional number representation, a binary number can be written as,</a:t>
                </a:r>
              </a:p>
              <a:p>
                <a:pPr marL="0" indent="0">
                  <a:buNone/>
                </a:pPr>
                <a:r>
                  <a:rPr lang="en-IN" dirty="0"/>
                  <a:t>	 </a:t>
                </a:r>
                <a:r>
                  <a:rPr lang="en-US" altLang="ja-JP" i="1" dirty="0"/>
                  <a:t>B </a:t>
                </a:r>
                <a:r>
                  <a:rPr lang="en-US" altLang="ja-JP" dirty="0"/>
                  <a:t>= </a:t>
                </a:r>
                <a:r>
                  <a:rPr lang="en-US" altLang="ja-JP" i="1" dirty="0" err="1"/>
                  <a:t>b</a:t>
                </a:r>
                <a:r>
                  <a:rPr lang="en-US" altLang="ja-JP" i="1" baseline="-25000" dirty="0" err="1"/>
                  <a:t>n</a:t>
                </a:r>
                <a:r>
                  <a:rPr lang="ja-JP" altLang="en-US" baseline="-25000" dirty="0"/>
                  <a:t>−</a:t>
                </a:r>
                <a:r>
                  <a:rPr lang="en-US" altLang="ja-JP" baseline="-25000" dirty="0"/>
                  <a:t>1</a:t>
                </a:r>
                <a:r>
                  <a:rPr lang="en-US" altLang="ja-JP" i="1" dirty="0"/>
                  <a:t>b</a:t>
                </a:r>
                <a:r>
                  <a:rPr lang="en-US" altLang="ja-JP" i="1" baseline="-25000" dirty="0"/>
                  <a:t>n</a:t>
                </a:r>
                <a:r>
                  <a:rPr lang="ja-JP" altLang="en-US" baseline="-25000" dirty="0"/>
                  <a:t>−</a:t>
                </a:r>
                <a:r>
                  <a:rPr lang="en-US" altLang="ja-JP" baseline="-25000" dirty="0"/>
                  <a:t>2</a:t>
                </a:r>
                <a:r>
                  <a:rPr lang="en-US" altLang="ja-JP" dirty="0"/>
                  <a:t> </a:t>
                </a:r>
                <a:r>
                  <a:rPr lang="ja-JP" altLang="en-US" dirty="0"/>
                  <a:t>・ ・ ・ </a:t>
                </a:r>
                <a:r>
                  <a:rPr lang="en-US" altLang="ja-JP" i="1" dirty="0"/>
                  <a:t>b</a:t>
                </a:r>
                <a:r>
                  <a:rPr lang="en-US" altLang="ja-JP" baseline="-25000" dirty="0"/>
                  <a:t>1</a:t>
                </a:r>
                <a:r>
                  <a:rPr lang="en-US" altLang="ja-JP" i="1" dirty="0"/>
                  <a:t>b</a:t>
                </a:r>
                <a:r>
                  <a:rPr lang="en-US" altLang="ja-JP" baseline="-25000" dirty="0"/>
                  <a:t>0 </a:t>
                </a:r>
              </a:p>
              <a:p>
                <a:r>
                  <a:rPr lang="en-IN" dirty="0"/>
                  <a:t>And B represents an integer that has the value </a:t>
                </a:r>
                <a:r>
                  <a:rPr lang="en-US" altLang="ja-JP" i="1" dirty="0"/>
                  <a:t>V(B) </a:t>
                </a:r>
                <a:r>
                  <a:rPr lang="en-US" altLang="ja-JP" dirty="0"/>
                  <a:t>where,</a:t>
                </a:r>
                <a:endParaRPr lang="en-IN" dirty="0"/>
              </a:p>
              <a:p>
                <a:pPr marL="0" indent="0">
                  <a:buNone/>
                </a:pPr>
                <a:r>
                  <a:rPr lang="en-US" altLang="ja-JP" i="1" dirty="0"/>
                  <a:t> 	V(B) </a:t>
                </a:r>
                <a:r>
                  <a:rPr lang="en-US" altLang="ja-JP" dirty="0"/>
                  <a:t>= </a:t>
                </a:r>
                <a:r>
                  <a:rPr lang="en-US" altLang="ja-JP" i="1" dirty="0" err="1"/>
                  <a:t>b</a:t>
                </a:r>
                <a:r>
                  <a:rPr lang="en-US" altLang="ja-JP" i="1" baseline="-25000" dirty="0" err="1"/>
                  <a:t>n</a:t>
                </a:r>
                <a:r>
                  <a:rPr lang="ja-JP" altLang="en-US" baseline="-25000" dirty="0"/>
                  <a:t>−</a:t>
                </a:r>
                <a:r>
                  <a:rPr lang="en-US" altLang="ja-JP" baseline="-25000" dirty="0"/>
                  <a:t>1</a:t>
                </a:r>
                <a:r>
                  <a:rPr lang="en-US" altLang="ja-JP" dirty="0"/>
                  <a:t> × 2</a:t>
                </a:r>
                <a:r>
                  <a:rPr lang="en-US" altLang="ja-JP" i="1" baseline="30000" dirty="0"/>
                  <a:t>n</a:t>
                </a:r>
                <a:r>
                  <a:rPr lang="ja-JP" altLang="en-US" baseline="30000" dirty="0"/>
                  <a:t>−</a:t>
                </a:r>
                <a:r>
                  <a:rPr lang="en-US" altLang="ja-JP" baseline="30000" dirty="0"/>
                  <a:t>1</a:t>
                </a:r>
                <a:r>
                  <a:rPr lang="en-US" altLang="ja-JP" dirty="0"/>
                  <a:t> + </a:t>
                </a:r>
                <a:r>
                  <a:rPr lang="en-US" altLang="ja-JP" i="1" dirty="0" err="1"/>
                  <a:t>b</a:t>
                </a:r>
                <a:r>
                  <a:rPr lang="en-US" altLang="ja-JP" i="1" baseline="-25000" dirty="0" err="1"/>
                  <a:t>n</a:t>
                </a:r>
                <a:r>
                  <a:rPr lang="ja-JP" altLang="en-US" baseline="-25000" dirty="0"/>
                  <a:t>−</a:t>
                </a:r>
                <a:r>
                  <a:rPr lang="en-US" altLang="ja-JP" baseline="-25000" dirty="0"/>
                  <a:t>2</a:t>
                </a:r>
                <a:r>
                  <a:rPr lang="en-US" altLang="ja-JP" dirty="0"/>
                  <a:t> × 2</a:t>
                </a:r>
                <a:r>
                  <a:rPr lang="en-US" altLang="ja-JP" i="1" baseline="30000" dirty="0"/>
                  <a:t>n</a:t>
                </a:r>
                <a:r>
                  <a:rPr lang="ja-JP" altLang="en-US" baseline="30000" dirty="0"/>
                  <a:t>−</a:t>
                </a:r>
                <a:r>
                  <a:rPr lang="en-US" altLang="ja-JP" baseline="30000" dirty="0"/>
                  <a:t>2</a:t>
                </a:r>
                <a:r>
                  <a:rPr lang="en-US" altLang="ja-JP" dirty="0"/>
                  <a:t> +</a:t>
                </a:r>
                <a:r>
                  <a:rPr lang="ja-JP" altLang="en-US" dirty="0"/>
                  <a:t>・ ・ ・</a:t>
                </a:r>
                <a:r>
                  <a:rPr lang="en-US" altLang="ja-JP" dirty="0"/>
                  <a:t>+</a:t>
                </a:r>
                <a:r>
                  <a:rPr lang="en-US" altLang="ja-JP" i="1" dirty="0"/>
                  <a:t>b</a:t>
                </a:r>
                <a:r>
                  <a:rPr lang="en-US" altLang="ja-JP" baseline="-25000" dirty="0"/>
                  <a:t>1</a:t>
                </a:r>
                <a:r>
                  <a:rPr lang="en-US" altLang="ja-JP" dirty="0"/>
                  <a:t> × 2</a:t>
                </a:r>
                <a:r>
                  <a:rPr lang="en-US" altLang="ja-JP" baseline="30000" dirty="0"/>
                  <a:t>1</a:t>
                </a:r>
                <a:r>
                  <a:rPr lang="en-US" altLang="ja-JP" dirty="0"/>
                  <a:t> + </a:t>
                </a:r>
                <a:r>
                  <a:rPr lang="en-US" altLang="ja-JP" i="1" dirty="0"/>
                  <a:t>b</a:t>
                </a:r>
                <a:r>
                  <a:rPr lang="en-US" altLang="ja-JP" baseline="-25000" dirty="0"/>
                  <a:t>0</a:t>
                </a:r>
                <a:r>
                  <a:rPr lang="en-US" altLang="ja-JP" dirty="0"/>
                  <a:t> × 2</a:t>
                </a:r>
                <a:r>
                  <a:rPr lang="en-US" altLang="ja-JP" baseline="30000" dirty="0"/>
                  <a:t>0 </a:t>
                </a:r>
              </a:p>
              <a:p>
                <a:pPr marL="0" indent="0">
                  <a:buNone/>
                </a:pPr>
                <a14:m>
                  <m:oMathPara xmlns:m="http://schemas.openxmlformats.org/officeDocument/2006/math">
                    <m:oMathParaPr>
                      <m:jc m:val="centerGroup"/>
                    </m:oMathParaPr>
                    <m:oMath xmlns:m="http://schemas.openxmlformats.org/officeDocument/2006/math">
                      <m:r>
                        <a:rPr lang="en-IN" altLang="ja-JP" b="0" i="1" smtClean="0">
                          <a:latin typeface="Cambria Math" panose="02040503050406030204" pitchFamily="18" charset="0"/>
                        </a:rPr>
                        <m:t>𝑉</m:t>
                      </m:r>
                      <m:r>
                        <a:rPr lang="en-IN" altLang="ja-JP" b="0" i="1" smtClean="0">
                          <a:latin typeface="Cambria Math" panose="02040503050406030204" pitchFamily="18" charset="0"/>
                        </a:rPr>
                        <m:t>(</m:t>
                      </m:r>
                      <m:r>
                        <a:rPr lang="en-IN" altLang="ja-JP" b="0" i="1" smtClean="0">
                          <a:latin typeface="Cambria Math" panose="02040503050406030204" pitchFamily="18" charset="0"/>
                        </a:rPr>
                        <m:t>𝐵</m:t>
                      </m:r>
                      <m:r>
                        <a:rPr lang="en-IN" altLang="ja-JP" b="0" i="1" smtClean="0">
                          <a:latin typeface="Cambria Math" panose="02040503050406030204" pitchFamily="18" charset="0"/>
                        </a:rPr>
                        <m:t>)=</m:t>
                      </m:r>
                      <m:nary>
                        <m:naryPr>
                          <m:chr m:val="∑"/>
                          <m:ctrlPr>
                            <a:rPr lang="pt-BR" altLang="ja-JP" i="1" smtClean="0">
                              <a:latin typeface="Cambria Math" panose="02040503050406030204" pitchFamily="18" charset="0"/>
                            </a:rPr>
                          </m:ctrlPr>
                        </m:naryPr>
                        <m:sub>
                          <m:r>
                            <a:rPr lang="en-IN" altLang="ja-JP" b="0" i="1" smtClean="0">
                              <a:latin typeface="Cambria Math" panose="02040503050406030204" pitchFamily="18" charset="0"/>
                            </a:rPr>
                            <m:t>𝑖</m:t>
                          </m:r>
                          <m:r>
                            <a:rPr lang="pt-BR" altLang="ja-JP" i="1" smtClean="0">
                              <a:latin typeface="Cambria Math" panose="02040503050406030204" pitchFamily="18" charset="0"/>
                            </a:rPr>
                            <m:t>=0</m:t>
                          </m:r>
                        </m:sub>
                        <m:sup>
                          <m:r>
                            <a:rPr lang="pt-BR" altLang="ja-JP" i="1" smtClean="0">
                              <a:latin typeface="Cambria Math" panose="02040503050406030204" pitchFamily="18" charset="0"/>
                            </a:rPr>
                            <m:t>𝑛</m:t>
                          </m:r>
                          <m:r>
                            <a:rPr lang="en-IN" altLang="ja-JP" b="0" i="1" smtClean="0">
                              <a:latin typeface="Cambria Math" panose="02040503050406030204" pitchFamily="18" charset="0"/>
                            </a:rPr>
                            <m:t>−1</m:t>
                          </m:r>
                        </m:sup>
                        <m:e>
                          <m:r>
                            <a:rPr lang="en-IN" altLang="ja-JP" b="0" i="1" smtClean="0">
                              <a:latin typeface="Cambria Math" panose="02040503050406030204" pitchFamily="18" charset="0"/>
                            </a:rPr>
                            <m:t>𝑏</m:t>
                          </m:r>
                          <m:r>
                            <a:rPr lang="en-IN" altLang="ja-JP" b="0" i="1" baseline="-25000" smtClean="0">
                              <a:latin typeface="Cambria Math" panose="02040503050406030204" pitchFamily="18" charset="0"/>
                            </a:rPr>
                            <m:t>𝑖</m:t>
                          </m:r>
                          <m:sSup>
                            <m:sSupPr>
                              <m:ctrlPr>
                                <a:rPr lang="pt-BR" altLang="ja-JP" i="1" smtClean="0">
                                  <a:latin typeface="Cambria Math" panose="02040503050406030204" pitchFamily="18" charset="0"/>
                                </a:rPr>
                              </m:ctrlPr>
                            </m:sSupPr>
                            <m:e>
                              <m:r>
                                <a:rPr lang="en-IN" altLang="ja-JP" b="0" i="1" smtClean="0">
                                  <a:latin typeface="Cambria Math" panose="02040503050406030204" pitchFamily="18" charset="0"/>
                                </a:rPr>
                                <m:t>2</m:t>
                              </m:r>
                            </m:e>
                            <m:sup>
                              <m:r>
                                <a:rPr lang="en-IN" altLang="ja-JP" b="0" i="1" smtClean="0">
                                  <a:latin typeface="Cambria Math" panose="02040503050406030204" pitchFamily="18" charset="0"/>
                                </a:rPr>
                                <m:t>𝑖</m:t>
                              </m:r>
                            </m:sup>
                          </m:sSup>
                        </m:e>
                      </m:nary>
                    </m:oMath>
                  </m:oMathPara>
                </a14:m>
                <a:endParaRPr lang="en-IN" dirty="0"/>
              </a:p>
              <a:p>
                <a:r>
                  <a:rPr lang="en-IN" dirty="0"/>
                  <a:t>For example, the binary number 1101 represents the value</a:t>
                </a:r>
              </a:p>
              <a:p>
                <a:pPr marL="0" indent="0">
                  <a:buNone/>
                </a:pPr>
                <a:r>
                  <a:rPr lang="en-IN" i="1" dirty="0"/>
                  <a:t>              V </a:t>
                </a:r>
                <a:r>
                  <a:rPr lang="en-IN" dirty="0"/>
                  <a:t>= 1 × 2</a:t>
                </a:r>
                <a:r>
                  <a:rPr lang="en-IN" baseline="30000" dirty="0"/>
                  <a:t>3</a:t>
                </a:r>
                <a:r>
                  <a:rPr lang="en-IN" dirty="0"/>
                  <a:t> + 1 × 2</a:t>
                </a:r>
                <a:r>
                  <a:rPr lang="en-IN" baseline="30000" dirty="0"/>
                  <a:t>2</a:t>
                </a:r>
                <a:r>
                  <a:rPr lang="en-IN" dirty="0"/>
                  <a:t> + 0 × 2</a:t>
                </a:r>
                <a:r>
                  <a:rPr lang="en-IN" baseline="30000" dirty="0"/>
                  <a:t>1</a:t>
                </a:r>
                <a:r>
                  <a:rPr lang="en-IN" dirty="0"/>
                  <a:t> + 1 × 2</a:t>
                </a:r>
                <a:r>
                  <a:rPr lang="en-IN" baseline="30000" dirty="0"/>
                  <a:t>0</a:t>
                </a:r>
              </a:p>
              <a:p>
                <a:endParaRPr lang="en-US" altLang="ja-JP"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696" t="-2796" b="-2796"/>
                </a:stretch>
              </a:blipFill>
            </p:spPr>
            <p:txBody>
              <a:bodyPr/>
              <a:lstStyle/>
              <a:p>
                <a:r>
                  <a:rPr lang="en-IN">
                    <a:noFill/>
                  </a:rPr>
                  <a:t> </a:t>
                </a:r>
              </a:p>
            </p:txBody>
          </p:sp>
        </mc:Fallback>
      </mc:AlternateContent>
    </p:spTree>
    <p:extLst>
      <p:ext uri="{BB962C8B-B14F-4D97-AF65-F5344CB8AC3E}">
        <p14:creationId xmlns:p14="http://schemas.microsoft.com/office/powerpoint/2010/main" val="63220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smtClean="0">
                <a:solidFill>
                  <a:srgbClr val="FF0000"/>
                </a:solidFill>
              </a:rPr>
              <a:t>Easy Rule </a:t>
            </a:r>
            <a:r>
              <a:rPr lang="en-IN" b="1" dirty="0">
                <a:solidFill>
                  <a:srgbClr val="FF0000"/>
                </a:solidFill>
              </a:rPr>
              <a:t>for Finding 2’s Complements</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IN" dirty="0" smtClean="0"/>
              <a:t>There is a rather easier way to compute 2’s complement.</a:t>
            </a:r>
          </a:p>
          <a:p>
            <a:pPr algn="just"/>
            <a:r>
              <a:rPr lang="en-IN" dirty="0" smtClean="0"/>
              <a:t>Given </a:t>
            </a:r>
            <a:r>
              <a:rPr lang="en-IN" dirty="0"/>
              <a:t>a number </a:t>
            </a:r>
            <a:r>
              <a:rPr lang="en-IN" i="1" dirty="0"/>
              <a:t>B </a:t>
            </a:r>
            <a:r>
              <a:rPr lang="en-IN" dirty="0"/>
              <a:t>= </a:t>
            </a:r>
            <a:r>
              <a:rPr lang="en-IN" i="1" dirty="0"/>
              <a:t>b</a:t>
            </a:r>
            <a:r>
              <a:rPr lang="en-IN" i="1" baseline="-25000" dirty="0"/>
              <a:t>n</a:t>
            </a:r>
            <a:r>
              <a:rPr lang="en-IN" baseline="-25000" dirty="0"/>
              <a:t>−1</a:t>
            </a:r>
            <a:r>
              <a:rPr lang="en-IN" i="1" dirty="0"/>
              <a:t>b</a:t>
            </a:r>
            <a:r>
              <a:rPr lang="en-IN" i="1" baseline="-25000" dirty="0"/>
              <a:t>n</a:t>
            </a:r>
            <a:r>
              <a:rPr lang="en-IN" baseline="-25000" dirty="0"/>
              <a:t>−2 </a:t>
            </a:r>
            <a:r>
              <a:rPr lang="en-IN" dirty="0"/>
              <a:t>· · · </a:t>
            </a:r>
            <a:r>
              <a:rPr lang="en-IN" i="1" dirty="0"/>
              <a:t>b</a:t>
            </a:r>
            <a:r>
              <a:rPr lang="en-IN" baseline="-25000" dirty="0"/>
              <a:t>1</a:t>
            </a:r>
            <a:r>
              <a:rPr lang="en-IN" i="1" dirty="0"/>
              <a:t>b</a:t>
            </a:r>
            <a:r>
              <a:rPr lang="en-IN" baseline="-25000" dirty="0"/>
              <a:t>0</a:t>
            </a:r>
            <a:r>
              <a:rPr lang="en-IN" dirty="0"/>
              <a:t>, its 2’s complement, </a:t>
            </a:r>
            <a:r>
              <a:rPr lang="en-IN" i="1" dirty="0"/>
              <a:t>K </a:t>
            </a:r>
            <a:r>
              <a:rPr lang="en-IN" dirty="0"/>
              <a:t>= </a:t>
            </a:r>
            <a:r>
              <a:rPr lang="en-IN" i="1" dirty="0"/>
              <a:t>k</a:t>
            </a:r>
            <a:r>
              <a:rPr lang="en-IN" i="1" baseline="-25000" dirty="0"/>
              <a:t>n</a:t>
            </a:r>
            <a:r>
              <a:rPr lang="en-IN" baseline="-25000" dirty="0"/>
              <a:t>−1</a:t>
            </a:r>
            <a:r>
              <a:rPr lang="en-IN" i="1" dirty="0"/>
              <a:t>k</a:t>
            </a:r>
            <a:r>
              <a:rPr lang="en-IN" i="1" baseline="-25000" dirty="0"/>
              <a:t>n</a:t>
            </a:r>
            <a:r>
              <a:rPr lang="en-IN" baseline="-25000" dirty="0"/>
              <a:t>−2 </a:t>
            </a:r>
            <a:r>
              <a:rPr lang="en-IN" dirty="0"/>
              <a:t>· · · </a:t>
            </a:r>
            <a:r>
              <a:rPr lang="en-IN" i="1" dirty="0"/>
              <a:t>k</a:t>
            </a:r>
            <a:r>
              <a:rPr lang="en-IN" baseline="-25000" dirty="0"/>
              <a:t>1</a:t>
            </a:r>
            <a:r>
              <a:rPr lang="en-IN" i="1" dirty="0"/>
              <a:t>k</a:t>
            </a:r>
            <a:r>
              <a:rPr lang="en-IN" baseline="-25000" dirty="0"/>
              <a:t>0</a:t>
            </a:r>
            <a:r>
              <a:rPr lang="en-IN" dirty="0"/>
              <a:t>, can be found by examining the bits of </a:t>
            </a:r>
            <a:r>
              <a:rPr lang="en-IN" i="1" dirty="0"/>
              <a:t>B </a:t>
            </a:r>
            <a:r>
              <a:rPr lang="en-IN" dirty="0"/>
              <a:t>from right to left and taking the following action: </a:t>
            </a:r>
          </a:p>
          <a:p>
            <a:pPr lvl="1" algn="just"/>
            <a:r>
              <a:rPr lang="en-IN" dirty="0"/>
              <a:t>Copy all bits of </a:t>
            </a:r>
            <a:r>
              <a:rPr lang="en-IN" i="1" dirty="0"/>
              <a:t>B </a:t>
            </a:r>
            <a:r>
              <a:rPr lang="en-IN" dirty="0"/>
              <a:t>that are 0 and the first bit that is </a:t>
            </a:r>
            <a:r>
              <a:rPr lang="en-IN" dirty="0" smtClean="0"/>
              <a:t>1</a:t>
            </a:r>
          </a:p>
          <a:p>
            <a:pPr lvl="1" algn="just"/>
            <a:r>
              <a:rPr lang="en-IN" dirty="0" smtClean="0"/>
              <a:t>Then </a:t>
            </a:r>
            <a:r>
              <a:rPr lang="en-IN" dirty="0"/>
              <a:t>simply complement the rest of the bits.</a:t>
            </a:r>
          </a:p>
          <a:p>
            <a:pPr algn="just"/>
            <a:r>
              <a:rPr lang="en-IN" dirty="0"/>
              <a:t>For example, if </a:t>
            </a:r>
            <a:r>
              <a:rPr lang="en-IN" i="1" dirty="0"/>
              <a:t>B </a:t>
            </a:r>
            <a:r>
              <a:rPr lang="en-IN" dirty="0"/>
              <a:t>= 0110, then we copy </a:t>
            </a:r>
            <a:r>
              <a:rPr lang="en-IN" i="1" dirty="0"/>
              <a:t>k</a:t>
            </a:r>
            <a:r>
              <a:rPr lang="en-IN" baseline="-25000" dirty="0"/>
              <a:t>0</a:t>
            </a:r>
            <a:r>
              <a:rPr lang="en-IN" dirty="0"/>
              <a:t> = </a:t>
            </a:r>
            <a:r>
              <a:rPr lang="en-IN" i="1" dirty="0"/>
              <a:t>b</a:t>
            </a:r>
            <a:r>
              <a:rPr lang="en-IN" baseline="-25000" dirty="0"/>
              <a:t>0</a:t>
            </a:r>
            <a:r>
              <a:rPr lang="en-IN" dirty="0"/>
              <a:t> = 0 and </a:t>
            </a:r>
            <a:r>
              <a:rPr lang="en-IN" i="1" dirty="0"/>
              <a:t>k</a:t>
            </a:r>
            <a:r>
              <a:rPr lang="en-IN" baseline="-25000" dirty="0"/>
              <a:t>1</a:t>
            </a:r>
            <a:r>
              <a:rPr lang="en-IN" dirty="0"/>
              <a:t> = </a:t>
            </a:r>
            <a:r>
              <a:rPr lang="en-IN" i="1" dirty="0"/>
              <a:t>b</a:t>
            </a:r>
            <a:r>
              <a:rPr lang="en-IN" baseline="-25000" dirty="0"/>
              <a:t>1</a:t>
            </a:r>
            <a:r>
              <a:rPr lang="en-IN" dirty="0"/>
              <a:t> = 1, and complement the rest so that </a:t>
            </a:r>
            <a:r>
              <a:rPr lang="en-IN" i="1" dirty="0"/>
              <a:t>k</a:t>
            </a:r>
            <a:r>
              <a:rPr lang="en-IN" baseline="-25000" dirty="0"/>
              <a:t>2</a:t>
            </a:r>
            <a:r>
              <a:rPr lang="en-IN" dirty="0"/>
              <a:t> = </a:t>
            </a:r>
            <a:r>
              <a:rPr lang="en-IN" dirty="0" smtClean="0"/>
              <a:t>(</a:t>
            </a:r>
            <a:r>
              <a:rPr lang="en-IN" i="1" dirty="0" smtClean="0"/>
              <a:t>b</a:t>
            </a:r>
            <a:r>
              <a:rPr lang="en-IN" baseline="-25000" dirty="0" smtClean="0"/>
              <a:t>2</a:t>
            </a:r>
            <a:r>
              <a:rPr lang="en-IN" dirty="0" smtClean="0"/>
              <a:t>)’ </a:t>
            </a:r>
            <a:r>
              <a:rPr lang="en-IN" dirty="0"/>
              <a:t>= 0 and </a:t>
            </a:r>
            <a:r>
              <a:rPr lang="en-IN" i="1" dirty="0"/>
              <a:t>k</a:t>
            </a:r>
            <a:r>
              <a:rPr lang="en-IN" baseline="-25000" dirty="0"/>
              <a:t>3</a:t>
            </a:r>
            <a:r>
              <a:rPr lang="en-IN" dirty="0"/>
              <a:t> = </a:t>
            </a:r>
            <a:r>
              <a:rPr lang="en-IN" dirty="0" smtClean="0"/>
              <a:t>(</a:t>
            </a:r>
            <a:r>
              <a:rPr lang="en-IN" i="1" dirty="0" smtClean="0"/>
              <a:t>b</a:t>
            </a:r>
            <a:r>
              <a:rPr lang="en-IN" baseline="-25000" dirty="0" smtClean="0"/>
              <a:t>3</a:t>
            </a:r>
            <a:r>
              <a:rPr lang="en-IN" dirty="0" smtClean="0"/>
              <a:t>)’ </a:t>
            </a:r>
            <a:r>
              <a:rPr lang="en-IN" dirty="0"/>
              <a:t>= 1. </a:t>
            </a:r>
            <a:endParaRPr lang="en-IN" dirty="0" smtClean="0"/>
          </a:p>
          <a:p>
            <a:pPr lvl="1" algn="just"/>
            <a:r>
              <a:rPr lang="en-IN" dirty="0" smtClean="0"/>
              <a:t>Hence </a:t>
            </a:r>
            <a:r>
              <a:rPr lang="en-IN" i="1" dirty="0"/>
              <a:t>K </a:t>
            </a:r>
            <a:r>
              <a:rPr lang="en-IN" dirty="0"/>
              <a:t>= 1010. </a:t>
            </a:r>
          </a:p>
          <a:p>
            <a:pPr algn="just"/>
            <a:r>
              <a:rPr lang="en-IN" dirty="0"/>
              <a:t>As another example, if </a:t>
            </a:r>
            <a:r>
              <a:rPr lang="en-IN" i="1" dirty="0"/>
              <a:t>B </a:t>
            </a:r>
            <a:r>
              <a:rPr lang="en-IN" dirty="0"/>
              <a:t>= 10110100, then </a:t>
            </a:r>
            <a:r>
              <a:rPr lang="en-IN" i="1" dirty="0"/>
              <a:t>K </a:t>
            </a:r>
            <a:r>
              <a:rPr lang="en-IN" dirty="0"/>
              <a:t>= 01001100</a:t>
            </a:r>
            <a:r>
              <a:rPr lang="en-IN" dirty="0" smtClean="0"/>
              <a:t>.</a:t>
            </a:r>
            <a:endParaRPr lang="en-IN" dirty="0"/>
          </a:p>
        </p:txBody>
      </p:sp>
    </p:spTree>
    <p:extLst>
      <p:ext uri="{BB962C8B-B14F-4D97-AF65-F5344CB8AC3E}">
        <p14:creationId xmlns:p14="http://schemas.microsoft.com/office/powerpoint/2010/main" val="90853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65124"/>
            <a:ext cx="5066211" cy="6342341"/>
          </a:xfrm>
        </p:spPr>
        <p:txBody>
          <a:bodyPr>
            <a:normAutofit fontScale="92500" lnSpcReduction="10000"/>
          </a:bodyPr>
          <a:lstStyle/>
          <a:p>
            <a:pPr algn="just">
              <a:lnSpc>
                <a:spcPct val="120000"/>
              </a:lnSpc>
            </a:pPr>
            <a:r>
              <a:rPr lang="en-IN" sz="2500" dirty="0"/>
              <a:t>Table </a:t>
            </a:r>
            <a:r>
              <a:rPr lang="en-IN" sz="2500" dirty="0" smtClean="0"/>
              <a:t>illustrates </a:t>
            </a:r>
            <a:r>
              <a:rPr lang="en-IN" sz="2500" dirty="0"/>
              <a:t>the interpretation of all 16 four-bit patterns in the three signed number representations that we have considered. </a:t>
            </a:r>
          </a:p>
          <a:p>
            <a:pPr algn="just">
              <a:lnSpc>
                <a:spcPct val="120000"/>
              </a:lnSpc>
            </a:pPr>
            <a:r>
              <a:rPr lang="en-IN" sz="2500" dirty="0"/>
              <a:t>Note that for both sign-and-magnitude representation and for 1’s complement representation there are two patterns that represent the value zero.</a:t>
            </a:r>
          </a:p>
          <a:p>
            <a:pPr algn="just">
              <a:lnSpc>
                <a:spcPct val="120000"/>
              </a:lnSpc>
            </a:pPr>
            <a:r>
              <a:rPr lang="en-IN" sz="2500" dirty="0"/>
              <a:t> For 2’s complement there is only one such </a:t>
            </a:r>
            <a:r>
              <a:rPr lang="en-IN" sz="2500" dirty="0" smtClean="0"/>
              <a:t>pattern for zero. </a:t>
            </a:r>
            <a:endParaRPr lang="en-IN" sz="2500" dirty="0"/>
          </a:p>
          <a:p>
            <a:pPr algn="just">
              <a:lnSpc>
                <a:spcPct val="120000"/>
              </a:lnSpc>
            </a:pPr>
            <a:r>
              <a:rPr lang="en-IN" sz="2500" dirty="0"/>
              <a:t>Also, observe that the range of numbers that can be represented with four bits in 2’s complement form is −8 to +7, while in the other two representations it is −7 to +7.</a:t>
            </a:r>
          </a:p>
          <a:p>
            <a:endParaRPr lang="en-IN" dirty="0"/>
          </a:p>
        </p:txBody>
      </p:sp>
      <p:pic>
        <p:nvPicPr>
          <p:cNvPr id="4" name="Picture 3"/>
          <p:cNvPicPr>
            <a:picLocks noChangeAspect="1"/>
          </p:cNvPicPr>
          <p:nvPr/>
        </p:nvPicPr>
        <p:blipFill>
          <a:blip r:embed="rId2"/>
          <a:stretch>
            <a:fillRect/>
          </a:stretch>
        </p:blipFill>
        <p:spPr>
          <a:xfrm>
            <a:off x="6117775" y="365125"/>
            <a:ext cx="5782482" cy="5973009"/>
          </a:xfrm>
          <a:prstGeom prst="rect">
            <a:avLst/>
          </a:prstGeom>
        </p:spPr>
      </p:pic>
      <p:sp>
        <p:nvSpPr>
          <p:cNvPr id="5" name="Rectangle 4"/>
          <p:cNvSpPr/>
          <p:nvPr/>
        </p:nvSpPr>
        <p:spPr>
          <a:xfrm>
            <a:off x="7119066" y="6338134"/>
            <a:ext cx="3956724" cy="369332"/>
          </a:xfrm>
          <a:prstGeom prst="rect">
            <a:avLst/>
          </a:prstGeom>
        </p:spPr>
        <p:txBody>
          <a:bodyPr wrap="none">
            <a:spAutoFit/>
          </a:bodyPr>
          <a:lstStyle/>
          <a:p>
            <a:r>
              <a:rPr lang="en-IN" dirty="0">
                <a:latin typeface="+mj-lt"/>
              </a:rPr>
              <a:t>Interpretation of four-bit signed integers.</a:t>
            </a:r>
          </a:p>
        </p:txBody>
      </p:sp>
    </p:spTree>
    <p:extLst>
      <p:ext uri="{BB962C8B-B14F-4D97-AF65-F5344CB8AC3E}">
        <p14:creationId xmlns:p14="http://schemas.microsoft.com/office/powerpoint/2010/main" val="412183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p:txBody>
          <a:bodyPr/>
          <a:lstStyle/>
          <a:p>
            <a:pPr algn="just">
              <a:lnSpc>
                <a:spcPct val="120000"/>
              </a:lnSpc>
            </a:pPr>
            <a:r>
              <a:rPr lang="en-IN" dirty="0"/>
              <a:t>Using 2’s-complement representation, an </a:t>
            </a:r>
            <a:r>
              <a:rPr lang="en-IN" i="1" dirty="0"/>
              <a:t>n</a:t>
            </a:r>
            <a:r>
              <a:rPr lang="en-IN" dirty="0"/>
              <a:t>-bit number </a:t>
            </a:r>
            <a:r>
              <a:rPr lang="en-IN" i="1" dirty="0"/>
              <a:t>B </a:t>
            </a:r>
            <a:r>
              <a:rPr lang="en-IN" dirty="0"/>
              <a:t>= </a:t>
            </a:r>
            <a:r>
              <a:rPr lang="en-IN" i="1" dirty="0"/>
              <a:t>b</a:t>
            </a:r>
            <a:r>
              <a:rPr lang="en-IN" i="1" baseline="-25000" dirty="0"/>
              <a:t>n</a:t>
            </a:r>
            <a:r>
              <a:rPr lang="en-IN" baseline="-25000" dirty="0"/>
              <a:t>−1</a:t>
            </a:r>
            <a:r>
              <a:rPr lang="en-IN" i="1" dirty="0"/>
              <a:t>b</a:t>
            </a:r>
            <a:r>
              <a:rPr lang="en-IN" i="1" baseline="-25000" dirty="0"/>
              <a:t>n</a:t>
            </a:r>
            <a:r>
              <a:rPr lang="en-IN" baseline="-25000" dirty="0"/>
              <a:t>−2 </a:t>
            </a:r>
            <a:r>
              <a:rPr lang="en-IN" dirty="0"/>
              <a:t>· · · </a:t>
            </a:r>
            <a:r>
              <a:rPr lang="en-IN" i="1" dirty="0"/>
              <a:t>b</a:t>
            </a:r>
            <a:r>
              <a:rPr lang="en-IN" baseline="-25000" dirty="0"/>
              <a:t>1</a:t>
            </a:r>
            <a:r>
              <a:rPr lang="en-IN" i="1" dirty="0"/>
              <a:t>b</a:t>
            </a:r>
            <a:r>
              <a:rPr lang="en-IN" baseline="-25000" dirty="0"/>
              <a:t>0</a:t>
            </a:r>
            <a:r>
              <a:rPr lang="en-IN" dirty="0"/>
              <a:t> represents the </a:t>
            </a:r>
            <a:r>
              <a:rPr lang="en-IN" dirty="0" smtClean="0"/>
              <a:t>value,</a:t>
            </a:r>
            <a:endParaRPr lang="en-IN" dirty="0"/>
          </a:p>
          <a:p>
            <a:pPr marL="0" indent="0" algn="just">
              <a:lnSpc>
                <a:spcPct val="120000"/>
              </a:lnSpc>
              <a:buNone/>
            </a:pPr>
            <a:r>
              <a:rPr lang="en-IN" i="1" dirty="0" smtClean="0"/>
              <a:t>	V(B</a:t>
            </a:r>
            <a:r>
              <a:rPr lang="en-IN" i="1" dirty="0"/>
              <a:t>) </a:t>
            </a:r>
            <a:r>
              <a:rPr lang="en-IN" dirty="0"/>
              <a:t>= </a:t>
            </a:r>
            <a:r>
              <a:rPr lang="en-IN" i="1" dirty="0"/>
              <a:t>(</a:t>
            </a:r>
            <a:r>
              <a:rPr lang="en-IN" dirty="0"/>
              <a:t>−</a:t>
            </a:r>
            <a:r>
              <a:rPr lang="en-IN" i="1" dirty="0"/>
              <a:t>b</a:t>
            </a:r>
            <a:r>
              <a:rPr lang="en-IN" i="1" baseline="-25000" dirty="0"/>
              <a:t>n</a:t>
            </a:r>
            <a:r>
              <a:rPr lang="en-IN" baseline="-25000" dirty="0"/>
              <a:t>−1</a:t>
            </a:r>
            <a:r>
              <a:rPr lang="en-IN" dirty="0"/>
              <a:t> × 2</a:t>
            </a:r>
            <a:r>
              <a:rPr lang="en-IN" i="1" baseline="30000" dirty="0"/>
              <a:t>n</a:t>
            </a:r>
            <a:r>
              <a:rPr lang="en-IN" baseline="30000" dirty="0"/>
              <a:t>−1</a:t>
            </a:r>
            <a:r>
              <a:rPr lang="en-IN" i="1" dirty="0"/>
              <a:t>) </a:t>
            </a:r>
            <a:r>
              <a:rPr lang="en-IN" dirty="0"/>
              <a:t>+ </a:t>
            </a:r>
            <a:r>
              <a:rPr lang="en-IN" i="1" dirty="0"/>
              <a:t>b</a:t>
            </a:r>
            <a:r>
              <a:rPr lang="en-IN" i="1" baseline="-25000" dirty="0"/>
              <a:t>n</a:t>
            </a:r>
            <a:r>
              <a:rPr lang="en-IN" baseline="-25000" dirty="0"/>
              <a:t>−2</a:t>
            </a:r>
            <a:r>
              <a:rPr lang="en-IN" dirty="0"/>
              <a:t> × 2</a:t>
            </a:r>
            <a:r>
              <a:rPr lang="en-IN" i="1" baseline="30000" dirty="0"/>
              <a:t>n</a:t>
            </a:r>
            <a:r>
              <a:rPr lang="en-IN" baseline="30000" dirty="0"/>
              <a:t>−2</a:t>
            </a:r>
            <a:r>
              <a:rPr lang="en-IN" dirty="0"/>
              <a:t> +· · ·+</a:t>
            </a:r>
            <a:r>
              <a:rPr lang="en-IN" i="1" dirty="0"/>
              <a:t>b</a:t>
            </a:r>
            <a:r>
              <a:rPr lang="en-IN" baseline="-25000" dirty="0"/>
              <a:t>1</a:t>
            </a:r>
            <a:r>
              <a:rPr lang="en-IN" dirty="0"/>
              <a:t> × 2</a:t>
            </a:r>
            <a:r>
              <a:rPr lang="en-IN" baseline="30000" dirty="0"/>
              <a:t>1</a:t>
            </a:r>
            <a:r>
              <a:rPr lang="en-IN" dirty="0"/>
              <a:t> + </a:t>
            </a:r>
            <a:r>
              <a:rPr lang="en-IN" i="1" dirty="0"/>
              <a:t>b</a:t>
            </a:r>
            <a:r>
              <a:rPr lang="en-IN" baseline="-25000" dirty="0"/>
              <a:t>0</a:t>
            </a:r>
            <a:r>
              <a:rPr lang="en-IN" dirty="0"/>
              <a:t> × 2</a:t>
            </a:r>
            <a:r>
              <a:rPr lang="en-IN" baseline="30000" dirty="0"/>
              <a:t>0</a:t>
            </a:r>
          </a:p>
          <a:p>
            <a:pPr algn="just">
              <a:lnSpc>
                <a:spcPct val="120000"/>
              </a:lnSpc>
            </a:pPr>
            <a:r>
              <a:rPr lang="en-IN" dirty="0"/>
              <a:t>Thus the largest negative number, 100 </a:t>
            </a:r>
            <a:r>
              <a:rPr lang="en-IN" i="1" dirty="0"/>
              <a:t>. . . </a:t>
            </a:r>
            <a:r>
              <a:rPr lang="en-IN" dirty="0"/>
              <a:t>00</a:t>
            </a:r>
            <a:r>
              <a:rPr lang="en-IN" i="1" dirty="0"/>
              <a:t>, </a:t>
            </a:r>
            <a:r>
              <a:rPr lang="en-IN" dirty="0"/>
              <a:t>has the value −2</a:t>
            </a:r>
            <a:r>
              <a:rPr lang="en-IN" i="1" baseline="30000" dirty="0"/>
              <a:t>n</a:t>
            </a:r>
            <a:r>
              <a:rPr lang="en-IN" baseline="30000" dirty="0"/>
              <a:t>−1</a:t>
            </a:r>
            <a:r>
              <a:rPr lang="en-IN" dirty="0"/>
              <a:t>. </a:t>
            </a:r>
            <a:endParaRPr lang="en-IN" dirty="0" smtClean="0"/>
          </a:p>
          <a:p>
            <a:pPr algn="just">
              <a:lnSpc>
                <a:spcPct val="120000"/>
              </a:lnSpc>
            </a:pPr>
            <a:r>
              <a:rPr lang="en-IN" dirty="0" smtClean="0"/>
              <a:t>The </a:t>
            </a:r>
            <a:r>
              <a:rPr lang="en-IN" dirty="0"/>
              <a:t>largest positive number, 011 </a:t>
            </a:r>
            <a:r>
              <a:rPr lang="en-IN" i="1" dirty="0"/>
              <a:t>. . . </a:t>
            </a:r>
            <a:r>
              <a:rPr lang="en-IN" dirty="0"/>
              <a:t>11</a:t>
            </a:r>
            <a:r>
              <a:rPr lang="en-IN" i="1" dirty="0"/>
              <a:t>, </a:t>
            </a:r>
            <a:r>
              <a:rPr lang="en-IN" dirty="0"/>
              <a:t>has the value 2</a:t>
            </a:r>
            <a:r>
              <a:rPr lang="en-IN" i="1" baseline="30000" dirty="0"/>
              <a:t>n</a:t>
            </a:r>
            <a:r>
              <a:rPr lang="en-IN" baseline="30000" dirty="0"/>
              <a:t>−1</a:t>
            </a:r>
            <a:r>
              <a:rPr lang="en-IN" dirty="0"/>
              <a:t> − 1.</a:t>
            </a:r>
          </a:p>
          <a:p>
            <a:endParaRPr lang="en-IN" dirty="0"/>
          </a:p>
        </p:txBody>
      </p:sp>
    </p:spTree>
    <p:extLst>
      <p:ext uri="{BB962C8B-B14F-4D97-AF65-F5344CB8AC3E}">
        <p14:creationId xmlns:p14="http://schemas.microsoft.com/office/powerpoint/2010/main" val="6492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396"/>
          </a:xfrm>
        </p:spPr>
        <p:txBody>
          <a:bodyPr>
            <a:normAutofit fontScale="90000"/>
          </a:bodyPr>
          <a:lstStyle/>
          <a:p>
            <a:r>
              <a:rPr lang="en-IN" b="1" dirty="0">
                <a:solidFill>
                  <a:srgbClr val="FF0000"/>
                </a:solidFill>
              </a:rPr>
              <a:t>Addition and </a:t>
            </a:r>
            <a:r>
              <a:rPr lang="en-IN" b="1" dirty="0" smtClean="0">
                <a:solidFill>
                  <a:srgbClr val="FF0000"/>
                </a:solidFill>
              </a:rPr>
              <a:t>Subtraction operations</a:t>
            </a:r>
            <a:endParaRPr lang="en-IN" dirty="0">
              <a:solidFill>
                <a:srgbClr val="FF0000"/>
              </a:solidFill>
            </a:endParaRPr>
          </a:p>
        </p:txBody>
      </p:sp>
      <p:sp>
        <p:nvSpPr>
          <p:cNvPr id="3" name="Content Placeholder 2"/>
          <p:cNvSpPr>
            <a:spLocks noGrp="1"/>
          </p:cNvSpPr>
          <p:nvPr>
            <p:ph idx="1"/>
          </p:nvPr>
        </p:nvSpPr>
        <p:spPr>
          <a:xfrm>
            <a:off x="838200" y="1091953"/>
            <a:ext cx="10515600" cy="5628443"/>
          </a:xfrm>
        </p:spPr>
        <p:txBody>
          <a:bodyPr>
            <a:normAutofit lnSpcReduction="10000"/>
          </a:bodyPr>
          <a:lstStyle/>
          <a:p>
            <a:pPr algn="just">
              <a:lnSpc>
                <a:spcPct val="110000"/>
              </a:lnSpc>
            </a:pPr>
            <a:r>
              <a:rPr lang="en-IN" dirty="0" smtClean="0"/>
              <a:t>We can compare the advantages of different </a:t>
            </a:r>
            <a:r>
              <a:rPr lang="en-IN" dirty="0"/>
              <a:t>number </a:t>
            </a:r>
            <a:r>
              <a:rPr lang="en-IN" dirty="0" smtClean="0"/>
              <a:t>representations based on the addition </a:t>
            </a:r>
            <a:r>
              <a:rPr lang="en-IN" dirty="0"/>
              <a:t>and </a:t>
            </a:r>
            <a:r>
              <a:rPr lang="en-IN" dirty="0" smtClean="0"/>
              <a:t>subtraction operations. </a:t>
            </a:r>
            <a:endParaRPr lang="en-IN" dirty="0"/>
          </a:p>
          <a:p>
            <a:pPr algn="just">
              <a:lnSpc>
                <a:spcPct val="110000"/>
              </a:lnSpc>
            </a:pPr>
            <a:r>
              <a:rPr lang="en-IN" dirty="0" smtClean="0"/>
              <a:t>For the illustrations, we can use </a:t>
            </a:r>
            <a:r>
              <a:rPr lang="en-IN" dirty="0"/>
              <a:t>four-bit numbers, consisting of a sign bit and three significant bits</a:t>
            </a:r>
            <a:r>
              <a:rPr lang="en-IN" dirty="0" smtClean="0"/>
              <a:t>.</a:t>
            </a:r>
            <a:endParaRPr lang="en-IN" dirty="0"/>
          </a:p>
          <a:p>
            <a:pPr algn="just">
              <a:lnSpc>
                <a:spcPct val="110000"/>
              </a:lnSpc>
            </a:pPr>
            <a:r>
              <a:rPr lang="en-IN" dirty="0"/>
              <a:t>Thus the numbers have to be small enough so that the magnitude of their sum can be expressed in three bits, which means that the sum cannot exceed the value 7.</a:t>
            </a:r>
          </a:p>
          <a:p>
            <a:pPr algn="just">
              <a:lnSpc>
                <a:spcPct val="110000"/>
              </a:lnSpc>
            </a:pPr>
            <a:r>
              <a:rPr lang="en-IN" dirty="0"/>
              <a:t>Addition of positive numbers is the same for all three number </a:t>
            </a:r>
            <a:r>
              <a:rPr lang="en-IN" dirty="0" smtClean="0"/>
              <a:t>representations which is same </a:t>
            </a:r>
            <a:r>
              <a:rPr lang="en-IN" dirty="0"/>
              <a:t>as the addition of unsigned </a:t>
            </a:r>
            <a:r>
              <a:rPr lang="en-IN" dirty="0" smtClean="0"/>
              <a:t>numbers.</a:t>
            </a:r>
            <a:endParaRPr lang="en-IN" dirty="0"/>
          </a:p>
          <a:p>
            <a:pPr algn="just">
              <a:lnSpc>
                <a:spcPct val="110000"/>
              </a:lnSpc>
            </a:pPr>
            <a:r>
              <a:rPr lang="en-IN" dirty="0"/>
              <a:t>But there are significant differences when negative numbers are involved</a:t>
            </a:r>
            <a:r>
              <a:rPr lang="en-IN" dirty="0" smtClean="0"/>
              <a:t>.</a:t>
            </a:r>
            <a:endParaRPr lang="en-IN" dirty="0"/>
          </a:p>
        </p:txBody>
      </p:sp>
    </p:spTree>
    <p:extLst>
      <p:ext uri="{BB962C8B-B14F-4D97-AF65-F5344CB8AC3E}">
        <p14:creationId xmlns:p14="http://schemas.microsoft.com/office/powerpoint/2010/main" val="22144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Sign and Magnitude </a:t>
            </a:r>
            <a:r>
              <a:rPr lang="en-IN" b="1" dirty="0">
                <a:solidFill>
                  <a:srgbClr val="FF0000"/>
                </a:solidFill>
              </a:rPr>
              <a:t>Addition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IN" dirty="0"/>
              <a:t>If both operands have the same sign, then the addition of sign-and-magnitude numbers is simple. </a:t>
            </a:r>
          </a:p>
          <a:p>
            <a:pPr lvl="1" algn="just">
              <a:lnSpc>
                <a:spcPct val="110000"/>
              </a:lnSpc>
            </a:pPr>
            <a:r>
              <a:rPr lang="en-IN" dirty="0"/>
              <a:t>The magnitudes are added, and the resulting sum is given the sign of the operands.</a:t>
            </a:r>
          </a:p>
          <a:p>
            <a:pPr algn="just">
              <a:lnSpc>
                <a:spcPct val="110000"/>
              </a:lnSpc>
            </a:pPr>
            <a:r>
              <a:rPr lang="en-IN" dirty="0"/>
              <a:t>However, if the operands have opposite signs, the task becomes more complicated. </a:t>
            </a:r>
          </a:p>
          <a:p>
            <a:pPr algn="just">
              <a:lnSpc>
                <a:spcPct val="110000"/>
              </a:lnSpc>
            </a:pPr>
            <a:r>
              <a:rPr lang="en-IN" dirty="0"/>
              <a:t>Then it is necessary to subtract the smaller number from the larger one. </a:t>
            </a:r>
          </a:p>
          <a:p>
            <a:pPr algn="just">
              <a:lnSpc>
                <a:spcPct val="110000"/>
              </a:lnSpc>
            </a:pPr>
            <a:r>
              <a:rPr lang="en-IN" dirty="0"/>
              <a:t>This means that logic circuits that compare and subtract numbers are also needed. </a:t>
            </a:r>
          </a:p>
          <a:p>
            <a:pPr algn="just">
              <a:lnSpc>
                <a:spcPct val="110000"/>
              </a:lnSpc>
            </a:pPr>
            <a:r>
              <a:rPr lang="en-IN" dirty="0" smtClean="0"/>
              <a:t>Hence, </a:t>
            </a:r>
            <a:r>
              <a:rPr lang="en-IN" dirty="0"/>
              <a:t>the sign-and-magnitude representation is not used in computers.</a:t>
            </a:r>
          </a:p>
        </p:txBody>
      </p:sp>
    </p:spTree>
    <p:extLst>
      <p:ext uri="{BB962C8B-B14F-4D97-AF65-F5344CB8AC3E}">
        <p14:creationId xmlns:p14="http://schemas.microsoft.com/office/powerpoint/2010/main" val="12084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dirty="0">
                <a:solidFill>
                  <a:srgbClr val="FF0000"/>
                </a:solidFill>
              </a:rPr>
              <a:t>1’s Complement Addition</a:t>
            </a:r>
            <a:endParaRPr lang="en-IN" dirty="0">
              <a:solidFill>
                <a:srgbClr val="FF0000"/>
              </a:solidFill>
            </a:endParaRPr>
          </a:p>
        </p:txBody>
      </p:sp>
      <p:sp>
        <p:nvSpPr>
          <p:cNvPr id="3" name="Content Placeholder 2"/>
          <p:cNvSpPr>
            <a:spLocks noGrp="1"/>
          </p:cNvSpPr>
          <p:nvPr>
            <p:ph idx="1"/>
          </p:nvPr>
        </p:nvSpPr>
        <p:spPr>
          <a:xfrm>
            <a:off x="838200" y="953589"/>
            <a:ext cx="10515600" cy="4651080"/>
          </a:xfrm>
        </p:spPr>
        <p:txBody>
          <a:bodyPr>
            <a:noAutofit/>
          </a:bodyPr>
          <a:lstStyle/>
          <a:p>
            <a:pPr algn="just">
              <a:lnSpc>
                <a:spcPct val="100000"/>
              </a:lnSpc>
            </a:pPr>
            <a:r>
              <a:rPr lang="en-IN" sz="2200" dirty="0" smtClean="0"/>
              <a:t>Advantage </a:t>
            </a:r>
            <a:r>
              <a:rPr lang="en-IN" sz="2200" dirty="0"/>
              <a:t>of the 1’s complement representation is that a negative number is generated simply by complementing all bits of the corresponding positive number</a:t>
            </a:r>
            <a:r>
              <a:rPr lang="en-IN" sz="2200" dirty="0" smtClean="0"/>
              <a:t>.</a:t>
            </a:r>
          </a:p>
          <a:p>
            <a:pPr algn="just">
              <a:lnSpc>
                <a:spcPct val="100000"/>
              </a:lnSpc>
            </a:pPr>
            <a:r>
              <a:rPr lang="en-IN" sz="2200" dirty="0" smtClean="0"/>
              <a:t>Consider the figure below,</a:t>
            </a:r>
            <a:endParaRPr lang="en-IN" sz="2200" dirty="0"/>
          </a:p>
          <a:p>
            <a:pPr algn="just">
              <a:lnSpc>
                <a:spcPct val="100000"/>
              </a:lnSpc>
            </a:pPr>
            <a:endParaRPr lang="en-IN" sz="2200" dirty="0" smtClean="0"/>
          </a:p>
          <a:p>
            <a:pPr algn="just">
              <a:lnSpc>
                <a:spcPct val="100000"/>
              </a:lnSpc>
            </a:pPr>
            <a:endParaRPr lang="en-IN" sz="2200" dirty="0"/>
          </a:p>
          <a:p>
            <a:pPr algn="just">
              <a:lnSpc>
                <a:spcPct val="100000"/>
              </a:lnSpc>
            </a:pPr>
            <a:endParaRPr lang="en-IN" sz="2200" dirty="0" smtClean="0"/>
          </a:p>
          <a:p>
            <a:pPr algn="just">
              <a:lnSpc>
                <a:spcPct val="100000"/>
              </a:lnSpc>
            </a:pPr>
            <a:r>
              <a:rPr lang="en-IN" sz="2200" dirty="0" smtClean="0"/>
              <a:t>As </a:t>
            </a:r>
            <a:r>
              <a:rPr lang="en-IN" sz="2200" dirty="0"/>
              <a:t>seen </a:t>
            </a:r>
            <a:r>
              <a:rPr lang="en-IN" sz="2200" dirty="0" smtClean="0"/>
              <a:t>above, </a:t>
            </a:r>
            <a:r>
              <a:rPr lang="en-IN" sz="2200" dirty="0"/>
              <a:t>the computation of 5 + 2 = 7 and </a:t>
            </a:r>
            <a:r>
              <a:rPr lang="en-IN" sz="2200" i="1" dirty="0"/>
              <a:t>(</a:t>
            </a:r>
            <a:r>
              <a:rPr lang="en-IN" sz="2200" dirty="0"/>
              <a:t>−5</a:t>
            </a:r>
            <a:r>
              <a:rPr lang="en-IN" sz="2200" i="1" dirty="0"/>
              <a:t>) </a:t>
            </a:r>
            <a:r>
              <a:rPr lang="en-IN" sz="2200" dirty="0"/>
              <a:t>+ 2 = </a:t>
            </a:r>
            <a:r>
              <a:rPr lang="en-IN" sz="2200" i="1" dirty="0"/>
              <a:t>(</a:t>
            </a:r>
            <a:r>
              <a:rPr lang="en-IN" sz="2200" dirty="0"/>
              <a:t>−3</a:t>
            </a:r>
            <a:r>
              <a:rPr lang="en-IN" sz="2200" i="1" dirty="0"/>
              <a:t>) </a:t>
            </a:r>
            <a:r>
              <a:rPr lang="en-IN" sz="2200" dirty="0"/>
              <a:t>is </a:t>
            </a:r>
            <a:r>
              <a:rPr lang="en-IN" sz="2200" dirty="0" smtClean="0"/>
              <a:t>straightforward</a:t>
            </a:r>
          </a:p>
          <a:p>
            <a:pPr lvl="1" algn="just">
              <a:lnSpc>
                <a:spcPct val="100000"/>
              </a:lnSpc>
            </a:pPr>
            <a:r>
              <a:rPr lang="en-IN" sz="1800" dirty="0" smtClean="0"/>
              <a:t> </a:t>
            </a:r>
            <a:r>
              <a:rPr lang="en-IN" sz="1800" dirty="0"/>
              <a:t>a simple addition of the operands gives the correct result.</a:t>
            </a:r>
          </a:p>
          <a:p>
            <a:pPr algn="just">
              <a:lnSpc>
                <a:spcPct val="100000"/>
              </a:lnSpc>
            </a:pPr>
            <a:r>
              <a:rPr lang="en-IN" sz="2200" dirty="0" smtClean="0"/>
              <a:t>But, Computing </a:t>
            </a:r>
            <a:r>
              <a:rPr lang="en-IN" sz="2200" dirty="0"/>
              <a:t>5 + </a:t>
            </a:r>
            <a:r>
              <a:rPr lang="en-IN" sz="2200" i="1" dirty="0"/>
              <a:t>(</a:t>
            </a:r>
            <a:r>
              <a:rPr lang="en-IN" sz="2200" dirty="0"/>
              <a:t>−2</a:t>
            </a:r>
            <a:r>
              <a:rPr lang="en-IN" sz="2200" i="1" dirty="0"/>
              <a:t>) </a:t>
            </a:r>
            <a:r>
              <a:rPr lang="en-IN" sz="2200" dirty="0"/>
              <a:t>= 3 produces the bit vector </a:t>
            </a:r>
            <a:r>
              <a:rPr lang="en-IN" sz="2200" dirty="0" smtClean="0"/>
              <a:t>10010 which</a:t>
            </a:r>
          </a:p>
          <a:p>
            <a:pPr marL="0" indent="0" algn="just">
              <a:lnSpc>
                <a:spcPct val="100000"/>
              </a:lnSpc>
              <a:buNone/>
            </a:pPr>
            <a:r>
              <a:rPr lang="en-IN" sz="2200" dirty="0"/>
              <a:t> </a:t>
            </a:r>
            <a:r>
              <a:rPr lang="en-IN" sz="2200" dirty="0" smtClean="0"/>
              <a:t>  is not 3 and </a:t>
            </a:r>
            <a:r>
              <a:rPr lang="en-IN" sz="2200" dirty="0"/>
              <a:t>there is </a:t>
            </a:r>
            <a:r>
              <a:rPr lang="en-IN" sz="2200" dirty="0" smtClean="0"/>
              <a:t>a carry-out </a:t>
            </a:r>
            <a:r>
              <a:rPr lang="en-IN" sz="2200" dirty="0"/>
              <a:t>from the sign-bit position. </a:t>
            </a:r>
            <a:endParaRPr lang="en-IN" sz="2200" dirty="0" smtClean="0"/>
          </a:p>
          <a:p>
            <a:pPr algn="just">
              <a:lnSpc>
                <a:spcPct val="100000"/>
              </a:lnSpc>
            </a:pPr>
            <a:r>
              <a:rPr lang="en-IN" sz="2200" dirty="0" smtClean="0"/>
              <a:t>But, if we add the carry to 10010, we get 0011 which is 3 and is the </a:t>
            </a:r>
          </a:p>
          <a:p>
            <a:pPr marL="0" indent="0" algn="just">
              <a:lnSpc>
                <a:spcPct val="100000"/>
              </a:lnSpc>
              <a:buNone/>
            </a:pPr>
            <a:r>
              <a:rPr lang="en-IN" sz="2200" dirty="0"/>
              <a:t> </a:t>
            </a:r>
            <a:r>
              <a:rPr lang="en-IN" sz="2200" dirty="0" smtClean="0"/>
              <a:t>  desired result. </a:t>
            </a:r>
            <a:endParaRPr lang="en-IN" sz="2200" dirty="0"/>
          </a:p>
        </p:txBody>
      </p:sp>
      <p:pic>
        <p:nvPicPr>
          <p:cNvPr id="4" name="Picture 3"/>
          <p:cNvPicPr>
            <a:picLocks noChangeAspect="1"/>
          </p:cNvPicPr>
          <p:nvPr/>
        </p:nvPicPr>
        <p:blipFill>
          <a:blip r:embed="rId2"/>
          <a:stretch>
            <a:fillRect/>
          </a:stretch>
        </p:blipFill>
        <p:spPr>
          <a:xfrm>
            <a:off x="2542299" y="2279152"/>
            <a:ext cx="5858693" cy="1047896"/>
          </a:xfrm>
          <a:prstGeom prst="rect">
            <a:avLst/>
          </a:prstGeom>
        </p:spPr>
      </p:pic>
      <p:pic>
        <p:nvPicPr>
          <p:cNvPr id="5" name="Picture 4"/>
          <p:cNvPicPr>
            <a:picLocks noChangeAspect="1"/>
          </p:cNvPicPr>
          <p:nvPr/>
        </p:nvPicPr>
        <p:blipFill rotWithShape="1">
          <a:blip r:embed="rId3"/>
          <a:srcRect r="57811"/>
          <a:stretch/>
        </p:blipFill>
        <p:spPr>
          <a:xfrm>
            <a:off x="9245722" y="4118722"/>
            <a:ext cx="2108078" cy="1485947"/>
          </a:xfrm>
          <a:prstGeom prst="rect">
            <a:avLst/>
          </a:prstGeom>
        </p:spPr>
      </p:pic>
    </p:spTree>
    <p:extLst>
      <p:ext uri="{BB962C8B-B14F-4D97-AF65-F5344CB8AC3E}">
        <p14:creationId xmlns:p14="http://schemas.microsoft.com/office/powerpoint/2010/main" val="331261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r>
              <a:rPr lang="en-IN" dirty="0" smtClean="0">
                <a:solidFill>
                  <a:srgbClr val="FF0000"/>
                </a:solidFill>
              </a:rPr>
              <a:t>..</a:t>
            </a:r>
            <a:endParaRPr lang="en-IN" dirty="0"/>
          </a:p>
        </p:txBody>
      </p:sp>
      <p:sp>
        <p:nvSpPr>
          <p:cNvPr id="3" name="Content Placeholder 2"/>
          <p:cNvSpPr>
            <a:spLocks noGrp="1"/>
          </p:cNvSpPr>
          <p:nvPr>
            <p:ph idx="1"/>
          </p:nvPr>
        </p:nvSpPr>
        <p:spPr>
          <a:xfrm>
            <a:off x="838200" y="1463040"/>
            <a:ext cx="10515600" cy="4713923"/>
          </a:xfrm>
        </p:spPr>
        <p:txBody>
          <a:bodyPr>
            <a:noAutofit/>
          </a:bodyPr>
          <a:lstStyle/>
          <a:p>
            <a:pPr algn="just">
              <a:lnSpc>
                <a:spcPct val="120000"/>
              </a:lnSpc>
            </a:pPr>
            <a:r>
              <a:rPr lang="en-IN" sz="2200" dirty="0" smtClean="0"/>
              <a:t>A </a:t>
            </a:r>
            <a:r>
              <a:rPr lang="en-IN" sz="2200" dirty="0"/>
              <a:t>similar situation arises when adding </a:t>
            </a:r>
            <a:r>
              <a:rPr lang="en-IN" sz="2200" i="1" dirty="0"/>
              <a:t>(</a:t>
            </a:r>
            <a:r>
              <a:rPr lang="en-IN" sz="2200" dirty="0"/>
              <a:t>−5</a:t>
            </a:r>
            <a:r>
              <a:rPr lang="en-IN" sz="2200" i="1" dirty="0"/>
              <a:t>) </a:t>
            </a:r>
            <a:r>
              <a:rPr lang="en-IN" sz="2200" dirty="0"/>
              <a:t>+ </a:t>
            </a:r>
            <a:r>
              <a:rPr lang="en-IN" sz="2200" i="1" dirty="0"/>
              <a:t>(</a:t>
            </a:r>
            <a:r>
              <a:rPr lang="en-IN" sz="2200" dirty="0"/>
              <a:t>−2</a:t>
            </a:r>
            <a:r>
              <a:rPr lang="en-IN" sz="2200" i="1" dirty="0"/>
              <a:t>) </a:t>
            </a:r>
            <a:r>
              <a:rPr lang="en-IN" sz="2200" dirty="0"/>
              <a:t>= </a:t>
            </a:r>
            <a:r>
              <a:rPr lang="en-IN" sz="2200" i="1" dirty="0"/>
              <a:t>(</a:t>
            </a:r>
            <a:r>
              <a:rPr lang="en-IN" sz="2200" dirty="0"/>
              <a:t>−7</a:t>
            </a:r>
            <a:r>
              <a:rPr lang="en-IN" sz="2200" i="1" dirty="0"/>
              <a:t>)</a:t>
            </a:r>
            <a:r>
              <a:rPr lang="en-IN" sz="2200" dirty="0"/>
              <a:t>. </a:t>
            </a:r>
          </a:p>
          <a:p>
            <a:pPr algn="just">
              <a:lnSpc>
                <a:spcPct val="120000"/>
              </a:lnSpc>
            </a:pPr>
            <a:r>
              <a:rPr lang="en-IN" sz="2200" dirty="0"/>
              <a:t>After the initial addition the result is wrong because the four bits of the sum are 0111, which represents +7 rather than −7. </a:t>
            </a:r>
          </a:p>
          <a:p>
            <a:pPr algn="just">
              <a:lnSpc>
                <a:spcPct val="120000"/>
              </a:lnSpc>
            </a:pPr>
            <a:r>
              <a:rPr lang="en-IN" sz="2200" dirty="0"/>
              <a:t>But again, there is a carry-out from the sign-bit position, which can be used to correct the result by adding it in the LSB position, as shown in Fig.</a:t>
            </a:r>
          </a:p>
          <a:p>
            <a:pPr algn="just">
              <a:lnSpc>
                <a:spcPct val="120000"/>
              </a:lnSpc>
            </a:pPr>
            <a:r>
              <a:rPr lang="en-IN" sz="2200" dirty="0"/>
              <a:t>The conclusion from these examples is that the addition of 1’s complement numbers may or may not be simple. </a:t>
            </a:r>
          </a:p>
          <a:p>
            <a:pPr algn="just">
              <a:lnSpc>
                <a:spcPct val="120000"/>
              </a:lnSpc>
            </a:pPr>
            <a:r>
              <a:rPr lang="en-IN" sz="2200" dirty="0"/>
              <a:t>In some cases a correction is needed, which amounts to an extra addition that must be performed. </a:t>
            </a:r>
          </a:p>
          <a:p>
            <a:pPr algn="just">
              <a:lnSpc>
                <a:spcPct val="120000"/>
              </a:lnSpc>
            </a:pPr>
            <a:r>
              <a:rPr lang="en-IN" sz="2200" dirty="0"/>
              <a:t>Consequently, the time needed to add two 1’s complement numbers may be twice as long as the time needed to add two unsigned numbers.</a:t>
            </a:r>
          </a:p>
        </p:txBody>
      </p:sp>
      <p:pic>
        <p:nvPicPr>
          <p:cNvPr id="5" name="Picture 4"/>
          <p:cNvPicPr>
            <a:picLocks noChangeAspect="1"/>
          </p:cNvPicPr>
          <p:nvPr/>
        </p:nvPicPr>
        <p:blipFill rotWithShape="1">
          <a:blip r:embed="rId2"/>
          <a:srcRect l="57093"/>
          <a:stretch/>
        </p:blipFill>
        <p:spPr>
          <a:xfrm>
            <a:off x="7968343" y="365125"/>
            <a:ext cx="2143924" cy="1485947"/>
          </a:xfrm>
          <a:prstGeom prst="rect">
            <a:avLst/>
          </a:prstGeom>
        </p:spPr>
      </p:pic>
    </p:spTree>
    <p:extLst>
      <p:ext uri="{BB962C8B-B14F-4D97-AF65-F5344CB8AC3E}">
        <p14:creationId xmlns:p14="http://schemas.microsoft.com/office/powerpoint/2010/main" val="23895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solidFill>
                  <a:srgbClr val="FF0000"/>
                </a:solidFill>
              </a:rPr>
              <a:t>2’s Complement Addition</a:t>
            </a:r>
            <a:endParaRPr lang="en-IN" dirty="0">
              <a:solidFill>
                <a:srgbClr val="FF0000"/>
              </a:solidFill>
            </a:endParaRPr>
          </a:p>
        </p:txBody>
      </p:sp>
      <p:sp>
        <p:nvSpPr>
          <p:cNvPr id="3" name="Content Placeholder 2"/>
          <p:cNvSpPr>
            <a:spLocks noGrp="1"/>
          </p:cNvSpPr>
          <p:nvPr>
            <p:ph idx="1"/>
          </p:nvPr>
        </p:nvSpPr>
        <p:spPr>
          <a:xfrm>
            <a:off x="838200" y="1097280"/>
            <a:ext cx="10515600" cy="5079683"/>
          </a:xfrm>
        </p:spPr>
        <p:txBody>
          <a:bodyPr>
            <a:normAutofit/>
          </a:bodyPr>
          <a:lstStyle/>
          <a:p>
            <a:pPr algn="just">
              <a:lnSpc>
                <a:spcPct val="100000"/>
              </a:lnSpc>
            </a:pPr>
            <a:endParaRPr lang="en-IN" sz="2400" dirty="0" smtClean="0"/>
          </a:p>
          <a:p>
            <a:pPr algn="just">
              <a:lnSpc>
                <a:spcPct val="100000"/>
              </a:lnSpc>
            </a:pPr>
            <a:r>
              <a:rPr lang="en-IN" sz="2400" dirty="0" smtClean="0"/>
              <a:t>Lets take the same </a:t>
            </a:r>
            <a:r>
              <a:rPr lang="en-IN" sz="2400" dirty="0"/>
              <a:t>combinations of numbers as used in the 1’s complement example.</a:t>
            </a:r>
          </a:p>
          <a:p>
            <a:pPr algn="just">
              <a:lnSpc>
                <a:spcPct val="100000"/>
              </a:lnSpc>
            </a:pPr>
            <a:endParaRPr lang="en-IN" sz="2400" dirty="0" smtClean="0"/>
          </a:p>
          <a:p>
            <a:pPr algn="just">
              <a:lnSpc>
                <a:spcPct val="100000"/>
              </a:lnSpc>
            </a:pPr>
            <a:endParaRPr lang="en-IN" sz="2400" dirty="0"/>
          </a:p>
          <a:p>
            <a:pPr algn="just">
              <a:lnSpc>
                <a:spcPct val="100000"/>
              </a:lnSpc>
            </a:pPr>
            <a:endParaRPr lang="en-IN" sz="2400" dirty="0" smtClean="0"/>
          </a:p>
          <a:p>
            <a:pPr algn="just">
              <a:lnSpc>
                <a:spcPct val="100000"/>
              </a:lnSpc>
            </a:pPr>
            <a:endParaRPr lang="en-IN" sz="2400" dirty="0"/>
          </a:p>
          <a:p>
            <a:pPr algn="just">
              <a:lnSpc>
                <a:spcPct val="100000"/>
              </a:lnSpc>
            </a:pPr>
            <a:r>
              <a:rPr lang="en-IN" sz="2400" dirty="0" smtClean="0"/>
              <a:t>Figure indicates </a:t>
            </a:r>
            <a:r>
              <a:rPr lang="en-IN" sz="2400" dirty="0"/>
              <a:t>how the addition is performed using 2’s complement numbers. </a:t>
            </a:r>
          </a:p>
          <a:p>
            <a:pPr algn="just">
              <a:lnSpc>
                <a:spcPct val="100000"/>
              </a:lnSpc>
            </a:pPr>
            <a:r>
              <a:rPr lang="en-IN" sz="2400" dirty="0"/>
              <a:t>Adding 5 + 2 = 7 and </a:t>
            </a:r>
            <a:r>
              <a:rPr lang="en-IN" sz="2400" i="1" dirty="0"/>
              <a:t>(</a:t>
            </a:r>
            <a:r>
              <a:rPr lang="en-IN" sz="2400" dirty="0"/>
              <a:t>−5</a:t>
            </a:r>
            <a:r>
              <a:rPr lang="en-IN" sz="2400" i="1" dirty="0"/>
              <a:t>) </a:t>
            </a:r>
            <a:r>
              <a:rPr lang="en-IN" sz="2400" dirty="0"/>
              <a:t>+ 2 = </a:t>
            </a:r>
            <a:r>
              <a:rPr lang="en-IN" sz="2400" i="1" dirty="0"/>
              <a:t>(</a:t>
            </a:r>
            <a:r>
              <a:rPr lang="en-IN" sz="2400" dirty="0"/>
              <a:t>−3</a:t>
            </a:r>
            <a:r>
              <a:rPr lang="en-IN" sz="2400" i="1" dirty="0"/>
              <a:t>) </a:t>
            </a:r>
            <a:r>
              <a:rPr lang="en-IN" sz="2400" dirty="0"/>
              <a:t>is straightforward. </a:t>
            </a:r>
          </a:p>
        </p:txBody>
      </p:sp>
      <p:pic>
        <p:nvPicPr>
          <p:cNvPr id="4" name="Picture 3"/>
          <p:cNvPicPr>
            <a:picLocks noChangeAspect="1"/>
          </p:cNvPicPr>
          <p:nvPr/>
        </p:nvPicPr>
        <p:blipFill rotWithShape="1">
          <a:blip r:embed="rId2"/>
          <a:srcRect b="70056"/>
          <a:stretch/>
        </p:blipFill>
        <p:spPr>
          <a:xfrm>
            <a:off x="2247490" y="2856502"/>
            <a:ext cx="5868219" cy="1075418"/>
          </a:xfrm>
          <a:prstGeom prst="rect">
            <a:avLst/>
          </a:prstGeom>
        </p:spPr>
      </p:pic>
    </p:spTree>
    <p:extLst>
      <p:ext uri="{BB962C8B-B14F-4D97-AF65-F5344CB8AC3E}">
        <p14:creationId xmlns:p14="http://schemas.microsoft.com/office/powerpoint/2010/main" val="30482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30"/>
            <a:ext cx="10515600" cy="5340940"/>
          </a:xfrm>
        </p:spPr>
        <p:txBody>
          <a:bodyPr>
            <a:normAutofit fontScale="92500" lnSpcReduction="20000"/>
          </a:bodyPr>
          <a:lstStyle/>
          <a:p>
            <a:pPr algn="just">
              <a:lnSpc>
                <a:spcPct val="100000"/>
              </a:lnSpc>
            </a:pPr>
            <a:endParaRPr lang="en-IN" sz="2400" dirty="0" smtClean="0"/>
          </a:p>
          <a:p>
            <a:pPr algn="just">
              <a:lnSpc>
                <a:spcPct val="100000"/>
              </a:lnSpc>
            </a:pPr>
            <a:endParaRPr lang="en-IN" sz="2400" dirty="0"/>
          </a:p>
          <a:p>
            <a:pPr algn="just">
              <a:lnSpc>
                <a:spcPct val="100000"/>
              </a:lnSpc>
            </a:pPr>
            <a:endParaRPr lang="en-IN" sz="2400" dirty="0" smtClean="0"/>
          </a:p>
          <a:p>
            <a:pPr algn="just">
              <a:lnSpc>
                <a:spcPct val="100000"/>
              </a:lnSpc>
            </a:pPr>
            <a:r>
              <a:rPr lang="en-IN" sz="2400" dirty="0" smtClean="0"/>
              <a:t>The </a:t>
            </a:r>
            <a:r>
              <a:rPr lang="en-IN" sz="2400" dirty="0"/>
              <a:t>computation 5 + </a:t>
            </a:r>
            <a:r>
              <a:rPr lang="en-IN" sz="2400" i="1" dirty="0"/>
              <a:t>(</a:t>
            </a:r>
            <a:r>
              <a:rPr lang="en-IN" sz="2400" dirty="0"/>
              <a:t>−2</a:t>
            </a:r>
            <a:r>
              <a:rPr lang="en-IN" sz="2400" i="1" dirty="0"/>
              <a:t>) </a:t>
            </a:r>
            <a:r>
              <a:rPr lang="en-IN" sz="2400" dirty="0"/>
              <a:t>= 3 generates the correct four bits of the result, namely 0011. </a:t>
            </a:r>
          </a:p>
          <a:p>
            <a:pPr lvl="1" algn="just">
              <a:lnSpc>
                <a:spcPct val="100000"/>
              </a:lnSpc>
            </a:pPr>
            <a:r>
              <a:rPr lang="en-IN" sz="2000" dirty="0"/>
              <a:t>There is a carry-out from the sign-bit position, which we can simply ignore. </a:t>
            </a:r>
            <a:endParaRPr lang="en-IN" sz="2000" dirty="0" smtClean="0"/>
          </a:p>
          <a:p>
            <a:pPr algn="just">
              <a:lnSpc>
                <a:spcPct val="100000"/>
              </a:lnSpc>
            </a:pPr>
            <a:r>
              <a:rPr lang="en-IN" sz="2400" dirty="0" smtClean="0"/>
              <a:t>The </a:t>
            </a:r>
            <a:r>
              <a:rPr lang="en-IN" sz="2400" dirty="0"/>
              <a:t>fourth case is </a:t>
            </a:r>
            <a:r>
              <a:rPr lang="en-IN" sz="2400" i="1" dirty="0"/>
              <a:t>(</a:t>
            </a:r>
            <a:r>
              <a:rPr lang="en-IN" sz="2400" dirty="0"/>
              <a:t>−5</a:t>
            </a:r>
            <a:r>
              <a:rPr lang="en-IN" sz="2400" i="1" dirty="0"/>
              <a:t>) </a:t>
            </a:r>
            <a:r>
              <a:rPr lang="en-IN" sz="2400" dirty="0"/>
              <a:t>+ </a:t>
            </a:r>
            <a:r>
              <a:rPr lang="en-IN" sz="2400" i="1" dirty="0"/>
              <a:t>(</a:t>
            </a:r>
            <a:r>
              <a:rPr lang="en-IN" sz="2400" dirty="0"/>
              <a:t>−2</a:t>
            </a:r>
            <a:r>
              <a:rPr lang="en-IN" sz="2400" i="1" dirty="0"/>
              <a:t>) </a:t>
            </a:r>
            <a:r>
              <a:rPr lang="en-IN" sz="2400" dirty="0"/>
              <a:t>= </a:t>
            </a:r>
            <a:r>
              <a:rPr lang="en-IN" sz="2400" i="1" dirty="0"/>
              <a:t>(</a:t>
            </a:r>
            <a:r>
              <a:rPr lang="en-IN" sz="2400" dirty="0"/>
              <a:t>−7</a:t>
            </a:r>
            <a:r>
              <a:rPr lang="en-IN" sz="2400" i="1" dirty="0"/>
              <a:t>)</a:t>
            </a:r>
            <a:r>
              <a:rPr lang="en-IN" sz="2400" dirty="0"/>
              <a:t>. </a:t>
            </a:r>
            <a:r>
              <a:rPr lang="en-IN" sz="2400" dirty="0" smtClean="0"/>
              <a:t>Again</a:t>
            </a:r>
            <a:r>
              <a:rPr lang="en-IN" sz="2400" dirty="0"/>
              <a:t>, the four bits of the result, 1001, give the correct sum </a:t>
            </a:r>
            <a:r>
              <a:rPr lang="en-IN" sz="2400" i="1" dirty="0"/>
              <a:t>(</a:t>
            </a:r>
            <a:r>
              <a:rPr lang="en-IN" sz="2400" dirty="0"/>
              <a:t>−7</a:t>
            </a:r>
            <a:r>
              <a:rPr lang="en-IN" sz="2400" i="1" dirty="0"/>
              <a:t>)</a:t>
            </a:r>
            <a:r>
              <a:rPr lang="en-IN" sz="2400" dirty="0"/>
              <a:t>. </a:t>
            </a:r>
          </a:p>
          <a:p>
            <a:pPr lvl="1" algn="just">
              <a:lnSpc>
                <a:spcPct val="100000"/>
              </a:lnSpc>
            </a:pPr>
            <a:r>
              <a:rPr lang="en-IN" sz="2000" dirty="0"/>
              <a:t>In this case also, the carry-out from the sign-bit position can be ignored</a:t>
            </a:r>
            <a:r>
              <a:rPr lang="en-IN" sz="2000" dirty="0" smtClean="0"/>
              <a:t>.</a:t>
            </a:r>
          </a:p>
          <a:p>
            <a:pPr algn="just">
              <a:lnSpc>
                <a:spcPct val="100000"/>
              </a:lnSpc>
            </a:pPr>
            <a:r>
              <a:rPr lang="en-IN" sz="2400" dirty="0"/>
              <a:t>As illustrated by these examples, the addition of 2’s complement numbers is very simple.</a:t>
            </a:r>
          </a:p>
          <a:p>
            <a:pPr lvl="1" algn="just">
              <a:lnSpc>
                <a:spcPct val="100000"/>
              </a:lnSpc>
            </a:pPr>
            <a:r>
              <a:rPr lang="en-IN" sz="2000" dirty="0" smtClean="0"/>
              <a:t>When </a:t>
            </a:r>
            <a:r>
              <a:rPr lang="en-IN" sz="2000" dirty="0"/>
              <a:t>the numbers are added, the result is always correct.</a:t>
            </a:r>
          </a:p>
          <a:p>
            <a:pPr lvl="1" algn="just">
              <a:lnSpc>
                <a:spcPct val="100000"/>
              </a:lnSpc>
            </a:pPr>
            <a:r>
              <a:rPr lang="en-IN" sz="2000" dirty="0" smtClean="0"/>
              <a:t>If </a:t>
            </a:r>
            <a:r>
              <a:rPr lang="en-IN" sz="2000" dirty="0"/>
              <a:t>there is a carry-out from the sign-bit position, it is simply ignored. </a:t>
            </a:r>
          </a:p>
          <a:p>
            <a:pPr algn="just">
              <a:lnSpc>
                <a:spcPct val="100000"/>
              </a:lnSpc>
            </a:pPr>
            <a:r>
              <a:rPr lang="en-IN" sz="2400" dirty="0"/>
              <a:t>Therefore, the addition process is the same, regardless of the signs of the </a:t>
            </a:r>
            <a:r>
              <a:rPr lang="en-IN" sz="2400" dirty="0" smtClean="0"/>
              <a:t>operands and </a:t>
            </a:r>
            <a:r>
              <a:rPr lang="en-IN" sz="2400" dirty="0"/>
              <a:t>can be performed by an adder circuit, such as the n-bit ripple carry adder.</a:t>
            </a:r>
          </a:p>
          <a:p>
            <a:pPr algn="just">
              <a:lnSpc>
                <a:spcPct val="100000"/>
              </a:lnSpc>
            </a:pPr>
            <a:r>
              <a:rPr lang="en-IN" sz="2400" dirty="0"/>
              <a:t>Hence the 2’s complement notation is highly suitable for the implementation of addition </a:t>
            </a:r>
            <a:r>
              <a:rPr lang="en-IN" sz="2400" dirty="0" smtClean="0"/>
              <a:t>operations with operands of any signs. </a:t>
            </a:r>
            <a:endParaRPr lang="en-IN" sz="2400" dirty="0"/>
          </a:p>
          <a:p>
            <a:pPr algn="just">
              <a:lnSpc>
                <a:spcPct val="100000"/>
              </a:lnSpc>
            </a:pPr>
            <a:endParaRPr lang="en-IN" sz="2400" dirty="0"/>
          </a:p>
        </p:txBody>
      </p:sp>
      <p:pic>
        <p:nvPicPr>
          <p:cNvPr id="4" name="Picture 3"/>
          <p:cNvPicPr>
            <a:picLocks noChangeAspect="1"/>
          </p:cNvPicPr>
          <p:nvPr/>
        </p:nvPicPr>
        <p:blipFill rotWithShape="1">
          <a:blip r:embed="rId2"/>
          <a:srcRect t="45948"/>
          <a:stretch/>
        </p:blipFill>
        <p:spPr>
          <a:xfrm>
            <a:off x="2508747" y="181827"/>
            <a:ext cx="5868219" cy="1941243"/>
          </a:xfrm>
          <a:prstGeom prst="rect">
            <a:avLst/>
          </a:prstGeom>
        </p:spPr>
      </p:pic>
    </p:spTree>
    <p:extLst>
      <p:ext uri="{BB962C8B-B14F-4D97-AF65-F5344CB8AC3E}">
        <p14:creationId xmlns:p14="http://schemas.microsoft.com/office/powerpoint/2010/main" val="239893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rPr>
              <a:t>2’s Complement Subtraction</a:t>
            </a:r>
            <a:endParaRPr lang="en-IN" dirty="0">
              <a:solidFill>
                <a:srgbClr val="FF0000"/>
              </a:solidFill>
            </a:endParaRPr>
          </a:p>
        </p:txBody>
      </p:sp>
      <p:sp>
        <p:nvSpPr>
          <p:cNvPr id="3" name="Content Placeholder 2"/>
          <p:cNvSpPr>
            <a:spLocks noGrp="1"/>
          </p:cNvSpPr>
          <p:nvPr>
            <p:ph idx="1"/>
          </p:nvPr>
        </p:nvSpPr>
        <p:spPr>
          <a:xfrm>
            <a:off x="838200" y="1502229"/>
            <a:ext cx="6245208" cy="4674734"/>
          </a:xfrm>
        </p:spPr>
        <p:txBody>
          <a:bodyPr>
            <a:noAutofit/>
          </a:bodyPr>
          <a:lstStyle/>
          <a:p>
            <a:pPr algn="just">
              <a:lnSpc>
                <a:spcPct val="100000"/>
              </a:lnSpc>
            </a:pPr>
            <a:r>
              <a:rPr lang="en-IN" sz="2200" dirty="0"/>
              <a:t>The easiest way of performing subtraction is to negate the subtrahend and add it to the minuend. </a:t>
            </a:r>
          </a:p>
          <a:p>
            <a:pPr algn="just">
              <a:lnSpc>
                <a:spcPct val="100000"/>
              </a:lnSpc>
            </a:pPr>
            <a:r>
              <a:rPr lang="en-IN" sz="2200" dirty="0"/>
              <a:t>This is done by finding the 2’s complement of the subtrahend and then performing the addition. </a:t>
            </a:r>
          </a:p>
          <a:p>
            <a:pPr algn="just">
              <a:lnSpc>
                <a:spcPct val="100000"/>
              </a:lnSpc>
            </a:pPr>
            <a:r>
              <a:rPr lang="en-IN" sz="2200" dirty="0" smtClean="0"/>
              <a:t>The </a:t>
            </a:r>
            <a:r>
              <a:rPr lang="en-IN" sz="2200" dirty="0"/>
              <a:t>operation 5 − </a:t>
            </a:r>
            <a:r>
              <a:rPr lang="en-IN" sz="2200" i="1" dirty="0"/>
              <a:t>(</a:t>
            </a:r>
            <a:r>
              <a:rPr lang="en-IN" sz="2200" dirty="0"/>
              <a:t>+2</a:t>
            </a:r>
            <a:r>
              <a:rPr lang="en-IN" sz="2200" i="1" dirty="0"/>
              <a:t>) </a:t>
            </a:r>
            <a:r>
              <a:rPr lang="en-IN" sz="2200" dirty="0"/>
              <a:t>= 3 involves finding the 2’s complement of +2, which is 1110. </a:t>
            </a:r>
            <a:r>
              <a:rPr lang="en-IN" sz="2200" dirty="0" smtClean="0"/>
              <a:t>When </a:t>
            </a:r>
            <a:r>
              <a:rPr lang="en-IN" sz="2200" dirty="0"/>
              <a:t>this number is added to 0101, the result is 0011 = </a:t>
            </a:r>
            <a:r>
              <a:rPr lang="en-IN" sz="2200" i="1" dirty="0"/>
              <a:t>(</a:t>
            </a:r>
            <a:r>
              <a:rPr lang="en-IN" sz="2200" dirty="0"/>
              <a:t>+3</a:t>
            </a:r>
            <a:r>
              <a:rPr lang="en-IN" sz="2200" i="1" dirty="0"/>
              <a:t>) </a:t>
            </a:r>
            <a:r>
              <a:rPr lang="en-IN" sz="2200" dirty="0"/>
              <a:t>and a carry-out from the sign-bit position occurs, which is ignored</a:t>
            </a:r>
            <a:r>
              <a:rPr lang="en-IN" sz="2200" dirty="0" smtClean="0"/>
              <a:t>.</a:t>
            </a:r>
          </a:p>
          <a:p>
            <a:pPr algn="just">
              <a:lnSpc>
                <a:spcPct val="100000"/>
              </a:lnSpc>
            </a:pPr>
            <a:r>
              <a:rPr lang="en-IN" sz="2200" dirty="0" smtClean="0"/>
              <a:t> A similar situation arises for </a:t>
            </a:r>
            <a:r>
              <a:rPr lang="en-IN" sz="2200" i="1" dirty="0" smtClean="0"/>
              <a:t>(</a:t>
            </a:r>
            <a:r>
              <a:rPr lang="en-IN" sz="2200" dirty="0" smtClean="0"/>
              <a:t>−5</a:t>
            </a:r>
            <a:r>
              <a:rPr lang="en-IN" sz="2200" i="1" dirty="0" smtClean="0"/>
              <a:t>) </a:t>
            </a:r>
            <a:r>
              <a:rPr lang="en-IN" sz="2200" dirty="0" smtClean="0"/>
              <a:t>− </a:t>
            </a:r>
            <a:r>
              <a:rPr lang="en-IN" sz="2200" i="1" dirty="0" smtClean="0"/>
              <a:t>(</a:t>
            </a:r>
            <a:r>
              <a:rPr lang="en-IN" sz="2200" dirty="0" smtClean="0"/>
              <a:t>+2</a:t>
            </a:r>
            <a:r>
              <a:rPr lang="en-IN" sz="2200" i="1" dirty="0" smtClean="0"/>
              <a:t>) </a:t>
            </a:r>
            <a:r>
              <a:rPr lang="en-IN" sz="2200" dirty="0" smtClean="0"/>
              <a:t>= </a:t>
            </a:r>
            <a:r>
              <a:rPr lang="en-IN" sz="2200" i="1" dirty="0" smtClean="0"/>
              <a:t>(</a:t>
            </a:r>
            <a:r>
              <a:rPr lang="en-IN" sz="2200" dirty="0" smtClean="0"/>
              <a:t>−7</a:t>
            </a:r>
            <a:r>
              <a:rPr lang="en-IN" sz="2200" i="1" dirty="0" smtClean="0"/>
              <a:t>)</a:t>
            </a:r>
            <a:r>
              <a:rPr lang="en-IN" sz="2200" dirty="0" smtClean="0"/>
              <a:t>.  In the remaining two cases there is no carry-out, and the result is correct.</a:t>
            </a:r>
            <a:endParaRPr lang="en-IN" sz="2200" dirty="0"/>
          </a:p>
        </p:txBody>
      </p:sp>
      <p:pic>
        <p:nvPicPr>
          <p:cNvPr id="4" name="Picture 3"/>
          <p:cNvPicPr>
            <a:picLocks noChangeAspect="1"/>
          </p:cNvPicPr>
          <p:nvPr/>
        </p:nvPicPr>
        <p:blipFill rotWithShape="1">
          <a:blip r:embed="rId2"/>
          <a:srcRect b="48678"/>
          <a:stretch/>
        </p:blipFill>
        <p:spPr>
          <a:xfrm>
            <a:off x="7083408" y="1690688"/>
            <a:ext cx="4791744" cy="1999615"/>
          </a:xfrm>
          <a:prstGeom prst="rect">
            <a:avLst/>
          </a:prstGeom>
        </p:spPr>
      </p:pic>
      <p:pic>
        <p:nvPicPr>
          <p:cNvPr id="5" name="Picture 4"/>
          <p:cNvPicPr>
            <a:picLocks noChangeAspect="1"/>
          </p:cNvPicPr>
          <p:nvPr/>
        </p:nvPicPr>
        <p:blipFill rotWithShape="1">
          <a:blip r:embed="rId2"/>
          <a:srcRect t="47298"/>
          <a:stretch/>
        </p:blipFill>
        <p:spPr>
          <a:xfrm>
            <a:off x="7228261" y="3839596"/>
            <a:ext cx="4791744" cy="2053408"/>
          </a:xfrm>
          <a:prstGeom prst="rect">
            <a:avLst/>
          </a:prstGeom>
        </p:spPr>
      </p:pic>
    </p:spTree>
    <p:extLst>
      <p:ext uri="{BB962C8B-B14F-4D97-AF65-F5344CB8AC3E}">
        <p14:creationId xmlns:p14="http://schemas.microsoft.com/office/powerpoint/2010/main" val="451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p>
        </p:txBody>
      </p:sp>
      <p:sp>
        <p:nvSpPr>
          <p:cNvPr id="3" name="Content Placeholder 2"/>
          <p:cNvSpPr>
            <a:spLocks noGrp="1"/>
          </p:cNvSpPr>
          <p:nvPr>
            <p:ph idx="1"/>
          </p:nvPr>
        </p:nvSpPr>
        <p:spPr>
          <a:xfrm>
            <a:off x="838199" y="1825625"/>
            <a:ext cx="10748555" cy="4351338"/>
          </a:xfrm>
        </p:spPr>
        <p:txBody>
          <a:bodyPr>
            <a:normAutofit fontScale="92500" lnSpcReduction="10000"/>
          </a:bodyPr>
          <a:lstStyle/>
          <a:p>
            <a:r>
              <a:rPr lang="en-IN" dirty="0"/>
              <a:t>We can indicate the radix as a subscript when there is potential for confusion. </a:t>
            </a:r>
          </a:p>
          <a:p>
            <a:r>
              <a:rPr lang="en-IN" dirty="0"/>
              <a:t>So, 1101 is a base-2 number, and we shall write it as (1101)</a:t>
            </a:r>
            <a:r>
              <a:rPr lang="en-IN" baseline="-25000" dirty="0"/>
              <a:t>2</a:t>
            </a:r>
            <a:r>
              <a:rPr lang="en-IN" dirty="0"/>
              <a:t>. </a:t>
            </a:r>
          </a:p>
          <a:p>
            <a:r>
              <a:rPr lang="en-IN" dirty="0"/>
              <a:t>Evaluating the preceding expression for </a:t>
            </a:r>
            <a:r>
              <a:rPr lang="en-IN" i="1" dirty="0"/>
              <a:t>V</a:t>
            </a:r>
          </a:p>
          <a:p>
            <a:r>
              <a:rPr lang="da-DK" dirty="0"/>
              <a:t>=&gt;  </a:t>
            </a:r>
            <a:r>
              <a:rPr lang="da-DK" i="1" dirty="0"/>
              <a:t>V</a:t>
            </a:r>
            <a:r>
              <a:rPr lang="da-DK" dirty="0"/>
              <a:t> = </a:t>
            </a:r>
            <a:r>
              <a:rPr lang="en-IN" dirty="0"/>
              <a:t>1 × 2</a:t>
            </a:r>
            <a:r>
              <a:rPr lang="en-IN" baseline="30000" dirty="0"/>
              <a:t>3</a:t>
            </a:r>
            <a:r>
              <a:rPr lang="en-IN" dirty="0"/>
              <a:t> + 1 × 2</a:t>
            </a:r>
            <a:r>
              <a:rPr lang="en-IN" baseline="30000" dirty="0"/>
              <a:t>2</a:t>
            </a:r>
            <a:r>
              <a:rPr lang="en-IN" dirty="0"/>
              <a:t> + 0 × 2</a:t>
            </a:r>
            <a:r>
              <a:rPr lang="en-IN" baseline="30000" dirty="0"/>
              <a:t>1</a:t>
            </a:r>
            <a:r>
              <a:rPr lang="en-IN" dirty="0"/>
              <a:t> + 1 × 2</a:t>
            </a:r>
            <a:r>
              <a:rPr lang="en-IN" baseline="30000" dirty="0"/>
              <a:t>0 </a:t>
            </a:r>
            <a:r>
              <a:rPr lang="en-IN" dirty="0"/>
              <a:t>= </a:t>
            </a:r>
            <a:r>
              <a:rPr lang="da-DK" dirty="0"/>
              <a:t>8 + 4 + 1 = 13. </a:t>
            </a:r>
          </a:p>
          <a:p>
            <a:r>
              <a:rPr lang="da-DK" dirty="0"/>
              <a:t>Hence </a:t>
            </a:r>
            <a:r>
              <a:rPr lang="en-IN" dirty="0"/>
              <a:t>(1101)</a:t>
            </a:r>
            <a:r>
              <a:rPr lang="en-IN" baseline="-25000" dirty="0"/>
              <a:t>2</a:t>
            </a:r>
            <a:r>
              <a:rPr lang="en-IN" dirty="0"/>
              <a:t> = (13)</a:t>
            </a:r>
            <a:r>
              <a:rPr lang="en-IN" baseline="-25000" dirty="0"/>
              <a:t>10</a:t>
            </a:r>
          </a:p>
          <a:p>
            <a:r>
              <a:rPr lang="en-IN" dirty="0"/>
              <a:t>The range of integers that can be represented by a binary number depends on the number of bits used.</a:t>
            </a:r>
          </a:p>
          <a:p>
            <a:pPr lvl="1"/>
            <a:r>
              <a:rPr lang="en-IN" dirty="0"/>
              <a:t>For example, with four bits the largest number is (1111)</a:t>
            </a:r>
            <a:r>
              <a:rPr lang="en-IN" baseline="-25000" dirty="0"/>
              <a:t>2</a:t>
            </a:r>
            <a:r>
              <a:rPr lang="en-IN" dirty="0"/>
              <a:t> = (15)</a:t>
            </a:r>
            <a:r>
              <a:rPr lang="en-IN" baseline="-25000" dirty="0"/>
              <a:t>10</a:t>
            </a:r>
            <a:r>
              <a:rPr lang="en-IN" dirty="0"/>
              <a:t>.</a:t>
            </a:r>
          </a:p>
          <a:p>
            <a:pPr lvl="1"/>
            <a:r>
              <a:rPr lang="en-IN" dirty="0"/>
              <a:t>An example of a larger number is (10110111)</a:t>
            </a:r>
            <a:r>
              <a:rPr lang="en-IN" baseline="-25000" dirty="0"/>
              <a:t>2</a:t>
            </a:r>
            <a:r>
              <a:rPr lang="en-IN" dirty="0"/>
              <a:t> = (183)</a:t>
            </a:r>
            <a:r>
              <a:rPr lang="en-IN" baseline="-25000" dirty="0"/>
              <a:t>10</a:t>
            </a:r>
            <a:r>
              <a:rPr lang="en-IN" dirty="0"/>
              <a:t>. </a:t>
            </a:r>
          </a:p>
          <a:p>
            <a:r>
              <a:rPr lang="en-IN" dirty="0"/>
              <a:t>In general, using n bits allows representation of integers in the range 0 to 2</a:t>
            </a:r>
            <a:r>
              <a:rPr lang="en-IN" baseline="30000" dirty="0"/>
              <a:t>n −1</a:t>
            </a:r>
            <a:endParaRPr lang="en-IN" dirty="0"/>
          </a:p>
        </p:txBody>
      </p:sp>
    </p:spTree>
    <p:extLst>
      <p:ext uri="{BB962C8B-B14F-4D97-AF65-F5344CB8AC3E}">
        <p14:creationId xmlns:p14="http://schemas.microsoft.com/office/powerpoint/2010/main" val="39328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690688"/>
            <a:ext cx="10515600" cy="4486275"/>
          </a:xfrm>
        </p:spPr>
        <p:txBody>
          <a:bodyPr/>
          <a:lstStyle/>
          <a:p>
            <a:r>
              <a:rPr lang="en-IN" dirty="0" smtClean="0"/>
              <a:t>Similarly, 5-(-2) &amp; -</a:t>
            </a:r>
            <a:r>
              <a:rPr lang="en-IN" dirty="0"/>
              <a:t> 5-(-2)</a:t>
            </a:r>
            <a:r>
              <a:rPr lang="en-IN" dirty="0" smtClean="0"/>
              <a:t>, we have to take the 2’s complement of (-2) which is 2 itself. </a:t>
            </a:r>
            <a:endParaRPr lang="en-IN" dirty="0"/>
          </a:p>
        </p:txBody>
      </p:sp>
      <p:pic>
        <p:nvPicPr>
          <p:cNvPr id="5" name="Picture 4"/>
          <p:cNvPicPr>
            <a:picLocks noChangeAspect="1"/>
          </p:cNvPicPr>
          <p:nvPr/>
        </p:nvPicPr>
        <p:blipFill>
          <a:blip r:embed="rId2"/>
          <a:stretch>
            <a:fillRect/>
          </a:stretch>
        </p:blipFill>
        <p:spPr>
          <a:xfrm>
            <a:off x="3431178" y="2766849"/>
            <a:ext cx="4677428" cy="2333951"/>
          </a:xfrm>
          <a:prstGeom prst="rect">
            <a:avLst/>
          </a:prstGeom>
        </p:spPr>
      </p:pic>
    </p:spTree>
    <p:extLst>
      <p:ext uri="{BB962C8B-B14F-4D97-AF65-F5344CB8AC3E}">
        <p14:creationId xmlns:p14="http://schemas.microsoft.com/office/powerpoint/2010/main" val="4958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508"/>
            <a:ext cx="10515600" cy="614589"/>
          </a:xfrm>
        </p:spPr>
        <p:txBody>
          <a:bodyPr>
            <a:normAutofit fontScale="90000"/>
          </a:bodyPr>
          <a:lstStyle/>
          <a:p>
            <a:r>
              <a:rPr lang="en-IN" sz="4000" b="1" dirty="0">
                <a:solidFill>
                  <a:srgbClr val="FF0000"/>
                </a:solidFill>
              </a:rPr>
              <a:t>Graphical interpretation of four-bit 2’s complement </a:t>
            </a:r>
            <a:r>
              <a:rPr lang="en-IN" sz="4000" b="1" dirty="0" smtClean="0">
                <a:solidFill>
                  <a:srgbClr val="FF0000"/>
                </a:solidFill>
              </a:rPr>
              <a:t>numbers (Modulo-16 circle)</a:t>
            </a:r>
            <a:endParaRPr lang="en-IN" sz="4000" b="1" dirty="0">
              <a:solidFill>
                <a:srgbClr val="FF0000"/>
              </a:solidFill>
            </a:endParaRPr>
          </a:p>
        </p:txBody>
      </p:sp>
      <p:pic>
        <p:nvPicPr>
          <p:cNvPr id="4" name="Picture 3"/>
          <p:cNvPicPr>
            <a:picLocks noChangeAspect="1"/>
          </p:cNvPicPr>
          <p:nvPr/>
        </p:nvPicPr>
        <p:blipFill rotWithShape="1">
          <a:blip r:embed="rId2"/>
          <a:srcRect t="9096" r="58033" b="21127"/>
          <a:stretch/>
        </p:blipFill>
        <p:spPr>
          <a:xfrm>
            <a:off x="8412480" y="1858052"/>
            <a:ext cx="3483090" cy="3278778"/>
          </a:xfrm>
          <a:prstGeom prst="rect">
            <a:avLst/>
          </a:prstGeom>
        </p:spPr>
      </p:pic>
      <p:sp>
        <p:nvSpPr>
          <p:cNvPr id="3" name="Rectangle 2"/>
          <p:cNvSpPr/>
          <p:nvPr/>
        </p:nvSpPr>
        <p:spPr>
          <a:xfrm>
            <a:off x="627016" y="1593451"/>
            <a:ext cx="7785464" cy="5262979"/>
          </a:xfrm>
          <a:prstGeom prst="rect">
            <a:avLst/>
          </a:prstGeom>
        </p:spPr>
        <p:txBody>
          <a:bodyPr wrap="square">
            <a:spAutoFit/>
          </a:bodyPr>
          <a:lstStyle/>
          <a:p>
            <a:pPr marL="285750" indent="-285750" algn="just">
              <a:lnSpc>
                <a:spcPct val="100000"/>
              </a:lnSpc>
              <a:buFont typeface="Arial" panose="020B0604020202020204" pitchFamily="34" charset="0"/>
              <a:buChar char="•"/>
            </a:pPr>
            <a:r>
              <a:rPr lang="en-IN" sz="2400" dirty="0"/>
              <a:t>As a graphical aid to visualize the addition and subtraction </a:t>
            </a:r>
            <a:r>
              <a:rPr lang="en-IN" sz="2400" dirty="0" smtClean="0"/>
              <a:t>examples we have seen, </a:t>
            </a:r>
            <a:r>
              <a:rPr lang="en-IN" sz="2400" dirty="0"/>
              <a:t>we can place all possible four-bit patterns on a modulo-16 circle given in </a:t>
            </a:r>
            <a:r>
              <a:rPr lang="en-IN" sz="2400" dirty="0" smtClean="0"/>
              <a:t>figure.</a:t>
            </a:r>
            <a:endParaRPr lang="en-IN" sz="2400" dirty="0"/>
          </a:p>
          <a:p>
            <a:pPr marL="285750" indent="-285750" algn="just">
              <a:lnSpc>
                <a:spcPct val="100000"/>
              </a:lnSpc>
              <a:buFont typeface="Arial" panose="020B0604020202020204" pitchFamily="34" charset="0"/>
              <a:buChar char="•"/>
            </a:pPr>
            <a:r>
              <a:rPr lang="en-IN" sz="2400" dirty="0"/>
              <a:t>If </a:t>
            </a:r>
            <a:r>
              <a:rPr lang="en-IN" sz="2400" dirty="0" smtClean="0"/>
              <a:t>the </a:t>
            </a:r>
            <a:r>
              <a:rPr lang="en-IN" sz="2400" dirty="0"/>
              <a:t>bit patterns represented unsigned integers, they would be numbers 0 to 15. </a:t>
            </a:r>
            <a:endParaRPr lang="en-IN" sz="2400" dirty="0" smtClean="0"/>
          </a:p>
          <a:p>
            <a:pPr marL="285750" indent="-285750" algn="just">
              <a:lnSpc>
                <a:spcPct val="100000"/>
              </a:lnSpc>
              <a:buFont typeface="Arial" panose="020B0604020202020204" pitchFamily="34" charset="0"/>
              <a:buChar char="•"/>
            </a:pPr>
            <a:r>
              <a:rPr lang="en-IN" sz="2400" dirty="0" smtClean="0"/>
              <a:t>If </a:t>
            </a:r>
            <a:r>
              <a:rPr lang="en-IN" sz="2400" dirty="0"/>
              <a:t>bit patterns</a:t>
            </a:r>
            <a:r>
              <a:rPr lang="en-IN" sz="2400" dirty="0" smtClean="0"/>
              <a:t> </a:t>
            </a:r>
            <a:r>
              <a:rPr lang="en-IN" sz="2400" dirty="0"/>
              <a:t>represent 2’s-complement integers, then the numbers range from −8 to +7, as shown</a:t>
            </a:r>
            <a:r>
              <a:rPr lang="en-IN" sz="2400" dirty="0" smtClean="0"/>
              <a:t>.</a:t>
            </a:r>
          </a:p>
          <a:p>
            <a:pPr marL="285750" indent="-285750" algn="just">
              <a:buFont typeface="Arial" panose="020B0604020202020204" pitchFamily="34" charset="0"/>
              <a:buChar char="•"/>
            </a:pPr>
            <a:r>
              <a:rPr lang="en-IN" sz="2400" dirty="0"/>
              <a:t>The </a:t>
            </a:r>
            <a:r>
              <a:rPr lang="en-IN" sz="2400" dirty="0">
                <a:solidFill>
                  <a:srgbClr val="FF0000"/>
                </a:solidFill>
              </a:rPr>
              <a:t>addition</a:t>
            </a:r>
            <a:r>
              <a:rPr lang="en-IN" sz="2400" dirty="0"/>
              <a:t> operation is done by </a:t>
            </a:r>
            <a:r>
              <a:rPr lang="en-IN" sz="2400" dirty="0">
                <a:solidFill>
                  <a:srgbClr val="FF0000"/>
                </a:solidFill>
              </a:rPr>
              <a:t>stepping in the clockwise direction</a:t>
            </a:r>
            <a:r>
              <a:rPr lang="en-IN" sz="2400" dirty="0"/>
              <a:t> by the magnitude of the number to be added. </a:t>
            </a:r>
            <a:endParaRPr lang="en-IN" sz="2400" dirty="0" smtClean="0"/>
          </a:p>
          <a:p>
            <a:pPr marL="285750" indent="-285750" algn="just">
              <a:buFont typeface="Arial" panose="020B0604020202020204" pitchFamily="34" charset="0"/>
              <a:buChar char="•"/>
            </a:pPr>
            <a:r>
              <a:rPr lang="en-IN" sz="2400" dirty="0"/>
              <a:t>For example, −5 + 2 is determined by starting at 1011 (= −5) and moving clockwise two steps, giving the result 1101 (= −3). </a:t>
            </a:r>
          </a:p>
          <a:p>
            <a:pPr marL="285750" indent="-285750" algn="just">
              <a:buFont typeface="Arial" panose="020B0604020202020204" pitchFamily="34" charset="0"/>
              <a:buChar char="•"/>
            </a:pPr>
            <a:endParaRPr lang="en-IN" sz="2400" dirty="0"/>
          </a:p>
          <a:p>
            <a:pPr marL="285750" indent="-285750" algn="just">
              <a:lnSpc>
                <a:spcPct val="10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11577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668382" y="1214845"/>
            <a:ext cx="7104017" cy="4990012"/>
          </a:xfrm>
        </p:spPr>
        <p:txBody>
          <a:bodyPr>
            <a:normAutofit fontScale="92500" lnSpcReduction="20000"/>
          </a:bodyPr>
          <a:lstStyle/>
          <a:p>
            <a:pPr algn="just">
              <a:lnSpc>
                <a:spcPct val="100000"/>
              </a:lnSpc>
            </a:pPr>
            <a:r>
              <a:rPr lang="en-IN" dirty="0" smtClean="0">
                <a:solidFill>
                  <a:srgbClr val="FF0000"/>
                </a:solidFill>
              </a:rPr>
              <a:t>Subtraction</a:t>
            </a:r>
            <a:r>
              <a:rPr lang="en-IN" dirty="0" smtClean="0"/>
              <a:t> </a:t>
            </a:r>
            <a:r>
              <a:rPr lang="en-IN" dirty="0"/>
              <a:t>can be performed on the modulo-16 </a:t>
            </a:r>
            <a:r>
              <a:rPr lang="en-IN" dirty="0" smtClean="0"/>
              <a:t>circle by moving in the </a:t>
            </a:r>
            <a:r>
              <a:rPr lang="en-IN" dirty="0" smtClean="0">
                <a:solidFill>
                  <a:srgbClr val="FF0000"/>
                </a:solidFill>
              </a:rPr>
              <a:t>counter-clockwise</a:t>
            </a:r>
            <a:r>
              <a:rPr lang="en-IN" dirty="0" smtClean="0"/>
              <a:t> direction.</a:t>
            </a:r>
          </a:p>
          <a:p>
            <a:pPr algn="just">
              <a:lnSpc>
                <a:spcPct val="100000"/>
              </a:lnSpc>
            </a:pPr>
            <a:r>
              <a:rPr lang="en-IN" dirty="0" smtClean="0"/>
              <a:t>Using </a:t>
            </a:r>
            <a:r>
              <a:rPr lang="en-IN" dirty="0"/>
              <a:t>the </a:t>
            </a:r>
            <a:r>
              <a:rPr lang="en-IN" dirty="0" smtClean="0"/>
              <a:t>example of </a:t>
            </a:r>
            <a:r>
              <a:rPr lang="en-IN" dirty="0"/>
              <a:t>5 − 2 = </a:t>
            </a:r>
            <a:r>
              <a:rPr lang="en-IN" dirty="0" smtClean="0"/>
              <a:t>3, we </a:t>
            </a:r>
            <a:r>
              <a:rPr lang="en-IN" dirty="0"/>
              <a:t>can start at 0101 (= +5) and move counter-clockwise by two steps, which gives 0011 (= +3</a:t>
            </a:r>
            <a:r>
              <a:rPr lang="en-IN" dirty="0" smtClean="0"/>
              <a:t>).</a:t>
            </a:r>
          </a:p>
          <a:p>
            <a:pPr algn="just">
              <a:lnSpc>
                <a:spcPct val="100000"/>
              </a:lnSpc>
            </a:pPr>
            <a:r>
              <a:rPr lang="en-IN" dirty="0" smtClean="0"/>
              <a:t>So in conclusion, the </a:t>
            </a:r>
            <a:r>
              <a:rPr lang="en-IN" dirty="0"/>
              <a:t>subtraction operation can be realized as the addition operation, using a 2’s complement of the subtrahend, regardless of the signs of the two operands. </a:t>
            </a:r>
          </a:p>
          <a:p>
            <a:pPr algn="just">
              <a:lnSpc>
                <a:spcPct val="100000"/>
              </a:lnSpc>
            </a:pPr>
            <a:r>
              <a:rPr lang="en-IN" dirty="0"/>
              <a:t>Therefore, </a:t>
            </a:r>
            <a:r>
              <a:rPr lang="en-IN" dirty="0" smtClean="0"/>
              <a:t>the </a:t>
            </a:r>
            <a:r>
              <a:rPr lang="en-IN" dirty="0"/>
              <a:t>same adder circuit </a:t>
            </a:r>
            <a:r>
              <a:rPr lang="en-IN" dirty="0" smtClean="0"/>
              <a:t>can </a:t>
            </a:r>
            <a:r>
              <a:rPr lang="en-IN" dirty="0"/>
              <a:t>perform both addition and </a:t>
            </a:r>
            <a:r>
              <a:rPr lang="en-IN" dirty="0" smtClean="0"/>
              <a:t>subtraction with some modifications.</a:t>
            </a:r>
            <a:endParaRPr lang="en-IN" dirty="0"/>
          </a:p>
          <a:p>
            <a:pPr algn="just">
              <a:lnSpc>
                <a:spcPct val="100000"/>
              </a:lnSpc>
            </a:pPr>
            <a:endParaRPr lang="en-IN" dirty="0"/>
          </a:p>
          <a:p>
            <a:endParaRPr lang="en-IN" dirty="0"/>
          </a:p>
        </p:txBody>
      </p:sp>
      <p:pic>
        <p:nvPicPr>
          <p:cNvPr id="5" name="Picture 4"/>
          <p:cNvPicPr>
            <a:picLocks noChangeAspect="1"/>
          </p:cNvPicPr>
          <p:nvPr/>
        </p:nvPicPr>
        <p:blipFill rotWithShape="1">
          <a:blip r:embed="rId2"/>
          <a:srcRect t="9096" r="58033" b="21127"/>
          <a:stretch/>
        </p:blipFill>
        <p:spPr>
          <a:xfrm>
            <a:off x="7772400" y="1753549"/>
            <a:ext cx="3483090" cy="3278778"/>
          </a:xfrm>
          <a:prstGeom prst="rect">
            <a:avLst/>
          </a:prstGeom>
        </p:spPr>
      </p:pic>
    </p:spTree>
    <p:extLst>
      <p:ext uri="{BB962C8B-B14F-4D97-AF65-F5344CB8AC3E}">
        <p14:creationId xmlns:p14="http://schemas.microsoft.com/office/powerpoint/2010/main" val="35849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normAutofit/>
          </a:bodyPr>
          <a:lstStyle/>
          <a:p>
            <a:r>
              <a:rPr lang="en-IN" b="1" dirty="0">
                <a:solidFill>
                  <a:srgbClr val="FF0000"/>
                </a:solidFill>
              </a:rPr>
              <a:t>Adder and Subtractor Unit</a:t>
            </a:r>
            <a:endParaRPr lang="en-IN" dirty="0">
              <a:solidFill>
                <a:srgbClr val="FF0000"/>
              </a:solidFill>
            </a:endParaRPr>
          </a:p>
        </p:txBody>
      </p:sp>
      <p:sp>
        <p:nvSpPr>
          <p:cNvPr id="3" name="Content Placeholder 2"/>
          <p:cNvSpPr>
            <a:spLocks noGrp="1"/>
          </p:cNvSpPr>
          <p:nvPr>
            <p:ph idx="1"/>
          </p:nvPr>
        </p:nvSpPr>
        <p:spPr>
          <a:xfrm>
            <a:off x="838199" y="1071154"/>
            <a:ext cx="10515600" cy="4351338"/>
          </a:xfrm>
        </p:spPr>
        <p:txBody>
          <a:bodyPr>
            <a:noAutofit/>
          </a:bodyPr>
          <a:lstStyle/>
          <a:p>
            <a:pPr algn="just">
              <a:lnSpc>
                <a:spcPct val="100000"/>
              </a:lnSpc>
            </a:pPr>
            <a:r>
              <a:rPr lang="en-IN" sz="2400" dirty="0"/>
              <a:t>The only difference between performing addition and subtraction </a:t>
            </a:r>
            <a:r>
              <a:rPr lang="en-IN" sz="2400" dirty="0" smtClean="0"/>
              <a:t>is that </a:t>
            </a:r>
            <a:r>
              <a:rPr lang="en-IN" sz="2400" dirty="0"/>
              <a:t>for subtraction it is necessary to use the 2’s complement of one operand. </a:t>
            </a:r>
          </a:p>
          <a:p>
            <a:pPr algn="just">
              <a:lnSpc>
                <a:spcPct val="100000"/>
              </a:lnSpc>
            </a:pPr>
            <a:r>
              <a:rPr lang="en-IN" sz="2400" dirty="0" smtClean="0"/>
              <a:t>So we can use an adder to also perform subtraction.</a:t>
            </a:r>
          </a:p>
          <a:p>
            <a:pPr algn="just">
              <a:lnSpc>
                <a:spcPct val="100000"/>
              </a:lnSpc>
            </a:pPr>
            <a:r>
              <a:rPr lang="en-IN" sz="2400" dirty="0" smtClean="0"/>
              <a:t>Let </a:t>
            </a:r>
            <a:r>
              <a:rPr lang="en-IN" sz="2400" i="1" dirty="0"/>
              <a:t>X </a:t>
            </a:r>
            <a:r>
              <a:rPr lang="en-IN" sz="2400" dirty="0"/>
              <a:t>and </a:t>
            </a:r>
            <a:r>
              <a:rPr lang="en-IN" sz="2400" i="1" dirty="0"/>
              <a:t>Y </a:t>
            </a:r>
            <a:r>
              <a:rPr lang="en-IN" sz="2400" dirty="0"/>
              <a:t>be the two operands, such that </a:t>
            </a:r>
            <a:r>
              <a:rPr lang="en-IN" sz="2400" i="1" dirty="0"/>
              <a:t>Y </a:t>
            </a:r>
            <a:r>
              <a:rPr lang="en-IN" sz="2400" dirty="0"/>
              <a:t>serves as the </a:t>
            </a:r>
            <a:r>
              <a:rPr lang="en-IN" sz="2400" dirty="0" smtClean="0"/>
              <a:t>subtrahend.</a:t>
            </a:r>
          </a:p>
          <a:p>
            <a:pPr algn="just">
              <a:lnSpc>
                <a:spcPct val="100000"/>
              </a:lnSpc>
            </a:pPr>
            <a:r>
              <a:rPr lang="en-IN" sz="2400" dirty="0"/>
              <a:t>A 2’s complement can be obtained by adding 1 to the 1’s complement of </a:t>
            </a:r>
            <a:r>
              <a:rPr lang="en-IN" sz="2400" i="1" dirty="0"/>
              <a:t>Y </a:t>
            </a:r>
            <a:r>
              <a:rPr lang="en-IN" sz="2400" dirty="0"/>
              <a:t>. </a:t>
            </a:r>
            <a:endParaRPr lang="en-IN" sz="2400" dirty="0" smtClean="0"/>
          </a:p>
          <a:p>
            <a:pPr algn="just">
              <a:lnSpc>
                <a:spcPct val="100000"/>
              </a:lnSpc>
            </a:pPr>
            <a:r>
              <a:rPr lang="en-IN" sz="2400" dirty="0"/>
              <a:t>Adding 1 in the least-significant bit position can be accomplished simply by setting the carry-in bit </a:t>
            </a:r>
            <a:r>
              <a:rPr lang="en-IN" sz="2400" i="1" dirty="0"/>
              <a:t>c</a:t>
            </a:r>
            <a:r>
              <a:rPr lang="en-IN" sz="2400" baseline="-25000" dirty="0"/>
              <a:t>0</a:t>
            </a:r>
            <a:r>
              <a:rPr lang="en-IN" sz="2400" dirty="0"/>
              <a:t> to 1.</a:t>
            </a:r>
          </a:p>
          <a:p>
            <a:pPr algn="just">
              <a:lnSpc>
                <a:spcPct val="100000"/>
              </a:lnSpc>
            </a:pPr>
            <a:r>
              <a:rPr lang="en-IN" sz="2400" dirty="0"/>
              <a:t>A1’s complement of a number is obtained by complementing each of its bits. </a:t>
            </a:r>
          </a:p>
          <a:p>
            <a:pPr algn="just">
              <a:lnSpc>
                <a:spcPct val="100000"/>
              </a:lnSpc>
            </a:pPr>
            <a:r>
              <a:rPr lang="en-IN" sz="2400" dirty="0"/>
              <a:t>This could be done with NOT gates, but we need a more flexible circuit where we can use the true value of </a:t>
            </a:r>
            <a:r>
              <a:rPr lang="en-IN" sz="2400" i="1" dirty="0"/>
              <a:t>Y </a:t>
            </a:r>
            <a:r>
              <a:rPr lang="en-IN" sz="2400" dirty="0"/>
              <a:t>for addition and its complement for subtraction</a:t>
            </a:r>
          </a:p>
          <a:p>
            <a:pPr algn="just">
              <a:lnSpc>
                <a:spcPct val="100000"/>
              </a:lnSpc>
            </a:pPr>
            <a:r>
              <a:rPr lang="en-IN" sz="2400" dirty="0" smtClean="0"/>
              <a:t>But, a </a:t>
            </a:r>
            <a:r>
              <a:rPr lang="en-IN" sz="2400" dirty="0"/>
              <a:t>two-input XOR </a:t>
            </a:r>
            <a:r>
              <a:rPr lang="en-IN" sz="2400" dirty="0" smtClean="0"/>
              <a:t>gate </a:t>
            </a:r>
            <a:r>
              <a:rPr lang="en-IN" sz="2400" dirty="0"/>
              <a:t>can be used to choose between true and complemented versions of an input value, under the control of the other input.</a:t>
            </a:r>
          </a:p>
          <a:p>
            <a:pPr marL="0" indent="0" algn="just">
              <a:lnSpc>
                <a:spcPct val="100000"/>
              </a:lnSpc>
              <a:buNone/>
            </a:pPr>
            <a:endParaRPr lang="en-IN" sz="2400" dirty="0"/>
          </a:p>
        </p:txBody>
      </p:sp>
    </p:spTree>
    <p:extLst>
      <p:ext uri="{BB962C8B-B14F-4D97-AF65-F5344CB8AC3E}">
        <p14:creationId xmlns:p14="http://schemas.microsoft.com/office/powerpoint/2010/main" val="95095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29994"/>
            <a:ext cx="10515600" cy="588464"/>
          </a:xfrm>
        </p:spPr>
        <p:txBody>
          <a:bodyPr>
            <a:normAutofit fontScale="90000"/>
          </a:bodyPr>
          <a:lstStyle/>
          <a:p>
            <a:r>
              <a:rPr lang="en-IN" b="1" dirty="0">
                <a:solidFill>
                  <a:srgbClr val="FF0000"/>
                </a:solidFill>
              </a:rPr>
              <a:t>Adder and </a:t>
            </a:r>
            <a:r>
              <a:rPr lang="en-IN" b="1" dirty="0" err="1" smtClean="0">
                <a:solidFill>
                  <a:srgbClr val="FF0000"/>
                </a:solidFill>
              </a:rPr>
              <a:t>Subtractor</a:t>
            </a:r>
            <a:r>
              <a:rPr lang="en-IN" b="1" dirty="0" smtClean="0">
                <a:solidFill>
                  <a:srgbClr val="FF0000"/>
                </a:solidFill>
              </a:rPr>
              <a:t> Circuit</a:t>
            </a:r>
            <a:endParaRPr lang="en-IN" dirty="0"/>
          </a:p>
        </p:txBody>
      </p:sp>
      <p:sp>
        <p:nvSpPr>
          <p:cNvPr id="3" name="Content Placeholder 2"/>
          <p:cNvSpPr>
            <a:spLocks noGrp="1"/>
          </p:cNvSpPr>
          <p:nvPr>
            <p:ph idx="1"/>
          </p:nvPr>
        </p:nvSpPr>
        <p:spPr>
          <a:xfrm>
            <a:off x="838200" y="718458"/>
            <a:ext cx="10515600" cy="5458505"/>
          </a:xfrm>
        </p:spPr>
        <p:txBody>
          <a:bodyPr>
            <a:normAutofit/>
          </a:bodyPr>
          <a:lstStyle/>
          <a:p>
            <a:pPr algn="just">
              <a:lnSpc>
                <a:spcPct val="110000"/>
              </a:lnSpc>
            </a:pPr>
            <a:r>
              <a:rPr lang="en-IN" sz="2400" dirty="0"/>
              <a:t>The main part of the circuit is an </a:t>
            </a:r>
            <a:r>
              <a:rPr lang="en-IN" sz="2400" i="1" dirty="0"/>
              <a:t>n</a:t>
            </a:r>
            <a:r>
              <a:rPr lang="en-IN" sz="2400" dirty="0"/>
              <a:t>-bit adder, which can be implemented using the ripple-carry structure.</a:t>
            </a:r>
          </a:p>
          <a:p>
            <a:pPr algn="just">
              <a:lnSpc>
                <a:spcPct val="100000"/>
              </a:lnSpc>
            </a:pPr>
            <a:r>
              <a:rPr lang="en-IN" sz="2400" dirty="0" smtClean="0"/>
              <a:t> </a:t>
            </a:r>
            <a:r>
              <a:rPr lang="en-IN" sz="2400" dirty="0"/>
              <a:t>Assume that there exists a control signal that chooses whether addition or subtraction is to be performed. </a:t>
            </a:r>
            <a:endParaRPr lang="en-IN" sz="2400" dirty="0" smtClean="0"/>
          </a:p>
          <a:p>
            <a:pPr lvl="1" algn="just">
              <a:lnSpc>
                <a:spcPct val="100000"/>
              </a:lnSpc>
            </a:pPr>
            <a:r>
              <a:rPr lang="en-IN" sz="2000" dirty="0" smtClean="0"/>
              <a:t>Let </a:t>
            </a:r>
            <a:r>
              <a:rPr lang="en-IN" sz="2000" dirty="0"/>
              <a:t>this signal be called Add/Sub. Also, let its value be 0 for addition and 1 for subtraction. </a:t>
            </a:r>
          </a:p>
          <a:p>
            <a:pPr lvl="1" algn="just">
              <a:lnSpc>
                <a:spcPct val="100000"/>
              </a:lnSpc>
            </a:pPr>
            <a:endParaRPr lang="en-IN" dirty="0"/>
          </a:p>
        </p:txBody>
      </p:sp>
      <p:pic>
        <p:nvPicPr>
          <p:cNvPr id="6" name="Picture 5"/>
          <p:cNvPicPr>
            <a:picLocks noChangeAspect="1"/>
          </p:cNvPicPr>
          <p:nvPr/>
        </p:nvPicPr>
        <p:blipFill>
          <a:blip r:embed="rId2"/>
          <a:stretch>
            <a:fillRect/>
          </a:stretch>
        </p:blipFill>
        <p:spPr>
          <a:xfrm>
            <a:off x="2345866" y="2796243"/>
            <a:ext cx="7500268" cy="4075611"/>
          </a:xfrm>
          <a:prstGeom prst="rect">
            <a:avLst/>
          </a:prstGeom>
        </p:spPr>
      </p:pic>
      <p:cxnSp>
        <p:nvCxnSpPr>
          <p:cNvPr id="7" name="Straight Connector 6"/>
          <p:cNvCxnSpPr/>
          <p:nvPr/>
        </p:nvCxnSpPr>
        <p:spPr>
          <a:xfrm>
            <a:off x="4100945" y="2495480"/>
            <a:ext cx="47580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22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761"/>
            <a:ext cx="10515600" cy="6143347"/>
          </a:xfrm>
        </p:spPr>
        <p:txBody>
          <a:bodyPr>
            <a:normAutofit/>
          </a:bodyPr>
          <a:lstStyle/>
          <a:p>
            <a:pPr algn="just">
              <a:lnSpc>
                <a:spcPct val="110000"/>
              </a:lnSpc>
            </a:pPr>
            <a:r>
              <a:rPr lang="en-IN" dirty="0" smtClean="0"/>
              <a:t>Note </a:t>
            </a:r>
            <a:r>
              <a:rPr lang="en-IN" dirty="0"/>
              <a:t>that the control signal Add/Sub is also connected to the carry-in </a:t>
            </a:r>
            <a:r>
              <a:rPr lang="en-IN" i="1" dirty="0"/>
              <a:t>c</a:t>
            </a:r>
            <a:r>
              <a:rPr lang="en-IN" baseline="-25000" dirty="0"/>
              <a:t>0</a:t>
            </a:r>
            <a:r>
              <a:rPr lang="en-IN" dirty="0"/>
              <a:t>. </a:t>
            </a:r>
          </a:p>
          <a:p>
            <a:pPr lvl="1" algn="just">
              <a:lnSpc>
                <a:spcPct val="110000"/>
              </a:lnSpc>
            </a:pPr>
            <a:r>
              <a:rPr lang="en-IN" dirty="0"/>
              <a:t>This makes </a:t>
            </a:r>
            <a:r>
              <a:rPr lang="en-IN" i="1" dirty="0"/>
              <a:t>c</a:t>
            </a:r>
            <a:r>
              <a:rPr lang="en-IN" baseline="-25000" dirty="0"/>
              <a:t>0</a:t>
            </a:r>
            <a:r>
              <a:rPr lang="en-IN" dirty="0"/>
              <a:t> = 1 when subtraction is to be performed, thus adding the 1 that is needed to form the 2’s complement of </a:t>
            </a:r>
            <a:r>
              <a:rPr lang="en-IN" i="1" dirty="0"/>
              <a:t>Y </a:t>
            </a:r>
            <a:r>
              <a:rPr lang="en-IN" dirty="0"/>
              <a:t>. </a:t>
            </a:r>
          </a:p>
          <a:p>
            <a:pPr lvl="1" algn="just">
              <a:lnSpc>
                <a:spcPct val="110000"/>
              </a:lnSpc>
            </a:pPr>
            <a:r>
              <a:rPr lang="en-IN" dirty="0"/>
              <a:t>When the addition operation is performed, we will have </a:t>
            </a:r>
            <a:r>
              <a:rPr lang="en-IN" i="1" dirty="0"/>
              <a:t>c</a:t>
            </a:r>
            <a:r>
              <a:rPr lang="en-IN" baseline="-25000" dirty="0"/>
              <a:t>0</a:t>
            </a:r>
            <a:r>
              <a:rPr lang="en-IN" dirty="0"/>
              <a:t> = 0</a:t>
            </a:r>
            <a:r>
              <a:rPr lang="en-IN" dirty="0" smtClean="0"/>
              <a:t>.</a:t>
            </a:r>
          </a:p>
          <a:p>
            <a:pPr>
              <a:lnSpc>
                <a:spcPct val="110000"/>
              </a:lnSpc>
            </a:pPr>
            <a:r>
              <a:rPr lang="en-IN" dirty="0"/>
              <a:t>The combined adder/</a:t>
            </a:r>
            <a:r>
              <a:rPr lang="en-IN" dirty="0" err="1"/>
              <a:t>subtractor</a:t>
            </a:r>
            <a:r>
              <a:rPr lang="en-IN" dirty="0"/>
              <a:t> unit is </a:t>
            </a:r>
            <a:r>
              <a:rPr lang="en-IN" dirty="0" smtClean="0"/>
              <a:t>a </a:t>
            </a:r>
            <a:r>
              <a:rPr lang="en-IN" dirty="0"/>
              <a:t>good example of an important concept in the design of logic circuits. </a:t>
            </a:r>
          </a:p>
          <a:p>
            <a:pPr lvl="1">
              <a:lnSpc>
                <a:spcPct val="110000"/>
              </a:lnSpc>
            </a:pPr>
            <a:r>
              <a:rPr lang="en-IN" dirty="0"/>
              <a:t>It is useful to design circuits to be as flexible as possible and to exploit common portions of circuits for as many tasks as possible. </a:t>
            </a:r>
          </a:p>
          <a:p>
            <a:pPr>
              <a:lnSpc>
                <a:spcPct val="110000"/>
              </a:lnSpc>
            </a:pPr>
            <a:r>
              <a:rPr lang="en-IN" dirty="0"/>
              <a:t>This approach minimizes the number of gates needed to implement such circuits, and it reduces the wiring complexity substantially.</a:t>
            </a:r>
          </a:p>
          <a:p>
            <a:pPr algn="just">
              <a:lnSpc>
                <a:spcPct val="110000"/>
              </a:lnSpc>
            </a:pPr>
            <a:endParaRPr lang="en-IN" dirty="0"/>
          </a:p>
        </p:txBody>
      </p:sp>
      <p:cxnSp>
        <p:nvCxnSpPr>
          <p:cNvPr id="4" name="Straight Connector 3"/>
          <p:cNvCxnSpPr/>
          <p:nvPr/>
        </p:nvCxnSpPr>
        <p:spPr>
          <a:xfrm flipV="1">
            <a:off x="5290457" y="535577"/>
            <a:ext cx="574766" cy="1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4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Radix-Complement </a:t>
            </a:r>
            <a:r>
              <a:rPr lang="en-IN" b="1" dirty="0" smtClean="0">
                <a:solidFill>
                  <a:srgbClr val="FF0000"/>
                </a:solidFill>
              </a:rPr>
              <a:t>Schemes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a:t>The 2’s complement scheme is just a special case of radix-complement schemes </a:t>
            </a:r>
            <a:r>
              <a:rPr lang="en-IN" dirty="0" smtClean="0"/>
              <a:t>for any number ‘r’</a:t>
            </a:r>
          </a:p>
          <a:p>
            <a:r>
              <a:rPr lang="en-IN" dirty="0"/>
              <a:t>The idea of performing a subtraction operation by addition of a complement of </a:t>
            </a:r>
            <a:r>
              <a:rPr lang="en-IN" dirty="0" smtClean="0"/>
              <a:t>the subtrahend </a:t>
            </a:r>
            <a:r>
              <a:rPr lang="en-IN" dirty="0"/>
              <a:t>is not restricted to binary numbers. </a:t>
            </a:r>
            <a:endParaRPr lang="en-IN" dirty="0" smtClean="0"/>
          </a:p>
          <a:p>
            <a:r>
              <a:rPr lang="en-IN" dirty="0" smtClean="0"/>
              <a:t>It can also be done for the </a:t>
            </a:r>
            <a:r>
              <a:rPr lang="en-IN" dirty="0"/>
              <a:t>decimal number system.</a:t>
            </a:r>
          </a:p>
          <a:p>
            <a:r>
              <a:rPr lang="en-IN" dirty="0"/>
              <a:t>Consider the subtraction of two-digit decimal numbers. </a:t>
            </a:r>
            <a:endParaRPr lang="en-IN" dirty="0" smtClean="0"/>
          </a:p>
          <a:p>
            <a:pPr lvl="1"/>
            <a:r>
              <a:rPr lang="en-IN" dirty="0" smtClean="0"/>
              <a:t>Computing </a:t>
            </a:r>
            <a:r>
              <a:rPr lang="en-IN" dirty="0"/>
              <a:t>a result such as 74 </a:t>
            </a:r>
            <a:r>
              <a:rPr lang="en-IN" dirty="0" smtClean="0"/>
              <a:t>−33 </a:t>
            </a:r>
            <a:r>
              <a:rPr lang="en-IN" dirty="0"/>
              <a:t>= 41 is simple because </a:t>
            </a:r>
            <a:r>
              <a:rPr lang="en-IN" dirty="0" smtClean="0"/>
              <a:t>no </a:t>
            </a:r>
            <a:r>
              <a:rPr lang="en-IN" dirty="0"/>
              <a:t>borrow is needed in the computation. </a:t>
            </a:r>
            <a:endParaRPr lang="en-IN" dirty="0" smtClean="0"/>
          </a:p>
          <a:p>
            <a:pPr lvl="1"/>
            <a:r>
              <a:rPr lang="en-IN" dirty="0" smtClean="0"/>
              <a:t>But computing 74 </a:t>
            </a:r>
            <a:r>
              <a:rPr lang="en-IN" dirty="0"/>
              <a:t>− 36 = 38 is not as simple because a borrow is needed in subtracting the </a:t>
            </a:r>
            <a:r>
              <a:rPr lang="en-IN" dirty="0" smtClean="0"/>
              <a:t>least-significant digit.</a:t>
            </a:r>
            <a:endParaRPr lang="en-IN" dirty="0"/>
          </a:p>
        </p:txBody>
      </p:sp>
    </p:spTree>
    <p:extLst>
      <p:ext uri="{BB962C8B-B14F-4D97-AF65-F5344CB8AC3E}">
        <p14:creationId xmlns:p14="http://schemas.microsoft.com/office/powerpoint/2010/main" val="10268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74469"/>
            <a:ext cx="10515600" cy="5210312"/>
          </a:xfrm>
        </p:spPr>
        <p:txBody>
          <a:bodyPr>
            <a:normAutofit fontScale="77500" lnSpcReduction="20000"/>
          </a:bodyPr>
          <a:lstStyle/>
          <a:p>
            <a:r>
              <a:rPr lang="en-IN" dirty="0"/>
              <a:t>Suppose that we restructure the </a:t>
            </a:r>
            <a:r>
              <a:rPr lang="en-IN" dirty="0" smtClean="0"/>
              <a:t>computation of 74-36 as follows:</a:t>
            </a:r>
            <a:endParaRPr lang="en-IN" dirty="0"/>
          </a:p>
          <a:p>
            <a:pPr marL="0" indent="0">
              <a:buNone/>
            </a:pPr>
            <a:r>
              <a:rPr lang="en-IN" dirty="0" smtClean="0"/>
              <a:t>		74 </a:t>
            </a:r>
            <a:r>
              <a:rPr lang="en-IN" dirty="0"/>
              <a:t>− 36 = 74 + 100 − 100 − 36</a:t>
            </a:r>
          </a:p>
          <a:p>
            <a:pPr marL="0" indent="0">
              <a:buNone/>
            </a:pPr>
            <a:r>
              <a:rPr lang="en-IN" dirty="0" smtClean="0"/>
              <a:t>			   = </a:t>
            </a:r>
            <a:r>
              <a:rPr lang="en-IN" dirty="0"/>
              <a:t>74 + </a:t>
            </a:r>
            <a:r>
              <a:rPr lang="en-IN" i="1" dirty="0"/>
              <a:t>(</a:t>
            </a:r>
            <a:r>
              <a:rPr lang="en-IN" dirty="0"/>
              <a:t>100 − 36</a:t>
            </a:r>
            <a:r>
              <a:rPr lang="en-IN" i="1" dirty="0"/>
              <a:t>) </a:t>
            </a:r>
            <a:r>
              <a:rPr lang="en-IN" dirty="0"/>
              <a:t>− 100</a:t>
            </a:r>
          </a:p>
          <a:p>
            <a:r>
              <a:rPr lang="en-IN" dirty="0" smtClean="0"/>
              <a:t>But we can write </a:t>
            </a:r>
            <a:r>
              <a:rPr lang="en-IN" dirty="0"/>
              <a:t>100 = 99 + </a:t>
            </a:r>
            <a:r>
              <a:rPr lang="en-IN" dirty="0" smtClean="0"/>
              <a:t>1.</a:t>
            </a:r>
          </a:p>
          <a:p>
            <a:pPr marL="0" indent="0">
              <a:buNone/>
            </a:pPr>
            <a:r>
              <a:rPr lang="en-IN" dirty="0" smtClean="0"/>
              <a:t> Hence,	74 </a:t>
            </a:r>
            <a:r>
              <a:rPr lang="en-IN" dirty="0"/>
              <a:t>− 36 = 74 + </a:t>
            </a:r>
            <a:r>
              <a:rPr lang="en-IN" i="1" dirty="0"/>
              <a:t>(</a:t>
            </a:r>
            <a:r>
              <a:rPr lang="en-IN" dirty="0"/>
              <a:t>99 + 1 − 36</a:t>
            </a:r>
            <a:r>
              <a:rPr lang="en-IN" i="1" dirty="0"/>
              <a:t>) </a:t>
            </a:r>
            <a:r>
              <a:rPr lang="en-IN" dirty="0"/>
              <a:t>− 100</a:t>
            </a:r>
          </a:p>
          <a:p>
            <a:pPr marL="0" indent="0">
              <a:buNone/>
            </a:pPr>
            <a:r>
              <a:rPr lang="en-IN" dirty="0" smtClean="0"/>
              <a:t>			   = </a:t>
            </a:r>
            <a:r>
              <a:rPr lang="en-IN" dirty="0"/>
              <a:t>74 + </a:t>
            </a:r>
            <a:r>
              <a:rPr lang="en-IN" i="1" dirty="0"/>
              <a:t>(</a:t>
            </a:r>
            <a:r>
              <a:rPr lang="en-IN" dirty="0"/>
              <a:t>99 − 36</a:t>
            </a:r>
            <a:r>
              <a:rPr lang="en-IN" i="1" dirty="0"/>
              <a:t>) </a:t>
            </a:r>
            <a:r>
              <a:rPr lang="en-IN" dirty="0"/>
              <a:t>+ 1 − </a:t>
            </a:r>
            <a:r>
              <a:rPr lang="en-IN" dirty="0" smtClean="0"/>
              <a:t>100</a:t>
            </a:r>
          </a:p>
          <a:p>
            <a:r>
              <a:rPr lang="en-IN" dirty="0"/>
              <a:t>The subtraction in parentheses does not require borrows; it is performed by subtracting </a:t>
            </a:r>
            <a:r>
              <a:rPr lang="en-IN" dirty="0" smtClean="0"/>
              <a:t>each digit </a:t>
            </a:r>
            <a:r>
              <a:rPr lang="en-IN" dirty="0"/>
              <a:t>of the subtrahend from 9. </a:t>
            </a:r>
            <a:endParaRPr lang="en-IN" dirty="0" smtClean="0"/>
          </a:p>
          <a:p>
            <a:r>
              <a:rPr lang="en-IN" dirty="0" smtClean="0"/>
              <a:t>We </a:t>
            </a:r>
            <a:r>
              <a:rPr lang="en-IN" dirty="0"/>
              <a:t>can see a direct correlation between this expression </a:t>
            </a:r>
            <a:r>
              <a:rPr lang="en-IN" dirty="0" smtClean="0"/>
              <a:t>and the </a:t>
            </a:r>
            <a:r>
              <a:rPr lang="en-IN" dirty="0"/>
              <a:t>one used for 2’s </a:t>
            </a:r>
            <a:r>
              <a:rPr lang="en-IN" dirty="0" smtClean="0"/>
              <a:t>complement.</a:t>
            </a:r>
            <a:endParaRPr lang="en-IN" dirty="0"/>
          </a:p>
          <a:p>
            <a:r>
              <a:rPr lang="en-IN" i="1" dirty="0"/>
              <a:t>(</a:t>
            </a:r>
            <a:r>
              <a:rPr lang="en-IN" dirty="0"/>
              <a:t>99 − 36</a:t>
            </a:r>
            <a:r>
              <a:rPr lang="en-IN" i="1" dirty="0"/>
              <a:t>) </a:t>
            </a:r>
            <a:r>
              <a:rPr lang="en-IN" dirty="0"/>
              <a:t>is analogous to complementing the subtrahend </a:t>
            </a:r>
            <a:r>
              <a:rPr lang="en-IN" dirty="0" smtClean="0"/>
              <a:t>to </a:t>
            </a:r>
            <a:r>
              <a:rPr lang="en-IN" dirty="0"/>
              <a:t>find its 1’s </a:t>
            </a:r>
            <a:r>
              <a:rPr lang="en-IN" dirty="0" smtClean="0"/>
              <a:t>complement, which </a:t>
            </a:r>
            <a:r>
              <a:rPr lang="en-IN" dirty="0"/>
              <a:t>is the same as subtracting each bit from 1. </a:t>
            </a:r>
            <a:endParaRPr lang="en-IN" dirty="0" smtClean="0"/>
          </a:p>
          <a:p>
            <a:r>
              <a:rPr lang="en-IN" dirty="0" smtClean="0"/>
              <a:t>Using </a:t>
            </a:r>
            <a:r>
              <a:rPr lang="en-IN" dirty="0"/>
              <a:t>decimal numbers, we find the </a:t>
            </a:r>
            <a:r>
              <a:rPr lang="en-IN" i="1" dirty="0" smtClean="0"/>
              <a:t>9’s complement </a:t>
            </a:r>
            <a:r>
              <a:rPr lang="en-IN" dirty="0"/>
              <a:t>of the subtrahend by subtracting each digit from 9</a:t>
            </a:r>
            <a:r>
              <a:rPr lang="en-IN" dirty="0" smtClean="0"/>
              <a:t>.</a:t>
            </a:r>
          </a:p>
          <a:p>
            <a:r>
              <a:rPr lang="en-IN" dirty="0" smtClean="0"/>
              <a:t>In </a:t>
            </a:r>
            <a:r>
              <a:rPr lang="en-IN" dirty="0"/>
              <a:t>our decimal example we </a:t>
            </a:r>
            <a:r>
              <a:rPr lang="en-IN" dirty="0" smtClean="0"/>
              <a:t>perform </a:t>
            </a:r>
            <a:r>
              <a:rPr lang="en-IN" i="1" dirty="0" smtClean="0"/>
              <a:t>(</a:t>
            </a:r>
            <a:r>
              <a:rPr lang="en-IN" dirty="0" smtClean="0"/>
              <a:t>99 </a:t>
            </a:r>
            <a:r>
              <a:rPr lang="en-IN" dirty="0"/>
              <a:t>− 36</a:t>
            </a:r>
            <a:r>
              <a:rPr lang="en-IN" i="1" dirty="0"/>
              <a:t>) </a:t>
            </a:r>
            <a:r>
              <a:rPr lang="en-IN" dirty="0"/>
              <a:t>+ 1 = 64. </a:t>
            </a:r>
            <a:r>
              <a:rPr lang="en-IN" dirty="0" smtClean="0"/>
              <a:t>It </a:t>
            </a:r>
            <a:r>
              <a:rPr lang="en-IN" dirty="0"/>
              <a:t>is the 10’s complement of 36</a:t>
            </a:r>
            <a:r>
              <a:rPr lang="en-IN" dirty="0" smtClean="0"/>
              <a:t>.</a:t>
            </a:r>
            <a:endParaRPr lang="en-IN" dirty="0"/>
          </a:p>
        </p:txBody>
      </p:sp>
    </p:spTree>
    <p:extLst>
      <p:ext uri="{BB962C8B-B14F-4D97-AF65-F5344CB8AC3E}">
        <p14:creationId xmlns:p14="http://schemas.microsoft.com/office/powerpoint/2010/main" val="135184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10’s complement scheme</a:t>
            </a:r>
            <a:endParaRPr lang="en-IN" dirty="0">
              <a:solidFill>
                <a:srgbClr val="FF0000"/>
              </a:solidFill>
            </a:endParaRPr>
          </a:p>
        </p:txBody>
      </p:sp>
      <p:sp>
        <p:nvSpPr>
          <p:cNvPr id="3" name="Content Placeholder 2"/>
          <p:cNvSpPr>
            <a:spLocks noGrp="1"/>
          </p:cNvSpPr>
          <p:nvPr>
            <p:ph idx="1"/>
          </p:nvPr>
        </p:nvSpPr>
        <p:spPr>
          <a:xfrm>
            <a:off x="838200" y="1371600"/>
            <a:ext cx="10515600" cy="4805363"/>
          </a:xfrm>
        </p:spPr>
        <p:txBody>
          <a:bodyPr>
            <a:normAutofit/>
          </a:bodyPr>
          <a:lstStyle/>
          <a:p>
            <a:r>
              <a:rPr lang="en-IN" dirty="0"/>
              <a:t>For an </a:t>
            </a:r>
            <a:r>
              <a:rPr lang="en-IN" i="1" dirty="0"/>
              <a:t>n</a:t>
            </a:r>
            <a:r>
              <a:rPr lang="en-IN" dirty="0"/>
              <a:t>-digit decimal </a:t>
            </a:r>
            <a:r>
              <a:rPr lang="en-IN" dirty="0" smtClean="0"/>
              <a:t>number, </a:t>
            </a:r>
            <a:r>
              <a:rPr lang="en-IN" i="1" dirty="0" smtClean="0"/>
              <a:t>N</a:t>
            </a:r>
            <a:r>
              <a:rPr lang="en-IN" dirty="0"/>
              <a:t>, its </a:t>
            </a:r>
            <a:r>
              <a:rPr lang="en-IN" i="1" dirty="0"/>
              <a:t>10’s complement</a:t>
            </a:r>
            <a:r>
              <a:rPr lang="en-IN" dirty="0"/>
              <a:t>, </a:t>
            </a:r>
            <a:r>
              <a:rPr lang="en-IN" i="1" dirty="0"/>
              <a:t>K</a:t>
            </a:r>
            <a:r>
              <a:rPr lang="en-IN" baseline="-25000" dirty="0"/>
              <a:t>10</a:t>
            </a:r>
            <a:r>
              <a:rPr lang="en-IN" dirty="0"/>
              <a:t>, is defined as </a:t>
            </a:r>
            <a:r>
              <a:rPr lang="en-IN" i="1" dirty="0"/>
              <a:t>K</a:t>
            </a:r>
            <a:r>
              <a:rPr lang="en-IN" baseline="-25000" dirty="0"/>
              <a:t>10</a:t>
            </a:r>
            <a:r>
              <a:rPr lang="en-IN" dirty="0"/>
              <a:t> = 10</a:t>
            </a:r>
            <a:r>
              <a:rPr lang="en-IN" i="1" baseline="30000" dirty="0"/>
              <a:t>n</a:t>
            </a:r>
            <a:r>
              <a:rPr lang="en-IN" i="1" dirty="0"/>
              <a:t> </a:t>
            </a:r>
            <a:r>
              <a:rPr lang="en-IN" dirty="0"/>
              <a:t>− </a:t>
            </a:r>
            <a:r>
              <a:rPr lang="en-IN" i="1" dirty="0" smtClean="0"/>
              <a:t>N</a:t>
            </a:r>
            <a:endParaRPr lang="en-IN" dirty="0" smtClean="0"/>
          </a:p>
          <a:p>
            <a:r>
              <a:rPr lang="en-IN" dirty="0" smtClean="0"/>
              <a:t>While </a:t>
            </a:r>
            <a:r>
              <a:rPr lang="en-IN" dirty="0"/>
              <a:t>its 9’s complement, </a:t>
            </a:r>
            <a:r>
              <a:rPr lang="en-IN" i="1" dirty="0"/>
              <a:t>K</a:t>
            </a:r>
            <a:r>
              <a:rPr lang="en-IN" baseline="-25000" dirty="0"/>
              <a:t>9</a:t>
            </a:r>
            <a:r>
              <a:rPr lang="en-IN" dirty="0"/>
              <a:t>, </a:t>
            </a:r>
            <a:r>
              <a:rPr lang="en-IN" dirty="0" smtClean="0"/>
              <a:t>is </a:t>
            </a:r>
            <a:r>
              <a:rPr lang="en-IN" i="1" dirty="0" smtClean="0"/>
              <a:t>K</a:t>
            </a:r>
            <a:r>
              <a:rPr lang="en-IN" baseline="-25000" dirty="0" smtClean="0"/>
              <a:t>9</a:t>
            </a:r>
            <a:r>
              <a:rPr lang="en-IN" dirty="0" smtClean="0"/>
              <a:t> </a:t>
            </a:r>
            <a:r>
              <a:rPr lang="en-IN" dirty="0"/>
              <a:t>= </a:t>
            </a:r>
            <a:r>
              <a:rPr lang="en-IN" i="1" dirty="0"/>
              <a:t>(</a:t>
            </a:r>
            <a:r>
              <a:rPr lang="en-IN" dirty="0"/>
              <a:t>10</a:t>
            </a:r>
            <a:r>
              <a:rPr lang="en-IN" i="1" baseline="30000" dirty="0"/>
              <a:t>n</a:t>
            </a:r>
            <a:r>
              <a:rPr lang="en-IN" i="1" dirty="0"/>
              <a:t> </a:t>
            </a:r>
            <a:r>
              <a:rPr lang="en-IN" dirty="0"/>
              <a:t>− 1</a:t>
            </a:r>
            <a:r>
              <a:rPr lang="en-IN" i="1" dirty="0"/>
              <a:t>) </a:t>
            </a:r>
            <a:r>
              <a:rPr lang="en-IN" dirty="0"/>
              <a:t>− </a:t>
            </a:r>
            <a:r>
              <a:rPr lang="en-IN" i="1" dirty="0"/>
              <a:t>N</a:t>
            </a:r>
            <a:r>
              <a:rPr lang="en-IN" dirty="0"/>
              <a:t>.</a:t>
            </a:r>
          </a:p>
          <a:p>
            <a:r>
              <a:rPr lang="en-IN" dirty="0"/>
              <a:t>Thus the required subtraction </a:t>
            </a:r>
            <a:r>
              <a:rPr lang="en-IN" i="1" dirty="0"/>
              <a:t>(</a:t>
            </a:r>
            <a:r>
              <a:rPr lang="en-IN" dirty="0"/>
              <a:t>74 − 36</a:t>
            </a:r>
            <a:r>
              <a:rPr lang="en-IN" i="1" dirty="0"/>
              <a:t>) </a:t>
            </a:r>
            <a:r>
              <a:rPr lang="en-IN" dirty="0"/>
              <a:t>can be performed by addition of the </a:t>
            </a:r>
            <a:r>
              <a:rPr lang="en-IN" dirty="0" smtClean="0"/>
              <a:t>10’s complement </a:t>
            </a:r>
            <a:r>
              <a:rPr lang="en-IN" dirty="0"/>
              <a:t>of the subtrahend, as </a:t>
            </a:r>
            <a:r>
              <a:rPr lang="en-IN" dirty="0" smtClean="0"/>
              <a:t>in: </a:t>
            </a:r>
          </a:p>
          <a:p>
            <a:pPr marL="0" indent="0">
              <a:buNone/>
            </a:pPr>
            <a:r>
              <a:rPr lang="en-IN" dirty="0"/>
              <a:t>	</a:t>
            </a:r>
            <a:r>
              <a:rPr lang="en-IN" dirty="0" smtClean="0"/>
              <a:t>74 </a:t>
            </a:r>
            <a:r>
              <a:rPr lang="en-IN" dirty="0"/>
              <a:t>− 36 = 74 + 64 − </a:t>
            </a:r>
            <a:r>
              <a:rPr lang="en-IN" dirty="0" smtClean="0"/>
              <a:t>100 = </a:t>
            </a:r>
            <a:r>
              <a:rPr lang="en-IN" dirty="0"/>
              <a:t>138 − </a:t>
            </a:r>
            <a:r>
              <a:rPr lang="en-IN" dirty="0" smtClean="0"/>
              <a:t>100 = </a:t>
            </a:r>
            <a:r>
              <a:rPr lang="en-IN" dirty="0"/>
              <a:t>38</a:t>
            </a:r>
          </a:p>
          <a:p>
            <a:r>
              <a:rPr lang="en-IN" dirty="0"/>
              <a:t>The subtraction 138 − 100 is trivial because it means that the leading digit in 138 is </a:t>
            </a:r>
            <a:r>
              <a:rPr lang="en-IN" dirty="0" smtClean="0"/>
              <a:t>simply deleted.</a:t>
            </a:r>
          </a:p>
          <a:p>
            <a:r>
              <a:rPr lang="en-IN" dirty="0" smtClean="0"/>
              <a:t>This </a:t>
            </a:r>
            <a:r>
              <a:rPr lang="en-IN" dirty="0"/>
              <a:t>is analogous to ignoring the carry-out </a:t>
            </a:r>
            <a:r>
              <a:rPr lang="en-IN" dirty="0" smtClean="0"/>
              <a:t>in case of 2’s complement based subtraction.</a:t>
            </a:r>
            <a:endParaRPr lang="en-IN" dirty="0"/>
          </a:p>
        </p:txBody>
      </p:sp>
    </p:spTree>
    <p:extLst>
      <p:ext uri="{BB962C8B-B14F-4D97-AF65-F5344CB8AC3E}">
        <p14:creationId xmlns:p14="http://schemas.microsoft.com/office/powerpoint/2010/main" val="246085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306286"/>
            <a:ext cx="10879184" cy="4870677"/>
          </a:xfrm>
        </p:spPr>
        <p:txBody>
          <a:bodyPr>
            <a:normAutofit fontScale="92500" lnSpcReduction="10000"/>
          </a:bodyPr>
          <a:lstStyle/>
          <a:p>
            <a:r>
              <a:rPr lang="en-IN" dirty="0"/>
              <a:t>Suppose that </a:t>
            </a:r>
            <a:r>
              <a:rPr lang="en-IN" i="1" dirty="0"/>
              <a:t>A </a:t>
            </a:r>
            <a:r>
              <a:rPr lang="en-IN" dirty="0"/>
              <a:t>and </a:t>
            </a:r>
            <a:r>
              <a:rPr lang="en-IN" i="1" dirty="0"/>
              <a:t>B </a:t>
            </a:r>
            <a:r>
              <a:rPr lang="en-IN" dirty="0"/>
              <a:t>are </a:t>
            </a:r>
            <a:r>
              <a:rPr lang="en-IN" i="1" dirty="0"/>
              <a:t>n</a:t>
            </a:r>
            <a:r>
              <a:rPr lang="en-IN" dirty="0"/>
              <a:t>-digit decimal numbers. </a:t>
            </a:r>
            <a:r>
              <a:rPr lang="en-IN" dirty="0" smtClean="0"/>
              <a:t>Using </a:t>
            </a:r>
            <a:r>
              <a:rPr lang="en-IN" dirty="0"/>
              <a:t>the </a:t>
            </a:r>
            <a:r>
              <a:rPr lang="en-IN" dirty="0" smtClean="0"/>
              <a:t>10’s-complement approach</a:t>
            </a:r>
            <a:r>
              <a:rPr lang="en-IN" dirty="0"/>
              <a:t>, </a:t>
            </a:r>
            <a:r>
              <a:rPr lang="en-IN" i="1" dirty="0"/>
              <a:t>B </a:t>
            </a:r>
            <a:r>
              <a:rPr lang="en-IN" dirty="0"/>
              <a:t>can be subtracted from </a:t>
            </a:r>
            <a:r>
              <a:rPr lang="en-IN" i="1" dirty="0"/>
              <a:t>A </a:t>
            </a:r>
            <a:r>
              <a:rPr lang="en-IN" dirty="0"/>
              <a:t>as follows:</a:t>
            </a:r>
          </a:p>
          <a:p>
            <a:pPr lvl="1"/>
            <a:r>
              <a:rPr lang="pt-BR" i="1" dirty="0"/>
              <a:t>A </a:t>
            </a:r>
            <a:r>
              <a:rPr lang="pt-BR" dirty="0"/>
              <a:t>− </a:t>
            </a:r>
            <a:r>
              <a:rPr lang="pt-BR" i="1" dirty="0"/>
              <a:t>B </a:t>
            </a:r>
            <a:r>
              <a:rPr lang="pt-BR" dirty="0"/>
              <a:t>= </a:t>
            </a:r>
            <a:r>
              <a:rPr lang="pt-BR" i="1" dirty="0"/>
              <a:t>A </a:t>
            </a:r>
            <a:r>
              <a:rPr lang="pt-BR" dirty="0"/>
              <a:t>+ </a:t>
            </a:r>
            <a:r>
              <a:rPr lang="pt-BR" i="1" dirty="0"/>
              <a:t>(</a:t>
            </a:r>
            <a:r>
              <a:rPr lang="pt-BR" dirty="0"/>
              <a:t>10</a:t>
            </a:r>
            <a:r>
              <a:rPr lang="pt-BR" i="1" baseline="30000" dirty="0"/>
              <a:t>n</a:t>
            </a:r>
            <a:r>
              <a:rPr lang="pt-BR" i="1" dirty="0"/>
              <a:t> </a:t>
            </a:r>
            <a:r>
              <a:rPr lang="pt-BR" dirty="0"/>
              <a:t>− </a:t>
            </a:r>
            <a:r>
              <a:rPr lang="pt-BR" i="1" dirty="0"/>
              <a:t>B) </a:t>
            </a:r>
            <a:r>
              <a:rPr lang="pt-BR" dirty="0"/>
              <a:t>− 10</a:t>
            </a:r>
            <a:r>
              <a:rPr lang="pt-BR" i="1" baseline="30000" dirty="0"/>
              <a:t>n</a:t>
            </a:r>
          </a:p>
          <a:p>
            <a:r>
              <a:rPr lang="en-IN" dirty="0"/>
              <a:t>If </a:t>
            </a:r>
            <a:r>
              <a:rPr lang="en-IN" i="1" dirty="0"/>
              <a:t>A </a:t>
            </a:r>
            <a:r>
              <a:rPr lang="en-IN" dirty="0"/>
              <a:t>≥ </a:t>
            </a:r>
            <a:r>
              <a:rPr lang="en-IN" i="1" dirty="0"/>
              <a:t>B</a:t>
            </a:r>
            <a:r>
              <a:rPr lang="en-IN" dirty="0"/>
              <a:t>, then the operation </a:t>
            </a:r>
            <a:r>
              <a:rPr lang="en-IN" i="1" dirty="0"/>
              <a:t>A </a:t>
            </a:r>
            <a:r>
              <a:rPr lang="en-IN" dirty="0"/>
              <a:t>+ </a:t>
            </a:r>
            <a:r>
              <a:rPr lang="en-IN" i="1" dirty="0"/>
              <a:t>(</a:t>
            </a:r>
            <a:r>
              <a:rPr lang="en-IN" dirty="0"/>
              <a:t>10</a:t>
            </a:r>
            <a:r>
              <a:rPr lang="en-IN" i="1" baseline="30000" dirty="0"/>
              <a:t>n</a:t>
            </a:r>
            <a:r>
              <a:rPr lang="en-IN" i="1" dirty="0"/>
              <a:t> </a:t>
            </a:r>
            <a:r>
              <a:rPr lang="en-IN" dirty="0"/>
              <a:t>− </a:t>
            </a:r>
            <a:r>
              <a:rPr lang="en-IN" i="1" dirty="0"/>
              <a:t>B) </a:t>
            </a:r>
            <a:r>
              <a:rPr lang="en-IN" dirty="0"/>
              <a:t>produces a carry-out of 1. This carry is </a:t>
            </a:r>
            <a:r>
              <a:rPr lang="en-IN" dirty="0" smtClean="0"/>
              <a:t>equivalent to 10</a:t>
            </a:r>
            <a:r>
              <a:rPr lang="en-IN" i="1" baseline="30000" dirty="0" smtClean="0"/>
              <a:t>n</a:t>
            </a:r>
            <a:r>
              <a:rPr lang="en-IN" dirty="0" smtClean="0"/>
              <a:t> </a:t>
            </a:r>
            <a:r>
              <a:rPr lang="en-IN" dirty="0"/>
              <a:t>hence it can be simply ignored</a:t>
            </a:r>
            <a:r>
              <a:rPr lang="en-IN" dirty="0" smtClean="0"/>
              <a:t>.</a:t>
            </a:r>
          </a:p>
          <a:p>
            <a:r>
              <a:rPr lang="en-IN" dirty="0"/>
              <a:t>But if </a:t>
            </a:r>
            <a:r>
              <a:rPr lang="en-IN" i="1" dirty="0"/>
              <a:t>A &lt; B</a:t>
            </a:r>
            <a:r>
              <a:rPr lang="en-IN" dirty="0"/>
              <a:t>, then the operation </a:t>
            </a:r>
            <a:r>
              <a:rPr lang="en-IN" i="1" dirty="0"/>
              <a:t>A </a:t>
            </a:r>
            <a:r>
              <a:rPr lang="en-IN" dirty="0"/>
              <a:t>+ </a:t>
            </a:r>
            <a:r>
              <a:rPr lang="en-IN" i="1" dirty="0"/>
              <a:t>(</a:t>
            </a:r>
            <a:r>
              <a:rPr lang="en-IN" dirty="0"/>
              <a:t>10</a:t>
            </a:r>
            <a:r>
              <a:rPr lang="en-IN" i="1" baseline="30000" dirty="0"/>
              <a:t>n</a:t>
            </a:r>
            <a:r>
              <a:rPr lang="en-IN" i="1" dirty="0"/>
              <a:t> </a:t>
            </a:r>
            <a:r>
              <a:rPr lang="en-IN" dirty="0"/>
              <a:t>− </a:t>
            </a:r>
            <a:r>
              <a:rPr lang="en-IN" i="1" dirty="0"/>
              <a:t>B) </a:t>
            </a:r>
            <a:r>
              <a:rPr lang="en-IN" dirty="0"/>
              <a:t>produces a carry-out of 0</a:t>
            </a:r>
            <a:r>
              <a:rPr lang="en-IN" dirty="0" smtClean="0"/>
              <a:t>.</a:t>
            </a:r>
          </a:p>
          <a:p>
            <a:pPr lvl="1"/>
            <a:r>
              <a:rPr lang="en-IN" dirty="0" smtClean="0"/>
              <a:t> </a:t>
            </a:r>
            <a:r>
              <a:rPr lang="en-IN" dirty="0"/>
              <a:t>Let the </a:t>
            </a:r>
            <a:r>
              <a:rPr lang="en-IN" dirty="0" smtClean="0"/>
              <a:t>result obtained </a:t>
            </a:r>
            <a:r>
              <a:rPr lang="en-IN" dirty="0"/>
              <a:t>be </a:t>
            </a:r>
            <a:r>
              <a:rPr lang="en-IN" i="1" dirty="0"/>
              <a:t>M</a:t>
            </a:r>
            <a:r>
              <a:rPr lang="en-IN" dirty="0"/>
              <a:t>, so </a:t>
            </a:r>
            <a:r>
              <a:rPr lang="en-IN" dirty="0" smtClean="0"/>
              <a:t>that </a:t>
            </a:r>
            <a:r>
              <a:rPr lang="en-IN" i="1" dirty="0" smtClean="0"/>
              <a:t>A </a:t>
            </a:r>
            <a:r>
              <a:rPr lang="en-IN" dirty="0"/>
              <a:t>− </a:t>
            </a:r>
            <a:r>
              <a:rPr lang="en-IN" i="1" dirty="0"/>
              <a:t>B </a:t>
            </a:r>
            <a:r>
              <a:rPr lang="en-IN" dirty="0"/>
              <a:t>= </a:t>
            </a:r>
            <a:r>
              <a:rPr lang="en-IN" i="1" dirty="0"/>
              <a:t>M </a:t>
            </a:r>
            <a:r>
              <a:rPr lang="en-IN" dirty="0"/>
              <a:t>− 10</a:t>
            </a:r>
            <a:r>
              <a:rPr lang="en-IN" i="1" baseline="30000" dirty="0"/>
              <a:t>n</a:t>
            </a:r>
          </a:p>
          <a:p>
            <a:pPr lvl="1"/>
            <a:r>
              <a:rPr lang="en-IN" dirty="0"/>
              <a:t>We can rewrite this </a:t>
            </a:r>
            <a:r>
              <a:rPr lang="en-IN" dirty="0" smtClean="0"/>
              <a:t>as 10</a:t>
            </a:r>
            <a:r>
              <a:rPr lang="en-IN" i="1" baseline="30000" dirty="0" smtClean="0"/>
              <a:t>n</a:t>
            </a:r>
            <a:r>
              <a:rPr lang="en-IN" i="1" dirty="0" smtClean="0"/>
              <a:t> </a:t>
            </a:r>
            <a:r>
              <a:rPr lang="en-IN" dirty="0"/>
              <a:t>− </a:t>
            </a:r>
            <a:r>
              <a:rPr lang="en-IN" i="1" dirty="0"/>
              <a:t>(B </a:t>
            </a:r>
            <a:r>
              <a:rPr lang="en-IN" dirty="0"/>
              <a:t>− </a:t>
            </a:r>
            <a:r>
              <a:rPr lang="en-IN" i="1" dirty="0"/>
              <a:t>A) </a:t>
            </a:r>
            <a:r>
              <a:rPr lang="en-IN" dirty="0"/>
              <a:t>= </a:t>
            </a:r>
            <a:r>
              <a:rPr lang="en-IN" i="1" dirty="0"/>
              <a:t>M</a:t>
            </a:r>
          </a:p>
          <a:p>
            <a:pPr lvl="1"/>
            <a:r>
              <a:rPr lang="en-IN" dirty="0"/>
              <a:t>The left side of this equation is the 10’s complement of </a:t>
            </a:r>
            <a:r>
              <a:rPr lang="en-IN" i="1" dirty="0"/>
              <a:t>(B </a:t>
            </a:r>
            <a:r>
              <a:rPr lang="en-IN" dirty="0"/>
              <a:t>− </a:t>
            </a:r>
            <a:r>
              <a:rPr lang="en-IN" i="1" dirty="0"/>
              <a:t>A</a:t>
            </a:r>
            <a:r>
              <a:rPr lang="en-IN" i="1" dirty="0" smtClean="0"/>
              <a:t>)</a:t>
            </a:r>
            <a:r>
              <a:rPr lang="en-IN" dirty="0" smtClean="0"/>
              <a:t>.</a:t>
            </a:r>
          </a:p>
          <a:p>
            <a:pPr lvl="1"/>
            <a:r>
              <a:rPr lang="en-IN" dirty="0" smtClean="0"/>
              <a:t>The </a:t>
            </a:r>
            <a:r>
              <a:rPr lang="en-IN" dirty="0"/>
              <a:t>10’s complement </a:t>
            </a:r>
            <a:r>
              <a:rPr lang="en-IN" dirty="0" smtClean="0"/>
              <a:t>of a </a:t>
            </a:r>
            <a:r>
              <a:rPr lang="en-IN" dirty="0"/>
              <a:t>positive number represents a negative number that has the same </a:t>
            </a:r>
            <a:r>
              <a:rPr lang="en-IN" dirty="0" smtClean="0"/>
              <a:t>magnitude.</a:t>
            </a:r>
          </a:p>
          <a:p>
            <a:pPr lvl="1"/>
            <a:r>
              <a:rPr lang="en-IN" dirty="0" smtClean="0"/>
              <a:t>Hence </a:t>
            </a:r>
            <a:r>
              <a:rPr lang="en-IN" i="1" dirty="0" smtClean="0"/>
              <a:t>M </a:t>
            </a:r>
            <a:r>
              <a:rPr lang="en-IN" dirty="0" smtClean="0"/>
              <a:t>correctly </a:t>
            </a:r>
            <a:r>
              <a:rPr lang="en-IN" dirty="0"/>
              <a:t>represents the negative value obtained from the computation </a:t>
            </a:r>
            <a:r>
              <a:rPr lang="en-IN" i="1" dirty="0"/>
              <a:t>A </a:t>
            </a:r>
            <a:r>
              <a:rPr lang="en-IN" dirty="0"/>
              <a:t>− </a:t>
            </a:r>
            <a:r>
              <a:rPr lang="en-IN" i="1" dirty="0"/>
              <a:t>B </a:t>
            </a:r>
            <a:r>
              <a:rPr lang="en-IN" dirty="0"/>
              <a:t>when </a:t>
            </a:r>
            <a:r>
              <a:rPr lang="en-IN" i="1" dirty="0"/>
              <a:t>A &lt; B</a:t>
            </a:r>
            <a:r>
              <a:rPr lang="en-IN" dirty="0" smtClean="0"/>
              <a:t>.</a:t>
            </a:r>
            <a:endParaRPr lang="en-IN" dirty="0"/>
          </a:p>
        </p:txBody>
      </p:sp>
    </p:spTree>
    <p:extLst>
      <p:ext uri="{BB962C8B-B14F-4D97-AF65-F5344CB8AC3E}">
        <p14:creationId xmlns:p14="http://schemas.microsoft.com/office/powerpoint/2010/main" val="416060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p>
        </p:txBody>
      </p:sp>
      <p:sp>
        <p:nvSpPr>
          <p:cNvPr id="3" name="Content Placeholder 2"/>
          <p:cNvSpPr>
            <a:spLocks noGrp="1"/>
          </p:cNvSpPr>
          <p:nvPr>
            <p:ph idx="1"/>
          </p:nvPr>
        </p:nvSpPr>
        <p:spPr/>
        <p:txBody>
          <a:bodyPr/>
          <a:lstStyle/>
          <a:p>
            <a:r>
              <a:rPr lang="en-IN" dirty="0"/>
              <a:t>In a binary number the right-most bit is usually referred to as the </a:t>
            </a:r>
            <a:r>
              <a:rPr lang="en-IN" i="1" dirty="0"/>
              <a:t>least-significant bit (LSB)</a:t>
            </a:r>
            <a:r>
              <a:rPr lang="en-IN" dirty="0"/>
              <a:t>.</a:t>
            </a:r>
          </a:p>
          <a:p>
            <a:r>
              <a:rPr lang="en-IN" dirty="0"/>
              <a:t>The left-most bit of an unsigned integer, which has the highest power of 2 associated with it, is called the </a:t>
            </a:r>
            <a:r>
              <a:rPr lang="en-IN" i="1" dirty="0"/>
              <a:t>most-significant bit (MSB)</a:t>
            </a:r>
            <a:r>
              <a:rPr lang="en-IN" dirty="0"/>
              <a:t>.</a:t>
            </a:r>
          </a:p>
          <a:p>
            <a:r>
              <a:rPr lang="en-IN" dirty="0"/>
              <a:t>In digital systems it is often convenient to consider several bits together as a group. </a:t>
            </a:r>
          </a:p>
          <a:p>
            <a:pPr lvl="1"/>
            <a:r>
              <a:rPr lang="en-IN" dirty="0"/>
              <a:t>A group of four bits is called a </a:t>
            </a:r>
            <a:r>
              <a:rPr lang="en-IN" i="1" dirty="0"/>
              <a:t>nibble</a:t>
            </a:r>
          </a:p>
          <a:p>
            <a:pPr lvl="1"/>
            <a:r>
              <a:rPr lang="en-IN" dirty="0"/>
              <a:t>A group of eight bits is called a </a:t>
            </a:r>
            <a:r>
              <a:rPr lang="en-IN" i="1" dirty="0"/>
              <a:t>byte</a:t>
            </a:r>
            <a:r>
              <a:rPr lang="en-IN" dirty="0"/>
              <a:t>.</a:t>
            </a:r>
          </a:p>
        </p:txBody>
      </p:sp>
    </p:spTree>
    <p:extLst>
      <p:ext uri="{BB962C8B-B14F-4D97-AF65-F5344CB8AC3E}">
        <p14:creationId xmlns:p14="http://schemas.microsoft.com/office/powerpoint/2010/main" val="7072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199" y="1149531"/>
            <a:ext cx="10996749" cy="5027432"/>
          </a:xfrm>
        </p:spPr>
        <p:txBody>
          <a:bodyPr>
            <a:normAutofit fontScale="85000" lnSpcReduction="20000"/>
          </a:bodyPr>
          <a:lstStyle/>
          <a:p>
            <a:r>
              <a:rPr lang="en-IN" dirty="0" smtClean="0"/>
              <a:t>For </a:t>
            </a:r>
            <a:r>
              <a:rPr lang="en-IN" dirty="0"/>
              <a:t>binary signed numbers we use 0 in the left-most bit position to denote </a:t>
            </a:r>
            <a:r>
              <a:rPr lang="en-IN" dirty="0" smtClean="0"/>
              <a:t>a </a:t>
            </a:r>
            <a:r>
              <a:rPr lang="en-IN" dirty="0"/>
              <a:t>positive number and 1 to denote a negative number. </a:t>
            </a:r>
            <a:endParaRPr lang="en-IN" dirty="0" smtClean="0"/>
          </a:p>
          <a:p>
            <a:r>
              <a:rPr lang="en-IN" dirty="0" smtClean="0"/>
              <a:t>Similarly, for </a:t>
            </a:r>
            <a:r>
              <a:rPr lang="en-IN" dirty="0"/>
              <a:t>signed decimal numbers, </a:t>
            </a:r>
            <a:r>
              <a:rPr lang="en-IN" dirty="0" smtClean="0"/>
              <a:t>0 </a:t>
            </a:r>
            <a:r>
              <a:rPr lang="en-IN" dirty="0"/>
              <a:t>in the </a:t>
            </a:r>
            <a:r>
              <a:rPr lang="en-IN" dirty="0" smtClean="0"/>
              <a:t>left-most digit </a:t>
            </a:r>
            <a:r>
              <a:rPr lang="en-IN" dirty="0"/>
              <a:t>position denote a positive number and </a:t>
            </a:r>
            <a:r>
              <a:rPr lang="en-IN" dirty="0" smtClean="0"/>
              <a:t>9 </a:t>
            </a:r>
            <a:r>
              <a:rPr lang="en-IN" dirty="0"/>
              <a:t>denote a negative number</a:t>
            </a:r>
            <a:r>
              <a:rPr lang="en-IN" dirty="0" smtClean="0"/>
              <a:t>.</a:t>
            </a:r>
          </a:p>
          <a:p>
            <a:r>
              <a:rPr lang="en-IN" dirty="0" smtClean="0"/>
              <a:t>Note </a:t>
            </a:r>
            <a:r>
              <a:rPr lang="en-IN" dirty="0"/>
              <a:t>that 9 </a:t>
            </a:r>
            <a:r>
              <a:rPr lang="en-IN" dirty="0" smtClean="0"/>
              <a:t>is the </a:t>
            </a:r>
            <a:r>
              <a:rPr lang="en-IN" dirty="0"/>
              <a:t>9’s complement of 0 in the decimal system, just as 1 is the 1’s complement of 0 in </a:t>
            </a:r>
            <a:r>
              <a:rPr lang="en-IN" dirty="0" smtClean="0"/>
              <a:t>the binary </a:t>
            </a:r>
            <a:r>
              <a:rPr lang="en-IN" dirty="0"/>
              <a:t>system</a:t>
            </a:r>
            <a:r>
              <a:rPr lang="en-IN" dirty="0" smtClean="0"/>
              <a:t>.</a:t>
            </a:r>
          </a:p>
          <a:p>
            <a:r>
              <a:rPr lang="en-IN" dirty="0" smtClean="0"/>
              <a:t>If we use </a:t>
            </a:r>
            <a:r>
              <a:rPr lang="en-IN" dirty="0"/>
              <a:t>three-digit signed numbers, </a:t>
            </a:r>
            <a:r>
              <a:rPr lang="en-IN" i="1" dirty="0"/>
              <a:t>A </a:t>
            </a:r>
            <a:r>
              <a:rPr lang="en-IN" dirty="0"/>
              <a:t>= 045 and </a:t>
            </a:r>
            <a:r>
              <a:rPr lang="en-IN" i="1" dirty="0"/>
              <a:t>B </a:t>
            </a:r>
            <a:r>
              <a:rPr lang="en-IN" dirty="0"/>
              <a:t>= </a:t>
            </a:r>
            <a:r>
              <a:rPr lang="en-IN" dirty="0" smtClean="0"/>
              <a:t>027</a:t>
            </a:r>
          </a:p>
          <a:p>
            <a:r>
              <a:rPr lang="en-IN" dirty="0" smtClean="0"/>
              <a:t>Then,</a:t>
            </a:r>
            <a:r>
              <a:rPr lang="en-IN" i="1" dirty="0" smtClean="0"/>
              <a:t>  A </a:t>
            </a:r>
            <a:r>
              <a:rPr lang="en-IN" dirty="0"/>
              <a:t>− </a:t>
            </a:r>
            <a:r>
              <a:rPr lang="en-IN" i="1" dirty="0"/>
              <a:t>B </a:t>
            </a:r>
            <a:r>
              <a:rPr lang="en-IN" i="1" dirty="0" smtClean="0"/>
              <a:t>  </a:t>
            </a:r>
            <a:r>
              <a:rPr lang="en-IN" dirty="0" smtClean="0"/>
              <a:t>= </a:t>
            </a:r>
            <a:r>
              <a:rPr lang="en-IN" dirty="0"/>
              <a:t>045 − 027</a:t>
            </a:r>
          </a:p>
          <a:p>
            <a:pPr marL="0" indent="0">
              <a:buNone/>
            </a:pPr>
            <a:r>
              <a:rPr lang="en-IN" dirty="0" smtClean="0"/>
              <a:t>	             = </a:t>
            </a:r>
            <a:r>
              <a:rPr lang="en-IN" dirty="0"/>
              <a:t>045 + 1000 − 1000 − 027</a:t>
            </a:r>
          </a:p>
          <a:p>
            <a:pPr marL="0" indent="0">
              <a:buNone/>
            </a:pPr>
            <a:r>
              <a:rPr lang="en-IN" dirty="0" smtClean="0"/>
              <a:t>		= </a:t>
            </a:r>
            <a:r>
              <a:rPr lang="en-IN" dirty="0"/>
              <a:t>045 + </a:t>
            </a:r>
            <a:r>
              <a:rPr lang="en-IN" i="1" dirty="0"/>
              <a:t>(</a:t>
            </a:r>
            <a:r>
              <a:rPr lang="en-IN" dirty="0"/>
              <a:t>999 − 027</a:t>
            </a:r>
            <a:r>
              <a:rPr lang="en-IN" i="1" dirty="0"/>
              <a:t>) </a:t>
            </a:r>
            <a:r>
              <a:rPr lang="en-IN" dirty="0"/>
              <a:t>+ 1 − 1000</a:t>
            </a:r>
          </a:p>
          <a:p>
            <a:pPr marL="0" indent="0">
              <a:buNone/>
            </a:pPr>
            <a:r>
              <a:rPr lang="en-IN" dirty="0" smtClean="0"/>
              <a:t>		= </a:t>
            </a:r>
            <a:r>
              <a:rPr lang="en-IN" dirty="0"/>
              <a:t>045 + 972 + 1 − 1000</a:t>
            </a:r>
          </a:p>
          <a:p>
            <a:pPr marL="0" indent="0">
              <a:buNone/>
            </a:pPr>
            <a:r>
              <a:rPr lang="en-IN" dirty="0" smtClean="0"/>
              <a:t>		= </a:t>
            </a:r>
            <a:r>
              <a:rPr lang="en-IN" dirty="0"/>
              <a:t>1018 − 1000</a:t>
            </a:r>
          </a:p>
          <a:p>
            <a:pPr marL="0" indent="0">
              <a:buNone/>
            </a:pPr>
            <a:r>
              <a:rPr lang="en-IN" dirty="0" smtClean="0"/>
              <a:t>		= 018 (Correct answer)</a:t>
            </a:r>
          </a:p>
          <a:p>
            <a:pPr marL="0" indent="0">
              <a:buNone/>
            </a:pPr>
            <a:endParaRPr lang="en-IN" dirty="0"/>
          </a:p>
        </p:txBody>
      </p:sp>
    </p:spTree>
    <p:extLst>
      <p:ext uri="{BB962C8B-B14F-4D97-AF65-F5344CB8AC3E}">
        <p14:creationId xmlns:p14="http://schemas.microsoft.com/office/powerpoint/2010/main" val="37464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901337"/>
            <a:ext cx="10515600" cy="5275626"/>
          </a:xfrm>
        </p:spPr>
        <p:txBody>
          <a:bodyPr>
            <a:normAutofit fontScale="92500" lnSpcReduction="10000"/>
          </a:bodyPr>
          <a:lstStyle/>
          <a:p>
            <a:r>
              <a:rPr lang="en-IN" dirty="0"/>
              <a:t>Next consider the case where the minuend has lower value than the subtrahend. </a:t>
            </a:r>
            <a:endParaRPr lang="en-IN" dirty="0" smtClean="0"/>
          </a:p>
          <a:p>
            <a:pPr marL="0" indent="0">
              <a:buNone/>
            </a:pPr>
            <a:r>
              <a:rPr lang="en-IN" i="1" dirty="0"/>
              <a:t>	</a:t>
            </a:r>
            <a:r>
              <a:rPr lang="en-IN" i="1" dirty="0" smtClean="0"/>
              <a:t>B </a:t>
            </a:r>
            <a:r>
              <a:rPr lang="en-IN" dirty="0"/>
              <a:t>− </a:t>
            </a:r>
            <a:r>
              <a:rPr lang="en-IN" i="1" dirty="0"/>
              <a:t>A </a:t>
            </a:r>
            <a:r>
              <a:rPr lang="en-IN" dirty="0"/>
              <a:t>= 027 − 045</a:t>
            </a:r>
          </a:p>
          <a:p>
            <a:pPr marL="0" indent="0">
              <a:buNone/>
            </a:pPr>
            <a:r>
              <a:rPr lang="en-IN" dirty="0" smtClean="0"/>
              <a:t>		= </a:t>
            </a:r>
            <a:r>
              <a:rPr lang="en-IN" dirty="0"/>
              <a:t>027 + 1000 − 1000 − 045</a:t>
            </a:r>
          </a:p>
          <a:p>
            <a:pPr marL="0" indent="0">
              <a:buNone/>
            </a:pPr>
            <a:r>
              <a:rPr lang="en-IN" dirty="0" smtClean="0"/>
              <a:t>		= </a:t>
            </a:r>
            <a:r>
              <a:rPr lang="en-IN" dirty="0"/>
              <a:t>027 + </a:t>
            </a:r>
            <a:r>
              <a:rPr lang="en-IN" i="1" dirty="0"/>
              <a:t>(</a:t>
            </a:r>
            <a:r>
              <a:rPr lang="en-IN" dirty="0"/>
              <a:t>999 − 045</a:t>
            </a:r>
            <a:r>
              <a:rPr lang="en-IN" i="1" dirty="0"/>
              <a:t>) </a:t>
            </a:r>
            <a:r>
              <a:rPr lang="en-IN" dirty="0"/>
              <a:t>+ 1 − 1000</a:t>
            </a:r>
          </a:p>
          <a:p>
            <a:pPr marL="0" indent="0">
              <a:buNone/>
            </a:pPr>
            <a:r>
              <a:rPr lang="en-IN" dirty="0" smtClean="0"/>
              <a:t>		= </a:t>
            </a:r>
            <a:r>
              <a:rPr lang="en-IN" dirty="0"/>
              <a:t>027 + 954 + 1 − 1000</a:t>
            </a:r>
          </a:p>
          <a:p>
            <a:pPr marL="0" indent="0">
              <a:buNone/>
            </a:pPr>
            <a:r>
              <a:rPr lang="en-IN" dirty="0" smtClean="0"/>
              <a:t>		= </a:t>
            </a:r>
            <a:r>
              <a:rPr lang="en-IN" dirty="0"/>
              <a:t>982 − 1000</a:t>
            </a:r>
          </a:p>
          <a:p>
            <a:r>
              <a:rPr lang="en-IN" dirty="0" smtClean="0"/>
              <a:t>But, this </a:t>
            </a:r>
            <a:r>
              <a:rPr lang="en-IN" dirty="0"/>
              <a:t>can be rewritten as</a:t>
            </a:r>
          </a:p>
          <a:p>
            <a:pPr marL="0" indent="0">
              <a:buNone/>
            </a:pPr>
            <a:r>
              <a:rPr lang="en-IN" dirty="0" smtClean="0"/>
              <a:t>		982 </a:t>
            </a:r>
            <a:r>
              <a:rPr lang="en-IN" dirty="0"/>
              <a:t>= 1000 + </a:t>
            </a:r>
            <a:r>
              <a:rPr lang="en-IN" i="1" dirty="0"/>
              <a:t>B </a:t>
            </a:r>
            <a:r>
              <a:rPr lang="en-IN" dirty="0"/>
              <a:t>− </a:t>
            </a:r>
            <a:r>
              <a:rPr lang="en-IN" i="1" dirty="0"/>
              <a:t>A</a:t>
            </a:r>
          </a:p>
          <a:p>
            <a:pPr marL="0" indent="0">
              <a:buNone/>
            </a:pPr>
            <a:r>
              <a:rPr lang="en-IN" dirty="0" smtClean="0"/>
              <a:t>		       = </a:t>
            </a:r>
            <a:r>
              <a:rPr lang="en-IN" dirty="0"/>
              <a:t>1000 − </a:t>
            </a:r>
            <a:r>
              <a:rPr lang="en-IN" i="1" dirty="0"/>
              <a:t>(A </a:t>
            </a:r>
            <a:r>
              <a:rPr lang="en-IN" dirty="0"/>
              <a:t>− </a:t>
            </a:r>
            <a:r>
              <a:rPr lang="en-IN" i="1" dirty="0"/>
              <a:t>B</a:t>
            </a:r>
            <a:r>
              <a:rPr lang="en-IN" i="1" dirty="0" smtClean="0"/>
              <a:t>)</a:t>
            </a:r>
          </a:p>
          <a:p>
            <a:r>
              <a:rPr lang="en-IN" dirty="0"/>
              <a:t>Therefore, 982 is the negative number that results when forming the 10’s complement </a:t>
            </a:r>
            <a:r>
              <a:rPr lang="en-IN" dirty="0" smtClean="0"/>
              <a:t>of </a:t>
            </a:r>
            <a:r>
              <a:rPr lang="en-IN" i="1" dirty="0" smtClean="0"/>
              <a:t>(A </a:t>
            </a:r>
            <a:r>
              <a:rPr lang="en-IN" dirty="0"/>
              <a:t>− </a:t>
            </a:r>
            <a:r>
              <a:rPr lang="en-IN" i="1" dirty="0"/>
              <a:t>B)</a:t>
            </a:r>
            <a:r>
              <a:rPr lang="en-IN" dirty="0"/>
              <a:t>.</a:t>
            </a:r>
            <a:endParaRPr lang="en-IN" i="1" dirty="0"/>
          </a:p>
          <a:p>
            <a:endParaRPr lang="en-IN" dirty="0"/>
          </a:p>
        </p:txBody>
      </p:sp>
    </p:spTree>
    <p:extLst>
      <p:ext uri="{BB962C8B-B14F-4D97-AF65-F5344CB8AC3E}">
        <p14:creationId xmlns:p14="http://schemas.microsoft.com/office/powerpoint/2010/main" val="44903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General Radix Complement</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IN" dirty="0"/>
              <a:t>The concept of subtracting a number by adding its radix-complement is general. </a:t>
            </a:r>
            <a:endParaRPr lang="en-IN" dirty="0" smtClean="0"/>
          </a:p>
          <a:p>
            <a:r>
              <a:rPr lang="en-IN" dirty="0" smtClean="0"/>
              <a:t>If the </a:t>
            </a:r>
            <a:r>
              <a:rPr lang="en-IN" dirty="0"/>
              <a:t>radix is </a:t>
            </a:r>
            <a:r>
              <a:rPr lang="en-IN" i="1" dirty="0"/>
              <a:t>r</a:t>
            </a:r>
            <a:r>
              <a:rPr lang="en-IN" dirty="0"/>
              <a:t>, then the </a:t>
            </a:r>
            <a:r>
              <a:rPr lang="en-IN" i="1" dirty="0"/>
              <a:t>r</a:t>
            </a:r>
            <a:r>
              <a:rPr lang="en-IN" dirty="0"/>
              <a:t>’s complement, </a:t>
            </a:r>
            <a:r>
              <a:rPr lang="en-IN" i="1" dirty="0"/>
              <a:t>K</a:t>
            </a:r>
            <a:r>
              <a:rPr lang="en-IN" i="1" baseline="-25000" dirty="0"/>
              <a:t>r</a:t>
            </a:r>
            <a:r>
              <a:rPr lang="en-IN" dirty="0"/>
              <a:t>, of an </a:t>
            </a:r>
            <a:r>
              <a:rPr lang="en-IN" i="1" dirty="0"/>
              <a:t>n</a:t>
            </a:r>
            <a:r>
              <a:rPr lang="en-IN" dirty="0"/>
              <a:t>-digit number, </a:t>
            </a:r>
            <a:r>
              <a:rPr lang="en-IN" i="1" dirty="0"/>
              <a:t>N</a:t>
            </a:r>
            <a:r>
              <a:rPr lang="en-IN" dirty="0"/>
              <a:t>, is determined </a:t>
            </a:r>
            <a:r>
              <a:rPr lang="en-IN" dirty="0" smtClean="0"/>
              <a:t>as:</a:t>
            </a:r>
            <a:endParaRPr lang="en-IN" dirty="0"/>
          </a:p>
          <a:p>
            <a:pPr marL="0" indent="0">
              <a:buNone/>
            </a:pPr>
            <a:r>
              <a:rPr lang="en-IN" i="1" dirty="0" smtClean="0"/>
              <a:t>	K</a:t>
            </a:r>
            <a:r>
              <a:rPr lang="en-IN" i="1" baseline="-25000" dirty="0" smtClean="0"/>
              <a:t>r</a:t>
            </a:r>
            <a:r>
              <a:rPr lang="en-IN" i="1" dirty="0" smtClean="0"/>
              <a:t> </a:t>
            </a:r>
            <a:r>
              <a:rPr lang="en-IN" dirty="0"/>
              <a:t>= </a:t>
            </a:r>
            <a:r>
              <a:rPr lang="en-IN" i="1" dirty="0" err="1"/>
              <a:t>r</a:t>
            </a:r>
            <a:r>
              <a:rPr lang="en-IN" i="1" baseline="30000" dirty="0" err="1"/>
              <a:t>n</a:t>
            </a:r>
            <a:r>
              <a:rPr lang="en-IN" i="1" dirty="0"/>
              <a:t> </a:t>
            </a:r>
            <a:r>
              <a:rPr lang="en-IN" dirty="0"/>
              <a:t>− </a:t>
            </a:r>
            <a:r>
              <a:rPr lang="en-IN" i="1" dirty="0"/>
              <a:t>N</a:t>
            </a:r>
            <a:r>
              <a:rPr lang="en-IN" dirty="0"/>
              <a:t>. </a:t>
            </a:r>
            <a:endParaRPr lang="en-IN" dirty="0" smtClean="0"/>
          </a:p>
          <a:p>
            <a:r>
              <a:rPr lang="en-IN" dirty="0" smtClean="0"/>
              <a:t>The </a:t>
            </a:r>
            <a:r>
              <a:rPr lang="en-IN" i="1" dirty="0"/>
              <a:t>(r </a:t>
            </a:r>
            <a:r>
              <a:rPr lang="en-IN" dirty="0"/>
              <a:t>− 1</a:t>
            </a:r>
            <a:r>
              <a:rPr lang="en-IN" i="1" dirty="0"/>
              <a:t>)</a:t>
            </a:r>
            <a:r>
              <a:rPr lang="en-IN" dirty="0"/>
              <a:t>’s complement, </a:t>
            </a:r>
            <a:r>
              <a:rPr lang="en-IN" i="1" dirty="0"/>
              <a:t>K</a:t>
            </a:r>
            <a:r>
              <a:rPr lang="en-IN" i="1" baseline="-25000" dirty="0"/>
              <a:t>r</a:t>
            </a:r>
            <a:r>
              <a:rPr lang="en-IN" baseline="-25000" dirty="0"/>
              <a:t>−1</a:t>
            </a:r>
            <a:r>
              <a:rPr lang="en-IN" dirty="0"/>
              <a:t>, is defined as </a:t>
            </a:r>
            <a:r>
              <a:rPr lang="en-IN" i="1" dirty="0"/>
              <a:t>K</a:t>
            </a:r>
            <a:r>
              <a:rPr lang="en-IN" i="1" baseline="-25000" dirty="0"/>
              <a:t>r</a:t>
            </a:r>
            <a:r>
              <a:rPr lang="en-IN" baseline="-25000" dirty="0"/>
              <a:t>−1</a:t>
            </a:r>
            <a:r>
              <a:rPr lang="en-IN" dirty="0"/>
              <a:t> = </a:t>
            </a:r>
            <a:r>
              <a:rPr lang="en-IN" i="1" dirty="0"/>
              <a:t>(</a:t>
            </a:r>
            <a:r>
              <a:rPr lang="en-IN" i="1" dirty="0" err="1"/>
              <a:t>r</a:t>
            </a:r>
            <a:r>
              <a:rPr lang="en-IN" i="1" baseline="30000" dirty="0" err="1"/>
              <a:t>n</a:t>
            </a:r>
            <a:r>
              <a:rPr lang="en-IN" i="1" dirty="0"/>
              <a:t> </a:t>
            </a:r>
            <a:r>
              <a:rPr lang="en-IN" dirty="0"/>
              <a:t>− 1</a:t>
            </a:r>
            <a:r>
              <a:rPr lang="en-IN" i="1" dirty="0"/>
              <a:t>) </a:t>
            </a:r>
            <a:r>
              <a:rPr lang="en-IN" dirty="0"/>
              <a:t>− </a:t>
            </a:r>
            <a:r>
              <a:rPr lang="en-IN" i="1" dirty="0" smtClean="0"/>
              <a:t>N</a:t>
            </a:r>
          </a:p>
          <a:p>
            <a:pPr lvl="1"/>
            <a:r>
              <a:rPr lang="en-IN" dirty="0" smtClean="0"/>
              <a:t>it is computed </a:t>
            </a:r>
            <a:r>
              <a:rPr lang="en-IN" dirty="0"/>
              <a:t>simply by subtracting each digit of </a:t>
            </a:r>
            <a:r>
              <a:rPr lang="en-IN" i="1" dirty="0"/>
              <a:t>N </a:t>
            </a:r>
            <a:r>
              <a:rPr lang="en-IN" dirty="0"/>
              <a:t>from the value </a:t>
            </a:r>
            <a:r>
              <a:rPr lang="en-IN" i="1" dirty="0"/>
              <a:t>(r </a:t>
            </a:r>
            <a:r>
              <a:rPr lang="en-IN" dirty="0"/>
              <a:t>− 1</a:t>
            </a:r>
            <a:r>
              <a:rPr lang="en-IN" i="1" dirty="0" smtClean="0"/>
              <a:t>)</a:t>
            </a:r>
            <a:r>
              <a:rPr lang="en-IN" dirty="0" smtClean="0"/>
              <a:t>.</a:t>
            </a:r>
          </a:p>
          <a:p>
            <a:r>
              <a:rPr lang="en-IN" dirty="0" smtClean="0"/>
              <a:t> </a:t>
            </a:r>
            <a:r>
              <a:rPr lang="en-IN" dirty="0"/>
              <a:t>The </a:t>
            </a:r>
            <a:r>
              <a:rPr lang="en-IN" i="1" dirty="0"/>
              <a:t>(r </a:t>
            </a:r>
            <a:r>
              <a:rPr lang="en-IN" dirty="0"/>
              <a:t>− 1</a:t>
            </a:r>
            <a:r>
              <a:rPr lang="en-IN" i="1" dirty="0"/>
              <a:t>)</a:t>
            </a:r>
            <a:r>
              <a:rPr lang="en-IN" dirty="0" smtClean="0"/>
              <a:t>’s complement </a:t>
            </a:r>
            <a:r>
              <a:rPr lang="en-IN" dirty="0"/>
              <a:t>is referred to as the </a:t>
            </a:r>
            <a:r>
              <a:rPr lang="en-IN" i="1" dirty="0"/>
              <a:t>diminished-radix </a:t>
            </a:r>
            <a:r>
              <a:rPr lang="en-IN" i="1" dirty="0" smtClean="0"/>
              <a:t>complement</a:t>
            </a:r>
            <a:r>
              <a:rPr lang="en-IN" dirty="0" smtClean="0"/>
              <a:t>.</a:t>
            </a:r>
          </a:p>
          <a:p>
            <a:r>
              <a:rPr lang="en-IN" dirty="0" smtClean="0"/>
              <a:t>Circuits </a:t>
            </a:r>
            <a:r>
              <a:rPr lang="en-IN" dirty="0"/>
              <a:t>for forming </a:t>
            </a:r>
            <a:r>
              <a:rPr lang="en-IN" dirty="0" smtClean="0"/>
              <a:t>the </a:t>
            </a:r>
            <a:r>
              <a:rPr lang="en-IN" i="1" dirty="0" smtClean="0"/>
              <a:t>(r </a:t>
            </a:r>
            <a:r>
              <a:rPr lang="en-IN" dirty="0"/>
              <a:t>− 1</a:t>
            </a:r>
            <a:r>
              <a:rPr lang="en-IN" i="1" dirty="0"/>
              <a:t>)</a:t>
            </a:r>
            <a:r>
              <a:rPr lang="en-IN" dirty="0"/>
              <a:t>’s complements are simpler than those for general subtraction that involves </a:t>
            </a:r>
            <a:r>
              <a:rPr lang="en-IN" dirty="0" smtClean="0"/>
              <a:t>borrows.</a:t>
            </a:r>
          </a:p>
          <a:p>
            <a:r>
              <a:rPr lang="en-IN" dirty="0" smtClean="0"/>
              <a:t>The </a:t>
            </a:r>
            <a:r>
              <a:rPr lang="en-IN" dirty="0"/>
              <a:t>circuits are particularly simple in the binary case, where the 1’s complement </a:t>
            </a:r>
            <a:r>
              <a:rPr lang="en-IN" dirty="0" smtClean="0"/>
              <a:t>requires just </a:t>
            </a:r>
            <a:r>
              <a:rPr lang="en-IN" dirty="0"/>
              <a:t>inverting each bit.</a:t>
            </a:r>
          </a:p>
        </p:txBody>
      </p:sp>
    </p:spTree>
    <p:extLst>
      <p:ext uri="{BB962C8B-B14F-4D97-AF65-F5344CB8AC3E}">
        <p14:creationId xmlns:p14="http://schemas.microsoft.com/office/powerpoint/2010/main" val="5114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23406"/>
            <a:ext cx="10683240" cy="5053557"/>
          </a:xfrm>
        </p:spPr>
        <p:txBody>
          <a:bodyPr>
            <a:normAutofit lnSpcReduction="10000"/>
          </a:bodyPr>
          <a:lstStyle/>
          <a:p>
            <a:r>
              <a:rPr lang="en-IN" dirty="0"/>
              <a:t>Consider the computation </a:t>
            </a:r>
            <a:r>
              <a:rPr lang="en-IN" i="1" dirty="0"/>
              <a:t>(</a:t>
            </a:r>
            <a:r>
              <a:rPr lang="en-IN" dirty="0"/>
              <a:t>+5</a:t>
            </a:r>
            <a:r>
              <a:rPr lang="en-IN" i="1" dirty="0"/>
              <a:t>) </a:t>
            </a:r>
            <a:r>
              <a:rPr lang="en-IN" dirty="0"/>
              <a:t>− </a:t>
            </a:r>
            <a:r>
              <a:rPr lang="en-IN" i="1" dirty="0"/>
              <a:t>(</a:t>
            </a:r>
            <a:r>
              <a:rPr lang="en-IN" dirty="0"/>
              <a:t>+2</a:t>
            </a:r>
            <a:r>
              <a:rPr lang="en-IN" i="1" dirty="0"/>
              <a:t>) </a:t>
            </a:r>
            <a:r>
              <a:rPr lang="en-IN" dirty="0"/>
              <a:t>= </a:t>
            </a:r>
            <a:r>
              <a:rPr lang="en-IN" i="1" dirty="0"/>
              <a:t>(</a:t>
            </a:r>
            <a:r>
              <a:rPr lang="en-IN" dirty="0"/>
              <a:t>+3</a:t>
            </a:r>
            <a:r>
              <a:rPr lang="en-IN" i="1" dirty="0"/>
              <a:t>)</a:t>
            </a:r>
            <a:r>
              <a:rPr lang="en-IN" dirty="0"/>
              <a:t>, using </a:t>
            </a:r>
            <a:r>
              <a:rPr lang="en-IN" dirty="0" smtClean="0"/>
              <a:t>the same approach discussed for decimal numbers.</a:t>
            </a:r>
          </a:p>
          <a:p>
            <a:r>
              <a:rPr lang="en-IN" dirty="0" smtClean="0"/>
              <a:t> </a:t>
            </a:r>
            <a:r>
              <a:rPr lang="en-IN" dirty="0"/>
              <a:t>Each number is represented by a four-bit pattern. </a:t>
            </a:r>
            <a:endParaRPr lang="en-IN" dirty="0" smtClean="0"/>
          </a:p>
          <a:p>
            <a:r>
              <a:rPr lang="en-IN" dirty="0" smtClean="0"/>
              <a:t>The </a:t>
            </a:r>
            <a:r>
              <a:rPr lang="en-IN" dirty="0"/>
              <a:t>value </a:t>
            </a:r>
            <a:r>
              <a:rPr lang="en-IN" dirty="0" smtClean="0"/>
              <a:t>2</a:t>
            </a:r>
            <a:r>
              <a:rPr lang="en-IN" baseline="30000" dirty="0" smtClean="0"/>
              <a:t>4 </a:t>
            </a:r>
            <a:r>
              <a:rPr lang="en-IN" dirty="0" smtClean="0"/>
              <a:t>is </a:t>
            </a:r>
            <a:r>
              <a:rPr lang="en-IN" dirty="0"/>
              <a:t>represented as 10000. </a:t>
            </a:r>
            <a:r>
              <a:rPr lang="en-IN" dirty="0" smtClean="0"/>
              <a:t>Then</a:t>
            </a:r>
            <a:endParaRPr lang="en-IN" dirty="0"/>
          </a:p>
          <a:p>
            <a:pPr marL="0" indent="0">
              <a:buNone/>
            </a:pPr>
            <a:r>
              <a:rPr lang="en-IN" dirty="0" smtClean="0"/>
              <a:t>	0101 </a:t>
            </a:r>
            <a:r>
              <a:rPr lang="en-IN" dirty="0"/>
              <a:t>− 0010 = 0101 + </a:t>
            </a:r>
            <a:r>
              <a:rPr lang="en-IN" i="1" dirty="0"/>
              <a:t>(</a:t>
            </a:r>
            <a:r>
              <a:rPr lang="en-IN" dirty="0"/>
              <a:t>10000 − 0010</a:t>
            </a:r>
            <a:r>
              <a:rPr lang="en-IN" i="1" dirty="0"/>
              <a:t>) </a:t>
            </a:r>
            <a:r>
              <a:rPr lang="en-IN" dirty="0"/>
              <a:t>− 10000</a:t>
            </a:r>
          </a:p>
          <a:p>
            <a:pPr marL="0" indent="0">
              <a:buNone/>
            </a:pPr>
            <a:r>
              <a:rPr lang="en-IN" dirty="0" smtClean="0"/>
              <a:t>			= </a:t>
            </a:r>
            <a:r>
              <a:rPr lang="en-IN" dirty="0"/>
              <a:t>0101 + </a:t>
            </a:r>
            <a:r>
              <a:rPr lang="en-IN" i="1" dirty="0"/>
              <a:t>(</a:t>
            </a:r>
            <a:r>
              <a:rPr lang="en-IN" dirty="0"/>
              <a:t>1111 − 0010</a:t>
            </a:r>
            <a:r>
              <a:rPr lang="en-IN" i="1" dirty="0"/>
              <a:t>) </a:t>
            </a:r>
            <a:r>
              <a:rPr lang="en-IN" dirty="0"/>
              <a:t>+ 1 − 10000</a:t>
            </a:r>
          </a:p>
          <a:p>
            <a:pPr marL="0" indent="0">
              <a:buNone/>
            </a:pPr>
            <a:r>
              <a:rPr lang="en-IN" dirty="0" smtClean="0"/>
              <a:t>			= </a:t>
            </a:r>
            <a:r>
              <a:rPr lang="en-IN" dirty="0"/>
              <a:t>0101 + 1101 + 1 − 10000</a:t>
            </a:r>
          </a:p>
          <a:p>
            <a:pPr marL="0" indent="0">
              <a:buNone/>
            </a:pPr>
            <a:r>
              <a:rPr lang="en-IN" dirty="0" smtClean="0"/>
              <a:t>			= </a:t>
            </a:r>
            <a:r>
              <a:rPr lang="en-IN" dirty="0"/>
              <a:t>10011 − 10000</a:t>
            </a:r>
          </a:p>
          <a:p>
            <a:pPr marL="0" indent="0">
              <a:buNone/>
            </a:pPr>
            <a:r>
              <a:rPr lang="en-IN" dirty="0" smtClean="0"/>
              <a:t>			= </a:t>
            </a:r>
            <a:r>
              <a:rPr lang="en-IN" dirty="0"/>
              <a:t>0011</a:t>
            </a:r>
          </a:p>
          <a:p>
            <a:r>
              <a:rPr lang="en-IN" dirty="0"/>
              <a:t>Because 5 </a:t>
            </a:r>
            <a:r>
              <a:rPr lang="en-IN" i="1" dirty="0"/>
              <a:t>&gt; </a:t>
            </a:r>
            <a:r>
              <a:rPr lang="en-IN" dirty="0"/>
              <a:t>2, there is a carry from the fourth bit position. </a:t>
            </a:r>
            <a:endParaRPr lang="en-IN" dirty="0" smtClean="0"/>
          </a:p>
          <a:p>
            <a:pPr lvl="1"/>
            <a:r>
              <a:rPr lang="en-IN" dirty="0" smtClean="0"/>
              <a:t>It </a:t>
            </a:r>
            <a:r>
              <a:rPr lang="en-IN" dirty="0"/>
              <a:t>represents the value </a:t>
            </a:r>
            <a:r>
              <a:rPr lang="en-IN" dirty="0" smtClean="0"/>
              <a:t>2</a:t>
            </a:r>
            <a:r>
              <a:rPr lang="en-IN" baseline="30000" dirty="0" smtClean="0"/>
              <a:t>4 </a:t>
            </a:r>
            <a:r>
              <a:rPr lang="en-IN" dirty="0" smtClean="0"/>
              <a:t>denoted </a:t>
            </a:r>
            <a:r>
              <a:rPr lang="en-IN" dirty="0"/>
              <a:t>by the pattern 10000.</a:t>
            </a:r>
          </a:p>
        </p:txBody>
      </p:sp>
    </p:spTree>
    <p:extLst>
      <p:ext uri="{BB962C8B-B14F-4D97-AF65-F5344CB8AC3E}">
        <p14:creationId xmlns:p14="http://schemas.microsoft.com/office/powerpoint/2010/main" val="5056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62594"/>
            <a:ext cx="10515600" cy="5014369"/>
          </a:xfrm>
        </p:spPr>
        <p:txBody>
          <a:bodyPr>
            <a:normAutofit fontScale="92500" lnSpcReduction="10000"/>
          </a:bodyPr>
          <a:lstStyle/>
          <a:p>
            <a:r>
              <a:rPr lang="en-IN" dirty="0" smtClean="0"/>
              <a:t>Consider </a:t>
            </a:r>
            <a:r>
              <a:rPr lang="en-IN" dirty="0"/>
              <a:t>now the computation </a:t>
            </a:r>
            <a:r>
              <a:rPr lang="en-IN" i="1" dirty="0"/>
              <a:t>(</a:t>
            </a:r>
            <a:r>
              <a:rPr lang="en-IN" dirty="0"/>
              <a:t>+2</a:t>
            </a:r>
            <a:r>
              <a:rPr lang="en-IN" i="1" dirty="0"/>
              <a:t>) </a:t>
            </a:r>
            <a:r>
              <a:rPr lang="en-IN" dirty="0"/>
              <a:t>− </a:t>
            </a:r>
            <a:r>
              <a:rPr lang="en-IN" i="1" dirty="0"/>
              <a:t>(</a:t>
            </a:r>
            <a:r>
              <a:rPr lang="en-IN" dirty="0"/>
              <a:t>+5</a:t>
            </a:r>
            <a:r>
              <a:rPr lang="en-IN" i="1" dirty="0"/>
              <a:t>) </a:t>
            </a:r>
            <a:r>
              <a:rPr lang="en-IN" dirty="0"/>
              <a:t>= </a:t>
            </a:r>
            <a:r>
              <a:rPr lang="en-IN" i="1" dirty="0"/>
              <a:t>(</a:t>
            </a:r>
            <a:r>
              <a:rPr lang="en-IN" dirty="0"/>
              <a:t>−3</a:t>
            </a:r>
            <a:r>
              <a:rPr lang="en-IN" i="1" dirty="0"/>
              <a:t>)</a:t>
            </a:r>
            <a:r>
              <a:rPr lang="en-IN" dirty="0"/>
              <a:t>, which gives</a:t>
            </a:r>
          </a:p>
          <a:p>
            <a:pPr marL="0" indent="0">
              <a:buNone/>
            </a:pPr>
            <a:r>
              <a:rPr lang="en-IN" dirty="0" smtClean="0"/>
              <a:t>	0010 </a:t>
            </a:r>
            <a:r>
              <a:rPr lang="en-IN" dirty="0"/>
              <a:t>− 0101 = 0010 + </a:t>
            </a:r>
            <a:r>
              <a:rPr lang="en-IN" i="1" dirty="0"/>
              <a:t>(</a:t>
            </a:r>
            <a:r>
              <a:rPr lang="en-IN" dirty="0"/>
              <a:t>10000 − 0101</a:t>
            </a:r>
            <a:r>
              <a:rPr lang="en-IN" i="1" dirty="0"/>
              <a:t>) </a:t>
            </a:r>
            <a:r>
              <a:rPr lang="en-IN" dirty="0"/>
              <a:t>− 10000</a:t>
            </a:r>
          </a:p>
          <a:p>
            <a:pPr marL="0" indent="0">
              <a:buNone/>
            </a:pPr>
            <a:r>
              <a:rPr lang="en-IN" dirty="0" smtClean="0"/>
              <a:t>			= </a:t>
            </a:r>
            <a:r>
              <a:rPr lang="en-IN" dirty="0"/>
              <a:t>0010 + </a:t>
            </a:r>
            <a:r>
              <a:rPr lang="en-IN" i="1" dirty="0"/>
              <a:t>(</a:t>
            </a:r>
            <a:r>
              <a:rPr lang="en-IN" dirty="0"/>
              <a:t>1111 − 0101</a:t>
            </a:r>
            <a:r>
              <a:rPr lang="en-IN" i="1" dirty="0"/>
              <a:t>) </a:t>
            </a:r>
            <a:r>
              <a:rPr lang="en-IN" dirty="0"/>
              <a:t>+ 1 − 10000</a:t>
            </a:r>
          </a:p>
          <a:p>
            <a:pPr marL="0" indent="0">
              <a:buNone/>
            </a:pPr>
            <a:r>
              <a:rPr lang="en-IN" dirty="0" smtClean="0"/>
              <a:t>			= </a:t>
            </a:r>
            <a:r>
              <a:rPr lang="en-IN" dirty="0"/>
              <a:t>0010 + 1010 + 1 − 10000</a:t>
            </a:r>
          </a:p>
          <a:p>
            <a:pPr marL="0" indent="0">
              <a:buNone/>
            </a:pPr>
            <a:r>
              <a:rPr lang="en-IN" dirty="0" smtClean="0"/>
              <a:t>			= </a:t>
            </a:r>
            <a:r>
              <a:rPr lang="en-IN" dirty="0"/>
              <a:t>1101 − </a:t>
            </a:r>
            <a:r>
              <a:rPr lang="en-IN" dirty="0" smtClean="0"/>
              <a:t>10000</a:t>
            </a:r>
          </a:p>
          <a:p>
            <a:r>
              <a:rPr lang="en-IN" dirty="0"/>
              <a:t>Because 2 </a:t>
            </a:r>
            <a:r>
              <a:rPr lang="en-IN" i="1" dirty="0"/>
              <a:t>&lt; </a:t>
            </a:r>
            <a:r>
              <a:rPr lang="en-IN" dirty="0"/>
              <a:t>5, there is no carry from the fourth bit position. </a:t>
            </a:r>
            <a:endParaRPr lang="en-IN" dirty="0" smtClean="0"/>
          </a:p>
          <a:p>
            <a:r>
              <a:rPr lang="en-IN" dirty="0" smtClean="0"/>
              <a:t>The </a:t>
            </a:r>
            <a:r>
              <a:rPr lang="en-IN" dirty="0"/>
              <a:t>answer, 1101, is </a:t>
            </a:r>
            <a:r>
              <a:rPr lang="en-IN" dirty="0" smtClean="0"/>
              <a:t>the 2’s-complement </a:t>
            </a:r>
            <a:r>
              <a:rPr lang="en-IN" dirty="0"/>
              <a:t>representation of −3</a:t>
            </a:r>
            <a:r>
              <a:rPr lang="en-IN" dirty="0" smtClean="0"/>
              <a:t>.</a:t>
            </a:r>
          </a:p>
          <a:p>
            <a:r>
              <a:rPr lang="en-IN" dirty="0" smtClean="0"/>
              <a:t>But, 1101 </a:t>
            </a:r>
            <a:r>
              <a:rPr lang="en-IN" dirty="0"/>
              <a:t>= 10000 + 0010 − 0101</a:t>
            </a:r>
          </a:p>
          <a:p>
            <a:pPr marL="0" indent="0">
              <a:buNone/>
            </a:pPr>
            <a:r>
              <a:rPr lang="en-IN" dirty="0" smtClean="0"/>
              <a:t>		 = </a:t>
            </a:r>
            <a:r>
              <a:rPr lang="en-IN" dirty="0"/>
              <a:t>10000 − </a:t>
            </a:r>
            <a:r>
              <a:rPr lang="en-IN" i="1" dirty="0"/>
              <a:t>(</a:t>
            </a:r>
            <a:r>
              <a:rPr lang="en-IN" dirty="0"/>
              <a:t>0101 − 0010</a:t>
            </a:r>
            <a:r>
              <a:rPr lang="en-IN" i="1" dirty="0"/>
              <a:t>)</a:t>
            </a:r>
          </a:p>
          <a:p>
            <a:pPr marL="0" indent="0">
              <a:buNone/>
            </a:pPr>
            <a:r>
              <a:rPr lang="en-IN" dirty="0" smtClean="0"/>
              <a:t>		 = </a:t>
            </a:r>
            <a:r>
              <a:rPr lang="en-IN" dirty="0"/>
              <a:t>10000 − 0011</a:t>
            </a:r>
          </a:p>
          <a:p>
            <a:r>
              <a:rPr lang="en-IN" dirty="0" smtClean="0"/>
              <a:t>It indicates </a:t>
            </a:r>
            <a:r>
              <a:rPr lang="en-IN" dirty="0"/>
              <a:t>that 1101 is the 2’s complement of 0011 (+3).</a:t>
            </a:r>
          </a:p>
        </p:txBody>
      </p:sp>
    </p:spTree>
    <p:extLst>
      <p:ext uri="{BB962C8B-B14F-4D97-AF65-F5344CB8AC3E}">
        <p14:creationId xmlns:p14="http://schemas.microsoft.com/office/powerpoint/2010/main" val="281860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031966"/>
            <a:ext cx="10515600" cy="5144997"/>
          </a:xfrm>
        </p:spPr>
        <p:txBody>
          <a:bodyPr>
            <a:normAutofit fontScale="85000" lnSpcReduction="20000"/>
          </a:bodyPr>
          <a:lstStyle/>
          <a:p>
            <a:r>
              <a:rPr lang="en-IN" dirty="0"/>
              <a:t>F</a:t>
            </a:r>
            <a:r>
              <a:rPr lang="en-IN" dirty="0" smtClean="0"/>
              <a:t>inally</a:t>
            </a:r>
            <a:r>
              <a:rPr lang="en-IN" dirty="0"/>
              <a:t>, consider the case where the subtrahend is a negative number</a:t>
            </a:r>
            <a:r>
              <a:rPr lang="en-IN" dirty="0" smtClean="0"/>
              <a:t>.</a:t>
            </a:r>
          </a:p>
          <a:p>
            <a:r>
              <a:rPr lang="en-IN" i="1" dirty="0" smtClean="0"/>
              <a:t>(</a:t>
            </a:r>
            <a:r>
              <a:rPr lang="en-IN" dirty="0" smtClean="0"/>
              <a:t>+</a:t>
            </a:r>
            <a:r>
              <a:rPr lang="en-IN" dirty="0"/>
              <a:t>5</a:t>
            </a:r>
            <a:r>
              <a:rPr lang="en-IN" i="1" dirty="0"/>
              <a:t>) </a:t>
            </a:r>
            <a:r>
              <a:rPr lang="en-IN" dirty="0"/>
              <a:t>− </a:t>
            </a:r>
            <a:r>
              <a:rPr lang="en-IN" i="1" dirty="0"/>
              <a:t>(</a:t>
            </a:r>
            <a:r>
              <a:rPr lang="en-IN" dirty="0"/>
              <a:t>−2</a:t>
            </a:r>
            <a:r>
              <a:rPr lang="en-IN" i="1" dirty="0"/>
              <a:t>) </a:t>
            </a:r>
            <a:r>
              <a:rPr lang="en-IN" dirty="0"/>
              <a:t>= </a:t>
            </a:r>
            <a:r>
              <a:rPr lang="en-IN" i="1" dirty="0"/>
              <a:t>(</a:t>
            </a:r>
            <a:r>
              <a:rPr lang="en-IN" dirty="0"/>
              <a:t>+7</a:t>
            </a:r>
            <a:r>
              <a:rPr lang="en-IN" i="1" dirty="0"/>
              <a:t>) </a:t>
            </a:r>
            <a:r>
              <a:rPr lang="en-IN" dirty="0"/>
              <a:t>is done as </a:t>
            </a:r>
            <a:r>
              <a:rPr lang="en-IN" dirty="0" smtClean="0"/>
              <a:t>follows:</a:t>
            </a:r>
            <a:endParaRPr lang="en-IN" dirty="0"/>
          </a:p>
          <a:p>
            <a:pPr marL="0" indent="0">
              <a:buNone/>
            </a:pPr>
            <a:r>
              <a:rPr lang="en-IN" dirty="0" smtClean="0"/>
              <a:t>	0101 </a:t>
            </a:r>
            <a:r>
              <a:rPr lang="en-IN" dirty="0"/>
              <a:t>− 1110 = 0101 + </a:t>
            </a:r>
            <a:r>
              <a:rPr lang="en-IN" i="1" dirty="0"/>
              <a:t>(</a:t>
            </a:r>
            <a:r>
              <a:rPr lang="en-IN" dirty="0"/>
              <a:t>10000 − 1110</a:t>
            </a:r>
            <a:r>
              <a:rPr lang="en-IN" i="1" dirty="0"/>
              <a:t>) </a:t>
            </a:r>
            <a:r>
              <a:rPr lang="en-IN" dirty="0"/>
              <a:t>− 10000</a:t>
            </a:r>
          </a:p>
          <a:p>
            <a:pPr marL="0" indent="0">
              <a:buNone/>
            </a:pPr>
            <a:r>
              <a:rPr lang="en-IN" dirty="0" smtClean="0"/>
              <a:t>		     = </a:t>
            </a:r>
            <a:r>
              <a:rPr lang="en-IN" dirty="0"/>
              <a:t>0101 + </a:t>
            </a:r>
            <a:r>
              <a:rPr lang="en-IN" i="1" dirty="0"/>
              <a:t>(</a:t>
            </a:r>
            <a:r>
              <a:rPr lang="en-IN" dirty="0"/>
              <a:t>1111 − 1110</a:t>
            </a:r>
            <a:r>
              <a:rPr lang="en-IN" i="1" dirty="0"/>
              <a:t>) </a:t>
            </a:r>
            <a:r>
              <a:rPr lang="en-IN" dirty="0"/>
              <a:t>+ 1 − 10000</a:t>
            </a:r>
          </a:p>
          <a:p>
            <a:pPr marL="0" indent="0">
              <a:buNone/>
            </a:pPr>
            <a:r>
              <a:rPr lang="en-IN" dirty="0" smtClean="0"/>
              <a:t>		     = </a:t>
            </a:r>
            <a:r>
              <a:rPr lang="en-IN" dirty="0"/>
              <a:t>0101 + 0001 + 1 − 10000</a:t>
            </a:r>
          </a:p>
          <a:p>
            <a:pPr marL="0" indent="0">
              <a:buNone/>
            </a:pPr>
            <a:r>
              <a:rPr lang="en-IN" dirty="0" smtClean="0"/>
              <a:t>		     = </a:t>
            </a:r>
            <a:r>
              <a:rPr lang="en-IN" dirty="0"/>
              <a:t>0111 − 10000</a:t>
            </a:r>
          </a:p>
          <a:p>
            <a:r>
              <a:rPr lang="en-IN" dirty="0"/>
              <a:t>While 5 </a:t>
            </a:r>
            <a:r>
              <a:rPr lang="en-IN" i="1" dirty="0"/>
              <a:t>&gt; (</a:t>
            </a:r>
            <a:r>
              <a:rPr lang="en-IN" dirty="0"/>
              <a:t>−2</a:t>
            </a:r>
            <a:r>
              <a:rPr lang="en-IN" i="1" dirty="0"/>
              <a:t>)</a:t>
            </a:r>
            <a:r>
              <a:rPr lang="en-IN" dirty="0"/>
              <a:t>, the pattern 1110 is greater than the pattern 0101 when the patterns </a:t>
            </a:r>
            <a:r>
              <a:rPr lang="en-IN" dirty="0" smtClean="0"/>
              <a:t>are treated </a:t>
            </a:r>
            <a:r>
              <a:rPr lang="en-IN" dirty="0"/>
              <a:t>as unsigned numbers. Therefore, there is no carry from the fourth bit position</a:t>
            </a:r>
            <a:r>
              <a:rPr lang="en-IN" dirty="0" smtClean="0"/>
              <a:t>.</a:t>
            </a:r>
          </a:p>
          <a:p>
            <a:r>
              <a:rPr lang="en-IN" dirty="0" smtClean="0"/>
              <a:t>But, 0111 </a:t>
            </a:r>
            <a:r>
              <a:rPr lang="en-IN" dirty="0"/>
              <a:t>= 10000 + 0101 − 1110</a:t>
            </a:r>
          </a:p>
          <a:p>
            <a:pPr marL="0" indent="0">
              <a:buNone/>
            </a:pPr>
            <a:r>
              <a:rPr lang="en-IN" dirty="0" smtClean="0"/>
              <a:t>	 	= </a:t>
            </a:r>
            <a:r>
              <a:rPr lang="en-IN" dirty="0"/>
              <a:t>10000 − </a:t>
            </a:r>
            <a:r>
              <a:rPr lang="en-IN" i="1" dirty="0"/>
              <a:t>(</a:t>
            </a:r>
            <a:r>
              <a:rPr lang="en-IN" dirty="0"/>
              <a:t>1110 − 0101</a:t>
            </a:r>
            <a:r>
              <a:rPr lang="en-IN" i="1" dirty="0"/>
              <a:t>)</a:t>
            </a:r>
          </a:p>
          <a:p>
            <a:pPr marL="0" indent="0">
              <a:buNone/>
            </a:pPr>
            <a:r>
              <a:rPr lang="en-IN" dirty="0" smtClean="0"/>
              <a:t>		= </a:t>
            </a:r>
            <a:r>
              <a:rPr lang="en-IN" dirty="0"/>
              <a:t>10000 − 1001</a:t>
            </a:r>
          </a:p>
          <a:p>
            <a:r>
              <a:rPr lang="en-IN" dirty="0"/>
              <a:t>and 1001 represents −7</a:t>
            </a:r>
            <a:r>
              <a:rPr lang="en-IN" dirty="0" smtClean="0"/>
              <a:t>.</a:t>
            </a:r>
          </a:p>
          <a:p>
            <a:r>
              <a:rPr lang="en-IN" dirty="0"/>
              <a:t>The answer 0111 is the 2’s complement representation of </a:t>
            </a:r>
            <a:r>
              <a:rPr lang="en-IN" dirty="0" smtClean="0"/>
              <a:t>1001. Thus, 0111 is +</a:t>
            </a:r>
            <a:r>
              <a:rPr lang="en-IN" dirty="0"/>
              <a:t>7. </a:t>
            </a:r>
          </a:p>
          <a:p>
            <a:endParaRPr lang="en-IN" dirty="0"/>
          </a:p>
        </p:txBody>
      </p:sp>
    </p:spTree>
    <p:extLst>
      <p:ext uri="{BB962C8B-B14F-4D97-AF65-F5344CB8AC3E}">
        <p14:creationId xmlns:p14="http://schemas.microsoft.com/office/powerpoint/2010/main" val="41386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Arithmetic Overflow</a:t>
            </a:r>
            <a:endParaRPr lang="en-IN" dirty="0">
              <a:solidFill>
                <a:srgbClr val="FF0000"/>
              </a:solidFill>
            </a:endParaRPr>
          </a:p>
        </p:txBody>
      </p:sp>
      <p:sp>
        <p:nvSpPr>
          <p:cNvPr id="3" name="Content Placeholder 2"/>
          <p:cNvSpPr>
            <a:spLocks noGrp="1"/>
          </p:cNvSpPr>
          <p:nvPr>
            <p:ph idx="1"/>
          </p:nvPr>
        </p:nvSpPr>
        <p:spPr>
          <a:xfrm>
            <a:off x="838200" y="1449977"/>
            <a:ext cx="10515600" cy="4726986"/>
          </a:xfrm>
        </p:spPr>
        <p:txBody>
          <a:bodyPr>
            <a:normAutofit fontScale="92500" lnSpcReduction="10000"/>
          </a:bodyPr>
          <a:lstStyle/>
          <a:p>
            <a:r>
              <a:rPr lang="en-IN" dirty="0" smtClean="0"/>
              <a:t>If the result </a:t>
            </a:r>
            <a:r>
              <a:rPr lang="en-IN" dirty="0"/>
              <a:t>of addition or subtraction is </a:t>
            </a:r>
            <a:r>
              <a:rPr lang="en-IN" dirty="0" smtClean="0"/>
              <a:t>not within </a:t>
            </a:r>
            <a:r>
              <a:rPr lang="en-IN" dirty="0"/>
              <a:t>the significant bits used </a:t>
            </a:r>
            <a:r>
              <a:rPr lang="en-IN" dirty="0" smtClean="0"/>
              <a:t>to represent </a:t>
            </a:r>
            <a:r>
              <a:rPr lang="en-IN" dirty="0"/>
              <a:t>the </a:t>
            </a:r>
            <a:r>
              <a:rPr lang="en-IN" dirty="0" smtClean="0"/>
              <a:t>numbers then there is </a:t>
            </a:r>
            <a:r>
              <a:rPr lang="en-IN" i="1" dirty="0" smtClean="0">
                <a:solidFill>
                  <a:srgbClr val="FF0000"/>
                </a:solidFill>
              </a:rPr>
              <a:t>arithmetic overflow</a:t>
            </a:r>
            <a:r>
              <a:rPr lang="en-IN" dirty="0" smtClean="0"/>
              <a:t>. </a:t>
            </a:r>
          </a:p>
          <a:p>
            <a:r>
              <a:rPr lang="en-IN" dirty="0" smtClean="0"/>
              <a:t>If </a:t>
            </a:r>
            <a:r>
              <a:rPr lang="en-IN" i="1" dirty="0"/>
              <a:t>n </a:t>
            </a:r>
            <a:r>
              <a:rPr lang="en-IN" dirty="0"/>
              <a:t>bits are used to represent signed numbers, then the result </a:t>
            </a:r>
            <a:r>
              <a:rPr lang="en-IN" dirty="0" smtClean="0"/>
              <a:t>must be </a:t>
            </a:r>
            <a:r>
              <a:rPr lang="en-IN" dirty="0"/>
              <a:t>in the range −2</a:t>
            </a:r>
            <a:r>
              <a:rPr lang="en-IN" i="1" baseline="30000" dirty="0"/>
              <a:t>n</a:t>
            </a:r>
            <a:r>
              <a:rPr lang="en-IN" baseline="30000" dirty="0"/>
              <a:t>−1</a:t>
            </a:r>
            <a:r>
              <a:rPr lang="en-IN" dirty="0"/>
              <a:t> to 2</a:t>
            </a:r>
            <a:r>
              <a:rPr lang="en-IN" i="1" baseline="30000" dirty="0"/>
              <a:t>n</a:t>
            </a:r>
            <a:r>
              <a:rPr lang="en-IN" baseline="30000" dirty="0"/>
              <a:t>−1</a:t>
            </a:r>
            <a:r>
              <a:rPr lang="en-IN" dirty="0"/>
              <a:t> − 1. If the result does not fit in this range, then we say </a:t>
            </a:r>
            <a:r>
              <a:rPr lang="en-IN" dirty="0" smtClean="0"/>
              <a:t>that </a:t>
            </a:r>
            <a:r>
              <a:rPr lang="en-IN" i="1" dirty="0" smtClean="0"/>
              <a:t>arithmetic </a:t>
            </a:r>
            <a:r>
              <a:rPr lang="en-IN" i="1" dirty="0"/>
              <a:t>overflow </a:t>
            </a:r>
            <a:r>
              <a:rPr lang="en-IN" dirty="0"/>
              <a:t>has occurred. </a:t>
            </a:r>
            <a:endParaRPr lang="en-IN" dirty="0" smtClean="0"/>
          </a:p>
          <a:p>
            <a:r>
              <a:rPr lang="en-IN" dirty="0" smtClean="0"/>
              <a:t>To </a:t>
            </a:r>
            <a:r>
              <a:rPr lang="en-IN" dirty="0"/>
              <a:t>ensure the correct operation of an arithmetic </a:t>
            </a:r>
            <a:r>
              <a:rPr lang="en-IN" dirty="0" smtClean="0"/>
              <a:t>circuit, it </a:t>
            </a:r>
            <a:r>
              <a:rPr lang="en-IN" dirty="0"/>
              <a:t>is important to be able to detect the occurrence of overflow</a:t>
            </a:r>
            <a:r>
              <a:rPr lang="en-IN" dirty="0" smtClean="0"/>
              <a:t>.</a:t>
            </a:r>
          </a:p>
          <a:p>
            <a:r>
              <a:rPr lang="en-IN" dirty="0" smtClean="0"/>
              <a:t>The </a:t>
            </a:r>
            <a:r>
              <a:rPr lang="en-IN" dirty="0"/>
              <a:t>key to determining whether </a:t>
            </a:r>
            <a:r>
              <a:rPr lang="en-IN" dirty="0" smtClean="0"/>
              <a:t>overflow occurs </a:t>
            </a:r>
            <a:r>
              <a:rPr lang="en-IN" dirty="0"/>
              <a:t>is the carry-out from the MSB </a:t>
            </a:r>
            <a:r>
              <a:rPr lang="en-IN" dirty="0" smtClean="0"/>
              <a:t>position and also from </a:t>
            </a:r>
            <a:r>
              <a:rPr lang="en-IN" dirty="0"/>
              <a:t>the </a:t>
            </a:r>
            <a:r>
              <a:rPr lang="en-IN" dirty="0" smtClean="0"/>
              <a:t>sign-bit position.</a:t>
            </a:r>
          </a:p>
          <a:p>
            <a:r>
              <a:rPr lang="en-IN" dirty="0" smtClean="0"/>
              <a:t>Overflow </a:t>
            </a:r>
            <a:r>
              <a:rPr lang="en-IN" dirty="0"/>
              <a:t>occurs when these carry-outs </a:t>
            </a:r>
            <a:r>
              <a:rPr lang="en-IN" dirty="0" smtClean="0"/>
              <a:t>have different </a:t>
            </a:r>
            <a:r>
              <a:rPr lang="en-IN" dirty="0"/>
              <a:t>values, and a correct sum is produced when they have the same value</a:t>
            </a:r>
            <a:r>
              <a:rPr lang="en-IN" dirty="0" smtClean="0"/>
              <a:t>.</a:t>
            </a:r>
          </a:p>
          <a:p>
            <a:pPr lvl="1"/>
            <a:r>
              <a:rPr lang="en-IN" dirty="0" smtClean="0"/>
              <a:t>This is </a:t>
            </a:r>
            <a:r>
              <a:rPr lang="en-IN" dirty="0"/>
              <a:t>true in general for both addition and subtraction of 2’s-complement numbers</a:t>
            </a:r>
            <a:r>
              <a:rPr lang="en-IN" dirty="0" smtClean="0"/>
              <a:t>.</a:t>
            </a:r>
            <a:endParaRPr lang="en-IN" dirty="0"/>
          </a:p>
        </p:txBody>
      </p:sp>
    </p:spTree>
    <p:extLst>
      <p:ext uri="{BB962C8B-B14F-4D97-AF65-F5344CB8AC3E}">
        <p14:creationId xmlns:p14="http://schemas.microsoft.com/office/powerpoint/2010/main" val="189739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IN" dirty="0" smtClean="0">
                <a:solidFill>
                  <a:srgbClr val="FF0000"/>
                </a:solidFill>
              </a:rPr>
              <a:t>Examples of overflow</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08364"/>
                <a:ext cx="10515600" cy="6096000"/>
              </a:xfrm>
            </p:spPr>
            <p:txBody>
              <a:bodyPr>
                <a:normAutofit lnSpcReduction="10000"/>
              </a:bodyPr>
              <a:lstStyle/>
              <a:p>
                <a:r>
                  <a:rPr lang="en-IN" dirty="0" smtClean="0"/>
                  <a:t>If use four-bit numbers, then there will be three significant bits, </a:t>
                </a:r>
                <a:r>
                  <a:rPr lang="en-IN" i="1" dirty="0"/>
                  <a:t>b</a:t>
                </a:r>
                <a:r>
                  <a:rPr lang="en-IN" baseline="-25000" dirty="0"/>
                  <a:t>2−0</a:t>
                </a:r>
                <a:r>
                  <a:rPr lang="en-IN" dirty="0"/>
                  <a:t>. </a:t>
                </a:r>
              </a:p>
              <a:p>
                <a:r>
                  <a:rPr lang="en-IN" dirty="0" smtClean="0"/>
                  <a:t>The </a:t>
                </a:r>
                <a:r>
                  <a:rPr lang="en-IN" dirty="0"/>
                  <a:t>occurrence of overflow is detected by</a:t>
                </a:r>
              </a:p>
              <a:p>
                <a:pPr lvl="1"/>
                <a:r>
                  <a:rPr lang="en-IN" dirty="0"/>
                  <a:t>Overflow </a:t>
                </a:r>
                <a:r>
                  <a:rPr lang="en-IN" dirty="0" smtClean="0"/>
                  <a:t>= </a:t>
                </a:r>
                <a14:m>
                  <m:oMath xmlns:m="http://schemas.openxmlformats.org/officeDocument/2006/math">
                    <m:acc>
                      <m:accPr>
                        <m:chr m:val="̅"/>
                        <m:ctrlPr>
                          <a:rPr lang="en-IN" i="1" smtClean="0">
                            <a:latin typeface="Cambria Math" panose="02040503050406030204" pitchFamily="18" charset="0"/>
                          </a:rPr>
                        </m:ctrlPr>
                      </m:accPr>
                      <m:e>
                        <m:r>
                          <m:rPr>
                            <m:nor/>
                          </m:rPr>
                          <a:rPr lang="en-IN" i="1" dirty="0"/>
                          <m:t>c</m:t>
                        </m:r>
                        <m:r>
                          <m:rPr>
                            <m:nor/>
                          </m:rPr>
                          <a:rPr lang="en-IN" baseline="-25000" dirty="0"/>
                          <m:t>3</m:t>
                        </m:r>
                      </m:e>
                    </m:acc>
                  </m:oMath>
                </a14:m>
                <a:r>
                  <a:rPr lang="en-IN" i="1" dirty="0" smtClean="0"/>
                  <a:t>c</a:t>
                </a:r>
                <a:r>
                  <a:rPr lang="en-IN" baseline="-25000" dirty="0" smtClean="0"/>
                  <a:t>4</a:t>
                </a:r>
                <a:r>
                  <a:rPr lang="en-IN" dirty="0" smtClean="0"/>
                  <a:t> </a:t>
                </a:r>
                <a:r>
                  <a:rPr lang="en-IN" dirty="0"/>
                  <a:t>+ </a:t>
                </a:r>
                <a:r>
                  <a:rPr lang="en-IN" i="1" dirty="0"/>
                  <a:t>c</a:t>
                </a:r>
                <a:r>
                  <a:rPr lang="en-IN" baseline="-25000" dirty="0"/>
                  <a:t>3</a:t>
                </a:r>
                <a14:m>
                  <m:oMath xmlns:m="http://schemas.openxmlformats.org/officeDocument/2006/math">
                    <m:acc>
                      <m:accPr>
                        <m:chr m:val="̅"/>
                        <m:ctrlPr>
                          <a:rPr lang="en-IN" i="1">
                            <a:latin typeface="Cambria Math" panose="02040503050406030204" pitchFamily="18" charset="0"/>
                          </a:rPr>
                        </m:ctrlPr>
                      </m:accPr>
                      <m:e>
                        <m:r>
                          <m:rPr>
                            <m:nor/>
                          </m:rPr>
                          <a:rPr lang="en-IN" i="1" dirty="0"/>
                          <m:t>c</m:t>
                        </m:r>
                        <m:r>
                          <m:rPr>
                            <m:nor/>
                          </m:rPr>
                          <a:rPr lang="en-IN" b="0" i="0" baseline="-25000" dirty="0" smtClean="0"/>
                          <m:t>4</m:t>
                        </m:r>
                      </m:e>
                    </m:acc>
                    <m:r>
                      <a:rPr lang="en-IN" b="0" i="0" baseline="-25000" dirty="0" smtClean="0">
                        <a:latin typeface="Cambria Math" panose="02040503050406030204" pitchFamily="18" charset="0"/>
                      </a:rPr>
                      <m:t> </m:t>
                    </m:r>
                  </m:oMath>
                </a14:m>
                <a:r>
                  <a:rPr lang="en-IN" dirty="0" smtClean="0"/>
                  <a:t>= </a:t>
                </a:r>
                <a:r>
                  <a:rPr lang="en-IN" i="1" dirty="0"/>
                  <a:t>c</a:t>
                </a:r>
                <a:r>
                  <a:rPr lang="en-IN" baseline="-25000" dirty="0"/>
                  <a:t>3</a:t>
                </a:r>
                <a:r>
                  <a:rPr lang="en-IN" dirty="0"/>
                  <a:t> ⊕ </a:t>
                </a:r>
                <a:r>
                  <a:rPr lang="en-IN" i="1" dirty="0" smtClean="0"/>
                  <a:t>c</a:t>
                </a:r>
                <a:r>
                  <a:rPr lang="en-IN" baseline="-25000" dirty="0" smtClean="0"/>
                  <a:t>4</a:t>
                </a:r>
              </a:p>
              <a:p>
                <a:pPr lvl="1"/>
                <a:endParaRPr lang="en-IN" baseline="-25000" dirty="0"/>
              </a:p>
              <a:p>
                <a:pPr lvl="1"/>
                <a:endParaRPr lang="en-IN" baseline="-25000" dirty="0" smtClean="0"/>
              </a:p>
              <a:p>
                <a:pPr lvl="1"/>
                <a:endParaRPr lang="en-IN" baseline="-25000" dirty="0"/>
              </a:p>
              <a:p>
                <a:pPr lvl="1"/>
                <a:endParaRPr lang="en-IN" baseline="-25000" dirty="0" smtClean="0"/>
              </a:p>
              <a:p>
                <a:pPr lvl="1"/>
                <a:endParaRPr lang="en-IN" baseline="-25000" dirty="0"/>
              </a:p>
              <a:p>
                <a:pPr lvl="1"/>
                <a:endParaRPr lang="en-IN" baseline="-25000" dirty="0" smtClean="0"/>
              </a:p>
              <a:p>
                <a:pPr lvl="1"/>
                <a:endParaRPr lang="en-IN" baseline="-25000" dirty="0"/>
              </a:p>
              <a:p>
                <a:pPr lvl="1"/>
                <a:endParaRPr lang="en-IN" baseline="-25000" dirty="0" smtClean="0"/>
              </a:p>
              <a:p>
                <a:pPr lvl="1"/>
                <a:endParaRPr lang="en-IN" baseline="-25000" dirty="0"/>
              </a:p>
              <a:p>
                <a:pPr lvl="1"/>
                <a:endParaRPr lang="en-IN" baseline="-25000" dirty="0" smtClean="0"/>
              </a:p>
              <a:p>
                <a:pPr lvl="1"/>
                <a:endParaRPr lang="en-IN" baseline="-25000" dirty="0"/>
              </a:p>
              <a:p>
                <a:pPr lvl="1"/>
                <a:endParaRPr lang="en-IN" baseline="-25000" dirty="0" smtClean="0"/>
              </a:p>
              <a:p>
                <a:r>
                  <a:rPr lang="en-IN" dirty="0" smtClean="0"/>
                  <a:t>Thus, for </a:t>
                </a:r>
                <a:r>
                  <a:rPr lang="en-IN" i="1" dirty="0"/>
                  <a:t>n</a:t>
                </a:r>
                <a:r>
                  <a:rPr lang="en-IN" dirty="0"/>
                  <a:t>-bit numbers we </a:t>
                </a:r>
                <a:r>
                  <a:rPr lang="en-IN" dirty="0" smtClean="0"/>
                  <a:t>have overflow </a:t>
                </a:r>
                <a:r>
                  <a:rPr lang="en-IN" dirty="0"/>
                  <a:t>= </a:t>
                </a:r>
                <a:r>
                  <a:rPr lang="en-IN" i="1" dirty="0"/>
                  <a:t>c</a:t>
                </a:r>
                <a:r>
                  <a:rPr lang="en-IN" i="1" baseline="-25000" dirty="0"/>
                  <a:t>n</a:t>
                </a:r>
                <a:r>
                  <a:rPr lang="en-IN" baseline="-25000" dirty="0"/>
                  <a:t>−1</a:t>
                </a:r>
                <a:r>
                  <a:rPr lang="en-IN" dirty="0"/>
                  <a:t> ⊕ </a:t>
                </a:r>
                <a:r>
                  <a:rPr lang="en-IN" i="1" dirty="0" err="1"/>
                  <a:t>c</a:t>
                </a:r>
                <a:r>
                  <a:rPr lang="en-IN" i="1" baseline="-25000" dirty="0" err="1"/>
                  <a:t>n</a:t>
                </a:r>
                <a:endParaRPr lang="en-IN" i="1" baseline="-25000" dirty="0"/>
              </a:p>
              <a:p>
                <a:r>
                  <a:rPr lang="en-IN" dirty="0"/>
                  <a:t>Thus the adder/</a:t>
                </a:r>
                <a:r>
                  <a:rPr lang="en-IN" dirty="0" err="1"/>
                  <a:t>subtractor</a:t>
                </a:r>
                <a:r>
                  <a:rPr lang="en-IN" dirty="0"/>
                  <a:t> circuit can be modified to include overflow checking with the addition of one XOR gate.</a:t>
                </a:r>
              </a:p>
              <a:p>
                <a:pPr lvl="1"/>
                <a:endParaRPr lang="en-IN" baseline="-25000" dirty="0" smtClean="0"/>
              </a:p>
              <a:p>
                <a:endParaRPr lang="en-IN" dirty="0"/>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08364"/>
                <a:ext cx="10515600" cy="6096000"/>
              </a:xfrm>
              <a:blipFill>
                <a:blip r:embed="rId2"/>
                <a:stretch>
                  <a:fillRect l="-1043" t="-250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145133" y="2415865"/>
            <a:ext cx="4696540" cy="2993495"/>
          </a:xfrm>
          <a:prstGeom prst="rect">
            <a:avLst/>
          </a:prstGeom>
        </p:spPr>
      </p:pic>
    </p:spTree>
    <p:extLst>
      <p:ext uri="{BB962C8B-B14F-4D97-AF65-F5344CB8AC3E}">
        <p14:creationId xmlns:p14="http://schemas.microsoft.com/office/powerpoint/2010/main" val="412220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solidFill>
                  <a:srgbClr val="FF0000"/>
                </a:solidFill>
              </a:rPr>
              <a:t>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05346"/>
                <a:ext cx="10515600" cy="5292436"/>
              </a:xfrm>
            </p:spPr>
            <p:txBody>
              <a:bodyPr>
                <a:normAutofit fontScale="85000" lnSpcReduction="10000"/>
              </a:bodyPr>
              <a:lstStyle/>
              <a:p>
                <a:r>
                  <a:rPr lang="en-IN" dirty="0"/>
                  <a:t>An alternative </a:t>
                </a:r>
                <a:r>
                  <a:rPr lang="en-IN" dirty="0" smtClean="0"/>
                  <a:t>of </a:t>
                </a:r>
                <a:r>
                  <a:rPr lang="en-IN" dirty="0"/>
                  <a:t>detecting the arithmetic overflow is to </a:t>
                </a:r>
                <a:r>
                  <a:rPr lang="en-IN" dirty="0" smtClean="0"/>
                  <a:t>observe that </a:t>
                </a:r>
                <a:r>
                  <a:rPr lang="en-IN" dirty="0"/>
                  <a:t>overflow occurs </a:t>
                </a:r>
                <a:r>
                  <a:rPr lang="en-IN" dirty="0" smtClean="0"/>
                  <a:t>if:</a:t>
                </a:r>
              </a:p>
              <a:p>
                <a:pPr lvl="1"/>
                <a:r>
                  <a:rPr lang="en-IN" dirty="0" smtClean="0"/>
                  <a:t>both </a:t>
                </a:r>
                <a:r>
                  <a:rPr lang="en-IN" dirty="0"/>
                  <a:t>summands have the same sign but the resulting sum </a:t>
                </a:r>
                <a:r>
                  <a:rPr lang="en-IN" dirty="0" smtClean="0"/>
                  <a:t>has a </a:t>
                </a:r>
                <a:r>
                  <a:rPr lang="en-IN" dirty="0"/>
                  <a:t>different sign</a:t>
                </a:r>
                <a:r>
                  <a:rPr lang="en-IN" dirty="0" smtClean="0"/>
                  <a:t>.</a:t>
                </a:r>
              </a:p>
              <a:p>
                <a:r>
                  <a:rPr lang="en-IN" dirty="0" smtClean="0"/>
                  <a:t>Let </a:t>
                </a:r>
                <a:r>
                  <a:rPr lang="en-IN" i="1" dirty="0"/>
                  <a:t>X </a:t>
                </a:r>
                <a:r>
                  <a:rPr lang="en-IN" dirty="0"/>
                  <a:t>= </a:t>
                </a:r>
                <a:r>
                  <a:rPr lang="en-IN" i="1" dirty="0"/>
                  <a:t>x</a:t>
                </a:r>
                <a:r>
                  <a:rPr lang="en-IN" baseline="-25000" dirty="0"/>
                  <a:t>3</a:t>
                </a:r>
                <a:r>
                  <a:rPr lang="en-IN" i="1" dirty="0"/>
                  <a:t>x</a:t>
                </a:r>
                <a:r>
                  <a:rPr lang="en-IN" baseline="-25000" dirty="0"/>
                  <a:t>2</a:t>
                </a:r>
                <a:r>
                  <a:rPr lang="en-IN" i="1" dirty="0"/>
                  <a:t>x</a:t>
                </a:r>
                <a:r>
                  <a:rPr lang="en-IN" baseline="-25000" dirty="0"/>
                  <a:t>1</a:t>
                </a:r>
                <a:r>
                  <a:rPr lang="en-IN" i="1" dirty="0"/>
                  <a:t>x</a:t>
                </a:r>
                <a:r>
                  <a:rPr lang="en-IN" baseline="-25000" dirty="0"/>
                  <a:t>0</a:t>
                </a:r>
                <a:r>
                  <a:rPr lang="en-IN" dirty="0"/>
                  <a:t> and </a:t>
                </a:r>
                <a:r>
                  <a:rPr lang="en-IN" i="1" dirty="0"/>
                  <a:t>Y </a:t>
                </a:r>
                <a:r>
                  <a:rPr lang="en-IN" dirty="0"/>
                  <a:t>= </a:t>
                </a:r>
                <a:r>
                  <a:rPr lang="en-IN" i="1" dirty="0"/>
                  <a:t>y</a:t>
                </a:r>
                <a:r>
                  <a:rPr lang="en-IN" baseline="-25000" dirty="0"/>
                  <a:t>3</a:t>
                </a:r>
                <a:r>
                  <a:rPr lang="en-IN" i="1" dirty="0"/>
                  <a:t>y</a:t>
                </a:r>
                <a:r>
                  <a:rPr lang="en-IN" baseline="-25000" dirty="0"/>
                  <a:t>2</a:t>
                </a:r>
                <a:r>
                  <a:rPr lang="en-IN" i="1" dirty="0"/>
                  <a:t>y</a:t>
                </a:r>
                <a:r>
                  <a:rPr lang="en-IN" baseline="-25000" dirty="0"/>
                  <a:t>1</a:t>
                </a:r>
                <a:r>
                  <a:rPr lang="en-IN" i="1" dirty="0"/>
                  <a:t>y</a:t>
                </a:r>
                <a:r>
                  <a:rPr lang="en-IN" baseline="-25000" dirty="0"/>
                  <a:t>0</a:t>
                </a:r>
                <a:r>
                  <a:rPr lang="en-IN" dirty="0"/>
                  <a:t> represent four-bit </a:t>
                </a:r>
                <a:r>
                  <a:rPr lang="en-IN" dirty="0" smtClean="0"/>
                  <a:t>2’s-complement numbers</a:t>
                </a:r>
                <a:r>
                  <a:rPr lang="en-IN" dirty="0"/>
                  <a:t>, and let </a:t>
                </a:r>
                <a:r>
                  <a:rPr lang="en-IN" i="1" dirty="0"/>
                  <a:t>S </a:t>
                </a:r>
                <a:r>
                  <a:rPr lang="en-IN" dirty="0"/>
                  <a:t>= </a:t>
                </a:r>
                <a:r>
                  <a:rPr lang="en-IN" i="1" dirty="0"/>
                  <a:t>s</a:t>
                </a:r>
                <a:r>
                  <a:rPr lang="en-IN" baseline="-25000" dirty="0"/>
                  <a:t>3</a:t>
                </a:r>
                <a:r>
                  <a:rPr lang="en-IN" i="1" dirty="0"/>
                  <a:t>s</a:t>
                </a:r>
                <a:r>
                  <a:rPr lang="en-IN" baseline="-25000" dirty="0"/>
                  <a:t>2</a:t>
                </a:r>
                <a:r>
                  <a:rPr lang="en-IN" i="1" dirty="0"/>
                  <a:t>s</a:t>
                </a:r>
                <a:r>
                  <a:rPr lang="en-IN" baseline="-25000" dirty="0"/>
                  <a:t>1</a:t>
                </a:r>
                <a:r>
                  <a:rPr lang="en-IN" i="1" dirty="0"/>
                  <a:t>s</a:t>
                </a:r>
                <a:r>
                  <a:rPr lang="en-IN" baseline="-25000" dirty="0"/>
                  <a:t>0</a:t>
                </a:r>
                <a:r>
                  <a:rPr lang="en-IN" dirty="0"/>
                  <a:t> be the sum </a:t>
                </a:r>
                <a:r>
                  <a:rPr lang="en-IN" i="1" dirty="0"/>
                  <a:t>S </a:t>
                </a:r>
                <a:r>
                  <a:rPr lang="en-IN" dirty="0"/>
                  <a:t>= </a:t>
                </a:r>
                <a:r>
                  <a:rPr lang="en-IN" i="1" dirty="0"/>
                  <a:t>X </a:t>
                </a:r>
                <a:r>
                  <a:rPr lang="en-IN" dirty="0"/>
                  <a:t>+ </a:t>
                </a:r>
                <a:r>
                  <a:rPr lang="en-IN" i="1" dirty="0"/>
                  <a:t>Y </a:t>
                </a:r>
                <a:r>
                  <a:rPr lang="en-IN" dirty="0" smtClean="0"/>
                  <a:t>.</a:t>
                </a:r>
              </a:p>
              <a:p>
                <a:r>
                  <a:rPr lang="en-IN" dirty="0" smtClean="0"/>
                  <a:t>Then Overflow </a:t>
                </a:r>
                <a:r>
                  <a:rPr lang="en-IN" dirty="0"/>
                  <a:t>= </a:t>
                </a:r>
                <a:r>
                  <a:rPr lang="en-IN" i="1" dirty="0"/>
                  <a:t>x</a:t>
                </a:r>
                <a:r>
                  <a:rPr lang="en-IN" baseline="-25000" dirty="0"/>
                  <a:t>3</a:t>
                </a:r>
                <a:r>
                  <a:rPr lang="en-IN" i="1" dirty="0"/>
                  <a:t>y</a:t>
                </a:r>
                <a:r>
                  <a:rPr lang="en-IN" baseline="-25000" dirty="0"/>
                  <a:t>3</a:t>
                </a:r>
                <a14:m>
                  <m:oMath xmlns:m="http://schemas.openxmlformats.org/officeDocument/2006/math">
                    <m:acc>
                      <m:accPr>
                        <m:chr m:val="̅"/>
                        <m:ctrlPr>
                          <a:rPr lang="en-IN" i="1">
                            <a:latin typeface="Cambria Math" panose="02040503050406030204" pitchFamily="18" charset="0"/>
                          </a:rPr>
                        </m:ctrlPr>
                      </m:accPr>
                      <m:e>
                        <m:r>
                          <m:rPr>
                            <m:nor/>
                          </m:rPr>
                          <a:rPr lang="en-IN" b="0" i="1" dirty="0" smtClean="0"/>
                          <m:t>s</m:t>
                        </m:r>
                        <m:r>
                          <m:rPr>
                            <m:nor/>
                          </m:rPr>
                          <a:rPr lang="en-IN" baseline="-25000" dirty="0"/>
                          <m:t>3</m:t>
                        </m:r>
                      </m:e>
                    </m:acc>
                  </m:oMath>
                </a14:m>
                <a:r>
                  <a:rPr lang="en-IN" dirty="0"/>
                  <a:t> + </a:t>
                </a:r>
                <a14:m>
                  <m:oMath xmlns:m="http://schemas.openxmlformats.org/officeDocument/2006/math">
                    <m:acc>
                      <m:accPr>
                        <m:chr m:val="̅"/>
                        <m:ctrlPr>
                          <a:rPr lang="en-IN" i="1">
                            <a:latin typeface="Cambria Math" panose="02040503050406030204" pitchFamily="18" charset="0"/>
                          </a:rPr>
                        </m:ctrlPr>
                      </m:accPr>
                      <m:e>
                        <m:r>
                          <m:rPr>
                            <m:nor/>
                          </m:rPr>
                          <a:rPr lang="en-IN" b="0" i="1" dirty="0" smtClean="0"/>
                          <m:t>x</m:t>
                        </m:r>
                        <m:r>
                          <m:rPr>
                            <m:nor/>
                          </m:rPr>
                          <a:rPr lang="en-IN" baseline="-25000" dirty="0"/>
                          <m:t>3</m:t>
                        </m:r>
                      </m:e>
                    </m:acc>
                    <m:acc>
                      <m:accPr>
                        <m:chr m:val="̅"/>
                        <m:ctrlPr>
                          <a:rPr lang="en-IN" i="1">
                            <a:latin typeface="Cambria Math" panose="02040503050406030204" pitchFamily="18" charset="0"/>
                          </a:rPr>
                        </m:ctrlPr>
                      </m:accPr>
                      <m:e>
                        <m:r>
                          <m:rPr>
                            <m:nor/>
                          </m:rPr>
                          <a:rPr lang="en-IN" b="0" i="1" dirty="0" smtClean="0"/>
                          <m:t>y</m:t>
                        </m:r>
                        <m:r>
                          <m:rPr>
                            <m:nor/>
                          </m:rPr>
                          <a:rPr lang="en-IN" baseline="-25000" dirty="0"/>
                          <m:t>3</m:t>
                        </m:r>
                      </m:e>
                    </m:acc>
                  </m:oMath>
                </a14:m>
                <a:r>
                  <a:rPr lang="en-IN" i="1" dirty="0"/>
                  <a:t>s</a:t>
                </a:r>
                <a:r>
                  <a:rPr lang="en-IN" baseline="-25000" dirty="0"/>
                  <a:t>3</a:t>
                </a:r>
              </a:p>
              <a:p>
                <a:r>
                  <a:rPr lang="en-IN" dirty="0"/>
                  <a:t>The carry-out and overflow signals indicate whether the result of a given addition is </a:t>
                </a:r>
                <a:r>
                  <a:rPr lang="en-IN" dirty="0" smtClean="0"/>
                  <a:t>too large </a:t>
                </a:r>
                <a:r>
                  <a:rPr lang="en-IN" dirty="0"/>
                  <a:t>to fit into the number of bits available to represent the sum</a:t>
                </a:r>
                <a:r>
                  <a:rPr lang="en-IN" dirty="0" smtClean="0"/>
                  <a:t>.</a:t>
                </a:r>
              </a:p>
              <a:p>
                <a:r>
                  <a:rPr lang="en-IN" dirty="0" smtClean="0"/>
                  <a:t>The </a:t>
                </a:r>
                <a:r>
                  <a:rPr lang="en-IN" dirty="0"/>
                  <a:t>carry-out is </a:t>
                </a:r>
                <a:r>
                  <a:rPr lang="en-IN" dirty="0" smtClean="0"/>
                  <a:t>meaningful only </a:t>
                </a:r>
                <a:r>
                  <a:rPr lang="en-IN" dirty="0"/>
                  <a:t>when unsigned numbers are involved, while the overflow is meaningful only in </a:t>
                </a:r>
                <a:r>
                  <a:rPr lang="en-IN" dirty="0" smtClean="0"/>
                  <a:t>the case </a:t>
                </a:r>
                <a:r>
                  <a:rPr lang="en-IN" dirty="0"/>
                  <a:t>of signed numbers</a:t>
                </a:r>
                <a:r>
                  <a:rPr lang="en-IN" dirty="0" smtClean="0"/>
                  <a:t>.</a:t>
                </a:r>
              </a:p>
              <a:p>
                <a:r>
                  <a:rPr lang="en-IN" dirty="0" smtClean="0"/>
                  <a:t>In </a:t>
                </a:r>
                <a:r>
                  <a:rPr lang="en-IN" dirty="0"/>
                  <a:t>a </a:t>
                </a:r>
                <a:r>
                  <a:rPr lang="en-IN" dirty="0" smtClean="0"/>
                  <a:t>computer</a:t>
                </a:r>
                <a:r>
                  <a:rPr lang="en-IN" dirty="0"/>
                  <a:t>, </a:t>
                </a:r>
                <a:r>
                  <a:rPr lang="en-IN" dirty="0" smtClean="0"/>
                  <a:t>it is efficient to </a:t>
                </a:r>
                <a:r>
                  <a:rPr lang="en-IN" dirty="0"/>
                  <a:t>use the same adder </a:t>
                </a:r>
                <a:r>
                  <a:rPr lang="en-IN" dirty="0" smtClean="0"/>
                  <a:t>circuits for </a:t>
                </a:r>
                <a:r>
                  <a:rPr lang="en-IN" dirty="0"/>
                  <a:t>dealing with both unsigned and signed operands, thus reducing the amount of </a:t>
                </a:r>
                <a:r>
                  <a:rPr lang="en-IN" dirty="0" smtClean="0"/>
                  <a:t>circuitry required.</a:t>
                </a:r>
              </a:p>
              <a:p>
                <a:r>
                  <a:rPr lang="en-IN" dirty="0" smtClean="0"/>
                  <a:t>This </a:t>
                </a:r>
                <a:r>
                  <a:rPr lang="en-IN" dirty="0"/>
                  <a:t>means that both the carry-out and overflow signals should be </a:t>
                </a:r>
                <a:r>
                  <a:rPr lang="en-IN" dirty="0" smtClean="0"/>
                  <a:t>generated</a:t>
                </a:r>
              </a:p>
              <a:p>
                <a:pPr lvl="1"/>
                <a:r>
                  <a:rPr lang="en-IN" dirty="0"/>
                  <a:t>Then, a program instruction that specifies unsigned operands can </a:t>
                </a:r>
                <a:r>
                  <a:rPr lang="en-IN" dirty="0" smtClean="0"/>
                  <a:t>use the </a:t>
                </a:r>
                <a:r>
                  <a:rPr lang="en-IN" dirty="0"/>
                  <a:t>carry-out signal, while an instruction that has signed operands can use the </a:t>
                </a:r>
                <a:r>
                  <a:rPr lang="en-IN" dirty="0" smtClean="0"/>
                  <a:t>overflow signal</a:t>
                </a:r>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05346"/>
                <a:ext cx="10515600" cy="5292436"/>
              </a:xfrm>
              <a:blipFill>
                <a:blip r:embed="rId2"/>
                <a:stretch>
                  <a:fillRect l="-812" t="-2304" r="-58" b="-806"/>
                </a:stretch>
              </a:blipFill>
            </p:spPr>
            <p:txBody>
              <a:bodyPr/>
              <a:lstStyle/>
              <a:p>
                <a:r>
                  <a:rPr lang="en-IN">
                    <a:noFill/>
                  </a:rPr>
                  <a:t> </a:t>
                </a:r>
              </a:p>
            </p:txBody>
          </p:sp>
        </mc:Fallback>
      </mc:AlternateContent>
    </p:spTree>
    <p:extLst>
      <p:ext uri="{BB962C8B-B14F-4D97-AF65-F5344CB8AC3E}">
        <p14:creationId xmlns:p14="http://schemas.microsoft.com/office/powerpoint/2010/main" val="39493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lstStyle/>
          <a:p>
            <a:r>
              <a:rPr lang="en-IN" b="1" dirty="0">
                <a:solidFill>
                  <a:srgbClr val="FF0000"/>
                </a:solidFill>
              </a:rPr>
              <a:t>Performance Issues</a:t>
            </a:r>
            <a:endParaRPr lang="en-IN" dirty="0">
              <a:solidFill>
                <a:srgbClr val="FF0000"/>
              </a:solidFill>
            </a:endParaRPr>
          </a:p>
        </p:txBody>
      </p:sp>
      <p:sp>
        <p:nvSpPr>
          <p:cNvPr id="3" name="Content Placeholder 2"/>
          <p:cNvSpPr>
            <a:spLocks noGrp="1"/>
          </p:cNvSpPr>
          <p:nvPr>
            <p:ph idx="1"/>
          </p:nvPr>
        </p:nvSpPr>
        <p:spPr>
          <a:xfrm>
            <a:off x="838200" y="1423852"/>
            <a:ext cx="10785764" cy="5087784"/>
          </a:xfrm>
        </p:spPr>
        <p:txBody>
          <a:bodyPr>
            <a:normAutofit fontScale="85000" lnSpcReduction="10000"/>
          </a:bodyPr>
          <a:lstStyle/>
          <a:p>
            <a:r>
              <a:rPr lang="en-IN" dirty="0"/>
              <a:t>When buying a digital system, </a:t>
            </a:r>
            <a:r>
              <a:rPr lang="en-IN" dirty="0" smtClean="0"/>
              <a:t>the </a:t>
            </a:r>
            <a:r>
              <a:rPr lang="en-IN" dirty="0"/>
              <a:t>performance </a:t>
            </a:r>
            <a:r>
              <a:rPr lang="en-IN" dirty="0" smtClean="0"/>
              <a:t>as well as the cost are important.</a:t>
            </a:r>
          </a:p>
          <a:p>
            <a:r>
              <a:rPr lang="en-IN" dirty="0" smtClean="0"/>
              <a:t>A </a:t>
            </a:r>
            <a:r>
              <a:rPr lang="en-IN" dirty="0"/>
              <a:t>large increase </a:t>
            </a:r>
            <a:r>
              <a:rPr lang="en-IN" dirty="0" smtClean="0"/>
              <a:t>in performance </a:t>
            </a:r>
            <a:r>
              <a:rPr lang="en-IN" dirty="0"/>
              <a:t>can often be achieved at a </a:t>
            </a:r>
            <a:r>
              <a:rPr lang="en-IN" dirty="0" smtClean="0"/>
              <a:t>small </a:t>
            </a:r>
            <a:r>
              <a:rPr lang="en-IN" dirty="0"/>
              <a:t>increase in cost</a:t>
            </a:r>
            <a:r>
              <a:rPr lang="en-IN" dirty="0" smtClean="0"/>
              <a:t>.</a:t>
            </a:r>
          </a:p>
          <a:p>
            <a:r>
              <a:rPr lang="en-IN" dirty="0" smtClean="0"/>
              <a:t>A commonly </a:t>
            </a:r>
            <a:r>
              <a:rPr lang="en-IN" dirty="0"/>
              <a:t>used </a:t>
            </a:r>
            <a:r>
              <a:rPr lang="en-IN" dirty="0" smtClean="0"/>
              <a:t>indicator of </a:t>
            </a:r>
            <a:r>
              <a:rPr lang="en-IN" dirty="0"/>
              <a:t>the value of a system is its </a:t>
            </a:r>
            <a:r>
              <a:rPr lang="en-IN" i="1" dirty="0"/>
              <a:t>price/performance ratio</a:t>
            </a:r>
            <a:r>
              <a:rPr lang="en-IN" dirty="0"/>
              <a:t>.</a:t>
            </a:r>
          </a:p>
          <a:p>
            <a:r>
              <a:rPr lang="en-IN" dirty="0"/>
              <a:t>The addition and subtraction of numbers are fundamental operations that are </a:t>
            </a:r>
            <a:r>
              <a:rPr lang="en-IN" dirty="0" smtClean="0"/>
              <a:t>performed frequently </a:t>
            </a:r>
            <a:r>
              <a:rPr lang="en-IN" dirty="0"/>
              <a:t>in the course of a computation</a:t>
            </a:r>
            <a:r>
              <a:rPr lang="en-IN" dirty="0" smtClean="0"/>
              <a:t>.</a:t>
            </a:r>
          </a:p>
          <a:p>
            <a:r>
              <a:rPr lang="en-IN" dirty="0" smtClean="0"/>
              <a:t>The </a:t>
            </a:r>
            <a:r>
              <a:rPr lang="en-IN" dirty="0"/>
              <a:t>speed with which these operations </a:t>
            </a:r>
            <a:r>
              <a:rPr lang="en-IN" dirty="0" smtClean="0"/>
              <a:t>are performed </a:t>
            </a:r>
            <a:r>
              <a:rPr lang="en-IN" dirty="0"/>
              <a:t>has a strong impact on the overall performance of a computer</a:t>
            </a:r>
            <a:r>
              <a:rPr lang="en-IN" dirty="0" smtClean="0"/>
              <a:t>.</a:t>
            </a:r>
          </a:p>
          <a:p>
            <a:r>
              <a:rPr lang="en-IN" dirty="0" smtClean="0"/>
              <a:t>Now, </a:t>
            </a:r>
            <a:r>
              <a:rPr lang="en-IN" dirty="0"/>
              <a:t>let us take a closer look at the speed of the adder/</a:t>
            </a:r>
            <a:r>
              <a:rPr lang="en-IN" dirty="0" err="1"/>
              <a:t>subtractor</a:t>
            </a:r>
            <a:r>
              <a:rPr lang="en-IN" dirty="0"/>
              <a:t> </a:t>
            </a:r>
            <a:r>
              <a:rPr lang="en-IN" dirty="0" smtClean="0"/>
              <a:t>unit we designed.</a:t>
            </a:r>
            <a:endParaRPr lang="en-IN" dirty="0"/>
          </a:p>
          <a:p>
            <a:r>
              <a:rPr lang="en-IN" dirty="0"/>
              <a:t>We are interested in the largest delay from the time the operands </a:t>
            </a:r>
            <a:r>
              <a:rPr lang="en-IN" i="1" dirty="0"/>
              <a:t>X </a:t>
            </a:r>
            <a:r>
              <a:rPr lang="en-IN" dirty="0"/>
              <a:t>and </a:t>
            </a:r>
            <a:r>
              <a:rPr lang="en-IN" i="1" dirty="0"/>
              <a:t>Y </a:t>
            </a:r>
            <a:r>
              <a:rPr lang="en-IN" dirty="0"/>
              <a:t>are presented as inputs, until the time all bits of the sum </a:t>
            </a:r>
            <a:r>
              <a:rPr lang="en-IN" i="1" dirty="0"/>
              <a:t>S </a:t>
            </a:r>
            <a:r>
              <a:rPr lang="en-IN" dirty="0"/>
              <a:t>and the final carry-out, </a:t>
            </a:r>
            <a:r>
              <a:rPr lang="en-IN" i="1" dirty="0" err="1"/>
              <a:t>c</a:t>
            </a:r>
            <a:r>
              <a:rPr lang="en-IN" i="1" baseline="-25000" dirty="0" err="1"/>
              <a:t>n</a:t>
            </a:r>
            <a:r>
              <a:rPr lang="en-IN" dirty="0"/>
              <a:t>, are valid.</a:t>
            </a:r>
          </a:p>
          <a:p>
            <a:r>
              <a:rPr lang="en-IN" dirty="0"/>
              <a:t>Most of this delay is caused by the </a:t>
            </a:r>
            <a:r>
              <a:rPr lang="en-IN" i="1" dirty="0"/>
              <a:t>n</a:t>
            </a:r>
            <a:r>
              <a:rPr lang="en-IN" dirty="0"/>
              <a:t>-bit adder circuit</a:t>
            </a:r>
            <a:r>
              <a:rPr lang="en-IN" dirty="0" smtClean="0"/>
              <a:t>.</a:t>
            </a:r>
            <a:endParaRPr lang="en-IN" dirty="0"/>
          </a:p>
        </p:txBody>
      </p:sp>
    </p:spTree>
    <p:extLst>
      <p:ext uri="{BB962C8B-B14F-4D97-AF65-F5344CB8AC3E}">
        <p14:creationId xmlns:p14="http://schemas.microsoft.com/office/powerpoint/2010/main" val="101295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Conversion between Decimal and Binary Numbers</a:t>
            </a:r>
            <a:endParaRPr lang="en-IN" dirty="0">
              <a:solidFill>
                <a:srgbClr val="FF0000"/>
              </a:solidFill>
            </a:endParaRPr>
          </a:p>
        </p:txBody>
      </p:sp>
      <p:sp>
        <p:nvSpPr>
          <p:cNvPr id="3" name="Content Placeholder 2"/>
          <p:cNvSpPr>
            <a:spLocks noGrp="1"/>
          </p:cNvSpPr>
          <p:nvPr>
            <p:ph idx="1"/>
          </p:nvPr>
        </p:nvSpPr>
        <p:spPr>
          <a:xfrm>
            <a:off x="838200" y="1604827"/>
            <a:ext cx="10515600" cy="4810306"/>
          </a:xfrm>
        </p:spPr>
        <p:txBody>
          <a:bodyPr>
            <a:noAutofit/>
          </a:bodyPr>
          <a:lstStyle/>
          <a:p>
            <a:r>
              <a:rPr lang="en-IN" sz="2200" dirty="0"/>
              <a:t>A binary number is converted into a decimal number simply by applying the previous equation and evaluating it using decimal arithmetic. </a:t>
            </a:r>
          </a:p>
          <a:p>
            <a:pPr lvl="1"/>
            <a:r>
              <a:rPr lang="da-DK" sz="2200" dirty="0"/>
              <a:t>Ex.</a:t>
            </a:r>
            <a:r>
              <a:rPr lang="da-DK" sz="2200" i="1" dirty="0"/>
              <a:t> </a:t>
            </a:r>
            <a:r>
              <a:rPr lang="da-DK" sz="2200" dirty="0"/>
              <a:t>(1110)</a:t>
            </a:r>
            <a:r>
              <a:rPr lang="da-DK" sz="2200" baseline="-25000" dirty="0"/>
              <a:t>2 </a:t>
            </a:r>
            <a:r>
              <a:rPr lang="da-DK" sz="2200" dirty="0"/>
              <a:t>= (</a:t>
            </a:r>
            <a:r>
              <a:rPr lang="en-IN" sz="2200" dirty="0"/>
              <a:t>1 × 2</a:t>
            </a:r>
            <a:r>
              <a:rPr lang="en-IN" sz="2200" baseline="30000" dirty="0"/>
              <a:t>3</a:t>
            </a:r>
            <a:r>
              <a:rPr lang="en-IN" sz="2200" dirty="0"/>
              <a:t> + 1 × 2</a:t>
            </a:r>
            <a:r>
              <a:rPr lang="en-IN" sz="2200" baseline="30000" dirty="0"/>
              <a:t>2</a:t>
            </a:r>
            <a:r>
              <a:rPr lang="en-IN" sz="2200" dirty="0"/>
              <a:t> + 1 × 2</a:t>
            </a:r>
            <a:r>
              <a:rPr lang="en-IN" sz="2200" baseline="30000" dirty="0"/>
              <a:t>1</a:t>
            </a:r>
            <a:r>
              <a:rPr lang="en-IN" sz="2200" dirty="0"/>
              <a:t> + 0 × 2</a:t>
            </a:r>
            <a:r>
              <a:rPr lang="en-IN" sz="2200" baseline="30000" dirty="0"/>
              <a:t>0</a:t>
            </a:r>
            <a:r>
              <a:rPr lang="en-IN" sz="2200" dirty="0"/>
              <a:t>)</a:t>
            </a:r>
            <a:r>
              <a:rPr lang="en-IN" sz="2200" baseline="-25000" dirty="0"/>
              <a:t>10</a:t>
            </a:r>
            <a:r>
              <a:rPr lang="en-IN" sz="2200" baseline="30000" dirty="0"/>
              <a:t> </a:t>
            </a:r>
            <a:r>
              <a:rPr lang="en-IN" sz="2200" dirty="0"/>
              <a:t>= (</a:t>
            </a:r>
            <a:r>
              <a:rPr lang="da-DK" sz="2200" dirty="0"/>
              <a:t>8 + 4 + 2</a:t>
            </a:r>
            <a:r>
              <a:rPr lang="en-IN" sz="2200" dirty="0"/>
              <a:t>)</a:t>
            </a:r>
            <a:r>
              <a:rPr lang="en-IN" sz="2200" baseline="-25000" dirty="0"/>
              <a:t>10</a:t>
            </a:r>
            <a:r>
              <a:rPr lang="da-DK" sz="2200" dirty="0"/>
              <a:t> = (14</a:t>
            </a:r>
            <a:r>
              <a:rPr lang="en-IN" sz="2200" dirty="0"/>
              <a:t>)</a:t>
            </a:r>
            <a:r>
              <a:rPr lang="en-IN" sz="2200" baseline="-25000" dirty="0"/>
              <a:t>10</a:t>
            </a:r>
            <a:endParaRPr lang="en-IN" sz="2200" dirty="0"/>
          </a:p>
          <a:p>
            <a:r>
              <a:rPr lang="en-IN" sz="2200" dirty="0"/>
              <a:t>Converting a decimal number into a binary number is not quite as straightforward. </a:t>
            </a:r>
          </a:p>
          <a:p>
            <a:r>
              <a:rPr lang="en-IN" sz="2200" dirty="0"/>
              <a:t>The conversion can be performed by successively dividing the decimal number by 2 as follows. </a:t>
            </a:r>
          </a:p>
          <a:p>
            <a:r>
              <a:rPr lang="en-IN" sz="2200" dirty="0"/>
              <a:t>Suppose that a decimal number </a:t>
            </a:r>
            <a:r>
              <a:rPr lang="en-IN" sz="2200" i="1" dirty="0"/>
              <a:t>D </a:t>
            </a:r>
            <a:r>
              <a:rPr lang="en-IN" sz="2200" dirty="0"/>
              <a:t>= </a:t>
            </a:r>
            <a:r>
              <a:rPr lang="en-IN" sz="2200" i="1" dirty="0"/>
              <a:t>d</a:t>
            </a:r>
            <a:r>
              <a:rPr lang="en-IN" sz="2200" i="1" baseline="-25000" dirty="0"/>
              <a:t>k</a:t>
            </a:r>
            <a:r>
              <a:rPr lang="en-IN" sz="2200" baseline="-25000" dirty="0"/>
              <a:t>−1</a:t>
            </a:r>
            <a:r>
              <a:rPr lang="en-IN" sz="2200" dirty="0"/>
              <a:t> ・ ・ ・ </a:t>
            </a:r>
            <a:r>
              <a:rPr lang="en-IN" sz="2200" i="1" dirty="0"/>
              <a:t>d</a:t>
            </a:r>
            <a:r>
              <a:rPr lang="en-IN" sz="2200" baseline="-25000" dirty="0"/>
              <a:t>1</a:t>
            </a:r>
            <a:r>
              <a:rPr lang="en-IN" sz="2200" i="1" dirty="0"/>
              <a:t>d</a:t>
            </a:r>
            <a:r>
              <a:rPr lang="en-IN" sz="2200" baseline="-25000" dirty="0"/>
              <a:t>0</a:t>
            </a:r>
            <a:r>
              <a:rPr lang="en-IN" sz="2200" dirty="0"/>
              <a:t>, with a value </a:t>
            </a:r>
            <a:r>
              <a:rPr lang="en-IN" sz="2200" i="1" dirty="0"/>
              <a:t>V</a:t>
            </a:r>
            <a:r>
              <a:rPr lang="en-IN" sz="2200" dirty="0"/>
              <a:t>, is to be converted into a binary number </a:t>
            </a:r>
            <a:r>
              <a:rPr lang="en-IN" sz="2200" i="1" dirty="0"/>
              <a:t>B </a:t>
            </a:r>
            <a:r>
              <a:rPr lang="en-IN" sz="2200" dirty="0"/>
              <a:t>= </a:t>
            </a:r>
            <a:r>
              <a:rPr lang="en-IN" sz="2200" i="1" dirty="0"/>
              <a:t>b</a:t>
            </a:r>
            <a:r>
              <a:rPr lang="en-IN" sz="2200" i="1" baseline="-25000" dirty="0"/>
              <a:t>n</a:t>
            </a:r>
            <a:r>
              <a:rPr lang="en-IN" sz="2200" baseline="-25000" dirty="0"/>
              <a:t>−1</a:t>
            </a:r>
            <a:r>
              <a:rPr lang="en-IN" sz="2200" dirty="0"/>
              <a:t> ・ ・ ・ </a:t>
            </a:r>
            <a:r>
              <a:rPr lang="en-IN" sz="2200" i="1" dirty="0"/>
              <a:t>b</a:t>
            </a:r>
            <a:r>
              <a:rPr lang="en-IN" sz="2200" baseline="-25000" dirty="0"/>
              <a:t>2</a:t>
            </a:r>
            <a:r>
              <a:rPr lang="en-IN" sz="2200" i="1" dirty="0"/>
              <a:t>b</a:t>
            </a:r>
            <a:r>
              <a:rPr lang="en-IN" sz="2200" baseline="-25000" dirty="0"/>
              <a:t>1</a:t>
            </a:r>
            <a:r>
              <a:rPr lang="en-IN" sz="2200" i="1" dirty="0"/>
              <a:t>b</a:t>
            </a:r>
            <a:r>
              <a:rPr lang="en-IN" sz="2200" baseline="-25000" dirty="0"/>
              <a:t>0</a:t>
            </a:r>
            <a:r>
              <a:rPr lang="en-IN" sz="2200" dirty="0"/>
              <a:t>. </a:t>
            </a:r>
          </a:p>
          <a:p>
            <a:r>
              <a:rPr lang="en-IN" sz="2200" dirty="0"/>
              <a:t>Thus </a:t>
            </a:r>
            <a:r>
              <a:rPr lang="en-US" altLang="ja-JP" sz="2200" i="1" dirty="0"/>
              <a:t>V </a:t>
            </a:r>
            <a:r>
              <a:rPr lang="en-US" altLang="ja-JP" sz="2200" dirty="0"/>
              <a:t>= </a:t>
            </a:r>
            <a:r>
              <a:rPr lang="en-US" altLang="ja-JP" sz="2200" i="1" dirty="0" err="1"/>
              <a:t>b</a:t>
            </a:r>
            <a:r>
              <a:rPr lang="en-US" altLang="ja-JP" sz="2200" i="1" baseline="-25000" dirty="0" err="1"/>
              <a:t>n</a:t>
            </a:r>
            <a:r>
              <a:rPr lang="ja-JP" altLang="en-US" sz="2200" baseline="-25000" dirty="0"/>
              <a:t>−</a:t>
            </a:r>
            <a:r>
              <a:rPr lang="en-US" altLang="ja-JP" sz="2200" baseline="-25000" dirty="0"/>
              <a:t>1</a:t>
            </a:r>
            <a:r>
              <a:rPr lang="en-US" altLang="ja-JP" sz="2200" dirty="0"/>
              <a:t> × 2</a:t>
            </a:r>
            <a:r>
              <a:rPr lang="en-US" altLang="ja-JP" sz="2200" i="1" baseline="30000" dirty="0"/>
              <a:t>n</a:t>
            </a:r>
            <a:r>
              <a:rPr lang="ja-JP" altLang="en-US" sz="2200" baseline="30000" dirty="0"/>
              <a:t>−</a:t>
            </a:r>
            <a:r>
              <a:rPr lang="en-US" altLang="ja-JP" sz="2200" baseline="30000" dirty="0"/>
              <a:t>1</a:t>
            </a:r>
            <a:r>
              <a:rPr lang="en-US" altLang="ja-JP" sz="2200" dirty="0"/>
              <a:t> +</a:t>
            </a:r>
            <a:r>
              <a:rPr lang="ja-JP" altLang="en-US" sz="2200" dirty="0"/>
              <a:t>・ ・ ・</a:t>
            </a:r>
            <a:r>
              <a:rPr lang="en-US" altLang="ja-JP" sz="2200" dirty="0"/>
              <a:t>+</a:t>
            </a:r>
            <a:r>
              <a:rPr lang="en-US" altLang="ja-JP" sz="2200" i="1" dirty="0"/>
              <a:t>b</a:t>
            </a:r>
            <a:r>
              <a:rPr lang="en-US" altLang="ja-JP" sz="2200" baseline="-25000" dirty="0"/>
              <a:t>2</a:t>
            </a:r>
            <a:r>
              <a:rPr lang="en-US" altLang="ja-JP" sz="2200" dirty="0"/>
              <a:t> × 2</a:t>
            </a:r>
            <a:r>
              <a:rPr lang="en-US" altLang="ja-JP" sz="2200" baseline="30000" dirty="0"/>
              <a:t>2</a:t>
            </a:r>
            <a:r>
              <a:rPr lang="en-US" altLang="ja-JP" sz="2200" dirty="0"/>
              <a:t> + </a:t>
            </a:r>
            <a:r>
              <a:rPr lang="en-US" altLang="ja-JP" sz="2200" i="1" dirty="0"/>
              <a:t>b</a:t>
            </a:r>
            <a:r>
              <a:rPr lang="en-US" altLang="ja-JP" sz="2200" baseline="-25000" dirty="0"/>
              <a:t>1</a:t>
            </a:r>
            <a:r>
              <a:rPr lang="en-US" altLang="ja-JP" sz="2200" dirty="0"/>
              <a:t> × 2</a:t>
            </a:r>
            <a:r>
              <a:rPr lang="en-US" altLang="ja-JP" sz="2200" baseline="30000" dirty="0"/>
              <a:t>1</a:t>
            </a:r>
            <a:r>
              <a:rPr lang="en-US" altLang="ja-JP" sz="2200" dirty="0"/>
              <a:t> + </a:t>
            </a:r>
            <a:r>
              <a:rPr lang="en-US" altLang="ja-JP" sz="2200" i="1" dirty="0"/>
              <a:t>b</a:t>
            </a:r>
            <a:r>
              <a:rPr lang="en-US" altLang="ja-JP" sz="2200" baseline="-25000" dirty="0"/>
              <a:t>0</a:t>
            </a:r>
          </a:p>
          <a:p>
            <a:r>
              <a:rPr lang="en-IN" sz="2200" dirty="0"/>
              <a:t>If we divide </a:t>
            </a:r>
            <a:r>
              <a:rPr lang="en-IN" sz="2200" i="1" dirty="0"/>
              <a:t>V </a:t>
            </a:r>
            <a:r>
              <a:rPr lang="en-IN" sz="2200" dirty="0"/>
              <a:t>by 2, the result is </a:t>
            </a:r>
          </a:p>
          <a:p>
            <a:pPr marL="0" indent="0">
              <a:buNone/>
            </a:pPr>
            <a:r>
              <a:rPr lang="en-IN" sz="2200" i="1" dirty="0"/>
              <a:t>  	V/2=</a:t>
            </a:r>
            <a:r>
              <a:rPr lang="en-US" altLang="ja-JP" sz="2200" dirty="0"/>
              <a:t> </a:t>
            </a:r>
            <a:r>
              <a:rPr lang="en-US" altLang="ja-JP" sz="2200" i="1" dirty="0" err="1"/>
              <a:t>b</a:t>
            </a:r>
            <a:r>
              <a:rPr lang="en-US" altLang="ja-JP" sz="2200" i="1" baseline="-25000" dirty="0" err="1"/>
              <a:t>n</a:t>
            </a:r>
            <a:r>
              <a:rPr lang="ja-JP" altLang="en-US" sz="2200" baseline="-25000" dirty="0"/>
              <a:t>−</a:t>
            </a:r>
            <a:r>
              <a:rPr lang="en-US" altLang="ja-JP" sz="2200" baseline="-25000" dirty="0"/>
              <a:t>1</a:t>
            </a:r>
            <a:r>
              <a:rPr lang="en-US" altLang="ja-JP" sz="2200" dirty="0"/>
              <a:t> × 2</a:t>
            </a:r>
            <a:r>
              <a:rPr lang="en-US" altLang="ja-JP" sz="2200" i="1" baseline="30000" dirty="0"/>
              <a:t>n</a:t>
            </a:r>
            <a:r>
              <a:rPr lang="ja-JP" altLang="en-US" sz="2200" baseline="30000" dirty="0"/>
              <a:t>−</a:t>
            </a:r>
            <a:r>
              <a:rPr lang="en-US" altLang="ja-JP" sz="2200" baseline="30000" dirty="0"/>
              <a:t>2</a:t>
            </a:r>
            <a:r>
              <a:rPr lang="en-US" altLang="ja-JP" sz="2200" dirty="0"/>
              <a:t> +</a:t>
            </a:r>
            <a:r>
              <a:rPr lang="ja-JP" altLang="en-US" sz="2200" dirty="0"/>
              <a:t>・ ・ ・</a:t>
            </a:r>
            <a:r>
              <a:rPr lang="en-US" altLang="ja-JP" sz="2200" dirty="0"/>
              <a:t>+</a:t>
            </a:r>
            <a:r>
              <a:rPr lang="en-US" altLang="ja-JP" sz="2200" i="1" dirty="0"/>
              <a:t>b</a:t>
            </a:r>
            <a:r>
              <a:rPr lang="en-US" altLang="ja-JP" sz="2200" baseline="-25000" dirty="0"/>
              <a:t>2</a:t>
            </a:r>
            <a:r>
              <a:rPr lang="en-US" altLang="ja-JP" sz="2200" dirty="0"/>
              <a:t> × 2</a:t>
            </a:r>
            <a:r>
              <a:rPr lang="en-US" altLang="ja-JP" sz="2200" baseline="30000" dirty="0"/>
              <a:t>1</a:t>
            </a:r>
            <a:r>
              <a:rPr lang="en-US" altLang="ja-JP" sz="2200" dirty="0"/>
              <a:t> + </a:t>
            </a:r>
            <a:r>
              <a:rPr lang="en-US" altLang="ja-JP" sz="2200" i="1" dirty="0"/>
              <a:t>b</a:t>
            </a:r>
            <a:r>
              <a:rPr lang="en-US" altLang="ja-JP" sz="2200" baseline="-25000" dirty="0"/>
              <a:t>1</a:t>
            </a:r>
            <a:r>
              <a:rPr lang="en-US" altLang="ja-JP" sz="2200" dirty="0"/>
              <a:t> + </a:t>
            </a:r>
            <a:r>
              <a:rPr lang="en-US" altLang="ja-JP" sz="2200" i="1" dirty="0"/>
              <a:t>b</a:t>
            </a:r>
            <a:r>
              <a:rPr lang="en-US" altLang="ja-JP" sz="2200" baseline="-25000" dirty="0"/>
              <a:t>0</a:t>
            </a:r>
            <a:r>
              <a:rPr lang="en-US" altLang="ja-JP" sz="2200" dirty="0"/>
              <a:t>/</a:t>
            </a:r>
            <a:r>
              <a:rPr lang="en-IN" sz="2200" dirty="0"/>
              <a:t>2</a:t>
            </a:r>
          </a:p>
          <a:p>
            <a:r>
              <a:rPr lang="en-IN" sz="2200" dirty="0"/>
              <a:t>The quotient of this integer division is </a:t>
            </a:r>
            <a:r>
              <a:rPr lang="en-IN" sz="2200" i="1" dirty="0"/>
              <a:t>b</a:t>
            </a:r>
            <a:r>
              <a:rPr lang="en-IN" sz="2200" i="1" baseline="-25000" dirty="0"/>
              <a:t>n</a:t>
            </a:r>
            <a:r>
              <a:rPr lang="en-IN" sz="2200" baseline="-25000" dirty="0"/>
              <a:t>−1</a:t>
            </a:r>
            <a:r>
              <a:rPr lang="en-IN" sz="2200" dirty="0"/>
              <a:t> ×2</a:t>
            </a:r>
            <a:r>
              <a:rPr lang="en-IN" sz="2200" i="1" baseline="30000" dirty="0"/>
              <a:t>n</a:t>
            </a:r>
            <a:r>
              <a:rPr lang="en-IN" sz="2200" baseline="30000" dirty="0"/>
              <a:t>−2</a:t>
            </a:r>
            <a:r>
              <a:rPr lang="en-IN" sz="2200" dirty="0"/>
              <a:t> +・ ・ ・+</a:t>
            </a:r>
            <a:r>
              <a:rPr lang="en-IN" sz="2200" i="1" dirty="0"/>
              <a:t>b</a:t>
            </a:r>
            <a:r>
              <a:rPr lang="en-IN" sz="2200" baseline="-25000" dirty="0"/>
              <a:t>2</a:t>
            </a:r>
            <a:r>
              <a:rPr lang="en-IN" sz="2200" dirty="0"/>
              <a:t> ×2+</a:t>
            </a:r>
            <a:r>
              <a:rPr lang="en-IN" sz="2200" i="1" dirty="0"/>
              <a:t>b</a:t>
            </a:r>
            <a:r>
              <a:rPr lang="en-IN" sz="2200" baseline="-25000" dirty="0"/>
              <a:t>1</a:t>
            </a:r>
            <a:r>
              <a:rPr lang="en-IN" sz="2200" dirty="0"/>
              <a:t>, and the remainder is </a:t>
            </a:r>
            <a:r>
              <a:rPr lang="en-IN" sz="2200" i="1" dirty="0"/>
              <a:t>b</a:t>
            </a:r>
            <a:r>
              <a:rPr lang="en-IN" sz="2200" baseline="-25000" dirty="0"/>
              <a:t>0</a:t>
            </a:r>
            <a:r>
              <a:rPr lang="en-IN" sz="2200" dirty="0"/>
              <a:t>.</a:t>
            </a:r>
          </a:p>
          <a:p>
            <a:endParaRPr lang="en-IN" sz="2200" baseline="-25000" dirty="0"/>
          </a:p>
        </p:txBody>
      </p:sp>
    </p:spTree>
    <p:extLst>
      <p:ext uri="{BB962C8B-B14F-4D97-AF65-F5344CB8AC3E}">
        <p14:creationId xmlns:p14="http://schemas.microsoft.com/office/powerpoint/2010/main" val="317119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4064"/>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025236"/>
            <a:ext cx="10515600" cy="5151727"/>
          </a:xfrm>
        </p:spPr>
        <p:txBody>
          <a:bodyPr/>
          <a:lstStyle/>
          <a:p>
            <a:r>
              <a:rPr lang="en-IN" dirty="0" smtClean="0"/>
              <a:t>Assume </a:t>
            </a:r>
            <a:r>
              <a:rPr lang="en-IN" dirty="0"/>
              <a:t>that the adder is implemented using the ripple carry structure </a:t>
            </a:r>
            <a:r>
              <a:rPr lang="en-IN" dirty="0" smtClean="0"/>
              <a:t>with </a:t>
            </a:r>
            <a:r>
              <a:rPr lang="en-IN" dirty="0"/>
              <a:t>each full-adder </a:t>
            </a:r>
            <a:r>
              <a:rPr lang="en-IN" dirty="0" smtClean="0"/>
              <a:t>as shown.</a:t>
            </a:r>
            <a:endParaRPr lang="en-IN" dirty="0"/>
          </a:p>
          <a:p>
            <a:pPr lvl="1"/>
            <a:r>
              <a:rPr lang="en-IN" dirty="0"/>
              <a:t>The delay for the carry-out signal in this circuit, </a:t>
            </a:r>
            <a:r>
              <a:rPr lang="el-GR" dirty="0">
                <a:ea typeface="Ebrima" panose="02000000000000000000" pitchFamily="2" charset="0"/>
                <a:cs typeface="Ebrima" panose="02000000000000000000" pitchFamily="2" charset="0"/>
              </a:rPr>
              <a:t>Δ</a:t>
            </a:r>
            <a:r>
              <a:rPr lang="en-IN" i="1" dirty="0"/>
              <a:t>t</a:t>
            </a:r>
            <a:r>
              <a:rPr lang="en-IN" dirty="0"/>
              <a:t>, is equal to two gate delays.</a:t>
            </a:r>
          </a:p>
          <a:p>
            <a:endParaRPr lang="en-IN" dirty="0"/>
          </a:p>
        </p:txBody>
      </p:sp>
      <p:pic>
        <p:nvPicPr>
          <p:cNvPr id="4" name="Picture 3"/>
          <p:cNvPicPr>
            <a:picLocks noChangeAspect="1"/>
          </p:cNvPicPr>
          <p:nvPr/>
        </p:nvPicPr>
        <p:blipFill>
          <a:blip r:embed="rId2"/>
          <a:stretch>
            <a:fillRect/>
          </a:stretch>
        </p:blipFill>
        <p:spPr>
          <a:xfrm>
            <a:off x="4534886" y="2468496"/>
            <a:ext cx="7500268" cy="4075611"/>
          </a:xfrm>
          <a:prstGeom prst="rect">
            <a:avLst/>
          </a:prstGeom>
        </p:spPr>
      </p:pic>
      <p:pic>
        <p:nvPicPr>
          <p:cNvPr id="5" name="Picture 4"/>
          <p:cNvPicPr>
            <a:picLocks noChangeAspect="1"/>
          </p:cNvPicPr>
          <p:nvPr/>
        </p:nvPicPr>
        <p:blipFill>
          <a:blip r:embed="rId3"/>
          <a:stretch>
            <a:fillRect/>
          </a:stretch>
        </p:blipFill>
        <p:spPr>
          <a:xfrm>
            <a:off x="156846" y="2835642"/>
            <a:ext cx="4512136" cy="3341321"/>
          </a:xfrm>
          <a:prstGeom prst="rect">
            <a:avLst/>
          </a:prstGeom>
        </p:spPr>
      </p:pic>
    </p:spTree>
    <p:extLst>
      <p:ext uri="{BB962C8B-B14F-4D97-AF65-F5344CB8AC3E}">
        <p14:creationId xmlns:p14="http://schemas.microsoft.com/office/powerpoint/2010/main" val="41453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838200" y="1413164"/>
            <a:ext cx="10515600" cy="4763799"/>
          </a:xfrm>
        </p:spPr>
        <p:txBody>
          <a:bodyPr>
            <a:normAutofit fontScale="85000" lnSpcReduction="10000"/>
          </a:bodyPr>
          <a:lstStyle/>
          <a:p>
            <a:r>
              <a:rPr lang="en-IN" dirty="0" smtClean="0"/>
              <a:t>The </a:t>
            </a:r>
            <a:r>
              <a:rPr lang="en-IN" dirty="0"/>
              <a:t>final result of the addition will be valid after a delay of </a:t>
            </a:r>
            <a:r>
              <a:rPr lang="en-IN" i="1" dirty="0" smtClean="0"/>
              <a:t>n</a:t>
            </a:r>
            <a:r>
              <a:rPr lang="el-GR" dirty="0">
                <a:ea typeface="Ebrima" panose="02000000000000000000" pitchFamily="2" charset="0"/>
                <a:cs typeface="Ebrima" panose="02000000000000000000" pitchFamily="2" charset="0"/>
              </a:rPr>
              <a:t> Δ </a:t>
            </a:r>
            <a:r>
              <a:rPr lang="en-IN" i="1" dirty="0" smtClean="0"/>
              <a:t>t</a:t>
            </a:r>
            <a:r>
              <a:rPr lang="en-IN" dirty="0"/>
              <a:t>, </a:t>
            </a:r>
            <a:r>
              <a:rPr lang="en-IN" dirty="0" smtClean="0"/>
              <a:t>which is </a:t>
            </a:r>
            <a:r>
              <a:rPr lang="en-IN" dirty="0"/>
              <a:t>equal to 2</a:t>
            </a:r>
            <a:r>
              <a:rPr lang="en-IN" i="1" dirty="0"/>
              <a:t>n </a:t>
            </a:r>
            <a:r>
              <a:rPr lang="en-IN" dirty="0"/>
              <a:t>gate delays. </a:t>
            </a:r>
            <a:endParaRPr lang="en-IN" dirty="0" smtClean="0"/>
          </a:p>
          <a:p>
            <a:r>
              <a:rPr lang="en-IN" dirty="0" smtClean="0"/>
              <a:t>In </a:t>
            </a:r>
            <a:r>
              <a:rPr lang="en-IN" dirty="0"/>
              <a:t>addition to the delay in the ripple-carry path, there is also </a:t>
            </a:r>
            <a:r>
              <a:rPr lang="en-IN" dirty="0" smtClean="0"/>
              <a:t>a delay </a:t>
            </a:r>
            <a:r>
              <a:rPr lang="en-IN" dirty="0"/>
              <a:t>in the XOR gates that feed either the true or complemented value of </a:t>
            </a:r>
            <a:r>
              <a:rPr lang="en-IN" i="1" dirty="0"/>
              <a:t>Y </a:t>
            </a:r>
            <a:r>
              <a:rPr lang="en-IN" dirty="0"/>
              <a:t>to the </a:t>
            </a:r>
            <a:r>
              <a:rPr lang="en-IN" dirty="0" smtClean="0"/>
              <a:t>adder inputs.</a:t>
            </a:r>
          </a:p>
          <a:p>
            <a:r>
              <a:rPr lang="en-IN" dirty="0" smtClean="0"/>
              <a:t>If </a:t>
            </a:r>
            <a:r>
              <a:rPr lang="en-IN" dirty="0"/>
              <a:t>this delay is equal to one gate delay, then the total delay </a:t>
            </a:r>
            <a:r>
              <a:rPr lang="en-IN" dirty="0" smtClean="0"/>
              <a:t>is </a:t>
            </a:r>
            <a:r>
              <a:rPr lang="en-IN" dirty="0"/>
              <a:t>2</a:t>
            </a:r>
            <a:r>
              <a:rPr lang="en-IN" i="1" dirty="0"/>
              <a:t>n </a:t>
            </a:r>
            <a:r>
              <a:rPr lang="en-IN" dirty="0"/>
              <a:t>+ 1 gate delays</a:t>
            </a:r>
            <a:r>
              <a:rPr lang="en-IN" dirty="0" smtClean="0"/>
              <a:t>.</a:t>
            </a:r>
          </a:p>
          <a:p>
            <a:r>
              <a:rPr lang="en-IN" dirty="0" smtClean="0"/>
              <a:t>For </a:t>
            </a:r>
            <a:r>
              <a:rPr lang="en-IN" dirty="0"/>
              <a:t>a large </a:t>
            </a:r>
            <a:r>
              <a:rPr lang="en-IN" i="1" dirty="0"/>
              <a:t>n</a:t>
            </a:r>
            <a:r>
              <a:rPr lang="en-IN" dirty="0"/>
              <a:t>, say </a:t>
            </a:r>
            <a:r>
              <a:rPr lang="en-IN" i="1" dirty="0"/>
              <a:t>n </a:t>
            </a:r>
            <a:r>
              <a:rPr lang="en-IN" dirty="0"/>
              <a:t>= 32 or </a:t>
            </a:r>
            <a:r>
              <a:rPr lang="en-IN" i="1" dirty="0"/>
              <a:t>n </a:t>
            </a:r>
            <a:r>
              <a:rPr lang="en-IN" dirty="0"/>
              <a:t>= 64, the delay would lead </a:t>
            </a:r>
            <a:r>
              <a:rPr lang="en-IN" dirty="0" smtClean="0"/>
              <a:t>to unacceptably </a:t>
            </a:r>
            <a:r>
              <a:rPr lang="en-IN" dirty="0"/>
              <a:t>poor performance</a:t>
            </a:r>
            <a:r>
              <a:rPr lang="en-IN" dirty="0" smtClean="0"/>
              <a:t>.</a:t>
            </a:r>
          </a:p>
          <a:p>
            <a:r>
              <a:rPr lang="en-IN" dirty="0" smtClean="0"/>
              <a:t>Therefore</a:t>
            </a:r>
            <a:r>
              <a:rPr lang="en-IN" dirty="0"/>
              <a:t>, it is important to find faster circuits to </a:t>
            </a:r>
            <a:r>
              <a:rPr lang="en-IN" dirty="0" smtClean="0"/>
              <a:t>perform addition</a:t>
            </a:r>
            <a:r>
              <a:rPr lang="en-IN" dirty="0"/>
              <a:t>.</a:t>
            </a:r>
          </a:p>
          <a:p>
            <a:r>
              <a:rPr lang="en-IN" dirty="0"/>
              <a:t>The speed of any circuit is limited by the longest delay along the paths through </a:t>
            </a:r>
            <a:r>
              <a:rPr lang="en-IN" dirty="0" smtClean="0"/>
              <a:t>the circuit</a:t>
            </a:r>
            <a:r>
              <a:rPr lang="en-IN" dirty="0"/>
              <a:t>. </a:t>
            </a:r>
            <a:endParaRPr lang="en-IN" dirty="0" smtClean="0"/>
          </a:p>
          <a:p>
            <a:pPr lvl="1"/>
            <a:r>
              <a:rPr lang="en-IN" dirty="0" smtClean="0"/>
              <a:t>In this case, </a:t>
            </a:r>
            <a:r>
              <a:rPr lang="en-IN" dirty="0"/>
              <a:t>the longest delay is along the path </a:t>
            </a:r>
            <a:r>
              <a:rPr lang="en-IN" dirty="0" smtClean="0"/>
              <a:t>from the </a:t>
            </a:r>
            <a:r>
              <a:rPr lang="en-IN" i="1" dirty="0" err="1"/>
              <a:t>y</a:t>
            </a:r>
            <a:r>
              <a:rPr lang="en-IN" i="1" baseline="-25000" dirty="0" err="1"/>
              <a:t>i</a:t>
            </a:r>
            <a:r>
              <a:rPr lang="en-IN" i="1" dirty="0"/>
              <a:t> </a:t>
            </a:r>
            <a:r>
              <a:rPr lang="en-IN" dirty="0"/>
              <a:t>input, through the XOR gate and through the carry circuit of each adder stage</a:t>
            </a:r>
            <a:r>
              <a:rPr lang="en-IN" dirty="0" smtClean="0"/>
              <a:t>.</a:t>
            </a:r>
          </a:p>
          <a:p>
            <a:pPr lvl="1"/>
            <a:r>
              <a:rPr lang="en-IN" dirty="0" smtClean="0"/>
              <a:t>The longest </a:t>
            </a:r>
            <a:r>
              <a:rPr lang="en-IN" dirty="0"/>
              <a:t>delay is often referred to as the </a:t>
            </a:r>
            <a:r>
              <a:rPr lang="en-IN" i="1" dirty="0"/>
              <a:t>critical-path delay</a:t>
            </a:r>
            <a:r>
              <a:rPr lang="en-IN" dirty="0"/>
              <a:t>, and the path that causes </a:t>
            </a:r>
            <a:r>
              <a:rPr lang="en-IN" dirty="0" smtClean="0"/>
              <a:t>this delay </a:t>
            </a:r>
            <a:r>
              <a:rPr lang="en-IN" dirty="0"/>
              <a:t>is called the </a:t>
            </a:r>
            <a:r>
              <a:rPr lang="en-IN" i="1" dirty="0"/>
              <a:t>critical path</a:t>
            </a:r>
            <a:r>
              <a:rPr lang="en-IN" dirty="0"/>
              <a:t>.</a:t>
            </a:r>
          </a:p>
          <a:p>
            <a:endParaRPr lang="en-IN" dirty="0"/>
          </a:p>
        </p:txBody>
      </p:sp>
    </p:spTree>
    <p:extLst>
      <p:ext uri="{BB962C8B-B14F-4D97-AF65-F5344CB8AC3E}">
        <p14:creationId xmlns:p14="http://schemas.microsoft.com/office/powerpoint/2010/main" val="35022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rPr>
              <a:t>Problem: </a:t>
            </a:r>
            <a:r>
              <a:rPr lang="en-IN" dirty="0">
                <a:solidFill>
                  <a:srgbClr val="FF0000"/>
                </a:solidFill>
              </a:rPr>
              <a:t>Convert the decimal number 14959 into a hexadecimal number</a:t>
            </a:r>
            <a:r>
              <a:rPr lang="en-IN"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b="1" dirty="0" smtClean="0"/>
              <a:t>Solution</a:t>
            </a:r>
            <a:r>
              <a:rPr lang="en-IN" b="1" dirty="0"/>
              <a:t>: </a:t>
            </a:r>
            <a:r>
              <a:rPr lang="en-IN" dirty="0"/>
              <a:t>An integer is converted into the hexadecimal representation by successive </a:t>
            </a:r>
            <a:r>
              <a:rPr lang="en-IN" dirty="0" smtClean="0"/>
              <a:t>divisions by </a:t>
            </a:r>
            <a:r>
              <a:rPr lang="en-IN" dirty="0"/>
              <a:t>16, such that in each step the remainder is a hex digit</a:t>
            </a:r>
            <a:r>
              <a:rPr lang="en-IN" dirty="0" smtClean="0"/>
              <a:t>.</a:t>
            </a:r>
            <a:endParaRPr lang="en-IN" dirty="0"/>
          </a:p>
          <a:p>
            <a:r>
              <a:rPr lang="en-IN" dirty="0" smtClean="0"/>
              <a:t>Consider </a:t>
            </a:r>
            <a:r>
              <a:rPr lang="en-IN" dirty="0"/>
              <a:t>a four-digit number </a:t>
            </a:r>
            <a:r>
              <a:rPr lang="en-IN" i="1" dirty="0"/>
              <a:t>H </a:t>
            </a:r>
            <a:r>
              <a:rPr lang="en-IN" dirty="0"/>
              <a:t>= </a:t>
            </a:r>
            <a:r>
              <a:rPr lang="en-IN" i="1" dirty="0"/>
              <a:t>h</a:t>
            </a:r>
            <a:r>
              <a:rPr lang="en-IN" baseline="-25000" dirty="0"/>
              <a:t>3</a:t>
            </a:r>
            <a:r>
              <a:rPr lang="en-IN" i="1" dirty="0"/>
              <a:t>h</a:t>
            </a:r>
            <a:r>
              <a:rPr lang="en-IN" baseline="-25000" dirty="0"/>
              <a:t>2</a:t>
            </a:r>
            <a:r>
              <a:rPr lang="en-IN" i="1" dirty="0"/>
              <a:t>h</a:t>
            </a:r>
            <a:r>
              <a:rPr lang="en-IN" baseline="-25000" dirty="0"/>
              <a:t>1</a:t>
            </a:r>
            <a:r>
              <a:rPr lang="en-IN" i="1" dirty="0"/>
              <a:t>h</a:t>
            </a:r>
            <a:r>
              <a:rPr lang="en-IN" baseline="-25000" dirty="0"/>
              <a:t>0</a:t>
            </a:r>
            <a:r>
              <a:rPr lang="en-IN" dirty="0"/>
              <a:t>. Its value is</a:t>
            </a:r>
          </a:p>
          <a:p>
            <a:r>
              <a:rPr lang="pt-BR" i="1" dirty="0"/>
              <a:t>V </a:t>
            </a:r>
            <a:r>
              <a:rPr lang="pt-BR" dirty="0"/>
              <a:t>= </a:t>
            </a:r>
            <a:r>
              <a:rPr lang="pt-BR" i="1" dirty="0"/>
              <a:t>h</a:t>
            </a:r>
            <a:r>
              <a:rPr lang="pt-BR" baseline="-25000" dirty="0"/>
              <a:t>3</a:t>
            </a:r>
            <a:r>
              <a:rPr lang="pt-BR" dirty="0"/>
              <a:t> × 16</a:t>
            </a:r>
            <a:r>
              <a:rPr lang="pt-BR" baseline="30000" dirty="0"/>
              <a:t>3</a:t>
            </a:r>
            <a:r>
              <a:rPr lang="pt-BR" dirty="0"/>
              <a:t> + </a:t>
            </a:r>
            <a:r>
              <a:rPr lang="pt-BR" i="1" dirty="0"/>
              <a:t>h</a:t>
            </a:r>
            <a:r>
              <a:rPr lang="pt-BR" baseline="-25000" dirty="0"/>
              <a:t>2</a:t>
            </a:r>
            <a:r>
              <a:rPr lang="pt-BR" dirty="0"/>
              <a:t> × 16</a:t>
            </a:r>
            <a:r>
              <a:rPr lang="pt-BR" baseline="30000" dirty="0"/>
              <a:t>2</a:t>
            </a:r>
            <a:r>
              <a:rPr lang="pt-BR" dirty="0"/>
              <a:t> + </a:t>
            </a:r>
            <a:r>
              <a:rPr lang="pt-BR" i="1" dirty="0"/>
              <a:t>h</a:t>
            </a:r>
            <a:r>
              <a:rPr lang="pt-BR" baseline="-25000" dirty="0"/>
              <a:t>1</a:t>
            </a:r>
            <a:r>
              <a:rPr lang="pt-BR" dirty="0"/>
              <a:t> × 16 + </a:t>
            </a:r>
            <a:r>
              <a:rPr lang="pt-BR" i="1" dirty="0"/>
              <a:t>h</a:t>
            </a:r>
            <a:r>
              <a:rPr lang="pt-BR" baseline="-25000" dirty="0"/>
              <a:t>0</a:t>
            </a:r>
          </a:p>
          <a:p>
            <a:r>
              <a:rPr lang="en-IN" dirty="0"/>
              <a:t>If we divide this by 16, we </a:t>
            </a:r>
            <a:r>
              <a:rPr lang="en-IN" dirty="0" smtClean="0"/>
              <a:t>obtain </a:t>
            </a:r>
            <a:r>
              <a:rPr lang="en-IN" i="1" dirty="0" smtClean="0"/>
              <a:t>V/</a:t>
            </a:r>
            <a:r>
              <a:rPr lang="en-IN" dirty="0" smtClean="0"/>
              <a:t>16</a:t>
            </a:r>
            <a:endParaRPr lang="en-IN" dirty="0"/>
          </a:p>
          <a:p>
            <a:pPr marL="0" indent="0">
              <a:buNone/>
            </a:pPr>
            <a:r>
              <a:rPr lang="pt-BR" dirty="0" smtClean="0"/>
              <a:t>	= </a:t>
            </a:r>
            <a:r>
              <a:rPr lang="pt-BR" i="1" dirty="0"/>
              <a:t>h</a:t>
            </a:r>
            <a:r>
              <a:rPr lang="pt-BR" baseline="-25000" dirty="0"/>
              <a:t>3</a:t>
            </a:r>
            <a:r>
              <a:rPr lang="pt-BR" dirty="0"/>
              <a:t> × 16</a:t>
            </a:r>
            <a:r>
              <a:rPr lang="pt-BR" baseline="30000" dirty="0"/>
              <a:t>2</a:t>
            </a:r>
            <a:r>
              <a:rPr lang="pt-BR" dirty="0"/>
              <a:t> + </a:t>
            </a:r>
            <a:r>
              <a:rPr lang="pt-BR" i="1" dirty="0"/>
              <a:t>h</a:t>
            </a:r>
            <a:r>
              <a:rPr lang="pt-BR" baseline="-25000" dirty="0"/>
              <a:t>2</a:t>
            </a:r>
            <a:r>
              <a:rPr lang="pt-BR" dirty="0"/>
              <a:t> × 16 + </a:t>
            </a:r>
            <a:r>
              <a:rPr lang="pt-BR" i="1" dirty="0"/>
              <a:t>h</a:t>
            </a:r>
            <a:r>
              <a:rPr lang="pt-BR" baseline="-25000" dirty="0"/>
              <a:t>1</a:t>
            </a:r>
            <a:r>
              <a:rPr lang="pt-BR" dirty="0"/>
              <a:t> + </a:t>
            </a:r>
            <a:r>
              <a:rPr lang="pt-BR" i="1" dirty="0" smtClean="0"/>
              <a:t>h</a:t>
            </a:r>
            <a:r>
              <a:rPr lang="pt-BR" baseline="-25000" dirty="0" smtClean="0"/>
              <a:t>0</a:t>
            </a:r>
            <a:r>
              <a:rPr lang="pt-BR" dirty="0" smtClean="0"/>
              <a:t>/</a:t>
            </a:r>
            <a:r>
              <a:rPr lang="en-IN" dirty="0" smtClean="0"/>
              <a:t>16</a:t>
            </a:r>
            <a:endParaRPr lang="en-IN" dirty="0"/>
          </a:p>
          <a:p>
            <a:r>
              <a:rPr lang="en-IN" dirty="0"/>
              <a:t>Thus, the remainder gives </a:t>
            </a:r>
            <a:r>
              <a:rPr lang="en-IN" i="1" dirty="0"/>
              <a:t>h</a:t>
            </a:r>
            <a:r>
              <a:rPr lang="en-IN" baseline="-25000" dirty="0"/>
              <a:t>0</a:t>
            </a:r>
            <a:r>
              <a:rPr lang="en-IN" dirty="0"/>
              <a:t>. </a:t>
            </a:r>
            <a:endParaRPr lang="en-IN" dirty="0" smtClean="0"/>
          </a:p>
          <a:p>
            <a:r>
              <a:rPr lang="en-IN" dirty="0" smtClean="0"/>
              <a:t>Finally</a:t>
            </a:r>
            <a:r>
              <a:rPr lang="en-IN" i="1" dirty="0" smtClean="0"/>
              <a:t>, (</a:t>
            </a:r>
            <a:r>
              <a:rPr lang="en-IN" dirty="0" smtClean="0"/>
              <a:t>14959</a:t>
            </a:r>
            <a:r>
              <a:rPr lang="en-IN" i="1" dirty="0" smtClean="0"/>
              <a:t>)</a:t>
            </a:r>
            <a:r>
              <a:rPr lang="en-IN" baseline="-25000" dirty="0" smtClean="0"/>
              <a:t>10</a:t>
            </a:r>
            <a:r>
              <a:rPr lang="en-IN" dirty="0" smtClean="0"/>
              <a:t> </a:t>
            </a:r>
            <a:r>
              <a:rPr lang="en-IN" dirty="0"/>
              <a:t>= </a:t>
            </a:r>
            <a:r>
              <a:rPr lang="en-IN" i="1" dirty="0"/>
              <a:t>(</a:t>
            </a:r>
            <a:r>
              <a:rPr lang="en-IN" dirty="0"/>
              <a:t>3A6F</a:t>
            </a:r>
            <a:r>
              <a:rPr lang="en-IN" i="1" dirty="0"/>
              <a:t>)</a:t>
            </a:r>
            <a:r>
              <a:rPr lang="en-IN" baseline="-25000" dirty="0"/>
              <a:t>16</a:t>
            </a:r>
            <a:r>
              <a:rPr lang="en-IN" dirty="0"/>
              <a:t>.</a:t>
            </a:r>
            <a:endParaRPr lang="en-IN" dirty="0"/>
          </a:p>
        </p:txBody>
      </p:sp>
      <p:pic>
        <p:nvPicPr>
          <p:cNvPr id="4" name="Picture 3"/>
          <p:cNvPicPr>
            <a:picLocks noChangeAspect="1"/>
          </p:cNvPicPr>
          <p:nvPr/>
        </p:nvPicPr>
        <p:blipFill>
          <a:blip r:embed="rId2"/>
          <a:stretch>
            <a:fillRect/>
          </a:stretch>
        </p:blipFill>
        <p:spPr>
          <a:xfrm>
            <a:off x="6968602" y="3862663"/>
            <a:ext cx="4655775" cy="1693009"/>
          </a:xfrm>
          <a:prstGeom prst="rect">
            <a:avLst/>
          </a:prstGeom>
        </p:spPr>
      </p:pic>
    </p:spTree>
    <p:extLst>
      <p:ext uri="{BB962C8B-B14F-4D97-AF65-F5344CB8AC3E}">
        <p14:creationId xmlns:p14="http://schemas.microsoft.com/office/powerpoint/2010/main" val="12018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rPr>
              <a:t>Problem: </a:t>
            </a:r>
            <a:r>
              <a:rPr lang="en-IN" dirty="0">
                <a:solidFill>
                  <a:srgbClr val="FF0000"/>
                </a:solidFill>
              </a:rPr>
              <a:t>Convert the decimal fraction 0.8254 into binary representation</a:t>
            </a:r>
            <a:r>
              <a:rPr lang="en-IN" dirty="0" smtClean="0">
                <a:solidFill>
                  <a:srgbClr val="FF0000"/>
                </a:solidFill>
              </a:rPr>
              <a:t>.</a:t>
            </a:r>
            <a:r>
              <a:rPr lang="en-IN" b="1" dirty="0">
                <a:solidFill>
                  <a:srgbClr val="FF0000"/>
                </a:solidFill>
              </a:rPr>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IN" b="1" dirty="0" smtClean="0"/>
              <a:t>Solution</a:t>
            </a:r>
            <a:r>
              <a:rPr lang="en-IN" b="1" dirty="0"/>
              <a:t>: </a:t>
            </a:r>
            <a:r>
              <a:rPr lang="en-IN" dirty="0" smtClean="0"/>
              <a:t>A </a:t>
            </a:r>
            <a:r>
              <a:rPr lang="en-IN" dirty="0"/>
              <a:t>binary fraction is represented as the bit </a:t>
            </a:r>
            <a:r>
              <a:rPr lang="en-IN" dirty="0" smtClean="0"/>
              <a:t>pattern </a:t>
            </a:r>
            <a:r>
              <a:rPr lang="en-IN" i="1" dirty="0" smtClean="0"/>
              <a:t>B </a:t>
            </a:r>
            <a:r>
              <a:rPr lang="en-IN" dirty="0"/>
              <a:t>= 0</a:t>
            </a:r>
            <a:r>
              <a:rPr lang="en-IN" i="1" dirty="0"/>
              <a:t>.b</a:t>
            </a:r>
            <a:r>
              <a:rPr lang="en-IN" baseline="-25000" dirty="0"/>
              <a:t>−1</a:t>
            </a:r>
            <a:r>
              <a:rPr lang="en-IN" i="1" dirty="0"/>
              <a:t>b</a:t>
            </a:r>
            <a:r>
              <a:rPr lang="en-IN" baseline="-25000" dirty="0"/>
              <a:t>−2</a:t>
            </a:r>
            <a:r>
              <a:rPr lang="en-IN" dirty="0"/>
              <a:t> · · · </a:t>
            </a:r>
            <a:r>
              <a:rPr lang="en-IN" i="1" dirty="0"/>
              <a:t>b</a:t>
            </a:r>
            <a:r>
              <a:rPr lang="en-IN" baseline="-25000" dirty="0"/>
              <a:t>−</a:t>
            </a:r>
            <a:r>
              <a:rPr lang="en-IN" i="1" baseline="-25000" dirty="0"/>
              <a:t>m</a:t>
            </a:r>
            <a:r>
              <a:rPr lang="en-IN" i="1" dirty="0"/>
              <a:t> </a:t>
            </a:r>
            <a:r>
              <a:rPr lang="en-IN" dirty="0"/>
              <a:t>and its value is</a:t>
            </a:r>
          </a:p>
          <a:p>
            <a:r>
              <a:rPr lang="en-IN" i="1" dirty="0"/>
              <a:t>V </a:t>
            </a:r>
            <a:r>
              <a:rPr lang="en-IN" dirty="0"/>
              <a:t>= </a:t>
            </a:r>
            <a:r>
              <a:rPr lang="en-IN" i="1" dirty="0"/>
              <a:t>b</a:t>
            </a:r>
            <a:r>
              <a:rPr lang="en-IN" baseline="-25000" dirty="0"/>
              <a:t>−1</a:t>
            </a:r>
            <a:r>
              <a:rPr lang="en-IN" dirty="0"/>
              <a:t> × 2</a:t>
            </a:r>
            <a:r>
              <a:rPr lang="en-IN" baseline="30000" dirty="0"/>
              <a:t>−1</a:t>
            </a:r>
            <a:r>
              <a:rPr lang="en-IN" dirty="0"/>
              <a:t> + </a:t>
            </a:r>
            <a:r>
              <a:rPr lang="en-IN" i="1" dirty="0"/>
              <a:t>b</a:t>
            </a:r>
            <a:r>
              <a:rPr lang="en-IN" baseline="-25000" dirty="0"/>
              <a:t>−2</a:t>
            </a:r>
            <a:r>
              <a:rPr lang="en-IN" dirty="0"/>
              <a:t> × 2</a:t>
            </a:r>
            <a:r>
              <a:rPr lang="en-IN" baseline="30000" dirty="0"/>
              <a:t>−2</a:t>
            </a:r>
            <a:r>
              <a:rPr lang="en-IN" dirty="0"/>
              <a:t> +· · ·+</a:t>
            </a:r>
            <a:r>
              <a:rPr lang="en-IN" i="1" dirty="0"/>
              <a:t>b</a:t>
            </a:r>
            <a:r>
              <a:rPr lang="en-IN" baseline="-25000" dirty="0"/>
              <a:t>−</a:t>
            </a:r>
            <a:r>
              <a:rPr lang="en-IN" i="1" baseline="-25000" dirty="0"/>
              <a:t>m</a:t>
            </a:r>
            <a:r>
              <a:rPr lang="en-IN" i="1" dirty="0"/>
              <a:t> </a:t>
            </a:r>
            <a:r>
              <a:rPr lang="en-IN" dirty="0"/>
              <a:t>× 2</a:t>
            </a:r>
            <a:r>
              <a:rPr lang="en-IN" baseline="30000" dirty="0"/>
              <a:t>−</a:t>
            </a:r>
            <a:r>
              <a:rPr lang="en-IN" i="1" baseline="30000" dirty="0"/>
              <a:t>m</a:t>
            </a:r>
          </a:p>
          <a:p>
            <a:r>
              <a:rPr lang="en-IN" dirty="0"/>
              <a:t>Multiplying this expression by 2 gives</a:t>
            </a:r>
          </a:p>
          <a:p>
            <a:pPr marL="0" indent="0">
              <a:buNone/>
            </a:pPr>
            <a:r>
              <a:rPr lang="en-IN" i="1" dirty="0" smtClean="0"/>
              <a:t>		V</a:t>
            </a:r>
            <a:r>
              <a:rPr lang="en-IN" dirty="0"/>
              <a:t> × </a:t>
            </a:r>
            <a:r>
              <a:rPr lang="en-IN" i="1" dirty="0" smtClean="0"/>
              <a:t>2 = b</a:t>
            </a:r>
            <a:r>
              <a:rPr lang="en-IN" baseline="-25000" dirty="0"/>
              <a:t>−1</a:t>
            </a:r>
            <a:r>
              <a:rPr lang="en-IN" dirty="0"/>
              <a:t> + </a:t>
            </a:r>
            <a:r>
              <a:rPr lang="en-IN" i="1" dirty="0"/>
              <a:t>b</a:t>
            </a:r>
            <a:r>
              <a:rPr lang="en-IN" baseline="-25000" dirty="0"/>
              <a:t>−2</a:t>
            </a:r>
            <a:r>
              <a:rPr lang="en-IN" dirty="0"/>
              <a:t> × 2</a:t>
            </a:r>
            <a:r>
              <a:rPr lang="en-IN" baseline="30000" dirty="0"/>
              <a:t>−1</a:t>
            </a:r>
            <a:r>
              <a:rPr lang="en-IN" dirty="0"/>
              <a:t> +· · ·+</a:t>
            </a:r>
            <a:r>
              <a:rPr lang="en-IN" i="1" dirty="0"/>
              <a:t>b</a:t>
            </a:r>
            <a:r>
              <a:rPr lang="en-IN" baseline="-25000" dirty="0"/>
              <a:t>−</a:t>
            </a:r>
            <a:r>
              <a:rPr lang="en-IN" i="1" baseline="-25000" dirty="0"/>
              <a:t>m</a:t>
            </a:r>
            <a:r>
              <a:rPr lang="en-IN" i="1" dirty="0"/>
              <a:t> </a:t>
            </a:r>
            <a:r>
              <a:rPr lang="en-IN" dirty="0"/>
              <a:t>× 2</a:t>
            </a:r>
            <a:r>
              <a:rPr lang="en-IN" baseline="30000" dirty="0"/>
              <a:t>−</a:t>
            </a:r>
            <a:r>
              <a:rPr lang="en-IN" i="1" baseline="30000" dirty="0"/>
              <a:t>(m</a:t>
            </a:r>
            <a:r>
              <a:rPr lang="en-IN" baseline="30000" dirty="0"/>
              <a:t>−1</a:t>
            </a:r>
            <a:r>
              <a:rPr lang="en-IN" i="1" baseline="30000" dirty="0"/>
              <a:t>)</a:t>
            </a:r>
          </a:p>
          <a:p>
            <a:r>
              <a:rPr lang="en-IN" dirty="0"/>
              <a:t>Here, the left-most term is the first bit to the right of the radix point. </a:t>
            </a:r>
            <a:endParaRPr lang="en-IN" dirty="0" smtClean="0"/>
          </a:p>
          <a:p>
            <a:r>
              <a:rPr lang="en-IN" dirty="0" smtClean="0"/>
              <a:t>The </a:t>
            </a:r>
            <a:r>
              <a:rPr lang="en-IN" dirty="0"/>
              <a:t>remaining </a:t>
            </a:r>
            <a:r>
              <a:rPr lang="en-IN" dirty="0" smtClean="0"/>
              <a:t>terms constitute </a:t>
            </a:r>
            <a:r>
              <a:rPr lang="en-IN" dirty="0"/>
              <a:t>another binary </a:t>
            </a:r>
            <a:r>
              <a:rPr lang="en-IN" dirty="0" smtClean="0"/>
              <a:t>fraction</a:t>
            </a:r>
            <a:endParaRPr lang="en-IN" dirty="0"/>
          </a:p>
          <a:p>
            <a:r>
              <a:rPr lang="en-IN" dirty="0" smtClean="0"/>
              <a:t>To </a:t>
            </a:r>
            <a:r>
              <a:rPr lang="en-IN" dirty="0"/>
              <a:t>convert a decimal fraction into a binary fraction</a:t>
            </a:r>
            <a:r>
              <a:rPr lang="en-IN" dirty="0" smtClean="0"/>
              <a:t>,</a:t>
            </a:r>
          </a:p>
          <a:p>
            <a:pPr lvl="1"/>
            <a:r>
              <a:rPr lang="en-IN" dirty="0" smtClean="0"/>
              <a:t>we </a:t>
            </a:r>
            <a:r>
              <a:rPr lang="en-IN" dirty="0"/>
              <a:t>multiply the decimal number </a:t>
            </a:r>
            <a:r>
              <a:rPr lang="en-IN" dirty="0" smtClean="0"/>
              <a:t>by 2 and</a:t>
            </a:r>
          </a:p>
          <a:p>
            <a:pPr lvl="1"/>
            <a:r>
              <a:rPr lang="en-IN" dirty="0" smtClean="0"/>
              <a:t>set </a:t>
            </a:r>
            <a:r>
              <a:rPr lang="en-IN" dirty="0"/>
              <a:t>the computed bit to 0 if the product is less than 1 and </a:t>
            </a:r>
            <a:endParaRPr lang="en-IN" dirty="0" smtClean="0"/>
          </a:p>
          <a:p>
            <a:pPr lvl="1"/>
            <a:r>
              <a:rPr lang="en-IN" dirty="0" smtClean="0"/>
              <a:t>set </a:t>
            </a:r>
            <a:r>
              <a:rPr lang="en-IN" dirty="0"/>
              <a:t>it to 1 if the </a:t>
            </a:r>
            <a:r>
              <a:rPr lang="en-IN" dirty="0" smtClean="0"/>
              <a:t>product is </a:t>
            </a:r>
            <a:r>
              <a:rPr lang="en-IN" dirty="0"/>
              <a:t>greater than or equal to 1. </a:t>
            </a:r>
            <a:endParaRPr lang="en-IN" dirty="0" smtClean="0"/>
          </a:p>
          <a:p>
            <a:pPr lvl="1"/>
            <a:r>
              <a:rPr lang="en-IN" dirty="0" smtClean="0"/>
              <a:t>repeat </a:t>
            </a:r>
            <a:r>
              <a:rPr lang="en-IN" dirty="0"/>
              <a:t>this calculation until a sufficient number of </a:t>
            </a:r>
            <a:r>
              <a:rPr lang="en-IN" dirty="0" smtClean="0"/>
              <a:t>bits are </a:t>
            </a:r>
            <a:r>
              <a:rPr lang="en-IN" dirty="0"/>
              <a:t>obtained to meet the desired accuracy</a:t>
            </a:r>
            <a:r>
              <a:rPr lang="en-IN" dirty="0" smtClean="0"/>
              <a:t>.</a:t>
            </a:r>
          </a:p>
        </p:txBody>
      </p:sp>
    </p:spTree>
    <p:extLst>
      <p:ext uri="{BB962C8B-B14F-4D97-AF65-F5344CB8AC3E}">
        <p14:creationId xmlns:p14="http://schemas.microsoft.com/office/powerpoint/2010/main" val="317954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endParaRPr lang="en-IN" dirty="0" smtClean="0"/>
          </a:p>
          <a:p>
            <a:endParaRPr lang="en-IN" dirty="0"/>
          </a:p>
          <a:p>
            <a:endParaRPr lang="en-IN" dirty="0" smtClean="0"/>
          </a:p>
          <a:p>
            <a:endParaRPr lang="en-IN" dirty="0"/>
          </a:p>
          <a:p>
            <a:endParaRPr lang="en-IN" dirty="0" smtClean="0"/>
          </a:p>
          <a:p>
            <a:endParaRPr lang="en-IN" dirty="0"/>
          </a:p>
          <a:p>
            <a:r>
              <a:rPr lang="en-IN" dirty="0" smtClean="0"/>
              <a:t>Thus,</a:t>
            </a:r>
            <a:r>
              <a:rPr lang="en-IN" i="1" dirty="0" smtClean="0"/>
              <a:t> (</a:t>
            </a:r>
            <a:r>
              <a:rPr lang="en-IN" dirty="0" smtClean="0"/>
              <a:t>0</a:t>
            </a:r>
            <a:r>
              <a:rPr lang="en-IN" i="1" dirty="0" smtClean="0"/>
              <a:t>.</a:t>
            </a:r>
            <a:r>
              <a:rPr lang="en-IN" dirty="0" smtClean="0"/>
              <a:t>8254</a:t>
            </a:r>
            <a:r>
              <a:rPr lang="en-IN" i="1" dirty="0" smtClean="0"/>
              <a:t>)</a:t>
            </a:r>
            <a:r>
              <a:rPr lang="en-IN" baseline="-25000" dirty="0" smtClean="0"/>
              <a:t>10</a:t>
            </a:r>
            <a:r>
              <a:rPr lang="en-IN" dirty="0" smtClean="0"/>
              <a:t> </a:t>
            </a:r>
            <a:r>
              <a:rPr lang="en-IN" dirty="0"/>
              <a:t>= </a:t>
            </a:r>
            <a:r>
              <a:rPr lang="en-IN" i="1" dirty="0"/>
              <a:t>(</a:t>
            </a:r>
            <a:r>
              <a:rPr lang="en-IN" dirty="0"/>
              <a:t>0</a:t>
            </a:r>
            <a:r>
              <a:rPr lang="en-IN" i="1" dirty="0"/>
              <a:t>.</a:t>
            </a:r>
            <a:r>
              <a:rPr lang="en-IN" dirty="0"/>
              <a:t>11010011 </a:t>
            </a:r>
            <a:r>
              <a:rPr lang="en-IN" i="1" dirty="0"/>
              <a:t>. . .)</a:t>
            </a:r>
            <a:r>
              <a:rPr lang="en-IN" baseline="-25000" dirty="0"/>
              <a:t>2</a:t>
            </a:r>
            <a:r>
              <a:rPr lang="en-IN" dirty="0" smtClean="0"/>
              <a:t>.</a:t>
            </a:r>
          </a:p>
          <a:p>
            <a:r>
              <a:rPr lang="en-IN" dirty="0"/>
              <a:t>Note that it may not be possible to represent a decimal fraction with a binary fraction that has exactly the same value.</a:t>
            </a:r>
          </a:p>
          <a:p>
            <a:endParaRPr lang="en-IN" dirty="0"/>
          </a:p>
        </p:txBody>
      </p:sp>
      <p:pic>
        <p:nvPicPr>
          <p:cNvPr id="4" name="Picture 3"/>
          <p:cNvPicPr>
            <a:picLocks noChangeAspect="1"/>
          </p:cNvPicPr>
          <p:nvPr/>
        </p:nvPicPr>
        <p:blipFill>
          <a:blip r:embed="rId2"/>
          <a:stretch>
            <a:fillRect/>
          </a:stretch>
        </p:blipFill>
        <p:spPr>
          <a:xfrm>
            <a:off x="3676873" y="709251"/>
            <a:ext cx="3485927" cy="3987099"/>
          </a:xfrm>
          <a:prstGeom prst="rect">
            <a:avLst/>
          </a:prstGeom>
        </p:spPr>
      </p:pic>
    </p:spTree>
    <p:extLst>
      <p:ext uri="{BB962C8B-B14F-4D97-AF65-F5344CB8AC3E}">
        <p14:creationId xmlns:p14="http://schemas.microsoft.com/office/powerpoint/2010/main" val="22348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Problem : Convert </a:t>
            </a:r>
            <a:r>
              <a:rPr lang="en-IN" dirty="0">
                <a:solidFill>
                  <a:srgbClr val="FF0000"/>
                </a:solidFill>
              </a:rPr>
              <a:t>the decimal fixed point number 214.45 into a binary fixed point number.</a:t>
            </a:r>
          </a:p>
        </p:txBody>
      </p:sp>
      <p:sp>
        <p:nvSpPr>
          <p:cNvPr id="3" name="Content Placeholder 2"/>
          <p:cNvSpPr>
            <a:spLocks noGrp="1"/>
          </p:cNvSpPr>
          <p:nvPr>
            <p:ph idx="1"/>
          </p:nvPr>
        </p:nvSpPr>
        <p:spPr>
          <a:xfrm>
            <a:off x="838200" y="1825625"/>
            <a:ext cx="3512127" cy="4351338"/>
          </a:xfrm>
        </p:spPr>
        <p:txBody>
          <a:bodyPr>
            <a:normAutofit fontScale="85000" lnSpcReduction="20000"/>
          </a:bodyPr>
          <a:lstStyle/>
          <a:p>
            <a:endParaRPr lang="en-IN" dirty="0"/>
          </a:p>
          <a:p>
            <a:r>
              <a:rPr lang="en-IN" b="1" dirty="0"/>
              <a:t>Solution: </a:t>
            </a:r>
            <a:r>
              <a:rPr lang="en-IN" dirty="0"/>
              <a:t>For the integer part perform successive division by </a:t>
            </a:r>
            <a:r>
              <a:rPr lang="en-IN" dirty="0" smtClean="0"/>
              <a:t>2 and we get </a:t>
            </a:r>
            <a:r>
              <a:rPr lang="en-IN" dirty="0"/>
              <a:t>11010110</a:t>
            </a:r>
            <a:endParaRPr lang="en-IN" dirty="0"/>
          </a:p>
          <a:p>
            <a:r>
              <a:rPr lang="en-IN" dirty="0" smtClean="0"/>
              <a:t>For </a:t>
            </a:r>
            <a:r>
              <a:rPr lang="en-IN" dirty="0"/>
              <a:t>the fractional part perform successive multiplication by 2 </a:t>
            </a:r>
            <a:r>
              <a:rPr lang="en-IN" dirty="0" smtClean="0"/>
              <a:t>and we get </a:t>
            </a:r>
            <a:r>
              <a:rPr lang="en-IN" dirty="0"/>
              <a:t>0111001 </a:t>
            </a:r>
            <a:r>
              <a:rPr lang="en-IN" i="1" dirty="0"/>
              <a:t>. . </a:t>
            </a:r>
            <a:endParaRPr lang="en-IN" dirty="0"/>
          </a:p>
          <a:p>
            <a:r>
              <a:rPr lang="en-IN" dirty="0" smtClean="0"/>
              <a:t>The </a:t>
            </a:r>
            <a:r>
              <a:rPr lang="en-IN" dirty="0"/>
              <a:t>complete computation is presented in Figure 3.44, producing </a:t>
            </a:r>
            <a:r>
              <a:rPr lang="en-IN" i="1" dirty="0"/>
              <a:t>(</a:t>
            </a:r>
            <a:r>
              <a:rPr lang="en-IN" dirty="0"/>
              <a:t>214</a:t>
            </a:r>
            <a:r>
              <a:rPr lang="en-IN" i="1" dirty="0"/>
              <a:t>.</a:t>
            </a:r>
            <a:r>
              <a:rPr lang="en-IN" dirty="0"/>
              <a:t>45</a:t>
            </a:r>
            <a:r>
              <a:rPr lang="en-IN" i="1" dirty="0"/>
              <a:t>)</a:t>
            </a:r>
            <a:r>
              <a:rPr lang="en-IN" baseline="-25000" dirty="0"/>
              <a:t>10</a:t>
            </a:r>
            <a:r>
              <a:rPr lang="en-IN" dirty="0"/>
              <a:t> </a:t>
            </a:r>
            <a:r>
              <a:rPr lang="en-IN" dirty="0" smtClean="0"/>
              <a:t>= </a:t>
            </a:r>
            <a:r>
              <a:rPr lang="en-IN" i="1" dirty="0" smtClean="0"/>
              <a:t>(</a:t>
            </a:r>
            <a:r>
              <a:rPr lang="en-IN" dirty="0"/>
              <a:t>11010110</a:t>
            </a:r>
            <a:r>
              <a:rPr lang="en-IN" i="1" dirty="0"/>
              <a:t>.</a:t>
            </a:r>
            <a:r>
              <a:rPr lang="en-IN" dirty="0"/>
              <a:t>0111001 </a:t>
            </a:r>
            <a:r>
              <a:rPr lang="en-IN" i="1" dirty="0"/>
              <a:t>. . .)</a:t>
            </a:r>
            <a:r>
              <a:rPr lang="en-IN" baseline="-25000" dirty="0"/>
              <a:t>2</a:t>
            </a:r>
            <a:r>
              <a:rPr lang="en-IN" dirty="0"/>
              <a:t>.</a:t>
            </a:r>
            <a:endParaRPr lang="en-IN" dirty="0"/>
          </a:p>
        </p:txBody>
      </p:sp>
      <p:pic>
        <p:nvPicPr>
          <p:cNvPr id="4" name="Picture 3"/>
          <p:cNvPicPr>
            <a:picLocks noChangeAspect="1"/>
          </p:cNvPicPr>
          <p:nvPr/>
        </p:nvPicPr>
        <p:blipFill>
          <a:blip r:embed="rId2"/>
          <a:stretch>
            <a:fillRect/>
          </a:stretch>
        </p:blipFill>
        <p:spPr>
          <a:xfrm>
            <a:off x="4893147" y="1690688"/>
            <a:ext cx="3010320" cy="4648849"/>
          </a:xfrm>
          <a:prstGeom prst="rect">
            <a:avLst/>
          </a:prstGeom>
        </p:spPr>
      </p:pic>
      <p:pic>
        <p:nvPicPr>
          <p:cNvPr id="5" name="Picture 4"/>
          <p:cNvPicPr>
            <a:picLocks noChangeAspect="1"/>
          </p:cNvPicPr>
          <p:nvPr/>
        </p:nvPicPr>
        <p:blipFill>
          <a:blip r:embed="rId3"/>
          <a:stretch>
            <a:fillRect/>
          </a:stretch>
        </p:blipFill>
        <p:spPr>
          <a:xfrm>
            <a:off x="8446287" y="1967779"/>
            <a:ext cx="3210373" cy="3172268"/>
          </a:xfrm>
          <a:prstGeom prst="rect">
            <a:avLst/>
          </a:prstGeom>
        </p:spPr>
      </p:pic>
    </p:spTree>
    <p:extLst>
      <p:ext uri="{BB962C8B-B14F-4D97-AF65-F5344CB8AC3E}">
        <p14:creationId xmlns:p14="http://schemas.microsoft.com/office/powerpoint/2010/main" val="41988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199" y="1188720"/>
            <a:ext cx="5980611" cy="4988243"/>
          </a:xfrm>
          <a:ln>
            <a:noFill/>
          </a:ln>
        </p:spPr>
        <p:txBody>
          <a:bodyPr>
            <a:noAutofit/>
          </a:bodyPr>
          <a:lstStyle/>
          <a:p>
            <a:r>
              <a:rPr lang="en-IN" sz="2000" dirty="0"/>
              <a:t>The quotient of this integer division is </a:t>
            </a:r>
            <a:r>
              <a:rPr lang="en-IN" sz="2000" i="1" dirty="0"/>
              <a:t>b</a:t>
            </a:r>
            <a:r>
              <a:rPr lang="en-IN" sz="2000" i="1" baseline="-25000" dirty="0"/>
              <a:t>n</a:t>
            </a:r>
            <a:r>
              <a:rPr lang="en-IN" sz="2000" baseline="-25000" dirty="0"/>
              <a:t>−1</a:t>
            </a:r>
            <a:r>
              <a:rPr lang="en-IN" sz="2000" dirty="0"/>
              <a:t> ×2</a:t>
            </a:r>
            <a:r>
              <a:rPr lang="en-IN" sz="2000" i="1" baseline="30000" dirty="0"/>
              <a:t>n</a:t>
            </a:r>
            <a:r>
              <a:rPr lang="en-IN" sz="2000" baseline="30000" dirty="0"/>
              <a:t>−2</a:t>
            </a:r>
            <a:r>
              <a:rPr lang="en-IN" sz="2000" dirty="0"/>
              <a:t> +・ ・ ・+</a:t>
            </a:r>
            <a:r>
              <a:rPr lang="en-IN" sz="2000" i="1" dirty="0"/>
              <a:t>b</a:t>
            </a:r>
            <a:r>
              <a:rPr lang="en-IN" sz="2000" baseline="-25000" dirty="0"/>
              <a:t>2</a:t>
            </a:r>
            <a:r>
              <a:rPr lang="en-IN" sz="2000" dirty="0"/>
              <a:t> ×2+</a:t>
            </a:r>
            <a:r>
              <a:rPr lang="en-IN" sz="2000" i="1" dirty="0"/>
              <a:t>b</a:t>
            </a:r>
            <a:r>
              <a:rPr lang="en-IN" sz="2000" baseline="-25000" dirty="0"/>
              <a:t>1</a:t>
            </a:r>
            <a:r>
              <a:rPr lang="en-IN" sz="2000" dirty="0"/>
              <a:t>, and the remainder is </a:t>
            </a:r>
            <a:r>
              <a:rPr lang="en-IN" sz="2000" i="1" dirty="0"/>
              <a:t>b</a:t>
            </a:r>
            <a:r>
              <a:rPr lang="en-IN" sz="2000" baseline="-25000" dirty="0"/>
              <a:t>0</a:t>
            </a:r>
            <a:r>
              <a:rPr lang="en-IN" sz="2000" dirty="0"/>
              <a:t>.</a:t>
            </a:r>
          </a:p>
          <a:p>
            <a:r>
              <a:rPr lang="en-IN" sz="2000" dirty="0"/>
              <a:t>If the remainder is 0, then </a:t>
            </a:r>
            <a:r>
              <a:rPr lang="en-IN" sz="2000" i="1" dirty="0"/>
              <a:t>b</a:t>
            </a:r>
            <a:r>
              <a:rPr lang="en-IN" sz="2000" baseline="-25000" dirty="0"/>
              <a:t>0</a:t>
            </a:r>
            <a:r>
              <a:rPr lang="en-IN" sz="2000" dirty="0"/>
              <a:t> = 0; if it is 1, then </a:t>
            </a:r>
            <a:r>
              <a:rPr lang="en-IN" sz="2000" i="1" dirty="0"/>
              <a:t>b</a:t>
            </a:r>
            <a:r>
              <a:rPr lang="en-IN" sz="2000" baseline="-25000" dirty="0"/>
              <a:t>0</a:t>
            </a:r>
            <a:r>
              <a:rPr lang="en-IN" sz="2000" dirty="0"/>
              <a:t> = 1.</a:t>
            </a:r>
          </a:p>
          <a:p>
            <a:r>
              <a:rPr lang="en-IN" sz="2000" dirty="0"/>
              <a:t>We can see that the quotient is just another binary number but with </a:t>
            </a:r>
            <a:r>
              <a:rPr lang="en-IN" sz="2000" i="1" dirty="0"/>
              <a:t>n </a:t>
            </a:r>
            <a:r>
              <a:rPr lang="en-IN" sz="2000" dirty="0"/>
              <a:t>− 1 bits rather than </a:t>
            </a:r>
            <a:r>
              <a:rPr lang="en-IN" sz="2000" i="1" dirty="0"/>
              <a:t>n </a:t>
            </a:r>
            <a:r>
              <a:rPr lang="en-IN" sz="2000" dirty="0"/>
              <a:t>bits.</a:t>
            </a:r>
          </a:p>
          <a:p>
            <a:r>
              <a:rPr lang="en-IN" sz="2000" dirty="0"/>
              <a:t>Now, dividing the quotient by 2 yields the remainder </a:t>
            </a:r>
            <a:r>
              <a:rPr lang="en-IN" sz="2000" i="1" dirty="0"/>
              <a:t>b</a:t>
            </a:r>
            <a:r>
              <a:rPr lang="en-IN" sz="2000" baseline="-25000" dirty="0"/>
              <a:t>1 </a:t>
            </a:r>
            <a:r>
              <a:rPr lang="en-IN" sz="2000" dirty="0"/>
              <a:t>and the new quotient is </a:t>
            </a:r>
            <a:r>
              <a:rPr lang="en-US" altLang="ja-JP" sz="2000" i="1" dirty="0" err="1"/>
              <a:t>b</a:t>
            </a:r>
            <a:r>
              <a:rPr lang="en-US" altLang="ja-JP" sz="2000" i="1" baseline="-25000" dirty="0" err="1"/>
              <a:t>n</a:t>
            </a:r>
            <a:r>
              <a:rPr lang="ja-JP" altLang="en-US" sz="2000" baseline="-25000" dirty="0"/>
              <a:t>−</a:t>
            </a:r>
            <a:r>
              <a:rPr lang="en-US" altLang="ja-JP" sz="2000" baseline="-25000" dirty="0"/>
              <a:t>1</a:t>
            </a:r>
            <a:r>
              <a:rPr lang="en-US" altLang="ja-JP" sz="2000" dirty="0"/>
              <a:t> × 2</a:t>
            </a:r>
            <a:r>
              <a:rPr lang="en-US" altLang="ja-JP" sz="2000" i="1" baseline="30000" dirty="0"/>
              <a:t>n</a:t>
            </a:r>
            <a:r>
              <a:rPr lang="ja-JP" altLang="en-US" sz="2000" baseline="30000" dirty="0"/>
              <a:t>−</a:t>
            </a:r>
            <a:r>
              <a:rPr lang="en-US" altLang="ja-JP" sz="2000" baseline="30000" dirty="0"/>
              <a:t>3</a:t>
            </a:r>
            <a:r>
              <a:rPr lang="en-US" altLang="ja-JP" sz="2000" dirty="0"/>
              <a:t> +</a:t>
            </a:r>
            <a:r>
              <a:rPr lang="ja-JP" altLang="en-US" sz="2000" dirty="0"/>
              <a:t>・ ・ ・</a:t>
            </a:r>
            <a:r>
              <a:rPr lang="en-US" altLang="ja-JP" sz="2000" dirty="0"/>
              <a:t>+</a:t>
            </a:r>
            <a:r>
              <a:rPr lang="en-US" altLang="ja-JP" sz="2000" i="1" dirty="0"/>
              <a:t>b</a:t>
            </a:r>
            <a:r>
              <a:rPr lang="en-US" altLang="ja-JP" sz="2000" baseline="-25000" dirty="0"/>
              <a:t>2</a:t>
            </a:r>
          </a:p>
          <a:p>
            <a:r>
              <a:rPr lang="en-IN" sz="2000" dirty="0"/>
              <a:t>Continuing the process of dividing the new quotient by 2, and determining one bit in each step, will produce all bits of the binary number. </a:t>
            </a:r>
          </a:p>
          <a:p>
            <a:r>
              <a:rPr lang="en-IN" sz="2000" dirty="0"/>
              <a:t>The process continues until the quotient becomes 0. </a:t>
            </a:r>
          </a:p>
          <a:p>
            <a:r>
              <a:rPr lang="en-IN" sz="2000" dirty="0"/>
              <a:t>The Figure illustrates the conversion process, using the example (857)</a:t>
            </a:r>
            <a:r>
              <a:rPr lang="en-IN" sz="2000" baseline="-25000" dirty="0"/>
              <a:t>10</a:t>
            </a:r>
            <a:r>
              <a:rPr lang="en-IN" sz="2000" dirty="0"/>
              <a:t> = (1101011001)</a:t>
            </a:r>
            <a:r>
              <a:rPr lang="en-IN" sz="2000" baseline="-25000" dirty="0"/>
              <a:t>2</a:t>
            </a:r>
            <a:r>
              <a:rPr lang="en-IN" sz="2000" dirty="0"/>
              <a:t>. </a:t>
            </a:r>
          </a:p>
          <a:p>
            <a:r>
              <a:rPr lang="en-IN" sz="2000" dirty="0"/>
              <a:t>Note that the least-significant bit (LSB) is generated first and the most significant bit (MSB) is generated last.</a:t>
            </a:r>
          </a:p>
        </p:txBody>
      </p:sp>
      <p:pic>
        <p:nvPicPr>
          <p:cNvPr id="4" name="Content Placeholder 4"/>
          <p:cNvPicPr>
            <a:picLocks noChangeAspect="1"/>
          </p:cNvPicPr>
          <p:nvPr/>
        </p:nvPicPr>
        <p:blipFill>
          <a:blip r:embed="rId2"/>
          <a:stretch>
            <a:fillRect/>
          </a:stretch>
        </p:blipFill>
        <p:spPr>
          <a:xfrm>
            <a:off x="7111762" y="1635172"/>
            <a:ext cx="4242037" cy="4095338"/>
          </a:xfrm>
          <a:prstGeom prst="rect">
            <a:avLst/>
          </a:prstGeom>
          <a:ln>
            <a:solidFill>
              <a:srgbClr val="0070C0"/>
            </a:solidFill>
          </a:ln>
        </p:spPr>
      </p:pic>
    </p:spTree>
    <p:extLst>
      <p:ext uri="{BB962C8B-B14F-4D97-AF65-F5344CB8AC3E}">
        <p14:creationId xmlns:p14="http://schemas.microsoft.com/office/powerpoint/2010/main" val="112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Octal and Hexadecimal Representations</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810306"/>
              </a:xfrm>
            </p:spPr>
            <p:txBody>
              <a:bodyPr>
                <a:normAutofit fontScale="92500" lnSpcReduction="20000"/>
              </a:bodyPr>
              <a:lstStyle/>
              <a:p>
                <a:r>
                  <a:rPr lang="en-IN" dirty="0"/>
                  <a:t>The positional number representation can be used for any radix. If the radix is </a:t>
                </a:r>
                <a:r>
                  <a:rPr lang="en-IN" i="1" dirty="0"/>
                  <a:t>r</a:t>
                </a:r>
                <a:r>
                  <a:rPr lang="en-IN" dirty="0"/>
                  <a:t>, then the number say K can be written as,</a:t>
                </a:r>
              </a:p>
              <a:p>
                <a:pPr marL="0" indent="0">
                  <a:buNone/>
                </a:pPr>
                <a:r>
                  <a:rPr lang="en-US" altLang="ja-JP" i="1" dirty="0"/>
                  <a:t>	K </a:t>
                </a:r>
                <a:r>
                  <a:rPr lang="en-US" altLang="ja-JP" dirty="0"/>
                  <a:t>= </a:t>
                </a:r>
                <a:r>
                  <a:rPr lang="en-US" altLang="ja-JP" i="1" dirty="0" err="1"/>
                  <a:t>k</a:t>
                </a:r>
                <a:r>
                  <a:rPr lang="en-US" altLang="ja-JP" i="1" baseline="-25000" dirty="0" err="1"/>
                  <a:t>n</a:t>
                </a:r>
                <a:r>
                  <a:rPr lang="ja-JP" altLang="en-US" baseline="-25000" dirty="0"/>
                  <a:t>−</a:t>
                </a:r>
                <a:r>
                  <a:rPr lang="en-US" altLang="ja-JP" baseline="-25000" dirty="0"/>
                  <a:t>1</a:t>
                </a:r>
                <a:r>
                  <a:rPr lang="en-US" altLang="ja-JP" i="1" dirty="0"/>
                  <a:t>k</a:t>
                </a:r>
                <a:r>
                  <a:rPr lang="en-US" altLang="ja-JP" i="1" baseline="-25000" dirty="0"/>
                  <a:t>n</a:t>
                </a:r>
                <a:r>
                  <a:rPr lang="ja-JP" altLang="en-US" baseline="-25000" dirty="0"/>
                  <a:t>−</a:t>
                </a:r>
                <a:r>
                  <a:rPr lang="en-US" altLang="ja-JP" baseline="-25000" dirty="0"/>
                  <a:t>2</a:t>
                </a:r>
                <a:r>
                  <a:rPr lang="en-US" altLang="ja-JP" dirty="0"/>
                  <a:t> </a:t>
                </a:r>
                <a:r>
                  <a:rPr lang="ja-JP" altLang="en-US" dirty="0"/>
                  <a:t>・ ・ ・ </a:t>
                </a:r>
                <a:r>
                  <a:rPr lang="en-US" altLang="ja-JP" i="1" dirty="0"/>
                  <a:t>k</a:t>
                </a:r>
                <a:r>
                  <a:rPr lang="en-US" altLang="ja-JP" baseline="-25000" dirty="0"/>
                  <a:t>1</a:t>
                </a:r>
                <a:r>
                  <a:rPr lang="en-US" altLang="ja-JP" i="1" dirty="0"/>
                  <a:t>k</a:t>
                </a:r>
                <a:r>
                  <a:rPr lang="en-US" altLang="ja-JP" baseline="-25000" dirty="0"/>
                  <a:t>0</a:t>
                </a:r>
                <a:r>
                  <a:rPr lang="en-US" altLang="ja-JP" dirty="0"/>
                  <a:t> </a:t>
                </a:r>
              </a:p>
              <a:p>
                <a:pPr marL="0" indent="0">
                  <a:buNone/>
                </a:pPr>
                <a:r>
                  <a:rPr lang="en-US" dirty="0"/>
                  <a:t>    </a:t>
                </a:r>
                <a:r>
                  <a:rPr lang="en-IN" dirty="0"/>
                  <a:t>has the value, </a:t>
                </a:r>
              </a:p>
              <a:p>
                <a:pPr marL="0" indent="0">
                  <a:buNone/>
                </a:pPr>
                <a14:m>
                  <m:oMathPara xmlns:m="http://schemas.openxmlformats.org/officeDocument/2006/math">
                    <m:oMathParaPr>
                      <m:jc m:val="centerGroup"/>
                    </m:oMathParaPr>
                    <m:oMath xmlns:m="http://schemas.openxmlformats.org/officeDocument/2006/math">
                      <m:r>
                        <a:rPr lang="en-IN" altLang="ja-JP" i="1">
                          <a:latin typeface="Cambria Math" panose="02040503050406030204" pitchFamily="18" charset="0"/>
                        </a:rPr>
                        <m:t>𝑉</m:t>
                      </m:r>
                      <m:r>
                        <a:rPr lang="en-IN" altLang="ja-JP" i="1">
                          <a:latin typeface="Cambria Math" panose="02040503050406030204" pitchFamily="18" charset="0"/>
                        </a:rPr>
                        <m:t>(</m:t>
                      </m:r>
                      <m:r>
                        <a:rPr lang="en-IN" altLang="ja-JP" b="0" i="1" smtClean="0">
                          <a:latin typeface="Cambria Math" panose="02040503050406030204" pitchFamily="18" charset="0"/>
                        </a:rPr>
                        <m:t>𝐾</m:t>
                      </m:r>
                      <m:r>
                        <a:rPr lang="en-IN" altLang="ja-JP" i="1">
                          <a:latin typeface="Cambria Math" panose="02040503050406030204" pitchFamily="18" charset="0"/>
                        </a:rPr>
                        <m:t>)</m:t>
                      </m:r>
                      <m:r>
                        <a:rPr lang="pt-BR" altLang="ja-JP" i="1">
                          <a:latin typeface="Cambria Math" panose="02040503050406030204" pitchFamily="18" charset="0"/>
                        </a:rPr>
                        <m:t>=</m:t>
                      </m:r>
                      <m:nary>
                        <m:naryPr>
                          <m:chr m:val="∑"/>
                          <m:ctrlPr>
                            <a:rPr lang="pt-BR" altLang="ja-JP" i="1">
                              <a:latin typeface="Cambria Math" panose="02040503050406030204" pitchFamily="18" charset="0"/>
                            </a:rPr>
                          </m:ctrlPr>
                        </m:naryPr>
                        <m:sub>
                          <m:r>
                            <a:rPr lang="en-IN" altLang="ja-JP" i="1">
                              <a:latin typeface="Cambria Math" panose="02040503050406030204" pitchFamily="18" charset="0"/>
                            </a:rPr>
                            <m:t>𝑖</m:t>
                          </m:r>
                          <m:r>
                            <a:rPr lang="pt-BR" altLang="ja-JP" i="1">
                              <a:latin typeface="Cambria Math" panose="02040503050406030204" pitchFamily="18" charset="0"/>
                            </a:rPr>
                            <m:t>=0</m:t>
                          </m:r>
                        </m:sub>
                        <m:sup>
                          <m:r>
                            <a:rPr lang="pt-BR" altLang="ja-JP" i="1">
                              <a:latin typeface="Cambria Math" panose="02040503050406030204" pitchFamily="18" charset="0"/>
                            </a:rPr>
                            <m:t>𝑛</m:t>
                          </m:r>
                          <m:r>
                            <a:rPr lang="en-IN" altLang="ja-JP" i="1">
                              <a:latin typeface="Cambria Math" panose="02040503050406030204" pitchFamily="18" charset="0"/>
                            </a:rPr>
                            <m:t>−1</m:t>
                          </m:r>
                        </m:sup>
                        <m:e>
                          <m:r>
                            <a:rPr lang="en-IN" altLang="ja-JP" b="0" i="1" smtClean="0">
                              <a:latin typeface="Cambria Math" panose="02040503050406030204" pitchFamily="18" charset="0"/>
                            </a:rPr>
                            <m:t>𝑘</m:t>
                          </m:r>
                          <m:r>
                            <a:rPr lang="en-IN" altLang="ja-JP" i="1" baseline="-25000">
                              <a:latin typeface="Cambria Math" panose="02040503050406030204" pitchFamily="18" charset="0"/>
                            </a:rPr>
                            <m:t>𝑖</m:t>
                          </m:r>
                          <m:sSup>
                            <m:sSupPr>
                              <m:ctrlPr>
                                <a:rPr lang="pt-BR" altLang="ja-JP" i="1">
                                  <a:latin typeface="Cambria Math" panose="02040503050406030204" pitchFamily="18" charset="0"/>
                                </a:rPr>
                              </m:ctrlPr>
                            </m:sSupPr>
                            <m:e>
                              <m:r>
                                <a:rPr lang="en-IN" altLang="ja-JP" b="0" i="1" smtClean="0">
                                  <a:latin typeface="Cambria Math" panose="02040503050406030204" pitchFamily="18" charset="0"/>
                                </a:rPr>
                                <m:t>𝑟</m:t>
                              </m:r>
                            </m:e>
                            <m:sup>
                              <m:r>
                                <a:rPr lang="en-IN" altLang="ja-JP" i="1">
                                  <a:latin typeface="Cambria Math" panose="02040503050406030204" pitchFamily="18" charset="0"/>
                                </a:rPr>
                                <m:t>𝑖</m:t>
                              </m:r>
                            </m:sup>
                          </m:sSup>
                        </m:e>
                      </m:nary>
                    </m:oMath>
                  </m:oMathPara>
                </a14:m>
                <a:endParaRPr lang="en-IN" dirty="0"/>
              </a:p>
              <a:p>
                <a:r>
                  <a:rPr lang="en-IN" dirty="0"/>
                  <a:t>Our interest is limited to those radices that are most practical. </a:t>
                </a:r>
              </a:p>
              <a:p>
                <a:pPr lvl="1"/>
                <a:r>
                  <a:rPr lang="en-IN" dirty="0"/>
                  <a:t>We will use decimal numbers because they are used by people</a:t>
                </a:r>
              </a:p>
              <a:p>
                <a:pPr lvl="1"/>
                <a:r>
                  <a:rPr lang="en-IN" dirty="0"/>
                  <a:t>we will use binary numbers because they are used by computers. </a:t>
                </a:r>
              </a:p>
              <a:p>
                <a:r>
                  <a:rPr lang="en-IN" dirty="0"/>
                  <a:t>In addition, two other radices are also useful—8 and 16.</a:t>
                </a:r>
              </a:p>
              <a:p>
                <a:r>
                  <a:rPr lang="en-IN" dirty="0"/>
                  <a:t>Numbers represented with radix 8 are called </a:t>
                </a:r>
                <a:r>
                  <a:rPr lang="en-IN" i="1" dirty="0"/>
                  <a:t>octal </a:t>
                </a:r>
                <a:r>
                  <a:rPr lang="en-IN" dirty="0"/>
                  <a:t>numbers</a:t>
                </a:r>
              </a:p>
              <a:p>
                <a:r>
                  <a:rPr lang="en-IN" dirty="0"/>
                  <a:t>Radix-16 numbers are called </a:t>
                </a:r>
                <a:r>
                  <a:rPr lang="en-IN" i="1" dirty="0"/>
                  <a:t>hexadecimal </a:t>
                </a:r>
                <a:r>
                  <a:rPr lang="en-IN" dirty="0"/>
                  <a:t>numbers.</a:t>
                </a:r>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810306"/>
              </a:xfrm>
              <a:blipFill>
                <a:blip r:embed="rId2"/>
                <a:stretch>
                  <a:fillRect l="-928" t="-3418" r="-580" b="-506"/>
                </a:stretch>
              </a:blipFill>
            </p:spPr>
            <p:txBody>
              <a:bodyPr/>
              <a:lstStyle/>
              <a:p>
                <a:r>
                  <a:rPr lang="en-IN">
                    <a:noFill/>
                  </a:rPr>
                  <a:t> </a:t>
                </a:r>
              </a:p>
            </p:txBody>
          </p:sp>
        </mc:Fallback>
      </mc:AlternateContent>
    </p:spTree>
    <p:extLst>
      <p:ext uri="{BB962C8B-B14F-4D97-AF65-F5344CB8AC3E}">
        <p14:creationId xmlns:p14="http://schemas.microsoft.com/office/powerpoint/2010/main" val="35622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924809703774F9F1540A07852F405" ma:contentTypeVersion="2" ma:contentTypeDescription="Create a new document." ma:contentTypeScope="" ma:versionID="94bb3afc98ac6235560c74534482d8e4">
  <xsd:schema xmlns:xsd="http://www.w3.org/2001/XMLSchema" xmlns:xs="http://www.w3.org/2001/XMLSchema" xmlns:p="http://schemas.microsoft.com/office/2006/metadata/properties" xmlns:ns2="2f1b3196-13b1-4f57-a46a-962c9f17c1b4" targetNamespace="http://schemas.microsoft.com/office/2006/metadata/properties" ma:root="true" ma:fieldsID="b4ac0d5b1f71f5518c3fb157e48aeb87" ns2:_="">
    <xsd:import namespace="2f1b3196-13b1-4f57-a46a-962c9f17c1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b3196-13b1-4f57-a46a-962c9f17c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A24D84-A9DA-4C11-970C-12395DD7D87A}"/>
</file>

<file path=customXml/itemProps2.xml><?xml version="1.0" encoding="utf-8"?>
<ds:datastoreItem xmlns:ds="http://schemas.openxmlformats.org/officeDocument/2006/customXml" ds:itemID="{C1192C0C-0D56-4EE1-990A-3A6CB3170773}"/>
</file>

<file path=customXml/itemProps3.xml><?xml version="1.0" encoding="utf-8"?>
<ds:datastoreItem xmlns:ds="http://schemas.openxmlformats.org/officeDocument/2006/customXml" ds:itemID="{041CBDA9-28B1-4780-84DC-23411DBE65EC}"/>
</file>

<file path=docProps/app.xml><?xml version="1.0" encoding="utf-8"?>
<Properties xmlns="http://schemas.openxmlformats.org/officeDocument/2006/extended-properties" xmlns:vt="http://schemas.openxmlformats.org/officeDocument/2006/docPropsVTypes">
  <TotalTime>3449</TotalTime>
  <Words>6948</Words>
  <Application>Microsoft Office PowerPoint</Application>
  <PresentationFormat>Widescreen</PresentationFormat>
  <Paragraphs>622</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Cambria Math</vt:lpstr>
      <vt:lpstr>Ebrima</vt:lpstr>
      <vt:lpstr>Times New Roman</vt:lpstr>
      <vt:lpstr>Office Theme</vt:lpstr>
      <vt:lpstr>Chapter 5</vt:lpstr>
      <vt:lpstr>Unsigned Integers</vt:lpstr>
      <vt:lpstr>Positional Number Representation</vt:lpstr>
      <vt:lpstr>Binary Number System</vt:lpstr>
      <vt:lpstr>Contd..</vt:lpstr>
      <vt:lpstr>Contd..</vt:lpstr>
      <vt:lpstr>Conversion between Decimal and Binary Numbers</vt:lpstr>
      <vt:lpstr>Contd..</vt:lpstr>
      <vt:lpstr>Octal and Hexadecimal Representations</vt:lpstr>
      <vt:lpstr>Contd..</vt:lpstr>
      <vt:lpstr>Conversion between Octal and Binary Numbers</vt:lpstr>
      <vt:lpstr>Contd..</vt:lpstr>
      <vt:lpstr>Conversion between hexadecimal and Binary Numbers</vt:lpstr>
      <vt:lpstr>Contd..</vt:lpstr>
      <vt:lpstr>Addition of Unsigned Numbers</vt:lpstr>
      <vt:lpstr>Half-adder</vt:lpstr>
      <vt:lpstr>Addition of multibit numbers.</vt:lpstr>
      <vt:lpstr>Contd..</vt:lpstr>
      <vt:lpstr>Contd..</vt:lpstr>
      <vt:lpstr>Contd..</vt:lpstr>
      <vt:lpstr>Contd..</vt:lpstr>
      <vt:lpstr>Use of XOR Gates</vt:lpstr>
      <vt:lpstr>Contd..</vt:lpstr>
      <vt:lpstr>Full Adder circuit</vt:lpstr>
      <vt:lpstr>More about XOR gates..</vt:lpstr>
      <vt:lpstr>Contd..</vt:lpstr>
      <vt:lpstr>Decomposed Full-Adder</vt:lpstr>
      <vt:lpstr>Ripple Carry Adder - Multibit adder</vt:lpstr>
      <vt:lpstr>An n-bit ripple-carry adder</vt:lpstr>
      <vt:lpstr>Delay in ripple carry adder</vt:lpstr>
      <vt:lpstr>Contd..</vt:lpstr>
      <vt:lpstr>Design Example</vt:lpstr>
      <vt:lpstr>PowerPoint Presentation</vt:lpstr>
      <vt:lpstr>Efficient design of 3A circuit</vt:lpstr>
      <vt:lpstr>Signed Numbers</vt:lpstr>
      <vt:lpstr>Binary - Negative Numbers</vt:lpstr>
      <vt:lpstr>Sign-and-Magnitude Representation:</vt:lpstr>
      <vt:lpstr>1’s Complement Representation</vt:lpstr>
      <vt:lpstr>2’s Complement Representation</vt:lpstr>
      <vt:lpstr>Easy Rule for Finding 2’s Complements</vt:lpstr>
      <vt:lpstr>PowerPoint Presentation</vt:lpstr>
      <vt:lpstr>Contd.</vt:lpstr>
      <vt:lpstr>Addition and Subtraction operations</vt:lpstr>
      <vt:lpstr>Sign and Magnitude Addition</vt:lpstr>
      <vt:lpstr>1’s Complement Addition</vt:lpstr>
      <vt:lpstr>Contd..</vt:lpstr>
      <vt:lpstr>2’s Complement Addition</vt:lpstr>
      <vt:lpstr>PowerPoint Presentation</vt:lpstr>
      <vt:lpstr>2’s Complement Subtraction</vt:lpstr>
      <vt:lpstr>Contd..</vt:lpstr>
      <vt:lpstr>Graphical interpretation of four-bit 2’s complement numbers (Modulo-16 circle)</vt:lpstr>
      <vt:lpstr>Contd..</vt:lpstr>
      <vt:lpstr>Adder and Subtractor Unit</vt:lpstr>
      <vt:lpstr>Adder and Subtractor Circuit</vt:lpstr>
      <vt:lpstr>PowerPoint Presentation</vt:lpstr>
      <vt:lpstr>Radix-Complement Schemes</vt:lpstr>
      <vt:lpstr>Contd.</vt:lpstr>
      <vt:lpstr>10’s complement scheme</vt:lpstr>
      <vt:lpstr>Contd.</vt:lpstr>
      <vt:lpstr>Contd.</vt:lpstr>
      <vt:lpstr>Contd.</vt:lpstr>
      <vt:lpstr>General Radix Complement</vt:lpstr>
      <vt:lpstr>Contd.</vt:lpstr>
      <vt:lpstr>Contd.</vt:lpstr>
      <vt:lpstr>Contd.</vt:lpstr>
      <vt:lpstr>Arithmetic Overflow</vt:lpstr>
      <vt:lpstr>Examples of overflow</vt:lpstr>
      <vt:lpstr>Contd.</vt:lpstr>
      <vt:lpstr>Performance Issues</vt:lpstr>
      <vt:lpstr>Contd.</vt:lpstr>
      <vt:lpstr>Contd.</vt:lpstr>
      <vt:lpstr>Problem: Convert the decimal number 14959 into a hexadecimal number.</vt:lpstr>
      <vt:lpstr>Problem: Convert the decimal fraction 0.8254 into binary representation. </vt:lpstr>
      <vt:lpstr> Contd.</vt:lpstr>
      <vt:lpstr>Problem : Convert the decimal fixed point number 214.45 into a binary fixed point number.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ANAGHA E G</dc:creator>
  <cp:lastModifiedBy>ANAGHA E G</cp:lastModifiedBy>
  <cp:revision>166</cp:revision>
  <dcterms:created xsi:type="dcterms:W3CDTF">2020-09-06T17:10:21Z</dcterms:created>
  <dcterms:modified xsi:type="dcterms:W3CDTF">2020-09-21T06:59:08Z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0x010100037924809703774F9F1540A07852F405</vt:lpwstr>
  </property>
</Properties>
</file>