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3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9:39:52.5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6045-817 475 0,'0'0'19'0,"0"0"-14"0,0 0-5 15,0 0-117-15</inkml:trace>
</inkml:ink>
</file>

<file path=ppt/ink/ink2.xml><?xml version="1.0" encoding="utf-8"?>
<inkml:ink xmlns:inkml="http://www.w3.org/2003/InkML">
  <inkml:definitions/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01T09:41:21.9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0 274 0,'0'0'0'0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1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4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3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3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1C3B-DD0E-4F11-88F0-79F20F26DE47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AA5B-16A5-4191-B493-8660FDD0E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4741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" y="713059"/>
            <a:ext cx="11852366" cy="338105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19ECE204 </a:t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ELECTRONICS AND SYSTEMS</a:t>
            </a:r>
            <a:b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 &amp; 4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644798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1886" y="949235"/>
                <a:ext cx="10961914" cy="67386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simplify the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network, we can manipulate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algebra,</a:t>
                </a: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Replicating the third product term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get,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property, x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x = x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commutative property we can interchange 2</a:t>
                </a:r>
                <a:r>
                  <a:rPr lang="en-I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3</a:t>
                </a:r>
                <a:r>
                  <a:rPr lang="en-IN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terms,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i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(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property, x +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+ x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distributive property we get,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property, </a:t>
                </a:r>
                <a:r>
                  <a:rPr lang="en-I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IN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x(</a:t>
                </a:r>
                <a:r>
                  <a:rPr lang="en-IN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y+z</a:t>
                </a:r>
                <a:r>
                  <a:rPr lang="en-I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&amp;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IN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we can synthesize the logic</a:t>
                </a:r>
              </a:p>
              <a:p>
                <a:pPr marL="0" indent="0" algn="just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network as shown in figure.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6" y="949235"/>
                <a:ext cx="10961914" cy="6738668"/>
              </a:xfrm>
              <a:blipFill>
                <a:blip r:embed="rId2"/>
                <a:stretch>
                  <a:fillRect l="-723" t="-1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32" y="4551316"/>
            <a:ext cx="4933758" cy="13400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17" y="1023258"/>
            <a:ext cx="10515600" cy="5327877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function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term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appears once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represented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 of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ANDing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value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corresponding valuation of input variables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26" y="1855560"/>
            <a:ext cx="6828626" cy="3134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7" y="116931"/>
            <a:ext cx="11416936" cy="980349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Sum-of-Products and Product-of-Sums Forms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6576447" y="2401800"/>
              <a:ext cx="36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8887" y="2394240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Ink 52"/>
              <p14:cNvContentPartPr/>
              <p14:nvPr/>
            </p14:nvContentPartPr>
            <p14:xfrm>
              <a:off x="4400247" y="2695920"/>
              <a:ext cx="0" cy="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528087" y="1830840"/>
              <a:ext cx="360" cy="3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687" y="1825440"/>
                <a:ext cx="11160" cy="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36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2588" y="889366"/>
                <a:ext cx="10515600" cy="5878285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two-variable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minterms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I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</a:t>
                </a: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consisting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product (AND) terms that are summed 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ORed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said to be of the </a:t>
                </a:r>
                <a:r>
                  <a:rPr lang="en-I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sum-of products (SOP)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product term is a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minterm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expression is called a </a:t>
                </a:r>
                <a:r>
                  <a:rPr lang="en-IN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canonical sum-of-products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function </a:t>
                </a:r>
                <a:r>
                  <a:rPr lang="en-I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588" y="889366"/>
                <a:ext cx="10515600" cy="5878285"/>
              </a:xfrm>
              <a:blipFill>
                <a:blip r:embed="rId2"/>
                <a:stretch>
                  <a:fillRect l="-928" r="-406" b="-13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588" y="0"/>
            <a:ext cx="11353800" cy="980349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Sum-of-Products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(SOP)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68755" y="889366"/>
              <a:ext cx="4435884" cy="2181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971">
                      <a:extLst>
                        <a:ext uri="{9D8B030D-6E8A-4147-A177-3AD203B41FA5}">
                          <a16:colId xmlns:a16="http://schemas.microsoft.com/office/drawing/2014/main" val="137660609"/>
                        </a:ext>
                      </a:extLst>
                    </a:gridCol>
                    <a:gridCol w="1108971">
                      <a:extLst>
                        <a:ext uri="{9D8B030D-6E8A-4147-A177-3AD203B41FA5}">
                          <a16:colId xmlns:a16="http://schemas.microsoft.com/office/drawing/2014/main" val="2105331955"/>
                        </a:ext>
                      </a:extLst>
                    </a:gridCol>
                    <a:gridCol w="1108971">
                      <a:extLst>
                        <a:ext uri="{9D8B030D-6E8A-4147-A177-3AD203B41FA5}">
                          <a16:colId xmlns:a16="http://schemas.microsoft.com/office/drawing/2014/main" val="1001637448"/>
                        </a:ext>
                      </a:extLst>
                    </a:gridCol>
                    <a:gridCol w="1108971">
                      <a:extLst>
                        <a:ext uri="{9D8B030D-6E8A-4147-A177-3AD203B41FA5}">
                          <a16:colId xmlns:a16="http://schemas.microsoft.com/office/drawing/2014/main" val="1473731840"/>
                        </a:ext>
                      </a:extLst>
                    </a:gridCol>
                  </a:tblGrid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Minterm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f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617057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</a:t>
                          </a:r>
                          <a:r>
                            <a:rPr lang="en-IN" baseline="-25000" dirty="0" smtClean="0"/>
                            <a:t>0</a:t>
                          </a:r>
                          <a:r>
                            <a:rPr lang="en-IN" baseline="0" dirty="0" smtClean="0"/>
                            <a:t>=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a14:m>
                          <a:endParaRPr lang="en-IN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7785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/>
                            <a:t>1</a:t>
                          </a:r>
                          <a:r>
                            <a:rPr lang="en-IN" dirty="0"/>
                            <a:t>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en-IN" i="1" dirty="0"/>
                            <a:t>x</a:t>
                          </a:r>
                          <a:r>
                            <a:rPr lang="en-IN" baseline="-25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995770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i="1" baseline="-25000" dirty="0" smtClean="0"/>
                            <a:t>2</a:t>
                          </a:r>
                          <a:r>
                            <a:rPr lang="en-IN" dirty="0" smtClean="0"/>
                            <a:t> </a:t>
                          </a:r>
                          <a:r>
                            <a:rPr lang="en-IN" dirty="0"/>
                            <a:t>= </a:t>
                          </a:r>
                          <a:r>
                            <a:rPr lang="en-IN" i="1" dirty="0"/>
                            <a:t>x</a:t>
                          </a:r>
                          <a:r>
                            <a:rPr lang="en-IN" baseline="-25000" dirty="0"/>
                            <a:t>1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85770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 smtClean="0"/>
                            <a:t>3</a:t>
                          </a:r>
                          <a:r>
                            <a:rPr lang="en-IN" dirty="0" smtClean="0"/>
                            <a:t> = 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431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68755" y="889366"/>
              <a:ext cx="4435884" cy="2181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971">
                      <a:extLst>
                        <a:ext uri="{9D8B030D-6E8A-4147-A177-3AD203B41FA5}">
                          <a16:colId xmlns:a16="http://schemas.microsoft.com/office/drawing/2014/main" val="137660609"/>
                        </a:ext>
                      </a:extLst>
                    </a:gridCol>
                    <a:gridCol w="1108971">
                      <a:extLst>
                        <a:ext uri="{9D8B030D-6E8A-4147-A177-3AD203B41FA5}">
                          <a16:colId xmlns:a16="http://schemas.microsoft.com/office/drawing/2014/main" val="2105331955"/>
                        </a:ext>
                      </a:extLst>
                    </a:gridCol>
                    <a:gridCol w="1108971">
                      <a:extLst>
                        <a:ext uri="{9D8B030D-6E8A-4147-A177-3AD203B41FA5}">
                          <a16:colId xmlns:a16="http://schemas.microsoft.com/office/drawing/2014/main" val="1001637448"/>
                        </a:ext>
                      </a:extLst>
                    </a:gridCol>
                    <a:gridCol w="1108971">
                      <a:extLst>
                        <a:ext uri="{9D8B030D-6E8A-4147-A177-3AD203B41FA5}">
                          <a16:colId xmlns:a16="http://schemas.microsoft.com/office/drawing/2014/main" val="1473731840"/>
                        </a:ext>
                      </a:extLst>
                    </a:gridCol>
                  </a:tblGrid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err="1" smtClean="0"/>
                            <a:t>Minterm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f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2617057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099" t="-106944" r="-101099" b="-3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7785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099" t="-209859" r="-101099" b="-2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9957701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099" t="-305556" r="-101099" b="-1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8577049"/>
                      </a:ext>
                    </a:extLst>
                  </a:tr>
                  <a:tr h="4362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 smtClean="0"/>
                            <a:t>m</a:t>
                          </a:r>
                          <a:r>
                            <a:rPr lang="en-IN" baseline="-25000" dirty="0" smtClean="0"/>
                            <a:t>3</a:t>
                          </a:r>
                          <a:r>
                            <a:rPr lang="en-IN" dirty="0" smtClean="0"/>
                            <a:t> = 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1</a:t>
                          </a:r>
                          <a:r>
                            <a:rPr lang="en-IN" i="1" dirty="0" smtClean="0"/>
                            <a:t>x</a:t>
                          </a:r>
                          <a:r>
                            <a:rPr lang="en-IN" baseline="-25000" dirty="0" smtClean="0"/>
                            <a:t>2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4318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926" y="3997783"/>
            <a:ext cx="4447861" cy="9769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868" y="2078173"/>
            <a:ext cx="10515600" cy="4351338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above truth table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include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simply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7" y="229965"/>
            <a:ext cx="5549117" cy="31913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7" y="4764598"/>
            <a:ext cx="4372585" cy="504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81" y="5678060"/>
            <a:ext cx="3934374" cy="466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868" y="734291"/>
            <a:ext cx="1336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2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48" y="701518"/>
            <a:ext cx="6935168" cy="224821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2801" y="-1496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the Logical Network </a:t>
            </a:r>
            <a:endParaRPr lang="en-I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expressed in the canonical SOP form as,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=&gt;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indication of the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logic circuit is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the total number of inputs to all gates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here the cost is 13. In the direct canonical form it is 27.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65" y="3839194"/>
            <a:ext cx="4224734" cy="978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505" y="3347741"/>
            <a:ext cx="5676655" cy="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8202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Boolean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Algebra - Axioms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5025" y="1145585"/>
            <a:ext cx="10515600" cy="522981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1849,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Boole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algebraic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thought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processes.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late 1930s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Claude Shannon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showed that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effective means of describing circuits built 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algebra in turn became a powerful tool to express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circuits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or Axioms of Boolean Algebra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1</a:t>
            </a:r>
            <a:r>
              <a:rPr lang="en-IN" i="1" dirty="0"/>
              <a:t>a</a:t>
            </a:r>
            <a:r>
              <a:rPr lang="en-IN" dirty="0"/>
              <a:t>. 0· 0 = </a:t>
            </a:r>
            <a:r>
              <a:rPr lang="en-IN" dirty="0" smtClean="0"/>
              <a:t>0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smtClean="0"/>
              <a:t>1</a:t>
            </a:r>
            <a:r>
              <a:rPr lang="en-IN" i="1" dirty="0" smtClean="0"/>
              <a:t>b</a:t>
            </a:r>
            <a:r>
              <a:rPr lang="en-IN" dirty="0"/>
              <a:t>. 1+ 1 =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2</a:t>
            </a:r>
            <a:r>
              <a:rPr lang="en-IN" i="1" dirty="0"/>
              <a:t>a</a:t>
            </a:r>
            <a:r>
              <a:rPr lang="en-IN" dirty="0"/>
              <a:t>. 1· 1 = </a:t>
            </a:r>
            <a:r>
              <a:rPr lang="en-IN" dirty="0" smtClean="0"/>
              <a:t>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2</a:t>
            </a:r>
            <a:r>
              <a:rPr lang="en-IN" i="1" dirty="0"/>
              <a:t>b</a:t>
            </a:r>
            <a:r>
              <a:rPr lang="en-IN" dirty="0"/>
              <a:t>. 0+ 0 = 0</a:t>
            </a:r>
          </a:p>
          <a:p>
            <a:endParaRPr lang="en-IN" dirty="0"/>
          </a:p>
        </p:txBody>
      </p:sp>
      <p:sp>
        <p:nvSpPr>
          <p:cNvPr id="4100" name="Rectangle 16"/>
          <p:cNvSpPr>
            <a:spLocks noChangeArrowheads="1"/>
          </p:cNvSpPr>
          <p:nvPr/>
        </p:nvSpPr>
        <p:spPr bwMode="auto">
          <a:xfrm>
            <a:off x="1384300" y="666750"/>
            <a:ext cx="941705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193675" marR="0" lvl="0" indent="-193675" algn="l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0066FF"/>
              </a:buClr>
              <a:buSzPct val="75000"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Gulim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90756" y="4044390"/>
                <a:ext cx="431074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0· 1 = 1 · 0 = 0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1+ 0 = 0 + 1 = 1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  <a:r>
                  <a:rPr kumimoji="0" lang="en-I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</a:t>
                </a:r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0,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1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  <a:r>
                  <a:rPr kumimoji="0" lang="en-I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If </a:t>
                </a:r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1,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en-I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56" y="4044390"/>
                <a:ext cx="4310742" cy="1815882"/>
              </a:xfrm>
              <a:prstGeom prst="rect">
                <a:avLst/>
              </a:prstGeom>
              <a:blipFill>
                <a:blip r:embed="rId2"/>
                <a:stretch>
                  <a:fillRect l="-2546" t="-3020" b="-8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6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803563" y="248137"/>
            <a:ext cx="10861963" cy="10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Basic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Identities or Theorems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of Boolean 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Algebra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If </a:t>
            </a:r>
            <a:r>
              <a:rPr kumimoji="0" lang="en-US" altLang="ko-KR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is a Boolean variable then,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34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10580" r="949" b="9618"/>
          <a:stretch>
            <a:fillRect/>
          </a:stretch>
        </p:blipFill>
        <p:spPr bwMode="auto">
          <a:xfrm>
            <a:off x="166255" y="1596187"/>
            <a:ext cx="11720945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429" name="Text Box 8"/>
              <p:cNvSpPr txBox="1">
                <a:spLocks noChangeArrowheads="1"/>
              </p:cNvSpPr>
              <p:nvPr/>
            </p:nvSpPr>
            <p:spPr bwMode="auto">
              <a:xfrm>
                <a:off x="8178801" y="2602833"/>
                <a:ext cx="317499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lvl="0" latinLnBrk="1">
                  <a:spcBef>
                    <a:spcPct val="50000"/>
                  </a:spcBef>
                  <a:buNone/>
                  <a:defRPr/>
                </a:pPr>
                <a:r>
                  <a:rPr kumimoji="1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Gulim" pitchFamily="34" charset="-127"/>
                    <a:cs typeface="+mn-cs"/>
                  </a:rPr>
                  <a:t>The relationship between a single variable X, its complement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1" lang="en-US" altLang="ko-KR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Gulim" pitchFamily="34" charset="-127"/>
                    <a:cs typeface="+mn-cs"/>
                    <a:sym typeface="Symbol" panose="05050102010706020507" pitchFamily="18" charset="2"/>
                  </a:rPr>
                  <a:t>, </a:t>
                </a:r>
                <a:r>
                  <a:rPr kumimoji="1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Gulim" pitchFamily="34" charset="-127"/>
                    <a:cs typeface="+mn-cs"/>
                    <a:sym typeface="Symbol" panose="05050102010706020507" pitchFamily="18" charset="2"/>
                  </a:rPr>
                  <a:t>and the binary constants 0 and 1</a:t>
                </a:r>
                <a:endParaRPr kumimoji="1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Gulim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10342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8801" y="2602833"/>
                <a:ext cx="3174999" cy="830997"/>
              </a:xfrm>
              <a:prstGeom prst="rect">
                <a:avLst/>
              </a:prstGeom>
              <a:blipFill>
                <a:blip r:embed="rId3"/>
                <a:stretch>
                  <a:fillRect l="-1152" t="-2206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9799"/>
            <a:ext cx="10515600" cy="4351338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identities can be proved by using the axioms of Boolean algebra, truth table or Venn Diagram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78844"/>
            <a:ext cx="7772401" cy="1716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894"/>
            <a:ext cx="10779034" cy="1398738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Cntd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..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80473"/>
            <a:ext cx="7670020" cy="17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9799"/>
            <a:ext cx="10515600" cy="4351338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logic expression, its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obtained by: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+ operators with · operators, and vice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versa, and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replacing all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0s with 1s, and vice versa.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Duality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of any true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is also a true statement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69" y="1821452"/>
            <a:ext cx="4266085" cy="2530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894"/>
            <a:ext cx="10779034" cy="1398738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Proof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of </a:t>
            </a:r>
            <a:r>
              <a:rPr lang="en-US" altLang="ko-KR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DeMorgan’s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theorem &amp; Duality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67" y="1163782"/>
            <a:ext cx="8024763" cy="67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638300" y="6356351"/>
            <a:ext cx="2311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572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572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5726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5726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572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2494-CF4A-4DA6-92DB-D008386395C3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34" charset="-127"/>
                <a:cs typeface="+mn-cs"/>
              </a:rPr>
              <a:pPr marL="0" marR="0" lvl="0" indent="0" algn="l" defTabSz="95726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19" y="209551"/>
            <a:ext cx="8237537" cy="5778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ko-K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Laws </a:t>
            </a:r>
            <a:r>
              <a:rPr lang="en-US" altLang="ko-KR" sz="4000" b="1" dirty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of Boolean </a:t>
            </a:r>
            <a:r>
              <a:rPr lang="en-US" altLang="ko-K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Algebra with gates</a:t>
            </a:r>
            <a:endParaRPr lang="en-US" altLang="ko-KR" sz="4000" b="1" dirty="0">
              <a:solidFill>
                <a:srgbClr val="FF0000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1" y="809626"/>
            <a:ext cx="9142413" cy="6048375"/>
          </a:xfrm>
        </p:spPr>
        <p:txBody>
          <a:bodyPr/>
          <a:lstStyle/>
          <a:p>
            <a:pPr eaLnBrk="1" hangingPunct="1"/>
            <a:endParaRPr lang="en-US" altLang="ko-KR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Commutative Law: </a:t>
            </a:r>
            <a:r>
              <a:rPr lang="en-US" altLang="ko-KR" sz="2400" dirty="0">
                <a:solidFill>
                  <a:srgbClr val="0066FF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order of literals </a:t>
            </a:r>
            <a:r>
              <a:rPr lang="en-US" altLang="ko-KR" sz="2400" dirty="0" smtClean="0">
                <a:solidFill>
                  <a:srgbClr val="0066FF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or variables does </a:t>
            </a:r>
            <a:r>
              <a:rPr lang="en-US" altLang="ko-KR" sz="2400" dirty="0">
                <a:solidFill>
                  <a:srgbClr val="0066FF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not matter</a:t>
            </a:r>
            <a:endParaRPr lang="en-US" altLang="ko-KR" dirty="0" smtClean="0">
              <a:solidFill>
                <a:srgbClr val="0066FF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 + B = B + A                              </a:t>
            </a:r>
            <a:r>
              <a:rPr lang="en-US" altLang="ko-KR" dirty="0" err="1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 B = B A</a:t>
            </a:r>
          </a:p>
          <a:p>
            <a:pPr lvl="1" eaLnBrk="1" hangingPunct="1">
              <a:spcBef>
                <a:spcPct val="5000"/>
              </a:spcBef>
            </a:pPr>
            <a:endParaRPr lang="en-US" altLang="ko-KR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eaLnBrk="1" hangingPunct="1"/>
            <a:endParaRPr lang="en-US" altLang="ko-KR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ko-KR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ko-KR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Associative Law: </a:t>
            </a:r>
            <a:r>
              <a:rPr lang="en-US" altLang="ko-KR" sz="2400" dirty="0">
                <a:solidFill>
                  <a:srgbClr val="0066FF"/>
                </a:solidFill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the grouping of literals does not matter</a:t>
            </a:r>
            <a:endParaRPr lang="en-US" altLang="ko-KR" dirty="0" smtClean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A + (B + C) = (A + B) + C </a:t>
            </a:r>
            <a:r>
              <a:rPr lang="en-US" altLang="ko-KR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=A+B+C              A(BC</a:t>
            </a:r>
            <a:r>
              <a:rPr lang="en-US" altLang="ko-KR" sz="2000" dirty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) = (AB)C </a:t>
            </a:r>
            <a:r>
              <a:rPr lang="en-US" altLang="ko-KR" sz="2000" dirty="0" smtClean="0">
                <a:latin typeface="Times New Roman" panose="02020603050405020304" pitchFamily="18" charset="0"/>
                <a:ea typeface="Gulim" pitchFamily="34" charset="-127"/>
                <a:cs typeface="Times New Roman" panose="02020603050405020304" pitchFamily="18" charset="0"/>
              </a:rPr>
              <a:t>=ABC</a:t>
            </a:r>
            <a:endParaRPr lang="en-US" altLang="ko-KR" sz="2000" dirty="0"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"/>
              </a:spcBef>
              <a:buNone/>
            </a:pPr>
            <a:endParaRPr lang="en-US" altLang="ko-KR" sz="2000" dirty="0">
              <a:solidFill>
                <a:srgbClr val="0066FF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"/>
              </a:spcBef>
              <a:buNone/>
            </a:pPr>
            <a:endParaRPr lang="en-US" altLang="ko-KR" sz="2000" dirty="0" smtClean="0">
              <a:solidFill>
                <a:srgbClr val="0066FF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"/>
              </a:spcBef>
              <a:buNone/>
            </a:pPr>
            <a:endParaRPr lang="en-US" altLang="ko-KR" sz="2000" dirty="0">
              <a:solidFill>
                <a:srgbClr val="0066FF"/>
              </a:solidFill>
              <a:latin typeface="Times New Roman" panose="02020603050405020304" pitchFamily="18" charset="0"/>
              <a:ea typeface="Gulim" pitchFamily="34" charset="-127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5000"/>
              </a:spcBef>
              <a:buFont typeface="Arial" panose="020B0604020202020204" pitchFamily="34" charset="0"/>
              <a:buNone/>
            </a:pPr>
            <a:endParaRPr lang="en-US" altLang="ko-KR" dirty="0" smtClean="0">
              <a:ea typeface="Gulim" pitchFamily="34" charset="-127"/>
            </a:endParaRPr>
          </a:p>
        </p:txBody>
      </p:sp>
      <p:pic>
        <p:nvPicPr>
          <p:cNvPr id="104453" name="Picture 4" descr="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81" y="2131813"/>
            <a:ext cx="339725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4" name="Picture 5" descr="0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37" y="2166738"/>
            <a:ext cx="3803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5" name="Picture 4" descr="04-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70" y="4166791"/>
            <a:ext cx="38068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5" descr="04-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07" y="4139009"/>
            <a:ext cx="46418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4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Venn Diagram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438"/>
            <a:ext cx="5160818" cy="520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14" y="138545"/>
            <a:ext cx="5232022" cy="63991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582"/>
            <a:ext cx="10953206" cy="709818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Precedence of Operators &amp; Other Notations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1"/>
            <a:ext cx="10515600" cy="60821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parentheses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operations in a logic expression must be performed in the order: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AND, and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OR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‘∧’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AND operation, and the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‘∨’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denote the OR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6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∨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and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 are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the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sum and product operations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Hence,</a:t>
            </a:r>
          </a:p>
          <a:p>
            <a:pPr lvl="1">
              <a:lnSpc>
                <a:spcPct val="120000"/>
              </a:lnSpc>
            </a:pP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sum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lvl="1">
              <a:lnSpc>
                <a:spcPct val="120000"/>
              </a:lnSpc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can be called simply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product” </a:t>
            </a: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“sum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endParaRPr 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 of three product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  <a:p>
            <a:pPr lvl="1">
              <a:lnSpc>
                <a:spcPct val="120000"/>
              </a:lnSpc>
            </a:pP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product of three sum terms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· </a:t>
            </a:r>
            <a:r>
              <a:rPr lang="en-IN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55" y="999665"/>
            <a:ext cx="3765130" cy="24873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9"/>
            <a:ext cx="10515600" cy="90605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Synthesis Using AND, OR, and NOT Gates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409"/>
                <a:ext cx="10515600" cy="5105809"/>
              </a:xfrm>
            </p:spPr>
            <p:txBody>
              <a:bodyPr>
                <a:normAutofit/>
              </a:bodyPr>
              <a:lstStyle/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we wish to implement a circuit as given in truth table</a:t>
                </a:r>
              </a:p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design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logic circuit that implements the truth table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creating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product term that has a value of 1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valuation for which the output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to be 1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take a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logical sum of these product terms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realize </a:t>
                </a:r>
                <a:r>
                  <a:rPr lang="en-I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400" i="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+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sz="24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Although this network implements </a:t>
                </a: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correctly, it is not the simplest such network.</a:t>
                </a:r>
                <a:endParaRPr lang="en-I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409"/>
                <a:ext cx="10515600" cy="5105809"/>
              </a:xfrm>
              <a:blipFill>
                <a:blip r:embed="rId3"/>
                <a:stretch>
                  <a:fillRect l="-812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519" y="1071154"/>
            <a:ext cx="3241717" cy="24158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90AA-0018-4011-A4F1-FC06ED64DC6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9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924809703774F9F1540A07852F405" ma:contentTypeVersion="2" ma:contentTypeDescription="Create a new document." ma:contentTypeScope="" ma:versionID="94bb3afc98ac6235560c74534482d8e4">
  <xsd:schema xmlns:xsd="http://www.w3.org/2001/XMLSchema" xmlns:xs="http://www.w3.org/2001/XMLSchema" xmlns:p="http://schemas.microsoft.com/office/2006/metadata/properties" xmlns:ns2="2f1b3196-13b1-4f57-a46a-962c9f17c1b4" targetNamespace="http://schemas.microsoft.com/office/2006/metadata/properties" ma:root="true" ma:fieldsID="b4ac0d5b1f71f5518c3fb157e48aeb87" ns2:_="">
    <xsd:import namespace="2f1b3196-13b1-4f57-a46a-962c9f17c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b3196-13b1-4f57-a46a-962c9f17c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B8AC49-B9B9-46BA-9344-D114EAB622A4}"/>
</file>

<file path=customXml/itemProps2.xml><?xml version="1.0" encoding="utf-8"?>
<ds:datastoreItem xmlns:ds="http://schemas.openxmlformats.org/officeDocument/2006/customXml" ds:itemID="{B8E7E604-88E4-40E7-933A-2CC7233766D9}"/>
</file>

<file path=customXml/itemProps3.xml><?xml version="1.0" encoding="utf-8"?>
<ds:datastoreItem xmlns:ds="http://schemas.openxmlformats.org/officeDocument/2006/customXml" ds:itemID="{8D161D94-63FD-4E57-A607-225DA49BF72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Cambria Math</vt:lpstr>
      <vt:lpstr>Courier New</vt:lpstr>
      <vt:lpstr>Gulim</vt:lpstr>
      <vt:lpstr>Symbol</vt:lpstr>
      <vt:lpstr>Times New Roman</vt:lpstr>
      <vt:lpstr>Wingdings</vt:lpstr>
      <vt:lpstr>Office Theme</vt:lpstr>
      <vt:lpstr>19ECE204  DIGITAL ELECTRONICS AND SYSTEMS Lecture 3 &amp; 4 </vt:lpstr>
      <vt:lpstr>Boolean Algebra - Axioms</vt:lpstr>
      <vt:lpstr>PowerPoint Presentation</vt:lpstr>
      <vt:lpstr>Cntd..</vt:lpstr>
      <vt:lpstr>Proof of DeMorgan’s theorem &amp; Duality</vt:lpstr>
      <vt:lpstr>Laws of Boolean Algebra with gates</vt:lpstr>
      <vt:lpstr>Venn Diagram</vt:lpstr>
      <vt:lpstr>Precedence of Operators &amp; Other Notations</vt:lpstr>
      <vt:lpstr>Synthesis Using AND, OR, and NOT Gates</vt:lpstr>
      <vt:lpstr>Contd.</vt:lpstr>
      <vt:lpstr>Sum-of-Products and Product-of-Sums Forms</vt:lpstr>
      <vt:lpstr>Sum-of-Products (SOP) Forms</vt:lpstr>
      <vt:lpstr>PowerPoint Presentation</vt:lpstr>
      <vt:lpstr>Cost of the Logical Network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19ECE204  DIGITAL ELECTRONICS AND SYSTEMS Lecture 3 &amp; 4 </dc:title>
  <dc:creator>ANAGHA E G</dc:creator>
  <cp:lastModifiedBy>ANAGHA E G</cp:lastModifiedBy>
  <cp:revision>1</cp:revision>
  <dcterms:created xsi:type="dcterms:W3CDTF">2020-08-05T05:48:32Z</dcterms:created>
  <dcterms:modified xsi:type="dcterms:W3CDTF">2020-08-05T05:48:56Z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0x010100037924809703774F9F1540A07852F405</vt:lpwstr>
  </property>
</Properties>
</file>