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0CDA-7BB1-49E8-A2AF-0D25447FF8EB}" type="datetime1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65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975B-3150-484F-9FF2-6BE9A932F728}" type="datetime1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82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950-25CA-410A-9C6C-516BE624532F}" type="datetime1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67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2979-B415-4C5A-87D7-0501C6C49A7F}" type="datetime1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77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5CFF-5235-48E0-9487-BCF384B01705}" type="datetime1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23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684D-AE30-4501-A02F-AFB4605E75D9}" type="datetime1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35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4E6-2F8B-4C30-9C5A-6406D8FC803F}" type="datetime1">
              <a:rPr lang="en-IN" smtClean="0"/>
              <a:t>09-10-2020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00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E3F1-EF58-4F3F-B5D7-2E2059807203}" type="datetime1">
              <a:rPr lang="en-IN" smtClean="0"/>
              <a:t>09-10-2020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00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ED8A-6E16-47B1-945D-4DB15ED7B98C}" type="datetime1">
              <a:rPr lang="en-IN" smtClean="0"/>
              <a:t>09-10-2020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45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7DE2-F575-4867-ADB2-00BCCEFB5E7B}" type="datetime1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75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4000-ED02-459A-9A37-51935E76BCE5}" type="datetime1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61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4FDC2-A4FD-495F-98A5-E220E17CDAFB}" type="datetime1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40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Binary-Coded-Decimal Representation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163782"/>
            <a:ext cx="8936181" cy="4652963"/>
          </a:xfrm>
        </p:spPr>
        <p:txBody>
          <a:bodyPr>
            <a:noAutofit/>
          </a:bodyPr>
          <a:lstStyle/>
          <a:p>
            <a:r>
              <a:rPr lang="en-IN" sz="2000" dirty="0"/>
              <a:t>In digital systems it is possible to represent decimal numbers simply by encoding each </a:t>
            </a:r>
            <a:r>
              <a:rPr lang="en-IN" sz="2000" dirty="0" smtClean="0"/>
              <a:t>digit in </a:t>
            </a:r>
            <a:r>
              <a:rPr lang="en-IN" sz="2000" dirty="0"/>
              <a:t>binary form. This is called the </a:t>
            </a:r>
            <a:r>
              <a:rPr lang="en-IN" sz="2000" i="1" dirty="0"/>
              <a:t>binary-coded-decimal (BCD) </a:t>
            </a:r>
            <a:r>
              <a:rPr lang="en-IN" sz="2000" dirty="0"/>
              <a:t>representation. </a:t>
            </a:r>
            <a:endParaRPr lang="en-IN" sz="2000" dirty="0" smtClean="0"/>
          </a:p>
          <a:p>
            <a:r>
              <a:rPr lang="en-IN" sz="2000" dirty="0" smtClean="0"/>
              <a:t>Because there </a:t>
            </a:r>
            <a:r>
              <a:rPr lang="en-IN" sz="2000" dirty="0"/>
              <a:t>are 10 digits to encode, it is necessary to use four bits per digit. </a:t>
            </a:r>
            <a:endParaRPr lang="en-IN" sz="2000" dirty="0" smtClean="0"/>
          </a:p>
          <a:p>
            <a:pPr lvl="1"/>
            <a:r>
              <a:rPr lang="en-IN" sz="1600" dirty="0" smtClean="0"/>
              <a:t>Each </a:t>
            </a:r>
            <a:r>
              <a:rPr lang="en-IN" sz="1600" dirty="0"/>
              <a:t>digit is </a:t>
            </a:r>
            <a:r>
              <a:rPr lang="en-IN" sz="1600" dirty="0" smtClean="0"/>
              <a:t>encoded by </a:t>
            </a:r>
            <a:r>
              <a:rPr lang="en-IN" sz="1600" dirty="0"/>
              <a:t>the binary pattern that represents its unsigned value, as shown in </a:t>
            </a:r>
            <a:r>
              <a:rPr lang="en-IN" sz="1600" dirty="0" smtClean="0"/>
              <a:t>Table. </a:t>
            </a:r>
          </a:p>
          <a:p>
            <a:r>
              <a:rPr lang="en-IN" sz="2000" dirty="0" smtClean="0"/>
              <a:t>Note that only </a:t>
            </a:r>
            <a:r>
              <a:rPr lang="en-IN" sz="2000" dirty="0"/>
              <a:t>10 of the 16 available patterns are used in BCD, which means that the remaining </a:t>
            </a:r>
            <a:r>
              <a:rPr lang="en-IN" sz="2000" dirty="0" smtClean="0"/>
              <a:t>6 patterns </a:t>
            </a:r>
            <a:r>
              <a:rPr lang="en-IN" sz="2000" dirty="0"/>
              <a:t>should not occur in logic circuits that operate on BCD </a:t>
            </a:r>
            <a:r>
              <a:rPr lang="en-IN" sz="2000" dirty="0" smtClean="0"/>
              <a:t>operands</a:t>
            </a:r>
          </a:p>
          <a:p>
            <a:pPr lvl="1"/>
            <a:r>
              <a:rPr lang="en-IN" sz="1600" dirty="0" smtClean="0"/>
              <a:t> </a:t>
            </a:r>
            <a:r>
              <a:rPr lang="en-IN" sz="1600" dirty="0"/>
              <a:t>these </a:t>
            </a:r>
            <a:r>
              <a:rPr lang="en-IN" sz="1600" dirty="0" smtClean="0"/>
              <a:t>patterns are </a:t>
            </a:r>
            <a:r>
              <a:rPr lang="en-IN" sz="1600" dirty="0"/>
              <a:t>usually treated as don’t-care conditions in the design process. </a:t>
            </a:r>
            <a:endParaRPr lang="en-IN" sz="1600" dirty="0" smtClean="0"/>
          </a:p>
          <a:p>
            <a:r>
              <a:rPr lang="en-IN" sz="2000" dirty="0" smtClean="0"/>
              <a:t>BCD </a:t>
            </a:r>
            <a:r>
              <a:rPr lang="en-IN" sz="2000" dirty="0"/>
              <a:t>representation </a:t>
            </a:r>
            <a:r>
              <a:rPr lang="en-IN" sz="2000" dirty="0" smtClean="0"/>
              <a:t>was used </a:t>
            </a:r>
            <a:r>
              <a:rPr lang="en-IN" sz="2000" dirty="0"/>
              <a:t>in some early computers as well as in many handheld calculators. </a:t>
            </a:r>
            <a:endParaRPr lang="en-IN" sz="2000" dirty="0" smtClean="0"/>
          </a:p>
          <a:p>
            <a:r>
              <a:rPr lang="en-IN" sz="2000" dirty="0" smtClean="0"/>
              <a:t>It </a:t>
            </a:r>
            <a:r>
              <a:rPr lang="en-IN" sz="2000" dirty="0"/>
              <a:t>provides a format that is convenient when numerical information is to be </a:t>
            </a:r>
            <a:r>
              <a:rPr lang="en-IN" sz="2000" dirty="0" smtClean="0"/>
              <a:t>displayed on </a:t>
            </a:r>
            <a:r>
              <a:rPr lang="en-IN" sz="2000" dirty="0"/>
              <a:t>a simple digit-oriented display. </a:t>
            </a:r>
            <a:endParaRPr lang="en-IN" sz="2000" dirty="0" smtClean="0"/>
          </a:p>
          <a:p>
            <a:r>
              <a:rPr lang="en-IN" sz="2000" dirty="0" smtClean="0"/>
              <a:t>But it has drawbacks like complexity </a:t>
            </a:r>
            <a:r>
              <a:rPr lang="en-IN" sz="2000" dirty="0"/>
              <a:t>of circuits that </a:t>
            </a:r>
            <a:r>
              <a:rPr lang="en-IN" sz="2000" dirty="0" smtClean="0"/>
              <a:t>perform arithmetic </a:t>
            </a:r>
            <a:r>
              <a:rPr lang="en-IN" sz="2000" dirty="0"/>
              <a:t>operations and the fact that six of the possible code patterns are wasted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760" y="2059059"/>
            <a:ext cx="2905530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5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Problem:</a:t>
            </a:r>
            <a:r>
              <a:rPr lang="en-IN" sz="2800" dirty="0"/>
              <a:t> </a:t>
            </a:r>
            <a:r>
              <a:rPr lang="en-IN" sz="2800" dirty="0" smtClean="0"/>
              <a:t>Implement </a:t>
            </a:r>
            <a:r>
              <a:rPr lang="en-IN" sz="2800" dirty="0"/>
              <a:t>the </a:t>
            </a:r>
            <a:r>
              <a:rPr lang="en-IN" sz="2800" dirty="0" smtClean="0"/>
              <a:t>function</a:t>
            </a:r>
            <a:br>
              <a:rPr lang="en-IN" sz="2800" dirty="0" smtClean="0"/>
            </a:br>
            <a:r>
              <a:rPr lang="en-IN" sz="2800" dirty="0"/>
              <a:t>by using a 4-to-1 multiplexer and as few other gates as possible. Assume that only </a:t>
            </a:r>
            <a:r>
              <a:rPr lang="en-IN" sz="2800" dirty="0" smtClean="0"/>
              <a:t>the </a:t>
            </a:r>
            <a:r>
              <a:rPr lang="en-IN" sz="2800" dirty="0" err="1" smtClean="0"/>
              <a:t>uncomplemented</a:t>
            </a:r>
            <a:r>
              <a:rPr lang="en-IN" sz="2800" dirty="0" smtClean="0"/>
              <a:t> </a:t>
            </a:r>
            <a:r>
              <a:rPr lang="en-IN" sz="2800" dirty="0"/>
              <a:t>inputs </a:t>
            </a:r>
            <a:r>
              <a:rPr lang="en-IN" sz="2800" i="1" dirty="0"/>
              <a:t>w</a:t>
            </a:r>
            <a:r>
              <a:rPr lang="en-IN" sz="2800" baseline="-25000" dirty="0"/>
              <a:t>1</a:t>
            </a:r>
            <a:r>
              <a:rPr lang="en-IN" sz="2800" dirty="0"/>
              <a:t>, </a:t>
            </a:r>
            <a:r>
              <a:rPr lang="en-IN" sz="2800" i="1" dirty="0"/>
              <a:t>w</a:t>
            </a:r>
            <a:r>
              <a:rPr lang="en-IN" sz="2800" baseline="-25000" dirty="0"/>
              <a:t>2</a:t>
            </a:r>
            <a:r>
              <a:rPr lang="en-IN" sz="2800" dirty="0"/>
              <a:t>, </a:t>
            </a:r>
            <a:r>
              <a:rPr lang="en-IN" sz="2800" i="1" dirty="0"/>
              <a:t>w</a:t>
            </a:r>
            <a:r>
              <a:rPr lang="en-IN" sz="2800" baseline="-25000" dirty="0"/>
              <a:t>3</a:t>
            </a:r>
            <a:r>
              <a:rPr lang="en-IN" sz="2800" dirty="0"/>
              <a:t>, </a:t>
            </a:r>
            <a:r>
              <a:rPr lang="en-IN" sz="2800" i="1" dirty="0"/>
              <a:t>w</a:t>
            </a:r>
            <a:r>
              <a:rPr lang="en-IN" sz="2800" baseline="-25000" dirty="0"/>
              <a:t>4</a:t>
            </a:r>
            <a:r>
              <a:rPr lang="en-IN" sz="2800" dirty="0"/>
              <a:t>, and </a:t>
            </a:r>
            <a:r>
              <a:rPr lang="en-IN" sz="2800" i="1" dirty="0"/>
              <a:t>w</a:t>
            </a:r>
            <a:r>
              <a:rPr lang="en-IN" sz="2800" baseline="-25000" dirty="0"/>
              <a:t>5</a:t>
            </a:r>
            <a:r>
              <a:rPr lang="en-IN" sz="2800" dirty="0"/>
              <a:t> are </a:t>
            </a:r>
            <a:r>
              <a:rPr lang="en-IN" sz="2800" dirty="0" smtClean="0"/>
              <a:t>present.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5531" cy="4351338"/>
          </a:xfrm>
        </p:spPr>
        <p:txBody>
          <a:bodyPr>
            <a:normAutofit/>
          </a:bodyPr>
          <a:lstStyle/>
          <a:p>
            <a:r>
              <a:rPr lang="en-IN" b="1" dirty="0"/>
              <a:t>Solution: </a:t>
            </a:r>
            <a:r>
              <a:rPr lang="en-IN" dirty="0"/>
              <a:t>Since variables </a:t>
            </a:r>
            <a:r>
              <a:rPr lang="en-IN" i="1" dirty="0"/>
              <a:t>w</a:t>
            </a:r>
            <a:r>
              <a:rPr lang="en-IN" baseline="-25000" dirty="0"/>
              <a:t>1</a:t>
            </a:r>
            <a:r>
              <a:rPr lang="en-IN" dirty="0"/>
              <a:t> and </a:t>
            </a:r>
            <a:r>
              <a:rPr lang="en-IN" i="1" dirty="0"/>
              <a:t>w</a:t>
            </a:r>
            <a:r>
              <a:rPr lang="en-IN" baseline="-25000" dirty="0"/>
              <a:t>4</a:t>
            </a:r>
            <a:r>
              <a:rPr lang="en-IN" dirty="0"/>
              <a:t> appear in more product terms in the expression </a:t>
            </a:r>
            <a:r>
              <a:rPr lang="en-IN" dirty="0" smtClean="0"/>
              <a:t>for </a:t>
            </a:r>
            <a:r>
              <a:rPr lang="en-IN" i="1" dirty="0" smtClean="0"/>
              <a:t>f </a:t>
            </a:r>
            <a:r>
              <a:rPr lang="en-IN" dirty="0"/>
              <a:t>than the other three variables, let us perform Shannon’s expansion with respect to </a:t>
            </a:r>
            <a:r>
              <a:rPr lang="en-IN" dirty="0" smtClean="0"/>
              <a:t>these two </a:t>
            </a:r>
            <a:r>
              <a:rPr lang="en-IN" dirty="0"/>
              <a:t>variables.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expansion </a:t>
            </a:r>
            <a:r>
              <a:rPr lang="en-IN" dirty="0" smtClean="0"/>
              <a:t>gives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can </a:t>
            </a:r>
            <a:r>
              <a:rPr lang="en-IN" dirty="0" smtClean="0"/>
              <a:t>implement the function as shown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43" y="448255"/>
            <a:ext cx="6133530" cy="474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731" y="2390851"/>
            <a:ext cx="4258269" cy="35914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038" y="4444640"/>
            <a:ext cx="6499693" cy="76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1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1325563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Problem:</a:t>
            </a:r>
            <a:r>
              <a:rPr lang="en-IN" sz="2800" dirty="0"/>
              <a:t> </a:t>
            </a:r>
            <a:r>
              <a:rPr lang="en-IN" sz="2800" dirty="0" smtClean="0"/>
              <a:t>We have seen that the </a:t>
            </a:r>
            <a:r>
              <a:rPr lang="en-IN" sz="2800" dirty="0"/>
              <a:t>rows and columns of a </a:t>
            </a:r>
            <a:r>
              <a:rPr lang="en-IN" sz="2800" dirty="0" err="1"/>
              <a:t>Karnaugh</a:t>
            </a:r>
            <a:r>
              <a:rPr lang="en-IN" sz="2800" dirty="0"/>
              <a:t> </a:t>
            </a:r>
            <a:r>
              <a:rPr lang="en-IN" sz="2800" dirty="0" smtClean="0"/>
              <a:t>map are </a:t>
            </a:r>
            <a:r>
              <a:rPr lang="en-IN" sz="2800" dirty="0" err="1"/>
              <a:t>labeled</a:t>
            </a:r>
            <a:r>
              <a:rPr lang="en-IN" sz="2800" dirty="0"/>
              <a:t> using </a:t>
            </a:r>
            <a:r>
              <a:rPr lang="en-IN" sz="2800" dirty="0" err="1"/>
              <a:t>Gray</a:t>
            </a:r>
            <a:r>
              <a:rPr lang="en-IN" sz="2800" dirty="0"/>
              <a:t> code. This is a code in which </a:t>
            </a:r>
            <a:r>
              <a:rPr lang="en-IN" sz="2800" dirty="0" smtClean="0"/>
              <a:t>consecutive valuations </a:t>
            </a:r>
            <a:r>
              <a:rPr lang="en-IN" sz="2800" dirty="0"/>
              <a:t>differ in </a:t>
            </a:r>
            <a:r>
              <a:rPr lang="en-IN" sz="2800" dirty="0" smtClean="0"/>
              <a:t>one variable </a:t>
            </a:r>
            <a:r>
              <a:rPr lang="en-IN" sz="2800" dirty="0"/>
              <a:t>only. </a:t>
            </a:r>
            <a:r>
              <a:rPr lang="en-IN" sz="2800" dirty="0" smtClean="0"/>
              <a:t>Design </a:t>
            </a:r>
            <a:r>
              <a:rPr lang="en-IN" sz="2800" dirty="0"/>
              <a:t>a circuit that can convert a binary code into </a:t>
            </a:r>
            <a:r>
              <a:rPr lang="en-IN" sz="2800" dirty="0" err="1"/>
              <a:t>Gray</a:t>
            </a:r>
            <a:r>
              <a:rPr lang="en-IN" sz="2800" dirty="0"/>
              <a:t> </a:t>
            </a:r>
            <a:r>
              <a:rPr lang="en-IN" sz="2800" dirty="0" smtClean="0"/>
              <a:t>code.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Truth table given </a:t>
            </a:r>
            <a:r>
              <a:rPr lang="en-IN" dirty="0"/>
              <a:t>depicts the conversion between three-bit binary and </a:t>
            </a:r>
            <a:r>
              <a:rPr lang="en-IN" dirty="0" err="1"/>
              <a:t>Gray</a:t>
            </a:r>
            <a:r>
              <a:rPr lang="en-IN" dirty="0"/>
              <a:t> codes.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/>
              <a:t>the </a:t>
            </a:r>
            <a:r>
              <a:rPr lang="en-IN" dirty="0" smtClean="0"/>
              <a:t>truth table, </a:t>
            </a:r>
            <a:r>
              <a:rPr lang="en-IN" dirty="0"/>
              <a:t>it follows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34" y="2459488"/>
            <a:ext cx="2423984" cy="2508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56" y="3301640"/>
            <a:ext cx="2334608" cy="25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0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Problem :</a:t>
            </a:r>
            <a:r>
              <a:rPr lang="en-IN" sz="2400" dirty="0" smtClean="0"/>
              <a:t> Any </a:t>
            </a:r>
            <a:r>
              <a:rPr lang="en-IN" sz="2400" dirty="0"/>
              <a:t>logic function can be decomposed </a:t>
            </a:r>
            <a:r>
              <a:rPr lang="en-IN" sz="2400" dirty="0" smtClean="0"/>
              <a:t>using Shannon’s </a:t>
            </a:r>
            <a:r>
              <a:rPr lang="en-IN" sz="2400" dirty="0"/>
              <a:t>expansion theorem. For a four-variable function, </a:t>
            </a:r>
            <a:r>
              <a:rPr lang="en-IN" sz="2400" i="1" dirty="0"/>
              <a:t>f (w</a:t>
            </a:r>
            <a:r>
              <a:rPr lang="en-IN" sz="2400" baseline="-25000" dirty="0"/>
              <a:t>1</a:t>
            </a:r>
            <a:r>
              <a:rPr lang="en-IN" sz="2400" i="1" dirty="0"/>
              <a:t>, . . . ,w</a:t>
            </a:r>
            <a:r>
              <a:rPr lang="en-IN" sz="2400" baseline="-25000" dirty="0"/>
              <a:t>4</a:t>
            </a:r>
            <a:r>
              <a:rPr lang="en-IN" sz="2400" i="1" dirty="0"/>
              <a:t>)</a:t>
            </a:r>
            <a:r>
              <a:rPr lang="en-IN" sz="2400" dirty="0"/>
              <a:t>, the expansion</a:t>
            </a:r>
            <a:br>
              <a:rPr lang="en-IN" sz="2400" dirty="0"/>
            </a:br>
            <a:r>
              <a:rPr lang="en-IN" sz="2400" dirty="0"/>
              <a:t>with respect to </a:t>
            </a:r>
            <a:r>
              <a:rPr lang="en-IN" sz="2400" i="1" dirty="0"/>
              <a:t>w</a:t>
            </a:r>
            <a:r>
              <a:rPr lang="en-IN" sz="2400" baseline="-25000" dirty="0"/>
              <a:t>1</a:t>
            </a:r>
            <a:r>
              <a:rPr lang="en-IN" sz="2400" dirty="0"/>
              <a:t>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circuit that implements this expression </a:t>
            </a:r>
            <a:r>
              <a:rPr lang="en-IN" dirty="0" smtClean="0"/>
              <a:t>is					  given </a:t>
            </a:r>
            <a:r>
              <a:rPr lang="en-IN" dirty="0"/>
              <a:t>in </a:t>
            </a:r>
            <a:r>
              <a:rPr lang="en-IN" dirty="0" smtClean="0"/>
              <a:t>Figure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(</a:t>
            </a:r>
            <a:r>
              <a:rPr lang="en-IN" dirty="0"/>
              <a:t>a) If the decomposition yields </a:t>
            </a:r>
            <a:r>
              <a:rPr lang="en-IN" i="1" dirty="0" smtClean="0"/>
              <a:t>f</a:t>
            </a:r>
            <a:r>
              <a:rPr lang="en-IN" i="1" baseline="-25000" dirty="0" smtClean="0"/>
              <a:t>w</a:t>
            </a:r>
            <a:r>
              <a:rPr lang="en-IN" baseline="-25000" dirty="0" smtClean="0"/>
              <a:t>1</a:t>
            </a:r>
            <a:r>
              <a:rPr lang="en-IN" dirty="0" smtClean="0"/>
              <a:t>= </a:t>
            </a:r>
            <a:r>
              <a:rPr lang="en-IN" dirty="0"/>
              <a:t>0, then the multiplexer in the figure can be </a:t>
            </a:r>
            <a:r>
              <a:rPr lang="en-IN" dirty="0" smtClean="0"/>
              <a:t>replaced by </a:t>
            </a:r>
            <a:r>
              <a:rPr lang="en-IN" dirty="0"/>
              <a:t>a single logic gate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(b) Repeat part (</a:t>
            </a:r>
            <a:r>
              <a:rPr lang="en-IN" i="1" dirty="0"/>
              <a:t>a</a:t>
            </a:r>
            <a:r>
              <a:rPr lang="en-IN" dirty="0"/>
              <a:t>) for the case where </a:t>
            </a:r>
            <a:r>
              <a:rPr lang="en-IN" i="1" dirty="0" smtClean="0"/>
              <a:t>f</a:t>
            </a:r>
            <a:r>
              <a:rPr lang="en-IN" i="1" baseline="-25000" dirty="0" smtClean="0"/>
              <a:t>w</a:t>
            </a:r>
            <a:r>
              <a:rPr lang="en-IN" baseline="-25000" dirty="0" smtClean="0"/>
              <a:t>1</a:t>
            </a:r>
            <a:r>
              <a:rPr lang="en-IN" dirty="0" smtClean="0"/>
              <a:t>= </a:t>
            </a:r>
            <a:r>
              <a:rPr lang="en-IN" dirty="0"/>
              <a:t>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07" y="1264460"/>
            <a:ext cx="3218336" cy="324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321" y="1517949"/>
            <a:ext cx="3791479" cy="2200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40" y="5136980"/>
            <a:ext cx="3829584" cy="1219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571" y="5246267"/>
            <a:ext cx="3820058" cy="12098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98349" y="6356350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Solution for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part (a)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29476" y="6484639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		Solution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for part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(b)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59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17" y="365125"/>
            <a:ext cx="10986655" cy="1325563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/>
            </a:r>
            <a:br>
              <a:rPr lang="en-IN" sz="2400" b="1" dirty="0" smtClean="0">
                <a:solidFill>
                  <a:srgbClr val="FF0000"/>
                </a:solidFill>
              </a:rPr>
            </a:br>
            <a:r>
              <a:rPr lang="en-IN" sz="2400" b="1" dirty="0" smtClean="0">
                <a:solidFill>
                  <a:srgbClr val="FF0000"/>
                </a:solidFill>
              </a:rPr>
              <a:t>Problem</a:t>
            </a:r>
            <a:r>
              <a:rPr lang="en-IN" sz="2400" b="1" dirty="0">
                <a:solidFill>
                  <a:srgbClr val="FF0000"/>
                </a:solidFill>
              </a:rPr>
              <a:t>:</a:t>
            </a:r>
            <a:r>
              <a:rPr lang="en-IN" sz="2400" b="1" dirty="0"/>
              <a:t> </a:t>
            </a:r>
            <a:r>
              <a:rPr lang="en-IN" sz="2400" dirty="0"/>
              <a:t>In digital systems it is often necessary to have circuits that can shift the bits </a:t>
            </a:r>
            <a:r>
              <a:rPr lang="en-IN" sz="2400" dirty="0" smtClean="0"/>
              <a:t>of a </a:t>
            </a:r>
            <a:r>
              <a:rPr lang="en-IN" sz="2400" dirty="0"/>
              <a:t>vector by one or more bit positions to the left or right. Design a circuit that can shift </a:t>
            </a:r>
            <a:r>
              <a:rPr lang="en-IN" sz="2400" dirty="0" smtClean="0"/>
              <a:t>a four-bit </a:t>
            </a:r>
            <a:r>
              <a:rPr lang="en-IN" sz="2400" dirty="0"/>
              <a:t>vector </a:t>
            </a:r>
            <a:r>
              <a:rPr lang="en-IN" sz="2400" i="1" dirty="0"/>
              <a:t>W </a:t>
            </a:r>
            <a:r>
              <a:rPr lang="en-IN" sz="2400" dirty="0"/>
              <a:t>= </a:t>
            </a:r>
            <a:r>
              <a:rPr lang="en-IN" sz="2400" i="1" dirty="0"/>
              <a:t>w</a:t>
            </a:r>
            <a:r>
              <a:rPr lang="en-IN" sz="2400" baseline="-25000" dirty="0"/>
              <a:t>3</a:t>
            </a:r>
            <a:r>
              <a:rPr lang="en-IN" sz="2400" i="1" dirty="0"/>
              <a:t>w</a:t>
            </a:r>
            <a:r>
              <a:rPr lang="en-IN" sz="2400" baseline="-25000" dirty="0"/>
              <a:t>2</a:t>
            </a:r>
            <a:r>
              <a:rPr lang="en-IN" sz="2400" i="1" dirty="0"/>
              <a:t>w</a:t>
            </a:r>
            <a:r>
              <a:rPr lang="en-IN" sz="2400" baseline="-25000" dirty="0"/>
              <a:t>1</a:t>
            </a:r>
            <a:r>
              <a:rPr lang="en-IN" sz="2400" i="1" dirty="0"/>
              <a:t>w</a:t>
            </a:r>
            <a:r>
              <a:rPr lang="en-IN" sz="2400" baseline="-25000" dirty="0"/>
              <a:t>0</a:t>
            </a:r>
            <a:r>
              <a:rPr lang="en-IN" sz="2400" dirty="0"/>
              <a:t> one bit position to the right when a control signal </a:t>
            </a:r>
            <a:r>
              <a:rPr lang="en-IN" sz="2400" i="1" dirty="0"/>
              <a:t>Shift </a:t>
            </a:r>
            <a:r>
              <a:rPr lang="en-IN" sz="2400" dirty="0" smtClean="0"/>
              <a:t>is equal </a:t>
            </a:r>
            <a:r>
              <a:rPr lang="en-IN" sz="2400" dirty="0"/>
              <a:t>to 1. Let the outputs of the circuit be a four-bit vector </a:t>
            </a:r>
            <a:r>
              <a:rPr lang="en-IN" sz="2400" i="1" dirty="0"/>
              <a:t>Y </a:t>
            </a:r>
            <a:r>
              <a:rPr lang="en-IN" sz="2400" dirty="0"/>
              <a:t>= </a:t>
            </a:r>
            <a:r>
              <a:rPr lang="en-IN" sz="2400" i="1" dirty="0"/>
              <a:t>y</a:t>
            </a:r>
            <a:r>
              <a:rPr lang="en-IN" sz="2400" baseline="-25000" dirty="0"/>
              <a:t>3</a:t>
            </a:r>
            <a:r>
              <a:rPr lang="en-IN" sz="2400" i="1" dirty="0"/>
              <a:t>y</a:t>
            </a:r>
            <a:r>
              <a:rPr lang="en-IN" sz="2400" baseline="-25000" dirty="0"/>
              <a:t>2</a:t>
            </a:r>
            <a:r>
              <a:rPr lang="en-IN" sz="2400" i="1" dirty="0"/>
              <a:t>y</a:t>
            </a:r>
            <a:r>
              <a:rPr lang="en-IN" sz="2400" baseline="-25000" dirty="0"/>
              <a:t>1</a:t>
            </a:r>
            <a:r>
              <a:rPr lang="en-IN" sz="2400" i="1" dirty="0"/>
              <a:t>y</a:t>
            </a:r>
            <a:r>
              <a:rPr lang="en-IN" sz="2400" baseline="-25000" dirty="0"/>
              <a:t>0</a:t>
            </a:r>
            <a:r>
              <a:rPr lang="en-IN" sz="2400" dirty="0"/>
              <a:t> and a signal </a:t>
            </a:r>
            <a:r>
              <a:rPr lang="en-IN" sz="2400" i="1" dirty="0" smtClean="0"/>
              <a:t>k</a:t>
            </a:r>
            <a:r>
              <a:rPr lang="en-IN" sz="2400" dirty="0" smtClean="0"/>
              <a:t>, such </a:t>
            </a:r>
            <a:r>
              <a:rPr lang="en-IN" sz="2400" dirty="0"/>
              <a:t>that if </a:t>
            </a:r>
            <a:r>
              <a:rPr lang="en-IN" sz="2400" i="1" dirty="0"/>
              <a:t>Shift </a:t>
            </a:r>
            <a:r>
              <a:rPr lang="en-IN" sz="2400" dirty="0"/>
              <a:t>= 1 then </a:t>
            </a:r>
            <a:r>
              <a:rPr lang="en-IN" sz="2400" i="1" dirty="0"/>
              <a:t>y</a:t>
            </a:r>
            <a:r>
              <a:rPr lang="en-IN" sz="2400" baseline="-25000" dirty="0"/>
              <a:t>3</a:t>
            </a:r>
            <a:r>
              <a:rPr lang="en-IN" sz="2400" dirty="0"/>
              <a:t> = 0, </a:t>
            </a:r>
            <a:r>
              <a:rPr lang="en-IN" sz="2400" i="1" dirty="0"/>
              <a:t>y</a:t>
            </a:r>
            <a:r>
              <a:rPr lang="en-IN" sz="2400" baseline="-25000" dirty="0"/>
              <a:t>2</a:t>
            </a:r>
            <a:r>
              <a:rPr lang="en-IN" sz="2400" dirty="0"/>
              <a:t> = </a:t>
            </a:r>
            <a:r>
              <a:rPr lang="en-IN" sz="2400" i="1" dirty="0"/>
              <a:t>w</a:t>
            </a:r>
            <a:r>
              <a:rPr lang="en-IN" sz="2400" baseline="-25000" dirty="0"/>
              <a:t>3</a:t>
            </a:r>
            <a:r>
              <a:rPr lang="en-IN" sz="2400" dirty="0"/>
              <a:t>, </a:t>
            </a:r>
            <a:r>
              <a:rPr lang="en-IN" sz="2400" i="1" dirty="0"/>
              <a:t>y</a:t>
            </a:r>
            <a:r>
              <a:rPr lang="en-IN" sz="2400" baseline="-25000" dirty="0"/>
              <a:t>1</a:t>
            </a:r>
            <a:r>
              <a:rPr lang="en-IN" sz="2400" dirty="0"/>
              <a:t> = </a:t>
            </a:r>
            <a:r>
              <a:rPr lang="en-IN" sz="2400" i="1" dirty="0"/>
              <a:t>w</a:t>
            </a:r>
            <a:r>
              <a:rPr lang="en-IN" sz="2400" baseline="-25000" dirty="0"/>
              <a:t>2</a:t>
            </a:r>
            <a:r>
              <a:rPr lang="en-IN" sz="2400" dirty="0"/>
              <a:t>, </a:t>
            </a:r>
            <a:r>
              <a:rPr lang="en-IN" sz="2400" i="1" dirty="0"/>
              <a:t>y</a:t>
            </a:r>
            <a:r>
              <a:rPr lang="en-IN" sz="2400" baseline="-25000" dirty="0"/>
              <a:t>0</a:t>
            </a:r>
            <a:r>
              <a:rPr lang="en-IN" sz="2400" dirty="0"/>
              <a:t> = </a:t>
            </a:r>
            <a:r>
              <a:rPr lang="en-IN" sz="2400" i="1" dirty="0"/>
              <a:t>w</a:t>
            </a:r>
            <a:r>
              <a:rPr lang="en-IN" sz="2400" baseline="-25000" dirty="0"/>
              <a:t>1</a:t>
            </a:r>
            <a:r>
              <a:rPr lang="en-IN" sz="2400" dirty="0"/>
              <a:t>, and </a:t>
            </a:r>
            <a:r>
              <a:rPr lang="en-IN" sz="2400" i="1" dirty="0"/>
              <a:t>k </a:t>
            </a:r>
            <a:r>
              <a:rPr lang="en-IN" sz="2400" dirty="0"/>
              <a:t>= </a:t>
            </a:r>
            <a:r>
              <a:rPr lang="en-IN" sz="2400" i="1" dirty="0"/>
              <a:t>w</a:t>
            </a:r>
            <a:r>
              <a:rPr lang="en-IN" sz="2400" baseline="-25000" dirty="0"/>
              <a:t>0</a:t>
            </a:r>
            <a:r>
              <a:rPr lang="en-IN" sz="2400" dirty="0"/>
              <a:t>. If </a:t>
            </a:r>
            <a:r>
              <a:rPr lang="en-IN" sz="2400" i="1" dirty="0"/>
              <a:t>Shift </a:t>
            </a:r>
            <a:r>
              <a:rPr lang="en-IN" sz="2400" dirty="0"/>
              <a:t>= </a:t>
            </a:r>
            <a:r>
              <a:rPr lang="en-IN" sz="2400" dirty="0" smtClean="0"/>
              <a:t>0 then </a:t>
            </a:r>
            <a:r>
              <a:rPr lang="en-IN" sz="2400" i="1" dirty="0"/>
              <a:t>Y </a:t>
            </a:r>
            <a:r>
              <a:rPr lang="en-IN" sz="2400" dirty="0"/>
              <a:t>= </a:t>
            </a:r>
            <a:r>
              <a:rPr lang="en-IN" sz="2400" i="1" dirty="0"/>
              <a:t>W </a:t>
            </a:r>
            <a:r>
              <a:rPr lang="en-IN" sz="2400" dirty="0"/>
              <a:t>and </a:t>
            </a:r>
            <a:r>
              <a:rPr lang="en-IN" sz="2400" i="1" dirty="0"/>
              <a:t>k </a:t>
            </a:r>
            <a:r>
              <a:rPr lang="en-IN" sz="2400" dirty="0"/>
              <a:t>= 0.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/>
              <a:t>The shifter circuit </a:t>
            </a:r>
            <a:r>
              <a:rPr lang="en-IN" dirty="0" smtClean="0"/>
              <a:t>here </a:t>
            </a:r>
            <a:r>
              <a:rPr lang="en-IN" dirty="0"/>
              <a:t>shifts the bits of an input vector by one bit position to the right. It fills the vacated bit on the left side with 0.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required circuit can be implemented with five 2-to-1 multiplexers as </a:t>
            </a:r>
            <a:r>
              <a:rPr lang="en-IN" dirty="0" smtClean="0"/>
              <a:t>shown in Figure. </a:t>
            </a:r>
          </a:p>
          <a:p>
            <a:r>
              <a:rPr lang="en-IN" dirty="0" smtClean="0"/>
              <a:t>The </a:t>
            </a:r>
            <a:r>
              <a:rPr lang="en-IN" i="1" dirty="0"/>
              <a:t>Shift </a:t>
            </a:r>
            <a:r>
              <a:rPr lang="en-IN" dirty="0"/>
              <a:t>signal is used as the select input to each multiplexer.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477" y="4654861"/>
            <a:ext cx="6764933" cy="220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365125"/>
            <a:ext cx="10917382" cy="1325563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smtClean="0">
                <a:solidFill>
                  <a:srgbClr val="FF0000"/>
                </a:solidFill>
              </a:rPr>
              <a:t>Problem</a:t>
            </a:r>
            <a:r>
              <a:rPr lang="en-IN" sz="2400" b="1" dirty="0">
                <a:solidFill>
                  <a:srgbClr val="FF0000"/>
                </a:solidFill>
              </a:rPr>
              <a:t>:</a:t>
            </a:r>
            <a:r>
              <a:rPr lang="en-IN" sz="2400" b="1" dirty="0"/>
              <a:t> </a:t>
            </a:r>
            <a:r>
              <a:rPr lang="en-IN" sz="2400" dirty="0" smtClean="0"/>
              <a:t>A versatile shifter circuit is </a:t>
            </a:r>
            <a:r>
              <a:rPr lang="en-IN" sz="2400" dirty="0"/>
              <a:t>able to shift by more bit positions at a time. If the bits that are shifted out </a:t>
            </a:r>
            <a:r>
              <a:rPr lang="en-IN" sz="2400" dirty="0" smtClean="0"/>
              <a:t>are placed </a:t>
            </a:r>
            <a:r>
              <a:rPr lang="en-IN" sz="2400" dirty="0"/>
              <a:t>into the vacated positions on the left, then the circuit effectively rotates the bits </a:t>
            </a:r>
            <a:r>
              <a:rPr lang="en-IN" sz="2400" dirty="0" smtClean="0"/>
              <a:t>of the </a:t>
            </a:r>
            <a:r>
              <a:rPr lang="en-IN" sz="2400" dirty="0"/>
              <a:t>input vector by a specified number of bit positions. Such a circuit is often called a </a:t>
            </a:r>
            <a:r>
              <a:rPr lang="en-IN" sz="2400" i="1" dirty="0" smtClean="0"/>
              <a:t>barrel shifter</a:t>
            </a:r>
            <a:r>
              <a:rPr lang="en-IN" sz="2400" dirty="0"/>
              <a:t>. Design a four-bit </a:t>
            </a:r>
            <a:r>
              <a:rPr lang="en-IN" sz="2400" dirty="0" smtClean="0"/>
              <a:t>barrel shifter </a:t>
            </a:r>
            <a:r>
              <a:rPr lang="en-IN" sz="2400" dirty="0"/>
              <a:t>that rotates the bits by 0, 1, 2, or 3 bit positions </a:t>
            </a:r>
            <a:r>
              <a:rPr lang="en-IN" sz="2400" dirty="0" smtClean="0"/>
              <a:t>as determined </a:t>
            </a:r>
            <a:r>
              <a:rPr lang="en-IN" sz="2400" dirty="0"/>
              <a:t>by the valuation of two control signals </a:t>
            </a:r>
            <a:r>
              <a:rPr lang="en-IN" sz="2400" i="1" dirty="0"/>
              <a:t>s</a:t>
            </a:r>
            <a:r>
              <a:rPr lang="en-IN" sz="2400" dirty="0"/>
              <a:t>1 and </a:t>
            </a:r>
            <a:r>
              <a:rPr lang="en-IN" sz="2400" i="1" dirty="0"/>
              <a:t>s</a:t>
            </a:r>
            <a:r>
              <a:rPr lang="en-IN" sz="2400" dirty="0"/>
              <a:t>0.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b="1" dirty="0" smtClean="0"/>
              <a:t>Solution</a:t>
            </a:r>
            <a:r>
              <a:rPr lang="en-IN" b="1" dirty="0"/>
              <a:t>: </a:t>
            </a:r>
            <a:r>
              <a:rPr lang="en-IN" dirty="0"/>
              <a:t>The required action is given in </a:t>
            </a:r>
            <a:r>
              <a:rPr lang="en-IN" dirty="0" smtClean="0"/>
              <a:t>truth table.</a:t>
            </a:r>
          </a:p>
          <a:p>
            <a:r>
              <a:rPr lang="en-IN" dirty="0" smtClean="0"/>
              <a:t>The </a:t>
            </a:r>
            <a:r>
              <a:rPr lang="en-IN" dirty="0"/>
              <a:t>barrel shifter can be </a:t>
            </a:r>
            <a:r>
              <a:rPr lang="en-IN" dirty="0" smtClean="0"/>
              <a:t>implemented with </a:t>
            </a:r>
            <a:r>
              <a:rPr lang="en-IN" dirty="0"/>
              <a:t>four 4-to-1 multiplexers as shown in </a:t>
            </a:r>
            <a:r>
              <a:rPr lang="en-IN" dirty="0" smtClean="0"/>
              <a:t>Figure. </a:t>
            </a:r>
            <a:r>
              <a:rPr lang="en-IN" dirty="0"/>
              <a:t>The control signals </a:t>
            </a:r>
            <a:r>
              <a:rPr lang="en-IN" i="1" dirty="0"/>
              <a:t>s</a:t>
            </a:r>
            <a:r>
              <a:rPr lang="en-IN" dirty="0"/>
              <a:t>1 </a:t>
            </a:r>
            <a:r>
              <a:rPr lang="en-IN" dirty="0" smtClean="0"/>
              <a:t>and </a:t>
            </a:r>
            <a:r>
              <a:rPr lang="en-IN" i="1" dirty="0" smtClean="0"/>
              <a:t>s</a:t>
            </a:r>
            <a:r>
              <a:rPr lang="en-IN" dirty="0" smtClean="0"/>
              <a:t>0 </a:t>
            </a:r>
            <a:r>
              <a:rPr lang="en-IN" dirty="0"/>
              <a:t>are used as the select inputs to the multiplexers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01" y="4728419"/>
            <a:ext cx="2615643" cy="1652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686" y="4152842"/>
            <a:ext cx="5830114" cy="24577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00482" y="6553848"/>
            <a:ext cx="2339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"/>
                <a:ea typeface="+mn-ea"/>
                <a:cs typeface="+mn-cs"/>
              </a:rPr>
              <a:t>A barrel shifter circuit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85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One digit BCD </a:t>
            </a:r>
            <a:r>
              <a:rPr lang="en-IN" b="1" dirty="0">
                <a:solidFill>
                  <a:srgbClr val="FF0000"/>
                </a:solidFill>
              </a:rPr>
              <a:t>Addition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764"/>
            <a:ext cx="10515600" cy="4916199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The </a:t>
            </a:r>
            <a:r>
              <a:rPr lang="en-IN" dirty="0"/>
              <a:t>addition of two BCD digits is complicated by the fact that the sum may </a:t>
            </a:r>
            <a:r>
              <a:rPr lang="en-IN" dirty="0" smtClean="0"/>
              <a:t>exceed 9</a:t>
            </a:r>
            <a:r>
              <a:rPr lang="en-IN" dirty="0"/>
              <a:t>, in which case a correction will have to be made. </a:t>
            </a:r>
            <a:endParaRPr lang="en-IN" dirty="0" smtClean="0"/>
          </a:p>
          <a:p>
            <a:r>
              <a:rPr lang="en-IN" dirty="0" smtClean="0"/>
              <a:t>Let </a:t>
            </a:r>
            <a:r>
              <a:rPr lang="en-IN" i="1" dirty="0"/>
              <a:t>X </a:t>
            </a:r>
            <a:r>
              <a:rPr lang="en-IN" dirty="0"/>
              <a:t>= </a:t>
            </a:r>
            <a:r>
              <a:rPr lang="en-IN" i="1" dirty="0"/>
              <a:t>x</a:t>
            </a:r>
            <a:r>
              <a:rPr lang="en-IN" baseline="-25000" dirty="0"/>
              <a:t>3</a:t>
            </a:r>
            <a:r>
              <a:rPr lang="en-IN" i="1" dirty="0"/>
              <a:t>x</a:t>
            </a:r>
            <a:r>
              <a:rPr lang="en-IN" baseline="-25000" dirty="0"/>
              <a:t>2</a:t>
            </a:r>
            <a:r>
              <a:rPr lang="en-IN" i="1" dirty="0"/>
              <a:t>x</a:t>
            </a:r>
            <a:r>
              <a:rPr lang="en-IN" baseline="-25000" dirty="0"/>
              <a:t>1</a:t>
            </a:r>
            <a:r>
              <a:rPr lang="en-IN" i="1" dirty="0"/>
              <a:t>x</a:t>
            </a:r>
            <a:r>
              <a:rPr lang="en-IN" baseline="-25000" dirty="0"/>
              <a:t>0</a:t>
            </a:r>
            <a:r>
              <a:rPr lang="en-IN" dirty="0"/>
              <a:t> and </a:t>
            </a:r>
            <a:r>
              <a:rPr lang="en-IN" i="1" dirty="0"/>
              <a:t>Y </a:t>
            </a:r>
            <a:r>
              <a:rPr lang="en-IN" dirty="0"/>
              <a:t>= </a:t>
            </a:r>
            <a:r>
              <a:rPr lang="en-IN" i="1" dirty="0" smtClean="0"/>
              <a:t>y</a:t>
            </a:r>
            <a:r>
              <a:rPr lang="en-IN" baseline="-25000" dirty="0" smtClean="0"/>
              <a:t>3</a:t>
            </a:r>
            <a:r>
              <a:rPr lang="en-IN" i="1" dirty="0" smtClean="0"/>
              <a:t>y</a:t>
            </a:r>
            <a:r>
              <a:rPr lang="en-IN" baseline="-25000" dirty="0" smtClean="0"/>
              <a:t>2</a:t>
            </a:r>
            <a:r>
              <a:rPr lang="en-IN" i="1" dirty="0" smtClean="0"/>
              <a:t>y</a:t>
            </a:r>
            <a:r>
              <a:rPr lang="en-IN" baseline="-25000" dirty="0" smtClean="0"/>
              <a:t>1</a:t>
            </a:r>
            <a:r>
              <a:rPr lang="en-IN" i="1" dirty="0" smtClean="0"/>
              <a:t>y</a:t>
            </a:r>
            <a:r>
              <a:rPr lang="en-IN" baseline="-25000" dirty="0" smtClean="0"/>
              <a:t>0 </a:t>
            </a:r>
            <a:r>
              <a:rPr lang="en-IN" dirty="0" smtClean="0"/>
              <a:t>represent </a:t>
            </a:r>
            <a:r>
              <a:rPr lang="en-IN" dirty="0"/>
              <a:t>the two BCD digits and let </a:t>
            </a:r>
            <a:r>
              <a:rPr lang="en-IN" dirty="0" smtClean="0"/>
              <a:t>	  </a:t>
            </a:r>
            <a:r>
              <a:rPr lang="en-IN" i="1" dirty="0" smtClean="0"/>
              <a:t>S </a:t>
            </a:r>
            <a:r>
              <a:rPr lang="en-IN" dirty="0"/>
              <a:t>= </a:t>
            </a:r>
            <a:r>
              <a:rPr lang="en-IN" i="1" dirty="0"/>
              <a:t>s</a:t>
            </a:r>
            <a:r>
              <a:rPr lang="en-IN" baseline="-25000" dirty="0"/>
              <a:t>3</a:t>
            </a:r>
            <a:r>
              <a:rPr lang="en-IN" i="1" dirty="0"/>
              <a:t>s</a:t>
            </a:r>
            <a:r>
              <a:rPr lang="en-IN" baseline="-25000" dirty="0"/>
              <a:t>2</a:t>
            </a:r>
            <a:r>
              <a:rPr lang="en-IN" i="1" dirty="0"/>
              <a:t>s</a:t>
            </a:r>
            <a:r>
              <a:rPr lang="en-IN" baseline="-25000" dirty="0"/>
              <a:t>1</a:t>
            </a:r>
            <a:r>
              <a:rPr lang="en-IN" i="1" dirty="0"/>
              <a:t>s</a:t>
            </a:r>
            <a:r>
              <a:rPr lang="en-IN" baseline="-25000" dirty="0"/>
              <a:t>0</a:t>
            </a:r>
            <a:r>
              <a:rPr lang="en-IN" dirty="0"/>
              <a:t> be the desired sum digit, </a:t>
            </a:r>
            <a:r>
              <a:rPr lang="en-IN" i="1" dirty="0"/>
              <a:t>S </a:t>
            </a:r>
            <a:r>
              <a:rPr lang="en-IN" dirty="0"/>
              <a:t>= </a:t>
            </a:r>
            <a:r>
              <a:rPr lang="en-IN" i="1" dirty="0"/>
              <a:t>X </a:t>
            </a:r>
            <a:r>
              <a:rPr lang="en-IN" dirty="0"/>
              <a:t>+ </a:t>
            </a:r>
            <a:r>
              <a:rPr lang="en-IN" i="1" dirty="0"/>
              <a:t>Y </a:t>
            </a:r>
            <a:r>
              <a:rPr lang="en-IN" dirty="0"/>
              <a:t>.</a:t>
            </a:r>
          </a:p>
          <a:p>
            <a:r>
              <a:rPr lang="en-IN" dirty="0" smtClean="0"/>
              <a:t>If </a:t>
            </a:r>
            <a:r>
              <a:rPr lang="en-IN" i="1" dirty="0"/>
              <a:t>X </a:t>
            </a:r>
            <a:r>
              <a:rPr lang="en-IN" dirty="0"/>
              <a:t>+ </a:t>
            </a:r>
            <a:r>
              <a:rPr lang="en-IN" i="1" dirty="0"/>
              <a:t>Y </a:t>
            </a:r>
            <a:r>
              <a:rPr lang="en-IN" dirty="0"/>
              <a:t>≤ 9, then the addition is the same as the addition of 2 four-bit </a:t>
            </a:r>
            <a:r>
              <a:rPr lang="en-IN" dirty="0" smtClean="0"/>
              <a:t>unsigned binary </a:t>
            </a:r>
            <a:r>
              <a:rPr lang="en-IN" dirty="0"/>
              <a:t>numbers. </a:t>
            </a:r>
            <a:endParaRPr lang="en-IN" dirty="0" smtClean="0"/>
          </a:p>
          <a:p>
            <a:r>
              <a:rPr lang="en-IN" dirty="0" smtClean="0"/>
              <a:t>But</a:t>
            </a:r>
            <a:r>
              <a:rPr lang="en-IN" dirty="0"/>
              <a:t>, if </a:t>
            </a:r>
            <a:r>
              <a:rPr lang="en-IN" i="1" dirty="0"/>
              <a:t>X </a:t>
            </a:r>
            <a:r>
              <a:rPr lang="en-IN" dirty="0"/>
              <a:t>+ </a:t>
            </a:r>
            <a:r>
              <a:rPr lang="en-IN" i="1" dirty="0"/>
              <a:t>Y &gt; </a:t>
            </a:r>
            <a:r>
              <a:rPr lang="en-IN" dirty="0"/>
              <a:t>9, then the result requires two BCD digits. </a:t>
            </a:r>
            <a:endParaRPr lang="en-IN" dirty="0" smtClean="0"/>
          </a:p>
          <a:p>
            <a:r>
              <a:rPr lang="en-IN" dirty="0" smtClean="0"/>
              <a:t>Moreover, the </a:t>
            </a:r>
            <a:r>
              <a:rPr lang="en-IN" dirty="0"/>
              <a:t>four-bit sum obtained from the four-bit adder may be incorrect.</a:t>
            </a:r>
          </a:p>
          <a:p>
            <a:r>
              <a:rPr lang="en-IN" dirty="0"/>
              <a:t>There are two cases where some correction has to be made: </a:t>
            </a:r>
            <a:endParaRPr lang="en-IN" dirty="0" smtClean="0"/>
          </a:p>
          <a:p>
            <a:pPr lvl="1"/>
            <a:r>
              <a:rPr lang="en-IN" dirty="0" smtClean="0"/>
              <a:t>when </a:t>
            </a:r>
            <a:r>
              <a:rPr lang="en-IN" dirty="0"/>
              <a:t>the sum is </a:t>
            </a:r>
            <a:r>
              <a:rPr lang="en-IN" dirty="0" smtClean="0"/>
              <a:t>greater than </a:t>
            </a:r>
            <a:r>
              <a:rPr lang="en-IN" dirty="0"/>
              <a:t>9 but no carry-out is generated using four bits, and </a:t>
            </a:r>
            <a:endParaRPr lang="en-IN" dirty="0" smtClean="0"/>
          </a:p>
          <a:p>
            <a:pPr lvl="1"/>
            <a:r>
              <a:rPr lang="en-IN" dirty="0" smtClean="0"/>
              <a:t>when </a:t>
            </a:r>
            <a:r>
              <a:rPr lang="en-IN" dirty="0"/>
              <a:t>the sum is greater than 15 so that a carry-out is generated using four bits.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30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582" y="1288474"/>
            <a:ext cx="8188036" cy="488848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 the </a:t>
            </a:r>
            <a:r>
              <a:rPr lang="en-IN" dirty="0" smtClean="0"/>
              <a:t>first case </a:t>
            </a:r>
            <a:r>
              <a:rPr lang="en-IN" dirty="0"/>
              <a:t>the four-bit addition </a:t>
            </a:r>
            <a:r>
              <a:rPr lang="en-IN" dirty="0" smtClean="0"/>
              <a:t>yields, an intermediate sum,  </a:t>
            </a:r>
            <a:r>
              <a:rPr lang="en-IN" i="1" dirty="0"/>
              <a:t>Z </a:t>
            </a:r>
            <a:r>
              <a:rPr lang="en-IN" dirty="0"/>
              <a:t>= 7 + 5 = 12.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obtain a correct BCD result, we </a:t>
            </a:r>
            <a:r>
              <a:rPr lang="en-IN" dirty="0" smtClean="0"/>
              <a:t>must generate </a:t>
            </a:r>
            <a:r>
              <a:rPr lang="en-IN" i="1" dirty="0"/>
              <a:t>S </a:t>
            </a:r>
            <a:r>
              <a:rPr lang="en-IN" dirty="0"/>
              <a:t>= 2 and a carry-out of 1.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necessary correction is apparent from the </a:t>
            </a:r>
            <a:r>
              <a:rPr lang="en-IN" dirty="0" smtClean="0"/>
              <a:t>fact that </a:t>
            </a:r>
            <a:r>
              <a:rPr lang="en-IN" dirty="0"/>
              <a:t>the four-bit addition is a modulo-16 scheme, whereas decimal addition is a </a:t>
            </a:r>
            <a:r>
              <a:rPr lang="en-IN" dirty="0" smtClean="0"/>
              <a:t>modulo-10 scheme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Therefore</a:t>
            </a:r>
            <a:r>
              <a:rPr lang="en-IN" dirty="0"/>
              <a:t>, a correct decimal digit can be generated by adding 6 to the result </a:t>
            </a:r>
            <a:r>
              <a:rPr lang="en-IN" dirty="0" smtClean="0"/>
              <a:t>of four-bit </a:t>
            </a:r>
            <a:r>
              <a:rPr lang="en-IN" dirty="0"/>
              <a:t>addition whenever this result exceeds 9. </a:t>
            </a:r>
            <a:endParaRPr lang="en-IN" dirty="0" smtClean="0"/>
          </a:p>
          <a:p>
            <a:r>
              <a:rPr lang="en-IN" dirty="0" smtClean="0"/>
              <a:t>Thus </a:t>
            </a:r>
            <a:r>
              <a:rPr lang="en-IN" dirty="0"/>
              <a:t>we can arrange the computation </a:t>
            </a:r>
            <a:r>
              <a:rPr lang="en-IN" dirty="0" smtClean="0"/>
              <a:t>as follows</a:t>
            </a:r>
          </a:p>
          <a:p>
            <a:pPr marL="0" indent="0">
              <a:buNone/>
            </a:pPr>
            <a:r>
              <a:rPr lang="en-IN" i="1" dirty="0" smtClean="0"/>
              <a:t>	Z </a:t>
            </a:r>
            <a:r>
              <a:rPr lang="en-IN" dirty="0"/>
              <a:t>= </a:t>
            </a:r>
            <a:r>
              <a:rPr lang="en-IN" i="1" dirty="0"/>
              <a:t>X </a:t>
            </a:r>
            <a:r>
              <a:rPr lang="en-IN" dirty="0"/>
              <a:t>+ </a:t>
            </a:r>
            <a:r>
              <a:rPr lang="en-IN" i="1" dirty="0"/>
              <a:t>Y</a:t>
            </a:r>
          </a:p>
          <a:p>
            <a:pPr lvl="1"/>
            <a:r>
              <a:rPr lang="en-IN" dirty="0"/>
              <a:t>If </a:t>
            </a:r>
            <a:r>
              <a:rPr lang="en-IN" i="1" dirty="0"/>
              <a:t>Z </a:t>
            </a:r>
            <a:r>
              <a:rPr lang="en-IN" dirty="0"/>
              <a:t>≤ 9</a:t>
            </a:r>
            <a:r>
              <a:rPr lang="en-IN" i="1" dirty="0"/>
              <a:t>, </a:t>
            </a:r>
            <a:r>
              <a:rPr lang="en-IN" dirty="0"/>
              <a:t>then </a:t>
            </a:r>
            <a:r>
              <a:rPr lang="en-IN" i="1" dirty="0"/>
              <a:t>S </a:t>
            </a:r>
            <a:r>
              <a:rPr lang="en-IN" dirty="0"/>
              <a:t>= </a:t>
            </a:r>
            <a:r>
              <a:rPr lang="en-IN" i="1" dirty="0"/>
              <a:t>Z </a:t>
            </a:r>
            <a:r>
              <a:rPr lang="en-IN" dirty="0"/>
              <a:t>and carry-out = 0</a:t>
            </a:r>
          </a:p>
          <a:p>
            <a:pPr lvl="1"/>
            <a:r>
              <a:rPr lang="en-IN" dirty="0"/>
              <a:t>if </a:t>
            </a:r>
            <a:r>
              <a:rPr lang="en-IN" i="1" dirty="0"/>
              <a:t>Z &gt; </a:t>
            </a:r>
            <a:r>
              <a:rPr lang="en-IN" dirty="0"/>
              <a:t>9</a:t>
            </a:r>
            <a:r>
              <a:rPr lang="en-IN" i="1" dirty="0"/>
              <a:t>, </a:t>
            </a:r>
            <a:r>
              <a:rPr lang="en-IN" dirty="0"/>
              <a:t>then </a:t>
            </a:r>
            <a:r>
              <a:rPr lang="en-IN" i="1" dirty="0"/>
              <a:t>S </a:t>
            </a:r>
            <a:r>
              <a:rPr lang="en-IN" dirty="0"/>
              <a:t>= </a:t>
            </a:r>
            <a:r>
              <a:rPr lang="en-IN" i="1" dirty="0"/>
              <a:t>Z </a:t>
            </a:r>
            <a:r>
              <a:rPr lang="en-IN" dirty="0"/>
              <a:t>+ 6 and carry-out = 1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50850"/>
          <a:stretch/>
        </p:blipFill>
        <p:spPr>
          <a:xfrm>
            <a:off x="9391259" y="2630055"/>
            <a:ext cx="2800741" cy="22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5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679"/>
            <a:ext cx="7516091" cy="4351338"/>
          </a:xfrm>
        </p:spPr>
        <p:txBody>
          <a:bodyPr>
            <a:normAutofit/>
          </a:bodyPr>
          <a:lstStyle/>
          <a:p>
            <a:r>
              <a:rPr lang="en-IN" dirty="0"/>
              <a:t>The second </a:t>
            </a:r>
            <a:r>
              <a:rPr lang="en-IN" dirty="0" smtClean="0"/>
              <a:t>case of BCD addition is shown </a:t>
            </a:r>
            <a:r>
              <a:rPr lang="en-IN" dirty="0"/>
              <a:t>in Figure </a:t>
            </a:r>
            <a:r>
              <a:rPr lang="en-IN" dirty="0" smtClean="0"/>
              <a:t>i.e. </a:t>
            </a:r>
            <a:r>
              <a:rPr lang="en-IN" dirty="0"/>
              <a:t>what happens when </a:t>
            </a:r>
            <a:r>
              <a:rPr lang="en-IN" i="1" dirty="0"/>
              <a:t>X </a:t>
            </a:r>
            <a:r>
              <a:rPr lang="en-IN" dirty="0"/>
              <a:t>+ </a:t>
            </a:r>
            <a:r>
              <a:rPr lang="en-IN" i="1" dirty="0"/>
              <a:t>Y &gt; </a:t>
            </a:r>
            <a:r>
              <a:rPr lang="en-IN" dirty="0"/>
              <a:t>15. </a:t>
            </a:r>
            <a:endParaRPr lang="en-IN" dirty="0" smtClean="0"/>
          </a:p>
          <a:p>
            <a:r>
              <a:rPr lang="en-IN" dirty="0"/>
              <a:t>In this case </a:t>
            </a:r>
            <a:r>
              <a:rPr lang="en-IN" dirty="0" smtClean="0"/>
              <a:t>the four </a:t>
            </a:r>
            <a:r>
              <a:rPr lang="en-IN" dirty="0"/>
              <a:t>least-significant bits of </a:t>
            </a:r>
            <a:r>
              <a:rPr lang="en-IN" i="1" dirty="0"/>
              <a:t>Z </a:t>
            </a:r>
            <a:r>
              <a:rPr lang="en-IN" dirty="0"/>
              <a:t>represent the digit 1, which is wrong. </a:t>
            </a:r>
            <a:endParaRPr lang="en-IN" dirty="0" smtClean="0"/>
          </a:p>
          <a:p>
            <a:r>
              <a:rPr lang="en-IN" dirty="0" smtClean="0"/>
              <a:t>But </a:t>
            </a:r>
            <a:r>
              <a:rPr lang="en-IN" dirty="0"/>
              <a:t>a carry is </a:t>
            </a:r>
            <a:r>
              <a:rPr lang="en-IN" dirty="0" smtClean="0"/>
              <a:t>generated, which </a:t>
            </a:r>
            <a:r>
              <a:rPr lang="en-IN" dirty="0"/>
              <a:t>corresponds to the value 16, that must be taken into account. </a:t>
            </a:r>
            <a:endParaRPr lang="en-IN" dirty="0" smtClean="0"/>
          </a:p>
          <a:p>
            <a:r>
              <a:rPr lang="en-IN" dirty="0" smtClean="0"/>
              <a:t>Again </a:t>
            </a:r>
            <a:r>
              <a:rPr lang="en-IN" dirty="0"/>
              <a:t>adding 6 to </a:t>
            </a:r>
            <a:r>
              <a:rPr lang="en-IN" dirty="0" smtClean="0"/>
              <a:t>the intermediate </a:t>
            </a:r>
            <a:r>
              <a:rPr lang="en-IN" dirty="0"/>
              <a:t>sum </a:t>
            </a:r>
            <a:r>
              <a:rPr lang="en-IN" i="1" dirty="0"/>
              <a:t>Z </a:t>
            </a:r>
            <a:r>
              <a:rPr lang="en-IN" dirty="0"/>
              <a:t>provides the necessary correction.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8842"/>
          <a:stretch/>
        </p:blipFill>
        <p:spPr>
          <a:xfrm>
            <a:off x="8984672" y="2147454"/>
            <a:ext cx="2800741" cy="229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7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41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Block diagram for a one-digit BCD adder.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8536"/>
            <a:ext cx="6619214" cy="4858427"/>
          </a:xfrm>
        </p:spPr>
        <p:txBody>
          <a:bodyPr>
            <a:normAutofit/>
          </a:bodyPr>
          <a:lstStyle/>
          <a:p>
            <a:r>
              <a:rPr lang="en-IN" dirty="0"/>
              <a:t>Figure </a:t>
            </a:r>
            <a:r>
              <a:rPr lang="en-IN" dirty="0" smtClean="0"/>
              <a:t>gives </a:t>
            </a:r>
            <a:r>
              <a:rPr lang="en-IN" dirty="0"/>
              <a:t>a block diagram of a one-digit BCD </a:t>
            </a:r>
            <a:r>
              <a:rPr lang="en-IN" dirty="0" smtClean="0"/>
              <a:t>adder. </a:t>
            </a:r>
          </a:p>
          <a:p>
            <a:r>
              <a:rPr lang="en-IN" dirty="0" smtClean="0"/>
              <a:t>The </a:t>
            </a:r>
            <a:r>
              <a:rPr lang="en-IN" dirty="0"/>
              <a:t>block that detects whether </a:t>
            </a:r>
            <a:r>
              <a:rPr lang="en-IN" i="1" dirty="0"/>
              <a:t>Z &gt; </a:t>
            </a:r>
            <a:r>
              <a:rPr lang="en-IN" dirty="0"/>
              <a:t>9 produces an output signal, Adjust, </a:t>
            </a:r>
            <a:r>
              <a:rPr lang="en-IN" dirty="0" smtClean="0"/>
              <a:t>which controls </a:t>
            </a:r>
            <a:r>
              <a:rPr lang="en-IN" dirty="0"/>
              <a:t>the multiplexer that provides the correction when needed. </a:t>
            </a:r>
            <a:endParaRPr lang="en-IN" dirty="0" smtClean="0"/>
          </a:p>
          <a:p>
            <a:r>
              <a:rPr lang="en-IN" dirty="0" smtClean="0"/>
              <a:t>A second </a:t>
            </a:r>
            <a:r>
              <a:rPr lang="en-IN" dirty="0"/>
              <a:t>four-bit </a:t>
            </a:r>
            <a:r>
              <a:rPr lang="en-IN" dirty="0" smtClean="0"/>
              <a:t>adder generates </a:t>
            </a:r>
            <a:r>
              <a:rPr lang="en-IN" dirty="0"/>
              <a:t>the corrected sum bits.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Adjust = 0, then </a:t>
            </a:r>
            <a:r>
              <a:rPr lang="en-IN" i="1" dirty="0"/>
              <a:t>S </a:t>
            </a:r>
            <a:r>
              <a:rPr lang="en-IN" dirty="0"/>
              <a:t>= </a:t>
            </a:r>
            <a:r>
              <a:rPr lang="en-IN" i="1" dirty="0"/>
              <a:t>Z </a:t>
            </a:r>
            <a:r>
              <a:rPr lang="en-IN" dirty="0"/>
              <a:t>+ 0; if Adjust = 1, </a:t>
            </a:r>
            <a:r>
              <a:rPr lang="en-IN" dirty="0" smtClean="0"/>
              <a:t>then </a:t>
            </a:r>
            <a:r>
              <a:rPr lang="en-IN" i="1" dirty="0" smtClean="0"/>
              <a:t>S </a:t>
            </a:r>
            <a:r>
              <a:rPr lang="en-IN" dirty="0"/>
              <a:t>= </a:t>
            </a:r>
            <a:r>
              <a:rPr lang="en-IN" i="1" dirty="0"/>
              <a:t>Z </a:t>
            </a:r>
            <a:r>
              <a:rPr lang="en-IN" dirty="0"/>
              <a:t>+ 6 and carry-out = 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14" y="1491612"/>
            <a:ext cx="4734586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9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843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803564"/>
            <a:ext cx="8887696" cy="5043560"/>
          </a:xfrm>
        </p:spPr>
        <p:txBody>
          <a:bodyPr>
            <a:noAutofit/>
          </a:bodyPr>
          <a:lstStyle/>
          <a:p>
            <a:r>
              <a:rPr lang="en-IN" sz="1900" dirty="0" smtClean="0"/>
              <a:t>Next we can </a:t>
            </a:r>
            <a:r>
              <a:rPr lang="en-IN" sz="1900" dirty="0"/>
              <a:t>derive </a:t>
            </a:r>
            <a:r>
              <a:rPr lang="en-IN" sz="1900" dirty="0" smtClean="0"/>
              <a:t>the </a:t>
            </a:r>
            <a:r>
              <a:rPr lang="en-IN" sz="1900" dirty="0"/>
              <a:t>circuit to implement the block </a:t>
            </a:r>
            <a:r>
              <a:rPr lang="en-IN" sz="1900" dirty="0" smtClean="0"/>
              <a:t>diagram.</a:t>
            </a:r>
            <a:endParaRPr lang="en-IN" sz="1900" dirty="0"/>
          </a:p>
          <a:p>
            <a:r>
              <a:rPr lang="en-IN" sz="1900" dirty="0" smtClean="0"/>
              <a:t>Firstly, to </a:t>
            </a:r>
            <a:r>
              <a:rPr lang="en-IN" sz="1900" dirty="0"/>
              <a:t>define the </a:t>
            </a:r>
            <a:r>
              <a:rPr lang="en-IN" sz="1900" i="1" dirty="0" smtClean="0"/>
              <a:t>Adjust </a:t>
            </a:r>
            <a:r>
              <a:rPr lang="en-IN" sz="1900" dirty="0" smtClean="0"/>
              <a:t>function</a:t>
            </a:r>
            <a:r>
              <a:rPr lang="en-IN" sz="1900" dirty="0"/>
              <a:t>, we can observe that </a:t>
            </a:r>
            <a:endParaRPr lang="en-IN" sz="1900" dirty="0" smtClean="0"/>
          </a:p>
          <a:p>
            <a:pPr lvl="1"/>
            <a:r>
              <a:rPr lang="en-IN" sz="1900" dirty="0" smtClean="0"/>
              <a:t>the </a:t>
            </a:r>
            <a:r>
              <a:rPr lang="en-IN" sz="1900" dirty="0"/>
              <a:t>intermediate sum will exceed 9 if the carry-out from </a:t>
            </a:r>
            <a:r>
              <a:rPr lang="en-IN" sz="1900" dirty="0" smtClean="0"/>
              <a:t>the four-bit </a:t>
            </a:r>
            <a:r>
              <a:rPr lang="en-IN" sz="1900" dirty="0"/>
              <a:t>adder is equal to 1, or if </a:t>
            </a:r>
            <a:r>
              <a:rPr lang="en-IN" sz="1900" i="1" dirty="0"/>
              <a:t>z</a:t>
            </a:r>
            <a:r>
              <a:rPr lang="en-IN" sz="1900" baseline="-25000" dirty="0"/>
              <a:t>3</a:t>
            </a:r>
            <a:r>
              <a:rPr lang="en-IN" sz="1900" dirty="0"/>
              <a:t> = 1 and either </a:t>
            </a:r>
            <a:r>
              <a:rPr lang="en-IN" sz="1900" i="1" dirty="0"/>
              <a:t>z</a:t>
            </a:r>
            <a:r>
              <a:rPr lang="en-IN" sz="1900" baseline="-25000" dirty="0"/>
              <a:t>2</a:t>
            </a:r>
            <a:r>
              <a:rPr lang="en-IN" sz="1900" dirty="0"/>
              <a:t> or </a:t>
            </a:r>
            <a:r>
              <a:rPr lang="en-IN" sz="1900" i="1" dirty="0"/>
              <a:t>z</a:t>
            </a:r>
            <a:r>
              <a:rPr lang="en-IN" sz="1900" baseline="-25000" dirty="0"/>
              <a:t>1</a:t>
            </a:r>
            <a:r>
              <a:rPr lang="en-IN" sz="1900" dirty="0"/>
              <a:t> (or both) are equal to 1. </a:t>
            </a:r>
            <a:endParaRPr lang="en-IN" sz="1900" dirty="0" smtClean="0"/>
          </a:p>
          <a:p>
            <a:pPr lvl="1"/>
            <a:r>
              <a:rPr lang="en-IN" sz="1900" dirty="0" smtClean="0"/>
              <a:t>Hence the </a:t>
            </a:r>
            <a:r>
              <a:rPr lang="en-IN" sz="1900" dirty="0"/>
              <a:t>logic expression for this function </a:t>
            </a:r>
            <a:r>
              <a:rPr lang="en-IN" sz="1900" dirty="0" smtClean="0"/>
              <a:t>is </a:t>
            </a:r>
          </a:p>
          <a:p>
            <a:pPr marL="457200" lvl="1" indent="0">
              <a:buNone/>
            </a:pPr>
            <a:r>
              <a:rPr lang="en-IN" sz="1900" dirty="0"/>
              <a:t>	</a:t>
            </a:r>
            <a:r>
              <a:rPr lang="en-IN" sz="1900" dirty="0" smtClean="0"/>
              <a:t>Adjust </a:t>
            </a:r>
            <a:r>
              <a:rPr lang="en-IN" sz="1900" dirty="0"/>
              <a:t>= Carry-out + </a:t>
            </a:r>
            <a:r>
              <a:rPr lang="en-IN" sz="1900" i="1" dirty="0"/>
              <a:t>z</a:t>
            </a:r>
            <a:r>
              <a:rPr lang="en-IN" sz="1900" baseline="-25000" dirty="0"/>
              <a:t>3</a:t>
            </a:r>
            <a:r>
              <a:rPr lang="en-IN" sz="1900" i="1" dirty="0"/>
              <a:t>(z</a:t>
            </a:r>
            <a:r>
              <a:rPr lang="en-IN" sz="1900" baseline="-25000" dirty="0"/>
              <a:t>2</a:t>
            </a:r>
            <a:r>
              <a:rPr lang="en-IN" sz="1900" dirty="0"/>
              <a:t> + </a:t>
            </a:r>
            <a:r>
              <a:rPr lang="en-IN" sz="1900" i="1" dirty="0"/>
              <a:t>z</a:t>
            </a:r>
            <a:r>
              <a:rPr lang="en-IN" sz="1900" baseline="-25000" dirty="0"/>
              <a:t>1</a:t>
            </a:r>
            <a:r>
              <a:rPr lang="en-IN" sz="1900" i="1" dirty="0" smtClean="0"/>
              <a:t>)</a:t>
            </a:r>
          </a:p>
          <a:p>
            <a:r>
              <a:rPr lang="en-IN" sz="1900" dirty="0"/>
              <a:t>Instead of implementing another complete four-bit adder to perform the correction, we </a:t>
            </a:r>
            <a:r>
              <a:rPr lang="en-IN" sz="1900" dirty="0" smtClean="0"/>
              <a:t>can use </a:t>
            </a:r>
            <a:r>
              <a:rPr lang="en-IN" sz="1900" dirty="0"/>
              <a:t>a simpler circuit </a:t>
            </a:r>
            <a:endParaRPr lang="en-IN" sz="1900" dirty="0" smtClean="0"/>
          </a:p>
          <a:p>
            <a:pPr lvl="1"/>
            <a:r>
              <a:rPr lang="en-IN" sz="1900" dirty="0" smtClean="0"/>
              <a:t>because </a:t>
            </a:r>
            <a:r>
              <a:rPr lang="en-IN" sz="1900" dirty="0"/>
              <a:t>the addition of constant 6 does not require the full </a:t>
            </a:r>
            <a:r>
              <a:rPr lang="en-IN" sz="1900" dirty="0" smtClean="0"/>
              <a:t>capability of </a:t>
            </a:r>
            <a:r>
              <a:rPr lang="en-IN" sz="1900" dirty="0"/>
              <a:t>a four-bit adder. </a:t>
            </a:r>
            <a:endParaRPr lang="en-IN" sz="1900" dirty="0" smtClean="0"/>
          </a:p>
          <a:p>
            <a:r>
              <a:rPr lang="en-IN" sz="1900" dirty="0" smtClean="0"/>
              <a:t>The </a:t>
            </a:r>
            <a:r>
              <a:rPr lang="en-IN" sz="1900" dirty="0"/>
              <a:t>least-significant bit of the sum, </a:t>
            </a:r>
            <a:r>
              <a:rPr lang="en-IN" sz="1900" i="1" dirty="0"/>
              <a:t>s</a:t>
            </a:r>
            <a:r>
              <a:rPr lang="en-IN" sz="1900" baseline="-25000" dirty="0"/>
              <a:t>0</a:t>
            </a:r>
            <a:r>
              <a:rPr lang="en-IN" sz="1900" dirty="0"/>
              <a:t>, is not affected at all;</a:t>
            </a:r>
          </a:p>
          <a:p>
            <a:pPr lvl="1"/>
            <a:r>
              <a:rPr lang="en-IN" sz="1900" dirty="0"/>
              <a:t>hence </a:t>
            </a:r>
            <a:r>
              <a:rPr lang="en-IN" sz="1900" i="1" dirty="0"/>
              <a:t>s</a:t>
            </a:r>
            <a:r>
              <a:rPr lang="en-IN" sz="1900" baseline="-25000" dirty="0"/>
              <a:t>0</a:t>
            </a:r>
            <a:r>
              <a:rPr lang="en-IN" sz="1900" dirty="0"/>
              <a:t> = </a:t>
            </a:r>
            <a:r>
              <a:rPr lang="en-IN" sz="1900" i="1" dirty="0"/>
              <a:t>z</a:t>
            </a:r>
            <a:r>
              <a:rPr lang="en-IN" sz="1900" baseline="-25000" dirty="0"/>
              <a:t>0</a:t>
            </a:r>
            <a:r>
              <a:rPr lang="en-IN" sz="1900" dirty="0"/>
              <a:t>. </a:t>
            </a:r>
            <a:endParaRPr lang="en-IN" sz="1900" dirty="0" smtClean="0"/>
          </a:p>
          <a:p>
            <a:r>
              <a:rPr lang="en-IN" sz="1900" dirty="0" smtClean="0"/>
              <a:t>Bit </a:t>
            </a:r>
            <a:r>
              <a:rPr lang="en-IN" sz="1900" i="1" dirty="0"/>
              <a:t>s</a:t>
            </a:r>
            <a:r>
              <a:rPr lang="en-IN" sz="1900" baseline="-25000" dirty="0"/>
              <a:t>3</a:t>
            </a:r>
            <a:r>
              <a:rPr lang="en-IN" sz="1900" dirty="0"/>
              <a:t> is the same </a:t>
            </a:r>
            <a:r>
              <a:rPr lang="en-IN" sz="1900" dirty="0" smtClean="0"/>
              <a:t>as </a:t>
            </a:r>
            <a:r>
              <a:rPr lang="en-IN" sz="1900" i="1" dirty="0" smtClean="0"/>
              <a:t>z</a:t>
            </a:r>
            <a:r>
              <a:rPr lang="en-IN" sz="1900" baseline="-25000" dirty="0" smtClean="0"/>
              <a:t>3</a:t>
            </a:r>
            <a:r>
              <a:rPr lang="en-IN" sz="1900" dirty="0" smtClean="0"/>
              <a:t> </a:t>
            </a:r>
            <a:r>
              <a:rPr lang="en-IN" sz="1900" dirty="0"/>
              <a:t>if the carry-out from the two-bit adder is 0, and it is equal to </a:t>
            </a:r>
            <a:r>
              <a:rPr lang="en-IN" sz="1900" dirty="0" smtClean="0"/>
              <a:t>complement of </a:t>
            </a:r>
            <a:r>
              <a:rPr lang="en-IN" sz="1900" i="1" dirty="0" smtClean="0"/>
              <a:t>z</a:t>
            </a:r>
            <a:r>
              <a:rPr lang="en-IN" sz="1900" baseline="-25000" dirty="0" smtClean="0"/>
              <a:t>3</a:t>
            </a:r>
            <a:r>
              <a:rPr lang="en-IN" sz="1900" dirty="0" smtClean="0"/>
              <a:t> </a:t>
            </a:r>
            <a:r>
              <a:rPr lang="en-IN" sz="1900" dirty="0"/>
              <a:t>if this carry-out is </a:t>
            </a:r>
            <a:r>
              <a:rPr lang="en-IN" sz="1900" dirty="0" smtClean="0"/>
              <a:t>equal to </a:t>
            </a:r>
            <a:r>
              <a:rPr lang="en-IN" sz="1900" dirty="0"/>
              <a:t>1</a:t>
            </a:r>
            <a:r>
              <a:rPr lang="en-IN" sz="1900" dirty="0" smtClean="0"/>
              <a:t>.</a:t>
            </a:r>
          </a:p>
          <a:p>
            <a:r>
              <a:rPr lang="en-IN" sz="1900" dirty="0" smtClean="0"/>
              <a:t>Hence, a </a:t>
            </a:r>
            <a:r>
              <a:rPr lang="en-IN" sz="1900" dirty="0"/>
              <a:t>two-bit adder may be used to develop bits </a:t>
            </a:r>
            <a:r>
              <a:rPr lang="en-IN" sz="1900" i="1" dirty="0"/>
              <a:t>s</a:t>
            </a:r>
            <a:r>
              <a:rPr lang="en-IN" sz="1900" baseline="-25000" dirty="0"/>
              <a:t>2</a:t>
            </a:r>
            <a:r>
              <a:rPr lang="en-IN" sz="1900" dirty="0"/>
              <a:t> and </a:t>
            </a:r>
            <a:r>
              <a:rPr lang="en-IN" sz="1900" i="1" dirty="0"/>
              <a:t>s</a:t>
            </a:r>
            <a:r>
              <a:rPr lang="en-IN" sz="1900" baseline="-25000" dirty="0"/>
              <a:t>1</a:t>
            </a:r>
            <a:r>
              <a:rPr lang="en-IN" sz="1900" dirty="0" smtClean="0"/>
              <a:t>.</a:t>
            </a:r>
          </a:p>
          <a:p>
            <a:r>
              <a:rPr lang="en-IN" sz="1900" dirty="0" smtClean="0"/>
              <a:t>Also, since </a:t>
            </a:r>
            <a:r>
              <a:rPr lang="en-IN" sz="1900" dirty="0"/>
              <a:t>whenever the adjustment of 6 is made there is a carry to the next digit position, </a:t>
            </a:r>
          </a:p>
          <a:p>
            <a:pPr lvl="1"/>
            <a:r>
              <a:rPr lang="en-IN" sz="1900" i="1" dirty="0" err="1"/>
              <a:t>cout</a:t>
            </a:r>
            <a:r>
              <a:rPr lang="en-IN" sz="1900" i="1" dirty="0"/>
              <a:t> </a:t>
            </a:r>
            <a:r>
              <a:rPr lang="en-IN" sz="1900" dirty="0"/>
              <a:t>is just equal to the Adjust signal </a:t>
            </a:r>
            <a:endParaRPr lang="en-IN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0850"/>
          <a:stretch/>
        </p:blipFill>
        <p:spPr>
          <a:xfrm>
            <a:off x="9344890" y="1027906"/>
            <a:ext cx="2800741" cy="2205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8842"/>
          <a:stretch/>
        </p:blipFill>
        <p:spPr>
          <a:xfrm>
            <a:off x="9358752" y="3616041"/>
            <a:ext cx="2800741" cy="229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2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Circuit for a one-digit BCD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524000"/>
            <a:ext cx="5763491" cy="5001491"/>
          </a:xfrm>
        </p:spPr>
        <p:txBody>
          <a:bodyPr>
            <a:noAutofit/>
          </a:bodyPr>
          <a:lstStyle/>
          <a:p>
            <a:r>
              <a:rPr lang="en-IN" sz="2400" dirty="0" smtClean="0"/>
              <a:t>A </a:t>
            </a:r>
            <a:r>
              <a:rPr lang="en-IN" sz="2400" dirty="0"/>
              <a:t>complete circuit that implements </a:t>
            </a:r>
            <a:r>
              <a:rPr lang="en-IN" sz="2400" dirty="0" smtClean="0"/>
              <a:t>the one-digit BCD addition is </a:t>
            </a:r>
            <a:r>
              <a:rPr lang="en-IN" sz="2400" dirty="0"/>
              <a:t>shown in </a:t>
            </a:r>
            <a:r>
              <a:rPr lang="en-IN" sz="2400" dirty="0" smtClean="0"/>
              <a:t>Figure.</a:t>
            </a:r>
          </a:p>
          <a:p>
            <a:r>
              <a:rPr lang="en-IN" sz="2400" dirty="0" smtClean="0"/>
              <a:t>Using the one-digit </a:t>
            </a:r>
            <a:r>
              <a:rPr lang="en-IN" sz="2400" dirty="0"/>
              <a:t>BCD adder as a basic block, it is possible to build larger BCD adders in the </a:t>
            </a:r>
            <a:r>
              <a:rPr lang="en-IN" sz="2400" dirty="0" smtClean="0"/>
              <a:t>same way </a:t>
            </a:r>
            <a:r>
              <a:rPr lang="en-IN" sz="2400" dirty="0"/>
              <a:t>as a binary full-adder is used to build larger ripple-carry binary adders.</a:t>
            </a:r>
          </a:p>
          <a:p>
            <a:r>
              <a:rPr lang="en-IN" sz="2400" dirty="0"/>
              <a:t>Subtraction </a:t>
            </a:r>
            <a:r>
              <a:rPr lang="en-IN" sz="2400" dirty="0" smtClean="0"/>
              <a:t>of BCD numbers </a:t>
            </a:r>
            <a:r>
              <a:rPr lang="en-IN" sz="2400" dirty="0"/>
              <a:t>can be handled with the radix-complement approach. </a:t>
            </a:r>
            <a:endParaRPr lang="en-IN" sz="2400" dirty="0" smtClean="0"/>
          </a:p>
          <a:p>
            <a:pPr lvl="1"/>
            <a:r>
              <a:rPr lang="en-IN" sz="2000" dirty="0" smtClean="0"/>
              <a:t>Just as </a:t>
            </a:r>
            <a:r>
              <a:rPr lang="en-IN" sz="2000" dirty="0"/>
              <a:t>we use 2’s complement representation to deal with negative binary numbers, we can </a:t>
            </a:r>
            <a:r>
              <a:rPr lang="en-IN" sz="2000" dirty="0" smtClean="0"/>
              <a:t>use 10’s </a:t>
            </a:r>
            <a:r>
              <a:rPr lang="en-IN" sz="2000" dirty="0"/>
              <a:t>complement representation to deal with decimal numbers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589" y="1252076"/>
            <a:ext cx="5897265" cy="540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Problem:</a:t>
            </a:r>
            <a:r>
              <a:rPr lang="en-IN" sz="3600" dirty="0"/>
              <a:t> </a:t>
            </a:r>
            <a:r>
              <a:rPr lang="en-IN" sz="3600" dirty="0" smtClean="0"/>
              <a:t>Implement </a:t>
            </a:r>
            <a:r>
              <a:rPr lang="en-IN" sz="3600" dirty="0"/>
              <a:t>the function f (w</a:t>
            </a:r>
            <a:r>
              <a:rPr lang="en-IN" sz="3600" baseline="-25000" dirty="0"/>
              <a:t>1</a:t>
            </a:r>
            <a:r>
              <a:rPr lang="en-IN" sz="3600" dirty="0"/>
              <a:t>, w</a:t>
            </a:r>
            <a:r>
              <a:rPr lang="en-IN" sz="3600" baseline="-25000" dirty="0"/>
              <a:t>2</a:t>
            </a:r>
            <a:r>
              <a:rPr lang="en-IN" sz="3600" dirty="0"/>
              <a:t>, w</a:t>
            </a:r>
            <a:r>
              <a:rPr lang="en-IN" sz="3600" baseline="-25000" dirty="0"/>
              <a:t>3</a:t>
            </a:r>
            <a:r>
              <a:rPr lang="en-IN" sz="3600" dirty="0"/>
              <a:t>) = </a:t>
            </a:r>
            <a:r>
              <a:rPr lang="el-GR" sz="3600" dirty="0" smtClean="0"/>
              <a:t>Σ</a:t>
            </a:r>
            <a:r>
              <a:rPr lang="en-IN" sz="3600" dirty="0" smtClean="0"/>
              <a:t>m(0</a:t>
            </a:r>
            <a:r>
              <a:rPr lang="en-IN" sz="3600" dirty="0"/>
              <a:t>, 1, 3, 4, 6, 7) by using a </a:t>
            </a:r>
            <a:r>
              <a:rPr lang="en-IN" sz="3600" dirty="0" smtClean="0"/>
              <a:t>3-to-8 binary </a:t>
            </a:r>
            <a:r>
              <a:rPr lang="en-IN" sz="3600" dirty="0"/>
              <a:t>decoder and an OR gate.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Solution : The </a:t>
            </a:r>
            <a:r>
              <a:rPr lang="en-IN" dirty="0"/>
              <a:t>decoder generates a separate output for each </a:t>
            </a:r>
            <a:r>
              <a:rPr lang="en-IN" dirty="0" err="1"/>
              <a:t>minterm</a:t>
            </a:r>
            <a:r>
              <a:rPr lang="en-IN" dirty="0"/>
              <a:t> of the required function.</a:t>
            </a:r>
          </a:p>
          <a:p>
            <a:r>
              <a:rPr lang="en-IN" dirty="0"/>
              <a:t>These outputs are then combined in the OR gate, giving the circuit in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374" y="3454215"/>
            <a:ext cx="4613861" cy="255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6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602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Problem:</a:t>
            </a:r>
            <a:r>
              <a:rPr lang="en-IN" sz="3200" dirty="0" smtClean="0"/>
              <a:t> Derive </a:t>
            </a:r>
            <a:r>
              <a:rPr lang="en-IN" sz="3200" dirty="0"/>
              <a:t>a circuit that implements an 8-to-3 binary encoder.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764"/>
            <a:ext cx="10515600" cy="4916199"/>
          </a:xfrm>
        </p:spPr>
        <p:txBody>
          <a:bodyPr/>
          <a:lstStyle/>
          <a:p>
            <a:r>
              <a:rPr lang="en-IN" dirty="0"/>
              <a:t>The truth table for the encoder is shown in </a:t>
            </a:r>
            <a:r>
              <a:rPr lang="en-IN" dirty="0" smtClean="0"/>
              <a:t>Figure. </a:t>
            </a:r>
            <a:r>
              <a:rPr lang="en-IN" dirty="0"/>
              <a:t>Only those rows </a:t>
            </a:r>
            <a:r>
              <a:rPr lang="en-IN" dirty="0" smtClean="0"/>
              <a:t>for which </a:t>
            </a:r>
            <a:r>
              <a:rPr lang="en-IN" dirty="0"/>
              <a:t>a single input variable is equal to 1 are shown; the other rows can be treated as </a:t>
            </a:r>
            <a:r>
              <a:rPr lang="en-IN" dirty="0" smtClean="0"/>
              <a:t>don’t care </a:t>
            </a:r>
            <a:r>
              <a:rPr lang="en-IN" dirty="0"/>
              <a:t>cases. 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/>
              <a:t>the truth table it is seen that the desired circuit is defined by the </a:t>
            </a:r>
            <a:r>
              <a:rPr lang="en-IN" dirty="0" smtClean="0"/>
              <a:t>equations,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919" y="5395804"/>
            <a:ext cx="2459935" cy="960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097" y="2474609"/>
            <a:ext cx="354379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924809703774F9F1540A07852F405" ma:contentTypeVersion="2" ma:contentTypeDescription="Create a new document." ma:contentTypeScope="" ma:versionID="94bb3afc98ac6235560c74534482d8e4">
  <xsd:schema xmlns:xsd="http://www.w3.org/2001/XMLSchema" xmlns:xs="http://www.w3.org/2001/XMLSchema" xmlns:p="http://schemas.microsoft.com/office/2006/metadata/properties" xmlns:ns2="2f1b3196-13b1-4f57-a46a-962c9f17c1b4" targetNamespace="http://schemas.microsoft.com/office/2006/metadata/properties" ma:root="true" ma:fieldsID="b4ac0d5b1f71f5518c3fb157e48aeb87" ns2:_="">
    <xsd:import namespace="2f1b3196-13b1-4f57-a46a-962c9f17c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b3196-13b1-4f57-a46a-962c9f17c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028A04-C9A9-46A4-904B-7F3375290337}"/>
</file>

<file path=customXml/itemProps2.xml><?xml version="1.0" encoding="utf-8"?>
<ds:datastoreItem xmlns:ds="http://schemas.openxmlformats.org/officeDocument/2006/customXml" ds:itemID="{2BE0A309-F569-4F26-9D61-A04313658CAB}"/>
</file>

<file path=customXml/itemProps3.xml><?xml version="1.0" encoding="utf-8"?>
<ds:datastoreItem xmlns:ds="http://schemas.openxmlformats.org/officeDocument/2006/customXml" ds:itemID="{DF22F655-5A6D-4B95-ACFD-CB1ABFA1255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1055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Futura</vt:lpstr>
      <vt:lpstr>Helvetica</vt:lpstr>
      <vt:lpstr>Times New Roman</vt:lpstr>
      <vt:lpstr>1_Office Theme</vt:lpstr>
      <vt:lpstr>Binary-Coded-Decimal Representation</vt:lpstr>
      <vt:lpstr>One digit BCD Addition</vt:lpstr>
      <vt:lpstr>Contd.</vt:lpstr>
      <vt:lpstr>Contd.</vt:lpstr>
      <vt:lpstr>Block diagram for a one-digit BCD adder.</vt:lpstr>
      <vt:lpstr>Contd.</vt:lpstr>
      <vt:lpstr>Circuit for a one-digit BCD adder</vt:lpstr>
      <vt:lpstr>Problem: Implement the function f (w1, w2, w3) = Σm(0, 1, 3, 4, 6, 7) by using a 3-to-8 binary decoder and an OR gate.</vt:lpstr>
      <vt:lpstr>Problem: Derive a circuit that implements an 8-to-3 binary encoder.</vt:lpstr>
      <vt:lpstr>Problem: Implement the function by using a 4-to-1 multiplexer and as few other gates as possible. Assume that only the uncomplemented inputs w1, w2, w3, w4, and w5 are present.</vt:lpstr>
      <vt:lpstr>Problem: We have seen that the rows and columns of a Karnaugh map are labeled using Gray code. This is a code in which consecutive valuations differ in one variable only. Design a circuit that can convert a binary code into Gray code.</vt:lpstr>
      <vt:lpstr>Problem : Any logic function can be decomposed using Shannon’s expansion theorem. For a four-variable function, f (w1, . . . ,w4), the expansion with respect to w1 is</vt:lpstr>
      <vt:lpstr> Problem: In digital systems it is often necessary to have circuits that can shift the bits of a vector by one or more bit positions to the left or right. Design a circuit that can shift a four-bit vector W = w3w2w1w0 one bit position to the right when a control signal Shift is equal to 1. Let the outputs of the circuit be a four-bit vector Y = y3y2y1y0 and a signal k, such that if Shift = 1 then y3 = 0, y2 = w3, y1 = w2, y0 = w1, and k = w0. If Shift = 0 then Y = W and k = 0.</vt:lpstr>
      <vt:lpstr>   Problem: A versatile shifter circuit is able to shift by more bit positions at a time. If the bits that are shifted out are placed into the vacated positions on the left, then the circuit effectively rotates the bits of the input vector by a specified number of bit positions. Such a circuit is often called a barrel shifter. Design a four-bit barrel shifter that rotates the bits by 0, 1, 2, or 3 bit positions as determined by the valuation of two control signals s1 and s0.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Binary-Coded-Decimal Representation</dc:title>
  <dc:creator>ANAGHA E G</dc:creator>
  <cp:lastModifiedBy>ANAGHA E G</cp:lastModifiedBy>
  <cp:revision>1</cp:revision>
  <dcterms:created xsi:type="dcterms:W3CDTF">2020-10-09T16:02:30Z</dcterms:created>
  <dcterms:modified xsi:type="dcterms:W3CDTF">2020-10-09T16:03:09Z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0x010100037924809703774F9F1540A07852F405</vt:lpwstr>
  </property>
</Properties>
</file>