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43-5FF9-48FF-A280-3C87FB7EAFF5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DEF4-8557-42D3-8052-D34813CAC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02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43-5FF9-48FF-A280-3C87FB7EAFF5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DEF4-8557-42D3-8052-D34813CAC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43-5FF9-48FF-A280-3C87FB7EAFF5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DEF4-8557-42D3-8052-D34813CAC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32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43-5FF9-48FF-A280-3C87FB7EAFF5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DEF4-8557-42D3-8052-D34813CAC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43-5FF9-48FF-A280-3C87FB7EAFF5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DEF4-8557-42D3-8052-D34813CAC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0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43-5FF9-48FF-A280-3C87FB7EAFF5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DEF4-8557-42D3-8052-D34813CAC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3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43-5FF9-48FF-A280-3C87FB7EAFF5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DEF4-8557-42D3-8052-D34813CAC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13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43-5FF9-48FF-A280-3C87FB7EAFF5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DEF4-8557-42D3-8052-D34813CAC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1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43-5FF9-48FF-A280-3C87FB7EAFF5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DEF4-8557-42D3-8052-D34813CAC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1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43-5FF9-48FF-A280-3C87FB7EAFF5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DEF4-8557-42D3-8052-D34813CAC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29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43-5FF9-48FF-A280-3C87FB7EAFF5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DEF4-8557-42D3-8052-D34813CAC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79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A943-5FF9-48FF-A280-3C87FB7EAFF5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ADEF4-8557-42D3-8052-D34813CAC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4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4741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" y="713059"/>
            <a:ext cx="11852366" cy="338105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19ECE204 </a:t>
            </a:r>
            <a:b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ELECTRONICS AND SYSTEMS</a:t>
            </a:r>
            <a:b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L-T-P-C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3-1-0-4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086" y="-105138"/>
            <a:ext cx="10515600" cy="1325563"/>
          </a:xfrm>
        </p:spPr>
        <p:txBody>
          <a:bodyPr/>
          <a:lstStyle/>
          <a:p>
            <a:r>
              <a:rPr lang="en-I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Maxterms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Product-of-Sums (POS)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1782" y="1825625"/>
                <a:ext cx="10952018" cy="4755284"/>
              </a:xfrm>
            </p:spPr>
            <p:txBody>
              <a:bodyPr>
                <a:normAutofit lnSpcReduction="10000"/>
              </a:bodyPr>
              <a:lstStyle/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pPr algn="just"/>
                <a:r>
                  <a:rPr lang="en-IN" sz="24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Maxterm</a:t>
                </a: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complement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4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minterms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principle of duality. A function can also be synthesized using the rows with </a:t>
                </a: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</a:t>
                </a:r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complement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</m:oMath>
                </a14:m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</a:t>
                </a: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represented by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sum of </a:t>
                </a:r>
                <a:r>
                  <a:rPr lang="en-IN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minterms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which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</m:oMath>
                </a14:m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 algn="just"/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From, table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lvl="1" indent="0" algn="just">
                  <a:buNone/>
                </a:pP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=&gt; f =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IN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acc>
                      </m:e>
                    </m:acc>
                  </m:oMath>
                </a14:m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IN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lvl="1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= 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IN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=&gt; 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2 , </a:t>
                </a:r>
                <a:r>
                  <a:rPr lang="en-I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 in terms of </a:t>
                </a:r>
                <a:r>
                  <a:rPr lang="en-IN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Maxterm</a:t>
                </a:r>
                <a:r>
                  <a:rPr lang="en-I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782" y="1825625"/>
                <a:ext cx="10952018" cy="4755284"/>
              </a:xfrm>
              <a:blipFill>
                <a:blip r:embed="rId2"/>
                <a:stretch>
                  <a:fillRect l="-1002" r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67000" y="900546"/>
              <a:ext cx="6858000" cy="21885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6018">
                      <a:extLst>
                        <a:ext uri="{9D8B030D-6E8A-4147-A177-3AD203B41FA5}">
                          <a16:colId xmlns:a16="http://schemas.microsoft.com/office/drawing/2014/main" val="137660609"/>
                        </a:ext>
                      </a:extLst>
                    </a:gridCol>
                    <a:gridCol w="1316182">
                      <a:extLst>
                        <a:ext uri="{9D8B030D-6E8A-4147-A177-3AD203B41FA5}">
                          <a16:colId xmlns:a16="http://schemas.microsoft.com/office/drawing/2014/main" val="2105331955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001637448"/>
                        </a:ext>
                      </a:extLst>
                    </a:gridCol>
                    <a:gridCol w="1766455">
                      <a:extLst>
                        <a:ext uri="{9D8B030D-6E8A-4147-A177-3AD203B41FA5}">
                          <a16:colId xmlns:a16="http://schemas.microsoft.com/office/drawing/2014/main" val="3801394271"/>
                        </a:ext>
                      </a:extLst>
                    </a:gridCol>
                    <a:gridCol w="976745">
                      <a:extLst>
                        <a:ext uri="{9D8B030D-6E8A-4147-A177-3AD203B41FA5}">
                          <a16:colId xmlns:a16="http://schemas.microsoft.com/office/drawing/2014/main" val="1473731840"/>
                        </a:ext>
                      </a:extLst>
                    </a:gridCol>
                  </a:tblGrid>
                  <a:tr h="4433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x</a:t>
                          </a:r>
                          <a:r>
                            <a:rPr lang="en-IN" baseline="-25000" dirty="0" smtClean="0"/>
                            <a:t>1</a:t>
                          </a:r>
                          <a:endParaRPr lang="en-IN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x</a:t>
                          </a:r>
                          <a:r>
                            <a:rPr lang="en-IN" baseline="-25000" dirty="0" smtClean="0"/>
                            <a:t>2</a:t>
                          </a:r>
                          <a:endParaRPr lang="en-IN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err="1" smtClean="0"/>
                            <a:t>Minterm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err="1" smtClean="0"/>
                            <a:t>Maxterm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f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26170571"/>
                      </a:ext>
                    </a:extLst>
                  </a:tr>
                  <a:tr h="4362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m</a:t>
                          </a:r>
                          <a:r>
                            <a:rPr lang="en-IN" baseline="-25000" dirty="0" smtClean="0"/>
                            <a:t>0</a:t>
                          </a:r>
                          <a:r>
                            <a:rPr lang="en-IN" baseline="0" dirty="0" smtClean="0"/>
                            <a:t>=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</m:oMath>
                          </a14:m>
                          <a:endParaRPr lang="en-IN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 smtClean="0"/>
                            <a:t>M</a:t>
                          </a:r>
                          <a:r>
                            <a:rPr lang="en-IN" baseline="-25000" dirty="0" smtClean="0"/>
                            <a:t>0</a:t>
                          </a:r>
                          <a:r>
                            <a:rPr lang="en-IN" baseline="0" dirty="0" smtClean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b="0" i="1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IN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94778549"/>
                      </a:ext>
                    </a:extLst>
                  </a:tr>
                  <a:tr h="4362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 smtClean="0"/>
                            <a:t>m</a:t>
                          </a:r>
                          <a:r>
                            <a:rPr lang="en-IN" baseline="-25000" dirty="0"/>
                            <a:t>1</a:t>
                          </a:r>
                          <a:r>
                            <a:rPr lang="en-IN" dirty="0"/>
                            <a:t>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a14:m>
                          <a:r>
                            <a:rPr lang="en-IN" i="1" dirty="0"/>
                            <a:t>x</a:t>
                          </a:r>
                          <a:r>
                            <a:rPr lang="en-IN" baseline="-25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 smtClean="0"/>
                            <a:t>M</a:t>
                          </a:r>
                          <a:r>
                            <a:rPr lang="en-IN" baseline="-25000" dirty="0" smtClean="0"/>
                            <a:t>1</a:t>
                          </a:r>
                          <a:r>
                            <a:rPr lang="en-IN" dirty="0" smtClean="0"/>
                            <a:t> </a:t>
                          </a:r>
                          <a:r>
                            <a:rPr lang="en-IN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b="0" i="1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</m:oMath>
                          </a14:m>
                          <a:endParaRPr lang="en-IN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9957701"/>
                      </a:ext>
                    </a:extLst>
                  </a:tr>
                  <a:tr h="4362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 smtClean="0"/>
                            <a:t>m</a:t>
                          </a:r>
                          <a:r>
                            <a:rPr lang="en-IN" i="1" baseline="-25000" dirty="0" smtClean="0"/>
                            <a:t>2</a:t>
                          </a:r>
                          <a:r>
                            <a:rPr lang="en-IN" dirty="0" smtClean="0"/>
                            <a:t> </a:t>
                          </a:r>
                          <a:r>
                            <a:rPr lang="en-IN" dirty="0"/>
                            <a:t>= </a:t>
                          </a:r>
                          <a:r>
                            <a:rPr lang="en-IN" i="1" dirty="0"/>
                            <a:t>x</a:t>
                          </a:r>
                          <a:r>
                            <a:rPr lang="en-IN" baseline="-25000" dirty="0"/>
                            <a:t>1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</m:oMath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 smtClean="0"/>
                            <a:t>M</a:t>
                          </a:r>
                          <a:r>
                            <a:rPr lang="en-IN" i="1" baseline="-25000" dirty="0" smtClean="0"/>
                            <a:t>2</a:t>
                          </a:r>
                          <a:r>
                            <a:rPr lang="en-IN" dirty="0" smtClean="0"/>
                            <a:t> </a:t>
                          </a:r>
                          <a:r>
                            <a:rPr lang="en-IN" dirty="0"/>
                            <a:t>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b="0" i="1" baseline="-25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  <m:r>
                                <a:rPr lang="en-IN" b="0" i="1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IN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8577049"/>
                      </a:ext>
                    </a:extLst>
                  </a:tr>
                  <a:tr h="4362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 smtClean="0"/>
                            <a:t>m</a:t>
                          </a:r>
                          <a:r>
                            <a:rPr lang="en-IN" baseline="-25000" dirty="0" smtClean="0"/>
                            <a:t>3</a:t>
                          </a:r>
                          <a:r>
                            <a:rPr lang="en-IN" dirty="0" smtClean="0"/>
                            <a:t> = </a:t>
                          </a:r>
                          <a:r>
                            <a:rPr lang="en-IN" i="1" dirty="0" smtClean="0"/>
                            <a:t>x</a:t>
                          </a:r>
                          <a:r>
                            <a:rPr lang="en-IN" baseline="-25000" dirty="0" smtClean="0"/>
                            <a:t>1</a:t>
                          </a:r>
                          <a:r>
                            <a:rPr lang="en-IN" i="1" dirty="0" smtClean="0"/>
                            <a:t>x</a:t>
                          </a:r>
                          <a:r>
                            <a:rPr lang="en-IN" baseline="-25000" dirty="0" smtClean="0"/>
                            <a:t>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 smtClean="0"/>
                            <a:t>M</a:t>
                          </a:r>
                          <a:r>
                            <a:rPr lang="en-IN" baseline="-25000" dirty="0" smtClean="0"/>
                            <a:t>3</a:t>
                          </a:r>
                          <a:r>
                            <a:rPr lang="en-IN" dirty="0" smtClean="0"/>
                            <a:t>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b="0" i="1" baseline="-25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  <m:r>
                                <a:rPr lang="en-IN" b="0" i="1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</m:oMath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431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710740"/>
                  </p:ext>
                </p:extLst>
              </p:nvPr>
            </p:nvGraphicFramePr>
            <p:xfrm>
              <a:off x="2667000" y="900546"/>
              <a:ext cx="6858000" cy="21885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6018">
                      <a:extLst>
                        <a:ext uri="{9D8B030D-6E8A-4147-A177-3AD203B41FA5}">
                          <a16:colId xmlns:a16="http://schemas.microsoft.com/office/drawing/2014/main" val="137660609"/>
                        </a:ext>
                      </a:extLst>
                    </a:gridCol>
                    <a:gridCol w="1316182">
                      <a:extLst>
                        <a:ext uri="{9D8B030D-6E8A-4147-A177-3AD203B41FA5}">
                          <a16:colId xmlns:a16="http://schemas.microsoft.com/office/drawing/2014/main" val="2105331955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001637448"/>
                        </a:ext>
                      </a:extLst>
                    </a:gridCol>
                    <a:gridCol w="1766455">
                      <a:extLst>
                        <a:ext uri="{9D8B030D-6E8A-4147-A177-3AD203B41FA5}">
                          <a16:colId xmlns:a16="http://schemas.microsoft.com/office/drawing/2014/main" val="3801394271"/>
                        </a:ext>
                      </a:extLst>
                    </a:gridCol>
                    <a:gridCol w="976745">
                      <a:extLst>
                        <a:ext uri="{9D8B030D-6E8A-4147-A177-3AD203B41FA5}">
                          <a16:colId xmlns:a16="http://schemas.microsoft.com/office/drawing/2014/main" val="1473731840"/>
                        </a:ext>
                      </a:extLst>
                    </a:gridCol>
                  </a:tblGrid>
                  <a:tr h="4433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x</a:t>
                          </a:r>
                          <a:r>
                            <a:rPr lang="en-IN" baseline="-25000" dirty="0" smtClean="0"/>
                            <a:t>1</a:t>
                          </a:r>
                          <a:endParaRPr lang="en-IN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x</a:t>
                          </a:r>
                          <a:r>
                            <a:rPr lang="en-IN" baseline="-25000" dirty="0" smtClean="0"/>
                            <a:t>2</a:t>
                          </a:r>
                          <a:endParaRPr lang="en-IN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err="1" smtClean="0"/>
                            <a:t>Minterm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err="1" smtClean="0"/>
                            <a:t>Maxterm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f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26170571"/>
                      </a:ext>
                    </a:extLst>
                  </a:tr>
                  <a:tr h="4362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5069" t="-108333" r="-156944" b="-3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3448" t="-108333" r="-55862" b="-3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94778549"/>
                      </a:ext>
                    </a:extLst>
                  </a:tr>
                  <a:tr h="4362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5069" t="-211268" r="-156944" b="-20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3448" t="-211268" r="-55862" b="-20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9957701"/>
                      </a:ext>
                    </a:extLst>
                  </a:tr>
                  <a:tr h="4362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5069" t="-306944" r="-156944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3448" t="-306944" r="-55862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8577049"/>
                      </a:ext>
                    </a:extLst>
                  </a:tr>
                  <a:tr h="4362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 smtClean="0"/>
                            <a:t>m</a:t>
                          </a:r>
                          <a:r>
                            <a:rPr lang="en-IN" baseline="-25000" dirty="0" smtClean="0"/>
                            <a:t>3</a:t>
                          </a:r>
                          <a:r>
                            <a:rPr lang="en-IN" dirty="0" smtClean="0"/>
                            <a:t> = </a:t>
                          </a:r>
                          <a:r>
                            <a:rPr lang="en-IN" i="1" dirty="0" smtClean="0"/>
                            <a:t>x</a:t>
                          </a:r>
                          <a:r>
                            <a:rPr lang="en-IN" baseline="-25000" dirty="0" smtClean="0"/>
                            <a:t>1</a:t>
                          </a:r>
                          <a:r>
                            <a:rPr lang="en-IN" i="1" dirty="0" smtClean="0"/>
                            <a:t>x</a:t>
                          </a:r>
                          <a:r>
                            <a:rPr lang="en-IN" baseline="-25000" dirty="0" smtClean="0"/>
                            <a:t>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3448" t="-406944" r="-55862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4318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6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Ex.2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345885"/>
              </a:xfrm>
            </p:spPr>
            <p:txBody>
              <a:bodyPr>
                <a:normAutofit/>
              </a:bodyPr>
              <a:lstStyle/>
              <a:p>
                <a:endParaRPr lang="en-IN" dirty="0" smtClean="0"/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synthesize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f=0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shall take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sum of 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represents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 product of 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maxterms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34588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628" y="297545"/>
            <a:ext cx="5334744" cy="3056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431" y="3974375"/>
            <a:ext cx="5962153" cy="819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250" y="4793495"/>
            <a:ext cx="2678296" cy="708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250" y="5591994"/>
            <a:ext cx="6508332" cy="7295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07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9634"/>
            <a:ext cx="10515600" cy="5837329"/>
          </a:xfrm>
        </p:spPr>
        <p:txBody>
          <a:bodyPr/>
          <a:lstStyle/>
          <a:p>
            <a:pPr marL="0" indent="0">
              <a:buNone/>
            </a:pPr>
            <a:r>
              <a:rPr lang="en-IN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  <a:endParaRPr lang="en-IN" sz="3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logic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consisting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logical product (AND) term of various logical sum (OR) terms 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said to be of the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product-of-sums (POS)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is a </a:t>
            </a:r>
            <a:r>
              <a:rPr lang="en-I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Maxterm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product-of-sums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function can be simplified by rewriting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as,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 property                                   ,   We get,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485" y="3721059"/>
            <a:ext cx="8602330" cy="428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597" y="5195425"/>
            <a:ext cx="3089803" cy="374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181" y="4384461"/>
            <a:ext cx="2650469" cy="3411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5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4888490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simplified expression is thus,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is shown in figure,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cost is coincidently 13 same as SOP. But it may vary in general.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hand notation for POS is</a:t>
            </a:r>
          </a:p>
          <a:p>
            <a:endParaRPr lang="en-IN" dirty="0" smtClean="0"/>
          </a:p>
          <a:p>
            <a:r>
              <a:rPr lang="en-IN" dirty="0" smtClean="0">
                <a:latin typeface="+mj-lt"/>
              </a:rPr>
              <a:t>or</a:t>
            </a:r>
            <a:endParaRPr lang="en-IN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439" y="1823960"/>
            <a:ext cx="2817636" cy="341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90477"/>
            <a:ext cx="5737677" cy="2179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930" y="4921047"/>
            <a:ext cx="4928672" cy="4596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246" y="5499655"/>
            <a:ext cx="3969358" cy="32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9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364" y="214313"/>
            <a:ext cx="10778836" cy="6223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ko-KR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Summary of Standard </a:t>
            </a:r>
            <a:r>
              <a:rPr lang="en-US" altLang="ko-KR" sz="3600" b="1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Forms of Boolean Expressions    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1164" y="836613"/>
            <a:ext cx="11236036" cy="5694362"/>
          </a:xfrm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The Sum-of-Products(SOP) 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Form. </a:t>
            </a:r>
            <a:r>
              <a:rPr lang="en-US" altLang="ko-KR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	Ex) 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AB+ABC</a:t>
            </a:r>
            <a:r>
              <a:rPr lang="en-US" altLang="ko-KR" sz="2400" i="1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ABC+CDE+B’CD</a:t>
            </a:r>
            <a:r>
              <a:rPr lang="en-US" altLang="ko-KR" sz="2400" i="1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’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The Product-of-Sums(POS) 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Form.</a:t>
            </a:r>
            <a:r>
              <a:rPr lang="en-US" altLang="ko-KR" sz="2400" b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Ex) 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(A+B)(A+B+C), (A+B+C)(C+D+E)(B’+C+D’)</a:t>
            </a:r>
            <a:endParaRPr lang="en-US" altLang="ko-KR" sz="2400" i="1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400" b="1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Principle of Duality : SOP </a:t>
            </a:r>
            <a:r>
              <a:rPr lang="en-US" altLang="ko-KR" sz="2400" b="1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 POS</a:t>
            </a:r>
            <a:endParaRPr lang="en-US" altLang="ko-KR" sz="2400" b="1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Domain of a Boolean Expression : 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The set of variables contained in the expression</a:t>
            </a:r>
          </a:p>
          <a:p>
            <a:pPr marL="671512" lvl="1" indent="-2857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Ex) </a:t>
            </a:r>
            <a:r>
              <a:rPr lang="en-US" altLang="ko-KR" i="1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A’B+AB’C</a:t>
            </a:r>
            <a:r>
              <a:rPr lang="en-US" altLang="ko-KR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: the domain is {A, B, C}</a:t>
            </a:r>
          </a:p>
          <a:p>
            <a:pPr marL="271462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Procedure to get Standard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SOP Form (Canonical SOP Form)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Char char="q"/>
              <a:defRPr/>
            </a:pPr>
            <a:r>
              <a:rPr lang="en-US" altLang="ko-KR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For all the missing variables, apply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x+x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’)=1</a:t>
            </a:r>
            <a:r>
              <a:rPr lang="en-US" altLang="ko-KR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to the AND terms of the expression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Char char="q"/>
              <a:defRPr/>
            </a:pPr>
            <a:r>
              <a:rPr lang="en-US" altLang="ko-KR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List all the min-terms in forms of the complete set of variables in </a:t>
            </a:r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ascending </a:t>
            </a:r>
            <a:r>
              <a:rPr lang="en-US" altLang="ko-KR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order</a:t>
            </a:r>
          </a:p>
          <a:p>
            <a:pPr>
              <a:lnSpc>
                <a:spcPct val="100000"/>
              </a:lnSpc>
              <a:defRPr/>
            </a:pPr>
            <a:r>
              <a:rPr lang="en-IN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Ex</a:t>
            </a:r>
            <a:r>
              <a:rPr lang="en-IN" altLang="ko-KR" sz="2400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.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: Convert the following expression into standard SOP form:  </a:t>
            </a:r>
            <a:r>
              <a:rPr lang="en-US" altLang="ko-KR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AB’C+A’B’+ABC’D</a:t>
            </a:r>
            <a:endParaRPr lang="en-US" altLang="ko-KR" sz="2400" i="1" dirty="0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ko-KR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	Sol) domain={A,B,C,D}, </a:t>
            </a:r>
            <a:r>
              <a:rPr lang="en-US" altLang="ko-KR" sz="2400" i="1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AB’C</a:t>
            </a:r>
            <a:r>
              <a:rPr lang="en-US" altLang="ko-KR" sz="2400" i="1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(D’+D)</a:t>
            </a:r>
            <a:r>
              <a:rPr lang="en-US" altLang="ko-KR" sz="2400" i="1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+A’B’</a:t>
            </a:r>
            <a:r>
              <a:rPr lang="en-US" altLang="ko-KR" sz="2400" i="1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(C’+C)(D’+D)</a:t>
            </a:r>
            <a:r>
              <a:rPr lang="en-US" altLang="ko-KR" sz="2400" i="1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+ABC’D =AB’CD’+AB’CD+A’B’C’D’+A’B’C’D+A’B’CD’+A’B’CD+ABC’D</a:t>
            </a:r>
            <a:r>
              <a:rPr lang="en-US" altLang="ko-KR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=1010+1011+0000+0001+0010+0011+1101 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=&gt; m</a:t>
            </a:r>
            <a:r>
              <a:rPr lang="en-US" altLang="ko-KR" sz="2400" baseline="-25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0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+m</a:t>
            </a:r>
            <a:r>
              <a:rPr lang="en-US" altLang="ko-KR" sz="2400" baseline="-25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1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+m</a:t>
            </a:r>
            <a:r>
              <a:rPr lang="en-US" altLang="ko-KR" sz="2400" baseline="-25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2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+m</a:t>
            </a:r>
            <a:r>
              <a:rPr lang="en-US" altLang="ko-KR" sz="2400" baseline="-25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3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+m</a:t>
            </a:r>
            <a:r>
              <a:rPr lang="en-US" altLang="ko-KR" sz="2400" baseline="-25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10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+m</a:t>
            </a:r>
            <a:r>
              <a:rPr lang="en-US" altLang="ko-KR" sz="2400" baseline="-25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11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+m</a:t>
            </a:r>
            <a:r>
              <a:rPr lang="en-US" altLang="ko-KR" sz="2400" baseline="-25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13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	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=</a:t>
            </a:r>
            <a:r>
              <a:rPr lang="en-US" altLang="ko-KR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m</a:t>
            </a:r>
            <a:r>
              <a:rPr lang="en-US" altLang="ko-KR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0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,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m</a:t>
            </a:r>
            <a:r>
              <a:rPr lang="en-US" altLang="ko-KR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1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,m</a:t>
            </a:r>
            <a:r>
              <a:rPr lang="en-US" altLang="ko-KR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2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,m</a:t>
            </a:r>
            <a:r>
              <a:rPr lang="en-US" altLang="ko-KR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3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,m</a:t>
            </a:r>
            <a:r>
              <a:rPr lang="en-US" altLang="ko-KR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10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,m</a:t>
            </a:r>
            <a:r>
              <a:rPr lang="en-US" altLang="ko-KR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11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,m</a:t>
            </a:r>
            <a:r>
              <a:rPr lang="en-US" altLang="ko-KR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13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ko-KR" sz="3200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(0,1,2,3,10,11,13)</a:t>
            </a:r>
            <a:endParaRPr lang="en-US" altLang="ko-KR" sz="24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574675" lvl="1" indent="-188913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574675" lvl="1" indent="-188913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92543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ChangeArrowheads="1"/>
          </p:cNvSpPr>
          <p:nvPr/>
        </p:nvSpPr>
        <p:spPr bwMode="auto">
          <a:xfrm>
            <a:off x="637309" y="96982"/>
            <a:ext cx="11333018" cy="98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Procedure to obtain Standard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POS Form (Canonical POS Form)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9572" name="Rectangle 3"/>
          <p:cNvSpPr>
            <a:spLocks noChangeArrowheads="1"/>
          </p:cNvSpPr>
          <p:nvPr/>
        </p:nvSpPr>
        <p:spPr bwMode="auto">
          <a:xfrm>
            <a:off x="637309" y="966788"/>
            <a:ext cx="11139055" cy="589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93675" indent="-1936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66738" indent="-1825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For all the missing variables, apply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(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x’x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) = 0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to the OR terms of the expression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List all the max-terms in forms of the complete set of variables in ascending order</a:t>
            </a:r>
          </a:p>
          <a:p>
            <a:pPr marL="566738" marR="0" lvl="1" indent="-182563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rgbClr val="0066FF"/>
              </a:buClr>
              <a:buSzPct val="75000"/>
              <a:buFontTx/>
              <a:buChar char="–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  <a:p>
            <a:pPr>
              <a:buClr>
                <a:srgbClr val="0066FF"/>
              </a:buClr>
              <a:buSzPct val="75000"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Ex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: Convert the following expression into standard POS form:  </a:t>
            </a: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(A+B’+C)(B’+C+D’)(A+B’+C’+D)</a:t>
            </a:r>
          </a:p>
          <a:p>
            <a:pPr marL="193675" marR="0" lvl="0" indent="-1936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F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	Sol)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domain ={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A,B,C,D},        	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  <a:p>
            <a:pPr lvl="1">
              <a:buClr>
                <a:srgbClr val="0066FF"/>
              </a:buClr>
              <a:buSzPct val="75000"/>
              <a:buFont typeface="Times New Roman" panose="02020603050405020304" pitchFamily="18" charset="0"/>
              <a:buChar char="⁼"/>
              <a:defRPr/>
            </a:pPr>
            <a:r>
              <a:rPr kumimoji="0" lang="en-US" altLang="ko-KR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(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A+B’+C)(B’+C+D’)(A+B’+C’+D</a:t>
            </a:r>
            <a:r>
              <a:rPr kumimoji="0" lang="en-US" altLang="ko-KR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)</a:t>
            </a:r>
          </a:p>
          <a:p>
            <a:pPr lvl="1">
              <a:buClr>
                <a:srgbClr val="0066FF"/>
              </a:buClr>
              <a:buSzPct val="75000"/>
              <a:buFont typeface="Times New Roman" panose="02020603050405020304" pitchFamily="18" charset="0"/>
              <a:buChar char="⁼"/>
              <a:defRPr/>
            </a:pPr>
            <a:r>
              <a:rPr kumimoji="0" lang="en-US" altLang="ko-KR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(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A+B’+C+D’D)(A’A+B’+C+D’)(A+B’+C’+D</a:t>
            </a:r>
            <a:r>
              <a:rPr kumimoji="0" lang="en-US" altLang="ko-KR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)</a:t>
            </a:r>
          </a:p>
          <a:p>
            <a:pPr lvl="1">
              <a:buClr>
                <a:srgbClr val="0066FF"/>
              </a:buClr>
              <a:buSzPct val="75000"/>
              <a:buFont typeface="Times New Roman" panose="02020603050405020304" pitchFamily="18" charset="0"/>
              <a:buChar char="⁼"/>
              <a:defRPr/>
            </a:pPr>
            <a:r>
              <a:rPr kumimoji="0" lang="en-US" altLang="ko-KR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(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A+B’+C+D’)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(A+B’+C+D)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(A’+B’+C+D’)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(A+B’+C+D’)(A+B’+C’+D</a:t>
            </a:r>
            <a:r>
              <a:rPr kumimoji="0" lang="en-US" altLang="ko-KR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)</a:t>
            </a:r>
          </a:p>
          <a:p>
            <a:pPr lvl="1">
              <a:buClr>
                <a:srgbClr val="0066FF"/>
              </a:buClr>
              <a:buSzPct val="75000"/>
              <a:buFont typeface="Times New Roman" panose="02020603050405020304" pitchFamily="18" charset="0"/>
              <a:buChar char="⁼"/>
              <a:defRPr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ea typeface="Gulim" pitchFamily="34" charset="-127"/>
              </a:rPr>
              <a:t>(0101)(0100) (1101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Gulim" pitchFamily="34" charset="-127"/>
              </a:rPr>
              <a:t>)(0101)(</a:t>
            </a:r>
            <a:r>
              <a:rPr kumimoji="0" lang="en-US" altLang="ko-KR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0110</a:t>
            </a:r>
            <a:r>
              <a:rPr kumimoji="0" lang="en-US" altLang="ko-KR" sz="2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) =&gt; </a:t>
            </a:r>
            <a:r>
              <a:rPr kumimoji="0" lang="en-US" altLang="ko-KR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M</a:t>
            </a:r>
            <a:r>
              <a:rPr kumimoji="0" lang="en-US" altLang="ko-KR" sz="24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4</a:t>
            </a:r>
            <a:r>
              <a:rPr kumimoji="0" lang="en-US" altLang="ko-KR" sz="24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M</a:t>
            </a:r>
            <a:r>
              <a:rPr kumimoji="0" lang="en-US" altLang="ko-KR" sz="24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5</a:t>
            </a:r>
            <a:r>
              <a:rPr kumimoji="0" lang="en-US" altLang="ko-KR" sz="24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M</a:t>
            </a:r>
            <a:r>
              <a:rPr kumimoji="0" lang="en-US" altLang="ko-KR" sz="24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6</a:t>
            </a:r>
            <a:r>
              <a:rPr kumimoji="0" lang="en-US" altLang="ko-KR" sz="24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M</a:t>
            </a:r>
            <a:r>
              <a:rPr kumimoji="0" lang="en-US" altLang="ko-KR" sz="24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13</a:t>
            </a:r>
            <a:endParaRPr kumimoji="0" lang="en-US" altLang="ko-KR" sz="2400" b="0" i="1" u="none" strike="noStrike" kern="120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  <a:p>
            <a:pPr lvl="1">
              <a:buClr>
                <a:srgbClr val="0066FF"/>
              </a:buClr>
              <a:buSzPct val="75000"/>
              <a:buFont typeface="Times New Roman" panose="02020603050405020304" pitchFamily="18" charset="0"/>
              <a:buChar char="⁼"/>
              <a:defRPr/>
            </a:pPr>
            <a:r>
              <a:rPr kumimoji="0" lang="en-US" altLang="ko-KR" sz="2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 </a:t>
            </a:r>
            <a:r>
              <a:rPr kumimoji="0" lang="en-US" altLang="ko-KR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  <a:sym typeface="Symbol" panose="05050102010706020507" pitchFamily="18" charset="2"/>
              </a:rPr>
              <a:t>M</a:t>
            </a:r>
            <a:r>
              <a:rPr kumimoji="0" lang="en-US" altLang="ko-KR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  <a:sym typeface="Symbol" panose="05050102010706020507" pitchFamily="18" charset="2"/>
              </a:rPr>
              <a:t>(4,5,6,13</a:t>
            </a: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  <a:sym typeface="Symbol" panose="05050102010706020507" pitchFamily="18" charset="2"/>
              </a:rPr>
              <a:t>)</a:t>
            </a:r>
            <a:endParaRPr kumimoji="0" lang="en-US" altLang="ko-KR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08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95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5637" y="332076"/>
            <a:ext cx="11388436" cy="62068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Problem : </a:t>
            </a:r>
            <a:r>
              <a:rPr lang="en-IN" dirty="0" smtClean="0">
                <a:solidFill>
                  <a:srgbClr val="002060"/>
                </a:solidFill>
                <a:latin typeface="+mj-lt"/>
              </a:rPr>
              <a:t>If </a:t>
            </a:r>
            <a:r>
              <a:rPr lang="en-IN" i="1" dirty="0" smtClean="0">
                <a:solidFill>
                  <a:srgbClr val="002060"/>
                </a:solidFill>
                <a:latin typeface="+mj-lt"/>
              </a:rPr>
              <a:t>f(x</a:t>
            </a:r>
            <a:r>
              <a:rPr lang="en-IN" i="1" baseline="-25000" dirty="0" smtClean="0">
                <a:solidFill>
                  <a:srgbClr val="002060"/>
                </a:solidFill>
                <a:latin typeface="+mj-lt"/>
              </a:rPr>
              <a:t>1,</a:t>
            </a:r>
            <a:r>
              <a:rPr lang="en-IN" i="1" dirty="0" smtClean="0">
                <a:solidFill>
                  <a:srgbClr val="002060"/>
                </a:solidFill>
                <a:latin typeface="+mj-lt"/>
              </a:rPr>
              <a:t>x</a:t>
            </a:r>
            <a:r>
              <a:rPr lang="en-IN" i="1" baseline="-25000" dirty="0" smtClean="0">
                <a:solidFill>
                  <a:srgbClr val="002060"/>
                </a:solidFill>
                <a:latin typeface="+mj-lt"/>
              </a:rPr>
              <a:t>2,</a:t>
            </a:r>
            <a:r>
              <a:rPr lang="en-IN" i="1" dirty="0" smtClean="0">
                <a:solidFill>
                  <a:srgbClr val="002060"/>
                </a:solidFill>
                <a:latin typeface="+mj-lt"/>
              </a:rPr>
              <a:t>x</a:t>
            </a:r>
            <a:r>
              <a:rPr lang="en-IN" i="1" baseline="-25000" dirty="0" smtClean="0">
                <a:solidFill>
                  <a:srgbClr val="002060"/>
                </a:solidFill>
                <a:latin typeface="+mj-lt"/>
              </a:rPr>
              <a:t>3</a:t>
            </a:r>
            <a:r>
              <a:rPr lang="en-IN" i="1" dirty="0" smtClean="0">
                <a:solidFill>
                  <a:srgbClr val="002060"/>
                </a:solidFill>
                <a:latin typeface="+mj-lt"/>
              </a:rPr>
              <a:t>)=</a:t>
            </a:r>
            <a:r>
              <a:rPr lang="el-GR" sz="3200" i="1" dirty="0" smtClean="0">
                <a:solidFill>
                  <a:srgbClr val="002060"/>
                </a:solidFill>
                <a:latin typeface="+mj-lt"/>
              </a:rPr>
              <a:t>Σ</a:t>
            </a:r>
            <a:r>
              <a:rPr lang="en-IN" i="1" dirty="0" smtClean="0">
                <a:solidFill>
                  <a:srgbClr val="002060"/>
                </a:solidFill>
                <a:latin typeface="+mj-lt"/>
              </a:rPr>
              <a:t>m(2,3,4,6,7)=</a:t>
            </a:r>
            <a:r>
              <a:rPr lang="el-GR" sz="3200" i="1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Π</a:t>
            </a:r>
            <a:r>
              <a:rPr lang="en-IN" i="1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M(0,1,5)</a:t>
            </a:r>
            <a:r>
              <a:rPr lang="en-IN" dirty="0" smtClean="0">
                <a:solidFill>
                  <a:srgbClr val="002060"/>
                </a:solidFill>
                <a:latin typeface="+mj-lt"/>
              </a:rPr>
              <a:t>. </a:t>
            </a:r>
            <a:r>
              <a:rPr lang="en-IN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IN" dirty="0" smtClean="0">
                <a:solidFill>
                  <a:srgbClr val="002060"/>
                </a:solidFill>
                <a:latin typeface="+mj-lt"/>
              </a:rPr>
              <a:t>) Express in terms of canonical SOP and POS form. ii)Simplify to obtain the cost efficient designs.</a:t>
            </a:r>
          </a:p>
          <a:p>
            <a:pPr marL="0" indent="0">
              <a:buNone/>
            </a:pPr>
            <a:r>
              <a:rPr lang="en-IN" dirty="0" smtClean="0">
                <a:latin typeface="+mj-lt"/>
              </a:rPr>
              <a:t>Sol: Canonical SOP form is,</a:t>
            </a: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</a:rPr>
              <a:t>This </a:t>
            </a:r>
            <a:r>
              <a:rPr lang="en-IN" dirty="0">
                <a:latin typeface="+mj-lt"/>
              </a:rPr>
              <a:t>expression can be simplified using the </a:t>
            </a:r>
            <a:r>
              <a:rPr lang="en-IN" dirty="0" smtClean="0">
                <a:latin typeface="+mj-lt"/>
              </a:rPr>
              <a:t>identities as,</a:t>
            </a:r>
            <a:r>
              <a:rPr lang="en-IN" dirty="0" smtClean="0">
                <a:solidFill>
                  <a:srgbClr val="002060"/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Canonical POS form is,</a:t>
            </a:r>
            <a:endParaRPr lang="en-IN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8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54" y="2794376"/>
            <a:ext cx="6036481" cy="1540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257" y="1477117"/>
            <a:ext cx="5138617" cy="777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554" y="5012460"/>
            <a:ext cx="5213295" cy="7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6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5637" y="110836"/>
            <a:ext cx="11388436" cy="6428076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 smtClean="0">
                <a:solidFill>
                  <a:srgbClr val="FF0000"/>
                </a:solidFill>
                <a:latin typeface="+mj-lt"/>
              </a:rPr>
              <a:t>Contd..</a:t>
            </a:r>
            <a:endParaRPr lang="en-IN" dirty="0" smtClean="0">
              <a:latin typeface="+mj-lt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</a:rPr>
              <a:t>This </a:t>
            </a:r>
            <a:r>
              <a:rPr lang="en-IN" dirty="0">
                <a:latin typeface="+mj-lt"/>
              </a:rPr>
              <a:t>expression can be simplified using the </a:t>
            </a:r>
            <a:r>
              <a:rPr lang="en-IN" dirty="0" smtClean="0">
                <a:latin typeface="+mj-lt"/>
              </a:rPr>
              <a:t>identities as,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Another way of deriving this product-of-sums expression is to use the sum-of-products form</a:t>
            </a:r>
            <a:r>
              <a:rPr lang="en-IN" dirty="0" smtClean="0">
                <a:solidFill>
                  <a:srgbClr val="002060"/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964" y="1129386"/>
            <a:ext cx="7980437" cy="1627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90" y="3498513"/>
            <a:ext cx="5791619" cy="1787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64" y="5235778"/>
            <a:ext cx="2478236" cy="154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2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924809703774F9F1540A07852F405" ma:contentTypeVersion="2" ma:contentTypeDescription="Create a new document." ma:contentTypeScope="" ma:versionID="94bb3afc98ac6235560c74534482d8e4">
  <xsd:schema xmlns:xsd="http://www.w3.org/2001/XMLSchema" xmlns:xs="http://www.w3.org/2001/XMLSchema" xmlns:p="http://schemas.microsoft.com/office/2006/metadata/properties" xmlns:ns2="2f1b3196-13b1-4f57-a46a-962c9f17c1b4" targetNamespace="http://schemas.microsoft.com/office/2006/metadata/properties" ma:root="true" ma:fieldsID="b4ac0d5b1f71f5518c3fb157e48aeb87" ns2:_="">
    <xsd:import namespace="2f1b3196-13b1-4f57-a46a-962c9f17c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b3196-13b1-4f57-a46a-962c9f17c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D434DF-96CA-4BDD-AD3D-AAA34B4DA851}"/>
</file>

<file path=customXml/itemProps2.xml><?xml version="1.0" encoding="utf-8"?>
<ds:datastoreItem xmlns:ds="http://schemas.openxmlformats.org/officeDocument/2006/customXml" ds:itemID="{13292054-7F2C-460B-BCA8-8F8C6E864DE6}"/>
</file>

<file path=customXml/itemProps3.xml><?xml version="1.0" encoding="utf-8"?>
<ds:datastoreItem xmlns:ds="http://schemas.openxmlformats.org/officeDocument/2006/customXml" ds:itemID="{57E0DB2C-C620-45D2-A4E8-7B366C80E77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Gulim</vt:lpstr>
      <vt:lpstr>Symbol</vt:lpstr>
      <vt:lpstr>Times New Roman</vt:lpstr>
      <vt:lpstr>Wingdings</vt:lpstr>
      <vt:lpstr>Office Theme</vt:lpstr>
      <vt:lpstr>19ECE204  DIGITAL ELECTRONICS AND SYSTEMS L-T-P-C: 3-1-0-4  Lecture 5</vt:lpstr>
      <vt:lpstr>Maxterms &amp; Product-of-Sums (POS) Form</vt:lpstr>
      <vt:lpstr>Ex.2</vt:lpstr>
      <vt:lpstr>PowerPoint Presentation</vt:lpstr>
      <vt:lpstr>Contd..</vt:lpstr>
      <vt:lpstr>Summary of Standard Forms of Boolean Expressions    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19ECE204  DIGITAL ELECTRONICS AND SYSTEMS L-T-P-C: 3-1-0-4  Lecture 5</dc:title>
  <dc:creator>ANAGHA E G</dc:creator>
  <cp:lastModifiedBy>ANAGHA E G</cp:lastModifiedBy>
  <cp:revision>1</cp:revision>
  <dcterms:created xsi:type="dcterms:W3CDTF">2020-08-06T13:15:11Z</dcterms:created>
  <dcterms:modified xsi:type="dcterms:W3CDTF">2020-08-06T13:15:33Z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0x010100037924809703774F9F1540A07852F405</vt:lpwstr>
  </property>
</Properties>
</file>