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1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9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0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048" y="350841"/>
            <a:ext cx="10539046" cy="4143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295393"/>
            <a:ext cx="5392617" cy="51771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9784" y="1295391"/>
            <a:ext cx="5392617" cy="51860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2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7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0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2120-4258-4345-BEAF-8EA12E0AF2C7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A183-CEF2-4907-9F6C-B76B9CDB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1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19ECE204</a:t>
            </a:r>
            <a:endParaRPr lang="en-IN" sz="72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Lecture 6&amp;7</a:t>
            </a:r>
            <a:endParaRPr lang="en-IN" sz="32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28" y="79167"/>
            <a:ext cx="2711783" cy="2285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8458" y="2466184"/>
                <a:ext cx="10499366" cy="4216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Consider the truth table and its corresponding function in SOP form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The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canonical sum-of-products expression for </a:t>
                </a:r>
                <a:r>
                  <a:rPr kumimoji="0" lang="en-IN" sz="1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f is,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The function can be simplified by combining firstly m</a:t>
                </a:r>
                <a:r>
                  <a:rPr kumimoji="0" lang="en-IN" sz="18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0 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and m</a:t>
                </a:r>
                <a:r>
                  <a:rPr kumimoji="0" lang="en-IN" sz="18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2, 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(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on left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) and m</a:t>
                </a:r>
                <a:r>
                  <a:rPr kumimoji="0" lang="en-IN" sz="18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4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and 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m</a:t>
                </a:r>
                <a:r>
                  <a:rPr kumimoji="0" lang="en-IN" sz="18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6 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(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on right</a:t>
                </a: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2400" b="0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These 2 can be again combined like,</a:t>
                </a:r>
                <a:endParaRPr kumimoji="0" lang="en-IN" sz="18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Italic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-Roman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These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optimization steps indicate that we can replace the four 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minterms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 </a:t>
                </a: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m</a:t>
                </a:r>
                <a:r>
                  <a:rPr kumimoji="0" lang="en-I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0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, </a:t>
                </a: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m</a:t>
                </a:r>
                <a:r>
                  <a:rPr kumimoji="0" lang="en-I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2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, </a:t>
                </a: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m</a:t>
                </a:r>
                <a:r>
                  <a:rPr kumimoji="0" lang="en-I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4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, and </a:t>
                </a:r>
                <a:r>
                  <a:rPr kumimoji="0" lang="en-I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Italic"/>
                    <a:ea typeface="+mn-ea"/>
                    <a:cs typeface="+mn-cs"/>
                  </a:rPr>
                  <a:t>m</a:t>
                </a:r>
                <a:r>
                  <a:rPr kumimoji="0" lang="en-I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6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-Roman"/>
                    <a:ea typeface="+mn-ea"/>
                    <a:cs typeface="+mn-cs"/>
                  </a:rPr>
                  <a:t>with the single product term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IN" sz="1800" b="0" i="1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acc>
                  </m:oMath>
                </a14:m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/>
                    <a:ea typeface="+mn-ea"/>
                    <a:cs typeface="+mn-cs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I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2466184"/>
                <a:ext cx="10499366" cy="4216539"/>
              </a:xfrm>
              <a:prstGeom prst="rect">
                <a:avLst/>
              </a:prstGeom>
              <a:blipFill>
                <a:blip r:embed="rId3"/>
                <a:stretch>
                  <a:fillRect l="-813" t="-868" r="-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233" y="3178271"/>
            <a:ext cx="4353533" cy="3238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6" y="4916004"/>
            <a:ext cx="2794130" cy="952633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842513" y="3915739"/>
            <a:ext cx="3477144" cy="10002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559" y="890398"/>
            <a:ext cx="5077818" cy="4294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6273" y="3865687"/>
            <a:ext cx="331651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904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Contd..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172"/>
                <a:ext cx="10515600" cy="51927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The remaining </a:t>
                </a:r>
                <a:r>
                  <a:rPr lang="en-IN" dirty="0" err="1"/>
                  <a:t>minterm</a:t>
                </a:r>
                <a:r>
                  <a:rPr lang="en-IN" dirty="0"/>
                  <a:t> </a:t>
                </a:r>
                <a:r>
                  <a:rPr lang="en-IN" dirty="0" smtClean="0"/>
                  <a:t>is </a:t>
                </a:r>
                <a:r>
                  <a:rPr lang="en-IN" i="1" dirty="0"/>
                  <a:t>m</a:t>
                </a:r>
                <a:r>
                  <a:rPr lang="en-IN" i="1" baseline="-25000" dirty="0"/>
                  <a:t>5</a:t>
                </a:r>
                <a:r>
                  <a:rPr lang="en-IN" dirty="0"/>
                  <a:t>. It can be combined with </a:t>
                </a:r>
                <a:r>
                  <a:rPr lang="en-IN" i="1" dirty="0" smtClean="0"/>
                  <a:t>m</a:t>
                </a:r>
                <a:r>
                  <a:rPr lang="en-IN" i="1" baseline="-25000" dirty="0" smtClean="0"/>
                  <a:t>4</a:t>
                </a:r>
                <a:r>
                  <a:rPr lang="en-IN" baseline="-25000" dirty="0" smtClean="0"/>
                  <a:t> </a:t>
                </a:r>
                <a:r>
                  <a:rPr lang="en-IN" dirty="0" smtClean="0"/>
                  <a:t>as,</a:t>
                </a:r>
              </a:p>
              <a:p>
                <a:endParaRPr lang="en-IN" baseline="-25000" dirty="0"/>
              </a:p>
              <a:p>
                <a:endParaRPr lang="en-IN" dirty="0" smtClean="0"/>
              </a:p>
              <a:p>
                <a:r>
                  <a:rPr lang="en-IN" dirty="0" smtClean="0"/>
                  <a:t>Thus, all </a:t>
                </a:r>
                <a:r>
                  <a:rPr lang="en-IN" dirty="0"/>
                  <a:t>the </a:t>
                </a:r>
                <a:r>
                  <a:rPr lang="en-IN" dirty="0" err="1"/>
                  <a:t>minterms</a:t>
                </a:r>
                <a:r>
                  <a:rPr lang="en-IN" dirty="0"/>
                  <a:t> in </a:t>
                </a:r>
                <a:r>
                  <a:rPr lang="en-IN" i="1" dirty="0"/>
                  <a:t>f </a:t>
                </a:r>
                <a:r>
                  <a:rPr lang="en-IN" i="1" dirty="0" smtClean="0"/>
                  <a:t>is </a:t>
                </a:r>
                <a:r>
                  <a:rPr lang="en-IN" dirty="0" smtClean="0"/>
                  <a:t>accounted</a:t>
                </a:r>
                <a:endParaRPr lang="en-IN" dirty="0"/>
              </a:p>
              <a:p>
                <a:r>
                  <a:rPr lang="en-IN" dirty="0" smtClean="0"/>
                  <a:t>Hence, </a:t>
                </a:r>
                <a:r>
                  <a:rPr lang="en-IN" dirty="0"/>
                  <a:t>all five input valuations </a:t>
                </a:r>
                <a:r>
                  <a:rPr lang="en-IN" dirty="0" smtClean="0"/>
                  <a:t>for which </a:t>
                </a:r>
                <a:r>
                  <a:rPr lang="en-IN" i="1" dirty="0"/>
                  <a:t>f </a:t>
                </a:r>
                <a:r>
                  <a:rPr lang="en-IN" dirty="0"/>
                  <a:t>= 1 are </a:t>
                </a:r>
                <a:r>
                  <a:rPr lang="en-IN" dirty="0" smtClean="0"/>
                  <a:t>covered. Thus, </a:t>
                </a:r>
                <a:r>
                  <a:rPr lang="en-IN" dirty="0"/>
                  <a:t>the minimum-cost </a:t>
                </a:r>
                <a:r>
                  <a:rPr lang="en-IN" dirty="0" smtClean="0"/>
                  <a:t>expression is,</a:t>
                </a:r>
                <a:r>
                  <a:rPr lang="en-IN" baseline="-25000" dirty="0" smtClean="0"/>
                  <a:t> 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b="1" i="1" baseline="-2500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acc>
                      <m:r>
                        <a:rPr lang="en-I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baseline="-25000" smtClean="0">
                          <a:latin typeface="Cambria Math" panose="02040503050406030204" pitchFamily="18" charset="0"/>
                        </a:rPr>
                        <m:t>𝟏</m:t>
                      </m:r>
                      <m:acc>
                        <m:accPr>
                          <m:chr m:val="̅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b="1" i="1" baseline="-250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acc>
                    </m:oMath>
                  </m:oMathPara>
                </a14:m>
                <a:endParaRPr lang="en-IN" baseline="-25000" dirty="0" smtClean="0"/>
              </a:p>
              <a:p>
                <a:endParaRPr lang="en-IN" baseline="-25000" dirty="0" smtClean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expression has the product term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IN" dirty="0"/>
                  <a:t> because </a:t>
                </a:r>
                <a:r>
                  <a:rPr lang="en-IN" i="1" dirty="0"/>
                  <a:t>f </a:t>
                </a:r>
                <a:r>
                  <a:rPr lang="en-IN" dirty="0"/>
                  <a:t>= 1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 = 0 regardless of the </a:t>
                </a:r>
                <a:r>
                  <a:rPr lang="en-IN" dirty="0" smtClean="0"/>
                  <a:t>values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. </a:t>
                </a:r>
                <a:endParaRPr lang="en-IN" dirty="0" smtClean="0"/>
              </a:p>
              <a:p>
                <a:r>
                  <a:rPr lang="en-IN" dirty="0" smtClean="0"/>
                  <a:t>Similarly, 2</a:t>
                </a:r>
                <a:r>
                  <a:rPr lang="en-IN" baseline="30000" dirty="0" smtClean="0"/>
                  <a:t>nd</a:t>
                </a:r>
                <a:r>
                  <a:rPr lang="en-IN" dirty="0" smtClean="0"/>
                  <a:t> term,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IN" dirty="0" smtClean="0"/>
                  <a:t> suggests that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= </a:t>
                </a:r>
                <a:r>
                  <a:rPr lang="en-IN" dirty="0" smtClean="0"/>
                  <a:t>1 &amp;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= </a:t>
                </a:r>
                <a:r>
                  <a:rPr lang="en-IN" dirty="0" smtClean="0"/>
                  <a:t>0, </a:t>
                </a:r>
                <a:r>
                  <a:rPr lang="en-IN" i="1" dirty="0"/>
                  <a:t>f </a:t>
                </a:r>
                <a:r>
                  <a:rPr lang="en-IN" dirty="0"/>
                  <a:t>= </a:t>
                </a:r>
                <a:r>
                  <a:rPr lang="en-IN" dirty="0" smtClean="0"/>
                  <a:t>1 regardless of any value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172"/>
                <a:ext cx="10515600" cy="5192791"/>
              </a:xfrm>
              <a:blipFill>
                <a:blip r:embed="rId2"/>
                <a:stretch>
                  <a:fillRect l="-1043" t="-2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452" y="1603218"/>
            <a:ext cx="3309258" cy="4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Contd..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3589"/>
                <a:ext cx="10515600" cy="5223374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In the truth table, </a:t>
                </a:r>
                <a:r>
                  <a:rPr lang="en-IN" i="1" dirty="0" smtClean="0"/>
                  <a:t>m</a:t>
                </a:r>
                <a:r>
                  <a:rPr lang="en-IN" baseline="-25000" dirty="0" smtClean="0"/>
                  <a:t>0</a:t>
                </a:r>
                <a:r>
                  <a:rPr lang="en-IN" dirty="0"/>
                  <a:t>, </a:t>
                </a:r>
                <a:r>
                  <a:rPr lang="en-IN" i="1" dirty="0"/>
                  <a:t>m</a:t>
                </a:r>
                <a:r>
                  <a:rPr lang="en-IN" baseline="-25000" dirty="0"/>
                  <a:t>2</a:t>
                </a:r>
                <a:r>
                  <a:rPr lang="en-IN" dirty="0"/>
                  <a:t>, </a:t>
                </a:r>
                <a:r>
                  <a:rPr lang="en-IN" i="1" dirty="0"/>
                  <a:t>m</a:t>
                </a:r>
                <a:r>
                  <a:rPr lang="en-IN" baseline="-25000" dirty="0"/>
                  <a:t>4</a:t>
                </a:r>
                <a:r>
                  <a:rPr lang="en-IN" dirty="0"/>
                  <a:t>, and </a:t>
                </a:r>
                <a:r>
                  <a:rPr lang="en-IN" i="1" dirty="0"/>
                  <a:t>m</a:t>
                </a:r>
                <a:r>
                  <a:rPr lang="en-IN" baseline="-25000" dirty="0"/>
                  <a:t>6</a:t>
                </a:r>
                <a:r>
                  <a:rPr lang="en-IN" dirty="0"/>
                  <a:t> represent all possible </a:t>
                </a:r>
                <a:r>
                  <a:rPr lang="en-IN" dirty="0" err="1"/>
                  <a:t>minterms</a:t>
                </a:r>
                <a:r>
                  <a:rPr lang="en-IN" dirty="0"/>
                  <a:t> </a:t>
                </a:r>
                <a:r>
                  <a:rPr lang="en-IN" dirty="0" smtClean="0"/>
                  <a:t>for which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 = 0; </a:t>
                </a:r>
                <a:endParaRPr lang="en-IN" dirty="0" smtClean="0"/>
              </a:p>
              <a:p>
                <a:r>
                  <a:rPr lang="en-IN" dirty="0" smtClean="0"/>
                  <a:t>They </a:t>
                </a:r>
                <a:r>
                  <a:rPr lang="en-IN" dirty="0"/>
                  <a:t>include all four valuations, 00, 01, 10, and 11, of variables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. Thus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 = 0, then it is </a:t>
                </a:r>
                <a:r>
                  <a:rPr lang="en-IN" dirty="0" smtClean="0"/>
                  <a:t>guaranteed that </a:t>
                </a:r>
                <a:r>
                  <a:rPr lang="en-IN" i="1" dirty="0" smtClean="0"/>
                  <a:t>f=1</a:t>
                </a:r>
                <a:endParaRPr lang="en-IN" i="1" baseline="-25000" dirty="0"/>
              </a:p>
              <a:p>
                <a:r>
                  <a:rPr lang="en-IN" dirty="0" smtClean="0"/>
                  <a:t>This </a:t>
                </a:r>
                <a:r>
                  <a:rPr lang="en-IN" dirty="0"/>
                  <a:t>may not be easy to see directly </a:t>
                </a:r>
                <a:r>
                  <a:rPr lang="en-IN" dirty="0" smtClean="0"/>
                  <a:t>from the </a:t>
                </a:r>
                <a:r>
                  <a:rPr lang="en-IN" dirty="0"/>
                  <a:t>truth </a:t>
                </a:r>
                <a:r>
                  <a:rPr lang="en-IN" dirty="0" smtClean="0"/>
                  <a:t>table.</a:t>
                </a:r>
              </a:p>
              <a:p>
                <a:pPr lvl="1"/>
                <a:r>
                  <a:rPr lang="en-IN" dirty="0" smtClean="0"/>
                  <a:t>But </a:t>
                </a:r>
                <a:r>
                  <a:rPr lang="en-IN" dirty="0"/>
                  <a:t>it is obvious if we write the corresponding </a:t>
                </a:r>
                <a:r>
                  <a:rPr lang="en-IN" dirty="0" smtClean="0"/>
                  <a:t>valuations grouped together: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In </a:t>
                </a:r>
                <a:r>
                  <a:rPr lang="en-IN" dirty="0"/>
                  <a:t>a similar way, </a:t>
                </a:r>
                <a:r>
                  <a:rPr lang="en-IN" dirty="0" smtClean="0"/>
                  <a:t>we can look </a:t>
                </a:r>
                <a:r>
                  <a:rPr lang="en-IN" dirty="0"/>
                  <a:t>at </a:t>
                </a:r>
                <a:r>
                  <a:rPr lang="en-IN" i="1" dirty="0"/>
                  <a:t>m</a:t>
                </a:r>
                <a:r>
                  <a:rPr lang="en-IN" baseline="-25000" dirty="0"/>
                  <a:t>4</a:t>
                </a:r>
                <a:r>
                  <a:rPr lang="en-IN" dirty="0"/>
                  <a:t> and </a:t>
                </a:r>
                <a:r>
                  <a:rPr lang="en-IN" i="1" dirty="0"/>
                  <a:t>m</a:t>
                </a:r>
                <a:r>
                  <a:rPr lang="en-IN" baseline="-25000" dirty="0"/>
                  <a:t>5</a:t>
                </a:r>
                <a:r>
                  <a:rPr lang="en-IN" dirty="0"/>
                  <a:t> as a group of </a:t>
                </a:r>
                <a:r>
                  <a:rPr lang="en-IN" dirty="0" smtClean="0"/>
                  <a:t>two as above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3589"/>
                <a:ext cx="10515600" cy="5223374"/>
              </a:xfrm>
              <a:blipFill>
                <a:blip r:embed="rId2"/>
                <a:stretch>
                  <a:fillRect l="-1043" t="-1984" b="-3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35" y="3565276"/>
            <a:ext cx="2419688" cy="192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358" y="4071780"/>
            <a:ext cx="231489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>
            <a:normAutofit/>
          </a:bodyPr>
          <a:lstStyle/>
          <a:p>
            <a:r>
              <a:rPr lang="en-IN" dirty="0"/>
              <a:t>So, </a:t>
            </a:r>
            <a:r>
              <a:rPr lang="en-IN" dirty="0" smtClean="0"/>
              <a:t>we need a method which </a:t>
            </a:r>
            <a:r>
              <a:rPr lang="en-IN" dirty="0"/>
              <a:t>allows easy discovery of groups of </a:t>
            </a:r>
            <a:r>
              <a:rPr lang="en-IN" dirty="0" err="1"/>
              <a:t>minterms</a:t>
            </a:r>
            <a:r>
              <a:rPr lang="en-IN" dirty="0"/>
              <a:t> for which </a:t>
            </a:r>
            <a:r>
              <a:rPr lang="en-IN" i="1" dirty="0"/>
              <a:t>f </a:t>
            </a:r>
            <a:r>
              <a:rPr lang="en-IN" dirty="0"/>
              <a:t>= 1 </a:t>
            </a:r>
            <a:r>
              <a:rPr lang="en-IN" dirty="0" smtClean="0"/>
              <a:t>such that they can </a:t>
            </a:r>
            <a:r>
              <a:rPr lang="en-IN" dirty="0"/>
              <a:t>be </a:t>
            </a:r>
            <a:r>
              <a:rPr lang="en-IN" dirty="0" smtClean="0"/>
              <a:t>combined easily.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Karnaugh</a:t>
            </a:r>
            <a:r>
              <a:rPr lang="en-IN" dirty="0" smtClean="0">
                <a:solidFill>
                  <a:srgbClr val="FF0000"/>
                </a:solidFill>
              </a:rPr>
              <a:t> map (K Map) is such a method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It is also an </a:t>
            </a:r>
            <a:r>
              <a:rPr lang="en-IN" dirty="0"/>
              <a:t>alternative to the truth-table form for representing a function.</a:t>
            </a:r>
          </a:p>
          <a:p>
            <a:r>
              <a:rPr lang="en-IN" dirty="0" smtClean="0"/>
              <a:t>K map </a:t>
            </a:r>
            <a:r>
              <a:rPr lang="en-IN" dirty="0"/>
              <a:t>consists of </a:t>
            </a:r>
            <a:r>
              <a:rPr lang="en-IN" i="1" dirty="0"/>
              <a:t>cells </a:t>
            </a:r>
            <a:r>
              <a:rPr lang="en-IN" dirty="0"/>
              <a:t>that correspond to the </a:t>
            </a:r>
            <a:r>
              <a:rPr lang="en-IN" dirty="0">
                <a:solidFill>
                  <a:srgbClr val="C00000"/>
                </a:solidFill>
              </a:rPr>
              <a:t>rows of the truth table</a:t>
            </a:r>
            <a:r>
              <a:rPr lang="en-IN" dirty="0" smtClean="0"/>
              <a:t>.</a:t>
            </a:r>
          </a:p>
          <a:p>
            <a:r>
              <a:rPr lang="en-IN" dirty="0" err="1">
                <a:solidFill>
                  <a:srgbClr val="FF0000"/>
                </a:solidFill>
              </a:rPr>
              <a:t>Minterms</a:t>
            </a:r>
            <a:r>
              <a:rPr lang="en-IN" dirty="0">
                <a:solidFill>
                  <a:srgbClr val="FF0000"/>
                </a:solidFill>
              </a:rPr>
              <a:t> in any </a:t>
            </a:r>
            <a:r>
              <a:rPr lang="en-IN" dirty="0" smtClean="0">
                <a:solidFill>
                  <a:srgbClr val="FF0000"/>
                </a:solidFill>
              </a:rPr>
              <a:t>two cells </a:t>
            </a:r>
            <a:r>
              <a:rPr lang="en-IN" dirty="0">
                <a:solidFill>
                  <a:srgbClr val="FF0000"/>
                </a:solidFill>
              </a:rPr>
              <a:t>that are adjacent</a:t>
            </a:r>
            <a:r>
              <a:rPr lang="en-IN" dirty="0"/>
              <a:t>, either in the same row or the same column, </a:t>
            </a:r>
            <a:r>
              <a:rPr lang="en-IN" dirty="0">
                <a:solidFill>
                  <a:srgbClr val="FF0000"/>
                </a:solidFill>
              </a:rPr>
              <a:t>can be combined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05" y="4340323"/>
            <a:ext cx="407726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9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Karnaugh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Map (K- Map)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alt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Sketch a </a:t>
            </a:r>
            <a:r>
              <a:rPr lang="en-US" altLang="en-US" sz="2400" dirty="0" err="1"/>
              <a:t>Karnaugh</a:t>
            </a:r>
            <a:r>
              <a:rPr lang="en-US" altLang="en-US" sz="2400" dirty="0"/>
              <a:t> map grid for the  given problem in power of  2</a:t>
            </a:r>
            <a:r>
              <a:rPr lang="en-US" altLang="en-US" sz="2400" baseline="30000" dirty="0"/>
              <a:t>N </a:t>
            </a:r>
            <a:r>
              <a:rPr lang="en-US" altLang="en-US" sz="2400" dirty="0" smtClean="0"/>
              <a:t>Squares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 smtClean="0"/>
              <a:t>N is number of variables</a:t>
            </a:r>
            <a:endParaRPr lang="en-US" altLang="en-US" sz="2000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Fill in the 1’s and 0’s from the truth table of </a:t>
            </a:r>
            <a:r>
              <a:rPr lang="en-US" altLang="en-US" sz="2400" dirty="0" smtClean="0"/>
              <a:t>SOP </a:t>
            </a:r>
            <a:r>
              <a:rPr lang="en-US" altLang="en-US" sz="2400" dirty="0"/>
              <a:t>or </a:t>
            </a:r>
            <a:r>
              <a:rPr lang="en-US" altLang="en-US" sz="2400" dirty="0" smtClean="0"/>
              <a:t>POS </a:t>
            </a:r>
            <a:r>
              <a:rPr lang="en-US" altLang="en-US" sz="2400" dirty="0"/>
              <a:t>Boolean function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 smtClean="0"/>
              <a:t>For SOP, circle </a:t>
            </a:r>
            <a:r>
              <a:rPr lang="en-US" altLang="en-US" sz="2400" dirty="0"/>
              <a:t>groups of 1’s.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w"/>
            </a:pPr>
            <a:r>
              <a:rPr lang="en-US" altLang="en-US" dirty="0"/>
              <a:t>Circle the largest groups of 2, 4, 8, etc. first.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w"/>
            </a:pPr>
            <a:r>
              <a:rPr lang="en-US" altLang="en-US" dirty="0"/>
              <a:t>Minimize the number of circles but make sure that every 1 is in a circle.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Write an equation using these circles.</a:t>
            </a: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420403" y="4343208"/>
            <a:ext cx="3300912" cy="1991903"/>
            <a:chOff x="2442" y="2208"/>
            <a:chExt cx="2454" cy="157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2208"/>
              <a:ext cx="2454" cy="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176" y="3024"/>
              <a:ext cx="384" cy="192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928" y="3504"/>
              <a:ext cx="5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604552" y="4343208"/>
            <a:ext cx="3624263" cy="1747837"/>
            <a:chOff x="7019" y="3401"/>
            <a:chExt cx="4896" cy="2547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" y="3401"/>
              <a:ext cx="4896" cy="2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313" y="4702"/>
              <a:ext cx="864" cy="28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 rot="16200000">
              <a:off x="10601" y="4430"/>
              <a:ext cx="768" cy="38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13263" y="6176962"/>
            <a:ext cx="18357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XY+XY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  <a:sym typeface="Symbol" panose="05050102010706020507" pitchFamily="18" charset="2"/>
              </a:rPr>
              <a:t>=X(Y+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Y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  <a:sym typeface="Symbol" panose="05050102010706020507" pitchFamily="18" charset="2"/>
              </a:rPr>
              <a:t>)=X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5271284" y="5566271"/>
            <a:ext cx="518812" cy="666957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1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2 variable Map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9166"/>
                <a:ext cx="10515600" cy="4687797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In 2</a:t>
                </a:r>
                <a:r>
                  <a:rPr lang="en-IN" baseline="30000" dirty="0" smtClean="0"/>
                  <a:t>nd</a:t>
                </a:r>
                <a:r>
                  <a:rPr lang="en-IN" dirty="0" smtClean="0"/>
                  <a:t> row, both of the </a:t>
                </a:r>
                <a:r>
                  <a:rPr lang="en-IN" dirty="0"/>
                  <a:t>cells are identified by </a:t>
                </a:r>
                <a:r>
                  <a:rPr lang="en-IN" i="1" dirty="0"/>
                  <a:t>x</a:t>
                </a:r>
                <a:r>
                  <a:rPr lang="en-IN" baseline="-25000" dirty="0"/>
                  <a:t>2</a:t>
                </a:r>
                <a:r>
                  <a:rPr lang="en-IN" dirty="0"/>
                  <a:t> = 1, but </a:t>
                </a:r>
                <a:r>
                  <a:rPr lang="en-IN" i="1" dirty="0"/>
                  <a:t>x</a:t>
                </a:r>
                <a:r>
                  <a:rPr lang="en-IN" baseline="-25000" dirty="0"/>
                  <a:t>1</a:t>
                </a:r>
                <a:r>
                  <a:rPr lang="en-IN" dirty="0"/>
                  <a:t> = 0 for the left cell and </a:t>
                </a:r>
                <a:r>
                  <a:rPr lang="en-IN" i="1" dirty="0"/>
                  <a:t>x</a:t>
                </a:r>
                <a:r>
                  <a:rPr lang="en-IN" baseline="-25000" dirty="0"/>
                  <a:t>1</a:t>
                </a:r>
                <a:r>
                  <a:rPr lang="en-IN" dirty="0"/>
                  <a:t> = 1 for the right cell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Similarly</a:t>
                </a:r>
                <a:r>
                  <a:rPr lang="en-IN" dirty="0"/>
                  <a:t>, </a:t>
                </a:r>
                <a:r>
                  <a:rPr lang="en-IN" i="1" dirty="0"/>
                  <a:t>f </a:t>
                </a:r>
                <a:r>
                  <a:rPr lang="en-IN" dirty="0"/>
                  <a:t>= 1 for both cells in the first column. These cells are identified by </a:t>
                </a:r>
                <a:r>
                  <a:rPr lang="en-IN" i="1" dirty="0"/>
                  <a:t>x</a:t>
                </a:r>
                <a:r>
                  <a:rPr lang="en-IN" baseline="-25000" dirty="0"/>
                  <a:t>1</a:t>
                </a:r>
                <a:r>
                  <a:rPr lang="en-IN" dirty="0"/>
                  <a:t> = </a:t>
                </a:r>
                <a:r>
                  <a:rPr lang="en-IN" dirty="0" smtClean="0"/>
                  <a:t>0 leading </a:t>
                </a:r>
                <a:r>
                  <a:rPr lang="en-IN" dirty="0"/>
                  <a:t>to the product term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dirty="0"/>
                  <a:t>. </a:t>
                </a:r>
                <a:endParaRPr lang="en-IN" dirty="0" smtClean="0"/>
              </a:p>
              <a:p>
                <a:r>
                  <a:rPr lang="en-IN" dirty="0" smtClean="0"/>
                  <a:t>Since </a:t>
                </a:r>
                <a:r>
                  <a:rPr lang="en-IN" dirty="0"/>
                  <a:t>this takes care of all instances </a:t>
                </a:r>
                <a:r>
                  <a:rPr lang="en-IN" dirty="0" smtClean="0"/>
                  <a:t>where </a:t>
                </a:r>
                <a:r>
                  <a:rPr lang="en-IN" i="1" dirty="0" smtClean="0"/>
                  <a:t>f </a:t>
                </a:r>
                <a:r>
                  <a:rPr lang="en-IN" dirty="0"/>
                  <a:t>= 1, it follows that the minimum-cost realization of the function </a:t>
                </a:r>
                <a:r>
                  <a:rPr lang="en-IN" dirty="0" smtClean="0"/>
                  <a:t>is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b="1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acc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To </a:t>
                </a:r>
                <a:r>
                  <a:rPr lang="en-IN" dirty="0"/>
                  <a:t>find a minimum-cost implementation of a given function, it is </a:t>
                </a:r>
                <a:r>
                  <a:rPr lang="en-IN" dirty="0" smtClean="0"/>
                  <a:t>necessary to </a:t>
                </a:r>
                <a:r>
                  <a:rPr lang="en-IN" dirty="0"/>
                  <a:t>find the smallest number of product terms that produce a value of 1 for all cases </a:t>
                </a:r>
                <a:r>
                  <a:rPr lang="en-IN" dirty="0" smtClean="0"/>
                  <a:t>where </a:t>
                </a:r>
                <a:r>
                  <a:rPr lang="en-IN" i="1" dirty="0" smtClean="0"/>
                  <a:t>f </a:t>
                </a:r>
                <a:r>
                  <a:rPr lang="en-IN" dirty="0"/>
                  <a:t>= 1. </a:t>
                </a:r>
                <a:endParaRPr lang="en-IN" dirty="0" smtClean="0"/>
              </a:p>
              <a:p>
                <a:r>
                  <a:rPr lang="en-IN" dirty="0" smtClean="0"/>
                  <a:t>Moreover</a:t>
                </a:r>
                <a:r>
                  <a:rPr lang="en-IN" dirty="0"/>
                  <a:t>, the cost of these product terms should be as low as possible. 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9166"/>
                <a:ext cx="10515600" cy="4687797"/>
              </a:xfrm>
              <a:blipFill>
                <a:blip r:embed="rId2"/>
                <a:stretch>
                  <a:fillRect l="-812" r="-1159" b="-2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376" y="365125"/>
            <a:ext cx="329611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6365099" y="640080"/>
            <a:ext cx="5561909" cy="2615251"/>
            <a:chOff x="384" y="1026"/>
            <a:chExt cx="4848" cy="219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026"/>
              <a:ext cx="4848" cy="2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824" y="2880"/>
              <a:ext cx="67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89881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3 variable map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810" y="1272569"/>
            <a:ext cx="4953691" cy="340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37" y="4813470"/>
            <a:ext cx="4572638" cy="1781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489" y="4837286"/>
            <a:ext cx="4305901" cy="17337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04709" y="3255331"/>
            <a:ext cx="484414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The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map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should be visualised as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a rectangle folded into a cylinder where the left and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the right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edges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are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made to touch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958409" y="1053808"/>
            <a:ext cx="2146300" cy="533400"/>
          </a:xfrm>
          <a:prstGeom prst="wedgeEllipseCallout">
            <a:avLst>
              <a:gd name="adj1" fmla="val -33653"/>
              <a:gd name="adj2" fmla="val 8839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0800" bIns="10800" anchor="ctr" anchorCtr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t>Gray code</a:t>
            </a:r>
          </a:p>
        </p:txBody>
      </p:sp>
    </p:spTree>
    <p:extLst>
      <p:ext uri="{BB962C8B-B14F-4D97-AF65-F5344CB8AC3E}">
        <p14:creationId xmlns:p14="http://schemas.microsoft.com/office/powerpoint/2010/main" val="16325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4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24" y="3892731"/>
            <a:ext cx="6829425" cy="289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71845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 and NOR Logic Networks, XOR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9898"/>
            <a:ext cx="10515600" cy="536706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by complementing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of 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simpler electronic circuits than the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r>
              <a:rPr lang="en-US" altLang="ko-KR" sz="2400" dirty="0" err="1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DeMorgan’s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Theorem</a:t>
            </a:r>
          </a:p>
          <a:p>
            <a:pPr marL="817563" lvl="1" indent="-342900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 • B)’ = A’ + B’  and (A + B)’ = A’ • B’</a:t>
            </a:r>
          </a:p>
          <a:p>
            <a:pPr marL="817563" lvl="1" indent="-342900"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ko-KR" dirty="0" err="1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DeMorgan’s</a:t>
            </a:r>
            <a:r>
              <a:rPr lang="en-US" altLang="ko-KR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theorem  will help to simplify digital circuits using NORs and 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NANDs.</a:t>
            </a:r>
            <a:endParaRPr lang="en-US" altLang="ko-KR" dirty="0">
              <a:solidFill>
                <a:srgbClr val="3333FF"/>
              </a:solidFill>
              <a:latin typeface="Gulim" pitchFamily="34" charset="-127"/>
              <a:ea typeface="Gulim" pitchFamily="34" charset="-127"/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9049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Sum-of-products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product-of-sums form,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have networks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either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AND-OR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 OR-AND structure,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networks can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implemented using only NAND gates or only NOR gates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altLang="ko-KR" sz="24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endParaRPr lang="en-IN" altLang="ko-KR" sz="24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endParaRPr lang="en-IN" altLang="ko-KR" sz="24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endParaRPr lang="en-IN" altLang="ko-KR" sz="24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endParaRPr lang="en-IN" altLang="ko-KR" sz="24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endParaRPr lang="en-IN" altLang="ko-KR" sz="24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AND-OR implemented using only NAND gates.</a:t>
            </a:r>
          </a:p>
          <a:p>
            <a:pPr eaLnBrk="1" hangingPunct="1">
              <a:buFontTx/>
              <a:buNone/>
              <a:defRPr/>
            </a:pPr>
            <a:endParaRPr lang="ko-KR" altLang="en-US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7" y="3200714"/>
            <a:ext cx="6921137" cy="1733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960" y="3872320"/>
            <a:ext cx="676369" cy="39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530" y="3424583"/>
            <a:ext cx="3200847" cy="16766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0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579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 to implement a 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product-of-sums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68" y="1690688"/>
            <a:ext cx="6662589" cy="178142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9341" y="2386110"/>
            <a:ext cx="676369" cy="39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95" y="1805004"/>
            <a:ext cx="3258005" cy="16671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199" y="3705869"/>
            <a:ext cx="9664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OR-AND network can be implemented as a NOR-NOR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network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2070101" y="350839"/>
            <a:ext cx="8562975" cy="414337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endParaRPr lang="en-US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5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3975" y="857251"/>
            <a:ext cx="9558338" cy="5629275"/>
          </a:xfrm>
        </p:spPr>
        <p:txBody>
          <a:bodyPr/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and NOR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are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as 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AND, OR and NOT gates can be implemented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gates.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 Gate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of other gates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236" name="Picture 2" descr="http://hyperphysics.phy-astr.gsu.edu/hbase/electronic/ietron/nand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84500"/>
            <a:ext cx="459105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2" descr="http://hyperphysics.phy-astr.gsu.edu/hbase/electronic/ietron/nor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2970213"/>
            <a:ext cx="4540250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19455" y="5735637"/>
            <a:ext cx="4461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Gate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of other gates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59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95235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81408"/>
            <a:ext cx="10515600" cy="132556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XOR Gate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4736091"/>
          </a:xfrm>
        </p:spPr>
        <p:txBody>
          <a:bodyPr/>
          <a:lstStyle/>
          <a:p>
            <a:r>
              <a:rPr lang="en-IN" dirty="0"/>
              <a:t>The XOR operation is usually denoted with the ⊕ symbol.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can be realized in </a:t>
            </a:r>
            <a:r>
              <a:rPr lang="en-IN" dirty="0" smtClean="0"/>
              <a:t>the SOP </a:t>
            </a:r>
            <a:r>
              <a:rPr lang="en-IN" dirty="0"/>
              <a:t>form </a:t>
            </a:r>
            <a:r>
              <a:rPr lang="en-IN" dirty="0" smtClean="0"/>
              <a:t>as,</a:t>
            </a:r>
          </a:p>
          <a:p>
            <a:r>
              <a:rPr lang="en-IN" dirty="0" smtClean="0"/>
              <a:t>Truth table</a:t>
            </a:r>
          </a:p>
          <a:p>
            <a:pPr marL="0" indent="0">
              <a:buNone/>
            </a:pPr>
            <a:r>
              <a:rPr lang="en-IN" dirty="0"/>
              <a:t>&amp;</a:t>
            </a:r>
            <a:r>
              <a:rPr lang="en-IN" dirty="0" smtClean="0"/>
              <a:t> symbol are,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SOP realization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329" y="1729512"/>
            <a:ext cx="2579649" cy="352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2147507"/>
            <a:ext cx="5506218" cy="2133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797" y="4281405"/>
            <a:ext cx="596348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9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>
                <a:solidFill>
                  <a:srgbClr val="002060"/>
                </a:solidFill>
              </a:rPr>
              <a:t>Problem</a:t>
            </a:r>
            <a:r>
              <a:rPr lang="en-IN" sz="2400" dirty="0" smtClean="0">
                <a:solidFill>
                  <a:srgbClr val="C00000"/>
                </a:solidFill>
              </a:rPr>
              <a:t>: Assume </a:t>
            </a:r>
            <a:r>
              <a:rPr lang="en-IN" sz="2400" dirty="0">
                <a:solidFill>
                  <a:srgbClr val="C00000"/>
                </a:solidFill>
              </a:rPr>
              <a:t>that a large room has three doors and that a switch near each door controls </a:t>
            </a:r>
            <a:r>
              <a:rPr lang="en-IN" sz="2400" dirty="0" smtClean="0">
                <a:solidFill>
                  <a:srgbClr val="C00000"/>
                </a:solidFill>
              </a:rPr>
              <a:t>a light in </a:t>
            </a:r>
            <a:r>
              <a:rPr lang="en-IN" sz="2400" dirty="0">
                <a:solidFill>
                  <a:srgbClr val="C00000"/>
                </a:solidFill>
              </a:rPr>
              <a:t>the room. It has to be possible to turn the light on or off by changing </a:t>
            </a:r>
            <a:r>
              <a:rPr lang="en-IN" sz="2400" dirty="0" smtClean="0">
                <a:solidFill>
                  <a:srgbClr val="C00000"/>
                </a:solidFill>
              </a:rPr>
              <a:t>the state </a:t>
            </a:r>
            <a:r>
              <a:rPr lang="en-IN" sz="2400" dirty="0">
                <a:solidFill>
                  <a:srgbClr val="C00000"/>
                </a:solidFill>
              </a:rPr>
              <a:t>of any </a:t>
            </a:r>
            <a:r>
              <a:rPr lang="en-IN" sz="2400" dirty="0" smtClean="0">
                <a:solidFill>
                  <a:srgbClr val="C00000"/>
                </a:solidFill>
              </a:rPr>
              <a:t>one of </a:t>
            </a:r>
            <a:r>
              <a:rPr lang="en-IN" sz="2400" dirty="0">
                <a:solidFill>
                  <a:srgbClr val="C00000"/>
                </a:solidFill>
              </a:rPr>
              <a:t>the switches.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Light ON if exactly any 1 switch closed &amp; OFF is a second switch also closed.</a:t>
            </a:r>
          </a:p>
          <a:p>
            <a:r>
              <a:rPr lang="en-IN" sz="2200" dirty="0" smtClean="0"/>
              <a:t>But if a 3</a:t>
            </a:r>
            <a:r>
              <a:rPr lang="en-IN" sz="2200" baseline="30000" dirty="0" smtClean="0"/>
              <a:t>rd</a:t>
            </a:r>
            <a:r>
              <a:rPr lang="en-IN" sz="2200" dirty="0" smtClean="0"/>
              <a:t> switch also closed then light is ON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Let </a:t>
            </a:r>
            <a:r>
              <a:rPr lang="en-IN" sz="22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IN" sz="2200" i="1" baseline="-250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IN" sz="22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IN" sz="22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x</a:t>
            </a:r>
            <a:r>
              <a:rPr lang="en-IN" sz="2200" i="1" baseline="-250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 </a:t>
            </a:r>
            <a:r>
              <a:rPr lang="en-IN" sz="22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x</a:t>
            </a:r>
            <a:r>
              <a:rPr lang="en-IN" sz="2200" i="1" baseline="-250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IN" sz="2200" i="1" baseline="-25000" dirty="0" smtClean="0"/>
              <a:t> </a:t>
            </a:r>
            <a:r>
              <a:rPr lang="en-IN" sz="2200" dirty="0" smtClean="0"/>
              <a:t>be the input variables that denote the state of each switch.</a:t>
            </a:r>
            <a:endParaRPr lang="en-IN" sz="2200" dirty="0" smtClean="0"/>
          </a:p>
          <a:p>
            <a:r>
              <a:rPr lang="en-IN" sz="2200" dirty="0" smtClean="0"/>
              <a:t>And </a:t>
            </a:r>
            <a:r>
              <a:rPr lang="en-IN" sz="22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IN" sz="2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IN" sz="2200" i="1" baseline="-250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IN" sz="22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x</a:t>
            </a:r>
            <a:r>
              <a:rPr lang="en-IN" sz="2200" i="1" baseline="-250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 </a:t>
            </a:r>
            <a:r>
              <a:rPr lang="en-IN" sz="22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x</a:t>
            </a:r>
            <a:r>
              <a:rPr lang="en-IN" sz="2200" i="1" baseline="-250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IN" sz="2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represents the state of the light, </a:t>
            </a:r>
            <a:endParaRPr lang="en-IN" sz="2200" dirty="0"/>
          </a:p>
          <a:p>
            <a:r>
              <a:rPr lang="en-IN" sz="2200" dirty="0" smtClean="0"/>
              <a:t>Then </a:t>
            </a:r>
            <a:r>
              <a:rPr lang="en-IN" sz="2200" dirty="0" smtClean="0"/>
              <a:t>SOP form is</a:t>
            </a:r>
          </a:p>
          <a:p>
            <a:endParaRPr lang="en-IN" sz="2200" dirty="0"/>
          </a:p>
          <a:p>
            <a:endParaRPr lang="en-IN" sz="2200" dirty="0" smtClean="0"/>
          </a:p>
          <a:p>
            <a:r>
              <a:rPr lang="en-IN" sz="2200" dirty="0" smtClean="0"/>
              <a:t>And </a:t>
            </a:r>
            <a:r>
              <a:rPr lang="en-IN" sz="2200" dirty="0" smtClean="0"/>
              <a:t>POS </a:t>
            </a:r>
            <a:r>
              <a:rPr lang="en-IN" sz="2200" dirty="0"/>
              <a:t>form is</a:t>
            </a:r>
            <a:endParaRPr lang="en-IN" sz="22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09" y="4001294"/>
            <a:ext cx="4339107" cy="719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093" y="3241014"/>
            <a:ext cx="2599616" cy="3403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785" y="5404388"/>
            <a:ext cx="6467557" cy="7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83"/>
            <a:ext cx="6887536" cy="39820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1614" y="2556906"/>
            <a:ext cx="646837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Introduction to </a:t>
            </a:r>
            <a:r>
              <a:rPr lang="en-IN" b="1" dirty="0" err="1" smtClean="0">
                <a:solidFill>
                  <a:srgbClr val="FF0000"/>
                </a:solidFill>
              </a:rPr>
              <a:t>Karnaugh</a:t>
            </a:r>
            <a:r>
              <a:rPr lang="en-IN" b="1" dirty="0" smtClean="0">
                <a:solidFill>
                  <a:srgbClr val="FF0000"/>
                </a:solidFill>
              </a:rPr>
              <a:t> Map (K-Map)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ea typeface="Gulim" pitchFamily="34" charset="-127"/>
              </a:rPr>
              <a:t>Simplification </a:t>
            </a:r>
            <a:r>
              <a:rPr lang="en-US" altLang="ko-KR" sz="2400" dirty="0" smtClean="0">
                <a:ea typeface="Gulim" pitchFamily="34" charset="-127"/>
              </a:rPr>
              <a:t>methods used in logical networks are:</a:t>
            </a:r>
            <a:endParaRPr lang="en-US" altLang="ko-KR" sz="2400" dirty="0">
              <a:ea typeface="Gulim" pitchFamily="34" charset="-127"/>
            </a:endParaRPr>
          </a:p>
          <a:p>
            <a:pPr lvl="1"/>
            <a:r>
              <a:rPr lang="en-US" altLang="ko-KR" dirty="0">
                <a:ea typeface="Gulim" pitchFamily="34" charset="-127"/>
              </a:rPr>
              <a:t>Boolean </a:t>
            </a:r>
            <a:r>
              <a:rPr lang="en-US" altLang="ko-KR" dirty="0" smtClean="0">
                <a:ea typeface="Gulim" pitchFamily="34" charset="-127"/>
              </a:rPr>
              <a:t>algebra (</a:t>
            </a:r>
            <a:r>
              <a:rPr lang="en-US" altLang="ko-KR" dirty="0">
                <a:ea typeface="Gulim" pitchFamily="34" charset="-127"/>
              </a:rPr>
              <a:t>algebraic method</a:t>
            </a:r>
            <a:r>
              <a:rPr lang="en-US" altLang="ko-KR" dirty="0" smtClean="0">
                <a:ea typeface="Gulim" pitchFamily="34" charset="-127"/>
              </a:rPr>
              <a:t>) – tedious and difficult to simplify</a:t>
            </a:r>
            <a:endParaRPr lang="en-US" altLang="ko-KR" dirty="0">
              <a:ea typeface="Gulim" pitchFamily="34" charset="-127"/>
            </a:endParaRPr>
          </a:p>
          <a:p>
            <a:pPr lvl="1"/>
            <a:r>
              <a:rPr lang="en-US" altLang="ko-KR" dirty="0" err="1">
                <a:solidFill>
                  <a:srgbClr val="FF3300"/>
                </a:solidFill>
                <a:ea typeface="Gulim" pitchFamily="34" charset="-127"/>
              </a:rPr>
              <a:t>Karnaugh</a:t>
            </a:r>
            <a:r>
              <a:rPr lang="en-US" altLang="ko-KR" dirty="0">
                <a:solidFill>
                  <a:srgbClr val="FF3300"/>
                </a:solidFill>
                <a:ea typeface="Gulim" pitchFamily="34" charset="-127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ea typeface="Gulim" pitchFamily="34" charset="-127"/>
              </a:rPr>
              <a:t>map (</a:t>
            </a:r>
            <a:r>
              <a:rPr lang="en-US" altLang="ko-KR" dirty="0">
                <a:solidFill>
                  <a:srgbClr val="FF3300"/>
                </a:solidFill>
                <a:ea typeface="Gulim" pitchFamily="34" charset="-127"/>
              </a:rPr>
              <a:t>map method</a:t>
            </a:r>
            <a:r>
              <a:rPr lang="en-US" altLang="ko-KR" dirty="0" smtClean="0">
                <a:solidFill>
                  <a:srgbClr val="FF3300"/>
                </a:solidFill>
                <a:ea typeface="Gulim" pitchFamily="34" charset="-127"/>
              </a:rPr>
              <a:t>)</a:t>
            </a:r>
            <a:endParaRPr lang="en-US" altLang="ko-KR" dirty="0">
              <a:solidFill>
                <a:srgbClr val="FF3300"/>
              </a:solidFill>
              <a:ea typeface="Gulim" pitchFamily="34" charset="-127"/>
            </a:endParaRPr>
          </a:p>
          <a:p>
            <a:pPr lvl="1"/>
            <a:r>
              <a:rPr lang="en-US" altLang="ko-KR" dirty="0">
                <a:ea typeface="Gulim" pitchFamily="34" charset="-127"/>
              </a:rPr>
              <a:t>Quine-</a:t>
            </a:r>
            <a:r>
              <a:rPr lang="en-US" altLang="ko-KR" dirty="0" err="1">
                <a:ea typeface="Gulim" pitchFamily="34" charset="-127"/>
              </a:rPr>
              <a:t>McCluskey</a:t>
            </a:r>
            <a:r>
              <a:rPr lang="en-US" altLang="ko-KR" dirty="0">
                <a:ea typeface="Gulim" pitchFamily="34" charset="-127"/>
              </a:rPr>
              <a:t>(tabular method)</a:t>
            </a:r>
          </a:p>
          <a:p>
            <a:r>
              <a:rPr lang="en-IN" sz="2400" i="1" dirty="0" err="1" smtClean="0"/>
              <a:t>Karnaugh</a:t>
            </a:r>
            <a:r>
              <a:rPr lang="en-IN" sz="2400" i="1" dirty="0" smtClean="0"/>
              <a:t> map</a:t>
            </a:r>
            <a:r>
              <a:rPr lang="en-IN" sz="2400" dirty="0" smtClean="0"/>
              <a:t> - </a:t>
            </a:r>
            <a:r>
              <a:rPr lang="en-IN" sz="2400" dirty="0"/>
              <a:t>provides a systematic way of producing a minimum-cost </a:t>
            </a:r>
            <a:r>
              <a:rPr lang="en-IN" sz="2400" dirty="0" smtClean="0"/>
              <a:t>logic expression.</a:t>
            </a:r>
          </a:p>
          <a:p>
            <a:r>
              <a:rPr lang="en-IN" sz="2400" dirty="0"/>
              <a:t>The key to the </a:t>
            </a:r>
            <a:r>
              <a:rPr lang="en-IN" sz="2400" dirty="0" smtClean="0"/>
              <a:t>K-map </a:t>
            </a:r>
            <a:r>
              <a:rPr lang="en-IN" sz="2400" dirty="0"/>
              <a:t>approach is that it allows the application of the </a:t>
            </a:r>
            <a:r>
              <a:rPr lang="en-IN" sz="2400" dirty="0" smtClean="0"/>
              <a:t>combining property easily.</a:t>
            </a:r>
          </a:p>
          <a:p>
            <a:r>
              <a:rPr lang="en-IN" sz="2400" dirty="0" smtClean="0"/>
              <a:t>It  </a:t>
            </a:r>
            <a:r>
              <a:rPr lang="en-IN" sz="2400" dirty="0"/>
              <a:t>is </a:t>
            </a:r>
            <a:r>
              <a:rPr lang="en-IN" sz="2400" dirty="0" smtClean="0"/>
              <a:t>also an </a:t>
            </a:r>
            <a:r>
              <a:rPr lang="en-IN" sz="2400" dirty="0"/>
              <a:t>alternative to the truth-table form for representing </a:t>
            </a:r>
            <a:r>
              <a:rPr lang="en-IN" sz="2400" dirty="0" smtClean="0"/>
              <a:t>a function</a:t>
            </a:r>
            <a:r>
              <a:rPr lang="en-IN" sz="2400" dirty="0"/>
              <a:t>.</a:t>
            </a: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7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DDF21C-6B50-4409-BE8D-4BB2F6550395}"/>
</file>

<file path=customXml/itemProps2.xml><?xml version="1.0" encoding="utf-8"?>
<ds:datastoreItem xmlns:ds="http://schemas.openxmlformats.org/officeDocument/2006/customXml" ds:itemID="{916A55DE-A137-49A5-B583-505C7B57E75A}"/>
</file>

<file path=customXml/itemProps3.xml><?xml version="1.0" encoding="utf-8"?>
<ds:datastoreItem xmlns:ds="http://schemas.openxmlformats.org/officeDocument/2006/customXml" ds:itemID="{1DC795F1-BE98-4D6D-8FFE-6836ACAB36EB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887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微軟正黑體</vt:lpstr>
      <vt:lpstr>Algerian</vt:lpstr>
      <vt:lpstr>Arial</vt:lpstr>
      <vt:lpstr>Cambria</vt:lpstr>
      <vt:lpstr>Cambria Math</vt:lpstr>
      <vt:lpstr>Gulim</vt:lpstr>
      <vt:lpstr>新細明體</vt:lpstr>
      <vt:lpstr>Symbol</vt:lpstr>
      <vt:lpstr>Times New Roman</vt:lpstr>
      <vt:lpstr>Times-Italic</vt:lpstr>
      <vt:lpstr>Times-Roman</vt:lpstr>
      <vt:lpstr>Wingdings</vt:lpstr>
      <vt:lpstr>Office Theme</vt:lpstr>
      <vt:lpstr>19ECE204</vt:lpstr>
      <vt:lpstr>NAND and NOR Logic Networks, XOR Gates</vt:lpstr>
      <vt:lpstr>Contd.</vt:lpstr>
      <vt:lpstr>Using NOR gates to implement a product-of-sums</vt:lpstr>
      <vt:lpstr>Universal Gates</vt:lpstr>
      <vt:lpstr>XOR Gate</vt:lpstr>
      <vt:lpstr>Problem: Assume that a large room has three doors and that a switch near each door controls a light in the room. It has to be possible to turn the light on or off by changing the state of any one of the switches.</vt:lpstr>
      <vt:lpstr>PowerPoint Presentation</vt:lpstr>
      <vt:lpstr>Introduction to Karnaugh Map (K-Map)</vt:lpstr>
      <vt:lpstr>Contd..</vt:lpstr>
      <vt:lpstr>Contd..</vt:lpstr>
      <vt:lpstr>Contd..</vt:lpstr>
      <vt:lpstr>Contd..</vt:lpstr>
      <vt:lpstr>Karnaugh Map (K- Map) Steps</vt:lpstr>
      <vt:lpstr>2 variable Map</vt:lpstr>
      <vt:lpstr>3 variable map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19ECE204</dc:title>
  <dc:creator>ANAGHA E G</dc:creator>
  <cp:lastModifiedBy>ANAGHA E G</cp:lastModifiedBy>
  <cp:revision>3</cp:revision>
  <dcterms:created xsi:type="dcterms:W3CDTF">2020-08-16T04:52:10Z</dcterms:created>
  <dcterms:modified xsi:type="dcterms:W3CDTF">2020-08-16T05:32:06Z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