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8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9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1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3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BD43-24C0-41AE-9370-35C2A95832AA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2D28-BDE2-401F-9CC9-D9BC6291E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19ECE204</a:t>
            </a:r>
            <a:endParaRPr lang="en-IN" sz="72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Lecture </a:t>
            </a:r>
            <a:r>
              <a:rPr lang="en-IN" sz="320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8&amp;9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Minimization </a:t>
            </a:r>
            <a:r>
              <a:rPr lang="en-IN" b="1" dirty="0">
                <a:solidFill>
                  <a:srgbClr val="FF0000"/>
                </a:solidFill>
              </a:rPr>
              <a:t>Procedure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8" y="927464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lowest-cost implementation </a:t>
            </a:r>
            <a:r>
              <a:rPr lang="en-IN" dirty="0" smtClean="0"/>
              <a:t>is achieved </a:t>
            </a:r>
            <a:r>
              <a:rPr lang="en-IN" dirty="0"/>
              <a:t>when the cover of a given function consists of prime </a:t>
            </a:r>
            <a:r>
              <a:rPr lang="en-IN" dirty="0" err="1"/>
              <a:t>implicants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smtClean="0"/>
              <a:t>question then </a:t>
            </a:r>
            <a:r>
              <a:rPr lang="en-IN" dirty="0"/>
              <a:t>is how to determine the minimum-cost subset of prime </a:t>
            </a:r>
            <a:r>
              <a:rPr lang="en-IN" dirty="0" err="1"/>
              <a:t>implicants</a:t>
            </a:r>
            <a:r>
              <a:rPr lang="en-IN" dirty="0"/>
              <a:t> that will </a:t>
            </a:r>
            <a:r>
              <a:rPr lang="en-IN" dirty="0" smtClean="0"/>
              <a:t>cover the </a:t>
            </a:r>
            <a:r>
              <a:rPr lang="en-IN" dirty="0"/>
              <a:t>function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Some prime </a:t>
            </a:r>
            <a:r>
              <a:rPr lang="en-IN" dirty="0" err="1"/>
              <a:t>implicants</a:t>
            </a:r>
            <a:r>
              <a:rPr lang="en-IN" dirty="0"/>
              <a:t> may have to be included in the cover, while for </a:t>
            </a:r>
            <a:r>
              <a:rPr lang="en-IN" dirty="0" smtClean="0"/>
              <a:t>others there </a:t>
            </a:r>
            <a:r>
              <a:rPr lang="en-IN" dirty="0"/>
              <a:t>may be a choice.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a prime </a:t>
            </a:r>
            <a:r>
              <a:rPr lang="en-IN" dirty="0" err="1"/>
              <a:t>implicant</a:t>
            </a:r>
            <a:r>
              <a:rPr lang="en-IN" dirty="0"/>
              <a:t> includes a </a:t>
            </a:r>
            <a:r>
              <a:rPr lang="en-IN" dirty="0" err="1"/>
              <a:t>minterm</a:t>
            </a:r>
            <a:r>
              <a:rPr lang="en-IN" dirty="0"/>
              <a:t> for which </a:t>
            </a:r>
            <a:r>
              <a:rPr lang="en-IN" i="1" dirty="0"/>
              <a:t>f </a:t>
            </a:r>
            <a:r>
              <a:rPr lang="en-IN" dirty="0"/>
              <a:t>= 1 that is </a:t>
            </a:r>
            <a:r>
              <a:rPr lang="en-IN" dirty="0" smtClean="0"/>
              <a:t>not included </a:t>
            </a:r>
            <a:r>
              <a:rPr lang="en-IN" dirty="0"/>
              <a:t>in any other prime </a:t>
            </a:r>
            <a:r>
              <a:rPr lang="en-IN" dirty="0" err="1"/>
              <a:t>implicant</a:t>
            </a:r>
            <a:r>
              <a:rPr lang="en-IN" dirty="0"/>
              <a:t>, then it must be included in the cover and is </a:t>
            </a:r>
            <a:r>
              <a:rPr lang="en-IN" dirty="0" smtClean="0"/>
              <a:t>called an </a:t>
            </a:r>
            <a:r>
              <a:rPr lang="en-IN" i="1" dirty="0">
                <a:solidFill>
                  <a:srgbClr val="FF0000"/>
                </a:solidFill>
              </a:rPr>
              <a:t>essential prime </a:t>
            </a:r>
            <a:r>
              <a:rPr lang="en-IN" i="1" dirty="0" err="1">
                <a:solidFill>
                  <a:srgbClr val="FF0000"/>
                </a:solidFill>
              </a:rPr>
              <a:t>implicant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47" y="4548296"/>
            <a:ext cx="2629267" cy="2152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59829" y="4701441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Both of these prime </a:t>
                </a:r>
                <a:r>
                  <a:rPr kumimoji="0" lang="en-IN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implicants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 are essential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Therefore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, the 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minimum-cost realization is :</a:t>
                </a:r>
              </a:p>
              <a:p>
                <a:pPr marL="91440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I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I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en-IN" sz="1800" b="1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</m:acc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I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IN" sz="1800" b="1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I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IN" sz="1800" b="1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-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9" y="4701441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600" t="-3289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6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Steps in finding minimum cost circuit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process of finding a minimum-cost circuit </a:t>
            </a:r>
            <a:r>
              <a:rPr lang="en-IN" dirty="0" smtClean="0"/>
              <a:t>involves the </a:t>
            </a:r>
            <a:r>
              <a:rPr lang="en-IN" dirty="0"/>
              <a:t>following steps:</a:t>
            </a:r>
          </a:p>
          <a:p>
            <a:pPr marL="0" indent="0">
              <a:buNone/>
            </a:pPr>
            <a:r>
              <a:rPr lang="en-IN" dirty="0" smtClean="0"/>
              <a:t>	1</a:t>
            </a:r>
            <a:r>
              <a:rPr lang="en-IN" dirty="0"/>
              <a:t>. Generate all prime </a:t>
            </a:r>
            <a:r>
              <a:rPr lang="en-IN" dirty="0" err="1"/>
              <a:t>implicants</a:t>
            </a:r>
            <a:r>
              <a:rPr lang="en-IN" dirty="0"/>
              <a:t> for the given function </a:t>
            </a:r>
            <a:r>
              <a:rPr lang="en-IN" i="1" dirty="0"/>
              <a:t>f 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	2</a:t>
            </a:r>
            <a:r>
              <a:rPr lang="en-IN" dirty="0"/>
              <a:t>. Find the set of essential prime </a:t>
            </a:r>
            <a:r>
              <a:rPr lang="en-IN" dirty="0" err="1"/>
              <a:t>implicants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	3</a:t>
            </a:r>
            <a:r>
              <a:rPr lang="en-IN" dirty="0"/>
              <a:t>. If the set of essential prime </a:t>
            </a:r>
            <a:r>
              <a:rPr lang="en-IN" dirty="0" err="1"/>
              <a:t>implicants</a:t>
            </a:r>
            <a:r>
              <a:rPr lang="en-IN" dirty="0"/>
              <a:t> covers all valuations for </a:t>
            </a:r>
            <a:r>
              <a:rPr lang="en-IN" dirty="0" smtClean="0"/>
              <a:t>	    which </a:t>
            </a:r>
            <a:r>
              <a:rPr lang="en-IN" i="1" dirty="0"/>
              <a:t>f </a:t>
            </a:r>
            <a:r>
              <a:rPr lang="en-IN" dirty="0"/>
              <a:t>= 1, </a:t>
            </a:r>
            <a:r>
              <a:rPr lang="en-IN" dirty="0" smtClean="0"/>
              <a:t>then this </a:t>
            </a:r>
            <a:r>
              <a:rPr lang="en-IN" dirty="0"/>
              <a:t>set is the desired cover of </a:t>
            </a:r>
            <a:r>
              <a:rPr lang="en-IN" i="1" dirty="0"/>
              <a:t>f 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Otherwise</a:t>
            </a:r>
            <a:r>
              <a:rPr lang="en-IN" dirty="0"/>
              <a:t>, determine the nonessential </a:t>
            </a:r>
            <a:r>
              <a:rPr lang="en-IN" dirty="0" smtClean="0"/>
              <a:t>prime </a:t>
            </a:r>
            <a:r>
              <a:rPr lang="en-IN" dirty="0" err="1" smtClean="0"/>
              <a:t>implicants</a:t>
            </a:r>
            <a:r>
              <a:rPr lang="en-IN" dirty="0" smtClean="0"/>
              <a:t> </a:t>
            </a:r>
            <a:r>
              <a:rPr lang="en-IN" dirty="0"/>
              <a:t>that </a:t>
            </a:r>
            <a:r>
              <a:rPr lang="en-IN" dirty="0" smtClean="0"/>
              <a:t>	   	    should </a:t>
            </a:r>
            <a:r>
              <a:rPr lang="en-IN" dirty="0"/>
              <a:t>be added to form a complete minimum-cost cover.</a:t>
            </a:r>
          </a:p>
        </p:txBody>
      </p:sp>
    </p:spTree>
    <p:extLst>
      <p:ext uri="{BB962C8B-B14F-4D97-AF65-F5344CB8AC3E}">
        <p14:creationId xmlns:p14="http://schemas.microsoft.com/office/powerpoint/2010/main" val="40469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1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28" y="481419"/>
            <a:ext cx="4661037" cy="375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6682" y="4714450"/>
                <a:ext cx="1119439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essential prime </a:t>
                </a:r>
                <a:r>
                  <a:rPr kumimoji="0" lang="en-IN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implicants</a:t>
                </a: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indicated in pink colour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Now, the left </a:t>
                </a:r>
                <a:r>
                  <a:rPr kumimoji="0" lang="en-IN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minterm</a:t>
                </a: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kumimoji="0" lang="en-IN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</a:t>
                </a:r>
                <a:r>
                  <a:rPr kumimoji="0" lang="en-IN" sz="2400" b="0" i="1" u="none" strike="noStrike" kern="120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7</a:t>
                </a: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can be covered by </a:t>
                </a: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either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IN" sz="24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acc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IN" sz="24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acc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IN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, but the former is less costly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So, The minimum-cost realization is :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2" y="4714450"/>
                <a:ext cx="11194391" cy="1569660"/>
              </a:xfrm>
              <a:prstGeom prst="rect">
                <a:avLst/>
              </a:prstGeom>
              <a:blipFill>
                <a:blip r:embed="rId3"/>
                <a:stretch>
                  <a:fillRect l="-708" t="-310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55" y="6284110"/>
            <a:ext cx="4171835" cy="33643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00478" y="1616187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494632154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4275478375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251274425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744441927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18384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84945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00590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6284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28" y="1006515"/>
            <a:ext cx="3193143" cy="5972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83" y="1695649"/>
            <a:ext cx="515784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448"/>
            <a:ext cx="10515600" cy="88714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8513"/>
            <a:ext cx="10515600" cy="336844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There is only 1 essential prime </a:t>
            </a:r>
            <a:r>
              <a:rPr lang="en-IN" dirty="0" err="1" smtClean="0"/>
              <a:t>implicant</a:t>
            </a:r>
            <a:r>
              <a:rPr lang="en-IN" dirty="0" smtClean="0"/>
              <a:t> but it wont cover all 1s</a:t>
            </a:r>
          </a:p>
          <a:p>
            <a:r>
              <a:rPr lang="en-IN" dirty="0" smtClean="0"/>
              <a:t>But, the other left out 1s can be covered as by grouping given in pink</a:t>
            </a:r>
          </a:p>
          <a:p>
            <a:r>
              <a:rPr lang="en-IN" dirty="0" smtClean="0"/>
              <a:t>Thus we get the least cost implementation as,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38" y="365125"/>
            <a:ext cx="4477014" cy="357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91" y="5434992"/>
            <a:ext cx="4234205" cy="44329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7103" y="1472928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72061344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092427682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05149763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751604166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1971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998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0177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315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57" y="849518"/>
            <a:ext cx="3193143" cy="597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463" y="1552390"/>
            <a:ext cx="515784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26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  <a:r>
              <a:rPr lang="en-IN" dirty="0" smtClean="0">
                <a:solidFill>
                  <a:srgbClr val="FF0000"/>
                </a:solidFill>
              </a:rPr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Here, there is no any essential prime </a:t>
            </a:r>
            <a:r>
              <a:rPr lang="en-IN" dirty="0" err="1" smtClean="0"/>
              <a:t>implicant</a:t>
            </a:r>
            <a:endParaRPr lang="en-IN" dirty="0" smtClean="0"/>
          </a:p>
          <a:p>
            <a:r>
              <a:rPr lang="en-IN" dirty="0" smtClean="0"/>
              <a:t>And there is 2 implementations possible</a:t>
            </a:r>
          </a:p>
          <a:p>
            <a:endParaRPr lang="en-IN" dirty="0"/>
          </a:p>
          <a:p>
            <a:r>
              <a:rPr lang="en-IN" dirty="0" smtClean="0"/>
              <a:t>and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05" y="210639"/>
            <a:ext cx="4526270" cy="3343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969" y="4792062"/>
            <a:ext cx="5580140" cy="408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969" y="5696399"/>
            <a:ext cx="5488700" cy="39764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57103" y="1472928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72061344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092427682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05149763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751604166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1971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998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0177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315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57" y="849518"/>
            <a:ext cx="3193143" cy="597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463" y="1552390"/>
            <a:ext cx="515784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6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Minimization of Product-of-Sums Forms</a:t>
            </a:r>
            <a:endParaRPr lang="en-IN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8091"/>
                <a:ext cx="10515600" cy="538189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POS minimization of </a:t>
                </a:r>
                <a:r>
                  <a:rPr lang="en-IN" i="1" dirty="0"/>
                  <a:t>f (x</a:t>
                </a:r>
                <a:r>
                  <a:rPr lang="en-IN" dirty="0"/>
                  <a:t>1</a:t>
                </a:r>
                <a:r>
                  <a:rPr lang="en-IN" i="1" dirty="0"/>
                  <a:t>, x</a:t>
                </a:r>
                <a:r>
                  <a:rPr lang="en-IN" dirty="0"/>
                  <a:t>2</a:t>
                </a:r>
                <a:r>
                  <a:rPr lang="en-IN" i="1" dirty="0"/>
                  <a:t>, x</a:t>
                </a:r>
                <a:r>
                  <a:rPr lang="en-IN" dirty="0"/>
                  <a:t>3</a:t>
                </a:r>
                <a:r>
                  <a:rPr lang="en-IN" i="1" dirty="0"/>
                  <a:t>) </a:t>
                </a:r>
                <a:r>
                  <a:rPr lang="en-IN" dirty="0"/>
                  <a:t>= </a:t>
                </a:r>
                <a:r>
                  <a:rPr lang="el-GR" sz="3200" i="1" dirty="0" smtClean="0">
                    <a:cs typeface="Arial" panose="020B0604020202020204" pitchFamily="34" charset="0"/>
                  </a:rPr>
                  <a:t>Π</a:t>
                </a:r>
                <a:r>
                  <a:rPr lang="en-IN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N" i="1" dirty="0" smtClean="0"/>
                  <a:t>(</a:t>
                </a:r>
                <a:r>
                  <a:rPr lang="en-IN" dirty="0" smtClean="0"/>
                  <a:t>4</a:t>
                </a:r>
                <a:r>
                  <a:rPr lang="en-IN" i="1" dirty="0"/>
                  <a:t>, </a:t>
                </a:r>
                <a:r>
                  <a:rPr lang="en-IN" dirty="0"/>
                  <a:t>5</a:t>
                </a:r>
                <a:r>
                  <a:rPr lang="en-IN" i="1" dirty="0"/>
                  <a:t>, </a:t>
                </a:r>
                <a:r>
                  <a:rPr lang="en-IN" dirty="0"/>
                  <a:t>6</a:t>
                </a:r>
                <a:r>
                  <a:rPr lang="en-IN" i="1" dirty="0" smtClean="0"/>
                  <a:t>)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Therefore, POS implementation is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A </a:t>
                </a:r>
                <a:r>
                  <a:rPr lang="en-IN" dirty="0"/>
                  <a:t>circuit corresponding to this expression has two OR gates and one AND gate, with </a:t>
                </a:r>
                <a:r>
                  <a:rPr lang="en-IN" dirty="0" smtClean="0"/>
                  <a:t>two inputs </a:t>
                </a:r>
                <a:r>
                  <a:rPr lang="en-IN" dirty="0"/>
                  <a:t>for each gate. </a:t>
                </a:r>
                <a:endParaRPr lang="en-IN" dirty="0" smtClean="0"/>
              </a:p>
              <a:p>
                <a:r>
                  <a:rPr lang="en-IN" dirty="0" smtClean="0"/>
                  <a:t>Its </a:t>
                </a:r>
                <a:r>
                  <a:rPr lang="en-IN" dirty="0"/>
                  <a:t>cost is </a:t>
                </a:r>
                <a:r>
                  <a:rPr lang="en-IN" dirty="0" smtClean="0"/>
                  <a:t>9 and is greater </a:t>
                </a:r>
                <a:r>
                  <a:rPr lang="en-IN" dirty="0"/>
                  <a:t>than the cost of the equivalent SOP </a:t>
                </a:r>
                <a:r>
                  <a:rPr lang="en-IN" dirty="0" smtClean="0"/>
                  <a:t>(cost 6) implementation derived earlier as below,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It </a:t>
                </a:r>
                <a:r>
                  <a:rPr lang="en-IN" dirty="0"/>
                  <a:t>requires only one OR gate and one AND gate.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8091"/>
                <a:ext cx="10515600" cy="5381898"/>
              </a:xfrm>
              <a:blipFill>
                <a:blip r:embed="rId2"/>
                <a:stretch>
                  <a:fillRect l="-928" t="-3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29" y="1440929"/>
            <a:ext cx="4229690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29" y="3248421"/>
            <a:ext cx="231489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way of </a:t>
            </a:r>
            <a:r>
              <a:rPr lang="en-IN" dirty="0" smtClean="0"/>
              <a:t>obtaining the </a:t>
            </a:r>
            <a:r>
              <a:rPr lang="en-IN" dirty="0"/>
              <a:t>same </a:t>
            </a:r>
            <a:r>
              <a:rPr lang="en-IN" dirty="0" smtClean="0"/>
              <a:t>result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is </a:t>
            </a:r>
            <a:r>
              <a:rPr lang="en-IN" dirty="0"/>
              <a:t>by finding a minimum-cost SOP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implementation </a:t>
            </a:r>
            <a:r>
              <a:rPr lang="en-IN" dirty="0"/>
              <a:t>of the complement </a:t>
            </a:r>
            <a:r>
              <a:rPr lang="en-IN" dirty="0" smtClean="0"/>
              <a:t>of </a:t>
            </a:r>
            <a:r>
              <a:rPr lang="en-IN" i="1" dirty="0" smtClean="0"/>
              <a:t>f 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Then we can apply </a:t>
            </a:r>
            <a:r>
              <a:rPr lang="en-IN" dirty="0" err="1"/>
              <a:t>DeMorgan’s</a:t>
            </a:r>
            <a:r>
              <a:rPr lang="en-IN" dirty="0"/>
              <a:t> theorem to this expression to obtain the simplest </a:t>
            </a:r>
            <a:r>
              <a:rPr lang="en-IN" dirty="0" smtClean="0"/>
              <a:t>POS realization</a:t>
            </a:r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85" y="3316495"/>
            <a:ext cx="2122499" cy="445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732" y="4652750"/>
            <a:ext cx="3400900" cy="15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12" y="635832"/>
            <a:ext cx="422969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i="1" dirty="0" smtClean="0"/>
              <a:t>f </a:t>
            </a:r>
            <a:r>
              <a:rPr lang="en-IN" i="1" dirty="0"/>
              <a:t>(x</a:t>
            </a:r>
            <a:r>
              <a:rPr lang="en-IN" baseline="-25000" dirty="0"/>
              <a:t>1</a:t>
            </a:r>
            <a:r>
              <a:rPr lang="en-IN" i="1" dirty="0"/>
              <a:t>, . . . , </a:t>
            </a:r>
            <a:r>
              <a:rPr lang="en-IN" i="1" dirty="0" smtClean="0"/>
              <a:t>x</a:t>
            </a:r>
            <a:r>
              <a:rPr lang="en-IN" baseline="-25000" dirty="0"/>
              <a:t>4</a:t>
            </a:r>
            <a:r>
              <a:rPr lang="en-IN" i="1" dirty="0" smtClean="0"/>
              <a:t>) </a:t>
            </a:r>
            <a:r>
              <a:rPr lang="en-IN" dirty="0" smtClean="0"/>
              <a:t>= </a:t>
            </a:r>
            <a:r>
              <a:rPr lang="el-GR" sz="3200" i="1" dirty="0" smtClean="0">
                <a:cs typeface="Arial" panose="020B0604020202020204" pitchFamily="34" charset="0"/>
              </a:rPr>
              <a:t>Π</a:t>
            </a:r>
            <a:r>
              <a:rPr lang="en-IN" i="1" dirty="0" smtClean="0"/>
              <a:t>M(</a:t>
            </a:r>
            <a:r>
              <a:rPr lang="en-IN" dirty="0" smtClean="0"/>
              <a:t>0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8</a:t>
            </a:r>
            <a:r>
              <a:rPr lang="en-IN" i="1" dirty="0"/>
              <a:t>, </a:t>
            </a:r>
            <a:r>
              <a:rPr lang="en-IN" dirty="0"/>
              <a:t>9</a:t>
            </a:r>
            <a:r>
              <a:rPr lang="en-IN" i="1" dirty="0"/>
              <a:t>, </a:t>
            </a:r>
            <a:r>
              <a:rPr lang="en-IN" dirty="0"/>
              <a:t>12</a:t>
            </a:r>
            <a:r>
              <a:rPr lang="en-IN" i="1" dirty="0"/>
              <a:t>, </a:t>
            </a:r>
            <a:r>
              <a:rPr lang="en-IN" dirty="0"/>
              <a:t>15</a:t>
            </a:r>
            <a:r>
              <a:rPr lang="en-IN" i="1" dirty="0" smtClean="0"/>
              <a:t>)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POS </a:t>
            </a:r>
            <a:r>
              <a:rPr lang="en-IN" dirty="0"/>
              <a:t>minimization </a:t>
            </a:r>
            <a:r>
              <a:rPr lang="en-IN" dirty="0" smtClean="0"/>
              <a:t>is obtained by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combining </a:t>
            </a:r>
            <a:r>
              <a:rPr lang="en-IN" dirty="0" err="1" smtClean="0"/>
              <a:t>maxterms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maxterms</a:t>
            </a:r>
            <a:r>
              <a:rPr lang="en-IN" dirty="0"/>
              <a:t> for </a:t>
            </a:r>
            <a:r>
              <a:rPr lang="en-IN" dirty="0" smtClean="0"/>
              <a:t>which </a:t>
            </a:r>
            <a:r>
              <a:rPr lang="en-IN" i="1" dirty="0" smtClean="0"/>
              <a:t>f </a:t>
            </a:r>
            <a:r>
              <a:rPr lang="en-IN" dirty="0"/>
              <a:t>= 0 can be covered as shown, leading to the </a:t>
            </a:r>
            <a:r>
              <a:rPr lang="en-IN" dirty="0" smtClean="0"/>
              <a:t>least cost expression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20" y="423623"/>
            <a:ext cx="4505954" cy="3343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93" y="5007838"/>
            <a:ext cx="5665110" cy="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7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2382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 POS implementation is:</a:t>
            </a:r>
          </a:p>
          <a:p>
            <a:endParaRPr lang="en-IN" dirty="0" smtClean="0"/>
          </a:p>
          <a:p>
            <a:pPr lvl="1"/>
            <a:r>
              <a:rPr lang="en-IN" dirty="0"/>
              <a:t>This expression represents a circuit with three OR gates and one AND gate.</a:t>
            </a:r>
          </a:p>
          <a:p>
            <a:pPr lvl="1"/>
            <a:r>
              <a:rPr lang="en-IN" dirty="0" smtClean="0"/>
              <a:t>Two </a:t>
            </a:r>
            <a:r>
              <a:rPr lang="en-IN" dirty="0"/>
              <a:t>of the OR gates have two inputs, and the third has four inputs</a:t>
            </a:r>
          </a:p>
          <a:p>
            <a:pPr lvl="1"/>
            <a:r>
              <a:rPr lang="en-IN" dirty="0"/>
              <a:t>The AND gate has three inputs.</a:t>
            </a:r>
          </a:p>
          <a:p>
            <a:pPr lvl="1"/>
            <a:r>
              <a:rPr lang="en-IN" dirty="0"/>
              <a:t>Thus cost is 15</a:t>
            </a:r>
          </a:p>
          <a:p>
            <a:r>
              <a:rPr lang="en-IN" dirty="0" smtClean="0"/>
              <a:t>The SOP </a:t>
            </a:r>
            <a:r>
              <a:rPr lang="en-IN" dirty="0"/>
              <a:t>implementation </a:t>
            </a:r>
            <a:r>
              <a:rPr lang="en-IN" dirty="0" smtClean="0"/>
              <a:t>for the same K- map is</a:t>
            </a:r>
          </a:p>
          <a:p>
            <a:endParaRPr lang="en-IN" b="1" dirty="0"/>
          </a:p>
          <a:p>
            <a:r>
              <a:rPr lang="en-IN" dirty="0" smtClean="0"/>
              <a:t> It </a:t>
            </a:r>
            <a:r>
              <a:rPr lang="en-IN" dirty="0"/>
              <a:t>requires five gates and </a:t>
            </a:r>
            <a:r>
              <a:rPr lang="en-IN" dirty="0" smtClean="0"/>
              <a:t>13 inputs </a:t>
            </a:r>
            <a:r>
              <a:rPr lang="en-IN" dirty="0"/>
              <a:t>at a total cost of </a:t>
            </a:r>
            <a:r>
              <a:rPr lang="en-IN" dirty="0" smtClean="0"/>
              <a:t>18 which is higher than the POS implementation.</a:t>
            </a:r>
            <a:endParaRPr lang="en-IN" dirty="0"/>
          </a:p>
          <a:p>
            <a:r>
              <a:rPr lang="en-IN" dirty="0"/>
              <a:t>In general, </a:t>
            </a:r>
            <a:r>
              <a:rPr lang="en-IN" dirty="0" smtClean="0"/>
              <a:t>the </a:t>
            </a:r>
            <a:r>
              <a:rPr lang="en-IN" dirty="0"/>
              <a:t>SOP and POS </a:t>
            </a:r>
            <a:r>
              <a:rPr lang="en-IN" dirty="0" smtClean="0"/>
              <a:t>implementations of </a:t>
            </a:r>
            <a:r>
              <a:rPr lang="en-IN" dirty="0"/>
              <a:t>a given function may or may not entail the same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39" y="4265976"/>
            <a:ext cx="4171835" cy="336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39" y="1822019"/>
            <a:ext cx="4719007" cy="3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203663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Alternatively, we can express as,</a:t>
            </a:r>
          </a:p>
          <a:p>
            <a:endParaRPr lang="en-IN" dirty="0"/>
          </a:p>
          <a:p>
            <a:r>
              <a:rPr lang="en-IN" dirty="0"/>
              <a:t>Complementing this expression </a:t>
            </a:r>
            <a:r>
              <a:rPr lang="en-IN" dirty="0" smtClean="0"/>
              <a:t>produces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which </a:t>
            </a:r>
            <a:r>
              <a:rPr lang="en-IN" dirty="0"/>
              <a:t>matches the previously-derived </a:t>
            </a:r>
            <a:r>
              <a:rPr lang="en-IN" dirty="0" smtClean="0"/>
              <a:t>implementation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43" y="2554505"/>
            <a:ext cx="3353268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59" y="3731471"/>
            <a:ext cx="5792008" cy="1467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468" y="184309"/>
            <a:ext cx="450595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6365099" y="640080"/>
            <a:ext cx="5561909" cy="2615251"/>
            <a:chOff x="384" y="1026"/>
            <a:chExt cx="4848" cy="219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26"/>
              <a:ext cx="4848" cy="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824" y="2880"/>
              <a:ext cx="67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898816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</a:rPr>
              <a:t>3 variable map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810" y="1272569"/>
            <a:ext cx="4953691" cy="340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37" y="4813470"/>
            <a:ext cx="4572638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489" y="4837286"/>
            <a:ext cx="4305901" cy="1733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04709" y="3255331"/>
            <a:ext cx="484414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map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should be visualised as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 rectangle folded into a cylinder where the left and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right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edges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are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made to touch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958409" y="1053808"/>
            <a:ext cx="2146300" cy="533400"/>
          </a:xfrm>
          <a:prstGeom prst="wedgeEllipseCallout">
            <a:avLst>
              <a:gd name="adj1" fmla="val -33653"/>
              <a:gd name="adj2" fmla="val 8839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" bIns="10800"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Gray code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320489" y="1053808"/>
            <a:ext cx="250128" cy="21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171232" y="886207"/>
            <a:ext cx="79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YZ</a:t>
            </a:r>
          </a:p>
          <a:p>
            <a:r>
              <a:rPr lang="en-IN" sz="1400" dirty="0" smtClean="0"/>
              <a:t>X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514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0000"/>
                </a:solidFill>
              </a:rPr>
              <a:t>3 variable map</a:t>
            </a:r>
            <a:endParaRPr lang="en-IN" u="sng" dirty="0"/>
          </a:p>
        </p:txBody>
      </p:sp>
      <p:pic>
        <p:nvPicPr>
          <p:cNvPr id="4" name="Picture 2" descr="04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7" y="2338000"/>
            <a:ext cx="3424216" cy="253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0"/>
          <a:stretch>
            <a:fillRect/>
          </a:stretch>
        </p:blipFill>
        <p:spPr bwMode="auto">
          <a:xfrm>
            <a:off x="5537822" y="3868961"/>
            <a:ext cx="3655732" cy="234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48200" y="6298302"/>
            <a:ext cx="4640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E.g.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.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F(X,Y,Z)=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m(2,3,4,5) =XY+XY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537822" y="1101815"/>
            <a:ext cx="4585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E.g.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 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F(X,Y,Z)=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m(0,2,4,6) = XZ+XZ  =Z(X+X)=Z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478341" y="1392413"/>
            <a:ext cx="5875459" cy="2476547"/>
            <a:chOff x="384" y="1366"/>
            <a:chExt cx="4656" cy="223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366"/>
              <a:ext cx="4656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8" y="3216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8525" y="1598401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Alternate way of writing of K-map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with 4 rows and 2 columns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6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4 variable map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52"/>
            <a:ext cx="10515600" cy="4351338"/>
          </a:xfrm>
        </p:spPr>
        <p:txBody>
          <a:bodyPr/>
          <a:lstStyle/>
          <a:p>
            <a:r>
              <a:rPr lang="en-IN" dirty="0" smtClean="0"/>
              <a:t>Truth Table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18" y="94944"/>
            <a:ext cx="3362794" cy="3238952"/>
          </a:xfrm>
          <a:prstGeom prst="rect">
            <a:avLst/>
          </a:prstGeom>
        </p:spPr>
      </p:pic>
      <p:pic>
        <p:nvPicPr>
          <p:cNvPr id="6" name="Picture 2" descr="04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4" b="8621"/>
          <a:stretch>
            <a:fillRect/>
          </a:stretch>
        </p:blipFill>
        <p:spPr bwMode="auto">
          <a:xfrm>
            <a:off x="7907106" y="3333896"/>
            <a:ext cx="33020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674" y="1519352"/>
            <a:ext cx="3138805" cy="5097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1972" y="6321571"/>
            <a:ext cx="32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Alternate Way of  writing K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1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</a:rPr>
              <a:t>4 variable map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28" y="365125"/>
            <a:ext cx="6144482" cy="601111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6066"/>
            <a:ext cx="33627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5 variable map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9"/>
            <a:ext cx="10515600" cy="4877912"/>
          </a:xfrm>
        </p:spPr>
        <p:txBody>
          <a:bodyPr/>
          <a:lstStyle/>
          <a:p>
            <a:r>
              <a:rPr lang="en-IN" dirty="0"/>
              <a:t>We can use 2 four-variable maps to construct a five-variable map. It is easy to </a:t>
            </a:r>
            <a:r>
              <a:rPr lang="en-IN" dirty="0" smtClean="0"/>
              <a:t>imagine a </a:t>
            </a:r>
            <a:r>
              <a:rPr lang="en-IN" dirty="0"/>
              <a:t>structure where one map is directly behind the </a:t>
            </a:r>
            <a:r>
              <a:rPr lang="en-IN" dirty="0" smtClean="0"/>
              <a:t>other.</a:t>
            </a:r>
          </a:p>
          <a:p>
            <a:r>
              <a:rPr lang="en-IN" dirty="0" smtClean="0"/>
              <a:t>They </a:t>
            </a:r>
            <a:r>
              <a:rPr lang="en-IN" dirty="0"/>
              <a:t>are distinguished by </a:t>
            </a:r>
            <a:r>
              <a:rPr lang="en-IN" i="1" dirty="0"/>
              <a:t>x</a:t>
            </a:r>
            <a:r>
              <a:rPr lang="en-IN" baseline="-25000" dirty="0"/>
              <a:t>5</a:t>
            </a:r>
            <a:r>
              <a:rPr lang="en-IN" dirty="0"/>
              <a:t> = </a:t>
            </a:r>
            <a:r>
              <a:rPr lang="en-IN" dirty="0" smtClean="0"/>
              <a:t>0 for </a:t>
            </a:r>
            <a:r>
              <a:rPr lang="en-IN" dirty="0"/>
              <a:t>one map and </a:t>
            </a:r>
            <a:r>
              <a:rPr lang="en-IN" i="1" dirty="0"/>
              <a:t>x</a:t>
            </a:r>
            <a:r>
              <a:rPr lang="en-IN" baseline="-25000" dirty="0"/>
              <a:t>5</a:t>
            </a:r>
            <a:r>
              <a:rPr lang="en-IN" dirty="0"/>
              <a:t> = 1 for the other </a:t>
            </a:r>
            <a:r>
              <a:rPr lang="en-IN" dirty="0" smtClean="0"/>
              <a:t>map.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3" y="2830306"/>
            <a:ext cx="6620799" cy="3753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5794" y="5329645"/>
            <a:ext cx="653143" cy="248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59040" y="5329645"/>
            <a:ext cx="653143" cy="248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567"/>
            <a:ext cx="10515600" cy="157312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Strategy for </a:t>
            </a:r>
            <a:r>
              <a:rPr lang="en-IN" b="1" dirty="0" smtClean="0">
                <a:solidFill>
                  <a:srgbClr val="FF0000"/>
                </a:solidFill>
              </a:rPr>
              <a:t>Minimization - </a:t>
            </a:r>
            <a:r>
              <a:rPr lang="en-IN" b="1" dirty="0">
                <a:solidFill>
                  <a:srgbClr val="FF0000"/>
                </a:solidFill>
              </a:rPr>
              <a:t>Terminology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Literal</a:t>
            </a:r>
            <a:endParaRPr lang="en-IN" b="1" dirty="0">
              <a:solidFill>
                <a:srgbClr val="00B050"/>
              </a:solidFill>
            </a:endParaRPr>
          </a:p>
          <a:p>
            <a:pPr lvl="1"/>
            <a:r>
              <a:rPr lang="en-IN" dirty="0" smtClean="0"/>
              <a:t>Each </a:t>
            </a:r>
            <a:r>
              <a:rPr lang="en-IN" dirty="0"/>
              <a:t>appearance of a variable, </a:t>
            </a:r>
            <a:r>
              <a:rPr lang="en-IN" dirty="0" smtClean="0"/>
              <a:t>either </a:t>
            </a:r>
            <a:r>
              <a:rPr lang="en-IN" dirty="0" err="1" smtClean="0"/>
              <a:t>uncomplemented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	or </a:t>
            </a:r>
            <a:r>
              <a:rPr lang="en-IN" dirty="0"/>
              <a:t>complemented, is called a </a:t>
            </a:r>
            <a:r>
              <a:rPr lang="en-IN" i="1" dirty="0"/>
              <a:t>literal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B050"/>
                </a:solidFill>
              </a:rPr>
              <a:t>Implicant</a:t>
            </a:r>
            <a:endParaRPr lang="en-IN" b="1" dirty="0">
              <a:solidFill>
                <a:srgbClr val="00B050"/>
              </a:solidFill>
            </a:endParaRPr>
          </a:p>
          <a:p>
            <a:pPr lvl="1"/>
            <a:r>
              <a:rPr lang="en-IN" dirty="0" smtClean="0"/>
              <a:t>A product </a:t>
            </a:r>
            <a:r>
              <a:rPr lang="en-IN" dirty="0"/>
              <a:t>term that indicates the input valuation(s) for which a given function is </a:t>
            </a:r>
            <a:r>
              <a:rPr lang="en-IN" dirty="0" smtClean="0"/>
              <a:t>equal to </a:t>
            </a:r>
            <a:r>
              <a:rPr lang="en-IN" dirty="0"/>
              <a:t>1 is called an </a:t>
            </a:r>
            <a:r>
              <a:rPr lang="en-IN" i="1" dirty="0" err="1"/>
              <a:t>implicant</a:t>
            </a:r>
            <a:r>
              <a:rPr lang="en-IN" i="1" dirty="0"/>
              <a:t> </a:t>
            </a:r>
            <a:r>
              <a:rPr lang="en-IN" dirty="0"/>
              <a:t>of the </a:t>
            </a:r>
            <a:r>
              <a:rPr lang="en-IN" dirty="0" smtClean="0"/>
              <a:t>function.</a:t>
            </a:r>
          </a:p>
          <a:p>
            <a:pPr lvl="1"/>
            <a:r>
              <a:rPr lang="en-IN" dirty="0" smtClean="0"/>
              <a:t>In the truth table given, there are 11 </a:t>
            </a:r>
            <a:r>
              <a:rPr lang="en-IN" dirty="0" err="1" smtClean="0"/>
              <a:t>implicants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Of which 5 are </a:t>
            </a:r>
            <a:r>
              <a:rPr lang="en-IN" dirty="0" err="1" smtClean="0"/>
              <a:t>minterms</a:t>
            </a:r>
            <a:r>
              <a:rPr lang="en-IN" dirty="0" smtClean="0"/>
              <a:t> given below,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Then there are the </a:t>
            </a:r>
            <a:r>
              <a:rPr lang="en-IN" dirty="0" err="1"/>
              <a:t>implicants</a:t>
            </a:r>
            <a:r>
              <a:rPr lang="en-IN" dirty="0"/>
              <a:t> that correspond to all possible pairs of </a:t>
            </a:r>
            <a:r>
              <a:rPr lang="en-IN" dirty="0" err="1"/>
              <a:t>minterms</a:t>
            </a:r>
            <a:r>
              <a:rPr lang="en-IN" dirty="0"/>
              <a:t> that can be </a:t>
            </a:r>
            <a:r>
              <a:rPr lang="en-IN" dirty="0" smtClean="0"/>
              <a:t>combined (5 </a:t>
            </a:r>
            <a:r>
              <a:rPr lang="en-IN" dirty="0" err="1" smtClean="0"/>
              <a:t>nos</a:t>
            </a:r>
            <a:r>
              <a:rPr lang="en-IN" dirty="0" smtClean="0"/>
              <a:t>).</a:t>
            </a:r>
          </a:p>
          <a:p>
            <a:pPr lvl="1"/>
            <a:r>
              <a:rPr lang="en-IN" dirty="0"/>
              <a:t>Finally, there is one </a:t>
            </a:r>
            <a:r>
              <a:rPr lang="en-IN" dirty="0" err="1"/>
              <a:t>implicant</a:t>
            </a:r>
            <a:r>
              <a:rPr lang="en-IN" dirty="0"/>
              <a:t> that covers a group of four </a:t>
            </a:r>
            <a:r>
              <a:rPr lang="en-IN" dirty="0" err="1"/>
              <a:t>minterms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27" y="1272058"/>
            <a:ext cx="2629267" cy="215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795" t="1" b="-54749"/>
          <a:stretch/>
        </p:blipFill>
        <p:spPr>
          <a:xfrm>
            <a:off x="2952206" y="4776834"/>
            <a:ext cx="3906154" cy="3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34143" y="561703"/>
            <a:ext cx="10515600" cy="6296297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Prime </a:t>
            </a:r>
            <a:r>
              <a:rPr lang="en-IN" b="1" dirty="0" err="1">
                <a:solidFill>
                  <a:srgbClr val="00B050"/>
                </a:solidFill>
              </a:rPr>
              <a:t>Implicant</a:t>
            </a:r>
            <a:endParaRPr lang="en-IN" b="1" dirty="0">
              <a:solidFill>
                <a:srgbClr val="00B050"/>
              </a:solidFill>
            </a:endParaRPr>
          </a:p>
          <a:p>
            <a:pPr lvl="1"/>
            <a:r>
              <a:rPr lang="en-IN" dirty="0"/>
              <a:t>An </a:t>
            </a:r>
            <a:r>
              <a:rPr lang="en-IN" dirty="0" err="1"/>
              <a:t>implicant</a:t>
            </a:r>
            <a:r>
              <a:rPr lang="en-IN" dirty="0"/>
              <a:t> is called a </a:t>
            </a:r>
            <a:r>
              <a:rPr lang="en-IN" i="1" dirty="0"/>
              <a:t>prime </a:t>
            </a:r>
            <a:r>
              <a:rPr lang="en-IN" i="1" dirty="0" err="1"/>
              <a:t>implicant</a:t>
            </a:r>
            <a:r>
              <a:rPr lang="en-IN" i="1" dirty="0"/>
              <a:t> </a:t>
            </a:r>
            <a:r>
              <a:rPr lang="en-IN" dirty="0"/>
              <a:t>if it cannot be combined into another </a:t>
            </a:r>
            <a:r>
              <a:rPr lang="en-IN" dirty="0" err="1" smtClean="0"/>
              <a:t>implicant</a:t>
            </a:r>
            <a:r>
              <a:rPr lang="en-IN" dirty="0" smtClean="0"/>
              <a:t> that </a:t>
            </a:r>
            <a:r>
              <a:rPr lang="en-IN" dirty="0"/>
              <a:t>has fewer literals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Cover</a:t>
            </a:r>
          </a:p>
          <a:p>
            <a:pPr lvl="1"/>
            <a:r>
              <a:rPr lang="en-IN" dirty="0"/>
              <a:t>A collection of </a:t>
            </a:r>
            <a:r>
              <a:rPr lang="en-IN" dirty="0" err="1"/>
              <a:t>implicants</a:t>
            </a:r>
            <a:r>
              <a:rPr lang="en-IN" dirty="0"/>
              <a:t> that account for all valuations for which a given function </a:t>
            </a:r>
            <a:r>
              <a:rPr lang="en-IN" dirty="0" smtClean="0"/>
              <a:t>is equal </a:t>
            </a:r>
            <a:r>
              <a:rPr lang="en-IN" dirty="0"/>
              <a:t>to 1 is called a </a:t>
            </a:r>
            <a:r>
              <a:rPr lang="en-IN" i="1" dirty="0"/>
              <a:t>cover </a:t>
            </a:r>
            <a:r>
              <a:rPr lang="en-IN" dirty="0"/>
              <a:t>of that </a:t>
            </a:r>
            <a:r>
              <a:rPr lang="en-IN" dirty="0" smtClean="0"/>
              <a:t>function</a:t>
            </a:r>
          </a:p>
          <a:p>
            <a:pPr lvl="2"/>
            <a:r>
              <a:rPr lang="en-IN" dirty="0" err="1" smtClean="0"/>
              <a:t>Eg</a:t>
            </a:r>
            <a:r>
              <a:rPr lang="en-IN" dirty="0" smtClean="0"/>
              <a:t> : set of all </a:t>
            </a:r>
            <a:r>
              <a:rPr lang="en-IN" dirty="0" err="1" smtClean="0"/>
              <a:t>minterms</a:t>
            </a:r>
            <a:r>
              <a:rPr lang="en-IN" dirty="0" smtClean="0"/>
              <a:t>, set of prime </a:t>
            </a:r>
            <a:r>
              <a:rPr lang="en-IN" dirty="0" err="1" smtClean="0"/>
              <a:t>implicants</a:t>
            </a:r>
            <a:r>
              <a:rPr lang="en-IN" dirty="0" smtClean="0"/>
              <a:t> etc.</a:t>
            </a:r>
          </a:p>
          <a:p>
            <a:pPr lvl="1"/>
            <a:r>
              <a:rPr lang="en-IN" dirty="0" smtClean="0"/>
              <a:t>A cover also </a:t>
            </a:r>
            <a:r>
              <a:rPr lang="en-IN" dirty="0"/>
              <a:t>defines a particular implementation of the function</a:t>
            </a:r>
            <a:r>
              <a:rPr lang="en-IN" dirty="0" smtClean="0"/>
              <a:t>. For e.g.</a:t>
            </a:r>
          </a:p>
          <a:p>
            <a:pPr lvl="2"/>
            <a:r>
              <a:rPr lang="en-IN" dirty="0" smtClean="0"/>
              <a:t>From the K-map a </a:t>
            </a:r>
            <a:r>
              <a:rPr lang="en-IN" dirty="0"/>
              <a:t>cover consisting of </a:t>
            </a:r>
            <a:r>
              <a:rPr lang="en-IN" dirty="0" err="1"/>
              <a:t>minterms</a:t>
            </a:r>
            <a:r>
              <a:rPr lang="en-IN" dirty="0"/>
              <a:t> leads to the </a:t>
            </a:r>
            <a:r>
              <a:rPr lang="en-IN" dirty="0" smtClean="0"/>
              <a:t>expression</a:t>
            </a:r>
          </a:p>
          <a:p>
            <a:pPr lvl="1"/>
            <a:endParaRPr lang="en-IN" dirty="0"/>
          </a:p>
          <a:p>
            <a:pPr lvl="2"/>
            <a:r>
              <a:rPr lang="en-IN" dirty="0"/>
              <a:t>Another valid cover is given by the </a:t>
            </a:r>
            <a:r>
              <a:rPr lang="en-IN" dirty="0" smtClean="0"/>
              <a:t>expression</a:t>
            </a:r>
          </a:p>
          <a:p>
            <a:pPr lvl="1"/>
            <a:endParaRPr lang="en-IN" dirty="0"/>
          </a:p>
          <a:p>
            <a:pPr lvl="2"/>
            <a:r>
              <a:rPr lang="en-IN" dirty="0"/>
              <a:t>The cover comprising the prime </a:t>
            </a:r>
            <a:r>
              <a:rPr lang="en-IN" dirty="0" err="1"/>
              <a:t>implicants</a:t>
            </a:r>
            <a:r>
              <a:rPr lang="en-IN" dirty="0"/>
              <a:t> is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87" y="4590335"/>
            <a:ext cx="4382112" cy="31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20" y="5298419"/>
            <a:ext cx="2181529" cy="28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830" y="6155611"/>
            <a:ext cx="1305107" cy="24768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533" y="4507734"/>
            <a:ext cx="262926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726"/>
                <a:ext cx="10515600" cy="47792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b="1" dirty="0" smtClean="0">
                    <a:solidFill>
                      <a:srgbClr val="00B050"/>
                    </a:solidFill>
                  </a:rPr>
                  <a:t>Cost</a:t>
                </a:r>
                <a:endParaRPr lang="en-IN" b="1" dirty="0" smtClean="0">
                  <a:solidFill>
                    <a:srgbClr val="00B050"/>
                  </a:solidFill>
                </a:endParaRPr>
              </a:p>
              <a:p>
                <a:r>
                  <a:rPr lang="en-IN" dirty="0" smtClean="0"/>
                  <a:t>Earlier, </a:t>
                </a:r>
                <a:r>
                  <a:rPr lang="en-IN" dirty="0"/>
                  <a:t>we </a:t>
                </a:r>
                <a:r>
                  <a:rPr lang="en-IN" dirty="0" smtClean="0"/>
                  <a:t>studied </a:t>
                </a:r>
                <a:r>
                  <a:rPr lang="en-IN" dirty="0"/>
                  <a:t>that a good indication of the cost of a logic circuit is </a:t>
                </a:r>
                <a:r>
                  <a:rPr lang="en-IN" dirty="0" smtClean="0"/>
                  <a:t>:</a:t>
                </a:r>
              </a:p>
              <a:p>
                <a:pPr lvl="1"/>
                <a:r>
                  <a:rPr lang="en-IN" dirty="0" smtClean="0"/>
                  <a:t>Sum of the number </a:t>
                </a:r>
                <a:r>
                  <a:rPr lang="en-IN" dirty="0"/>
                  <a:t>of gates </a:t>
                </a:r>
                <a:r>
                  <a:rPr lang="en-IN" dirty="0" smtClean="0"/>
                  <a:t>and </a:t>
                </a:r>
                <a:r>
                  <a:rPr lang="en-IN" dirty="0"/>
                  <a:t>the total number of inputs to all gates in the circuit. </a:t>
                </a:r>
                <a:endParaRPr lang="en-IN" dirty="0" smtClean="0"/>
              </a:p>
              <a:p>
                <a:r>
                  <a:rPr lang="en-IN" dirty="0" smtClean="0"/>
                  <a:t>We shall </a:t>
                </a:r>
                <a:r>
                  <a:rPr lang="en-IN" dirty="0"/>
                  <a:t>use </a:t>
                </a:r>
                <a:r>
                  <a:rPr lang="en-IN" dirty="0" smtClean="0"/>
                  <a:t>this definition </a:t>
                </a:r>
                <a:r>
                  <a:rPr lang="en-IN" dirty="0"/>
                  <a:t>of cost throughout </a:t>
                </a:r>
                <a:r>
                  <a:rPr lang="en-IN" dirty="0" smtClean="0"/>
                  <a:t>our course. </a:t>
                </a:r>
              </a:p>
              <a:p>
                <a:r>
                  <a:rPr lang="en-IN" dirty="0" smtClean="0"/>
                  <a:t>But </a:t>
                </a:r>
                <a:r>
                  <a:rPr lang="en-IN" dirty="0"/>
                  <a:t>we </a:t>
                </a:r>
                <a:r>
                  <a:rPr lang="en-IN" dirty="0" smtClean="0"/>
                  <a:t>can also </a:t>
                </a:r>
                <a:r>
                  <a:rPr lang="en-IN" dirty="0"/>
                  <a:t>assume that primary inputs, </a:t>
                </a:r>
                <a:r>
                  <a:rPr lang="en-IN" dirty="0" smtClean="0"/>
                  <a:t>namely, the </a:t>
                </a:r>
                <a:r>
                  <a:rPr lang="en-IN" dirty="0"/>
                  <a:t>input variables, are available in both true and complemented forms at zero cost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Thus, the below expression, has a cost of 9.</a:t>
                </a:r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:endParaRPr lang="en-IN" b="1" dirty="0" smtClean="0">
                  <a:solidFill>
                    <a:srgbClr val="FF0000"/>
                  </a:solidFill>
                </a:endParaRP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acc>
                        <m:accPr>
                          <m:chr m:val="̅"/>
                          <m:ctrlPr>
                            <a:rPr lang="en-I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000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acc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acc>
                        <m:accPr>
                          <m:chr m:val="̅"/>
                          <m:ctrlPr>
                            <a:rPr lang="en-I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000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ac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726"/>
                <a:ext cx="10515600" cy="4779237"/>
              </a:xfrm>
              <a:blipFill>
                <a:blip r:embed="rId2"/>
                <a:stretch>
                  <a:fillRect l="-1507" t="-2806" b="-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6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A86317-BC6D-404E-A74F-D1EE25648EC2}"/>
</file>

<file path=customXml/itemProps2.xml><?xml version="1.0" encoding="utf-8"?>
<ds:datastoreItem xmlns:ds="http://schemas.openxmlformats.org/officeDocument/2006/customXml" ds:itemID="{5D70B16B-29FE-4689-933A-DA5E838EBDAB}"/>
</file>

<file path=customXml/itemProps3.xml><?xml version="1.0" encoding="utf-8"?>
<ds:datastoreItem xmlns:ds="http://schemas.openxmlformats.org/officeDocument/2006/customXml" ds:itemID="{9B35CA5B-523F-48E1-8BE1-84005BE7A75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Cambria Math</vt:lpstr>
      <vt:lpstr>Gulim</vt:lpstr>
      <vt:lpstr>Symbol</vt:lpstr>
      <vt:lpstr>Times New Roman</vt:lpstr>
      <vt:lpstr>Times-Roman</vt:lpstr>
      <vt:lpstr>Office Theme</vt:lpstr>
      <vt:lpstr>19ECE204</vt:lpstr>
      <vt:lpstr>3 variable map</vt:lpstr>
      <vt:lpstr>3 variable map</vt:lpstr>
      <vt:lpstr>4 variable map</vt:lpstr>
      <vt:lpstr>4 variable map</vt:lpstr>
      <vt:lpstr>5 variable map</vt:lpstr>
      <vt:lpstr>Strategy for Minimization - Terminology</vt:lpstr>
      <vt:lpstr>Contd..</vt:lpstr>
      <vt:lpstr>Contd..</vt:lpstr>
      <vt:lpstr>Minimization Procedure</vt:lpstr>
      <vt:lpstr>Steps in finding minimum cost circuit</vt:lpstr>
      <vt:lpstr>Example 1</vt:lpstr>
      <vt:lpstr>Example 2</vt:lpstr>
      <vt:lpstr>Example 3</vt:lpstr>
      <vt:lpstr>Minimization of Product-of-Sums Forms</vt:lpstr>
      <vt:lpstr>Contd.</vt:lpstr>
      <vt:lpstr>Example 2</vt:lpstr>
      <vt:lpstr>Contd.</vt:lpstr>
      <vt:lpstr>Contd.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19ECE204</dc:title>
  <dc:creator>ANAGHA E G</dc:creator>
  <cp:lastModifiedBy>ANAGHA E G</cp:lastModifiedBy>
  <cp:revision>1</cp:revision>
  <dcterms:created xsi:type="dcterms:W3CDTF">2020-08-23T10:31:49Z</dcterms:created>
  <dcterms:modified xsi:type="dcterms:W3CDTF">2020-08-23T10:32:09Z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