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60" r:id="rId7"/>
    <p:sldId id="268" r:id="rId8"/>
    <p:sldId id="264" r:id="rId9"/>
    <p:sldId id="269" r:id="rId10"/>
    <p:sldId id="272" r:id="rId11"/>
    <p:sldId id="273" r:id="rId12"/>
    <p:sldId id="274" r:id="rId13"/>
    <p:sldId id="270" r:id="rId14"/>
    <p:sldId id="290" r:id="rId15"/>
    <p:sldId id="291" r:id="rId16"/>
    <p:sldId id="271" r:id="rId17"/>
    <p:sldId id="287" r:id="rId18"/>
    <p:sldId id="285" r:id="rId19"/>
    <p:sldId id="288" r:id="rId20"/>
    <p:sldId id="289" r:id="rId21"/>
    <p:sldId id="279"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08"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0A5643-08CF-481A-9D9F-4D3A8873A217}"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A5643-08CF-481A-9D9F-4D3A8873A217}"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A5643-08CF-481A-9D9F-4D3A8873A217}"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A5643-08CF-481A-9D9F-4D3A8873A217}"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A5643-08CF-481A-9D9F-4D3A8873A217}"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0A5643-08CF-481A-9D9F-4D3A8873A217}"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0A5643-08CF-481A-9D9F-4D3A8873A217}" type="datetimeFigureOut">
              <a:rPr lang="en-US" smtClean="0"/>
              <a:pPr/>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0A5643-08CF-481A-9D9F-4D3A8873A217}" type="datetimeFigureOut">
              <a:rPr lang="en-US" smtClean="0"/>
              <a:pPr/>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A5643-08CF-481A-9D9F-4D3A8873A217}" type="datetimeFigureOut">
              <a:rPr lang="en-US" smtClean="0"/>
              <a:pPr/>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A5643-08CF-481A-9D9F-4D3A8873A217}"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A5643-08CF-481A-9D9F-4D3A8873A217}"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77E1E-7724-47BA-A509-1DB6EBD191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A5643-08CF-481A-9D9F-4D3A8873A217}" type="datetimeFigureOut">
              <a:rPr lang="en-US" smtClean="0"/>
              <a:pPr/>
              <a:t>8/12/2020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77E1E-7724-47BA-A509-1DB6EBD191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
          </a:xfrm>
        </p:spPr>
        <p:txBody>
          <a:bodyPr>
            <a:normAutofit/>
          </a:bodyPr>
          <a:lstStyle/>
          <a:p>
            <a:r>
              <a:rPr lang="en-US" sz="3600" b="1" dirty="0"/>
              <a:t>Synthesis Using AND, OR, and NOT Gates</a:t>
            </a:r>
            <a:endParaRPr lang="en-US" sz="3600" dirty="0"/>
          </a:p>
        </p:txBody>
      </p:sp>
      <p:sp>
        <p:nvSpPr>
          <p:cNvPr id="5" name="Content Placeholder 4"/>
          <p:cNvSpPr>
            <a:spLocks noGrp="1"/>
          </p:cNvSpPr>
          <p:nvPr>
            <p:ph idx="1"/>
          </p:nvPr>
        </p:nvSpPr>
        <p:spPr>
          <a:xfrm>
            <a:off x="0" y="685800"/>
            <a:ext cx="9144000" cy="6172200"/>
          </a:xfrm>
        </p:spPr>
        <p:txBody>
          <a:bodyPr>
            <a:normAutofit fontScale="85000" lnSpcReduction="10000"/>
          </a:bodyPr>
          <a:lstStyle/>
          <a:p>
            <a:r>
              <a:rPr lang="en-US" b="1" dirty="0" smtClean="0"/>
              <a:t>A </a:t>
            </a:r>
            <a:r>
              <a:rPr lang="en-US" b="1" dirty="0"/>
              <a:t>factory </a:t>
            </a:r>
            <a:r>
              <a:rPr lang="en-US" b="1" dirty="0" smtClean="0"/>
              <a:t>makes </a:t>
            </a:r>
            <a:r>
              <a:rPr lang="en-US" b="1" dirty="0"/>
              <a:t>bubble gumballs. </a:t>
            </a:r>
            <a:r>
              <a:rPr lang="en-US" dirty="0"/>
              <a:t>The gumballs </a:t>
            </a:r>
            <a:r>
              <a:rPr lang="en-US" dirty="0" smtClean="0"/>
              <a:t>travel on </a:t>
            </a:r>
            <a:r>
              <a:rPr lang="en-US" dirty="0"/>
              <a:t>a conveyor that has three associated sensors s</a:t>
            </a:r>
            <a:r>
              <a:rPr lang="en-US" baseline="-25000" dirty="0"/>
              <a:t>1</a:t>
            </a:r>
            <a:r>
              <a:rPr lang="en-US" dirty="0"/>
              <a:t>, s</a:t>
            </a:r>
            <a:r>
              <a:rPr lang="en-US" baseline="-25000" dirty="0"/>
              <a:t>2</a:t>
            </a:r>
            <a:r>
              <a:rPr lang="en-US" dirty="0"/>
              <a:t>, and s</a:t>
            </a:r>
            <a:r>
              <a:rPr lang="en-US" baseline="-25000" dirty="0"/>
              <a:t>3</a:t>
            </a:r>
            <a:r>
              <a:rPr lang="en-US" dirty="0"/>
              <a:t>. The sensor s</a:t>
            </a:r>
            <a:r>
              <a:rPr lang="en-US" baseline="-25000" dirty="0"/>
              <a:t>1</a:t>
            </a:r>
            <a:r>
              <a:rPr lang="en-US" dirty="0"/>
              <a:t> is </a:t>
            </a:r>
            <a:r>
              <a:rPr lang="en-US" dirty="0" smtClean="0"/>
              <a:t>connected to </a:t>
            </a:r>
            <a:r>
              <a:rPr lang="en-US" dirty="0"/>
              <a:t>a scale that weighs each gumball, and if a gumball is not heavy enough to be </a:t>
            </a:r>
            <a:r>
              <a:rPr lang="en-US" dirty="0" smtClean="0"/>
              <a:t>acceptable then </a:t>
            </a:r>
            <a:r>
              <a:rPr lang="en-US" dirty="0"/>
              <a:t>the sensor sets s</a:t>
            </a:r>
            <a:r>
              <a:rPr lang="en-US" baseline="-25000" dirty="0"/>
              <a:t>1</a:t>
            </a:r>
            <a:r>
              <a:rPr lang="en-US" dirty="0"/>
              <a:t> = 1. </a:t>
            </a:r>
            <a:endParaRPr lang="en-US" dirty="0" smtClean="0"/>
          </a:p>
          <a:p>
            <a:r>
              <a:rPr lang="en-US" dirty="0" smtClean="0"/>
              <a:t>Sensors </a:t>
            </a:r>
            <a:r>
              <a:rPr lang="en-US" dirty="0"/>
              <a:t>s</a:t>
            </a:r>
            <a:r>
              <a:rPr lang="en-US" baseline="-25000" dirty="0"/>
              <a:t>2</a:t>
            </a:r>
            <a:r>
              <a:rPr lang="en-US" dirty="0"/>
              <a:t> and </a:t>
            </a:r>
            <a:r>
              <a:rPr lang="en-US" dirty="0" smtClean="0"/>
              <a:t>s</a:t>
            </a:r>
            <a:r>
              <a:rPr lang="en-US" baseline="-25000" dirty="0" smtClean="0"/>
              <a:t>3</a:t>
            </a:r>
            <a:r>
              <a:rPr lang="en-US" dirty="0" smtClean="0"/>
              <a:t> </a:t>
            </a:r>
            <a:r>
              <a:rPr lang="en-US" dirty="0"/>
              <a:t>examine the diameter of each gumball. </a:t>
            </a:r>
            <a:r>
              <a:rPr lang="en-US" dirty="0" smtClean="0"/>
              <a:t>If a </a:t>
            </a:r>
            <a:r>
              <a:rPr lang="en-US" dirty="0"/>
              <a:t>gumball is too small to be acceptable, then s</a:t>
            </a:r>
            <a:r>
              <a:rPr lang="en-US" baseline="-25000" dirty="0"/>
              <a:t>2</a:t>
            </a:r>
            <a:r>
              <a:rPr lang="en-US" dirty="0"/>
              <a:t> = 1, and if it is too large, then s</a:t>
            </a:r>
            <a:r>
              <a:rPr lang="en-US" baseline="-25000" dirty="0"/>
              <a:t>3</a:t>
            </a:r>
            <a:r>
              <a:rPr lang="en-US" dirty="0"/>
              <a:t> = 1.</a:t>
            </a:r>
          </a:p>
          <a:p>
            <a:r>
              <a:rPr lang="en-US" dirty="0"/>
              <a:t>If a gumball is of an acceptable weight and size, then the sensors give s</a:t>
            </a:r>
            <a:r>
              <a:rPr lang="en-US" baseline="-25000" dirty="0"/>
              <a:t>1</a:t>
            </a:r>
            <a:r>
              <a:rPr lang="en-US" dirty="0"/>
              <a:t> = s</a:t>
            </a:r>
            <a:r>
              <a:rPr lang="en-US" baseline="-25000" dirty="0"/>
              <a:t>2</a:t>
            </a:r>
            <a:r>
              <a:rPr lang="en-US" dirty="0"/>
              <a:t> = s</a:t>
            </a:r>
            <a:r>
              <a:rPr lang="en-US" baseline="-25000" dirty="0"/>
              <a:t>3</a:t>
            </a:r>
            <a:r>
              <a:rPr lang="en-US" dirty="0"/>
              <a:t> = 0.</a:t>
            </a:r>
          </a:p>
          <a:p>
            <a:r>
              <a:rPr lang="en-US" dirty="0"/>
              <a:t>The conveyor pushes the gumballs over a “trap door” that it used to reject the ones </a:t>
            </a:r>
            <a:r>
              <a:rPr lang="en-US" dirty="0" smtClean="0"/>
              <a:t>that are </a:t>
            </a:r>
            <a:r>
              <a:rPr lang="en-US" dirty="0"/>
              <a:t>not properly formed</a:t>
            </a:r>
            <a:r>
              <a:rPr lang="en-US" dirty="0" smtClean="0"/>
              <a:t>.</a:t>
            </a:r>
          </a:p>
          <a:p>
            <a:r>
              <a:rPr lang="en-US" dirty="0" smtClean="0"/>
              <a:t> </a:t>
            </a:r>
            <a:r>
              <a:rPr lang="en-US" dirty="0"/>
              <a:t>A gumball should be rejected if it is too large, or both too </a:t>
            </a:r>
            <a:r>
              <a:rPr lang="en-US" dirty="0" smtClean="0"/>
              <a:t>small and </a:t>
            </a:r>
            <a:r>
              <a:rPr lang="en-US" dirty="0"/>
              <a:t>too light. </a:t>
            </a:r>
            <a:r>
              <a:rPr lang="en-US" dirty="0" smtClean="0"/>
              <a:t>The </a:t>
            </a:r>
            <a:r>
              <a:rPr lang="en-US" dirty="0"/>
              <a:t>trap door is opened by setting the logic function f to the value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err="1" smtClean="0"/>
              <a:t>SoP</a:t>
            </a:r>
            <a:r>
              <a:rPr lang="en-US" dirty="0" smtClean="0"/>
              <a:t> and </a:t>
            </a:r>
            <a:r>
              <a:rPr lang="en-US" dirty="0" err="1" smtClean="0"/>
              <a:t>PoS</a:t>
            </a:r>
            <a:endParaRPr lang="en-US" dirty="0"/>
          </a:p>
        </p:txBody>
      </p:sp>
      <p:sp>
        <p:nvSpPr>
          <p:cNvPr id="3" name="Content Placeholder 2"/>
          <p:cNvSpPr>
            <a:spLocks noGrp="1"/>
          </p:cNvSpPr>
          <p:nvPr>
            <p:ph idx="1"/>
          </p:nvPr>
        </p:nvSpPr>
        <p:spPr>
          <a:xfrm>
            <a:off x="0" y="914400"/>
            <a:ext cx="9144000" cy="5211763"/>
          </a:xfrm>
        </p:spPr>
        <p:txBody>
          <a:bodyPr/>
          <a:lstStyle/>
          <a:p>
            <a:r>
              <a:rPr lang="en-US" dirty="0" smtClean="0"/>
              <a:t>Simplify   </a:t>
            </a:r>
            <a:endParaRPr lang="en-US" dirty="0"/>
          </a:p>
        </p:txBody>
      </p:sp>
      <p:pic>
        <p:nvPicPr>
          <p:cNvPr id="6" name="Picture 3"/>
          <p:cNvPicPr>
            <a:picLocks noChangeAspect="1" noChangeArrowheads="1"/>
          </p:cNvPicPr>
          <p:nvPr/>
        </p:nvPicPr>
        <p:blipFill>
          <a:blip r:embed="rId2"/>
          <a:srcRect/>
          <a:stretch>
            <a:fillRect/>
          </a:stretch>
        </p:blipFill>
        <p:spPr bwMode="auto">
          <a:xfrm>
            <a:off x="3429000" y="914400"/>
            <a:ext cx="4038600" cy="8382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2819400" y="1905000"/>
            <a:ext cx="5943600" cy="762000"/>
          </a:xfrm>
          <a:prstGeom prst="rect">
            <a:avLst/>
          </a:prstGeom>
          <a:noFill/>
          <a:ln w="9525">
            <a:noFill/>
            <a:miter lim="800000"/>
            <a:headEnd/>
            <a:tailEnd/>
          </a:ln>
          <a:effectLst/>
        </p:spPr>
      </p:pic>
      <p:pic>
        <p:nvPicPr>
          <p:cNvPr id="8" name="Picture 5"/>
          <p:cNvPicPr>
            <a:picLocks noChangeAspect="1" noChangeArrowheads="1"/>
          </p:cNvPicPr>
          <p:nvPr/>
        </p:nvPicPr>
        <p:blipFill>
          <a:blip r:embed="rId4"/>
          <a:srcRect/>
          <a:stretch>
            <a:fillRect/>
          </a:stretch>
        </p:blipFill>
        <p:spPr bwMode="auto">
          <a:xfrm>
            <a:off x="3048000" y="2590800"/>
            <a:ext cx="5867400" cy="609600"/>
          </a:xfrm>
          <a:prstGeom prst="rect">
            <a:avLst/>
          </a:prstGeom>
          <a:noFill/>
          <a:ln w="9525">
            <a:noFill/>
            <a:miter lim="800000"/>
            <a:headEnd/>
            <a:tailEnd/>
          </a:ln>
          <a:effectLst/>
        </p:spPr>
      </p:pic>
      <p:pic>
        <p:nvPicPr>
          <p:cNvPr id="9" name="Picture 6"/>
          <p:cNvPicPr>
            <a:picLocks noChangeAspect="1" noChangeArrowheads="1"/>
          </p:cNvPicPr>
          <p:nvPr/>
        </p:nvPicPr>
        <p:blipFill>
          <a:blip r:embed="rId5"/>
          <a:srcRect/>
          <a:stretch>
            <a:fillRect/>
          </a:stretch>
        </p:blipFill>
        <p:spPr bwMode="auto">
          <a:xfrm>
            <a:off x="3124200" y="3429000"/>
            <a:ext cx="3810000" cy="685800"/>
          </a:xfrm>
          <a:prstGeom prst="rect">
            <a:avLst/>
          </a:prstGeom>
          <a:noFill/>
          <a:ln w="9525">
            <a:noFill/>
            <a:miter lim="800000"/>
            <a:headEnd/>
            <a:tailEnd/>
          </a:ln>
          <a:effectLst/>
        </p:spPr>
      </p:pic>
      <p:pic>
        <p:nvPicPr>
          <p:cNvPr id="10" name="Picture 7"/>
          <p:cNvPicPr>
            <a:picLocks noChangeAspect="1" noChangeArrowheads="1"/>
          </p:cNvPicPr>
          <p:nvPr/>
        </p:nvPicPr>
        <p:blipFill>
          <a:blip r:embed="rId6"/>
          <a:srcRect/>
          <a:stretch>
            <a:fillRect/>
          </a:stretch>
        </p:blipFill>
        <p:spPr bwMode="auto">
          <a:xfrm>
            <a:off x="3581399" y="4267200"/>
            <a:ext cx="3048001" cy="609600"/>
          </a:xfrm>
          <a:prstGeom prst="rect">
            <a:avLst/>
          </a:prstGeom>
          <a:noFill/>
          <a:ln w="9525">
            <a:noFill/>
            <a:miter lim="800000"/>
            <a:headEnd/>
            <a:tailEnd/>
          </a:ln>
          <a:effectLst/>
        </p:spPr>
      </p:pic>
      <p:pic>
        <p:nvPicPr>
          <p:cNvPr id="11" name="Picture 8"/>
          <p:cNvPicPr>
            <a:picLocks noChangeAspect="1" noChangeArrowheads="1"/>
          </p:cNvPicPr>
          <p:nvPr/>
        </p:nvPicPr>
        <p:blipFill>
          <a:blip r:embed="rId7"/>
          <a:srcRect/>
          <a:stretch>
            <a:fillRect/>
          </a:stretch>
        </p:blipFill>
        <p:spPr bwMode="auto">
          <a:xfrm>
            <a:off x="3657599" y="5105400"/>
            <a:ext cx="2514601" cy="55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err="1" smtClean="0"/>
              <a:t>SoP</a:t>
            </a:r>
            <a:r>
              <a:rPr lang="en-US" sz="3600" dirty="0" smtClean="0"/>
              <a:t> and </a:t>
            </a:r>
            <a:r>
              <a:rPr lang="en-US" sz="3600" dirty="0" err="1" smtClean="0"/>
              <a:t>PoS</a:t>
            </a:r>
            <a:endParaRPr lang="en-US" sz="3600" dirty="0"/>
          </a:p>
        </p:txBody>
      </p:sp>
      <p:sp>
        <p:nvSpPr>
          <p:cNvPr id="7" name="Content Placeholder 6"/>
          <p:cNvSpPr>
            <a:spLocks noGrp="1"/>
          </p:cNvSpPr>
          <p:nvPr>
            <p:ph idx="1"/>
          </p:nvPr>
        </p:nvSpPr>
        <p:spPr>
          <a:xfrm>
            <a:off x="0" y="685800"/>
            <a:ext cx="9144000" cy="6172200"/>
          </a:xfrm>
        </p:spPr>
        <p:txBody>
          <a:bodyPr>
            <a:normAutofit lnSpcReduction="10000"/>
          </a:bodyPr>
          <a:lstStyle/>
          <a:p>
            <a:r>
              <a:rPr lang="en-US" dirty="0" smtClean="0"/>
              <a:t>Simplify</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What can you say about the expression f derived from </a:t>
            </a:r>
            <a:r>
              <a:rPr lang="en-US" dirty="0" err="1" smtClean="0"/>
              <a:t>minterms</a:t>
            </a:r>
            <a:r>
              <a:rPr lang="en-US" dirty="0" smtClean="0"/>
              <a:t>. </a:t>
            </a:r>
          </a:p>
          <a:p>
            <a:pPr>
              <a:buNone/>
            </a:pPr>
            <a:r>
              <a:rPr lang="en-US" dirty="0" smtClean="0"/>
              <a:t>What are the </a:t>
            </a:r>
            <a:r>
              <a:rPr lang="en-US" dirty="0" err="1" smtClean="0"/>
              <a:t>Minterms</a:t>
            </a:r>
            <a:r>
              <a:rPr lang="en-US" dirty="0" smtClean="0"/>
              <a:t> for this expression???</a:t>
            </a:r>
          </a:p>
          <a:p>
            <a:pPr>
              <a:buNone/>
            </a:pPr>
            <a:r>
              <a:rPr lang="en-US" dirty="0" smtClean="0"/>
              <a:t>= </a:t>
            </a:r>
            <a:r>
              <a:rPr lang="el-GR" dirty="0" smtClean="0"/>
              <a:t>Σ</a:t>
            </a:r>
            <a:r>
              <a:rPr lang="en-US" dirty="0" smtClean="0"/>
              <a:t>m(2,3,4,6,7)  </a:t>
            </a:r>
          </a:p>
          <a:p>
            <a:pPr>
              <a:buNone/>
            </a:pPr>
            <a:endParaRPr lang="en-US" dirty="0"/>
          </a:p>
        </p:txBody>
      </p:sp>
      <p:pic>
        <p:nvPicPr>
          <p:cNvPr id="12" name="Picture 2"/>
          <p:cNvPicPr>
            <a:picLocks noChangeAspect="1" noChangeArrowheads="1"/>
          </p:cNvPicPr>
          <p:nvPr/>
        </p:nvPicPr>
        <p:blipFill>
          <a:blip r:embed="rId2"/>
          <a:srcRect/>
          <a:stretch>
            <a:fillRect/>
          </a:stretch>
        </p:blipFill>
        <p:spPr bwMode="auto">
          <a:xfrm>
            <a:off x="3352800" y="609600"/>
            <a:ext cx="3581400" cy="762000"/>
          </a:xfrm>
          <a:prstGeom prst="rect">
            <a:avLst/>
          </a:prstGeom>
          <a:noFill/>
          <a:ln w="9525">
            <a:noFill/>
            <a:miter lim="800000"/>
            <a:headEnd/>
            <a:tailEnd/>
          </a:ln>
          <a:effectLst/>
        </p:spPr>
      </p:pic>
      <p:pic>
        <p:nvPicPr>
          <p:cNvPr id="13" name="Picture 3"/>
          <p:cNvPicPr>
            <a:picLocks noChangeAspect="1" noChangeArrowheads="1"/>
          </p:cNvPicPr>
          <p:nvPr/>
        </p:nvPicPr>
        <p:blipFill>
          <a:blip r:embed="rId3"/>
          <a:srcRect/>
          <a:stretch>
            <a:fillRect/>
          </a:stretch>
        </p:blipFill>
        <p:spPr bwMode="auto">
          <a:xfrm>
            <a:off x="1257300" y="1219200"/>
            <a:ext cx="7886700" cy="685800"/>
          </a:xfrm>
          <a:prstGeom prst="rect">
            <a:avLst/>
          </a:prstGeom>
          <a:noFill/>
          <a:ln w="9525">
            <a:noFill/>
            <a:miter lim="800000"/>
            <a:headEnd/>
            <a:tailEnd/>
          </a:ln>
          <a:effectLst/>
        </p:spPr>
      </p:pic>
      <p:pic>
        <p:nvPicPr>
          <p:cNvPr id="14" name="Picture 4"/>
          <p:cNvPicPr>
            <a:picLocks noChangeAspect="1" noChangeArrowheads="1"/>
          </p:cNvPicPr>
          <p:nvPr/>
        </p:nvPicPr>
        <p:blipFill>
          <a:blip r:embed="rId4"/>
          <a:srcRect/>
          <a:stretch>
            <a:fillRect/>
          </a:stretch>
        </p:blipFill>
        <p:spPr bwMode="auto">
          <a:xfrm>
            <a:off x="914400" y="1752600"/>
            <a:ext cx="8053754" cy="609600"/>
          </a:xfrm>
          <a:prstGeom prst="rect">
            <a:avLst/>
          </a:prstGeom>
          <a:noFill/>
          <a:ln w="9525">
            <a:noFill/>
            <a:miter lim="800000"/>
            <a:headEnd/>
            <a:tailEnd/>
          </a:ln>
          <a:effectLst/>
        </p:spPr>
      </p:pic>
      <p:pic>
        <p:nvPicPr>
          <p:cNvPr id="15" name="Picture 5"/>
          <p:cNvPicPr>
            <a:picLocks noChangeAspect="1" noChangeArrowheads="1"/>
          </p:cNvPicPr>
          <p:nvPr/>
        </p:nvPicPr>
        <p:blipFill>
          <a:blip r:embed="rId5"/>
          <a:srcRect/>
          <a:stretch>
            <a:fillRect/>
          </a:stretch>
        </p:blipFill>
        <p:spPr bwMode="auto">
          <a:xfrm>
            <a:off x="228600" y="2514600"/>
            <a:ext cx="8763000" cy="748974"/>
          </a:xfrm>
          <a:prstGeom prst="rect">
            <a:avLst/>
          </a:prstGeom>
          <a:noFill/>
          <a:ln w="9525">
            <a:noFill/>
            <a:miter lim="800000"/>
            <a:headEnd/>
            <a:tailEnd/>
          </a:ln>
          <a:effectLst/>
        </p:spPr>
      </p:pic>
      <p:pic>
        <p:nvPicPr>
          <p:cNvPr id="16" name="Picture 6"/>
          <p:cNvPicPr>
            <a:picLocks noChangeAspect="1" noChangeArrowheads="1"/>
          </p:cNvPicPr>
          <p:nvPr/>
        </p:nvPicPr>
        <p:blipFill>
          <a:blip r:embed="rId6"/>
          <a:srcRect/>
          <a:stretch>
            <a:fillRect/>
          </a:stretch>
        </p:blipFill>
        <p:spPr bwMode="auto">
          <a:xfrm>
            <a:off x="762000" y="3200400"/>
            <a:ext cx="7391400" cy="643850"/>
          </a:xfrm>
          <a:prstGeom prst="rect">
            <a:avLst/>
          </a:prstGeom>
          <a:noFill/>
          <a:ln w="9525">
            <a:noFill/>
            <a:miter lim="800000"/>
            <a:headEnd/>
            <a:tailEnd/>
          </a:ln>
          <a:effectLst/>
        </p:spPr>
      </p:pic>
      <p:pic>
        <p:nvPicPr>
          <p:cNvPr id="17" name="Picture 7"/>
          <p:cNvPicPr>
            <a:picLocks noChangeAspect="1" noChangeArrowheads="1"/>
          </p:cNvPicPr>
          <p:nvPr/>
        </p:nvPicPr>
        <p:blipFill>
          <a:blip r:embed="rId7"/>
          <a:srcRect/>
          <a:stretch>
            <a:fillRect/>
          </a:stretch>
        </p:blipFill>
        <p:spPr bwMode="auto">
          <a:xfrm>
            <a:off x="2057400" y="3810000"/>
            <a:ext cx="4495800" cy="70246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err="1" smtClean="0"/>
              <a:t>SoP</a:t>
            </a:r>
            <a:r>
              <a:rPr lang="en-US" dirty="0" smtClean="0"/>
              <a:t> and </a:t>
            </a:r>
            <a:r>
              <a:rPr lang="en-US" dirty="0" err="1" smtClean="0"/>
              <a:t>PoS</a:t>
            </a:r>
            <a:endParaRPr lang="en-US" dirty="0"/>
          </a:p>
        </p:txBody>
      </p:sp>
      <p:sp>
        <p:nvSpPr>
          <p:cNvPr id="5" name="Content Placeholder 4"/>
          <p:cNvSpPr>
            <a:spLocks noGrp="1"/>
          </p:cNvSpPr>
          <p:nvPr>
            <p:ph idx="1"/>
          </p:nvPr>
        </p:nvSpPr>
        <p:spPr>
          <a:xfrm>
            <a:off x="0" y="838200"/>
            <a:ext cx="9144000" cy="6019800"/>
          </a:xfrm>
        </p:spPr>
        <p:txBody>
          <a:bodyPr>
            <a:normAutofit/>
          </a:bodyPr>
          <a:lstStyle/>
          <a:p>
            <a:r>
              <a:rPr lang="en-US" dirty="0" smtClean="0"/>
              <a:t>So what do you infer??</a:t>
            </a:r>
          </a:p>
          <a:p>
            <a:r>
              <a:rPr lang="en-US" dirty="0" smtClean="0"/>
              <a:t>Sum of products </a:t>
            </a:r>
            <a:r>
              <a:rPr lang="el-GR" dirty="0" smtClean="0"/>
              <a:t>Σ</a:t>
            </a:r>
            <a:r>
              <a:rPr lang="en-US" dirty="0" smtClean="0"/>
              <a:t>m(2,3,4,6,7) or simply </a:t>
            </a:r>
            <a:r>
              <a:rPr lang="el-GR" dirty="0" smtClean="0"/>
              <a:t>Σ</a:t>
            </a:r>
            <a:r>
              <a:rPr lang="en-US" dirty="0" smtClean="0"/>
              <a:t>(2,3,4,6,7)  in Product of sum form should be </a:t>
            </a:r>
          </a:p>
          <a:p>
            <a:r>
              <a:rPr lang="en-US" dirty="0" smtClean="0"/>
              <a:t>π M(0,1,5) or simply π (0,1,5).</a:t>
            </a:r>
          </a:p>
          <a:p>
            <a:r>
              <a:rPr lang="en-US" dirty="0" smtClean="0"/>
              <a:t>Hence an expression in </a:t>
            </a:r>
            <a:r>
              <a:rPr lang="en-US" dirty="0" err="1" smtClean="0"/>
              <a:t>SoP</a:t>
            </a:r>
            <a:r>
              <a:rPr lang="en-US" dirty="0" smtClean="0"/>
              <a:t> is equal to its expression in  </a:t>
            </a:r>
            <a:r>
              <a:rPr lang="en-US" dirty="0" err="1" smtClean="0"/>
              <a:t>PoS.</a:t>
            </a:r>
            <a:endParaRPr lang="en-US" dirty="0" smtClean="0"/>
          </a:p>
          <a:p>
            <a:r>
              <a:rPr lang="en-US" b="1" dirty="0" err="1" smtClean="0"/>
              <a:t>F</a:t>
            </a:r>
            <a:r>
              <a:rPr lang="en-US" b="1" baseline="-25000" dirty="0" err="1" smtClean="0"/>
              <a:t>SoP</a:t>
            </a:r>
            <a:r>
              <a:rPr lang="en-US" b="1" baseline="-25000" dirty="0" smtClean="0"/>
              <a:t>  </a:t>
            </a:r>
            <a:r>
              <a:rPr lang="en-US" b="1" dirty="0" smtClean="0"/>
              <a:t>= </a:t>
            </a:r>
            <a:r>
              <a:rPr lang="en-US" b="1" dirty="0" err="1" smtClean="0"/>
              <a:t>F</a:t>
            </a:r>
            <a:r>
              <a:rPr lang="en-US" b="1" baseline="-25000" dirty="0" err="1" smtClean="0"/>
              <a:t>PoS</a:t>
            </a:r>
            <a:endParaRPr lang="en-US" b="1" baseline="-25000" dirty="0" smtClean="0"/>
          </a:p>
          <a:p>
            <a:r>
              <a:rPr lang="en-US" dirty="0" err="1" smtClean="0"/>
              <a:t>SoP</a:t>
            </a:r>
            <a:r>
              <a:rPr lang="en-US" dirty="0" smtClean="0"/>
              <a:t> and </a:t>
            </a:r>
            <a:r>
              <a:rPr lang="en-US" dirty="0" err="1" smtClean="0"/>
              <a:t>PoS</a:t>
            </a:r>
            <a:r>
              <a:rPr lang="en-US" dirty="0" smtClean="0"/>
              <a:t>  are not complement of each other but just two different forms of representation of the same function F.</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t>NAND and NOR Logic Networks</a:t>
            </a:r>
            <a:endParaRPr lang="en-US" sz="3600"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dirty="0" smtClean="0"/>
              <a:t>The use of AND, OR, and NOT gates in the synthesis of logic circuits have been discussed.</a:t>
            </a:r>
          </a:p>
          <a:p>
            <a:r>
              <a:rPr lang="en-US" dirty="0" smtClean="0"/>
              <a:t>There are other basic logic functions that are also used for this purpose. Particularly useful are the NAND and NOR functions which are obtained by complementing the output generated by AND </a:t>
            </a:r>
            <a:r>
              <a:rPr lang="en-US" dirty="0" err="1" smtClean="0"/>
              <a:t>and</a:t>
            </a:r>
            <a:r>
              <a:rPr lang="en-US" dirty="0" smtClean="0"/>
              <a:t> OR operations, respectively.</a:t>
            </a:r>
          </a:p>
          <a:p>
            <a:r>
              <a:rPr lang="en-US" dirty="0" smtClean="0"/>
              <a:t>When an expression is in the form of </a:t>
            </a:r>
            <a:r>
              <a:rPr lang="en-US" dirty="0" err="1" smtClean="0"/>
              <a:t>SoP</a:t>
            </a:r>
            <a:r>
              <a:rPr lang="en-US" dirty="0" smtClean="0"/>
              <a:t>, it is easy to implement he function using( NAND or NOR ??)</a:t>
            </a:r>
          </a:p>
          <a:p>
            <a:r>
              <a:rPr lang="en-US" dirty="0" smtClean="0"/>
              <a:t>NAND gates</a:t>
            </a:r>
          </a:p>
          <a:p>
            <a:r>
              <a:rPr lang="en-US" dirty="0" smtClean="0"/>
              <a:t>When an expression is in the form of </a:t>
            </a:r>
            <a:r>
              <a:rPr lang="en-US" dirty="0" err="1" smtClean="0"/>
              <a:t>PoS</a:t>
            </a:r>
            <a:r>
              <a:rPr lang="en-US" dirty="0" smtClean="0"/>
              <a:t>, it is easy to implement he function using( NAND or NOR ??)</a:t>
            </a:r>
          </a:p>
          <a:p>
            <a:r>
              <a:rPr lang="en-US" dirty="0" smtClean="0"/>
              <a:t>NOR gates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600" b="1" dirty="0" smtClean="0"/>
              <a:t>NAND and NOR gates as a Universal gate</a:t>
            </a:r>
            <a:endParaRPr lang="en-US" sz="3600" b="1" dirty="0"/>
          </a:p>
        </p:txBody>
      </p:sp>
      <p:sp>
        <p:nvSpPr>
          <p:cNvPr id="3" name="Content Placeholder 2"/>
          <p:cNvSpPr>
            <a:spLocks noGrp="1"/>
          </p:cNvSpPr>
          <p:nvPr>
            <p:ph idx="1"/>
          </p:nvPr>
        </p:nvSpPr>
        <p:spPr>
          <a:xfrm>
            <a:off x="0" y="685800"/>
            <a:ext cx="9144000" cy="6172200"/>
          </a:xfrm>
        </p:spPr>
        <p:txBody>
          <a:bodyPr/>
          <a:lstStyle/>
          <a:p>
            <a:r>
              <a:rPr lang="en-US" dirty="0" smtClean="0"/>
              <a:t>A NAND gate is a universal gate because it can be used to produce all basic gates.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066800" y="1676400"/>
            <a:ext cx="73152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600" b="1" dirty="0" smtClean="0"/>
              <a:t>NAND and NOR gates as a Universal gate</a:t>
            </a:r>
            <a:endParaRPr lang="en-US" sz="3600" dirty="0"/>
          </a:p>
        </p:txBody>
      </p:sp>
      <p:sp>
        <p:nvSpPr>
          <p:cNvPr id="5" name="Content Placeholder 4"/>
          <p:cNvSpPr>
            <a:spLocks noGrp="1"/>
          </p:cNvSpPr>
          <p:nvPr>
            <p:ph idx="1"/>
          </p:nvPr>
        </p:nvSpPr>
        <p:spPr>
          <a:xfrm>
            <a:off x="0" y="685800"/>
            <a:ext cx="9144000" cy="5440363"/>
          </a:xfrm>
        </p:spPr>
        <p:txBody>
          <a:bodyPr/>
          <a:lstStyle/>
          <a:p>
            <a:r>
              <a:rPr lang="en-US" dirty="0" smtClean="0"/>
              <a:t>A NOR gate is a universal gate because it can be used to produce all basic gates.</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066801" y="1600200"/>
            <a:ext cx="7162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smtClean="0"/>
              <a:t>NAND and NOR Logic Networks</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4953000" y="609600"/>
            <a:ext cx="3429000"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90600" y="609600"/>
            <a:ext cx="3200400" cy="1066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533400" y="2057400"/>
            <a:ext cx="8610600" cy="19145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457200" y="4267200"/>
            <a:ext cx="8686800" cy="1905000"/>
          </a:xfrm>
          <a:prstGeom prst="rect">
            <a:avLst/>
          </a:prstGeom>
          <a:noFill/>
          <a:ln w="9525">
            <a:noFill/>
            <a:miter lim="800000"/>
            <a:headEnd/>
            <a:tailEnd/>
          </a:ln>
          <a:effectLst/>
        </p:spPr>
      </p:pic>
      <p:sp>
        <p:nvSpPr>
          <p:cNvPr id="7" name="TextBox 6"/>
          <p:cNvSpPr txBox="1"/>
          <p:nvPr/>
        </p:nvSpPr>
        <p:spPr>
          <a:xfrm>
            <a:off x="1295400" y="1600200"/>
            <a:ext cx="6858000" cy="461665"/>
          </a:xfrm>
          <a:prstGeom prst="rect">
            <a:avLst/>
          </a:prstGeom>
          <a:noFill/>
        </p:spPr>
        <p:txBody>
          <a:bodyPr wrap="square" rtlCol="0">
            <a:spAutoFit/>
          </a:bodyPr>
          <a:lstStyle/>
          <a:p>
            <a:pPr algn="ctr"/>
            <a:r>
              <a:rPr lang="en-US" sz="2400" b="1" dirty="0" err="1" smtClean="0"/>
              <a:t>DeMorgan’s</a:t>
            </a:r>
            <a:r>
              <a:rPr lang="en-US" sz="2400" b="1" dirty="0" smtClean="0"/>
              <a:t> theorem in terms of logic gates</a:t>
            </a:r>
            <a:endParaRPr lang="en-US" sz="2400" b="1" dirty="0"/>
          </a:p>
        </p:txBody>
      </p:sp>
      <p:sp>
        <p:nvSpPr>
          <p:cNvPr id="8" name="TextBox 7"/>
          <p:cNvSpPr txBox="1"/>
          <p:nvPr/>
        </p:nvSpPr>
        <p:spPr>
          <a:xfrm>
            <a:off x="1447800" y="3810000"/>
            <a:ext cx="6858000" cy="461665"/>
          </a:xfrm>
          <a:prstGeom prst="rect">
            <a:avLst/>
          </a:prstGeom>
          <a:noFill/>
        </p:spPr>
        <p:txBody>
          <a:bodyPr wrap="square" rtlCol="0">
            <a:spAutoFit/>
          </a:bodyPr>
          <a:lstStyle/>
          <a:p>
            <a:pPr algn="ctr"/>
            <a:r>
              <a:rPr lang="en-US" sz="2400" b="1" dirty="0" smtClean="0"/>
              <a:t>A NAND gate is equal to a bubbled OR gate</a:t>
            </a:r>
            <a:endParaRPr lang="en-US" sz="2400" b="1" dirty="0"/>
          </a:p>
        </p:txBody>
      </p:sp>
      <p:sp>
        <p:nvSpPr>
          <p:cNvPr id="10" name="TextBox 9"/>
          <p:cNvSpPr txBox="1"/>
          <p:nvPr/>
        </p:nvSpPr>
        <p:spPr>
          <a:xfrm>
            <a:off x="1447800" y="6172200"/>
            <a:ext cx="6858000" cy="461665"/>
          </a:xfrm>
          <a:prstGeom prst="rect">
            <a:avLst/>
          </a:prstGeom>
          <a:noFill/>
        </p:spPr>
        <p:txBody>
          <a:bodyPr wrap="square" rtlCol="0">
            <a:spAutoFit/>
          </a:bodyPr>
          <a:lstStyle/>
          <a:p>
            <a:pPr algn="ctr"/>
            <a:r>
              <a:rPr lang="en-US" sz="2400" b="1" dirty="0" smtClean="0"/>
              <a:t>A NOR gate is equal to a bubbled AND gate</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600" b="1" dirty="0" smtClean="0"/>
              <a:t>NAND and NOR Logic Networks</a:t>
            </a:r>
            <a:endParaRPr lang="en-US" sz="3600" dirty="0"/>
          </a:p>
        </p:txBody>
      </p:sp>
      <p:sp>
        <p:nvSpPr>
          <p:cNvPr id="3" name="Content Placeholder 2"/>
          <p:cNvSpPr>
            <a:spLocks noGrp="1"/>
          </p:cNvSpPr>
          <p:nvPr>
            <p:ph idx="1"/>
          </p:nvPr>
        </p:nvSpPr>
        <p:spPr>
          <a:xfrm>
            <a:off x="0" y="838200"/>
            <a:ext cx="9144000" cy="6019800"/>
          </a:xfrm>
        </p:spPr>
        <p:txBody>
          <a:bodyPr/>
          <a:lstStyle/>
          <a:p>
            <a:r>
              <a:rPr lang="en-US" sz="2800" b="1" dirty="0" smtClean="0"/>
              <a:t>A NAND gate is equal to a bubbled OR gate</a:t>
            </a:r>
          </a:p>
          <a:p>
            <a:r>
              <a:rPr lang="en-US" b="1" dirty="0" smtClean="0"/>
              <a:t>                                  =</a:t>
            </a:r>
          </a:p>
          <a:p>
            <a:r>
              <a:rPr lang="en-US" sz="2800" b="1" dirty="0" smtClean="0"/>
              <a:t>A NOR gate is equal to a bubbled AND gate</a:t>
            </a:r>
          </a:p>
          <a:p>
            <a:r>
              <a:rPr lang="en-US" b="1" dirty="0" smtClean="0"/>
              <a:t>                                    =</a:t>
            </a:r>
          </a:p>
          <a:p>
            <a:endParaRPr lang="en-US" sz="2800" b="1" dirty="0" smtClean="0"/>
          </a:p>
          <a:p>
            <a:r>
              <a:rPr lang="en-US" sz="2800" b="1" dirty="0" smtClean="0"/>
              <a:t>A  AND gate is equal to a bubbled NOR gate</a:t>
            </a:r>
          </a:p>
          <a:p>
            <a:r>
              <a:rPr lang="en-US" b="1" dirty="0" smtClean="0"/>
              <a:t>                                     =</a:t>
            </a:r>
          </a:p>
          <a:p>
            <a:endParaRPr lang="en-US" sz="2800" b="1" dirty="0" smtClean="0"/>
          </a:p>
          <a:p>
            <a:r>
              <a:rPr lang="en-US" sz="2800" b="1" dirty="0" smtClean="0"/>
              <a:t>A  OR gate is equal to a bubbled NAND gate</a:t>
            </a:r>
          </a:p>
          <a:p>
            <a:r>
              <a:rPr lang="en-US" sz="2800" b="1" dirty="0" smtClean="0"/>
              <a:t>                                    </a:t>
            </a:r>
          </a:p>
          <a:p>
            <a:r>
              <a:rPr lang="en-US" sz="2800" dirty="0" smtClean="0"/>
              <a:t>                                       </a:t>
            </a:r>
            <a:r>
              <a:rPr lang="en-US" b="1" dirty="0" smtClean="0"/>
              <a:t>=</a:t>
            </a:r>
          </a:p>
          <a:p>
            <a:endParaRPr lang="en-US" b="1" dirty="0" smtClean="0"/>
          </a:p>
          <a:p>
            <a:endParaRPr lang="en-US" b="1" dirty="0" smtClean="0"/>
          </a:p>
          <a:p>
            <a:endParaRPr lang="en-US" b="1" dirty="0" smtClean="0"/>
          </a:p>
          <a:p>
            <a:endParaRPr lang="en-US" b="1"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1981200" y="2438400"/>
            <a:ext cx="1447800" cy="7620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343400" y="2438400"/>
            <a:ext cx="1676400" cy="609600"/>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1524000" y="1295400"/>
            <a:ext cx="1600200" cy="609600"/>
          </a:xfrm>
          <a:prstGeom prst="rect">
            <a:avLst/>
          </a:prstGeom>
          <a:noFill/>
          <a:ln w="9525">
            <a:noFill/>
            <a:miter lim="800000"/>
            <a:headEnd/>
            <a:tailEnd/>
          </a:ln>
          <a:effectLst/>
        </p:spPr>
      </p:pic>
      <p:pic>
        <p:nvPicPr>
          <p:cNvPr id="9" name="Picture 5"/>
          <p:cNvPicPr>
            <a:picLocks noChangeAspect="1" noChangeArrowheads="1"/>
          </p:cNvPicPr>
          <p:nvPr/>
        </p:nvPicPr>
        <p:blipFill>
          <a:blip r:embed="rId5"/>
          <a:srcRect/>
          <a:stretch>
            <a:fillRect/>
          </a:stretch>
        </p:blipFill>
        <p:spPr bwMode="auto">
          <a:xfrm>
            <a:off x="4267200" y="1295400"/>
            <a:ext cx="1524000" cy="685800"/>
          </a:xfrm>
          <a:prstGeom prst="rect">
            <a:avLst/>
          </a:prstGeom>
          <a:noFill/>
          <a:ln w="9525">
            <a:noFill/>
            <a:miter lim="800000"/>
            <a:headEnd/>
            <a:tailEnd/>
          </a:ln>
          <a:effectLst/>
        </p:spPr>
      </p:pic>
      <p:pic>
        <p:nvPicPr>
          <p:cNvPr id="10" name="Picture 6"/>
          <p:cNvPicPr>
            <a:picLocks noChangeAspect="1" noChangeArrowheads="1"/>
          </p:cNvPicPr>
          <p:nvPr/>
        </p:nvPicPr>
        <p:blipFill>
          <a:blip r:embed="rId6"/>
          <a:srcRect/>
          <a:stretch>
            <a:fillRect/>
          </a:stretch>
        </p:blipFill>
        <p:spPr bwMode="auto">
          <a:xfrm>
            <a:off x="1752600" y="4038600"/>
            <a:ext cx="1752600" cy="762000"/>
          </a:xfrm>
          <a:prstGeom prst="rect">
            <a:avLst/>
          </a:prstGeom>
          <a:noFill/>
          <a:ln w="9525">
            <a:noFill/>
            <a:miter lim="800000"/>
            <a:headEnd/>
            <a:tailEnd/>
          </a:ln>
          <a:effectLst/>
        </p:spPr>
      </p:pic>
      <p:pic>
        <p:nvPicPr>
          <p:cNvPr id="11" name="Picture 7"/>
          <p:cNvPicPr>
            <a:picLocks noChangeAspect="1" noChangeArrowheads="1"/>
          </p:cNvPicPr>
          <p:nvPr/>
        </p:nvPicPr>
        <p:blipFill>
          <a:blip r:embed="rId7"/>
          <a:srcRect/>
          <a:stretch>
            <a:fillRect/>
          </a:stretch>
        </p:blipFill>
        <p:spPr bwMode="auto">
          <a:xfrm>
            <a:off x="1676400" y="6096000"/>
            <a:ext cx="1524000" cy="762000"/>
          </a:xfrm>
          <a:prstGeom prst="rect">
            <a:avLst/>
          </a:prstGeom>
          <a:noFill/>
          <a:ln w="9525">
            <a:noFill/>
            <a:miter lim="800000"/>
            <a:headEnd/>
            <a:tailEnd/>
          </a:ln>
          <a:effectLst/>
        </p:spPr>
      </p:pic>
      <p:pic>
        <p:nvPicPr>
          <p:cNvPr id="12" name="Picture 8"/>
          <p:cNvPicPr>
            <a:picLocks noChangeAspect="1" noChangeArrowheads="1"/>
          </p:cNvPicPr>
          <p:nvPr/>
        </p:nvPicPr>
        <p:blipFill>
          <a:blip r:embed="rId8"/>
          <a:srcRect/>
          <a:stretch>
            <a:fillRect/>
          </a:stretch>
        </p:blipFill>
        <p:spPr bwMode="auto">
          <a:xfrm>
            <a:off x="4191000" y="4038600"/>
            <a:ext cx="1676400" cy="838200"/>
          </a:xfrm>
          <a:prstGeom prst="rect">
            <a:avLst/>
          </a:prstGeom>
          <a:noFill/>
          <a:ln w="9525">
            <a:noFill/>
            <a:miter lim="800000"/>
            <a:headEnd/>
            <a:tailEnd/>
          </a:ln>
          <a:effectLst/>
        </p:spPr>
      </p:pic>
      <p:pic>
        <p:nvPicPr>
          <p:cNvPr id="13" name="Picture 9"/>
          <p:cNvPicPr>
            <a:picLocks noChangeAspect="1" noChangeArrowheads="1"/>
          </p:cNvPicPr>
          <p:nvPr/>
        </p:nvPicPr>
        <p:blipFill>
          <a:blip r:embed="rId9"/>
          <a:srcRect/>
          <a:stretch>
            <a:fillRect/>
          </a:stretch>
        </p:blipFill>
        <p:spPr bwMode="auto">
          <a:xfrm>
            <a:off x="4191000" y="6181725"/>
            <a:ext cx="161925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600" b="1" dirty="0" smtClean="0"/>
              <a:t>AND-OR network into NAND-NAND network</a:t>
            </a:r>
            <a:endParaRPr lang="en-US" sz="3600" b="1"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r>
              <a:rPr lang="en-US" dirty="0" smtClean="0"/>
              <a:t>Consider a general AND-OR network. This network can be transformed into a network of NAND gates. </a:t>
            </a:r>
          </a:p>
          <a:p>
            <a:r>
              <a:rPr lang="en-US" dirty="0" smtClean="0"/>
              <a:t>Since double inversion has no effect on the behavior of the network, each connection between the AND gate and an OR gate is replaced by a connection that includes two inversions of the signal: one inversion at the output of the AND gate and the other at the input of the OR gate. </a:t>
            </a:r>
          </a:p>
          <a:p>
            <a:r>
              <a:rPr lang="en-US" dirty="0" smtClean="0"/>
              <a:t>The OR gate with inversions at its inputs is equivalent to a NAND gate.</a:t>
            </a:r>
          </a:p>
          <a:p>
            <a:r>
              <a:rPr lang="en-US" dirty="0" smtClean="0"/>
              <a:t>Hence we can redraw the network using only NAND gates.</a:t>
            </a:r>
          </a:p>
          <a:p>
            <a:r>
              <a:rPr lang="en-US" dirty="0" smtClean="0"/>
              <a:t>This example shows that any AND-OR network can be implemented as a NAND-NAND network having the same topology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gates to implement an </a:t>
            </a:r>
            <a:r>
              <a:rPr lang="en-US" dirty="0" err="1" smtClean="0"/>
              <a:t>SoP</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200" b="1" dirty="0" smtClean="0"/>
              <a:t>Synthesis Using AND, OR, and NOT Gates</a:t>
            </a:r>
            <a:endParaRPr lang="en-US" sz="3200" dirty="0"/>
          </a:p>
        </p:txBody>
      </p:sp>
      <p:sp>
        <p:nvSpPr>
          <p:cNvPr id="3" name="Content Placeholder 2"/>
          <p:cNvSpPr>
            <a:spLocks noGrp="1"/>
          </p:cNvSpPr>
          <p:nvPr>
            <p:ph idx="1"/>
          </p:nvPr>
        </p:nvSpPr>
        <p:spPr>
          <a:xfrm>
            <a:off x="0" y="457200"/>
            <a:ext cx="9144000" cy="6400800"/>
          </a:xfrm>
        </p:spPr>
        <p:txBody>
          <a:bodyPr/>
          <a:lstStyle/>
          <a:p>
            <a:r>
              <a:rPr lang="en-US" sz="2400" dirty="0" smtClean="0"/>
              <a:t>Step 1 Truth table, Step 2 Obtain the minimized expression for Output</a:t>
            </a:r>
          </a:p>
          <a:p>
            <a:r>
              <a:rPr lang="en-US" sz="2400" dirty="0" smtClean="0"/>
              <a:t>Step 3 Implement using logic gates </a:t>
            </a:r>
          </a:p>
          <a:p>
            <a:pPr>
              <a:buNone/>
            </a:pPr>
            <a:r>
              <a:rPr lang="en-US" sz="2400" dirty="0" smtClean="0"/>
              <a:t>				How many inputs, Outputs?</a:t>
            </a:r>
          </a:p>
          <a:p>
            <a:pPr>
              <a:buNone/>
            </a:pPr>
            <a:r>
              <a:rPr lang="en-US" sz="2400" dirty="0" smtClean="0"/>
              <a:t>Three inputs, one output - s</a:t>
            </a:r>
            <a:r>
              <a:rPr lang="en-US" sz="2400" baseline="-25000" dirty="0" smtClean="0"/>
              <a:t>1</a:t>
            </a:r>
            <a:r>
              <a:rPr lang="en-US" sz="2400" dirty="0" smtClean="0"/>
              <a:t>, s</a:t>
            </a:r>
            <a:r>
              <a:rPr lang="en-US" sz="2400" baseline="-25000" dirty="0" smtClean="0"/>
              <a:t>2</a:t>
            </a:r>
            <a:r>
              <a:rPr lang="en-US" sz="2400" dirty="0" smtClean="0"/>
              <a:t>, and s</a:t>
            </a:r>
            <a:r>
              <a:rPr lang="en-US" sz="2400" baseline="-25000" dirty="0" smtClean="0"/>
              <a:t>3</a:t>
            </a:r>
            <a:r>
              <a:rPr lang="en-US" sz="2400" dirty="0" smtClean="0"/>
              <a:t>, one output f </a:t>
            </a:r>
          </a:p>
          <a:p>
            <a:pPr>
              <a:buNone/>
            </a:pPr>
            <a:r>
              <a:rPr lang="en-US" sz="2400" dirty="0"/>
              <a:t>	</a:t>
            </a:r>
            <a:r>
              <a:rPr lang="en-US" sz="2400" dirty="0" smtClean="0"/>
              <a:t>s</a:t>
            </a:r>
            <a:r>
              <a:rPr lang="en-US" sz="2400" baseline="-25000" dirty="0" smtClean="0"/>
              <a:t>1 </a:t>
            </a:r>
            <a:r>
              <a:rPr lang="en-US" sz="2400" dirty="0" smtClean="0"/>
              <a:t> s</a:t>
            </a:r>
            <a:r>
              <a:rPr lang="en-US" sz="2400" baseline="-25000" dirty="0" smtClean="0"/>
              <a:t>2  </a:t>
            </a:r>
            <a:r>
              <a:rPr lang="en-US" sz="2400" dirty="0" smtClean="0"/>
              <a:t>s</a:t>
            </a:r>
            <a:r>
              <a:rPr lang="en-US" sz="2400" baseline="-25000" dirty="0" smtClean="0"/>
              <a:t>3</a:t>
            </a:r>
            <a:r>
              <a:rPr lang="en-US" sz="2400" dirty="0" smtClean="0"/>
              <a:t>     f </a:t>
            </a:r>
          </a:p>
          <a:p>
            <a:pPr>
              <a:buNone/>
            </a:pPr>
            <a:r>
              <a:rPr lang="en-US" sz="2400" dirty="0" smtClean="0"/>
              <a:t>	 0  0  0      0</a:t>
            </a:r>
          </a:p>
          <a:p>
            <a:pPr>
              <a:buNone/>
            </a:pPr>
            <a:r>
              <a:rPr lang="en-US" sz="2400" dirty="0" smtClean="0"/>
              <a:t>	 0  0  1      1</a:t>
            </a:r>
          </a:p>
          <a:p>
            <a:pPr>
              <a:buNone/>
            </a:pPr>
            <a:r>
              <a:rPr lang="en-US" sz="2400" dirty="0" smtClean="0"/>
              <a:t>	</a:t>
            </a:r>
            <a:r>
              <a:rPr lang="en-US" sz="2400" dirty="0"/>
              <a:t> </a:t>
            </a:r>
            <a:r>
              <a:rPr lang="en-US" sz="2400" dirty="0" smtClean="0"/>
              <a:t>0  1  0      0</a:t>
            </a:r>
          </a:p>
          <a:p>
            <a:pPr>
              <a:buNone/>
            </a:pPr>
            <a:r>
              <a:rPr lang="en-US" sz="2400" dirty="0" smtClean="0"/>
              <a:t>	 0  1  1      1</a:t>
            </a:r>
          </a:p>
          <a:p>
            <a:pPr>
              <a:buNone/>
            </a:pPr>
            <a:r>
              <a:rPr lang="en-US" sz="2400" dirty="0" smtClean="0"/>
              <a:t>	 1  0  0      0</a:t>
            </a:r>
          </a:p>
          <a:p>
            <a:pPr>
              <a:buNone/>
            </a:pPr>
            <a:r>
              <a:rPr lang="en-US" sz="2400" dirty="0" smtClean="0"/>
              <a:t>	 1  0  1      1</a:t>
            </a:r>
          </a:p>
          <a:p>
            <a:pPr>
              <a:buNone/>
            </a:pPr>
            <a:r>
              <a:rPr lang="en-US" sz="2400" dirty="0" smtClean="0"/>
              <a:t>	 1  1  0      1</a:t>
            </a:r>
          </a:p>
          <a:p>
            <a:pPr>
              <a:buNone/>
            </a:pPr>
            <a:r>
              <a:rPr lang="en-US" sz="2400" dirty="0" smtClean="0"/>
              <a:t>	 1  1  1      1</a:t>
            </a:r>
          </a:p>
          <a:p>
            <a:pPr>
              <a:buNone/>
            </a:pPr>
            <a:endParaRPr lang="en-US" sz="2400" dirty="0" smtClean="0"/>
          </a:p>
          <a:p>
            <a:pPr>
              <a:buNone/>
            </a:pPr>
            <a:endParaRPr lang="en-US" sz="2400" dirty="0" smtClean="0"/>
          </a:p>
          <a:p>
            <a:pPr>
              <a:buNone/>
            </a:pPr>
            <a:endParaRPr lang="en-US" sz="2400" dirty="0" smtClean="0"/>
          </a:p>
          <a:p>
            <a:pPr>
              <a:buNone/>
            </a:pPr>
            <a:endParaRPr lang="en-US" dirty="0"/>
          </a:p>
        </p:txBody>
      </p:sp>
      <p:cxnSp>
        <p:nvCxnSpPr>
          <p:cNvPr id="5" name="Straight Connector 4"/>
          <p:cNvCxnSpPr/>
          <p:nvPr/>
        </p:nvCxnSpPr>
        <p:spPr>
          <a:xfrm>
            <a:off x="0" y="2286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4800" y="2667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609600" y="4343400"/>
            <a:ext cx="4038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4572000"/>
            <a:ext cx="1874945" cy="523220"/>
          </a:xfrm>
          <a:prstGeom prst="rect">
            <a:avLst/>
          </a:prstGeom>
          <a:noFill/>
        </p:spPr>
        <p:txBody>
          <a:bodyPr wrap="square" rtlCol="0">
            <a:spAutoFit/>
          </a:bodyPr>
          <a:lstStyle/>
          <a:p>
            <a:r>
              <a:rPr lang="en-US" sz="2800" b="1" dirty="0" smtClean="0"/>
              <a:t>Cost = 32</a:t>
            </a:r>
            <a:r>
              <a:rPr lang="en-US" dirty="0" smtClean="0"/>
              <a:t> </a:t>
            </a:r>
            <a:endParaRPr lang="en-US" dirty="0"/>
          </a:p>
        </p:txBody>
      </p:sp>
      <p:pic>
        <p:nvPicPr>
          <p:cNvPr id="16" name="Picture 5"/>
          <p:cNvPicPr>
            <a:picLocks noChangeAspect="1" noChangeArrowheads="1"/>
          </p:cNvPicPr>
          <p:nvPr/>
        </p:nvPicPr>
        <p:blipFill>
          <a:blip r:embed="rId2"/>
          <a:srcRect/>
          <a:stretch>
            <a:fillRect/>
          </a:stretch>
        </p:blipFill>
        <p:spPr bwMode="auto">
          <a:xfrm>
            <a:off x="2209800" y="6019800"/>
            <a:ext cx="632460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sz="3600" b="1" dirty="0" smtClean="0"/>
              <a:t>OR-AND network into NOR-NOR network</a:t>
            </a:r>
            <a:endParaRPr lang="en-US" sz="3600" dirty="0"/>
          </a:p>
        </p:txBody>
      </p:sp>
      <p:sp>
        <p:nvSpPr>
          <p:cNvPr id="3" name="Content Placeholder 2"/>
          <p:cNvSpPr>
            <a:spLocks noGrp="1"/>
          </p:cNvSpPr>
          <p:nvPr>
            <p:ph idx="1"/>
          </p:nvPr>
        </p:nvSpPr>
        <p:spPr>
          <a:xfrm>
            <a:off x="0" y="685800"/>
            <a:ext cx="9144000" cy="6172200"/>
          </a:xfrm>
        </p:spPr>
        <p:txBody>
          <a:bodyPr/>
          <a:lstStyle/>
          <a:p>
            <a:r>
              <a:rPr lang="en-US" dirty="0" smtClean="0"/>
              <a:t>Consider a general OR-AND network. This network can be transformed into a network of NOR gates. </a:t>
            </a:r>
          </a:p>
          <a:p>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0" y="1876424"/>
            <a:ext cx="9144000" cy="4981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NAND and NOR Logic Networks</a:t>
            </a:r>
            <a:endParaRPr lang="en-US" sz="3600" dirty="0"/>
          </a:p>
        </p:txBody>
      </p:sp>
      <p:sp>
        <p:nvSpPr>
          <p:cNvPr id="3" name="Content Placeholder 2"/>
          <p:cNvSpPr>
            <a:spLocks noGrp="1"/>
          </p:cNvSpPr>
          <p:nvPr>
            <p:ph idx="1"/>
          </p:nvPr>
        </p:nvSpPr>
        <p:spPr>
          <a:xfrm>
            <a:off x="0" y="762000"/>
            <a:ext cx="9144000" cy="6096000"/>
          </a:xfrm>
        </p:spPr>
        <p:txBody>
          <a:bodyPr/>
          <a:lstStyle/>
          <a:p>
            <a:r>
              <a:rPr lang="en-US" dirty="0" smtClean="0"/>
              <a:t>Implement the function using NAND gates only</a:t>
            </a:r>
          </a:p>
          <a:p>
            <a:endParaRPr lang="en-US" dirty="0" smtClean="0"/>
          </a:p>
          <a:p>
            <a:r>
              <a:rPr lang="en-US" dirty="0" smtClean="0"/>
              <a:t>To implement using NAND gates only , the function should be in --------.</a:t>
            </a:r>
          </a:p>
          <a:p>
            <a:endParaRPr lang="en-US" dirty="0"/>
          </a:p>
        </p:txBody>
      </p:sp>
      <p:pic>
        <p:nvPicPr>
          <p:cNvPr id="4" name="Picture 3"/>
          <p:cNvPicPr>
            <a:picLocks noChangeAspect="1" noChangeArrowheads="1"/>
          </p:cNvPicPr>
          <p:nvPr/>
        </p:nvPicPr>
        <p:blipFill>
          <a:blip r:embed="rId2"/>
          <a:srcRect/>
          <a:stretch>
            <a:fillRect/>
          </a:stretch>
        </p:blipFill>
        <p:spPr bwMode="auto">
          <a:xfrm>
            <a:off x="2286000" y="1295400"/>
            <a:ext cx="3810000" cy="790755"/>
          </a:xfrm>
          <a:prstGeom prst="rect">
            <a:avLst/>
          </a:prstGeom>
          <a:noFill/>
          <a:ln w="9525">
            <a:noFill/>
            <a:miter lim="800000"/>
            <a:headEnd/>
            <a:tailEnd/>
          </a:ln>
          <a:effectLst/>
        </p:spPr>
      </p:pic>
      <p:pic>
        <p:nvPicPr>
          <p:cNvPr id="5" name="Picture 8"/>
          <p:cNvPicPr>
            <a:picLocks noChangeAspect="1" noChangeArrowheads="1"/>
          </p:cNvPicPr>
          <p:nvPr/>
        </p:nvPicPr>
        <p:blipFill>
          <a:blip r:embed="rId3"/>
          <a:srcRect/>
          <a:stretch>
            <a:fillRect/>
          </a:stretch>
        </p:blipFill>
        <p:spPr bwMode="auto">
          <a:xfrm>
            <a:off x="2819400" y="3200400"/>
            <a:ext cx="2514601" cy="558800"/>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0" y="4114800"/>
            <a:ext cx="4800600" cy="2743200"/>
          </a:xfrm>
          <a:prstGeom prst="rect">
            <a:avLst/>
          </a:prstGeom>
          <a:noFill/>
          <a:ln w="9525">
            <a:noFill/>
            <a:miter lim="800000"/>
            <a:headEnd/>
            <a:tailEnd/>
          </a:ln>
          <a:effectLst/>
        </p:spPr>
      </p:pic>
      <p:pic>
        <p:nvPicPr>
          <p:cNvPr id="9" name="Picture 3"/>
          <p:cNvPicPr>
            <a:picLocks noChangeAspect="1" noChangeArrowheads="1"/>
          </p:cNvPicPr>
          <p:nvPr/>
        </p:nvPicPr>
        <p:blipFill>
          <a:blip r:embed="rId5"/>
          <a:srcRect/>
          <a:stretch>
            <a:fillRect/>
          </a:stretch>
        </p:blipFill>
        <p:spPr bwMode="auto">
          <a:xfrm>
            <a:off x="4800600" y="4267200"/>
            <a:ext cx="4343400" cy="2590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NAND and NOR Logic Networks</a:t>
            </a:r>
            <a:endParaRPr lang="en-US" sz="3600" dirty="0"/>
          </a:p>
        </p:txBody>
      </p:sp>
      <p:sp>
        <p:nvSpPr>
          <p:cNvPr id="3" name="Content Placeholder 2"/>
          <p:cNvSpPr>
            <a:spLocks noGrp="1"/>
          </p:cNvSpPr>
          <p:nvPr>
            <p:ph idx="1"/>
          </p:nvPr>
        </p:nvSpPr>
        <p:spPr>
          <a:xfrm>
            <a:off x="0" y="762000"/>
            <a:ext cx="9144000" cy="6096000"/>
          </a:xfrm>
        </p:spPr>
        <p:txBody>
          <a:bodyPr/>
          <a:lstStyle/>
          <a:p>
            <a:r>
              <a:rPr lang="en-US" dirty="0" smtClean="0"/>
              <a:t>Implement the function using NOR gates only</a:t>
            </a:r>
          </a:p>
          <a:p>
            <a:endParaRPr lang="en-US" dirty="0" smtClean="0"/>
          </a:p>
          <a:p>
            <a:r>
              <a:rPr lang="en-US" dirty="0" smtClean="0"/>
              <a:t>To implement using NOR gates only , the function should be in --------.</a:t>
            </a:r>
          </a:p>
          <a:p>
            <a:endParaRPr lang="en-US"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2286000" y="1295400"/>
            <a:ext cx="3810000" cy="790755"/>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2819400" y="3124200"/>
            <a:ext cx="2514600" cy="762000"/>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3733800" y="2438400"/>
            <a:ext cx="4343400" cy="685800"/>
          </a:xfrm>
          <a:prstGeom prst="rect">
            <a:avLst/>
          </a:prstGeom>
          <a:noFill/>
          <a:ln w="9525">
            <a:noFill/>
            <a:miter lim="800000"/>
            <a:headEnd/>
            <a:tailEnd/>
          </a:ln>
          <a:effectLst/>
        </p:spPr>
      </p:pic>
      <p:pic>
        <p:nvPicPr>
          <p:cNvPr id="12" name="Picture 2"/>
          <p:cNvPicPr>
            <a:picLocks noChangeAspect="1" noChangeArrowheads="1"/>
          </p:cNvPicPr>
          <p:nvPr/>
        </p:nvPicPr>
        <p:blipFill>
          <a:blip r:embed="rId5"/>
          <a:srcRect/>
          <a:stretch>
            <a:fillRect/>
          </a:stretch>
        </p:blipFill>
        <p:spPr bwMode="auto">
          <a:xfrm>
            <a:off x="0" y="4267200"/>
            <a:ext cx="4495800" cy="2590800"/>
          </a:xfrm>
          <a:prstGeom prst="rect">
            <a:avLst/>
          </a:prstGeom>
          <a:noFill/>
          <a:ln w="9525">
            <a:noFill/>
            <a:miter lim="800000"/>
            <a:headEnd/>
            <a:tailEnd/>
          </a:ln>
          <a:effectLst/>
        </p:spPr>
      </p:pic>
      <p:pic>
        <p:nvPicPr>
          <p:cNvPr id="13" name="Picture 3"/>
          <p:cNvPicPr>
            <a:picLocks noChangeAspect="1" noChangeArrowheads="1"/>
          </p:cNvPicPr>
          <p:nvPr/>
        </p:nvPicPr>
        <p:blipFill>
          <a:blip r:embed="rId6"/>
          <a:srcRect/>
          <a:stretch>
            <a:fillRect/>
          </a:stretch>
        </p:blipFill>
        <p:spPr bwMode="auto">
          <a:xfrm>
            <a:off x="4800600" y="4191000"/>
            <a:ext cx="4343400" cy="2667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600" b="1" dirty="0" smtClean="0"/>
              <a:t>Synthesis Using AND, OR, and NOT Gates</a:t>
            </a:r>
            <a:endParaRPr lang="en-US" sz="3600" dirty="0"/>
          </a:p>
        </p:txBody>
      </p:sp>
      <p:sp>
        <p:nvSpPr>
          <p:cNvPr id="3" name="Content Placeholder 2"/>
          <p:cNvSpPr>
            <a:spLocks noGrp="1"/>
          </p:cNvSpPr>
          <p:nvPr>
            <p:ph idx="1"/>
          </p:nvPr>
        </p:nvSpPr>
        <p:spPr>
          <a:xfrm>
            <a:off x="0" y="533400"/>
            <a:ext cx="9144000" cy="6324600"/>
          </a:xfrm>
        </p:spPr>
        <p:txBody>
          <a:bodyPr/>
          <a:lstStyle/>
          <a:p>
            <a:r>
              <a:rPr lang="en-US" dirty="0" smtClean="0"/>
              <a:t>After obtaining the truth table, the logic expression is obtained which has to be minimized.</a:t>
            </a:r>
          </a:p>
          <a:p>
            <a:r>
              <a:rPr lang="en-US" dirty="0" smtClean="0"/>
              <a:t>The </a:t>
            </a:r>
            <a:r>
              <a:rPr lang="en-US" i="1" dirty="0"/>
              <a:t>cost of a logic circuit is the total number of </a:t>
            </a:r>
            <a:r>
              <a:rPr lang="en-US" i="1" dirty="0" smtClean="0"/>
              <a:t>gates </a:t>
            </a:r>
            <a:r>
              <a:rPr lang="en-US" dirty="0" smtClean="0"/>
              <a:t>plus </a:t>
            </a:r>
            <a:r>
              <a:rPr lang="en-US" dirty="0"/>
              <a:t>the total number of inputs to all gates in the circuit.</a:t>
            </a:r>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2743200" y="5562600"/>
            <a:ext cx="3352800" cy="7620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381000" y="3124200"/>
            <a:ext cx="8763000" cy="2209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b="1" dirty="0" smtClean="0"/>
              <a:t>Synthesis Using AND, OR, and NOT Gates</a:t>
            </a:r>
            <a:endParaRPr lang="en-US" sz="3600" dirty="0"/>
          </a:p>
        </p:txBody>
      </p:sp>
      <p:sp>
        <p:nvSpPr>
          <p:cNvPr id="3" name="Content Placeholder 2"/>
          <p:cNvSpPr>
            <a:spLocks noGrp="1"/>
          </p:cNvSpPr>
          <p:nvPr>
            <p:ph idx="1"/>
          </p:nvPr>
        </p:nvSpPr>
        <p:spPr>
          <a:xfrm>
            <a:off x="0" y="990600"/>
            <a:ext cx="9144000" cy="5867400"/>
          </a:xfrm>
        </p:spPr>
        <p:txBody>
          <a:bodyPr>
            <a:normAutofit/>
          </a:bodyPr>
          <a:lstStyle/>
          <a:p>
            <a:r>
              <a:rPr lang="en-US" dirty="0" smtClean="0"/>
              <a:t>Logic diagram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Cost =6</a:t>
            </a: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1524000"/>
            <a:ext cx="7162800" cy="3810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600" b="1" dirty="0" smtClean="0"/>
              <a:t>Sum-of-Products and Product-of-Sums Forms</a:t>
            </a:r>
            <a:endParaRPr lang="en-US" sz="3600" dirty="0"/>
          </a:p>
        </p:txBody>
      </p:sp>
      <p:sp>
        <p:nvSpPr>
          <p:cNvPr id="3" name="Content Placeholder 2"/>
          <p:cNvSpPr>
            <a:spLocks noGrp="1"/>
          </p:cNvSpPr>
          <p:nvPr>
            <p:ph idx="1"/>
          </p:nvPr>
        </p:nvSpPr>
        <p:spPr>
          <a:xfrm>
            <a:off x="0" y="609600"/>
            <a:ext cx="9144000" cy="6248400"/>
          </a:xfrm>
        </p:spPr>
        <p:txBody>
          <a:bodyPr>
            <a:normAutofit fontScale="85000" lnSpcReduction="20000"/>
          </a:bodyPr>
          <a:lstStyle/>
          <a:p>
            <a:r>
              <a:rPr lang="en-US" dirty="0" smtClean="0"/>
              <a:t>Multiple ways in which a logic expression can be minimized by using Boolean algebra. </a:t>
            </a:r>
          </a:p>
          <a:p>
            <a:r>
              <a:rPr lang="en-US" dirty="0" smtClean="0"/>
              <a:t>Methods like axioms – theorems, truth table are time consuming, because not clear which rules, identities, and properties should be applied, and in what order. </a:t>
            </a:r>
          </a:p>
          <a:p>
            <a:r>
              <a:rPr lang="en-US" dirty="0" smtClean="0"/>
              <a:t>Hence a graphical technique, called the </a:t>
            </a:r>
            <a:r>
              <a:rPr lang="en-US" b="1" dirty="0" err="1" smtClean="0"/>
              <a:t>Karnaugh</a:t>
            </a:r>
            <a:r>
              <a:rPr lang="en-US" b="1" dirty="0" smtClean="0"/>
              <a:t> map </a:t>
            </a:r>
            <a:r>
              <a:rPr lang="en-US" dirty="0" smtClean="0"/>
              <a:t>for generating a minimal-cost logic will be used.</a:t>
            </a:r>
          </a:p>
          <a:p>
            <a:r>
              <a:rPr lang="en-US" dirty="0" smtClean="0"/>
              <a:t>In a function of n variables, a product term where each of the n variables appears once is called a </a:t>
            </a:r>
            <a:r>
              <a:rPr lang="en-US" b="1" dirty="0" err="1" smtClean="0"/>
              <a:t>minterm</a:t>
            </a:r>
            <a:r>
              <a:rPr lang="en-US" b="1" dirty="0" smtClean="0"/>
              <a:t> </a:t>
            </a:r>
            <a:r>
              <a:rPr lang="en-US" dirty="0" smtClean="0"/>
              <a:t>and</a:t>
            </a:r>
            <a:r>
              <a:rPr lang="en-US" b="1" dirty="0" smtClean="0"/>
              <a:t> </a:t>
            </a:r>
            <a:r>
              <a:rPr lang="en-US" dirty="0" smtClean="0"/>
              <a:t>a sum term where each of the n variables appears once is called a </a:t>
            </a:r>
            <a:r>
              <a:rPr lang="en-US" b="1" dirty="0" err="1" smtClean="0"/>
              <a:t>maxterm</a:t>
            </a:r>
            <a:r>
              <a:rPr lang="en-US" b="1" dirty="0" smtClean="0"/>
              <a:t>. </a:t>
            </a:r>
          </a:p>
          <a:p>
            <a:r>
              <a:rPr lang="en-US" dirty="0" smtClean="0"/>
              <a:t>The variables in a </a:t>
            </a:r>
            <a:r>
              <a:rPr lang="en-US" dirty="0" err="1" smtClean="0"/>
              <a:t>minterm</a:t>
            </a:r>
            <a:r>
              <a:rPr lang="en-US" dirty="0" smtClean="0"/>
              <a:t> and </a:t>
            </a:r>
            <a:r>
              <a:rPr lang="en-US" dirty="0" err="1" smtClean="0"/>
              <a:t>maxterm</a:t>
            </a:r>
            <a:r>
              <a:rPr lang="en-US" dirty="0" smtClean="0"/>
              <a:t> can be either in </a:t>
            </a:r>
            <a:r>
              <a:rPr lang="en-US" dirty="0" err="1" smtClean="0"/>
              <a:t>uncomplemented</a:t>
            </a:r>
            <a:r>
              <a:rPr lang="en-US" dirty="0" smtClean="0"/>
              <a:t> or complemented form. For a given row of the truth table, the </a:t>
            </a:r>
            <a:r>
              <a:rPr lang="en-US" dirty="0" err="1" smtClean="0"/>
              <a:t>minterm</a:t>
            </a:r>
            <a:r>
              <a:rPr lang="en-US" dirty="0" smtClean="0"/>
              <a:t> is formed by including x</a:t>
            </a:r>
            <a:r>
              <a:rPr lang="en-US" baseline="-25000" dirty="0" smtClean="0"/>
              <a:t>i</a:t>
            </a:r>
            <a:r>
              <a:rPr lang="en-US" dirty="0" smtClean="0"/>
              <a:t> if x</a:t>
            </a:r>
            <a:r>
              <a:rPr lang="en-US" baseline="-25000" dirty="0" smtClean="0"/>
              <a:t>i</a:t>
            </a:r>
            <a:r>
              <a:rPr lang="en-US" dirty="0" smtClean="0"/>
              <a:t> = 1 and        if x</a:t>
            </a:r>
            <a:r>
              <a:rPr lang="en-US" baseline="-25000" dirty="0" smtClean="0"/>
              <a:t>i</a:t>
            </a:r>
            <a:r>
              <a:rPr lang="en-US" dirty="0" smtClean="0"/>
              <a:t> = 0 and the </a:t>
            </a:r>
            <a:r>
              <a:rPr lang="en-US" dirty="0" err="1" smtClean="0"/>
              <a:t>maxterm</a:t>
            </a:r>
            <a:r>
              <a:rPr lang="en-US" dirty="0" smtClean="0"/>
              <a:t> is formed by including x</a:t>
            </a:r>
            <a:r>
              <a:rPr lang="en-US" baseline="-25000" dirty="0" smtClean="0"/>
              <a:t>i</a:t>
            </a:r>
            <a:r>
              <a:rPr lang="en-US" dirty="0" smtClean="0"/>
              <a:t> if x</a:t>
            </a:r>
            <a:r>
              <a:rPr lang="en-US" baseline="-25000" dirty="0" smtClean="0"/>
              <a:t>i</a:t>
            </a:r>
            <a:r>
              <a:rPr lang="en-US" dirty="0" smtClean="0"/>
              <a:t> = 0 and        if x</a:t>
            </a:r>
            <a:r>
              <a:rPr lang="en-US" baseline="-25000" dirty="0" smtClean="0"/>
              <a:t>i</a:t>
            </a:r>
            <a:r>
              <a:rPr lang="en-US" dirty="0" smtClean="0"/>
              <a:t> = 1.   </a:t>
            </a:r>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5486400"/>
            <a:ext cx="304800" cy="508000"/>
          </a:xfrm>
          <a:prstGeom prst="rect">
            <a:avLst/>
          </a:prstGeom>
          <a:noFill/>
        </p:spPr>
      </p:pic>
      <p:pic>
        <p:nvPicPr>
          <p:cNvPr id="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5867400"/>
            <a:ext cx="304800" cy="50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err="1" smtClean="0"/>
              <a:t>Minterms</a:t>
            </a:r>
            <a:r>
              <a:rPr lang="en-US" sz="3600" dirty="0" smtClean="0"/>
              <a:t> and </a:t>
            </a:r>
            <a:r>
              <a:rPr lang="en-US" sz="3600" dirty="0" err="1" smtClean="0"/>
              <a:t>Maxterms</a:t>
            </a:r>
            <a:endParaRPr lang="en-US" sz="3600" dirty="0"/>
          </a:p>
        </p:txBody>
      </p:sp>
      <p:pic>
        <p:nvPicPr>
          <p:cNvPr id="18434" name="Picture 2"/>
          <p:cNvPicPr>
            <a:picLocks noGrp="1" noChangeAspect="1" noChangeArrowheads="1"/>
          </p:cNvPicPr>
          <p:nvPr>
            <p:ph idx="1"/>
          </p:nvPr>
        </p:nvPicPr>
        <p:blipFill>
          <a:blip r:embed="rId2"/>
          <a:srcRect/>
          <a:stretch>
            <a:fillRect/>
          </a:stretch>
        </p:blipFill>
        <p:spPr bwMode="auto">
          <a:xfrm>
            <a:off x="0" y="685800"/>
            <a:ext cx="9144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0" y="609600"/>
            <a:ext cx="9144000" cy="6248400"/>
          </a:xfrm>
        </p:spPr>
        <p:txBody>
          <a:bodyPr>
            <a:normAutofit fontScale="85000" lnSpcReduction="20000"/>
          </a:bodyPr>
          <a:lstStyle/>
          <a:p>
            <a:pPr>
              <a:buNone/>
            </a:pPr>
            <a:r>
              <a:rPr lang="en-US" dirty="0" smtClean="0"/>
              <a:t>Consider the given Truth table</a:t>
            </a:r>
            <a:r>
              <a:rPr lang="en-US" i="1" dirty="0" smtClean="0"/>
              <a:t>. </a:t>
            </a:r>
            <a:r>
              <a:rPr lang="en-US" dirty="0" smtClean="0"/>
              <a:t>Any function </a:t>
            </a:r>
            <a:r>
              <a:rPr lang="en-US" i="1" dirty="0" smtClean="0"/>
              <a:t>f can be represented by a sum of </a:t>
            </a:r>
            <a:r>
              <a:rPr lang="en-US" i="1" dirty="0" err="1" smtClean="0"/>
              <a:t>minterms</a:t>
            </a:r>
            <a:r>
              <a:rPr lang="en-US" i="1" dirty="0" smtClean="0"/>
              <a:t> that correspond to the rows </a:t>
            </a:r>
            <a:r>
              <a:rPr lang="en-US" dirty="0" smtClean="0"/>
              <a:t>in the truth table for which </a:t>
            </a:r>
            <a:r>
              <a:rPr lang="en-US" i="1" dirty="0" smtClean="0"/>
              <a:t>f = 1.</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endParaRPr lang="en-US" dirty="0" smtClean="0"/>
          </a:p>
          <a:p>
            <a:endParaRPr lang="en-US" dirty="0" smtClean="0"/>
          </a:p>
          <a:p>
            <a:r>
              <a:rPr lang="en-US" dirty="0" smtClean="0"/>
              <a:t>A logic expression consisting of product (AND) terms that are summed (</a:t>
            </a:r>
            <a:r>
              <a:rPr lang="en-US" dirty="0" err="1" smtClean="0"/>
              <a:t>ORed</a:t>
            </a:r>
            <a:r>
              <a:rPr lang="en-US" dirty="0" smtClean="0"/>
              <a:t>) is said to be in the </a:t>
            </a:r>
            <a:r>
              <a:rPr lang="en-US" i="1" dirty="0" smtClean="0"/>
              <a:t>sum-of products </a:t>
            </a:r>
            <a:r>
              <a:rPr lang="en-US" dirty="0" smtClean="0"/>
              <a:t>(</a:t>
            </a:r>
            <a:r>
              <a:rPr lang="en-US" i="1" dirty="0" smtClean="0"/>
              <a:t>SOP) form. </a:t>
            </a:r>
          </a:p>
          <a:p>
            <a:r>
              <a:rPr lang="en-US" sz="3300" dirty="0" smtClean="0"/>
              <a:t>If each product term is a </a:t>
            </a:r>
            <a:r>
              <a:rPr lang="en-US" sz="3300" dirty="0" err="1" smtClean="0"/>
              <a:t>minterm</a:t>
            </a:r>
            <a:r>
              <a:rPr lang="en-US" sz="3300" dirty="0" smtClean="0"/>
              <a:t>, then the expression is called a </a:t>
            </a:r>
            <a:r>
              <a:rPr lang="en-US" sz="3300" i="1" dirty="0" smtClean="0"/>
              <a:t>canonical sum-of-products for the function f .</a:t>
            </a:r>
          </a:p>
        </p:txBody>
      </p:sp>
      <p:pic>
        <p:nvPicPr>
          <p:cNvPr id="6146" name="Picture 2"/>
          <p:cNvPicPr>
            <a:picLocks noChangeAspect="1" noChangeArrowheads="1"/>
          </p:cNvPicPr>
          <p:nvPr/>
        </p:nvPicPr>
        <p:blipFill>
          <a:blip r:embed="rId2"/>
          <a:srcRect/>
          <a:stretch>
            <a:fillRect/>
          </a:stretch>
        </p:blipFill>
        <p:spPr bwMode="auto">
          <a:xfrm>
            <a:off x="0" y="1676400"/>
            <a:ext cx="3276600" cy="33220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876800" y="2133600"/>
            <a:ext cx="3733800" cy="8382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5181600" y="2667000"/>
            <a:ext cx="3200400" cy="771525"/>
          </a:xfrm>
          <a:prstGeom prst="rect">
            <a:avLst/>
          </a:prstGeom>
          <a:noFill/>
          <a:ln w="9525">
            <a:noFill/>
            <a:miter lim="800000"/>
            <a:headEnd/>
            <a:tailEnd/>
          </a:ln>
          <a:effectLst/>
        </p:spPr>
      </p:pic>
      <p:pic>
        <p:nvPicPr>
          <p:cNvPr id="7170" name="Picture 2"/>
          <p:cNvPicPr>
            <a:picLocks noChangeAspect="1" noChangeArrowheads="1"/>
          </p:cNvPicPr>
          <p:nvPr/>
        </p:nvPicPr>
        <p:blipFill>
          <a:blip r:embed="rId5"/>
          <a:srcRect/>
          <a:stretch>
            <a:fillRect/>
          </a:stretch>
        </p:blipFill>
        <p:spPr bwMode="auto">
          <a:xfrm>
            <a:off x="2667000" y="3352800"/>
            <a:ext cx="6477000" cy="762000"/>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4343400" y="3962400"/>
            <a:ext cx="2895600" cy="6515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600" b="1" dirty="0" smtClean="0"/>
              <a:t>Sum-of-Products and Product-of-Sums Forms</a:t>
            </a:r>
            <a:endParaRPr lang="en-US" sz="3600" dirty="0"/>
          </a:p>
        </p:txBody>
      </p:sp>
      <p:sp>
        <p:nvSpPr>
          <p:cNvPr id="3" name="Content Placeholder 2"/>
          <p:cNvSpPr>
            <a:spLocks noGrp="1"/>
          </p:cNvSpPr>
          <p:nvPr>
            <p:ph idx="1"/>
          </p:nvPr>
        </p:nvSpPr>
        <p:spPr>
          <a:xfrm>
            <a:off x="0" y="762000"/>
            <a:ext cx="9144000" cy="6096000"/>
          </a:xfrm>
        </p:spPr>
        <p:txBody>
          <a:bodyPr/>
          <a:lstStyle/>
          <a:p>
            <a:r>
              <a:rPr lang="en-US" dirty="0" smtClean="0"/>
              <a:t>An SOP realization</a:t>
            </a:r>
          </a:p>
          <a:p>
            <a:endParaRPr lang="en-US" dirty="0" smtClean="0"/>
          </a:p>
          <a:p>
            <a:endParaRPr lang="en-US" dirty="0" smtClean="0"/>
          </a:p>
          <a:p>
            <a:endParaRPr lang="en-US" dirty="0" smtClean="0"/>
          </a:p>
          <a:p>
            <a:endParaRPr lang="en-US" dirty="0" smtClean="0"/>
          </a:p>
          <a:p>
            <a:r>
              <a:rPr lang="en-US" dirty="0" smtClean="0"/>
              <a:t>A POS realization</a:t>
            </a:r>
            <a:endParaRPr lang="en-US" dirty="0"/>
          </a:p>
        </p:txBody>
      </p:sp>
      <p:pic>
        <p:nvPicPr>
          <p:cNvPr id="4" name="Picture 2"/>
          <p:cNvPicPr>
            <a:picLocks noChangeAspect="1" noChangeArrowheads="1"/>
          </p:cNvPicPr>
          <p:nvPr/>
        </p:nvPicPr>
        <p:blipFill>
          <a:blip r:embed="rId2"/>
          <a:srcRect/>
          <a:stretch>
            <a:fillRect/>
          </a:stretch>
        </p:blipFill>
        <p:spPr bwMode="auto">
          <a:xfrm>
            <a:off x="0" y="1524000"/>
            <a:ext cx="6096000" cy="1676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4191000"/>
            <a:ext cx="6172200" cy="2362200"/>
          </a:xfrm>
          <a:prstGeom prst="rect">
            <a:avLst/>
          </a:prstGeom>
          <a:noFill/>
          <a:ln w="9525">
            <a:noFill/>
            <a:miter lim="800000"/>
            <a:headEnd/>
            <a:tailEnd/>
          </a:ln>
          <a:effectLst/>
        </p:spPr>
      </p:pic>
      <p:sp>
        <p:nvSpPr>
          <p:cNvPr id="6" name="TextBox 5"/>
          <p:cNvSpPr txBox="1"/>
          <p:nvPr/>
        </p:nvSpPr>
        <p:spPr>
          <a:xfrm>
            <a:off x="6477000" y="1905000"/>
            <a:ext cx="2286000" cy="584775"/>
          </a:xfrm>
          <a:prstGeom prst="rect">
            <a:avLst/>
          </a:prstGeom>
          <a:noFill/>
        </p:spPr>
        <p:txBody>
          <a:bodyPr wrap="square" rtlCol="0">
            <a:spAutoFit/>
          </a:bodyPr>
          <a:lstStyle/>
          <a:p>
            <a:r>
              <a:rPr lang="en-US" sz="3200" b="1" dirty="0" smtClean="0"/>
              <a:t>Cost = 13</a:t>
            </a:r>
            <a:endParaRPr lang="en-US" sz="3200" b="1" dirty="0"/>
          </a:p>
        </p:txBody>
      </p:sp>
      <p:sp>
        <p:nvSpPr>
          <p:cNvPr id="7" name="TextBox 6"/>
          <p:cNvSpPr txBox="1"/>
          <p:nvPr/>
        </p:nvSpPr>
        <p:spPr>
          <a:xfrm>
            <a:off x="6400800" y="5257800"/>
            <a:ext cx="2286000" cy="584775"/>
          </a:xfrm>
          <a:prstGeom prst="rect">
            <a:avLst/>
          </a:prstGeom>
          <a:noFill/>
        </p:spPr>
        <p:txBody>
          <a:bodyPr wrap="square" rtlCol="0">
            <a:spAutoFit/>
          </a:bodyPr>
          <a:lstStyle/>
          <a:p>
            <a:r>
              <a:rPr lang="en-US" sz="3200" b="1" dirty="0" smtClean="0"/>
              <a:t>Cost = 13</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762000"/>
          </a:xfrm>
        </p:spPr>
        <p:txBody>
          <a:bodyPr>
            <a:normAutofit/>
          </a:bodyPr>
          <a:lstStyle/>
          <a:p>
            <a:r>
              <a:rPr lang="en-US" sz="3600" dirty="0" smtClean="0"/>
              <a:t>Example</a:t>
            </a:r>
            <a:endParaRPr lang="en-US" sz="3600" dirty="0"/>
          </a:p>
        </p:txBody>
      </p:sp>
      <p:sp>
        <p:nvSpPr>
          <p:cNvPr id="3" name="Content Placeholder 2"/>
          <p:cNvSpPr>
            <a:spLocks noGrp="1"/>
          </p:cNvSpPr>
          <p:nvPr>
            <p:ph idx="1"/>
          </p:nvPr>
        </p:nvSpPr>
        <p:spPr>
          <a:xfrm>
            <a:off x="0" y="609600"/>
            <a:ext cx="9144000" cy="6248400"/>
          </a:xfrm>
        </p:spPr>
        <p:txBody>
          <a:bodyPr>
            <a:normAutofit fontScale="92500" lnSpcReduction="20000"/>
          </a:bodyPr>
          <a:lstStyle/>
          <a:p>
            <a:r>
              <a:rPr lang="en-US" sz="3000" dirty="0" smtClean="0"/>
              <a:t>Consider the given Truth table Any function </a:t>
            </a:r>
            <a:r>
              <a:rPr lang="en-US" sz="3000" i="1" dirty="0" smtClean="0"/>
              <a:t>f can be represented by a product of </a:t>
            </a:r>
            <a:r>
              <a:rPr lang="en-US" sz="3000" i="1" dirty="0" err="1" smtClean="0"/>
              <a:t>maxterms</a:t>
            </a:r>
            <a:r>
              <a:rPr lang="en-US" sz="3000" i="1" dirty="0" smtClean="0"/>
              <a:t> that correspond to the rows </a:t>
            </a:r>
            <a:r>
              <a:rPr lang="en-US" sz="3000" dirty="0" smtClean="0"/>
              <a:t>in the truth table for which </a:t>
            </a:r>
            <a:r>
              <a:rPr lang="en-US" sz="3000" i="1" dirty="0" smtClean="0"/>
              <a:t>f = 0.</a:t>
            </a:r>
          </a:p>
          <a:p>
            <a:endParaRPr lang="en-US" sz="2800" i="1" dirty="0" smtClean="0"/>
          </a:p>
          <a:p>
            <a:endParaRPr lang="en-US" sz="2800" i="1" dirty="0" smtClean="0"/>
          </a:p>
          <a:p>
            <a:endParaRPr lang="en-US" sz="2800" i="1" dirty="0" smtClean="0"/>
          </a:p>
          <a:p>
            <a:endParaRPr lang="en-US" sz="2800" i="1" dirty="0" smtClean="0"/>
          </a:p>
          <a:p>
            <a:endParaRPr lang="en-US" sz="2800" i="1" dirty="0" smtClean="0"/>
          </a:p>
          <a:p>
            <a:endParaRPr lang="en-US" sz="2800" i="1" dirty="0" smtClean="0"/>
          </a:p>
          <a:p>
            <a:endParaRPr lang="en-US" sz="2800" i="1" dirty="0" smtClean="0"/>
          </a:p>
          <a:p>
            <a:endParaRPr lang="en-US" sz="2800" dirty="0" smtClean="0"/>
          </a:p>
          <a:p>
            <a:r>
              <a:rPr lang="en-US" sz="3000" dirty="0" smtClean="0"/>
              <a:t>A logic expression consisting of sum (OR) terms that are the factors of a logical product (AND) is said to be of the </a:t>
            </a:r>
            <a:r>
              <a:rPr lang="en-US" sz="3000" i="1" dirty="0" smtClean="0"/>
              <a:t>product-of-sums (POS) form. </a:t>
            </a:r>
          </a:p>
          <a:p>
            <a:r>
              <a:rPr lang="en-US" sz="3000" i="1" dirty="0" smtClean="0"/>
              <a:t>If each sum term is a </a:t>
            </a:r>
            <a:r>
              <a:rPr lang="en-US" sz="3000" i="1" dirty="0" err="1" smtClean="0"/>
              <a:t>maxterm</a:t>
            </a:r>
            <a:r>
              <a:rPr lang="en-US" sz="3000" i="1" dirty="0" smtClean="0"/>
              <a:t>, then </a:t>
            </a:r>
            <a:r>
              <a:rPr lang="en-US" sz="3000" dirty="0" smtClean="0"/>
              <a:t>the expression is called a </a:t>
            </a:r>
            <a:r>
              <a:rPr lang="en-US" sz="3000" i="1" dirty="0" smtClean="0"/>
              <a:t>canonical product-of-sums for the given function.</a:t>
            </a:r>
            <a:endParaRPr lang="en-US" sz="3000"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0" y="1600200"/>
            <a:ext cx="4267199" cy="3165987"/>
          </a:xfrm>
          <a:prstGeom prst="rect">
            <a:avLst/>
          </a:prstGeom>
          <a:noFill/>
          <a:ln w="9525">
            <a:noFill/>
            <a:miter lim="800000"/>
            <a:headEnd/>
            <a:tailEnd/>
          </a:ln>
          <a:effectLst/>
        </p:spPr>
      </p:pic>
      <p:pic>
        <p:nvPicPr>
          <p:cNvPr id="6" name="Picture 5"/>
          <p:cNvPicPr>
            <a:picLocks noChangeAspect="1" noChangeArrowheads="1"/>
          </p:cNvPicPr>
          <p:nvPr/>
        </p:nvPicPr>
        <p:blipFill>
          <a:blip r:embed="rId3"/>
          <a:srcRect/>
          <a:stretch>
            <a:fillRect/>
          </a:stretch>
        </p:blipFill>
        <p:spPr bwMode="auto">
          <a:xfrm>
            <a:off x="3657600" y="3505200"/>
            <a:ext cx="5486400" cy="6858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4953000" y="2057400"/>
            <a:ext cx="4191000" cy="762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5"/>
          <a:srcRect/>
          <a:stretch>
            <a:fillRect/>
          </a:stretch>
        </p:blipFill>
        <p:spPr bwMode="auto">
          <a:xfrm>
            <a:off x="5334000" y="2819400"/>
            <a:ext cx="3352800" cy="6096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6"/>
          <a:srcRect/>
          <a:stretch>
            <a:fillRect/>
          </a:stretch>
        </p:blipFill>
        <p:spPr bwMode="auto">
          <a:xfrm>
            <a:off x="4648200" y="4343400"/>
            <a:ext cx="32766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1195</Words>
  <Application>Microsoft Office PowerPoint</Application>
  <PresentationFormat>On-screen Show (4:3)</PresentationFormat>
  <Paragraphs>143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Synthesis Using AND, OR, and NOT Gates</vt:lpstr>
      <vt:lpstr>Synthesis Using AND, OR, and NOT Gates</vt:lpstr>
      <vt:lpstr>Synthesis Using AND, OR, and NOT Gates</vt:lpstr>
      <vt:lpstr>Synthesis Using AND, OR, and NOT Gates</vt:lpstr>
      <vt:lpstr>Sum-of-Products and Product-of-Sums Forms</vt:lpstr>
      <vt:lpstr>Minterms and Maxterms</vt:lpstr>
      <vt:lpstr>Example</vt:lpstr>
      <vt:lpstr>Sum-of-Products and Product-of-Sums Forms</vt:lpstr>
      <vt:lpstr>Example</vt:lpstr>
      <vt:lpstr>SoP and PoS</vt:lpstr>
      <vt:lpstr>SoP and PoS</vt:lpstr>
      <vt:lpstr>SoP and PoS</vt:lpstr>
      <vt:lpstr>NAND and NOR Logic Networks</vt:lpstr>
      <vt:lpstr>NAND and NOR gates as a Universal gate</vt:lpstr>
      <vt:lpstr>NAND and NOR gates as a Universal gate</vt:lpstr>
      <vt:lpstr>NAND and NOR Logic Networks</vt:lpstr>
      <vt:lpstr>NAND and NOR Logic Networks</vt:lpstr>
      <vt:lpstr>AND-OR network into NAND-NAND network</vt:lpstr>
      <vt:lpstr>NAND gates to implement an SoP</vt:lpstr>
      <vt:lpstr>OR-AND network into NOR-NOR network</vt:lpstr>
      <vt:lpstr>NAND and NOR Logic Networks</vt:lpstr>
      <vt:lpstr>Slide 22</vt:lpstr>
      <vt:lpstr>NAND and NOR Logic Networks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cp:revision>
  <dcterms:created xsi:type="dcterms:W3CDTF">2020-08-03T01:23:00Z</dcterms:created>
  <dcterms:modified xsi:type="dcterms:W3CDTF">2020-08-12T02:12:21Z</dcterms:modified>
</cp:coreProperties>
</file>