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F07CD3-8801-40D1-804B-55B89A2339F6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B2FB-E512-4E1E-B361-4E60A11300BA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E817C-5854-4137-B581-5B274D13A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8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5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4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8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42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8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3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9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70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3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2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2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173ABD-8D25-4AB9-AB36-2F1B9717483B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094D2B-9326-4487-9D77-F835A216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1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iews.123rf.com/images/yakotina/yakotina1602/yakotina160200027/52723611-vector-image-of-an-outline-dog-silhouette-on-white-background.jp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hyperlink" Target="https://qph.fs.quoracdn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crypted-tbn0.gstatic.com/" TargetMode="External"/><Relationship Id="rId5" Type="http://schemas.openxmlformats.org/officeDocument/2006/relationships/hyperlink" Target="https://cis.temple.edu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C3F3-BA71-4E93-B2CA-9E72F61F6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19CSE204 – Object Oriented Paradigms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F4AB1-012E-488A-B416-9F74F928C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300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Lecture 2 – Object Oriented Concepts</a:t>
            </a:r>
          </a:p>
          <a:p>
            <a:pPr algn="r"/>
            <a:r>
              <a:rPr lang="en-US" dirty="0"/>
              <a:t>Content Courtesy</a:t>
            </a:r>
          </a:p>
          <a:p>
            <a:pPr algn="r"/>
            <a:r>
              <a:rPr lang="en-US" dirty="0"/>
              <a:t>Lecture Slides by Ms. Nalinadevi K.,</a:t>
            </a:r>
          </a:p>
          <a:p>
            <a:pPr algn="r"/>
            <a:r>
              <a:rPr lang="en-US" dirty="0"/>
              <a:t>Asst. Professor, CSE</a:t>
            </a:r>
          </a:p>
        </p:txBody>
      </p:sp>
    </p:spTree>
    <p:extLst>
      <p:ext uri="{BB962C8B-B14F-4D97-AF65-F5344CB8AC3E}">
        <p14:creationId xmlns:p14="http://schemas.microsoft.com/office/powerpoint/2010/main" val="156263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89AE-B7CD-4175-BD0F-E43CDCDD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Objects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17DFA-D559-4CE4-AFD4-2CFDD192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76332"/>
            <a:ext cx="3653441" cy="28893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9E08E5-C693-4A27-A123-186B2019D130}"/>
              </a:ext>
            </a:extLst>
          </p:cNvPr>
          <p:cNvSpPr/>
          <p:nvPr/>
        </p:nvSpPr>
        <p:spPr>
          <a:xfrm>
            <a:off x="1445656" y="5490107"/>
            <a:ext cx="3503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Image Courtesy: </a:t>
            </a:r>
            <a:r>
              <a:rPr lang="en-IN" sz="1200" dirty="0"/>
              <a:t>http://phpenthusiast.com/object-oriented-php-tutorials/create-classes-and-objects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CBCC4-B0A0-454F-9085-81AC4F2B0E74}"/>
              </a:ext>
            </a:extLst>
          </p:cNvPr>
          <p:cNvSpPr txBox="1"/>
          <p:nvPr/>
        </p:nvSpPr>
        <p:spPr>
          <a:xfrm>
            <a:off x="5363817" y="5645035"/>
            <a:ext cx="6115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3"/>
              </a:rPr>
              <a:t>https://previews.123rf.com/images/yakotina/yakotina1602/yakotina160200027/52723611-vector-image-of-an-outline-dog-silhouette-on-white-background.jpg</a:t>
            </a:r>
            <a:r>
              <a:rPr lang="en-IN" sz="1200" dirty="0"/>
              <a:t>, Google Images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670DA5-8C75-4987-B83C-3A92775DD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17" y="2758506"/>
            <a:ext cx="5532781" cy="27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77DE-5AE2-41C2-A54B-6574A29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yourself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1022AE-C128-4F89-BAEE-20496DC1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56" y="2570920"/>
            <a:ext cx="8153400" cy="319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2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37C2-3EF8-40E2-9B18-E683823C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B2C958-5F06-4A68-A9AF-2286ACA4A1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51" y="2650987"/>
            <a:ext cx="2441711" cy="165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FFA8C52-595E-48B0-AA43-5BC593614199}"/>
              </a:ext>
            </a:extLst>
          </p:cNvPr>
          <p:cNvSpPr/>
          <p:nvPr/>
        </p:nvSpPr>
        <p:spPr>
          <a:xfrm>
            <a:off x="3617849" y="3106270"/>
            <a:ext cx="755374" cy="37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A6AB9E-B75B-407D-A3F2-9E52A2C3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8510" y="2611231"/>
            <a:ext cx="2441712" cy="17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88FF436-6F55-416A-B66C-C5FC3CB4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90" r="3952"/>
          <a:stretch>
            <a:fillRect/>
          </a:stretch>
        </p:blipFill>
        <p:spPr bwMode="auto">
          <a:xfrm>
            <a:off x="7888355" y="2574526"/>
            <a:ext cx="3561523" cy="177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C81D9D9-533B-42E7-80C7-43DC3AB970FC}"/>
              </a:ext>
            </a:extLst>
          </p:cNvPr>
          <p:cNvSpPr/>
          <p:nvPr/>
        </p:nvSpPr>
        <p:spPr>
          <a:xfrm>
            <a:off x="7086601" y="3106270"/>
            <a:ext cx="755374" cy="374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2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BBD5-2E91-4F1D-BF5D-E67B6E81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72D3-EFF2-4B35-A32D-25493482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r>
              <a:rPr lang="en-US" dirty="0"/>
              <a:t>Wrapping up data and functions into a single unit - </a:t>
            </a:r>
            <a:r>
              <a:rPr lang="en-IN" altLang="en-US" sz="2400" dirty="0">
                <a:solidFill>
                  <a:srgbClr val="FF0000"/>
                </a:solidFill>
              </a:rPr>
              <a:t>hides</a:t>
            </a:r>
            <a:r>
              <a:rPr lang="en-IN" altLang="en-US" sz="2400" dirty="0"/>
              <a:t> the details of the implementation of an object.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r>
              <a:rPr lang="en-US" dirty="0"/>
              <a:t>Data accessibility is limited to class member functions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r>
              <a:rPr lang="en-US" dirty="0"/>
              <a:t>Member functions act as interface between class object’s data and rest of the program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r>
              <a:rPr lang="en-US" i="1" dirty="0"/>
              <a:t>DATA HIDING </a:t>
            </a:r>
            <a:r>
              <a:rPr lang="en-US" dirty="0"/>
              <a:t>– Insulation of data from direct access by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54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BBD5-2E91-4F1D-BF5D-E67B6E81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 -  Rules to be followed in 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72D3-EFF2-4B35-A32D-254934827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9931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FIRST LAW OF OOP: Data must be hidden, i.e., </a:t>
            </a:r>
            <a:r>
              <a:rPr lang="en-IN" sz="2000" b="1" dirty="0">
                <a:solidFill>
                  <a:srgbClr val="FF0000"/>
                </a:solidFill>
              </a:rPr>
              <a:t>PRIVATE</a:t>
            </a:r>
            <a:r>
              <a:rPr lang="en-IN" sz="2000" dirty="0">
                <a:solidFill>
                  <a:schemeClr val="accent2"/>
                </a:solidFill>
              </a:rPr>
              <a:t> 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Read access through read functions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Write access through write functions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For every piece of data, 4 possibilities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IN" dirty="0"/>
              <a:t>read and write allowed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IN" dirty="0"/>
              <a:t>read only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IN" dirty="0"/>
              <a:t>write only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IN" dirty="0"/>
              <a:t>no access</a:t>
            </a:r>
          </a:p>
        </p:txBody>
      </p:sp>
    </p:spTree>
    <p:extLst>
      <p:ext uri="{BB962C8B-B14F-4D97-AF65-F5344CB8AC3E}">
        <p14:creationId xmlns:p14="http://schemas.microsoft.com/office/powerpoint/2010/main" val="252829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8FD9-560B-4789-89C4-3F81C8BA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58BE04-E994-421E-9DE6-3C5CD3B124CD}"/>
              </a:ext>
            </a:extLst>
          </p:cNvPr>
          <p:cNvGrpSpPr/>
          <p:nvPr/>
        </p:nvGrpSpPr>
        <p:grpSpPr>
          <a:xfrm>
            <a:off x="1723024" y="2433998"/>
            <a:ext cx="7839869" cy="1844452"/>
            <a:chOff x="623094" y="1618533"/>
            <a:chExt cx="7839869" cy="2664542"/>
          </a:xfrm>
        </p:grpSpPr>
        <p:sp>
          <p:nvSpPr>
            <p:cNvPr id="5" name="TextBox 1">
              <a:extLst>
                <a:ext uri="{FF2B5EF4-FFF2-40B4-BE49-F238E27FC236}">
                  <a16:creationId xmlns:a16="http://schemas.microsoft.com/office/drawing/2014/main" id="{C1E3F2BD-DB4C-4996-BFA5-B36A04EDF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94" y="1618533"/>
              <a:ext cx="28082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dirty="0">
                  <a:solidFill>
                    <a:schemeClr val="accent2"/>
                  </a:solidFill>
                </a:rPr>
                <a:t>0 ≤ x ≤ 100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909CDE29-AC2B-419F-AFE2-EE2EF0137313}"/>
                </a:ext>
              </a:extLst>
            </p:cNvPr>
            <p:cNvSpPr/>
            <p:nvPr/>
          </p:nvSpPr>
          <p:spPr>
            <a:xfrm>
              <a:off x="755650" y="2276475"/>
              <a:ext cx="1303338" cy="1296988"/>
            </a:xfrm>
            <a:prstGeom prst="hexago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FDF99B45-C699-4BF5-8209-62C2B9865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2571750"/>
              <a:ext cx="1055688" cy="97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sz="2000" dirty="0">
                  <a:solidFill>
                    <a:schemeClr val="tx2"/>
                  </a:solidFill>
                </a:rPr>
                <a:t> </a:t>
              </a:r>
              <a:r>
                <a:rPr lang="en-IN" altLang="en-US" sz="1800" dirty="0">
                  <a:solidFill>
                    <a:schemeClr val="tx2"/>
                  </a:solidFill>
                </a:rPr>
                <a:t>Data</a:t>
              </a:r>
            </a:p>
            <a:p>
              <a:pPr eaLnBrk="1" hangingPunct="1"/>
              <a:r>
                <a:rPr lang="en-IN" altLang="en-US" sz="1800" dirty="0">
                  <a:solidFill>
                    <a:schemeClr val="tx2"/>
                  </a:solidFill>
                </a:rPr>
                <a:t> int x; </a:t>
              </a: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ADDB7E02-76A9-48E7-9343-8722411DA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3698875"/>
              <a:ext cx="10874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sz="1600"/>
                <a:t>Private! </a:t>
              </a:r>
            </a:p>
            <a:p>
              <a:pPr eaLnBrk="1" hangingPunct="1"/>
              <a:r>
                <a:rPr lang="en-IN" altLang="en-US" sz="1600"/>
                <a:t>Hidden !</a:t>
              </a:r>
            </a:p>
          </p:txBody>
        </p:sp>
        <p:sp>
          <p:nvSpPr>
            <p:cNvPr id="9" name="Left-Right Arrow 6">
              <a:extLst>
                <a:ext uri="{FF2B5EF4-FFF2-40B4-BE49-F238E27FC236}">
                  <a16:creationId xmlns:a16="http://schemas.microsoft.com/office/drawing/2014/main" id="{FE1ADA09-E930-4FC0-9A08-C907B070D0DC}"/>
                </a:ext>
              </a:extLst>
            </p:cNvPr>
            <p:cNvSpPr/>
            <p:nvPr/>
          </p:nvSpPr>
          <p:spPr>
            <a:xfrm>
              <a:off x="2268538" y="2708275"/>
              <a:ext cx="935037" cy="360363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6EFE69-A7E5-4BBF-A45E-A86258DCDB96}"/>
                </a:ext>
              </a:extLst>
            </p:cNvPr>
            <p:cNvSpPr/>
            <p:nvPr/>
          </p:nvSpPr>
          <p:spPr>
            <a:xfrm>
              <a:off x="3348038" y="2492375"/>
              <a:ext cx="2087562" cy="8651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845AE3A1-5D60-46E1-8347-420518140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038" y="2663825"/>
              <a:ext cx="2087562" cy="533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N" altLang="en-US" sz="1800" dirty="0"/>
                <a:t>Write Function</a:t>
              </a:r>
            </a:p>
          </p:txBody>
        </p:sp>
        <p:sp>
          <p:nvSpPr>
            <p:cNvPr id="12" name="Left-Right Arrow 14">
              <a:extLst>
                <a:ext uri="{FF2B5EF4-FFF2-40B4-BE49-F238E27FC236}">
                  <a16:creationId xmlns:a16="http://schemas.microsoft.com/office/drawing/2014/main" id="{DC61E3F7-3022-4020-9531-4F2AF7744697}"/>
                </a:ext>
              </a:extLst>
            </p:cNvPr>
            <p:cNvSpPr/>
            <p:nvPr/>
          </p:nvSpPr>
          <p:spPr>
            <a:xfrm>
              <a:off x="5468938" y="2765425"/>
              <a:ext cx="758825" cy="360363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3B751-75C4-4798-824D-032084BEB74B}"/>
                </a:ext>
              </a:extLst>
            </p:cNvPr>
            <p:cNvSpPr/>
            <p:nvPr/>
          </p:nvSpPr>
          <p:spPr>
            <a:xfrm>
              <a:off x="6375400" y="2492375"/>
              <a:ext cx="2087563" cy="8651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0145D4F3-5BF7-451D-9F5F-73E5FCE8D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400" y="2492375"/>
              <a:ext cx="2087563" cy="933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N" altLang="en-US" sz="1800" dirty="0"/>
                <a:t>Request to change X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A90EC54-206E-4A8C-974A-02F86C8ACD1A}"/>
              </a:ext>
            </a:extLst>
          </p:cNvPr>
          <p:cNvSpPr txBox="1"/>
          <p:nvPr/>
        </p:nvSpPr>
        <p:spPr>
          <a:xfrm>
            <a:off x="3972200" y="4115210"/>
            <a:ext cx="385983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IN" altLang="en-US" dirty="0"/>
              <a:t>void </a:t>
            </a:r>
            <a:r>
              <a:rPr lang="en-IN" altLang="en-US" dirty="0" err="1"/>
              <a:t>modify_x</a:t>
            </a:r>
            <a:r>
              <a:rPr lang="en-IN" altLang="en-US" dirty="0"/>
              <a:t>(int </a:t>
            </a:r>
            <a:r>
              <a:rPr lang="en-IN" altLang="en-US" dirty="0" err="1"/>
              <a:t>newval</a:t>
            </a:r>
            <a:r>
              <a:rPr lang="en-IN" altLang="en-US" dirty="0"/>
              <a:t>)</a:t>
            </a:r>
          </a:p>
          <a:p>
            <a:pPr marL="0" indent="0">
              <a:buFontTx/>
              <a:buNone/>
            </a:pPr>
            <a:r>
              <a:rPr lang="en-IN" altLang="en-US" dirty="0"/>
              <a:t>{</a:t>
            </a:r>
          </a:p>
          <a:p>
            <a:pPr marL="0" indent="0">
              <a:buFontTx/>
              <a:buNone/>
            </a:pPr>
            <a:r>
              <a:rPr lang="en-IN" altLang="en-US" dirty="0"/>
              <a:t>	if(</a:t>
            </a:r>
            <a:r>
              <a:rPr lang="en-IN" altLang="en-US" dirty="0" err="1"/>
              <a:t>newval</a:t>
            </a:r>
            <a:r>
              <a:rPr lang="en-IN" altLang="en-US" dirty="0"/>
              <a:t>&gt;100 || </a:t>
            </a:r>
            <a:r>
              <a:rPr lang="en-IN" altLang="en-US" dirty="0" err="1"/>
              <a:t>newval</a:t>
            </a:r>
            <a:r>
              <a:rPr lang="en-IN" altLang="en-US" dirty="0"/>
              <a:t> &lt;0)</a:t>
            </a:r>
          </a:p>
          <a:p>
            <a:pPr marL="0" indent="0">
              <a:buFontTx/>
              <a:buNone/>
            </a:pPr>
            <a:r>
              <a:rPr lang="en-IN" altLang="en-US" dirty="0"/>
              <a:t>        	</a:t>
            </a:r>
            <a:r>
              <a:rPr lang="en-IN" altLang="en-US" dirty="0">
                <a:solidFill>
                  <a:schemeClr val="accent2"/>
                </a:solidFill>
              </a:rPr>
              <a:t>PRINT ERROR AND EXIT</a:t>
            </a:r>
            <a:endParaRPr lang="en-IN" altLang="en-US" dirty="0"/>
          </a:p>
          <a:p>
            <a:pPr marL="0" indent="0">
              <a:buFontTx/>
              <a:buNone/>
            </a:pPr>
            <a:r>
              <a:rPr lang="en-IN" altLang="en-US" dirty="0"/>
              <a:t>	else</a:t>
            </a:r>
          </a:p>
          <a:p>
            <a:pPr marL="0" indent="0">
              <a:buFontTx/>
              <a:buNone/>
            </a:pPr>
            <a:r>
              <a:rPr lang="en-IN" altLang="en-US" dirty="0"/>
              <a:t>       		x = </a:t>
            </a:r>
            <a:r>
              <a:rPr lang="en-IN" altLang="en-US" dirty="0" err="1"/>
              <a:t>newval</a:t>
            </a:r>
            <a:r>
              <a:rPr lang="en-IN" altLang="en-US" dirty="0"/>
              <a:t>;</a:t>
            </a:r>
          </a:p>
          <a:p>
            <a:pPr marL="0" indent="0">
              <a:buFontTx/>
              <a:buNone/>
            </a:pPr>
            <a:r>
              <a:rPr lang="en-IN" altLang="en-US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6C0589-A07B-4108-ABD5-C1B1E07E54C6}"/>
              </a:ext>
            </a:extLst>
          </p:cNvPr>
          <p:cNvCxnSpPr>
            <a:cxnSpLocks/>
          </p:cNvCxnSpPr>
          <p:nvPr/>
        </p:nvCxnSpPr>
        <p:spPr>
          <a:xfrm>
            <a:off x="5491749" y="3664295"/>
            <a:ext cx="0" cy="43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9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FED3-FE2B-4FC8-8B49-8342B14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43A9-00D0-4D53-A94E-B59B1BD2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1" y="2556932"/>
            <a:ext cx="4310269" cy="3318936"/>
          </a:xfrm>
        </p:spPr>
        <p:txBody>
          <a:bodyPr/>
          <a:lstStyle/>
          <a:p>
            <a:r>
              <a:rPr lang="en-US" dirty="0"/>
              <a:t>Problem of Improper Initialization </a:t>
            </a:r>
            <a:r>
              <a:rPr lang="en-US" dirty="0">
                <a:sym typeface="Wingdings" panose="05000000000000000000" pitchFamily="2" charset="2"/>
              </a:rPr>
              <a:t> Garbage values for data members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Handle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FF0000"/>
                </a:solidFill>
              </a:rPr>
              <a:t>CONSTRUCTORS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6DE7B-3E54-4015-A2EE-E9DD32051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6" y="2646384"/>
            <a:ext cx="5093864" cy="28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7AE6-F207-4850-B19A-47FD0BB4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B8B7-221C-40DF-9495-D0989E11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Member Functions</a:t>
            </a:r>
          </a:p>
          <a:p>
            <a:r>
              <a:rPr lang="en-US" dirty="0"/>
              <a:t>Constructor</a:t>
            </a:r>
          </a:p>
          <a:p>
            <a:pPr lvl="1"/>
            <a:r>
              <a:rPr lang="en-IN" dirty="0"/>
              <a:t>ensure correct initialization of all data</a:t>
            </a:r>
          </a:p>
          <a:p>
            <a:pPr lvl="1"/>
            <a:r>
              <a:rPr lang="en-IN" dirty="0"/>
              <a:t>automatically called at the time of object creation.</a:t>
            </a:r>
            <a:endParaRPr lang="en-US" dirty="0"/>
          </a:p>
          <a:p>
            <a:r>
              <a:rPr lang="en-US" dirty="0"/>
              <a:t>Destructor</a:t>
            </a:r>
          </a:p>
          <a:p>
            <a:pPr lvl="1"/>
            <a:r>
              <a:rPr lang="en-IN" altLang="en-US" dirty="0"/>
              <a:t>ensure correct deallocation of all resources before an object goes out of scope.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14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821-1206-4E45-A7B3-D0C81443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Holi Trinity of OOP in the Life Cycle of an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C3C0-33F2-426F-87E6-9604712F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96" y="2593184"/>
            <a:ext cx="4820404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OBJECT is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Born Healthy : Constructor(s)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Live Safely	: Read/Write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Dies Cleanly	: Destructor</a:t>
            </a:r>
            <a:endParaRPr lang="en-IN" dirty="0"/>
          </a:p>
          <a:p>
            <a:r>
              <a:rPr lang="en-IN" altLang="en-US" dirty="0"/>
              <a:t>Other objects can change the state of an object by using only those methods that are exposed to the outer world through a </a:t>
            </a:r>
            <a:r>
              <a:rPr lang="en-IN" altLang="en-US" b="1" dirty="0"/>
              <a:t>public interface</a:t>
            </a:r>
            <a:r>
              <a:rPr lang="en-IN" altLang="en-US" dirty="0"/>
              <a:t>. This help in </a:t>
            </a:r>
            <a:r>
              <a:rPr lang="en-IN" altLang="en-US" b="1" dirty="0"/>
              <a:t>data security</a:t>
            </a:r>
            <a:r>
              <a:rPr lang="en-IN" altLang="en-US" dirty="0"/>
              <a:t>.</a:t>
            </a: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93346-45CF-4A27-B039-E2145829B771}"/>
              </a:ext>
            </a:extLst>
          </p:cNvPr>
          <p:cNvGrpSpPr/>
          <p:nvPr/>
        </p:nvGrpSpPr>
        <p:grpSpPr>
          <a:xfrm>
            <a:off x="5738188" y="2597300"/>
            <a:ext cx="5724938" cy="3127639"/>
            <a:chOff x="827088" y="1600200"/>
            <a:chExt cx="8316912" cy="4800600"/>
          </a:xfrm>
        </p:grpSpPr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63F56FBF-9D5C-45D2-9D9D-D954B302A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1" y="1600200"/>
              <a:ext cx="1728788" cy="425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N" altLang="en-US" sz="1200" b="1" dirty="0"/>
                <a:t>PUBLIC</a:t>
              </a: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FC60BC4D-E7AB-4FB5-AC9B-382D5FDC1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88" y="2129986"/>
              <a:ext cx="1728788" cy="425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sz="1200" dirty="0"/>
                <a:t>Data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46A67E-14C4-483E-BE55-DD8162C04EEE}"/>
                </a:ext>
              </a:extLst>
            </p:cNvPr>
            <p:cNvSpPr/>
            <p:nvPr/>
          </p:nvSpPr>
          <p:spPr>
            <a:xfrm>
              <a:off x="1758950" y="2276475"/>
              <a:ext cx="576263" cy="57626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CB54BD-7375-4FB2-8929-77341D5D3605}"/>
                </a:ext>
              </a:extLst>
            </p:cNvPr>
            <p:cNvSpPr/>
            <p:nvPr/>
          </p:nvSpPr>
          <p:spPr>
            <a:xfrm>
              <a:off x="1182688" y="3113088"/>
              <a:ext cx="576262" cy="57626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35051C-D3EF-49C6-A929-A6872BA5CE38}"/>
                </a:ext>
              </a:extLst>
            </p:cNvPr>
            <p:cNvSpPr/>
            <p:nvPr/>
          </p:nvSpPr>
          <p:spPr>
            <a:xfrm>
              <a:off x="2120900" y="3402013"/>
              <a:ext cx="576263" cy="57626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A6E9C70C-39BE-4D40-9E1E-A67E30AFD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838" y="2328863"/>
              <a:ext cx="151288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sz="1200" dirty="0"/>
                <a:t>Read/write</a:t>
              </a:r>
            </a:p>
            <a:p>
              <a:pPr eaLnBrk="1" hangingPunct="1"/>
              <a:r>
                <a:rPr lang="en-IN" altLang="en-US" sz="1200" dirty="0"/>
                <a:t>Functions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ACF039-8E1C-47C1-8C1E-1285EE6AAB37}"/>
                </a:ext>
              </a:extLst>
            </p:cNvPr>
            <p:cNvSpPr/>
            <p:nvPr/>
          </p:nvSpPr>
          <p:spPr>
            <a:xfrm>
              <a:off x="4951413" y="2276475"/>
              <a:ext cx="1708150" cy="836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95EF00-9843-4A8E-BEFE-2AC32249D651}"/>
                </a:ext>
              </a:extLst>
            </p:cNvPr>
            <p:cNvCxnSpPr/>
            <p:nvPr/>
          </p:nvCxnSpPr>
          <p:spPr>
            <a:xfrm>
              <a:off x="2408238" y="2536825"/>
              <a:ext cx="2379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71ED71-F124-4976-8316-12D1FC8F2B66}"/>
                </a:ext>
              </a:extLst>
            </p:cNvPr>
            <p:cNvCxnSpPr/>
            <p:nvPr/>
          </p:nvCxnSpPr>
          <p:spPr>
            <a:xfrm flipH="1">
              <a:off x="2408238" y="2682875"/>
              <a:ext cx="2379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882C0B-37EF-4ED7-953D-9A2B6287CBCA}"/>
                </a:ext>
              </a:extLst>
            </p:cNvPr>
            <p:cNvCxnSpPr/>
            <p:nvPr/>
          </p:nvCxnSpPr>
          <p:spPr>
            <a:xfrm flipV="1">
              <a:off x="1835150" y="2779713"/>
              <a:ext cx="2952750" cy="549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E41E36-C88D-4DA1-86BE-A42E091C3066}"/>
                </a:ext>
              </a:extLst>
            </p:cNvPr>
            <p:cNvCxnSpPr/>
            <p:nvPr/>
          </p:nvCxnSpPr>
          <p:spPr>
            <a:xfrm flipH="1">
              <a:off x="2843213" y="3036888"/>
              <a:ext cx="1944687" cy="6524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2F63AA1C-208A-46F4-B6E6-B819F4D53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363" y="3743325"/>
              <a:ext cx="1646237" cy="706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sz="1200" dirty="0"/>
                <a:t>Constructors</a:t>
              </a:r>
            </a:p>
            <a:p>
              <a:pPr eaLnBrk="1" hangingPunct="1"/>
              <a:r>
                <a:rPr lang="en-IN" altLang="en-US" sz="1200" dirty="0"/>
                <a:t>Destructors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303FC3-2145-4B69-9C99-D3CB53B3D8BB}"/>
                </a:ext>
              </a:extLst>
            </p:cNvPr>
            <p:cNvSpPr/>
            <p:nvPr/>
          </p:nvSpPr>
          <p:spPr>
            <a:xfrm>
              <a:off x="4960938" y="3689350"/>
              <a:ext cx="1709737" cy="838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104E3A13-EA83-435A-929E-E19B5467C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363" y="5110163"/>
              <a:ext cx="202723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sz="1200" dirty="0"/>
                <a:t>ADT Functions</a:t>
              </a:r>
            </a:p>
            <a:p>
              <a:pPr eaLnBrk="1" hangingPunct="1"/>
              <a:r>
                <a:rPr lang="en-IN" altLang="en-US" sz="1200" dirty="0"/>
                <a:t>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1C6205-061B-405C-923E-747606D325E8}"/>
                </a:ext>
              </a:extLst>
            </p:cNvPr>
            <p:cNvSpPr/>
            <p:nvPr/>
          </p:nvSpPr>
          <p:spPr>
            <a:xfrm>
              <a:off x="4960938" y="5057775"/>
              <a:ext cx="2201862" cy="838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F7AAD1-5F7F-4A93-9C4E-7CEAD9785A3B}"/>
                </a:ext>
              </a:extLst>
            </p:cNvPr>
            <p:cNvCxnSpPr>
              <a:endCxn id="33" idx="2"/>
            </p:cNvCxnSpPr>
            <p:nvPr/>
          </p:nvCxnSpPr>
          <p:spPr>
            <a:xfrm rot="16200000" flipH="1">
              <a:off x="2086769" y="4087019"/>
              <a:ext cx="4214812" cy="107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06523E73-8C0E-4DBB-BD12-CC24481F7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038" y="5164138"/>
              <a:ext cx="15113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sz="1200" dirty="0"/>
                <a:t>Private Functions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866E8F-891B-4684-9E42-6ACE7978B43C}"/>
                </a:ext>
              </a:extLst>
            </p:cNvPr>
            <p:cNvSpPr/>
            <p:nvPr/>
          </p:nvSpPr>
          <p:spPr>
            <a:xfrm>
              <a:off x="1471613" y="5110163"/>
              <a:ext cx="1708150" cy="838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60A6B1E-03A2-40BC-90B2-93671935F773}"/>
                </a:ext>
              </a:extLst>
            </p:cNvPr>
            <p:cNvCxnSpPr/>
            <p:nvPr/>
          </p:nvCxnSpPr>
          <p:spPr>
            <a:xfrm flipH="1">
              <a:off x="3179763" y="3328988"/>
              <a:ext cx="1752600" cy="1657350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D37CB2-AD8E-46AD-801F-05D4975B80EB}"/>
                </a:ext>
              </a:extLst>
            </p:cNvPr>
            <p:cNvCxnSpPr/>
            <p:nvPr/>
          </p:nvCxnSpPr>
          <p:spPr>
            <a:xfrm flipH="1">
              <a:off x="3419475" y="4108450"/>
              <a:ext cx="1368425" cy="1055688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455FC63-C3DB-4E3F-B404-097D04E0C2AE}"/>
                </a:ext>
              </a:extLst>
            </p:cNvPr>
            <p:cNvCxnSpPr/>
            <p:nvPr/>
          </p:nvCxnSpPr>
          <p:spPr>
            <a:xfrm flipH="1" flipV="1">
              <a:off x="3419475" y="5345113"/>
              <a:ext cx="1363663" cy="131762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2773">
              <a:extLst>
                <a:ext uri="{FF2B5EF4-FFF2-40B4-BE49-F238E27FC236}">
                  <a16:creationId xmlns:a16="http://schemas.microsoft.com/office/drawing/2014/main" id="{3DBDF43F-030D-4E19-8D86-A04B8DD34439}"/>
                </a:ext>
              </a:extLst>
            </p:cNvPr>
            <p:cNvCxnSpPr/>
            <p:nvPr/>
          </p:nvCxnSpPr>
          <p:spPr>
            <a:xfrm>
              <a:off x="7451725" y="1725613"/>
              <a:ext cx="576263" cy="541337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084639-B754-4CFF-AE16-6186AC4E7276}"/>
                </a:ext>
              </a:extLst>
            </p:cNvPr>
            <p:cNvGrpSpPr/>
            <p:nvPr/>
          </p:nvGrpSpPr>
          <p:grpSpPr>
            <a:xfrm>
              <a:off x="827088" y="1600200"/>
              <a:ext cx="8316912" cy="4800600"/>
              <a:chOff x="827088" y="1600200"/>
              <a:chExt cx="8316912" cy="48006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99C7A7-91FB-4FB8-9F37-C6867BB8B23A}"/>
                  </a:ext>
                </a:extLst>
              </p:cNvPr>
              <p:cNvSpPr/>
              <p:nvPr/>
            </p:nvSpPr>
            <p:spPr>
              <a:xfrm>
                <a:off x="827088" y="2033588"/>
                <a:ext cx="6840537" cy="4214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90DFCF8C-E510-4022-B0D0-DF15401A7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1600200"/>
                <a:ext cx="1728788" cy="425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IN" altLang="en-US" sz="1200" b="1" dirty="0"/>
                  <a:t>PRIVATE</a:t>
                </a:r>
              </a:p>
            </p:txBody>
          </p:sp>
          <p:sp>
            <p:nvSpPr>
              <p:cNvPr id="35" name="Rectangle 32771">
                <a:extLst>
                  <a:ext uri="{FF2B5EF4-FFF2-40B4-BE49-F238E27FC236}">
                    <a16:creationId xmlns:a16="http://schemas.microsoft.com/office/drawing/2014/main" id="{A945E753-3B41-4DD4-BFBD-90233170B394}"/>
                  </a:ext>
                </a:extLst>
              </p:cNvPr>
              <p:cNvSpPr/>
              <p:nvPr/>
            </p:nvSpPr>
            <p:spPr>
              <a:xfrm>
                <a:off x="4608513" y="1676400"/>
                <a:ext cx="2843212" cy="47244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36" name="TextBox 38">
                <a:extLst>
                  <a:ext uri="{FF2B5EF4-FFF2-40B4-BE49-F238E27FC236}">
                    <a16:creationId xmlns:a16="http://schemas.microsoft.com/office/drawing/2014/main" id="{EDF9BCED-7A4B-4153-8BDB-FACA41F9C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6050" y="2425701"/>
                <a:ext cx="1377950" cy="992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N" altLang="en-US" sz="1200" dirty="0"/>
                  <a:t>Public interface of the class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35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14C4-816C-4A97-8B4F-D1C99693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Public Interface - Examples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71CA5-A6F9-4E86-A53A-FCA4039EB5D2}"/>
              </a:ext>
            </a:extLst>
          </p:cNvPr>
          <p:cNvGrpSpPr/>
          <p:nvPr/>
        </p:nvGrpSpPr>
        <p:grpSpPr>
          <a:xfrm>
            <a:off x="1046922" y="2620617"/>
            <a:ext cx="5711371" cy="2996576"/>
            <a:chOff x="1046922" y="2620617"/>
            <a:chExt cx="5711371" cy="299657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5D79F35-D0A6-4240-ADE4-8902B87F8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922" y="2620617"/>
              <a:ext cx="5711371" cy="216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14EFDD-1CB0-4952-A256-F24219A46734}"/>
                </a:ext>
              </a:extLst>
            </p:cNvPr>
            <p:cNvSpPr txBox="1"/>
            <p:nvPr/>
          </p:nvSpPr>
          <p:spPr>
            <a:xfrm>
              <a:off x="2915478" y="5247861"/>
              <a:ext cx="2040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Real-World Example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EF9011-BBBF-4A3A-B061-38F0573A7DB0}"/>
              </a:ext>
            </a:extLst>
          </p:cNvPr>
          <p:cNvGrpSpPr/>
          <p:nvPr/>
        </p:nvGrpSpPr>
        <p:grpSpPr>
          <a:xfrm>
            <a:off x="6881951" y="2620617"/>
            <a:ext cx="4498353" cy="2971350"/>
            <a:chOff x="6881951" y="2620617"/>
            <a:chExt cx="4498353" cy="29713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07448C8-00C3-4ADA-A3ED-0262FC55AC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1951" y="2620617"/>
              <a:ext cx="4498353" cy="245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68D720-607B-479E-B754-85E027058447}"/>
                </a:ext>
              </a:extLst>
            </p:cNvPr>
            <p:cNvSpPr txBox="1"/>
            <p:nvPr/>
          </p:nvSpPr>
          <p:spPr>
            <a:xfrm>
              <a:off x="8110976" y="5222635"/>
              <a:ext cx="2271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Programming Example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1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290B-0B28-440F-8AE4-483C1E5C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61F0-C98D-49DA-A4B6-C9B495DD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429538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Re-usability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021BC5-7183-4CE9-8AB4-1E71041CD1EF}"/>
              </a:ext>
            </a:extLst>
          </p:cNvPr>
          <p:cNvSpPr txBox="1">
            <a:spLocks/>
          </p:cNvSpPr>
          <p:nvPr/>
        </p:nvSpPr>
        <p:spPr>
          <a:xfrm>
            <a:off x="6096000" y="2688165"/>
            <a:ext cx="442953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Modularity</a:t>
            </a:r>
          </a:p>
          <a:p>
            <a:r>
              <a:rPr lang="en-IN" altLang="en-US" dirty="0"/>
              <a:t>Strong Typing</a:t>
            </a:r>
          </a:p>
          <a:p>
            <a:r>
              <a:rPr lang="en-IN" altLang="en-US" dirty="0"/>
              <a:t>Concurrency</a:t>
            </a:r>
          </a:p>
          <a:p>
            <a:r>
              <a:rPr lang="en-IN" altLang="en-US" dirty="0"/>
              <a:t>Persistence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2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2F22-D7A1-45A0-AD4A-8DA1FD43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A3EB-770B-428C-804F-C00D7BA8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 by which objects of one class acquire the properties of another class</a:t>
            </a:r>
          </a:p>
          <a:p>
            <a:r>
              <a:rPr lang="en-US" altLang="en-US" dirty="0"/>
              <a:t>Hierarchical Classification</a:t>
            </a:r>
          </a:p>
          <a:p>
            <a:r>
              <a:rPr lang="en-US" altLang="en-US" dirty="0"/>
              <a:t>Each sub-class shares common attributes with its ancestors - </a:t>
            </a:r>
            <a:r>
              <a:rPr lang="en-IN" altLang="en-US" dirty="0"/>
              <a:t>A subclass may inherit the structure and behaviour of its superclass</a:t>
            </a:r>
            <a:endParaRPr lang="en-US" altLang="en-US" dirty="0"/>
          </a:p>
          <a:p>
            <a:r>
              <a:rPr lang="en-US" altLang="en-US" dirty="0"/>
              <a:t>Each sub-class can have its own additional features</a:t>
            </a:r>
          </a:p>
          <a:p>
            <a:r>
              <a:rPr lang="en-US" altLang="en-US" dirty="0"/>
              <a:t>Original Class – Base Class; Sub-classes – Derived classes</a:t>
            </a:r>
            <a:endParaRPr lang="en-I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392EE0-7EC4-4BEE-B7CE-C3E2930D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644" y="4367325"/>
            <a:ext cx="3048001" cy="177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1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2F22-D7A1-45A0-AD4A-8DA1FD43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E51231F-D40A-49D6-B6CF-0E0972B8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07" y="2553248"/>
            <a:ext cx="3051639" cy="214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CC1071D-B72D-463B-AD24-BB1EBE48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62" y="2553248"/>
            <a:ext cx="3051639" cy="214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997A3D79-5096-4319-93BE-4379AF5F1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17" y="2450174"/>
            <a:ext cx="3326388" cy="281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19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8766-85DA-41A9-9468-7217DADF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-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F7CC-B75F-4938-BD9F-00D31DD1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Re-usability</a:t>
            </a:r>
          </a:p>
          <a:p>
            <a:pPr lvl="1"/>
            <a:r>
              <a:rPr lang="en-US" altLang="en-US" dirty="0"/>
              <a:t>Once a class is created and debugged, it can be distributed to others for use</a:t>
            </a:r>
          </a:p>
          <a:p>
            <a:pPr lvl="1"/>
            <a:r>
              <a:rPr lang="en-US" altLang="en-US" dirty="0"/>
              <a:t>Take an existing class, modify it or add additional features/capabilities to it</a:t>
            </a:r>
          </a:p>
          <a:p>
            <a:pPr lvl="1"/>
            <a:r>
              <a:rPr lang="en-US" altLang="en-US" dirty="0"/>
              <a:t>Ease of 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 lvl="1"/>
            <a:r>
              <a:rPr lang="en-US" dirty="0"/>
              <a:t>Ability to take more than one form</a:t>
            </a:r>
          </a:p>
          <a:p>
            <a:pPr lvl="1"/>
            <a:r>
              <a:rPr lang="en-US" dirty="0">
                <a:sym typeface="Wingdings" pitchFamily="2" charset="2"/>
              </a:rPr>
              <a:t>Operation exhibits different behavior in different instances depending upon data type</a:t>
            </a:r>
          </a:p>
          <a:p>
            <a:pPr lvl="1"/>
            <a:r>
              <a:rPr lang="en-US" dirty="0">
                <a:sym typeface="Wingdings" pitchFamily="2" charset="2"/>
              </a:rPr>
              <a:t>Provides same external interface for objects with different internal structure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4679-A824-4957-B32F-EA73C228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- Types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C691B-D0CE-4B97-92C8-C03FF7EB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1958" y="5985986"/>
            <a:ext cx="5317433" cy="220236"/>
          </a:xfrm>
        </p:spPr>
        <p:txBody>
          <a:bodyPr/>
          <a:lstStyle/>
          <a:p>
            <a:r>
              <a:rPr lang="fr-FR" dirty="0"/>
              <a:t>Image </a:t>
            </a:r>
            <a:r>
              <a:rPr lang="fr-FR" dirty="0" err="1"/>
              <a:t>Credits:https</a:t>
            </a:r>
            <a:r>
              <a:rPr lang="fr-FR" dirty="0"/>
              <a:t>://</a:t>
            </a:r>
            <a:r>
              <a:rPr lang="fr-FR" dirty="0" err="1"/>
              <a:t>simplesnippets.tech</a:t>
            </a:r>
            <a:r>
              <a:rPr lang="fr-FR" dirty="0"/>
              <a:t>/</a:t>
            </a:r>
            <a:r>
              <a:rPr lang="fr-FR" dirty="0" err="1"/>
              <a:t>wp</a:t>
            </a:r>
            <a:r>
              <a:rPr lang="fr-FR" dirty="0"/>
              <a:t>-content/</a:t>
            </a:r>
            <a:r>
              <a:rPr lang="fr-FR" dirty="0" err="1"/>
              <a:t>uploads</a:t>
            </a:r>
            <a:r>
              <a:rPr lang="fr-FR" dirty="0"/>
              <a:t>/2018/04/java-types-of-inheritance.jpg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F85AA-A1A7-4823-9DE2-2A90EB206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88" y="2506235"/>
            <a:ext cx="5146606" cy="33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29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8E04-338A-4520-B343-A0AC6F22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Relationship</a:t>
            </a:r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F7D1E74-B153-46E7-BF7C-A0842266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69" y="2665302"/>
            <a:ext cx="4784251" cy="3105374"/>
          </a:xfrm>
          <a:prstGeom prst="rect">
            <a:avLst/>
          </a:prstGeom>
        </p:spPr>
      </p:pic>
      <p:sp>
        <p:nvSpPr>
          <p:cNvPr id="29" name="TextBox 29">
            <a:extLst>
              <a:ext uri="{FF2B5EF4-FFF2-40B4-BE49-F238E27FC236}">
                <a16:creationId xmlns:a16="http://schemas.microsoft.com/office/drawing/2014/main" id="{79CA7AFD-34FE-4146-9D89-8ABBE0CF7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609" y="3987156"/>
            <a:ext cx="4346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altLang="en-US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Easier to maintain and fix bugs</a:t>
            </a:r>
          </a:p>
        </p:txBody>
      </p:sp>
    </p:spTree>
    <p:extLst>
      <p:ext uri="{BB962C8B-B14F-4D97-AF65-F5344CB8AC3E}">
        <p14:creationId xmlns:p14="http://schemas.microsoft.com/office/powerpoint/2010/main" val="58122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DB13-466C-44F9-B8F5-32A85ACF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- Caution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17E1A2-07B0-438E-9625-0B80CCC9640A}"/>
              </a:ext>
            </a:extLst>
          </p:cNvPr>
          <p:cNvGrpSpPr/>
          <p:nvPr/>
        </p:nvGrpSpPr>
        <p:grpSpPr>
          <a:xfrm>
            <a:off x="1295402" y="2514717"/>
            <a:ext cx="2907401" cy="3493673"/>
            <a:chOff x="977900" y="1838325"/>
            <a:chExt cx="2058988" cy="4549775"/>
          </a:xfrm>
        </p:grpSpPr>
        <p:sp>
          <p:nvSpPr>
            <p:cNvPr id="22" name="TextBox 1">
              <a:extLst>
                <a:ext uri="{FF2B5EF4-FFF2-40B4-BE49-F238E27FC236}">
                  <a16:creationId xmlns:a16="http://schemas.microsoft.com/office/drawing/2014/main" id="{E8A075D2-BA3C-4109-BD1E-8B5F8E898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63" y="1838325"/>
              <a:ext cx="5762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sz="3200" dirty="0"/>
                <a:t>A</a:t>
              </a:r>
            </a:p>
          </p:txBody>
        </p:sp>
        <p:sp>
          <p:nvSpPr>
            <p:cNvPr id="23" name="TextBox 17">
              <a:extLst>
                <a:ext uri="{FF2B5EF4-FFF2-40B4-BE49-F238E27FC236}">
                  <a16:creationId xmlns:a16="http://schemas.microsoft.com/office/drawing/2014/main" id="{B3F97C36-9392-4ED2-98D7-E1949F860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938" y="5802313"/>
              <a:ext cx="576262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IN" altLang="en-US" sz="3200"/>
                <a:t>H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3C2A422-1919-4F85-AE79-54CD72BDF6BC}"/>
                </a:ext>
              </a:extLst>
            </p:cNvPr>
            <p:cNvGrpSpPr/>
            <p:nvPr/>
          </p:nvGrpSpPr>
          <p:grpSpPr>
            <a:xfrm>
              <a:off x="977900" y="2130425"/>
              <a:ext cx="2058988" cy="3965575"/>
              <a:chOff x="977900" y="2130425"/>
              <a:chExt cx="2058988" cy="3965575"/>
            </a:xfrm>
          </p:grpSpPr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59097AED-25ED-437C-AE89-DB1A7002F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663" y="2546350"/>
                <a:ext cx="574675" cy="58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N" altLang="en-US" sz="3200"/>
                  <a:t>B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203D683-6872-492B-9664-FB3FD8EC29DA}"/>
                  </a:ext>
                </a:extLst>
              </p:cNvPr>
              <p:cNvCxnSpPr/>
              <p:nvPr/>
            </p:nvCxnSpPr>
            <p:spPr>
              <a:xfrm flipV="1">
                <a:off x="1512888" y="2198688"/>
                <a:ext cx="371475" cy="3619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11">
                <a:extLst>
                  <a:ext uri="{FF2B5EF4-FFF2-40B4-BE49-F238E27FC236}">
                    <a16:creationId xmlns:a16="http://schemas.microsoft.com/office/drawing/2014/main" id="{2E4397CA-C40A-4704-BE7F-2503494C7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7900" y="3810000"/>
                <a:ext cx="576263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N" altLang="en-US" sz="3200"/>
                  <a:t>F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9D51DCA-E0CF-4CBD-A4B2-243DDC7D8656}"/>
                  </a:ext>
                </a:extLst>
              </p:cNvPr>
              <p:cNvCxnSpPr/>
              <p:nvPr/>
            </p:nvCxnSpPr>
            <p:spPr>
              <a:xfrm flipV="1">
                <a:off x="1179513" y="3135313"/>
                <a:ext cx="174625" cy="555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15">
                <a:extLst>
                  <a:ext uri="{FF2B5EF4-FFF2-40B4-BE49-F238E27FC236}">
                    <a16:creationId xmlns:a16="http://schemas.microsoft.com/office/drawing/2014/main" id="{1DB5B5D1-E527-4184-80AB-B6C1E30212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3810000"/>
                <a:ext cx="576263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N" altLang="en-US" sz="3200" dirty="0"/>
                  <a:t>E</a:t>
                </a:r>
              </a:p>
            </p:txBody>
          </p:sp>
          <p:sp>
            <p:nvSpPr>
              <p:cNvPr id="30" name="TextBox 16">
                <a:extLst>
                  <a:ext uri="{FF2B5EF4-FFF2-40B4-BE49-F238E27FC236}">
                    <a16:creationId xmlns:a16="http://schemas.microsoft.com/office/drawing/2014/main" id="{51169274-2277-4741-BB2B-20E4ECDD8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325" y="4810125"/>
                <a:ext cx="57467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N" altLang="en-US" sz="3200"/>
                  <a:t>G</a:t>
                </a:r>
              </a:p>
            </p:txBody>
          </p:sp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A1C741B5-8B71-48EF-9226-BE779AF06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625" y="3783013"/>
                <a:ext cx="576263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N" altLang="en-US" sz="3200"/>
                  <a:t>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D2C0B14-9893-40A0-8E0D-6C559077532B}"/>
                  </a:ext>
                </a:extLst>
              </p:cNvPr>
              <p:cNvCxnSpPr>
                <a:stCxn id="30" idx="0"/>
              </p:cNvCxnSpPr>
              <p:nvPr/>
            </p:nvCxnSpPr>
            <p:spPr>
              <a:xfrm flipV="1">
                <a:off x="1871663" y="4367213"/>
                <a:ext cx="0" cy="4429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F72F56D-7FE0-4B7E-90D7-FD9735B8856B}"/>
                  </a:ext>
                </a:extLst>
              </p:cNvPr>
              <p:cNvCxnSpPr>
                <a:endCxn id="25" idx="2"/>
              </p:cNvCxnSpPr>
              <p:nvPr/>
            </p:nvCxnSpPr>
            <p:spPr>
              <a:xfrm flipH="1" flipV="1">
                <a:off x="1524000" y="3132138"/>
                <a:ext cx="295275" cy="6778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7B26C12-5CFF-4FC5-A724-E7E3690A4994}"/>
                  </a:ext>
                </a:extLst>
              </p:cNvPr>
              <p:cNvCxnSpPr>
                <a:stCxn id="23" idx="0"/>
              </p:cNvCxnSpPr>
              <p:nvPr/>
            </p:nvCxnSpPr>
            <p:spPr>
              <a:xfrm flipH="1" flipV="1">
                <a:off x="1811338" y="5394325"/>
                <a:ext cx="7937" cy="4079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D3267D0-BD83-4EAB-86C3-E4B8394B496A}"/>
                  </a:ext>
                </a:extLst>
              </p:cNvPr>
              <p:cNvCxnSpPr/>
              <p:nvPr/>
            </p:nvCxnSpPr>
            <p:spPr>
              <a:xfrm flipH="1" flipV="1">
                <a:off x="1179513" y="4367213"/>
                <a:ext cx="333375" cy="157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A948149-56F6-4506-A903-495182F76941}"/>
                  </a:ext>
                </a:extLst>
              </p:cNvPr>
              <p:cNvCxnSpPr/>
              <p:nvPr/>
            </p:nvCxnSpPr>
            <p:spPr>
              <a:xfrm flipV="1">
                <a:off x="1963738" y="4394200"/>
                <a:ext cx="639762" cy="1547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D374E48-61F7-470C-B330-EF0AB5028B07}"/>
                  </a:ext>
                </a:extLst>
              </p:cNvPr>
              <p:cNvCxnSpPr/>
              <p:nvPr/>
            </p:nvCxnSpPr>
            <p:spPr>
              <a:xfrm flipV="1">
                <a:off x="2676525" y="3284538"/>
                <a:ext cx="0" cy="4984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B3954C2-AC1C-4E43-864D-DBB50D7F1364}"/>
                  </a:ext>
                </a:extLst>
              </p:cNvPr>
              <p:cNvCxnSpPr/>
              <p:nvPr/>
            </p:nvCxnSpPr>
            <p:spPr>
              <a:xfrm flipH="1" flipV="1">
                <a:off x="2284413" y="2341563"/>
                <a:ext cx="319087" cy="4603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40963">
                <a:extLst>
                  <a:ext uri="{FF2B5EF4-FFF2-40B4-BE49-F238E27FC236}">
                    <a16:creationId xmlns:a16="http://schemas.microsoft.com/office/drawing/2014/main" id="{11698F1B-7FC9-4580-A8F7-14B0CBD14701}"/>
                  </a:ext>
                </a:extLst>
              </p:cNvPr>
              <p:cNvCxnSpPr>
                <a:endCxn id="22" idx="3"/>
              </p:cNvCxnSpPr>
              <p:nvPr/>
            </p:nvCxnSpPr>
            <p:spPr>
              <a:xfrm rot="16200000" flipV="1">
                <a:off x="765969" y="3825081"/>
                <a:ext cx="3965575" cy="57626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8E61ECC-2986-4FAA-BBCD-4D9308A493E3}"/>
                  </a:ext>
                </a:extLst>
              </p:cNvPr>
              <p:cNvCxnSpPr>
                <a:endCxn id="23" idx="3"/>
              </p:cNvCxnSpPr>
              <p:nvPr/>
            </p:nvCxnSpPr>
            <p:spPr>
              <a:xfrm flipH="1">
                <a:off x="2108200" y="6096000"/>
                <a:ext cx="9286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">
            <a:extLst>
              <a:ext uri="{FF2B5EF4-FFF2-40B4-BE49-F238E27FC236}">
                <a16:creationId xmlns:a16="http://schemas.microsoft.com/office/drawing/2014/main" id="{41D08A29-30F7-48A8-9329-9F5AAF249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433" y="2546835"/>
            <a:ext cx="58563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buClr>
                <a:schemeClr val="accent1"/>
              </a:buClr>
              <a:buFont typeface="+mj-lt"/>
              <a:buAutoNum type="arabicPeriod"/>
            </a:pPr>
            <a:r>
              <a:rPr lang="en-IN" altLang="en-US" sz="2400" dirty="0">
                <a:latin typeface="+mn-lt"/>
              </a:rPr>
              <a:t>Complicated structure</a:t>
            </a:r>
          </a:p>
          <a:p>
            <a:pPr marL="457200" indent="-457200" eaLnBrk="1" hangingPunct="1">
              <a:buClr>
                <a:schemeClr val="accent1"/>
              </a:buClr>
              <a:buFont typeface="+mj-lt"/>
              <a:buAutoNum type="arabicPeriod"/>
            </a:pPr>
            <a:r>
              <a:rPr lang="en-IN" altLang="en-US" sz="2400" dirty="0">
                <a:latin typeface="+mn-lt"/>
              </a:rPr>
              <a:t>More difficult to maintain and fix bugs</a:t>
            </a:r>
          </a:p>
          <a:p>
            <a:pPr marL="457200" indent="-457200" eaLnBrk="1" hangingPunct="1">
              <a:buClr>
                <a:schemeClr val="accent1"/>
              </a:buClr>
              <a:buFont typeface="+mj-lt"/>
              <a:buAutoNum type="arabicPeriod"/>
            </a:pPr>
            <a:r>
              <a:rPr lang="en-IN" altLang="en-US" sz="2400" dirty="0">
                <a:latin typeface="+mn-lt"/>
              </a:rPr>
              <a:t>Ambiguity in function calls.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96A2A3-BF6D-4DC4-B165-9E2DDA555397}"/>
              </a:ext>
            </a:extLst>
          </p:cNvPr>
          <p:cNvGrpSpPr/>
          <p:nvPr/>
        </p:nvGrpSpPr>
        <p:grpSpPr>
          <a:xfrm>
            <a:off x="5016516" y="3937298"/>
            <a:ext cx="3426889" cy="2064999"/>
            <a:chOff x="2443163" y="2671763"/>
            <a:chExt cx="3455987" cy="3018493"/>
          </a:xfrm>
        </p:grpSpPr>
        <p:sp>
          <p:nvSpPr>
            <p:cNvPr id="43" name="TextBox 4">
              <a:extLst>
                <a:ext uri="{FF2B5EF4-FFF2-40B4-BE49-F238E27FC236}">
                  <a16:creationId xmlns:a16="http://schemas.microsoft.com/office/drawing/2014/main" id="{7B161F9E-0D45-47D5-81C6-C23CDA8D9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2671763"/>
              <a:ext cx="1439863" cy="5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N" altLang="en-US" sz="1800" dirty="0"/>
                <a:t>Horse</a:t>
              </a:r>
            </a:p>
          </p:txBody>
        </p:sp>
        <p:sp>
          <p:nvSpPr>
            <p:cNvPr id="44" name="TextBox 5">
              <a:extLst>
                <a:ext uri="{FF2B5EF4-FFF2-40B4-BE49-F238E27FC236}">
                  <a16:creationId xmlns:a16="http://schemas.microsoft.com/office/drawing/2014/main" id="{BB96DAE4-806C-4DA1-AFE5-38090708C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648200"/>
              <a:ext cx="2133600" cy="5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N" altLang="en-US" sz="1800" dirty="0"/>
                <a:t>Flying Horse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91C4CAA-A92D-4D05-A327-49CB7A1B1F53}"/>
                </a:ext>
              </a:extLst>
            </p:cNvPr>
            <p:cNvCxnSpPr/>
            <p:nvPr/>
          </p:nvCxnSpPr>
          <p:spPr>
            <a:xfrm flipV="1">
              <a:off x="3235325" y="3652838"/>
              <a:ext cx="0" cy="8620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">
              <a:extLst>
                <a:ext uri="{FF2B5EF4-FFF2-40B4-BE49-F238E27FC236}">
                  <a16:creationId xmlns:a16="http://schemas.microsoft.com/office/drawing/2014/main" id="{353B4809-51FD-4063-A578-187E0000E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825" y="2882900"/>
              <a:ext cx="1584325" cy="5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N" altLang="en-US" sz="1800" dirty="0"/>
                <a:t>Eagle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6D0989-DEC9-4502-9A54-8AB3682C6082}"/>
                </a:ext>
              </a:extLst>
            </p:cNvPr>
            <p:cNvCxnSpPr/>
            <p:nvPr/>
          </p:nvCxnSpPr>
          <p:spPr>
            <a:xfrm flipV="1">
              <a:off x="3667125" y="3652838"/>
              <a:ext cx="1223963" cy="8620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0">
              <a:extLst>
                <a:ext uri="{FF2B5EF4-FFF2-40B4-BE49-F238E27FC236}">
                  <a16:creationId xmlns:a16="http://schemas.microsoft.com/office/drawing/2014/main" id="{CF6EB643-C39C-44A5-A586-F6D529D5D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163" y="3052763"/>
              <a:ext cx="1439862" cy="584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N" altLang="en-US" sz="2000" dirty="0"/>
                <a:t> </a:t>
              </a:r>
              <a:r>
                <a:rPr lang="en-IN" altLang="en-US" sz="1400" dirty="0">
                  <a:solidFill>
                    <a:srgbClr val="FF0000"/>
                  </a:solidFill>
                </a:rPr>
                <a:t>eat()</a:t>
              </a:r>
            </a:p>
          </p:txBody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1167990B-4D80-479F-957F-5B41BD43A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263" y="3252787"/>
              <a:ext cx="1441450" cy="584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N" altLang="en-US" sz="2000" dirty="0"/>
                <a:t> </a:t>
              </a:r>
              <a:r>
                <a:rPr lang="en-IN" altLang="en-US" sz="1400" dirty="0">
                  <a:solidFill>
                    <a:srgbClr val="00B0F0"/>
                  </a:solidFill>
                </a:rPr>
                <a:t>eat()</a:t>
              </a:r>
            </a:p>
          </p:txBody>
        </p:sp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2CE07337-1E5F-4417-84B3-D9FD64928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105399"/>
              <a:ext cx="1439863" cy="584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IN" altLang="en-US" sz="2000" dirty="0">
                  <a:solidFill>
                    <a:schemeClr val="accent2"/>
                  </a:solidFill>
                </a:rPr>
                <a:t> </a:t>
              </a:r>
              <a:r>
                <a:rPr lang="en-IN" altLang="en-US" sz="1400" dirty="0">
                  <a:solidFill>
                    <a:srgbClr val="CD0736"/>
                  </a:solidFill>
                </a:rPr>
                <a:t>eat()?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4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FBE3-CCA5-45AF-A15E-A303988B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D750-7EE5-4EB8-9C0A-85E31738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01816" cy="3318936"/>
          </a:xfrm>
        </p:spPr>
        <p:txBody>
          <a:bodyPr/>
          <a:lstStyle/>
          <a:p>
            <a:r>
              <a:rPr lang="en-US" altLang="en-US" dirty="0"/>
              <a:t>Redefining a inherited method</a:t>
            </a:r>
            <a:endParaRPr lang="en-IN" altLang="en-US" dirty="0"/>
          </a:p>
          <a:p>
            <a:r>
              <a:rPr lang="en-US" altLang="en-US" dirty="0"/>
              <a:t>Depends on the type of object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19775C-CA5D-44C3-AEA2-F778BFB9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83" y="2556932"/>
            <a:ext cx="2184199" cy="357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020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FBE3-CCA5-45AF-A15E-A303988B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D750-7EE5-4EB8-9C0A-85E31738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01816" cy="3318936"/>
          </a:xfrm>
        </p:spPr>
        <p:txBody>
          <a:bodyPr/>
          <a:lstStyle/>
          <a:p>
            <a:pPr algn="just"/>
            <a:r>
              <a:rPr lang="en-IN" sz="2400" dirty="0"/>
              <a:t>Same operation behaving differently on different classes</a:t>
            </a:r>
          </a:p>
          <a:p>
            <a:pPr algn="just"/>
            <a:r>
              <a:rPr lang="en-IN" sz="2400" dirty="0"/>
              <a:t>Method is same, implementation invoked will be different</a:t>
            </a:r>
          </a:p>
          <a:p>
            <a:r>
              <a:rPr lang="en-US" dirty="0"/>
              <a:t>Symbol ‘+’ </a:t>
            </a:r>
            <a:r>
              <a:rPr lang="en-US" dirty="0">
                <a:sym typeface="Wingdings" pitchFamily="2" charset="2"/>
              </a:rPr>
              <a:t> Addition for numbers, concatenation for strings</a:t>
            </a: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1A29AE-A4A4-41DB-9FE5-E5C919F62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3" y="2556932"/>
            <a:ext cx="4779970" cy="331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35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C9E4-9FE2-4FE3-8995-2EE2E6FA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6F99-2902-4D96-B8E0-45F89BE9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400" dirty="0"/>
              <a:t>Modularity packages abstractions into discrete units.</a:t>
            </a:r>
          </a:p>
          <a:p>
            <a:pPr lvl="1">
              <a:defRPr/>
            </a:pPr>
            <a:r>
              <a:rPr lang="en-IN" dirty="0">
                <a:solidFill>
                  <a:schemeClr val="tx2"/>
                </a:solidFill>
              </a:rPr>
              <a:t>Classes</a:t>
            </a:r>
          </a:p>
          <a:p>
            <a:pPr lvl="1">
              <a:defRPr/>
            </a:pPr>
            <a:r>
              <a:rPr lang="en-IN" sz="2400" dirty="0">
                <a:solidFill>
                  <a:schemeClr val="tx2"/>
                </a:solidFill>
              </a:rPr>
              <a:t>Packages</a:t>
            </a:r>
          </a:p>
          <a:p>
            <a:pPr lvl="1">
              <a:defRPr/>
            </a:pPr>
            <a:r>
              <a:rPr lang="en-IN" sz="2400" dirty="0">
                <a:solidFill>
                  <a:schemeClr val="tx2"/>
                </a:solidFill>
              </a:rPr>
              <a:t>Domains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88F2F7-E205-4F92-AEBA-6082CF21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91" y="3016195"/>
            <a:ext cx="4943061" cy="313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18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5A34-4FF5-4004-A998-EAEA47F1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EAF3-A3BF-4E3D-8F58-AB6B2180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IN" altLang="en-US" dirty="0"/>
              <a:t>Prevents mixing abstractions</a:t>
            </a:r>
          </a:p>
          <a:p>
            <a:r>
              <a:rPr lang="en-IN" altLang="en-US" dirty="0">
                <a:solidFill>
                  <a:schemeClr val="accent2"/>
                </a:solidFill>
              </a:rPr>
              <a:t>X = Y </a:t>
            </a:r>
            <a:r>
              <a:rPr lang="en-IN" altLang="en-US" dirty="0"/>
              <a:t>is allowed only if X and Y are objects of the same class.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7B5291-C694-4123-9109-DDCE2F12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62534"/>
            <a:ext cx="4800599" cy="324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9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B222-019C-4F35-85C5-339C6E08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6376-10CC-4894-B319-9C50A66C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User-defined data type</a:t>
            </a:r>
          </a:p>
          <a:p>
            <a:pPr eaLnBrk="1" hangingPunct="1"/>
            <a:r>
              <a:rPr lang="en-US" altLang="en-US" dirty="0"/>
              <a:t>Blue print/plan</a:t>
            </a:r>
          </a:p>
          <a:p>
            <a:pPr eaLnBrk="1" hangingPunct="1"/>
            <a:r>
              <a:rPr lang="en-US" altLang="en-US" dirty="0"/>
              <a:t>Data and code that work on that data</a:t>
            </a:r>
          </a:p>
          <a:p>
            <a:pPr eaLnBrk="1" hangingPunct="1"/>
            <a:r>
              <a:rPr lang="en-US" altLang="en-US" i="1" dirty="0"/>
              <a:t>Collection/ description of objects of similar types</a:t>
            </a:r>
            <a:endParaRPr lang="en-IN" altLang="en-US" i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6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37B3-287E-4E84-B1BD-081FF4B5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3712-F796-41C9-826A-156CD627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298095" cy="1034407"/>
          </a:xfrm>
        </p:spPr>
        <p:txBody>
          <a:bodyPr/>
          <a:lstStyle/>
          <a:p>
            <a:r>
              <a:rPr lang="en-IN" altLang="en-US" dirty="0"/>
              <a:t>Allows different objects to act at the same time</a:t>
            </a:r>
          </a:p>
          <a:p>
            <a:r>
              <a:rPr lang="en-IN" dirty="0"/>
              <a:t>Multi-threading</a:t>
            </a:r>
          </a:p>
        </p:txBody>
      </p:sp>
      <p:pic>
        <p:nvPicPr>
          <p:cNvPr id="1026" name="Picture 2" descr="Concurrency vs Parallelism. When talked about in terms of… | by ...">
            <a:extLst>
              <a:ext uri="{FF2B5EF4-FFF2-40B4-BE49-F238E27FC236}">
                <a16:creationId xmlns:a16="http://schemas.microsoft.com/office/drawing/2014/main" id="{42C08593-2643-46EB-AA88-6FD0D97BD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49" y="2570922"/>
            <a:ext cx="3880049" cy="346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507E7F8-B57B-4759-9AE3-BDE0B8DA8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60" y="3591339"/>
            <a:ext cx="3906982" cy="257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51B71-712B-441B-83B2-26E1194C5A67}"/>
              </a:ext>
            </a:extLst>
          </p:cNvPr>
          <p:cNvSpPr txBox="1"/>
          <p:nvPr/>
        </p:nvSpPr>
        <p:spPr>
          <a:xfrm>
            <a:off x="7593496" y="6033557"/>
            <a:ext cx="39069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https://miro.medium.com/max/409/1*_4B2PKsJn9pUz3jbTnBnYw.png</a:t>
            </a:r>
          </a:p>
        </p:txBody>
      </p:sp>
    </p:spTree>
    <p:extLst>
      <p:ext uri="{BB962C8B-B14F-4D97-AF65-F5344CB8AC3E}">
        <p14:creationId xmlns:p14="http://schemas.microsoft.com/office/powerpoint/2010/main" val="8615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AE1A-5100-440E-BD6B-32C90A07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3D6B-FDE9-4E8D-AE83-7B28B3CA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dirty="0"/>
              <a:t>saves the state and class of an object across time and space, i.e., </a:t>
            </a:r>
            <a:r>
              <a:rPr lang="en-IN" altLang="en-US" dirty="0">
                <a:solidFill>
                  <a:schemeClr val="accent2"/>
                </a:solidFill>
              </a:rPr>
              <a:t>storage on permanent storage media.</a:t>
            </a:r>
          </a:p>
          <a:p>
            <a:pPr algn="just"/>
            <a:endParaRPr lang="en-IN" altLang="en-US" dirty="0">
              <a:solidFill>
                <a:schemeClr val="accent2"/>
              </a:solidFill>
            </a:endParaRPr>
          </a:p>
          <a:p>
            <a:pPr algn="just"/>
            <a:r>
              <a:rPr lang="en-IN" altLang="en-US" dirty="0"/>
              <a:t>Object Serialization is supported in Java.</a:t>
            </a:r>
          </a:p>
          <a:p>
            <a:pPr algn="just"/>
            <a:endParaRPr lang="en-IN" altLang="en-US" dirty="0"/>
          </a:p>
          <a:p>
            <a:pPr algn="just"/>
            <a:r>
              <a:rPr lang="en-IN" altLang="en-US" dirty="0"/>
              <a:t>Can also use mapping to RDBMS using some Object/Relational Mapping Scheme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600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AF5322-CEC3-4D10-A2E7-87404FD437E4}"/>
              </a:ext>
            </a:extLst>
          </p:cNvPr>
          <p:cNvSpPr/>
          <p:nvPr/>
        </p:nvSpPr>
        <p:spPr>
          <a:xfrm>
            <a:off x="4177240" y="2967335"/>
            <a:ext cx="3837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 </a:t>
            </a:r>
          </a:p>
        </p:txBody>
      </p:sp>
    </p:spTree>
    <p:extLst>
      <p:ext uri="{BB962C8B-B14F-4D97-AF65-F5344CB8AC3E}">
        <p14:creationId xmlns:p14="http://schemas.microsoft.com/office/powerpoint/2010/main" val="147392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DD9F-D233-470A-B217-84A50CCD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E17D-CE10-4B55-89B3-A8267B68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/>
              <a:t>Basic run time entity</a:t>
            </a:r>
          </a:p>
          <a:p>
            <a:pPr>
              <a:spcAft>
                <a:spcPts val="0"/>
              </a:spcAft>
              <a:defRPr/>
            </a:pPr>
            <a:r>
              <a:rPr lang="en-US" dirty="0"/>
              <a:t>Instance/variable of  a class</a:t>
            </a:r>
          </a:p>
          <a:p>
            <a:pPr>
              <a:spcAft>
                <a:spcPts val="0"/>
              </a:spcAft>
              <a:defRPr/>
            </a:pPr>
            <a:r>
              <a:rPr lang="en-US" dirty="0"/>
              <a:t>Takes up memory</a:t>
            </a:r>
          </a:p>
          <a:p>
            <a:pPr>
              <a:spcAft>
                <a:spcPts val="0"/>
              </a:spcAft>
              <a:defRPr/>
            </a:pPr>
            <a:r>
              <a:rPr lang="en-US" dirty="0"/>
              <a:t>Types:-</a:t>
            </a:r>
          </a:p>
          <a:p>
            <a:pPr marL="736092" lvl="1" indent="-342900">
              <a:spcAft>
                <a:spcPts val="0"/>
              </a:spcAft>
              <a:defRPr/>
            </a:pPr>
            <a:r>
              <a:rPr lang="en-US" dirty="0"/>
              <a:t>Physical objects</a:t>
            </a:r>
          </a:p>
          <a:p>
            <a:pPr marL="736092" lvl="1" indent="-342900">
              <a:spcAft>
                <a:spcPts val="0"/>
              </a:spcAft>
              <a:defRPr/>
            </a:pPr>
            <a:r>
              <a:rPr lang="en-US" dirty="0"/>
              <a:t>Elements of computer-user environment</a:t>
            </a:r>
          </a:p>
          <a:p>
            <a:pPr marL="736092" lvl="1" indent="-342900">
              <a:spcAft>
                <a:spcPts val="0"/>
              </a:spcAft>
              <a:defRPr/>
            </a:pPr>
            <a:r>
              <a:rPr lang="en-US" dirty="0"/>
              <a:t>Data Storage constructs</a:t>
            </a:r>
          </a:p>
          <a:p>
            <a:pPr marL="736092" lvl="1" indent="-342900">
              <a:spcAft>
                <a:spcPts val="0"/>
              </a:spcAft>
              <a:defRPr/>
            </a:pPr>
            <a:r>
              <a:rPr lang="en-US" dirty="0"/>
              <a:t>Human entities</a:t>
            </a:r>
          </a:p>
          <a:p>
            <a:pPr marL="736092" lvl="1" indent="-342900">
              <a:spcAft>
                <a:spcPts val="0"/>
              </a:spcAft>
              <a:defRPr/>
            </a:pPr>
            <a:r>
              <a:rPr lang="en-US" dirty="0"/>
              <a:t>Data collection</a:t>
            </a:r>
          </a:p>
          <a:p>
            <a:pPr marL="736092" lvl="1" indent="-342900">
              <a:spcAft>
                <a:spcPts val="0"/>
              </a:spcAft>
              <a:defRPr/>
            </a:pPr>
            <a:r>
              <a:rPr lang="en-US" dirty="0"/>
              <a:t>User defined data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0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E93A-5E26-4807-8B27-7D05CC3A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A210-36B3-4CDB-94C1-DD13ACD6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763277"/>
          </a:xfrm>
        </p:spPr>
        <p:txBody>
          <a:bodyPr/>
          <a:lstStyle/>
          <a:p>
            <a:r>
              <a:rPr lang="en-US" dirty="0"/>
              <a:t>Act of representing essential features without including background details or explanations</a:t>
            </a:r>
          </a:p>
          <a:p>
            <a:r>
              <a:rPr lang="en-IN" altLang="en-US" sz="2400" dirty="0"/>
              <a:t>Focuses upon the essential characteristics of some object, relative to the perspective of the viewer</a:t>
            </a:r>
          </a:p>
        </p:txBody>
      </p:sp>
    </p:spTree>
    <p:extLst>
      <p:ext uri="{BB962C8B-B14F-4D97-AF65-F5344CB8AC3E}">
        <p14:creationId xmlns:p14="http://schemas.microsoft.com/office/powerpoint/2010/main" val="408447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85F3-4C8B-4A03-B5C3-E4BDC559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- Examples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7921D6-1D02-420B-A172-5189C6D4A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65402"/>
            <a:ext cx="30480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785FA-95E1-4558-B3C1-C85308714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05" y="3921173"/>
            <a:ext cx="2935571" cy="1954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D6026-8166-4227-9A26-FE83C5724079}"/>
              </a:ext>
            </a:extLst>
          </p:cNvPr>
          <p:cNvSpPr txBox="1"/>
          <p:nvPr/>
        </p:nvSpPr>
        <p:spPr>
          <a:xfrm>
            <a:off x="4500877" y="2565402"/>
            <a:ext cx="6115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en-US" dirty="0"/>
              <a:t>TV</a:t>
            </a:r>
          </a:p>
          <a:p>
            <a:pPr marL="640080" lvl="1" indent="-246888" eaLnBrk="1" fontAlgn="auto" hangingPunct="1"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en-US" dirty="0"/>
              <a:t>Switch on, change channels, adjust volume, ….</a:t>
            </a:r>
          </a:p>
          <a:p>
            <a:pPr marL="640080" lvl="1" indent="-246888" eaLnBrk="1" fontAlgn="auto" hangingPunct="1">
              <a:spcAft>
                <a:spcPts val="0"/>
              </a:spcAft>
              <a:buClr>
                <a:schemeClr val="accent1"/>
              </a:buClr>
              <a:buFont typeface="Wingdings 2"/>
              <a:buChar char=""/>
              <a:defRPr/>
            </a:pPr>
            <a:r>
              <a:rPr lang="en-US" dirty="0"/>
              <a:t>Not bothered about how the signal is transmitted, how it is received and converted to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7A90C-8AE9-44A3-8167-F9EB6B109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65" y="3732146"/>
            <a:ext cx="2171536" cy="229217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7C7D8E-9120-4A60-9EA1-35F5CFBC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452" y="5875868"/>
            <a:ext cx="4040574" cy="293568"/>
          </a:xfrm>
        </p:spPr>
        <p:txBody>
          <a:bodyPr/>
          <a:lstStyle/>
          <a:p>
            <a:r>
              <a:rPr lang="en-IN" dirty="0"/>
              <a:t>Image Credits: </a:t>
            </a:r>
            <a:r>
              <a:rPr lang="en-IN" dirty="0">
                <a:hlinkClick r:id="rId5"/>
              </a:rPr>
              <a:t>https://cis.temple.edu</a:t>
            </a:r>
            <a:r>
              <a:rPr lang="en-IN" dirty="0"/>
              <a:t>, </a:t>
            </a:r>
            <a:r>
              <a:rPr lang="en-IN" dirty="0">
                <a:hlinkClick r:id="rId6"/>
              </a:rPr>
              <a:t>https://encrypted-tbn0.gstatic.com</a:t>
            </a:r>
            <a:r>
              <a:rPr lang="en-IN" dirty="0"/>
              <a:t>,</a:t>
            </a:r>
          </a:p>
          <a:p>
            <a:r>
              <a:rPr lang="en-IN" dirty="0"/>
              <a:t> </a:t>
            </a:r>
            <a:r>
              <a:rPr lang="en-IN" dirty="0">
                <a:hlinkClick r:id="rId7"/>
              </a:rPr>
              <a:t>https://qph.fs.quoracdn.net/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E93A-5E26-4807-8B27-7D05CC3A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A210-36B3-4CDB-94C1-DD13ACD6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491068"/>
          </a:xfrm>
        </p:spPr>
        <p:txBody>
          <a:bodyPr/>
          <a:lstStyle/>
          <a:p>
            <a:r>
              <a:rPr lang="en-IN" dirty="0"/>
              <a:t>Problem with PPL – All Functions are global; data is shared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6BA74-8E6A-465D-8CB8-291D08A07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637723"/>
            <a:ext cx="3636204" cy="2065867"/>
          </a:xfrm>
          <a:prstGeom prst="rect">
            <a:avLst/>
          </a:prstGeom>
        </p:spPr>
      </p:pic>
      <p:sp>
        <p:nvSpPr>
          <p:cNvPr id="6" name="TextBox 27">
            <a:extLst>
              <a:ext uri="{FF2B5EF4-FFF2-40B4-BE49-F238E27FC236}">
                <a16:creationId xmlns:a16="http://schemas.microsoft.com/office/drawing/2014/main" id="{EB40003C-57EF-43BD-AAFF-C6F969C8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1" y="3014420"/>
            <a:ext cx="76100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2"/>
                </a:solidFill>
                <a:latin typeface="+mn-lt"/>
              </a:rPr>
              <a:t> OOPL </a:t>
            </a:r>
            <a:r>
              <a:rPr lang="en-IN" altLang="en-US" sz="24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IN" altLang="en-US" sz="2400" dirty="0">
                <a:solidFill>
                  <a:schemeClr val="tx2"/>
                </a:solidFill>
                <a:latin typeface="+mn-lt"/>
              </a:rPr>
              <a:t>Class = State+ Behaviour </a:t>
            </a:r>
            <a:r>
              <a:rPr lang="en-IN" altLang="en-US" sz="24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Better Abstraction</a:t>
            </a:r>
            <a:endParaRPr lang="en-IN" altLang="en-US" sz="24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CA51D-C2A1-4075-8718-067B07111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17846"/>
            <a:ext cx="492380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51A1-C0E5-4557-97BC-B44A2357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01E6-7372-4E02-99A3-EDE87B2FC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846442" cy="3318936"/>
          </a:xfrm>
        </p:spPr>
        <p:txBody>
          <a:bodyPr/>
          <a:lstStyle/>
          <a:p>
            <a:r>
              <a:rPr lang="en-US" dirty="0"/>
              <a:t>Class =  State + Behaviour</a:t>
            </a:r>
          </a:p>
          <a:p>
            <a:r>
              <a:rPr lang="en-US" dirty="0"/>
              <a:t>State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IN" sz="2400" dirty="0"/>
              <a:t>data members, fields or properties</a:t>
            </a:r>
          </a:p>
          <a:p>
            <a:r>
              <a:rPr lang="en-IN" dirty="0"/>
              <a:t>Behaviour </a:t>
            </a:r>
            <a:r>
              <a:rPr lang="en-IN" dirty="0">
                <a:sym typeface="Wingdings" panose="05000000000000000000" pitchFamily="2" charset="2"/>
              </a:rPr>
              <a:t> Member functions or methods</a:t>
            </a:r>
            <a:endParaRPr lang="en-IN" sz="2400" dirty="0"/>
          </a:p>
          <a:p>
            <a:endParaRPr lang="en-I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6C1438E-D4DE-4833-8760-4D7338A88703}"/>
              </a:ext>
            </a:extLst>
          </p:cNvPr>
          <p:cNvSpPr txBox="1">
            <a:spLocks/>
          </p:cNvSpPr>
          <p:nvPr/>
        </p:nvSpPr>
        <p:spPr>
          <a:xfrm>
            <a:off x="5812153" y="2556932"/>
            <a:ext cx="5399186" cy="23993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/>
              <a:t>An example :  car</a:t>
            </a:r>
          </a:p>
          <a:p>
            <a:pPr algn="just"/>
            <a:r>
              <a:rPr lang="en-IN" sz="3200" dirty="0"/>
              <a:t>State 	</a:t>
            </a:r>
          </a:p>
          <a:p>
            <a:pPr lvl="1" algn="just"/>
            <a:r>
              <a:rPr lang="en-IN" sz="2800" dirty="0"/>
              <a:t>colour, manufacturer, cost, owner</a:t>
            </a:r>
          </a:p>
          <a:p>
            <a:pPr algn="just"/>
            <a:r>
              <a:rPr lang="en-IN" sz="3200" dirty="0"/>
              <a:t>Behaviour</a:t>
            </a:r>
          </a:p>
          <a:p>
            <a:pPr lvl="1" algn="just"/>
            <a:r>
              <a:rPr lang="en-IN" sz="2800" dirty="0"/>
              <a:t>Drive it, lock it, carry passengers in it</a:t>
            </a:r>
          </a:p>
        </p:txBody>
      </p:sp>
    </p:spTree>
    <p:extLst>
      <p:ext uri="{BB962C8B-B14F-4D97-AF65-F5344CB8AC3E}">
        <p14:creationId xmlns:p14="http://schemas.microsoft.com/office/powerpoint/2010/main" val="291232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89AE-B7CD-4175-BD0F-E43CDCDD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37A7-0B5A-4B85-ADAB-B8274D4B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89782" cy="3318936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Object : data and behaviour</a:t>
            </a:r>
          </a:p>
          <a:p>
            <a:r>
              <a:rPr lang="en-IN" sz="2400" b="1" i="1" dirty="0"/>
              <a:t>Properties or attributes </a:t>
            </a:r>
            <a:r>
              <a:rPr lang="en-IN" sz="2400" dirty="0"/>
              <a:t>describe state of the object (data)</a:t>
            </a:r>
          </a:p>
          <a:p>
            <a:r>
              <a:rPr lang="en-IN" sz="2400" b="1" i="1" dirty="0"/>
              <a:t>Methods or procedures </a:t>
            </a:r>
            <a:r>
              <a:rPr lang="en-IN" sz="2400" dirty="0"/>
              <a:t>define behaviour</a:t>
            </a:r>
          </a:p>
          <a:p>
            <a:r>
              <a:rPr lang="en-IN" altLang="en-US" sz="2400" dirty="0"/>
              <a:t>An object has </a:t>
            </a:r>
            <a:r>
              <a:rPr lang="en-IN" altLang="en-US" sz="2400" b="1" dirty="0">
                <a:solidFill>
                  <a:srgbClr val="FF0000"/>
                </a:solidFill>
              </a:rPr>
              <a:t>state</a:t>
            </a:r>
            <a:r>
              <a:rPr lang="en-IN" altLang="en-US" sz="2400" dirty="0"/>
              <a:t>, exhibits some well defined </a:t>
            </a:r>
            <a:r>
              <a:rPr lang="en-IN" altLang="en-US" sz="2400" b="1" dirty="0">
                <a:solidFill>
                  <a:srgbClr val="FF0000"/>
                </a:solidFill>
              </a:rPr>
              <a:t>behaviour</a:t>
            </a:r>
            <a:r>
              <a:rPr lang="en-IN" altLang="en-US" sz="2400" dirty="0"/>
              <a:t>, and has a unique </a:t>
            </a:r>
            <a:r>
              <a:rPr lang="en-IN" altLang="en-US" sz="2400" b="1" dirty="0">
                <a:solidFill>
                  <a:srgbClr val="FF0000"/>
                </a:solidFill>
              </a:rPr>
              <a:t>identity</a:t>
            </a:r>
            <a:r>
              <a:rPr lang="en-IN" alt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071E0-72E7-4D5F-A6ED-744C15BB847D}"/>
              </a:ext>
            </a:extLst>
          </p:cNvPr>
          <p:cNvSpPr txBox="1"/>
          <p:nvPr/>
        </p:nvSpPr>
        <p:spPr>
          <a:xfrm>
            <a:off x="5685183" y="2556932"/>
            <a:ext cx="553940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Class: “Group of objects with similar structure &amp; common behaviour” 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altLang="en-US" sz="2400" dirty="0"/>
              <a:t>A class represents a </a:t>
            </a:r>
            <a:r>
              <a:rPr lang="en-IN" altLang="en-US" sz="2400" dirty="0">
                <a:solidFill>
                  <a:srgbClr val="FF0000"/>
                </a:solidFill>
              </a:rPr>
              <a:t>set of objects </a:t>
            </a:r>
            <a:r>
              <a:rPr lang="en-IN" altLang="en-US" sz="2400" dirty="0"/>
              <a:t>that share a </a:t>
            </a:r>
            <a:r>
              <a:rPr lang="en-IN" altLang="en-US" sz="2400" dirty="0">
                <a:solidFill>
                  <a:srgbClr val="FF0000"/>
                </a:solidFill>
              </a:rPr>
              <a:t>common structure and a common behaviour</a:t>
            </a:r>
            <a:r>
              <a:rPr lang="en-IN" altLang="en-US" sz="2400" dirty="0"/>
              <a:t>.</a:t>
            </a:r>
            <a:endParaRPr lang="en-IN" sz="2200" dirty="0"/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Specifies structure, behaviour and inheritance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Object becomes an </a:t>
            </a:r>
            <a:r>
              <a:rPr lang="en-IN" sz="2200" b="1" dirty="0"/>
              <a:t>instance</a:t>
            </a:r>
            <a:r>
              <a:rPr lang="en-IN" sz="2200" dirty="0"/>
              <a:t> of a class</a:t>
            </a:r>
          </a:p>
        </p:txBody>
      </p:sp>
    </p:spTree>
    <p:extLst>
      <p:ext uri="{BB962C8B-B14F-4D97-AF65-F5344CB8AC3E}">
        <p14:creationId xmlns:p14="http://schemas.microsoft.com/office/powerpoint/2010/main" val="42617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F6DB16-1E94-449C-822D-876C82076AA2}"/>
</file>

<file path=customXml/itemProps2.xml><?xml version="1.0" encoding="utf-8"?>
<ds:datastoreItem xmlns:ds="http://schemas.openxmlformats.org/officeDocument/2006/customXml" ds:itemID="{4A316A99-A57B-40F9-9794-49DF726C710C}"/>
</file>

<file path=customXml/itemProps3.xml><?xml version="1.0" encoding="utf-8"?>
<ds:datastoreItem xmlns:ds="http://schemas.openxmlformats.org/officeDocument/2006/customXml" ds:itemID="{8F733D2B-D90E-469C-9F28-716DD8B874D1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508</TotalTime>
  <Words>1025</Words>
  <Application>Microsoft Office PowerPoint</Application>
  <PresentationFormat>Widescreen</PresentationFormat>
  <Paragraphs>196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Garamond</vt:lpstr>
      <vt:lpstr>Wingdings</vt:lpstr>
      <vt:lpstr>Wingdings 2</vt:lpstr>
      <vt:lpstr>Organic</vt:lpstr>
      <vt:lpstr>19CSE204 – Object Oriented Paradigms</vt:lpstr>
      <vt:lpstr>Concepts</vt:lpstr>
      <vt:lpstr>Class</vt:lpstr>
      <vt:lpstr>Objects</vt:lpstr>
      <vt:lpstr>Abstraction</vt:lpstr>
      <vt:lpstr>Abstraction - Examples</vt:lpstr>
      <vt:lpstr>Abstraction</vt:lpstr>
      <vt:lpstr>More details on Class</vt:lpstr>
      <vt:lpstr>More details on Objects</vt:lpstr>
      <vt:lpstr>More details on Objects</vt:lpstr>
      <vt:lpstr>Try yourself</vt:lpstr>
      <vt:lpstr>Encapsulation</vt:lpstr>
      <vt:lpstr>Encapsulation</vt:lpstr>
      <vt:lpstr>Encapsulation -  Rules to be followed in OOP</vt:lpstr>
      <vt:lpstr>Encapsulation</vt:lpstr>
      <vt:lpstr>Encapsulation</vt:lpstr>
      <vt:lpstr>Constructors and Destructors</vt:lpstr>
      <vt:lpstr>Holi Trinity of OOP in the Life Cycle of an Object</vt:lpstr>
      <vt:lpstr>Using Public Interface - Examples</vt:lpstr>
      <vt:lpstr>Inheritance</vt:lpstr>
      <vt:lpstr>Inheritance</vt:lpstr>
      <vt:lpstr>Inheritance - Advantages</vt:lpstr>
      <vt:lpstr>Inheritance - Types</vt:lpstr>
      <vt:lpstr>Is-A Relationship</vt:lpstr>
      <vt:lpstr>Multiple Inheritance - Caution</vt:lpstr>
      <vt:lpstr>Overriding</vt:lpstr>
      <vt:lpstr>Overloading</vt:lpstr>
      <vt:lpstr>Modularity</vt:lpstr>
      <vt:lpstr>Strong Typing</vt:lpstr>
      <vt:lpstr>Concurrency</vt:lpstr>
      <vt:lpstr>Persistence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19CSE204 – Object Oriented Paradigms</dc:title>
  <dc:creator>Dhanya M. Dhanalakshmi (CSE)</dc:creator>
  <cp:lastModifiedBy>Dhanya M. Dhanalakshmi (CSE)</cp:lastModifiedBy>
  <cp:revision>41</cp:revision>
  <dcterms:created xsi:type="dcterms:W3CDTF">2020-07-30T16:40:37Z</dcterms:created>
  <dcterms:modified xsi:type="dcterms:W3CDTF">2020-08-03T17:30:34Z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