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56" r:id="rId2"/>
    <p:sldId id="352" r:id="rId3"/>
    <p:sldId id="353" r:id="rId4"/>
    <p:sldId id="354" r:id="rId5"/>
    <p:sldId id="356" r:id="rId6"/>
    <p:sldId id="361" r:id="rId7"/>
    <p:sldId id="357" r:id="rId8"/>
    <p:sldId id="358" r:id="rId9"/>
    <p:sldId id="359" r:id="rId10"/>
    <p:sldId id="263" r:id="rId11"/>
    <p:sldId id="264" r:id="rId12"/>
    <p:sldId id="265" r:id="rId13"/>
    <p:sldId id="267" r:id="rId14"/>
    <p:sldId id="296" r:id="rId15"/>
    <p:sldId id="301" r:id="rId16"/>
    <p:sldId id="268" r:id="rId17"/>
    <p:sldId id="360" r:id="rId18"/>
    <p:sldId id="362" r:id="rId19"/>
    <p:sldId id="280" r:id="rId20"/>
    <p:sldId id="299" r:id="rId21"/>
    <p:sldId id="300" r:id="rId22"/>
    <p:sldId id="282" r:id="rId23"/>
    <p:sldId id="283" r:id="rId24"/>
    <p:sldId id="284" r:id="rId25"/>
    <p:sldId id="270" r:id="rId26"/>
    <p:sldId id="276" r:id="rId27"/>
    <p:sldId id="272" r:id="rId28"/>
    <p:sldId id="274" r:id="rId29"/>
    <p:sldId id="273" r:id="rId30"/>
    <p:sldId id="363" r:id="rId31"/>
    <p:sldId id="355" r:id="rId32"/>
    <p:sldId id="260" r:id="rId33"/>
    <p:sldId id="261" r:id="rId34"/>
    <p:sldId id="364" r:id="rId35"/>
    <p:sldId id="365" r:id="rId36"/>
    <p:sldId id="35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74033" autoAdjust="0"/>
  </p:normalViewPr>
  <p:slideViewPr>
    <p:cSldViewPr snapToGrid="0">
      <p:cViewPr varScale="1">
        <p:scale>
          <a:sx n="54" d="100"/>
          <a:sy n="54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76B8-A9ED-4729-8A7D-77AB742FA23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F0F2-C7EE-4DB6-A989-B3264212A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1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7A4A08B-BEFC-4D73-9EE5-AEF5A0687B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CDBC7E1B-5509-4EE2-B84E-49590DB9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B47DFC32-CA17-44E9-B27C-33CAB0141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DAFF49-1DA3-4D8B-B241-29E0FD7F1D2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DF0F2-C7EE-4DB6-A989-B3264212A72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9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B67C8E3-5ACE-4680-A805-9A905B49BC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A34722C-8826-4EA0-B93F-F58470E1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05E0F10-F275-4713-B5BC-5E20C43E2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7CFB42-DCDE-4B8A-ADAE-EF6B9181E87D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9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5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7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1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1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7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29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9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74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7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9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1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13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Nalinadevi Kadiresan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733F-581E-46C1-B7A4-48A9916C8F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Nalinadevi Kadiresan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B5733F-581E-46C1-B7A4-48A9916C8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Programming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E0E114-9A37-472A-98AD-18EE2AD73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Topic 04 – Use-Case Document/Diagram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E256058-86D0-4698-BE4F-90A6F11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Trigger</a:t>
            </a:r>
            <a:endParaRPr lang="en-IN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A44BB50-6C5B-47EF-994E-9DA42134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sz="2800" dirty="0"/>
              <a:t>The exact action which results in the Use Case</a:t>
            </a:r>
          </a:p>
          <a:p>
            <a:pPr>
              <a:defRPr/>
            </a:pPr>
            <a:r>
              <a:rPr lang="en-IN" sz="2800" dirty="0"/>
              <a:t>Types of Trigger:</a:t>
            </a:r>
          </a:p>
          <a:p>
            <a:pPr lvl="1">
              <a:defRPr/>
            </a:pPr>
            <a:r>
              <a:rPr lang="en-IN" dirty="0"/>
              <a:t>External - started by an actor, either a person or another system requesting information </a:t>
            </a:r>
          </a:p>
          <a:p>
            <a:pPr lvl="2">
              <a:defRPr/>
            </a:pPr>
            <a:r>
              <a:rPr lang="en-IN" dirty="0"/>
              <a:t>An airline reservation system requesting flight information from an airline system. </a:t>
            </a:r>
          </a:p>
          <a:p>
            <a:pPr lvl="1">
              <a:defRPr/>
            </a:pPr>
            <a:r>
              <a:rPr lang="en-IN" dirty="0"/>
              <a:t>Temporal - triggered or started by time. Events occur at a specific time.</a:t>
            </a:r>
          </a:p>
          <a:p>
            <a:pPr lvl="2">
              <a:defRPr/>
            </a:pPr>
            <a:r>
              <a:rPr lang="en-IN" dirty="0"/>
              <a:t> Sending an email about special offers once a week on a Sunday evening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23EF382-9F43-45DA-BD8E-495AB89B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Precondition</a:t>
            </a:r>
            <a:endParaRPr lang="en-IN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013E09C-F27D-4495-A9BC-D8B98164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Conditions that need to be met to ensure that the use case can be fulfilled. </a:t>
            </a:r>
          </a:p>
          <a:p>
            <a:endParaRPr lang="en-IN" altLang="en-US" dirty="0"/>
          </a:p>
          <a:p>
            <a:r>
              <a:rPr lang="en-IN" altLang="en-US" dirty="0"/>
              <a:t>If these conditions are not met, then the case cannot run its course.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F5C8074-B91C-4722-A7E4-05AF1755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</a:t>
            </a:r>
            <a:endParaRPr lang="en-IN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D1A48CC-7180-4D73-92D1-07228D08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2530930"/>
            <a:ext cx="9459684" cy="3763963"/>
          </a:xfrm>
        </p:spPr>
        <p:txBody>
          <a:bodyPr>
            <a:normAutofit fontScale="77500" lnSpcReduction="20000"/>
          </a:bodyPr>
          <a:lstStyle/>
          <a:p>
            <a:r>
              <a:rPr lang="en-IN" altLang="en-US" dirty="0"/>
              <a:t>Depicts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altLang="en-US" dirty="0"/>
              <a:t>How will the communication flow?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altLang="en-US" dirty="0"/>
              <a:t>To Whom will be  the information displayed to?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altLang="en-US" dirty="0"/>
              <a:t>What do they need to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altLang="en-US" dirty="0"/>
              <a:t>Where will the primary actor end up?</a:t>
            </a:r>
          </a:p>
          <a:p>
            <a:r>
              <a:rPr lang="en-IN" altLang="en-US" dirty="0"/>
              <a:t>3 things to mention when writing the flow: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/>
              <a:t>Basic Flow - </a:t>
            </a:r>
            <a:r>
              <a:rPr lang="en-IN" altLang="en-US" sz="2400" b="1" dirty="0">
                <a:solidFill>
                  <a:srgbClr val="FF0000"/>
                </a:solidFill>
              </a:rPr>
              <a:t>best case scenario </a:t>
            </a:r>
            <a:r>
              <a:rPr lang="en-IN" altLang="en-US" sz="2400" dirty="0"/>
              <a:t>of what should happen in the use case if all the conditions are met.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/>
              <a:t>Alternates: </a:t>
            </a:r>
            <a:r>
              <a:rPr lang="en-IN" altLang="en-US" sz="2400" dirty="0"/>
              <a:t>Are there any </a:t>
            </a:r>
            <a:r>
              <a:rPr lang="en-IN" altLang="en-US" sz="2400" dirty="0">
                <a:solidFill>
                  <a:srgbClr val="FF0000"/>
                </a:solidFill>
              </a:rPr>
              <a:t>alternate routes </a:t>
            </a:r>
            <a:r>
              <a:rPr lang="en-IN" altLang="en-US" sz="2400" dirty="0"/>
              <a:t>that the action can be done?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/>
              <a:t>Exceptions: </a:t>
            </a:r>
            <a:r>
              <a:rPr lang="en-IN" altLang="en-US" sz="2400" dirty="0"/>
              <a:t>What happens when a </a:t>
            </a:r>
            <a:r>
              <a:rPr lang="en-IN" altLang="en-US" sz="2400" dirty="0">
                <a:solidFill>
                  <a:srgbClr val="FF0000"/>
                </a:solidFill>
              </a:rPr>
              <a:t>failure</a:t>
            </a:r>
            <a:r>
              <a:rPr lang="en-IN" altLang="en-US" sz="2400" dirty="0"/>
              <a:t> occurs in the flow. </a:t>
            </a:r>
          </a:p>
          <a:p>
            <a:pPr lvl="2"/>
            <a:r>
              <a:rPr lang="en-IN" altLang="en-US" sz="2000" dirty="0"/>
              <a:t>Exceptions are just as important to define as basic flow.</a:t>
            </a:r>
          </a:p>
          <a:p>
            <a:endParaRPr lang="en-IN" altLang="en-US" dirty="0"/>
          </a:p>
          <a:p>
            <a:pPr>
              <a:buFontTx/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B3E2828-4AD6-4E38-9553-2F5B236B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</a:t>
            </a:r>
            <a:endParaRPr lang="en-IN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71D68B1-3C40-465E-8F56-39B2E6CF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altLang="en-US" sz="2900" dirty="0"/>
              <a:t>Explains the urgency which it needs to be dealt with. </a:t>
            </a:r>
          </a:p>
          <a:p>
            <a:pPr algn="just"/>
            <a:r>
              <a:rPr lang="en-IN" altLang="en-US" sz="2900" dirty="0"/>
              <a:t>Needs to ensure that whoever reads the use case realizes its importance to ensure that they give it the right amount of time.</a:t>
            </a:r>
          </a:p>
          <a:p>
            <a:r>
              <a:rPr lang="en-US" altLang="en-US" sz="2900" dirty="0"/>
              <a:t>Different levels of use-case: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High Level Summary(white/cloud) -</a:t>
            </a:r>
            <a:r>
              <a:rPr lang="en-US" altLang="en-US" dirty="0"/>
              <a:t>Enterprise level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Summary </a:t>
            </a:r>
            <a:r>
              <a:rPr lang="en-IN" altLang="en-US" sz="2400" dirty="0"/>
              <a:t>of goals </a:t>
            </a:r>
            <a:r>
              <a:rPr lang="en-US" altLang="en-US" sz="2400" dirty="0"/>
              <a:t>(Kite) - </a:t>
            </a:r>
            <a:r>
              <a:rPr lang="en-IN" altLang="en-US" dirty="0"/>
              <a:t>business unit or department level</a:t>
            </a:r>
            <a:endParaRPr lang="en-US" altLang="en-US" dirty="0"/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User Goal (Blue/ Sea level) </a:t>
            </a:r>
            <a:r>
              <a:rPr lang="en-US" altLang="en-US" dirty="0"/>
              <a:t>- </a:t>
            </a:r>
            <a:r>
              <a:rPr lang="en-IN" altLang="en-US" dirty="0"/>
              <a:t>usually written for a business activity and each person should be able to do one blue level activity in anywhere from 2 to 20 minutes. </a:t>
            </a:r>
            <a:r>
              <a:rPr lang="en-US" altLang="en-US" dirty="0"/>
              <a:t> </a:t>
            </a:r>
            <a:endParaRPr lang="en-US" altLang="en-US" sz="2400" dirty="0"/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Sub-Function (Indigo/ fish) - </a:t>
            </a:r>
            <a:r>
              <a:rPr lang="en-IN" altLang="en-US" dirty="0"/>
              <a:t>shows lots of detail</a:t>
            </a:r>
            <a:endParaRPr lang="en-IN" altLang="en-US" sz="2400" dirty="0"/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Low Level (Black/calm) </a:t>
            </a:r>
            <a:r>
              <a:rPr lang="en-US" altLang="en-US" dirty="0"/>
              <a:t>-  </a:t>
            </a:r>
            <a:r>
              <a:rPr lang="en-IN" altLang="en-US" dirty="0"/>
              <a:t>most detailed use cases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A8A0F13-AAB0-4EDE-8DD5-49207F8F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1503"/>
            <a:ext cx="9601196" cy="1053497"/>
          </a:xfrm>
        </p:spPr>
        <p:txBody>
          <a:bodyPr/>
          <a:lstStyle/>
          <a:p>
            <a:r>
              <a:rPr lang="en-US" altLang="en-US" dirty="0"/>
              <a:t>Level - Example</a:t>
            </a:r>
            <a:endParaRPr lang="en-IN" altLang="en-US" dirty="0"/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2EB5813C-2371-4C37-B745-F78AD5C69E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465614"/>
            <a:ext cx="9144000" cy="36902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1FB263F-3D21-4DC6-9A15-1DF66F7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Postcondition</a:t>
            </a:r>
            <a:endParaRPr lang="en-IN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E6B7904-CB5E-41CB-9C04-70BB0864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State of the system after the use case has finished</a:t>
            </a:r>
          </a:p>
          <a:p>
            <a:pPr lvl="1"/>
            <a:r>
              <a:rPr lang="en-IN" altLang="en-US" dirty="0"/>
              <a:t>output people have received</a:t>
            </a:r>
          </a:p>
          <a:p>
            <a:pPr lvl="1"/>
            <a:r>
              <a:rPr lang="en-IN" altLang="en-US" dirty="0"/>
              <a:t>transmissions to other systems</a:t>
            </a:r>
          </a:p>
          <a:p>
            <a:pPr lvl="1"/>
            <a:r>
              <a:rPr lang="en-IN" altLang="en-US" dirty="0"/>
              <a:t>data that have been created or updated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2835D36-E7AD-4563-B9BB-6E6F92F7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Stakeholders</a:t>
            </a:r>
            <a:endParaRPr lang="en-IN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A848575-2B6F-49EE-801C-BBC22B9A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Who are the people that are going to be affected by the use case?</a:t>
            </a:r>
          </a:p>
          <a:p>
            <a:endParaRPr lang="en-IN" altLang="en-US" dirty="0"/>
          </a:p>
          <a:p>
            <a:r>
              <a:rPr lang="en-IN" altLang="en-US" dirty="0"/>
              <a:t>Only when you know all the people involved,  will you be able to ensure that your design does everything that it needs to do.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6962-D782-401A-AB51-E93DB180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2BC1-7E7A-4ECD-BE63-4F55AE59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altLang="en-US" sz="2400" dirty="0"/>
              <a:t>Reminder 1. A use case is a prose essay 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400" dirty="0"/>
              <a:t>Reminder 2. Make the use case easy to read (active voice).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400" dirty="0"/>
              <a:t>Reminder 3. Just one sentence form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400" dirty="0"/>
              <a:t>Reminder 4. Include sub 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400" dirty="0"/>
              <a:t>Reminder 5. Keep the GUI out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400" dirty="0"/>
              <a:t>Reminder 6. Mandatory two endings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3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B3DED-17ED-4533-B3F5-B85AA48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2" y="2465614"/>
            <a:ext cx="9601196" cy="3739243"/>
          </a:xfrm>
        </p:spPr>
        <p:txBody>
          <a:bodyPr/>
          <a:lstStyle/>
          <a:p>
            <a:r>
              <a:rPr lang="en-US" dirty="0"/>
              <a:t>Use Case Document -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56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A20F8F2-7A0C-4CDE-8D3B-5DA92352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990600"/>
            <a:ext cx="7239000" cy="808038"/>
          </a:xfrm>
        </p:spPr>
        <p:txBody>
          <a:bodyPr/>
          <a:lstStyle/>
          <a:p>
            <a:r>
              <a:rPr lang="en-US" altLang="en-US" dirty="0"/>
              <a:t>Example-1 Coin Flip</a:t>
            </a:r>
            <a:endParaRPr lang="en-IN" altLang="en-US" dirty="0"/>
          </a:p>
        </p:txBody>
      </p:sp>
      <p:sp>
        <p:nvSpPr>
          <p:cNvPr id="23558" name="Content Placeholder 7">
            <a:extLst>
              <a:ext uri="{FF2B5EF4-FFF2-40B4-BE49-F238E27FC236}">
                <a16:creationId xmlns:a16="http://schemas.microsoft.com/office/drawing/2014/main" id="{A567D090-1B6B-4247-9DE5-1E40D0FC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128" y="2558145"/>
            <a:ext cx="9394372" cy="354874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Use Case Name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Coin Flip</a:t>
            </a: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Description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A player at random offers a prediction of coin flip. The other play gets the other option. The coin is flipped. The correct guess wins</a:t>
            </a: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Actors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ct val="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 player who makes the prediction</a:t>
            </a:r>
          </a:p>
          <a:p>
            <a:pPr marL="0" indent="0">
              <a:spcBef>
                <a:spcPct val="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 player who gets the other option</a:t>
            </a:r>
          </a:p>
          <a:p>
            <a:pPr marL="0" indent="0">
              <a:spcBef>
                <a:spcPct val="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Coin</a:t>
            </a:r>
          </a:p>
          <a:p>
            <a:pPr marL="0" indent="0">
              <a:spcBef>
                <a:spcPct val="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Coin game</a:t>
            </a:r>
            <a:endParaRPr lang="en-US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134-680F-484B-992F-9FDB3048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Oriented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55D2-2B75-41F8-BDF6-BD3427DD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/>
              <a:t>Object-Oriented Analysis: </a:t>
            </a:r>
            <a:r>
              <a:rPr lang="en-US" altLang="en-US" sz="2400" b="1" dirty="0"/>
              <a:t>understand the domain</a:t>
            </a:r>
            <a:endParaRPr lang="en-US" altLang="en-US" b="1" dirty="0"/>
          </a:p>
          <a:p>
            <a:pPr lvl="2"/>
            <a:r>
              <a:rPr lang="en-US" altLang="en-US" dirty="0"/>
              <a:t>Define an object-based model of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/>
              <a:t>Object-Oriented Design: </a:t>
            </a:r>
            <a:r>
              <a:rPr lang="en-US" altLang="en-US" sz="2400" b="1" dirty="0"/>
              <a:t>Define an implementation</a:t>
            </a:r>
            <a:endParaRPr lang="en-US" altLang="en-US" b="1" dirty="0"/>
          </a:p>
          <a:p>
            <a:pPr lvl="2"/>
            <a:r>
              <a:rPr lang="en-US" altLang="en-US" sz="2000" dirty="0"/>
              <a:t>Design the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/>
              <a:t>Object-Oriented Programming: </a:t>
            </a:r>
            <a:r>
              <a:rPr lang="en-US" altLang="en-US" sz="2400" b="1" dirty="0"/>
              <a:t>Build it</a:t>
            </a:r>
            <a:endParaRPr lang="en-US" altLang="en-US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24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CF8A15A-7E89-432A-8917-300487C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Example-1 Coin Flip</a:t>
            </a:r>
            <a:endParaRPr lang="en-IN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810C843-9292-4027-A6B0-9F9C172B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3" y="2530929"/>
            <a:ext cx="9323614" cy="3442835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Trigger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 player at random offers a prediction.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Preconditions</a:t>
            </a: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2 players are available</a:t>
            </a:r>
          </a:p>
          <a:p>
            <a:pPr>
              <a:buFontTx/>
              <a:buAutoNum type="arabicPeriod"/>
            </a:pPr>
            <a:r>
              <a:rPr lang="en-US" altLang="en-US" sz="2000" dirty="0"/>
              <a:t>A coin available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Basic Flow ("Sunny Day Scenario")</a:t>
            </a: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: 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sz="2000" dirty="0"/>
              <a:t>A player at random is picked to predict the coin flip.</a:t>
            </a:r>
          </a:p>
          <a:p>
            <a:pPr>
              <a:buFontTx/>
              <a:buAutoNum type="arabicPeriod"/>
            </a:pPr>
            <a:r>
              <a:rPr lang="en-US" altLang="en-US" sz="2000" dirty="0"/>
              <a:t>A player picked offers the prediction for the coin flip.</a:t>
            </a:r>
          </a:p>
          <a:p>
            <a:pPr>
              <a:buFontTx/>
              <a:buAutoNum type="arabicPeriod"/>
            </a:pPr>
            <a:r>
              <a:rPr lang="en-US" altLang="en-US" sz="2000" dirty="0"/>
              <a:t>The coin is flipped and the result is provided.</a:t>
            </a:r>
          </a:p>
          <a:p>
            <a:pPr>
              <a:buFontTx/>
              <a:buAutoNum type="arabicPeriod"/>
            </a:pPr>
            <a:r>
              <a:rPr lang="en-US" altLang="en-US" sz="2000" dirty="0"/>
              <a:t>A winner and loser is picked.</a:t>
            </a:r>
          </a:p>
          <a:p>
            <a:pPr>
              <a:buFontTx/>
              <a:buAutoNum type="arabicPeriod"/>
            </a:pPr>
            <a:r>
              <a:rPr lang="en-US" altLang="en-US" sz="2000" dirty="0"/>
              <a:t>Offer to try it again.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AD2A969-5F78-4A2F-A5C0-BE376751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Example-1 Coin Flip</a:t>
            </a:r>
            <a:endParaRPr lang="en-IN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7803B65-97E3-4059-BBE5-5BD0F561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29" y="2556932"/>
            <a:ext cx="9601196" cy="331893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Alternates</a:t>
            </a: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en-US" altLang="en-US" sz="4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no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Exceptions: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no failure condition.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Post conditions</a:t>
            </a: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one player wins and other loses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Stakeholders:  Nil</a:t>
            </a:r>
            <a:endParaRPr lang="en-IN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>
            <a:extLst>
              <a:ext uri="{FF2B5EF4-FFF2-40B4-BE49-F238E27FC236}">
                <a16:creationId xmlns:a16="http://schemas.microsoft.com/office/drawing/2014/main" id="{8FD34995-B8D4-45C2-8A16-7893725E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Example-2: Car Rental Application</a:t>
            </a:r>
            <a:endParaRPr lang="en-IN" altLang="en-US" dirty="0"/>
          </a:p>
        </p:txBody>
      </p:sp>
      <p:sp>
        <p:nvSpPr>
          <p:cNvPr id="26627" name="Content Placeholder 7">
            <a:extLst>
              <a:ext uri="{FF2B5EF4-FFF2-40B4-BE49-F238E27FC236}">
                <a16:creationId xmlns:a16="http://schemas.microsoft.com/office/drawing/2014/main" id="{E949B49E-EB66-443E-82DA-8DC49AAE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86" y="2563586"/>
            <a:ext cx="9476012" cy="356257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Use Case Name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Release a Vehicle (to a Customer)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Description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cs typeface="Times New Roman" panose="02020603050405020304" pitchFamily="18" charset="0"/>
              </a:rPr>
              <a:t>A customer arrives to acquire the vehicle and depart for desired destination. The vehicle reservation contract is signed and the vehicle is released to the customer.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dirty="0"/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Actors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Front-Desk Clerk, Customer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dirty="0"/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Preconditions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: Vehicle has been assigned to the customer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85C-06B5-42CD-A191-43C345AD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5" y="2536373"/>
            <a:ext cx="9318171" cy="338033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Basic Flow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: 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>
                <a:cs typeface="Times New Roman" pitchFamily="18" charset="0"/>
              </a:rPr>
              <a:t>A customer comes to the office to acquire a vehicle.</a:t>
            </a:r>
            <a:endParaRPr lang="en-US" sz="20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>
                <a:cs typeface="Times New Roman" pitchFamily="18" charset="0"/>
              </a:rPr>
              <a:t>The clerk locates the vehicle reservation contract by means of the reservation number and/or customer name. [Exception: Required vehicle type is not available due to late arrivals.]</a:t>
            </a:r>
            <a:endParaRPr lang="en-US" sz="20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>
                <a:cs typeface="Times New Roman" pitchFamily="18" charset="0"/>
              </a:rPr>
              <a:t>The customer signs the contract and the clerk gives the keys to the vehicle.</a:t>
            </a:r>
            <a:endParaRPr lang="en-US" sz="20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>
                <a:cs typeface="Times New Roman" pitchFamily="18" charset="0"/>
              </a:rPr>
              <a:t>The clerk then marks the contract active by entering the vehicle release date (today's date) onto the vehicle reservation contract. The use case terminates at this point.</a:t>
            </a:r>
            <a:endParaRPr lang="en-US" sz="20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000" dirty="0">
                <a:cs typeface="Times New Roman" pitchFamily="18" charset="0"/>
              </a:rPr>
              <a:t> 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AB17BC86-BB19-41B0-AD21-214102C4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en-US" dirty="0"/>
              <a:t>Example-2: Car Rental Application</a:t>
            </a:r>
            <a:endParaRPr lang="en-I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8DFF7D7-4F36-4191-8A10-5559731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140" y="2528049"/>
            <a:ext cx="9287435" cy="367552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</a:pPr>
            <a:r>
              <a:rPr lang="en-US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Exceptions</a:t>
            </a: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endParaRPr lang="en-US" altLang="en-US" sz="2000" dirty="0"/>
          </a:p>
          <a:p>
            <a:pPr marL="400050" lvl="1" indent="0" algn="just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Required vehicle type is not available due to late arrivals:</a:t>
            </a:r>
            <a:endParaRPr lang="en-US" altLang="en-US" dirty="0"/>
          </a:p>
          <a:p>
            <a:pPr marL="857250" lvl="2" indent="0" algn="just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customer is informed of the situation and told about the other vehicle types that are available. </a:t>
            </a:r>
          </a:p>
          <a:p>
            <a:pPr marL="857250" lvl="2" indent="0" algn="just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customer is offered an incentive to accept another vehicle type. </a:t>
            </a:r>
          </a:p>
          <a:p>
            <a:pPr marL="857250" lvl="2" indent="0" algn="just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If the customer is not satisfied, the reservation is cancelled without penalty charges. </a:t>
            </a:r>
          </a:p>
          <a:p>
            <a:pPr marL="857250" lvl="2" indent="0" algn="just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customer either accepts another vehicle type or cancels the reservation.</a:t>
            </a:r>
            <a:endParaRPr lang="en-US" altLang="en-US" sz="2000" dirty="0"/>
          </a:p>
          <a:p>
            <a:pPr marL="0" indent="0" algn="just">
              <a:spcBef>
                <a:spcPct val="0"/>
              </a:spcBef>
            </a:pPr>
            <a:r>
              <a:rPr lang="en-US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Postconditions</a:t>
            </a: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: The customer departs with the vehicle and the reservation contract is marked active, or the reservation is cancelled.</a:t>
            </a:r>
            <a:endParaRPr lang="en-IN" altLang="en-US" sz="2000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AAC6CA33-32BF-4A00-ABAD-2F3BB672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en-US" dirty="0"/>
              <a:t>Example-2: Car Rental Application</a:t>
            </a:r>
            <a:endParaRPr lang="en-I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BDBCF58-99D6-4C82-AF9C-0778F10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990599"/>
            <a:ext cx="9377082" cy="1304365"/>
          </a:xfrm>
        </p:spPr>
        <p:txBody>
          <a:bodyPr/>
          <a:lstStyle/>
          <a:p>
            <a:r>
              <a:rPr lang="en-US" altLang="en-US" sz="3200" dirty="0"/>
              <a:t>Example-3: Online Support Request</a:t>
            </a:r>
            <a:endParaRPr lang="en-I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F1B6-A977-41F1-86E4-4C1D1058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140" y="2550460"/>
            <a:ext cx="9377083" cy="3527611"/>
          </a:xfrm>
        </p:spPr>
        <p:txBody>
          <a:bodyPr/>
          <a:lstStyle/>
          <a:p>
            <a:pPr algn="just">
              <a:defRPr/>
            </a:pPr>
            <a:r>
              <a:rPr lang="en-IN" sz="2800" dirty="0"/>
              <a:t>Use Case Name :  </a:t>
            </a:r>
            <a:r>
              <a:rPr lang="en-IN" dirty="0"/>
              <a:t>Support Request </a:t>
            </a:r>
            <a:endParaRPr lang="en-IN" sz="2000" dirty="0"/>
          </a:p>
          <a:p>
            <a:pPr algn="just">
              <a:defRPr/>
            </a:pPr>
            <a:r>
              <a:rPr lang="en-US" sz="2800" dirty="0"/>
              <a:t>Description: </a:t>
            </a:r>
            <a:r>
              <a:rPr lang="en-IN" dirty="0"/>
              <a:t>A person generates a support request on a website for electronic products</a:t>
            </a:r>
            <a:r>
              <a:rPr lang="en-IN" sz="2000" dirty="0"/>
              <a:t>.</a:t>
            </a:r>
          </a:p>
          <a:p>
            <a:pPr algn="just">
              <a:defRPr/>
            </a:pPr>
            <a:r>
              <a:rPr lang="en-IN" sz="2800" dirty="0"/>
              <a:t>Actors</a:t>
            </a:r>
          </a:p>
          <a:p>
            <a:pPr lvl="1" algn="just">
              <a:defRPr/>
            </a:pPr>
            <a:r>
              <a:rPr lang="en-US" sz="2400" dirty="0"/>
              <a:t>Person who generates support request by clicking button</a:t>
            </a:r>
          </a:p>
          <a:p>
            <a:pPr lvl="1" algn="just">
              <a:defRPr/>
            </a:pPr>
            <a:r>
              <a:rPr lang="en-US" sz="2400" dirty="0"/>
              <a:t>Customer Support Representative</a:t>
            </a:r>
            <a:endParaRPr lang="en-I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74263E90-7BB0-4EF1-9820-0FF9CA7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2" y="2537014"/>
            <a:ext cx="9341223" cy="3039034"/>
          </a:xfrm>
        </p:spPr>
        <p:txBody>
          <a:bodyPr>
            <a:normAutofit/>
          </a:bodyPr>
          <a:lstStyle/>
          <a:p>
            <a:r>
              <a:rPr lang="en-IN" altLang="en-US" sz="2600" dirty="0"/>
              <a:t>Preconditions</a:t>
            </a:r>
            <a:r>
              <a:rPr lang="en-IN" altLang="en-US" sz="2800" dirty="0"/>
              <a:t>:</a:t>
            </a:r>
          </a:p>
          <a:p>
            <a:pPr lvl="1"/>
            <a:r>
              <a:rPr lang="en-IN" altLang="en-US" sz="2200" dirty="0"/>
              <a:t>The person who generates the request needs to have an active internet connection</a:t>
            </a:r>
          </a:p>
          <a:p>
            <a:pPr lvl="1"/>
            <a:r>
              <a:rPr lang="en-IN" altLang="en-US" sz="2200" dirty="0"/>
              <a:t>The website needs to be accessible by the customer</a:t>
            </a:r>
          </a:p>
          <a:p>
            <a:pPr lvl="1"/>
            <a:r>
              <a:rPr lang="en-IN" altLang="en-US" sz="2200" dirty="0"/>
              <a:t>The support agent needs to have an active internet connection</a:t>
            </a:r>
          </a:p>
          <a:p>
            <a:pPr>
              <a:buFontTx/>
              <a:buNone/>
            </a:pPr>
            <a:endParaRPr lang="en-I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604E36-0AB9-4D4A-9D02-0F38E076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990599"/>
            <a:ext cx="9377082" cy="1304365"/>
          </a:xfrm>
        </p:spPr>
        <p:txBody>
          <a:bodyPr/>
          <a:lstStyle/>
          <a:p>
            <a:r>
              <a:rPr lang="en-US" altLang="en-US" sz="3200" dirty="0"/>
              <a:t>Example-3: Online Support Request</a:t>
            </a:r>
            <a:endParaRPr lang="en-I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B0725FED-F4A2-4467-999E-6DEC50BB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5" y="2581835"/>
            <a:ext cx="9430871" cy="3468129"/>
          </a:xfrm>
        </p:spPr>
        <p:txBody>
          <a:bodyPr>
            <a:normAutofit fontScale="62500" lnSpcReduction="20000"/>
          </a:bodyPr>
          <a:lstStyle/>
          <a:p>
            <a:r>
              <a:rPr lang="en-IN" altLang="en-US" sz="2600" dirty="0"/>
              <a:t>Basic</a:t>
            </a:r>
            <a:r>
              <a:rPr lang="en-IN" altLang="en-US" sz="2800" dirty="0"/>
              <a:t> Flow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visits the support website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clicks the “generate support ticket button”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is taken to a page where they are told that support will be present shortly.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ticket is sent to the support department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A customer support representative takes hold of the ticket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support representative is sent to the same page as the user where there is a chat box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support representative provides the help and support to the customer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closes the chat window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customer support representative closes the support ticket and enters information about the session.</a:t>
            </a:r>
          </a:p>
          <a:p>
            <a:pPr lvl="1">
              <a:buFontTx/>
              <a:buAutoNum type="arabicPeriod"/>
            </a:pPr>
            <a:r>
              <a:rPr lang="en-IN" altLang="en-US" sz="2300" dirty="0"/>
              <a:t>The use case ends</a:t>
            </a:r>
          </a:p>
          <a:p>
            <a:pPr marL="914400" lvl="1" indent="-457200">
              <a:buNone/>
            </a:pPr>
            <a:endParaRPr lang="en-IN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593B52-C7EC-4CC3-BD38-B72B0D09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990599"/>
            <a:ext cx="9377082" cy="1304365"/>
          </a:xfrm>
        </p:spPr>
        <p:txBody>
          <a:bodyPr/>
          <a:lstStyle/>
          <a:p>
            <a:r>
              <a:rPr lang="en-US" altLang="en-US" sz="3200" dirty="0"/>
              <a:t>Example-3: Online Support Request</a:t>
            </a:r>
            <a:endParaRPr lang="en-IN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3610-BFB6-4A60-AE82-09B0F76E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3" y="2492188"/>
            <a:ext cx="9466729" cy="367553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IN" sz="2600" dirty="0"/>
              <a:t>Alternates: </a:t>
            </a:r>
          </a:p>
          <a:p>
            <a:pPr lvl="1">
              <a:defRPr/>
            </a:pPr>
            <a:r>
              <a:rPr lang="en-IN" sz="2400" dirty="0"/>
              <a:t>The customer asks to be contacted over the phone</a:t>
            </a:r>
          </a:p>
          <a:p>
            <a:pPr lvl="1">
              <a:defRPr/>
            </a:pPr>
            <a:r>
              <a:rPr lang="en-US" sz="2400" dirty="0"/>
              <a:t>The customer might </a:t>
            </a:r>
            <a:r>
              <a:rPr lang="en-IN" sz="2400" dirty="0"/>
              <a:t>request someone come to their home to help them with the product</a:t>
            </a:r>
          </a:p>
          <a:p>
            <a:pPr>
              <a:defRPr/>
            </a:pPr>
            <a:r>
              <a:rPr lang="en-IN" sz="2800" dirty="0"/>
              <a:t>Exception: </a:t>
            </a:r>
          </a:p>
          <a:p>
            <a:pPr lvl="1">
              <a:defRPr/>
            </a:pPr>
            <a:r>
              <a:rPr lang="en-IN" sz="2400" dirty="0"/>
              <a:t>The customer loses their internet connection between the chat. They are then shown an error message.</a:t>
            </a:r>
          </a:p>
          <a:p>
            <a:pPr lvl="1">
              <a:defRPr/>
            </a:pPr>
            <a:r>
              <a:rPr lang="en-IN" sz="2400" dirty="0"/>
              <a:t>The customer service representative accidentally closes the chat window, ending the support session. The customer is informed that another representative will be with them shortly.</a:t>
            </a:r>
          </a:p>
          <a:p>
            <a:pPr>
              <a:buFontTx/>
              <a:buNone/>
              <a:defRPr/>
            </a:pPr>
            <a:endParaRPr lang="en-IN" dirty="0"/>
          </a:p>
          <a:p>
            <a:pPr>
              <a:buFontTx/>
              <a:buNone/>
              <a:defRPr/>
            </a:pP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5BB4B7-C6C9-46A2-98CE-A234FF9C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990599"/>
            <a:ext cx="9377082" cy="1304365"/>
          </a:xfrm>
        </p:spPr>
        <p:txBody>
          <a:bodyPr/>
          <a:lstStyle/>
          <a:p>
            <a:r>
              <a:rPr lang="en-US" altLang="en-US" sz="3200" dirty="0"/>
              <a:t>Example-3: Online Support Request</a:t>
            </a:r>
            <a:endParaRPr lang="en-I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7A26-D8C6-4033-A332-E6E6E608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565" y="2545976"/>
            <a:ext cx="9412941" cy="3626224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dirty="0"/>
              <a:t>Level:</a:t>
            </a:r>
          </a:p>
          <a:p>
            <a:pPr lvl="1">
              <a:defRPr/>
            </a:pPr>
            <a:r>
              <a:rPr lang="en-US" sz="2400" dirty="0"/>
              <a:t>Customer complaints</a:t>
            </a:r>
          </a:p>
          <a:p>
            <a:pPr lvl="1">
              <a:defRPr/>
            </a:pPr>
            <a:r>
              <a:rPr lang="en-US" sz="2400" dirty="0"/>
              <a:t>General Feedback</a:t>
            </a:r>
          </a:p>
          <a:p>
            <a:pPr>
              <a:defRPr/>
            </a:pPr>
            <a:r>
              <a:rPr lang="en-IN" sz="2800" dirty="0"/>
              <a:t>Trigger : </a:t>
            </a:r>
            <a:r>
              <a:rPr lang="en-IN" dirty="0"/>
              <a:t>customer clicks the button on the website to generate a support ticket</a:t>
            </a:r>
          </a:p>
          <a:p>
            <a:pPr>
              <a:defRPr/>
            </a:pPr>
            <a:r>
              <a:rPr lang="en-IN" sz="2800" dirty="0"/>
              <a:t>Stakeholders:</a:t>
            </a:r>
          </a:p>
          <a:p>
            <a:pPr lvl="1">
              <a:defRPr/>
            </a:pPr>
            <a:r>
              <a:rPr lang="en-IN" sz="2400" dirty="0"/>
              <a:t>The Customer Support Department – The whole department’s purpose is to ensure customer satisfaction.</a:t>
            </a:r>
          </a:p>
          <a:p>
            <a:pPr lvl="1">
              <a:defRPr/>
            </a:pPr>
            <a:r>
              <a:rPr lang="en-IN" sz="2400" dirty="0"/>
              <a:t>The Sales Department – If the customer is unable to get their problem fixed they might want to return the product, which will be a loss for the sales department.</a:t>
            </a:r>
            <a:endParaRPr lang="en-IN" dirty="0"/>
          </a:p>
          <a:p>
            <a:pPr>
              <a:defRPr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8D9577-8AA6-40EA-BDCE-C3F6B3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990599"/>
            <a:ext cx="9377082" cy="1304365"/>
          </a:xfrm>
        </p:spPr>
        <p:txBody>
          <a:bodyPr/>
          <a:lstStyle/>
          <a:p>
            <a:r>
              <a:rPr lang="en-US" altLang="en-US" sz="3200" dirty="0"/>
              <a:t>Example-3: Online Support Request</a:t>
            </a:r>
            <a:endParaRPr lang="en-I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D76-C984-4719-82C9-592BF7B1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F24-1C7F-43C3-A080-D49FC821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dirty="0">
                <a:solidFill>
                  <a:srgbClr val="FF0000"/>
                </a:solidFill>
              </a:rPr>
              <a:t>examines requirements </a:t>
            </a:r>
            <a:r>
              <a:rPr lang="en-IN" altLang="en-US" sz="2400" dirty="0"/>
              <a:t>from the </a:t>
            </a:r>
            <a:r>
              <a:rPr lang="en-IN" altLang="en-US" sz="2400" dirty="0">
                <a:solidFill>
                  <a:srgbClr val="FF0000"/>
                </a:solidFill>
              </a:rPr>
              <a:t>perspective of the classes and objects </a:t>
            </a:r>
            <a:r>
              <a:rPr lang="en-IN" altLang="en-US" sz="2400" dirty="0"/>
              <a:t>found in the vocabulary of the problem domain</a:t>
            </a:r>
          </a:p>
          <a:p>
            <a:endParaRPr lang="en-IN" altLang="en-US" sz="2400" dirty="0"/>
          </a:p>
          <a:p>
            <a:r>
              <a:rPr lang="en-IN" altLang="en-US" sz="2800" dirty="0"/>
              <a:t>Steps in examining requirements are: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Use Case Document preparation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/>
              <a:t>Object Model preparation</a:t>
            </a:r>
            <a:endParaRPr lang="en-IN" alt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735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B3DED-17ED-4533-B3F5-B85AA48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2" y="2465614"/>
            <a:ext cx="9601196" cy="3739243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4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2588-3E59-4396-9359-0B8F3A5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4C10-4DE4-43CA-8497-5986C77D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Shows the relationship between the user and the different use cases in which the user is involved.</a:t>
            </a:r>
          </a:p>
          <a:p>
            <a:r>
              <a:rPr lang="en-IN" dirty="0"/>
              <a:t>Purposes</a:t>
            </a:r>
          </a:p>
          <a:p>
            <a:pPr lvl="1" algn="just"/>
            <a:r>
              <a:rPr lang="en-IN" dirty="0"/>
              <a:t>Gather the requirements of a system.</a:t>
            </a:r>
          </a:p>
          <a:p>
            <a:pPr lvl="1" algn="just"/>
            <a:r>
              <a:rPr lang="en-IN" dirty="0"/>
              <a:t>Get an outside view of a system.</a:t>
            </a:r>
          </a:p>
          <a:p>
            <a:pPr lvl="1" algn="just"/>
            <a:r>
              <a:rPr lang="en-IN" dirty="0"/>
              <a:t>Identify the external and internal factors influencing the system.</a:t>
            </a:r>
          </a:p>
          <a:p>
            <a:pPr lvl="1" algn="just"/>
            <a:r>
              <a:rPr lang="en-IN" dirty="0"/>
              <a:t>Show the interaction among the requirements are actors.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70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Use-Case Diagrams – How to draw?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540" y="2584513"/>
            <a:ext cx="9434058" cy="3291355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When we are planning to draw a use case diagram, we should have the following items identified.</a:t>
            </a:r>
          </a:p>
          <a:p>
            <a:pPr lvl="1" algn="just">
              <a:buFont typeface="+mj-lt"/>
              <a:buAutoNum type="arabicPeriod"/>
            </a:pPr>
            <a:r>
              <a:rPr lang="en-IN" sz="2400" dirty="0"/>
              <a:t>Functionalities to be represented as use case</a:t>
            </a:r>
          </a:p>
          <a:p>
            <a:pPr lvl="1" algn="just">
              <a:buFont typeface="+mj-lt"/>
              <a:buAutoNum type="arabicPeriod"/>
            </a:pPr>
            <a:r>
              <a:rPr lang="en-IN" sz="2400" dirty="0"/>
              <a:t>Actors</a:t>
            </a:r>
          </a:p>
          <a:p>
            <a:pPr lvl="1" algn="just">
              <a:buFont typeface="+mj-lt"/>
              <a:buAutoNum type="arabicPeriod"/>
            </a:pPr>
            <a:r>
              <a:rPr lang="en-IN" sz="2400" dirty="0"/>
              <a:t>Relationships among the use cases and actors.</a:t>
            </a:r>
          </a:p>
        </p:txBody>
      </p:sp>
    </p:spTree>
    <p:extLst>
      <p:ext uri="{BB962C8B-B14F-4D97-AF65-F5344CB8AC3E}">
        <p14:creationId xmlns:p14="http://schemas.microsoft.com/office/powerpoint/2010/main" val="229409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96" y="996043"/>
            <a:ext cx="9490218" cy="1241201"/>
          </a:xfrm>
        </p:spPr>
        <p:txBody>
          <a:bodyPr>
            <a:normAutofit/>
          </a:bodyPr>
          <a:lstStyle/>
          <a:p>
            <a:r>
              <a:rPr lang="en-IN" dirty="0"/>
              <a:t>Use-Case Diagrams – How to draw?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540" y="2622920"/>
            <a:ext cx="9346973" cy="3451310"/>
          </a:xfrm>
        </p:spPr>
        <p:txBody>
          <a:bodyPr>
            <a:noAutofit/>
          </a:bodyPr>
          <a:lstStyle/>
          <a:p>
            <a:r>
              <a:rPr lang="en-IN" sz="2000" dirty="0"/>
              <a:t>Guidelines to draw an efficient use case diagram:-</a:t>
            </a:r>
          </a:p>
          <a:p>
            <a:pPr lvl="1" algn="just">
              <a:buFont typeface="+mj-lt"/>
              <a:buAutoNum type="arabicPeriod"/>
            </a:pPr>
            <a:r>
              <a:rPr lang="en-IN" sz="2000" dirty="0"/>
              <a:t>The name of a use case is very important. The name should be chosen in such a way so that it can identify the functionalities performed.</a:t>
            </a:r>
          </a:p>
          <a:p>
            <a:pPr lvl="1" algn="just">
              <a:buFont typeface="+mj-lt"/>
              <a:buAutoNum type="arabicPeriod"/>
            </a:pPr>
            <a:r>
              <a:rPr lang="en-IN" sz="2000" dirty="0"/>
              <a:t>Give a suitable name for actors.</a:t>
            </a:r>
          </a:p>
          <a:p>
            <a:pPr lvl="1" algn="just">
              <a:buFont typeface="+mj-lt"/>
              <a:buAutoNum type="arabicPeriod"/>
            </a:pPr>
            <a:r>
              <a:rPr lang="en-IN" sz="2000" dirty="0"/>
              <a:t>Show relationships and dependencies clearly in the diagram.</a:t>
            </a:r>
          </a:p>
          <a:p>
            <a:pPr lvl="1" algn="just">
              <a:buFont typeface="+mj-lt"/>
              <a:buAutoNum type="arabicPeriod"/>
            </a:pPr>
            <a:r>
              <a:rPr lang="en-IN" sz="2000" dirty="0"/>
              <a:t>Do not try to include all types of relationships, as the main purpose of the diagram is to identify the requirements.</a:t>
            </a:r>
          </a:p>
          <a:p>
            <a:pPr lvl="1" algn="just">
              <a:buFont typeface="+mj-lt"/>
              <a:buAutoNum type="arabicPeriod"/>
            </a:pPr>
            <a:r>
              <a:rPr lang="en-IN" sz="2000" dirty="0"/>
              <a:t>Use notes whenever required to clarify some important points.</a:t>
            </a:r>
          </a:p>
        </p:txBody>
      </p:sp>
    </p:spTree>
    <p:extLst>
      <p:ext uri="{BB962C8B-B14F-4D97-AF65-F5344CB8AC3E}">
        <p14:creationId xmlns:p14="http://schemas.microsoft.com/office/powerpoint/2010/main" val="623036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996" y="860613"/>
            <a:ext cx="9373651" cy="15060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Blood Bank Management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26" y="2599764"/>
            <a:ext cx="7324957" cy="36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9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871" y="708213"/>
            <a:ext cx="9297988" cy="97715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Bank Transaction System</a:t>
            </a:r>
          </a:p>
        </p:txBody>
      </p:sp>
      <p:pic>
        <p:nvPicPr>
          <p:cNvPr id="4" name="Picture 2" descr="http://1.bp.blogspot.com/-c9GnTztB0jY/Ta5feVcgWPI/AAAAAAAAA-U/kILVseHLdnQ/s1600/Use-Case-Diagram-for-Online-Internet-Banking-System-Application-CS1403-CASE-Tools-Laboratory-UML-Rational-Rose-Soft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9" y="1685366"/>
            <a:ext cx="8965474" cy="446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7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04487" y="2967335"/>
            <a:ext cx="3583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noFill/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67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4584-D48A-4464-8CD1-E99DC0FE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Use-case?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940A-761B-45A5-AD35-2B9D5D6B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altLang="en-US" sz="2400" dirty="0"/>
              <a:t>Narrative description of a goal-oriented interaction between the system under development and an external agent</a:t>
            </a:r>
          </a:p>
          <a:p>
            <a:pPr algn="just"/>
            <a:r>
              <a:rPr lang="en-IN" altLang="en-US" sz="2400" dirty="0"/>
              <a:t>A dialog script written for two actors - captures requirements in the form of interactions with an end user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use case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a list of actions or event steps, </a:t>
            </a:r>
            <a:r>
              <a:rPr lang="en-IN" dirty="0"/>
              <a:t>typically </a:t>
            </a:r>
            <a:r>
              <a:rPr lang="en-IN" b="1" dirty="0"/>
              <a:t>defining the interactions between a role and a system, to </a:t>
            </a:r>
            <a:r>
              <a:rPr lang="en-IN" b="1" dirty="0">
                <a:solidFill>
                  <a:srgbClr val="FF0000"/>
                </a:solidFill>
              </a:rPr>
              <a:t>achieve a goal</a:t>
            </a:r>
            <a:endParaRPr lang="en-IN" altLang="en-US" sz="2400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How to identify a use-case? - </a:t>
            </a:r>
            <a:r>
              <a:rPr lang="en-US" altLang="en-US" sz="2400" dirty="0"/>
              <a:t>Functional requirements – Goals of an 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6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2913-E574-4CBF-9218-729D31EC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9539-AC32-4361-96BE-C3724EF6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dirty="0"/>
              <a:t>Pioneered by Ivar Jacobson in 1995 - an important component in his Objectory methodology and its simplified OOSE</a:t>
            </a:r>
          </a:p>
          <a:p>
            <a:pPr marL="0" indent="0" algn="just">
              <a:buNone/>
            </a:pPr>
            <a:endParaRPr lang="en-IN" altLang="en-US" dirty="0"/>
          </a:p>
          <a:p>
            <a:pPr algn="just"/>
            <a:r>
              <a:rPr lang="en-IN" dirty="0"/>
              <a:t>DOES NOT REQUIRE TECHNICAL KNOWLEDGE</a:t>
            </a:r>
          </a:p>
        </p:txBody>
      </p:sp>
    </p:spTree>
    <p:extLst>
      <p:ext uri="{BB962C8B-B14F-4D97-AF65-F5344CB8AC3E}">
        <p14:creationId xmlns:p14="http://schemas.microsoft.com/office/powerpoint/2010/main" val="40749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B3DED-17ED-4533-B3F5-B85AA48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2" y="2465614"/>
            <a:ext cx="9601196" cy="3739243"/>
          </a:xfrm>
        </p:spPr>
        <p:txBody>
          <a:bodyPr/>
          <a:lstStyle/>
          <a:p>
            <a:r>
              <a:rPr lang="en-US" dirty="0"/>
              <a:t>Use Case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91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58B1-9CD8-434F-A92F-79EFF2F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Sections of Use-case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AF99-90D5-4AFF-8884-4676CF33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altLang="en-US" sz="2400" dirty="0"/>
              <a:t>Use Case Name</a:t>
            </a:r>
          </a:p>
          <a:p>
            <a:r>
              <a:rPr lang="en-US" altLang="en-US" sz="2400" dirty="0"/>
              <a:t>Description</a:t>
            </a:r>
            <a:endParaRPr lang="en-IN" altLang="en-US" sz="2400" dirty="0"/>
          </a:p>
          <a:p>
            <a:r>
              <a:rPr lang="en-IN" altLang="en-US" sz="2400" dirty="0"/>
              <a:t>Actors</a:t>
            </a:r>
          </a:p>
          <a:p>
            <a:r>
              <a:rPr lang="en-IN" altLang="en-US" sz="2400" dirty="0"/>
              <a:t>Trigger</a:t>
            </a:r>
          </a:p>
          <a:p>
            <a:r>
              <a:rPr lang="en-IN" altLang="en-US" sz="2400" dirty="0"/>
              <a:t>Preconditions </a:t>
            </a:r>
          </a:p>
          <a:p>
            <a:r>
              <a:rPr lang="en-IN" altLang="en-US" sz="2400" dirty="0"/>
              <a:t>Flow – </a:t>
            </a:r>
            <a:r>
              <a:rPr lang="en-US" altLang="en-US" sz="2000" dirty="0"/>
              <a:t>Basic Flow,  Alternates and Exceptions</a:t>
            </a:r>
            <a:endParaRPr lang="en-IN" altLang="en-US" sz="2000" dirty="0"/>
          </a:p>
          <a:p>
            <a:r>
              <a:rPr lang="en-IN" altLang="en-US" sz="2400" dirty="0"/>
              <a:t>Level</a:t>
            </a:r>
          </a:p>
          <a:p>
            <a:r>
              <a:rPr lang="en-US" altLang="en-US" sz="2400" dirty="0"/>
              <a:t>Post condition</a:t>
            </a:r>
            <a:endParaRPr lang="en-IN" altLang="en-US" sz="2400" dirty="0"/>
          </a:p>
          <a:p>
            <a:r>
              <a:rPr lang="en-IN" altLang="en-US" sz="2400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59510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757-11A6-4829-916D-E07E02A7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 use-case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FF40-B45E-46E2-9AFC-3AF08D04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Unique and Explanatory Names</a:t>
            </a:r>
          </a:p>
          <a:p>
            <a:endParaRPr lang="en-US" dirty="0"/>
          </a:p>
          <a:p>
            <a:r>
              <a:rPr lang="en-IN" altLang="en-US" sz="2400" dirty="0"/>
              <a:t>Done based on an organization’s data standards</a:t>
            </a:r>
          </a:p>
          <a:p>
            <a:endParaRPr lang="en-IN" altLang="en-US" sz="2400" dirty="0"/>
          </a:p>
          <a:p>
            <a:r>
              <a:rPr lang="en-IN" altLang="en-US" sz="2400" dirty="0"/>
              <a:t>Needs to be searchable and easily available when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57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E2B-A1C3-4E79-9419-4A4CF20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CAC2-62FD-47C5-804A-8D2CCFBE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The people or elements who are involved in the process.</a:t>
            </a:r>
          </a:p>
          <a:p>
            <a:r>
              <a:rPr lang="en-US" altLang="en-US" dirty="0"/>
              <a:t>Primary Actor </a:t>
            </a:r>
          </a:p>
          <a:p>
            <a:pPr lvl="1"/>
            <a:r>
              <a:rPr lang="en-IN" altLang="en-US" sz="2400" dirty="0"/>
              <a:t>person who is responsible for the event for which the Use Case exists</a:t>
            </a:r>
            <a:endParaRPr lang="en-US" altLang="en-US" sz="2400" dirty="0"/>
          </a:p>
          <a:p>
            <a:r>
              <a:rPr lang="en-US" altLang="en-US" dirty="0"/>
              <a:t>Secondary Actor</a:t>
            </a:r>
          </a:p>
          <a:p>
            <a:pPr lvl="1"/>
            <a:r>
              <a:rPr lang="en-IN" altLang="en-US" sz="2400" dirty="0"/>
              <a:t>person or group of people who are needed to complete the process successfully</a:t>
            </a:r>
          </a:p>
          <a:p>
            <a:endParaRPr lang="en-IN" alt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76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F8B850-3EA4-4B29-AD37-FFD390903716}"/>
</file>

<file path=customXml/itemProps2.xml><?xml version="1.0" encoding="utf-8"?>
<ds:datastoreItem xmlns:ds="http://schemas.openxmlformats.org/officeDocument/2006/customXml" ds:itemID="{0A02F310-0D9E-4EF5-9B10-EF37BA101345}"/>
</file>

<file path=customXml/itemProps3.xml><?xml version="1.0" encoding="utf-8"?>
<ds:datastoreItem xmlns:ds="http://schemas.openxmlformats.org/officeDocument/2006/customXml" ds:itemID="{0DD09D3E-1B99-4CCB-91F1-65D900F2E123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1993</TotalTime>
  <Words>1686</Words>
  <Application>Microsoft Office PowerPoint</Application>
  <PresentationFormat>Widescreen</PresentationFormat>
  <Paragraphs>209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Garamond</vt:lpstr>
      <vt:lpstr>Organic</vt:lpstr>
      <vt:lpstr>Java Programming</vt:lpstr>
      <vt:lpstr>Object Oriented Development</vt:lpstr>
      <vt:lpstr>Object-Oriented Analysis</vt:lpstr>
      <vt:lpstr>What is Use-case?</vt:lpstr>
      <vt:lpstr>Use-case History</vt:lpstr>
      <vt:lpstr>Use Case Document</vt:lpstr>
      <vt:lpstr>Main Sections of Use-case Document</vt:lpstr>
      <vt:lpstr>Naming a use-case</vt:lpstr>
      <vt:lpstr>Actors</vt:lpstr>
      <vt:lpstr>Trigger</vt:lpstr>
      <vt:lpstr>Precondition</vt:lpstr>
      <vt:lpstr>Flow</vt:lpstr>
      <vt:lpstr>Level</vt:lpstr>
      <vt:lpstr>Level - Example</vt:lpstr>
      <vt:lpstr>Postcondition</vt:lpstr>
      <vt:lpstr>Stakeholders</vt:lpstr>
      <vt:lpstr>Things to remember</vt:lpstr>
      <vt:lpstr>Use Case Document - Examples</vt:lpstr>
      <vt:lpstr>Example-1 Coin Flip</vt:lpstr>
      <vt:lpstr>Example-1 Coin Flip</vt:lpstr>
      <vt:lpstr>Example-1 Coin Flip</vt:lpstr>
      <vt:lpstr>Example-2: Car Rental Application</vt:lpstr>
      <vt:lpstr>Example-2: Car Rental Application</vt:lpstr>
      <vt:lpstr>Example-2: Car Rental Application</vt:lpstr>
      <vt:lpstr>Example-3: Online Support Request</vt:lpstr>
      <vt:lpstr>Example-3: Online Support Request</vt:lpstr>
      <vt:lpstr>Example-3: Online Support Request</vt:lpstr>
      <vt:lpstr>Example-3: Online Support Request</vt:lpstr>
      <vt:lpstr>Example-3: Online Support Request</vt:lpstr>
      <vt:lpstr>Use Case Diagram</vt:lpstr>
      <vt:lpstr>Use-case Diagram</vt:lpstr>
      <vt:lpstr>Use-Case Diagrams – How to draw?</vt:lpstr>
      <vt:lpstr>Use-Case Diagrams – How to draw?</vt:lpstr>
      <vt:lpstr>Blood Bank Management System</vt:lpstr>
      <vt:lpstr>Bank Transaction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Environment</dc:title>
  <dc:creator>Dhanya S</dc:creator>
  <cp:lastModifiedBy>Dhanya M. Dhanalakshmi (CSE)</cp:lastModifiedBy>
  <cp:revision>91</cp:revision>
  <dcterms:created xsi:type="dcterms:W3CDTF">2017-06-13T10:34:17Z</dcterms:created>
  <dcterms:modified xsi:type="dcterms:W3CDTF">2020-08-17T10:23:17Z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