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7" r:id="rId2"/>
    <p:sldId id="288" r:id="rId3"/>
    <p:sldId id="296" r:id="rId4"/>
    <p:sldId id="293" r:id="rId5"/>
    <p:sldId id="287" r:id="rId6"/>
    <p:sldId id="259" r:id="rId7"/>
    <p:sldId id="291" r:id="rId8"/>
    <p:sldId id="289" r:id="rId9"/>
    <p:sldId id="290" r:id="rId10"/>
    <p:sldId id="280" r:id="rId11"/>
    <p:sldId id="258" r:id="rId12"/>
    <p:sldId id="298" r:id="rId13"/>
    <p:sldId id="267" r:id="rId14"/>
    <p:sldId id="299" r:id="rId15"/>
    <p:sldId id="270" r:id="rId16"/>
    <p:sldId id="297" r:id="rId17"/>
    <p:sldId id="268" r:id="rId18"/>
    <p:sldId id="265" r:id="rId19"/>
    <p:sldId id="266" r:id="rId20"/>
    <p:sldId id="286" r:id="rId21"/>
    <p:sldId id="318" r:id="rId22"/>
    <p:sldId id="319" r:id="rId23"/>
    <p:sldId id="320" r:id="rId24"/>
    <p:sldId id="32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6ADAC-8AB8-48A4-B880-D0B9E975B69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0CA4-C17D-46F4-8F62-F8E471E1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F0CA4-C17D-46F4-8F62-F8E471E13E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F1CD-0562-4934-AFD9-A2D23CCD32C9}" type="datetime1">
              <a:rPr lang="en-US" smtClean="0"/>
              <a:t>7/31/2020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8CE3-E237-45CF-83C9-32B9329F9D2C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F5AF-F3F8-48E7-9DC3-C6AF6AC1AEE2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9BE7-E3F8-4062-A827-99CDF8B745CC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D6AD-5281-436A-A2CE-41F0077409DE}" type="datetime1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8329-9FD8-4D8F-8B33-3131CC450DCB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FC19-526F-4BF1-9EA9-DE388CC94F4D}" type="datetime1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4528-A93A-47AF-9BA7-D97904F19C5D}" type="datetime1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7173-6A38-4B38-9A1E-19B72AC8FBAB}" type="datetime1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44C8-1304-4550-B6C2-3FE8940DB123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3704-90E0-4182-80AF-EE5B51CBC832}" type="datetime1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27F8C9-14AB-42F2-9149-90C8AE04B750}" type="datetime1">
              <a:rPr lang="en-US" smtClean="0"/>
              <a:t>7/31/2020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E5442-2D2D-4206-BEA8-52306C2162B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19CSE205 Program Reasoning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Dr.S.Padmavathi</a:t>
            </a:r>
            <a:endParaRPr lang="en-US" dirty="0" smtClean="0"/>
          </a:p>
          <a:p>
            <a:r>
              <a:rPr lang="en-US" dirty="0" smtClean="0"/>
              <a:t>CSE, Amrita School of Engineering</a:t>
            </a:r>
          </a:p>
          <a:p>
            <a:r>
              <a:rPr lang="en-US" dirty="0" smtClean="0"/>
              <a:t>Coimbatore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2773" indent="-332773" defTabSz="397763">
              <a:spcBef>
                <a:spcPts val="5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/>
              <a:t>Software testing is an approach to identify and correct software errors</a:t>
            </a:r>
          </a:p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/>
              <a:t>A set of test cases created based on the application and </a:t>
            </a:r>
            <a:r>
              <a:rPr lang="en-US" dirty="0" smtClean="0"/>
              <a:t>executed</a:t>
            </a:r>
          </a:p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 smtClean="0"/>
              <a:t>The code is checked for its expected behavior (</a:t>
            </a:r>
            <a:r>
              <a:rPr lang="en-US" dirty="0" err="1" smtClean="0"/>
              <a:t>ie</a:t>
            </a:r>
            <a:r>
              <a:rPr lang="en-US" dirty="0" smtClean="0"/>
              <a:t>.) does it produce the expected output for the given set of input.</a:t>
            </a:r>
            <a:endParaRPr lang="en-US" dirty="0"/>
          </a:p>
          <a:p>
            <a:pPr marL="332773" indent="-332773" defTabSz="397763">
              <a:spcBef>
                <a:spcPts val="5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/>
              <a:t>Black Box Testing</a:t>
            </a:r>
          </a:p>
          <a:p>
            <a:pPr marL="332773" indent="-332773" defTabSz="397763">
              <a:spcBef>
                <a:spcPts val="5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 smtClean="0"/>
              <a:t>White </a:t>
            </a:r>
            <a:r>
              <a:rPr lang="en-US" dirty="0"/>
              <a:t>Box </a:t>
            </a:r>
            <a:r>
              <a:rPr lang="en-US" dirty="0" smtClean="0"/>
              <a:t>Testing</a:t>
            </a:r>
          </a:p>
          <a:p>
            <a:pPr marL="332773" indent="-332773" defTabSz="397763">
              <a:spcBef>
                <a:spcPts val="5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 smtClean="0"/>
              <a:t>Gray box 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2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testing- Black box 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1116552"/>
          </a:xfrm>
        </p:spPr>
        <p:txBody>
          <a:bodyPr/>
          <a:lstStyle/>
          <a:p>
            <a:r>
              <a:rPr lang="en-US" dirty="0" smtClean="0"/>
              <a:t>Function f:</a:t>
            </a:r>
          </a:p>
          <a:p>
            <a:r>
              <a:rPr lang="en-US" dirty="0" smtClean="0"/>
              <a:t>Input: 3 numbers </a:t>
            </a:r>
          </a:p>
          <a:p>
            <a:r>
              <a:rPr lang="en-US" dirty="0" smtClean="0"/>
              <a:t>Output: 1 number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	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81000" y="3124200"/>
            <a:ext cx="4040188" cy="3845720"/>
          </a:xfrm>
        </p:spPr>
        <p:txBody>
          <a:bodyPr/>
          <a:lstStyle/>
          <a:p>
            <a:r>
              <a:rPr lang="en-US" dirty="0" smtClean="0"/>
              <a:t>Input: 5,3,1</a:t>
            </a:r>
          </a:p>
          <a:p>
            <a:r>
              <a:rPr lang="en-US" dirty="0" smtClean="0"/>
              <a:t>Output: 5</a:t>
            </a:r>
          </a:p>
          <a:p>
            <a:r>
              <a:rPr lang="en-US" dirty="0"/>
              <a:t>Input: </a:t>
            </a:r>
            <a:r>
              <a:rPr lang="en-US" dirty="0" smtClean="0"/>
              <a:t>2,19,8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smtClean="0"/>
              <a:t>19</a:t>
            </a:r>
          </a:p>
          <a:p>
            <a:r>
              <a:rPr lang="en-US" dirty="0"/>
              <a:t>Input: </a:t>
            </a:r>
            <a:r>
              <a:rPr lang="en-US" dirty="0" smtClean="0"/>
              <a:t>4,9,33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smtClean="0"/>
              <a:t>33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</a:t>
            </a:r>
            <a:r>
              <a:rPr lang="en-US" dirty="0" err="1" smtClean="0"/>
              <a:t>”,output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7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endParaRPr lang="en-US" dirty="0" smtClean="0"/>
          </a:p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 smtClean="0"/>
              <a:t>Known </a:t>
            </a:r>
            <a:r>
              <a:rPr lang="en-US" dirty="0"/>
              <a:t>as </a:t>
            </a:r>
            <a:r>
              <a:rPr lang="en-US" dirty="0" smtClean="0"/>
              <a:t>behavioral testing</a:t>
            </a:r>
          </a:p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 smtClean="0"/>
              <a:t>inner </a:t>
            </a:r>
            <a:r>
              <a:rPr lang="en-US" dirty="0"/>
              <a:t>details of the </a:t>
            </a:r>
            <a:r>
              <a:rPr lang="en-US" dirty="0" smtClean="0"/>
              <a:t>software not known</a:t>
            </a:r>
            <a:endParaRPr lang="en-US" dirty="0"/>
          </a:p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/>
              <a:t>Can find </a:t>
            </a:r>
            <a:r>
              <a:rPr lang="en-US" dirty="0" smtClean="0"/>
              <a:t>behavioral </a:t>
            </a:r>
            <a:r>
              <a:rPr lang="en-US" dirty="0"/>
              <a:t>errors, incorrect functions, interface errors, performance errors, termination issues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2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testing-White/ Gray box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Greatest of three numbers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		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Input: 5,3,1</a:t>
            </a:r>
          </a:p>
          <a:p>
            <a:r>
              <a:rPr lang="en-US" dirty="0" smtClean="0"/>
              <a:t>Output: 5</a:t>
            </a:r>
          </a:p>
          <a:p>
            <a:r>
              <a:rPr lang="en-US" dirty="0"/>
              <a:t>Input: </a:t>
            </a:r>
            <a:r>
              <a:rPr lang="en-US" dirty="0" smtClean="0"/>
              <a:t>2,19,8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smtClean="0"/>
              <a:t>19</a:t>
            </a:r>
          </a:p>
          <a:p>
            <a:r>
              <a:rPr lang="en-US" dirty="0"/>
              <a:t>Input: </a:t>
            </a:r>
            <a:r>
              <a:rPr lang="en-US" dirty="0" smtClean="0"/>
              <a:t>4,9,33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smtClean="0"/>
              <a:t>33</a:t>
            </a:r>
            <a:endParaRPr lang="en-US" dirty="0"/>
          </a:p>
          <a:p>
            <a:r>
              <a:rPr lang="en-US" dirty="0"/>
              <a:t>Input: </a:t>
            </a:r>
            <a:r>
              <a:rPr lang="en-US" dirty="0" smtClean="0"/>
              <a:t>26,19,77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smtClean="0"/>
              <a:t>26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Greatest(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If( a&gt;b)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G=a;</a:t>
            </a:r>
          </a:p>
          <a:p>
            <a:pPr marL="0" indent="0">
              <a:buNone/>
            </a:pPr>
            <a:r>
              <a:rPr lang="en-US" dirty="0" smtClean="0"/>
              <a:t>Else if(b&gt;c)</a:t>
            </a:r>
          </a:p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G=b;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G=c;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dirty="0" err="1"/>
              <a:t>d</a:t>
            </a:r>
            <a:r>
              <a:rPr lang="en-US" dirty="0" err="1" smtClean="0"/>
              <a:t>”,G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84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Box Testing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endParaRPr lang="en-US" dirty="0" smtClean="0"/>
          </a:p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 smtClean="0"/>
              <a:t>Internal </a:t>
            </a:r>
            <a:r>
              <a:rPr lang="en-US" dirty="0"/>
              <a:t>structure of program known to user</a:t>
            </a:r>
          </a:p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/>
              <a:t>Based on analysis of components of the software</a:t>
            </a:r>
          </a:p>
          <a:p>
            <a:pPr marL="570284" lvl="1" indent="-288404" defTabSz="397763">
              <a:spcBef>
                <a:spcPts val="5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 err="1"/>
              <a:t>e.g</a:t>
            </a:r>
            <a:r>
              <a:rPr lang="en-US" dirty="0"/>
              <a:t> unit testing, integration testing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2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495300" y="268288"/>
            <a:ext cx="8077200" cy="1143000"/>
          </a:xfrm>
        </p:spPr>
        <p:txBody>
          <a:bodyPr/>
          <a:lstStyle/>
          <a:p>
            <a:r>
              <a:rPr lang="en-US" altLang="en-US" smtClean="0"/>
              <a:t>Limitations of Software Testing</a:t>
            </a:r>
          </a:p>
        </p:txBody>
      </p:sp>
      <p:pic>
        <p:nvPicPr>
          <p:cNvPr id="1126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6637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8"/>
          <p:cNvSpPr txBox="1">
            <a:spLocks noChangeArrowheads="1"/>
          </p:cNvSpPr>
          <p:nvPr/>
        </p:nvSpPr>
        <p:spPr bwMode="auto">
          <a:xfrm>
            <a:off x="428625" y="3965575"/>
            <a:ext cx="3970338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>
                <a:solidFill>
                  <a:srgbClr val="C00000"/>
                </a:solidFill>
                <a:latin typeface="Monotype Corsiva" pitchFamily="66" charset="0"/>
              </a:rPr>
              <a:t>“Program testing can be used </a:t>
            </a:r>
          </a:p>
          <a:p>
            <a:r>
              <a:rPr lang="en-US" altLang="en-US" sz="2800" dirty="0">
                <a:solidFill>
                  <a:srgbClr val="C00000"/>
                </a:solidFill>
                <a:latin typeface="Monotype Corsiva" pitchFamily="66" charset="0"/>
              </a:rPr>
              <a:t>to show the presence of errors,</a:t>
            </a:r>
          </a:p>
          <a:p>
            <a:r>
              <a:rPr lang="en-US" altLang="en-US" sz="2800" dirty="0">
                <a:solidFill>
                  <a:srgbClr val="C00000"/>
                </a:solidFill>
                <a:latin typeface="Monotype Corsiva" pitchFamily="66" charset="0"/>
              </a:rPr>
              <a:t>but not their absence.”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>
                <a:solidFill>
                  <a:srgbClr val="C00000"/>
                </a:solidFill>
              </a:rPr>
              <a:t>	- </a:t>
            </a:r>
            <a:r>
              <a:rPr lang="en-US" altLang="en-US" sz="2400" dirty="0" err="1">
                <a:solidFill>
                  <a:srgbClr val="C00000"/>
                </a:solidFill>
              </a:rPr>
              <a:t>Edgser</a:t>
            </a:r>
            <a:r>
              <a:rPr lang="en-US" altLang="en-US" sz="2400" dirty="0">
                <a:solidFill>
                  <a:srgbClr val="C00000"/>
                </a:solidFill>
              </a:rPr>
              <a:t> W. </a:t>
            </a:r>
            <a:r>
              <a:rPr lang="en-US" altLang="en-US" sz="2400" dirty="0" err="1">
                <a:solidFill>
                  <a:srgbClr val="C00000"/>
                </a:solidFill>
              </a:rPr>
              <a:t>Dijkstra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cxnSp>
        <p:nvCxnSpPr>
          <p:cNvPr id="11269" name="Straight Connector 10"/>
          <p:cNvCxnSpPr>
            <a:cxnSpLocks noChangeShapeType="1"/>
          </p:cNvCxnSpPr>
          <p:nvPr/>
        </p:nvCxnSpPr>
        <p:spPr bwMode="auto">
          <a:xfrm>
            <a:off x="4572000" y="1411288"/>
            <a:ext cx="0" cy="4737100"/>
          </a:xfrm>
          <a:prstGeom prst="line">
            <a:avLst/>
          </a:prstGeom>
          <a:noFill/>
          <a:ln w="57150" cmpd="thickThin" algn="ctr">
            <a:solidFill>
              <a:srgbClr val="66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/>
            </a:extLst>
          </p:cNvPr>
          <p:cNvSpPr txBox="1"/>
          <p:nvPr/>
        </p:nvSpPr>
        <p:spPr>
          <a:xfrm flipH="1">
            <a:off x="4800600" y="1617663"/>
            <a:ext cx="4227513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Software Testing is difficult due to large number of:</a:t>
            </a:r>
          </a:p>
          <a:p>
            <a:pPr>
              <a:defRPr/>
            </a:pPr>
            <a:endParaRPr lang="en-US" sz="2400" dirty="0"/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input combinations;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  <a:p>
            <a:pPr marL="342900" indent="-342900">
              <a:buFontTx/>
              <a:buChar char="-"/>
              <a:defRPr/>
            </a:pPr>
            <a:r>
              <a:rPr lang="en-US" sz="2400" dirty="0"/>
              <a:t>execution paths in code;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  <a:p>
            <a:pPr marL="342900" indent="-342900">
              <a:buFontTx/>
              <a:buChar char="-"/>
              <a:defRPr/>
            </a:pPr>
            <a:r>
              <a:rPr lang="en-US" sz="2400" dirty="0" err="1"/>
              <a:t>interleavings</a:t>
            </a:r>
            <a:r>
              <a:rPr lang="en-US" sz="2400" dirty="0"/>
              <a:t> of threads;</a:t>
            </a:r>
          </a:p>
          <a:p>
            <a:pPr marL="342900" indent="-342900">
              <a:buFontTx/>
              <a:buChar char="-"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Complexity of software and operating environment also</a:t>
            </a:r>
          </a:p>
          <a:p>
            <a:pPr>
              <a:defRPr/>
            </a:pPr>
            <a:r>
              <a:rPr lang="en-US" sz="2400" dirty="0"/>
              <a:t>make testing difficult.</a:t>
            </a:r>
          </a:p>
        </p:txBody>
      </p:sp>
      <p:sp>
        <p:nvSpPr>
          <p:cNvPr id="11271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400" smtClean="0">
                <a:solidFill>
                  <a:srgbClr val="FFFFFF"/>
                </a:solidFill>
                <a:latin typeface="Times New Roman" pitchFamily="18" charset="0"/>
              </a:rPr>
              <a:t>7/13/2020</a:t>
            </a:r>
          </a:p>
        </p:txBody>
      </p:sp>
      <p:sp>
        <p:nvSpPr>
          <p:cNvPr id="11272" name="Footer Placeholder 1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1400" smtClean="0">
                <a:solidFill>
                  <a:srgbClr val="FFFFFF"/>
                </a:solidFill>
                <a:latin typeface="Times New Roman" pitchFamily="18" charset="0"/>
              </a:rPr>
              <a:t>FDP/Amrita</a:t>
            </a:r>
          </a:p>
        </p:txBody>
      </p:sp>
      <p:sp>
        <p:nvSpPr>
          <p:cNvPr id="11273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DC97690-E61C-4BB5-A52D-B9BE180FC9F3}" type="slidenum">
              <a:rPr lang="en-US" altLang="en-US" sz="1400">
                <a:solidFill>
                  <a:srgbClr val="FFFFFF"/>
                </a:solidFill>
              </a:rPr>
              <a:pPr/>
              <a:t>15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85" y="6362736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93" y="1524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0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Verification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“The </a:t>
            </a:r>
            <a:r>
              <a:rPr lang="en-US" dirty="0"/>
              <a:t>algorithmic discovery of properties of a program by inspection of the source text”-- “</a:t>
            </a:r>
            <a:r>
              <a:rPr lang="en-US" dirty="0">
                <a:solidFill>
                  <a:srgbClr val="00B050"/>
                </a:solidFill>
              </a:rPr>
              <a:t>Algorithmic </a:t>
            </a:r>
            <a:r>
              <a:rPr lang="en-US" dirty="0" smtClean="0">
                <a:solidFill>
                  <a:srgbClr val="00B050"/>
                </a:solidFill>
              </a:rPr>
              <a:t>Verification</a:t>
            </a:r>
            <a:r>
              <a:rPr lang="en-US" dirty="0" smtClean="0"/>
              <a:t>”</a:t>
            </a:r>
          </a:p>
          <a:p>
            <a:pPr lvl="0"/>
            <a:r>
              <a:rPr lang="en-US" dirty="0" smtClean="0"/>
              <a:t>Also </a:t>
            </a:r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</a:rPr>
              <a:t>static analysis, formal verification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800" dirty="0"/>
              <a:t>Goal: Automatic verification is not about proving correctness, but about finding bugs much earlier in the development of a system</a:t>
            </a:r>
          </a:p>
          <a:p>
            <a:pPr marL="0" lv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6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508185" y="392723"/>
            <a:ext cx="8224653" cy="1143000"/>
          </a:xfrm>
        </p:spPr>
        <p:txBody>
          <a:bodyPr/>
          <a:lstStyle/>
          <a:p>
            <a:r>
              <a:rPr lang="en-US" altLang="en-US" dirty="0" smtClean="0"/>
              <a:t>Software Testing </a:t>
            </a:r>
            <a:r>
              <a:rPr lang="en-US" altLang="en-US" dirty="0" err="1" smtClean="0"/>
              <a:t>vs</a:t>
            </a:r>
            <a:r>
              <a:rPr lang="en-US" altLang="en-US" dirty="0" smtClean="0"/>
              <a:t> Verification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681038" y="1524000"/>
            <a:ext cx="808150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800" dirty="0">
                <a:solidFill>
                  <a:srgbClr val="0070C0"/>
                </a:solidFill>
              </a:rPr>
              <a:t>Software Testing (Run-time</a:t>
            </a:r>
            <a:r>
              <a:rPr lang="en-US" altLang="en-US" sz="2800" dirty="0" smtClean="0">
                <a:solidFill>
                  <a:srgbClr val="0070C0"/>
                </a:solidFill>
              </a:rPr>
              <a:t>):</a:t>
            </a:r>
          </a:p>
          <a:p>
            <a:endParaRPr lang="en-US" altLang="en-US" sz="2800" dirty="0">
              <a:solidFill>
                <a:srgbClr val="0070C0"/>
              </a:solidFill>
            </a:endParaRPr>
          </a:p>
          <a:p>
            <a:r>
              <a:rPr lang="en-US" altLang="en-US" sz="2400" dirty="0"/>
              <a:t>	</a:t>
            </a:r>
            <a:r>
              <a:rPr lang="en-US" altLang="en-US" sz="2400" dirty="0" smtClean="0">
                <a:solidFill>
                  <a:srgbClr val="0070C0"/>
                </a:solidFill>
              </a:rPr>
              <a:t>Run </a:t>
            </a:r>
            <a:r>
              <a:rPr lang="en-US" altLang="en-US" sz="2400" dirty="0">
                <a:solidFill>
                  <a:srgbClr val="0070C0"/>
                </a:solidFill>
              </a:rPr>
              <a:t>the software </a:t>
            </a:r>
            <a:r>
              <a:rPr lang="en-US" altLang="en-US" sz="2400" dirty="0"/>
              <a:t>on a suite of test cases and</a:t>
            </a:r>
          </a:p>
          <a:p>
            <a:r>
              <a:rPr lang="en-US" altLang="en-US" sz="2400" dirty="0"/>
              <a:t>	check that the outputs are correct (</a:t>
            </a:r>
            <a:r>
              <a:rPr lang="en-US" altLang="en-US" sz="2400" dirty="0">
                <a:solidFill>
                  <a:srgbClr val="FF0000"/>
                </a:solidFill>
              </a:rPr>
              <a:t>functional</a:t>
            </a:r>
            <a:r>
              <a:rPr lang="en-US" altLang="en-US" sz="2400" dirty="0"/>
              <a:t>) and </a:t>
            </a:r>
          </a:p>
          <a:p>
            <a:r>
              <a:rPr lang="en-US" altLang="en-US" sz="2400" dirty="0"/>
              <a:t>	it works as expected (</a:t>
            </a:r>
            <a:r>
              <a:rPr lang="en-US" altLang="en-US" sz="2400" dirty="0">
                <a:solidFill>
                  <a:srgbClr val="FF0000"/>
                </a:solidFill>
              </a:rPr>
              <a:t>behavioral</a:t>
            </a:r>
            <a:r>
              <a:rPr lang="en-US" altLang="en-US" sz="2400" dirty="0"/>
              <a:t>).</a:t>
            </a:r>
          </a:p>
          <a:p>
            <a:endParaRPr lang="en-US" altLang="en-US" sz="2800" dirty="0"/>
          </a:p>
          <a:p>
            <a:r>
              <a:rPr lang="en-US" altLang="en-US" sz="2800" dirty="0">
                <a:solidFill>
                  <a:srgbClr val="00B050"/>
                </a:solidFill>
              </a:rPr>
              <a:t>Software Verification (Design-time</a:t>
            </a:r>
            <a:r>
              <a:rPr lang="en-US" altLang="en-US" sz="2800" dirty="0" smtClean="0">
                <a:solidFill>
                  <a:srgbClr val="00B050"/>
                </a:solidFill>
              </a:rPr>
              <a:t>):</a:t>
            </a:r>
          </a:p>
          <a:p>
            <a:endParaRPr lang="en-US" altLang="en-US" sz="2800" dirty="0">
              <a:solidFill>
                <a:srgbClr val="00B050"/>
              </a:solidFill>
            </a:endParaRPr>
          </a:p>
          <a:p>
            <a:r>
              <a:rPr lang="en-US" altLang="en-US" sz="2800" dirty="0"/>
              <a:t>	</a:t>
            </a:r>
            <a:r>
              <a:rPr lang="en-US" altLang="en-US" sz="2400" dirty="0">
                <a:solidFill>
                  <a:srgbClr val="00B050"/>
                </a:solidFill>
              </a:rPr>
              <a:t>Prove that the software </a:t>
            </a:r>
            <a:r>
              <a:rPr lang="en-US" altLang="en-US" sz="2400" dirty="0"/>
              <a:t>is correct with respect to </a:t>
            </a:r>
          </a:p>
          <a:p>
            <a:r>
              <a:rPr lang="en-US" altLang="en-US" sz="2400" dirty="0"/>
              <a:t>	given </a:t>
            </a:r>
            <a:r>
              <a:rPr lang="en-US" altLang="en-US" sz="2400" dirty="0">
                <a:solidFill>
                  <a:srgbClr val="7030A0"/>
                </a:solidFill>
              </a:rPr>
              <a:t>specifications</a:t>
            </a:r>
            <a:r>
              <a:rPr lang="en-US" altLang="en-US" sz="2400" dirty="0"/>
              <a:t> – functional and behavioral – </a:t>
            </a:r>
          </a:p>
          <a:p>
            <a:r>
              <a:rPr lang="en-US" altLang="en-US" sz="2400" dirty="0"/>
              <a:t>	using </a:t>
            </a:r>
            <a:r>
              <a:rPr lang="en-US" altLang="en-US" sz="2400" dirty="0">
                <a:solidFill>
                  <a:srgbClr val="FF0000"/>
                </a:solidFill>
              </a:rPr>
              <a:t>algorithmic</a:t>
            </a:r>
            <a:r>
              <a:rPr lang="en-US" altLang="en-US" sz="2400" dirty="0"/>
              <a:t> or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/>
              <a:t> methods.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185" y="6362736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</a:t>
            </a:r>
            <a:r>
              <a:rPr lang="en-US" sz="1200" dirty="0" err="1" smtClean="0"/>
              <a:t>Dr.Bharat</a:t>
            </a:r>
            <a:r>
              <a:rPr lang="en-US" sz="1200" dirty="0" smtClean="0"/>
              <a:t> </a:t>
            </a:r>
            <a:r>
              <a:rPr lang="en-US" sz="1200" dirty="0" err="1" smtClean="0"/>
              <a:t>Jayaraman</a:t>
            </a:r>
            <a:r>
              <a:rPr lang="en-US" sz="1200" dirty="0" smtClean="0"/>
              <a:t>, </a:t>
            </a:r>
            <a:r>
              <a:rPr lang="en-US" sz="1200" dirty="0" err="1" smtClean="0"/>
              <a:t>Unviversity</a:t>
            </a:r>
            <a:r>
              <a:rPr lang="en-US" sz="1200" dirty="0" smtClean="0"/>
              <a:t> of Buffalo, CSE449-459 Software verification course, Spring 2020.</a:t>
            </a:r>
            <a:endParaRPr lang="en-US" sz="1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0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2888" y="533400"/>
            <a:ext cx="8305800" cy="1143000"/>
          </a:xfrm>
        </p:spPr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18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76" y="1676400"/>
            <a:ext cx="903642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7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3" y="920267"/>
            <a:ext cx="8878539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3046" y="5257800"/>
            <a:ext cx="8305800" cy="114300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https://www.onlinegdb.com/online_c_debugger#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86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>
          <a:xfrm>
            <a:off x="415924" y="387350"/>
            <a:ext cx="8042275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Waterfall Model of Software Development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533400" y="1878013"/>
            <a:ext cx="7000875" cy="4465637"/>
            <a:chOff x="483289" y="1922463"/>
            <a:chExt cx="7001240" cy="4465000"/>
          </a:xfrm>
        </p:grpSpPr>
        <p:grpSp>
          <p:nvGrpSpPr>
            <p:cNvPr id="22542" name="Group 21"/>
            <p:cNvGrpSpPr>
              <a:grpSpLocks/>
            </p:cNvGrpSpPr>
            <p:nvPr/>
          </p:nvGrpSpPr>
          <p:grpSpPr bwMode="auto">
            <a:xfrm>
              <a:off x="5131488" y="5780088"/>
              <a:ext cx="2060553" cy="530237"/>
              <a:chOff x="5531538" y="5181600"/>
              <a:chExt cx="2060553" cy="530237"/>
            </a:xfrm>
          </p:grpSpPr>
          <p:sp>
            <p:nvSpPr>
              <p:cNvPr id="22571" name="Rectangle 18"/>
              <p:cNvSpPr>
                <a:spLocks noChangeArrowheads="1"/>
              </p:cNvSpPr>
              <p:nvPr/>
            </p:nvSpPr>
            <p:spPr bwMode="auto">
              <a:xfrm>
                <a:off x="5531538" y="5190606"/>
                <a:ext cx="2060553" cy="5212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altLang="en-US" sz="2800"/>
              </a:p>
            </p:txBody>
          </p:sp>
          <p:sp>
            <p:nvSpPr>
              <p:cNvPr id="43048" name="Rectangle 19">
                <a:extLst>
                  <a:ext uri="{FF2B5EF4-FFF2-40B4-BE49-F238E27FC236}"/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243" y="5181050"/>
                <a:ext cx="1228789" cy="504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850" tIns="36512" rIns="69850" bIns="36512">
                <a:spAutoFit/>
              </a:bodyPr>
              <a:lstStyle>
                <a:lvl1pPr defTabSz="536575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53657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536575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536575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536575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5365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5365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5365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5365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en-US" sz="2800" dirty="0"/>
                  <a:t>Deploy</a:t>
                </a:r>
              </a:p>
            </p:txBody>
          </p:sp>
        </p:grpSp>
        <p:sp>
          <p:nvSpPr>
            <p:cNvPr id="22543" name="Freeform 33"/>
            <p:cNvSpPr>
              <a:spLocks/>
            </p:cNvSpPr>
            <p:nvPr/>
          </p:nvSpPr>
          <p:spPr bwMode="auto">
            <a:xfrm>
              <a:off x="6495910" y="5637959"/>
              <a:ext cx="988619" cy="749504"/>
            </a:xfrm>
            <a:custGeom>
              <a:avLst/>
              <a:gdLst>
                <a:gd name="T0" fmla="*/ 778440 w 899583"/>
                <a:gd name="T1" fmla="*/ 0 h 749300"/>
                <a:gd name="T2" fmla="*/ 1590687 w 899583"/>
                <a:gd name="T3" fmla="*/ 9913 h 749300"/>
                <a:gd name="T4" fmla="*/ 10322532 w 899583"/>
                <a:gd name="T5" fmla="*/ 33695 h 749300"/>
                <a:gd name="T6" fmla="*/ 14383861 w 899583"/>
                <a:gd name="T7" fmla="*/ 116945 h 749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9583"/>
                <a:gd name="T13" fmla="*/ 0 h 749300"/>
                <a:gd name="T14" fmla="*/ 899583 w 899583"/>
                <a:gd name="T15" fmla="*/ 749300 h 749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9583" h="749300">
                  <a:moveTo>
                    <a:pt x="48683" y="0"/>
                  </a:moveTo>
                  <a:cubicBezTo>
                    <a:pt x="24341" y="13758"/>
                    <a:pt x="0" y="27517"/>
                    <a:pt x="99483" y="63500"/>
                  </a:cubicBezTo>
                  <a:cubicBezTo>
                    <a:pt x="198966" y="99483"/>
                    <a:pt x="512233" y="101600"/>
                    <a:pt x="645583" y="215900"/>
                  </a:cubicBezTo>
                  <a:cubicBezTo>
                    <a:pt x="778933" y="330200"/>
                    <a:pt x="839258" y="539750"/>
                    <a:pt x="899583" y="749300"/>
                  </a:cubicBezTo>
                </a:path>
              </a:pathLst>
            </a:custGeom>
            <a:noFill/>
            <a:ln w="762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44" name="Group 43"/>
            <p:cNvGrpSpPr>
              <a:grpSpLocks/>
            </p:cNvGrpSpPr>
            <p:nvPr/>
          </p:nvGrpSpPr>
          <p:grpSpPr bwMode="auto">
            <a:xfrm>
              <a:off x="483289" y="2000176"/>
              <a:ext cx="7001240" cy="4387287"/>
              <a:chOff x="1133475" y="1873250"/>
              <a:chExt cx="7001240" cy="4388212"/>
            </a:xfrm>
          </p:grpSpPr>
          <p:grpSp>
            <p:nvGrpSpPr>
              <p:cNvPr id="22548" name="Group 33"/>
              <p:cNvGrpSpPr>
                <a:grpSpLocks/>
              </p:cNvGrpSpPr>
              <p:nvPr/>
            </p:nvGrpSpPr>
            <p:grpSpPr bwMode="auto">
              <a:xfrm>
                <a:off x="1133475" y="1965235"/>
                <a:ext cx="2590800" cy="609600"/>
                <a:chOff x="1133475" y="2117635"/>
                <a:chExt cx="2590800" cy="609600"/>
              </a:xfrm>
            </p:grpSpPr>
            <p:sp>
              <p:nvSpPr>
                <p:cNvPr id="22569" name="Rectangle 10"/>
                <p:cNvSpPr>
                  <a:spLocks noChangeArrowheads="1"/>
                </p:cNvSpPr>
                <p:nvPr/>
              </p:nvSpPr>
              <p:spPr bwMode="auto">
                <a:xfrm>
                  <a:off x="1133475" y="2117635"/>
                  <a:ext cx="2590800" cy="6096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altLang="en-US" sz="2800"/>
                </a:p>
              </p:txBody>
            </p:sp>
            <p:sp>
              <p:nvSpPr>
                <p:cNvPr id="22570" name="Rectangle 11"/>
                <p:cNvSpPr>
                  <a:spLocks noChangeArrowheads="1"/>
                </p:cNvSpPr>
                <p:nvPr/>
              </p:nvSpPr>
              <p:spPr bwMode="auto">
                <a:xfrm>
                  <a:off x="1178829" y="2160640"/>
                  <a:ext cx="2094850" cy="5046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9850" tIns="36512" rIns="69850" bIns="36512">
                  <a:spAutoFit/>
                </a:bodyPr>
                <a:lstStyle/>
                <a:p>
                  <a:pPr defTabSz="536575"/>
                  <a:r>
                    <a:rPr lang="en-US" altLang="en-US" sz="2800" dirty="0" err="1" smtClean="0"/>
                    <a:t>Req</a:t>
                  </a:r>
                  <a:r>
                    <a:rPr lang="en-US" altLang="en-US" sz="2800" dirty="0" smtClean="0"/>
                    <a:t> </a:t>
                  </a:r>
                  <a:r>
                    <a:rPr lang="en-US" altLang="en-US" sz="2800" dirty="0"/>
                    <a:t>Analysis</a:t>
                  </a:r>
                </a:p>
              </p:txBody>
            </p:sp>
          </p:grpSp>
          <p:grpSp>
            <p:nvGrpSpPr>
              <p:cNvPr id="22549" name="Group 18"/>
              <p:cNvGrpSpPr>
                <a:grpSpLocks/>
              </p:cNvGrpSpPr>
              <p:nvPr/>
            </p:nvGrpSpPr>
            <p:grpSpPr bwMode="auto">
              <a:xfrm>
                <a:off x="2140096" y="2844533"/>
                <a:ext cx="2472492" cy="626489"/>
                <a:chOff x="3294806" y="2917044"/>
                <a:chExt cx="1828194" cy="492023"/>
              </a:xfrm>
            </p:grpSpPr>
            <p:sp>
              <p:nvSpPr>
                <p:cNvPr id="22567" name="Rectangle 12"/>
                <p:cNvSpPr>
                  <a:spLocks noChangeArrowheads="1"/>
                </p:cNvSpPr>
                <p:nvPr/>
              </p:nvSpPr>
              <p:spPr bwMode="auto">
                <a:xfrm>
                  <a:off x="3294806" y="2917044"/>
                  <a:ext cx="1828194" cy="49202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altLang="en-US" sz="2800"/>
                </a:p>
              </p:txBody>
            </p:sp>
            <p:sp>
              <p:nvSpPr>
                <p:cNvPr id="22568" name="Rectangle 13"/>
                <p:cNvSpPr>
                  <a:spLocks noChangeArrowheads="1"/>
                </p:cNvSpPr>
                <p:nvPr/>
              </p:nvSpPr>
              <p:spPr bwMode="auto">
                <a:xfrm>
                  <a:off x="3415302" y="2957819"/>
                  <a:ext cx="1233944" cy="3963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9850" tIns="36512" rIns="69850" bIns="36512">
                  <a:spAutoFit/>
                </a:bodyPr>
                <a:lstStyle/>
                <a:p>
                  <a:pPr defTabSz="536575"/>
                  <a:r>
                    <a:rPr lang="en-US" altLang="en-US" sz="2800"/>
                    <a:t>     Design</a:t>
                  </a:r>
                </a:p>
              </p:txBody>
            </p:sp>
          </p:grpSp>
          <p:grpSp>
            <p:nvGrpSpPr>
              <p:cNvPr id="22550" name="Group 19"/>
              <p:cNvGrpSpPr>
                <a:grpSpLocks/>
              </p:cNvGrpSpPr>
              <p:nvPr/>
            </p:nvGrpSpPr>
            <p:grpSpPr bwMode="auto">
              <a:xfrm>
                <a:off x="3088585" y="3759801"/>
                <a:ext cx="2590800" cy="609600"/>
                <a:chOff x="3482740" y="3753301"/>
                <a:chExt cx="2286000" cy="457200"/>
              </a:xfrm>
            </p:grpSpPr>
            <p:sp>
              <p:nvSpPr>
                <p:cNvPr id="22565" name="Rectangle 14"/>
                <p:cNvSpPr>
                  <a:spLocks noChangeArrowheads="1"/>
                </p:cNvSpPr>
                <p:nvPr/>
              </p:nvSpPr>
              <p:spPr bwMode="auto">
                <a:xfrm>
                  <a:off x="3482740" y="3753301"/>
                  <a:ext cx="22860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altLang="en-US" sz="2800"/>
                </a:p>
              </p:txBody>
            </p:sp>
            <p:sp>
              <p:nvSpPr>
                <p:cNvPr id="22566" name="Rectangle 15"/>
                <p:cNvSpPr>
                  <a:spLocks noChangeArrowheads="1"/>
                </p:cNvSpPr>
                <p:nvPr/>
              </p:nvSpPr>
              <p:spPr bwMode="auto">
                <a:xfrm>
                  <a:off x="3581400" y="3790950"/>
                  <a:ext cx="2033355" cy="3784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9850" tIns="36512" rIns="69850" bIns="36512">
                  <a:spAutoFit/>
                </a:bodyPr>
                <a:lstStyle/>
                <a:p>
                  <a:pPr defTabSz="536575"/>
                  <a:r>
                    <a:rPr lang="en-US" altLang="en-US" sz="2800"/>
                    <a:t>    Implement </a:t>
                  </a:r>
                </a:p>
              </p:txBody>
            </p:sp>
          </p:grpSp>
          <p:grpSp>
            <p:nvGrpSpPr>
              <p:cNvPr id="22551" name="Group 20"/>
              <p:cNvGrpSpPr>
                <a:grpSpLocks/>
              </p:cNvGrpSpPr>
              <p:nvPr/>
            </p:nvGrpSpPr>
            <p:grpSpPr bwMode="auto">
              <a:xfrm>
                <a:off x="4953000" y="4724400"/>
                <a:ext cx="1866900" cy="609600"/>
                <a:chOff x="4686300" y="4486275"/>
                <a:chExt cx="1943100" cy="390525"/>
              </a:xfrm>
            </p:grpSpPr>
            <p:sp>
              <p:nvSpPr>
                <p:cNvPr id="22563" name="Rectangle 16"/>
                <p:cNvSpPr>
                  <a:spLocks noChangeArrowheads="1"/>
                </p:cNvSpPr>
                <p:nvPr/>
              </p:nvSpPr>
              <p:spPr bwMode="auto">
                <a:xfrm>
                  <a:off x="4686300" y="4486275"/>
                  <a:ext cx="1943100" cy="39052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altLang="en-US" sz="2800"/>
                </a:p>
              </p:txBody>
            </p:sp>
            <p:sp>
              <p:nvSpPr>
                <p:cNvPr id="22564" name="Rectangle 17"/>
                <p:cNvSpPr>
                  <a:spLocks noChangeArrowheads="1"/>
                </p:cNvSpPr>
                <p:nvPr/>
              </p:nvSpPr>
              <p:spPr bwMode="auto">
                <a:xfrm>
                  <a:off x="5206337" y="4521200"/>
                  <a:ext cx="804759" cy="3232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9850" tIns="36512" rIns="69850" bIns="36512">
                  <a:spAutoFit/>
                </a:bodyPr>
                <a:lstStyle/>
                <a:p>
                  <a:pPr defTabSz="536575"/>
                  <a:r>
                    <a:rPr lang="en-US" altLang="en-US" sz="2800"/>
                    <a:t>Test</a:t>
                  </a:r>
                </a:p>
              </p:txBody>
            </p:sp>
          </p:grpSp>
          <p:sp>
            <p:nvSpPr>
              <p:cNvPr id="22552" name="Freeform 27"/>
              <p:cNvSpPr>
                <a:spLocks/>
              </p:cNvSpPr>
              <p:nvPr/>
            </p:nvSpPr>
            <p:spPr bwMode="auto">
              <a:xfrm>
                <a:off x="3932204" y="2700156"/>
                <a:ext cx="1096996" cy="911723"/>
              </a:xfrm>
              <a:custGeom>
                <a:avLst/>
                <a:gdLst>
                  <a:gd name="T0" fmla="*/ 6811090 w 899583"/>
                  <a:gd name="T1" fmla="*/ 0 h 749300"/>
                  <a:gd name="T2" fmla="*/ 13918397 w 899583"/>
                  <a:gd name="T3" fmla="*/ 10812064 h 749300"/>
                  <a:gd name="T4" fmla="*/ 90319851 w 899583"/>
                  <a:gd name="T5" fmla="*/ 36761034 h 749300"/>
                  <a:gd name="T6" fmla="*/ 125855648 w 899583"/>
                  <a:gd name="T7" fmla="*/ 127581673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Freeform 28"/>
              <p:cNvSpPr>
                <a:spLocks/>
              </p:cNvSpPr>
              <p:nvPr/>
            </p:nvSpPr>
            <p:spPr bwMode="auto">
              <a:xfrm>
                <a:off x="3913495" y="2660650"/>
                <a:ext cx="1143000" cy="990600"/>
              </a:xfrm>
              <a:custGeom>
                <a:avLst/>
                <a:gdLst>
                  <a:gd name="T0" fmla="*/ 50171642 w 899583"/>
                  <a:gd name="T1" fmla="*/ 0 h 749300"/>
                  <a:gd name="T2" fmla="*/ 102524401 w 899583"/>
                  <a:gd name="T3" fmla="*/ 208356023 h 749300"/>
                  <a:gd name="T4" fmla="*/ 665320802 w 899583"/>
                  <a:gd name="T5" fmla="*/ 708413878 h 749300"/>
                  <a:gd name="T6" fmla="*/ 927084626 w 899583"/>
                  <a:gd name="T7" fmla="*/ 2147483647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Freeform 29"/>
              <p:cNvSpPr>
                <a:spLocks/>
              </p:cNvSpPr>
              <p:nvPr/>
            </p:nvSpPr>
            <p:spPr bwMode="auto">
              <a:xfrm>
                <a:off x="4040188" y="2743200"/>
                <a:ext cx="989012" cy="965200"/>
              </a:xfrm>
              <a:custGeom>
                <a:avLst/>
                <a:gdLst>
                  <a:gd name="T0" fmla="*/ 763085 w 899583"/>
                  <a:gd name="T1" fmla="*/ 0 h 749300"/>
                  <a:gd name="T2" fmla="*/ 1559337 w 899583"/>
                  <a:gd name="T3" fmla="*/ 98099114 h 749300"/>
                  <a:gd name="T4" fmla="*/ 10118906 w 899583"/>
                  <a:gd name="T5" fmla="*/ 333532351 h 749300"/>
                  <a:gd name="T6" fmla="*/ 14100128 w 899583"/>
                  <a:gd name="T7" fmla="*/ 1157554113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Freeform 30"/>
              <p:cNvSpPr>
                <a:spLocks/>
              </p:cNvSpPr>
              <p:nvPr/>
            </p:nvSpPr>
            <p:spPr bwMode="auto">
              <a:xfrm>
                <a:off x="5029201" y="3581400"/>
                <a:ext cx="1119186" cy="1067314"/>
              </a:xfrm>
              <a:custGeom>
                <a:avLst/>
                <a:gdLst>
                  <a:gd name="T0" fmla="*/ 31183881 w 899583"/>
                  <a:gd name="T1" fmla="*/ 0 h 749300"/>
                  <a:gd name="T2" fmla="*/ 63723093 w 899583"/>
                  <a:gd name="T3" fmla="*/ 587364662 h 749300"/>
                  <a:gd name="T4" fmla="*/ 413522324 w 899583"/>
                  <a:gd name="T5" fmla="*/ 1997036265 h 749300"/>
                  <a:gd name="T6" fmla="*/ 576219260 w 899583"/>
                  <a:gd name="T7" fmla="*/ 2147483647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Freeform 32"/>
              <p:cNvSpPr>
                <a:spLocks/>
              </p:cNvSpPr>
              <p:nvPr/>
            </p:nvSpPr>
            <p:spPr bwMode="auto">
              <a:xfrm>
                <a:off x="4976813" y="3643810"/>
                <a:ext cx="1219200" cy="990600"/>
              </a:xfrm>
              <a:custGeom>
                <a:avLst/>
                <a:gdLst>
                  <a:gd name="T0" fmla="*/ 329538180 w 899583"/>
                  <a:gd name="T1" fmla="*/ 0 h 749300"/>
                  <a:gd name="T2" fmla="*/ 673397655 w 899583"/>
                  <a:gd name="T3" fmla="*/ 208356023 h 749300"/>
                  <a:gd name="T4" fmla="*/ 2147483647 w 899583"/>
                  <a:gd name="T5" fmla="*/ 708413878 h 749300"/>
                  <a:gd name="T6" fmla="*/ 2147483647 w 899583"/>
                  <a:gd name="T7" fmla="*/ 2147483647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Freeform 33"/>
              <p:cNvSpPr>
                <a:spLocks/>
              </p:cNvSpPr>
              <p:nvPr/>
            </p:nvSpPr>
            <p:spPr bwMode="auto">
              <a:xfrm>
                <a:off x="6095999" y="4495800"/>
                <a:ext cx="1062037" cy="1016000"/>
              </a:xfrm>
              <a:custGeom>
                <a:avLst/>
                <a:gdLst>
                  <a:gd name="T0" fmla="*/ 1799455 w 899583"/>
                  <a:gd name="T1" fmla="*/ 0 h 749300"/>
                  <a:gd name="T2" fmla="*/ 3677172 w 899583"/>
                  <a:gd name="T3" fmla="*/ 186904979 h 749300"/>
                  <a:gd name="T4" fmla="*/ 23862347 w 899583"/>
                  <a:gd name="T5" fmla="*/ 635467708 h 749300"/>
                  <a:gd name="T6" fmla="*/ 33250681 w 899583"/>
                  <a:gd name="T7" fmla="*/ 2147483647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Freeform 34"/>
              <p:cNvSpPr>
                <a:spLocks/>
              </p:cNvSpPr>
              <p:nvPr/>
            </p:nvSpPr>
            <p:spPr bwMode="auto">
              <a:xfrm>
                <a:off x="6110288" y="4521200"/>
                <a:ext cx="1088096" cy="1041400"/>
              </a:xfrm>
              <a:custGeom>
                <a:avLst/>
                <a:gdLst>
                  <a:gd name="T0" fmla="*/ 5110300 w 899583"/>
                  <a:gd name="T1" fmla="*/ 0 h 749300"/>
                  <a:gd name="T2" fmla="*/ 10442819 w 899583"/>
                  <a:gd name="T3" fmla="*/ 250575929 h 749300"/>
                  <a:gd name="T4" fmla="*/ 67765622 w 899583"/>
                  <a:gd name="T5" fmla="*/ 851962680 h 749300"/>
                  <a:gd name="T6" fmla="*/ 94427425 w 899583"/>
                  <a:gd name="T7" fmla="*/ 2147483647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Freeform 35"/>
              <p:cNvSpPr>
                <a:spLocks/>
              </p:cNvSpPr>
              <p:nvPr/>
            </p:nvSpPr>
            <p:spPr bwMode="auto">
              <a:xfrm>
                <a:off x="6096000" y="4572000"/>
                <a:ext cx="1076785" cy="939800"/>
              </a:xfrm>
              <a:custGeom>
                <a:avLst/>
                <a:gdLst>
                  <a:gd name="T0" fmla="*/ 4103489 w 899583"/>
                  <a:gd name="T1" fmla="*/ 0 h 749300"/>
                  <a:gd name="T2" fmla="*/ 8385324 w 899583"/>
                  <a:gd name="T3" fmla="*/ 23014370 h 749300"/>
                  <a:gd name="T4" fmla="*/ 54414043 w 899583"/>
                  <a:gd name="T5" fmla="*/ 78249603 h 749300"/>
                  <a:gd name="T6" fmla="*/ 75822698 w 899583"/>
                  <a:gd name="T7" fmla="*/ 271572097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Freeform 26"/>
              <p:cNvSpPr>
                <a:spLocks/>
              </p:cNvSpPr>
              <p:nvPr/>
            </p:nvSpPr>
            <p:spPr bwMode="auto">
              <a:xfrm>
                <a:off x="3652679" y="1873250"/>
                <a:ext cx="304800" cy="762000"/>
              </a:xfrm>
              <a:custGeom>
                <a:avLst/>
                <a:gdLst>
                  <a:gd name="T0" fmla="*/ 0 w 899583"/>
                  <a:gd name="T1" fmla="*/ 0 h 749300"/>
                  <a:gd name="T2" fmla="*/ 0 w 899583"/>
                  <a:gd name="T3" fmla="*/ 103382 h 749300"/>
                  <a:gd name="T4" fmla="*/ 0 w 899583"/>
                  <a:gd name="T5" fmla="*/ 351502 h 749300"/>
                  <a:gd name="T6" fmla="*/ 0 w 899583"/>
                  <a:gd name="T7" fmla="*/ 1219923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Freeform 26"/>
              <p:cNvSpPr>
                <a:spLocks/>
              </p:cNvSpPr>
              <p:nvPr/>
            </p:nvSpPr>
            <p:spPr bwMode="auto">
              <a:xfrm>
                <a:off x="3616960" y="1888627"/>
                <a:ext cx="381000" cy="838200"/>
              </a:xfrm>
              <a:custGeom>
                <a:avLst/>
                <a:gdLst>
                  <a:gd name="T0" fmla="*/ 0 w 899583"/>
                  <a:gd name="T1" fmla="*/ 0 h 749300"/>
                  <a:gd name="T2" fmla="*/ 0 w 899583"/>
                  <a:gd name="T3" fmla="*/ 1639986 h 749300"/>
                  <a:gd name="T4" fmla="*/ 0 w 899583"/>
                  <a:gd name="T5" fmla="*/ 5575929 h 749300"/>
                  <a:gd name="T6" fmla="*/ 0 w 899583"/>
                  <a:gd name="T7" fmla="*/ 19351792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Freeform 34"/>
              <p:cNvSpPr>
                <a:spLocks/>
              </p:cNvSpPr>
              <p:nvPr/>
            </p:nvSpPr>
            <p:spPr bwMode="auto">
              <a:xfrm>
                <a:off x="7128627" y="5486182"/>
                <a:ext cx="1006088" cy="775280"/>
              </a:xfrm>
              <a:custGeom>
                <a:avLst/>
                <a:gdLst>
                  <a:gd name="T0" fmla="*/ 1839465 w 899583"/>
                  <a:gd name="T1" fmla="*/ 0 h 749300"/>
                  <a:gd name="T2" fmla="*/ 3758751 w 899583"/>
                  <a:gd name="T3" fmla="*/ 47870 h 749300"/>
                  <a:gd name="T4" fmla="*/ 24390910 w 899583"/>
                  <a:gd name="T5" fmla="*/ 162745 h 749300"/>
                  <a:gd name="T6" fmla="*/ 33987278 w 899583"/>
                  <a:gd name="T7" fmla="*/ 564806 h 749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9583"/>
                  <a:gd name="T13" fmla="*/ 0 h 749300"/>
                  <a:gd name="T14" fmla="*/ 899583 w 899583"/>
                  <a:gd name="T15" fmla="*/ 749300 h 749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9583" h="749300">
                    <a:moveTo>
                      <a:pt x="48683" y="0"/>
                    </a:moveTo>
                    <a:cubicBezTo>
                      <a:pt x="24341" y="13758"/>
                      <a:pt x="0" y="27517"/>
                      <a:pt x="99483" y="63500"/>
                    </a:cubicBezTo>
                    <a:cubicBezTo>
                      <a:pt x="198966" y="99483"/>
                      <a:pt x="512233" y="101600"/>
                      <a:pt x="645583" y="215900"/>
                    </a:cubicBezTo>
                    <a:cubicBezTo>
                      <a:pt x="778933" y="330200"/>
                      <a:pt x="839258" y="539750"/>
                      <a:pt x="899583" y="749300"/>
                    </a:cubicBezTo>
                  </a:path>
                </a:pathLst>
              </a:custGeom>
              <a:noFill/>
              <a:ln w="76200" cap="flat" cmpd="sng" algn="ctr">
                <a:solidFill>
                  <a:srgbClr val="66CCFF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5" name="Freeform 26"/>
            <p:cNvSpPr>
              <a:spLocks/>
            </p:cNvSpPr>
            <p:nvPr/>
          </p:nvSpPr>
          <p:spPr bwMode="auto">
            <a:xfrm>
              <a:off x="2286000" y="1922463"/>
              <a:ext cx="817563" cy="160337"/>
            </a:xfrm>
            <a:custGeom>
              <a:avLst/>
              <a:gdLst>
                <a:gd name="T0" fmla="*/ 6 w 899583"/>
                <a:gd name="T1" fmla="*/ 0 h 749300"/>
                <a:gd name="T2" fmla="*/ 14 w 899583"/>
                <a:gd name="T3" fmla="*/ 0 h 749300"/>
                <a:gd name="T4" fmla="*/ 90 w 899583"/>
                <a:gd name="T5" fmla="*/ 0 h 749300"/>
                <a:gd name="T6" fmla="*/ 125 w 899583"/>
                <a:gd name="T7" fmla="*/ 0 h 749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9583"/>
                <a:gd name="T13" fmla="*/ 0 h 749300"/>
                <a:gd name="T14" fmla="*/ 899583 w 899583"/>
                <a:gd name="T15" fmla="*/ 749300 h 749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9583" h="749300">
                  <a:moveTo>
                    <a:pt x="48683" y="0"/>
                  </a:moveTo>
                  <a:cubicBezTo>
                    <a:pt x="24341" y="13758"/>
                    <a:pt x="0" y="27517"/>
                    <a:pt x="99483" y="63500"/>
                  </a:cubicBezTo>
                  <a:cubicBezTo>
                    <a:pt x="198966" y="99483"/>
                    <a:pt x="512233" y="101600"/>
                    <a:pt x="645583" y="215900"/>
                  </a:cubicBezTo>
                  <a:cubicBezTo>
                    <a:pt x="778933" y="330200"/>
                    <a:pt x="839258" y="539750"/>
                    <a:pt x="899583" y="749300"/>
                  </a:cubicBezTo>
                </a:path>
              </a:pathLst>
            </a:custGeom>
            <a:noFill/>
            <a:ln w="762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Freeform 26"/>
            <p:cNvSpPr>
              <a:spLocks/>
            </p:cNvSpPr>
            <p:nvPr/>
          </p:nvSpPr>
          <p:spPr bwMode="auto">
            <a:xfrm>
              <a:off x="2274888" y="1976438"/>
              <a:ext cx="817562" cy="160337"/>
            </a:xfrm>
            <a:custGeom>
              <a:avLst/>
              <a:gdLst>
                <a:gd name="T0" fmla="*/ 6 w 899583"/>
                <a:gd name="T1" fmla="*/ 0 h 749300"/>
                <a:gd name="T2" fmla="*/ 14 w 899583"/>
                <a:gd name="T3" fmla="*/ 0 h 749300"/>
                <a:gd name="T4" fmla="*/ 90 w 899583"/>
                <a:gd name="T5" fmla="*/ 0 h 749300"/>
                <a:gd name="T6" fmla="*/ 125 w 899583"/>
                <a:gd name="T7" fmla="*/ 0 h 749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9583"/>
                <a:gd name="T13" fmla="*/ 0 h 749300"/>
                <a:gd name="T14" fmla="*/ 899583 w 899583"/>
                <a:gd name="T15" fmla="*/ 749300 h 749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9583" h="749300">
                  <a:moveTo>
                    <a:pt x="48683" y="0"/>
                  </a:moveTo>
                  <a:cubicBezTo>
                    <a:pt x="24341" y="13758"/>
                    <a:pt x="0" y="27517"/>
                    <a:pt x="99483" y="63500"/>
                  </a:cubicBezTo>
                  <a:cubicBezTo>
                    <a:pt x="198966" y="99483"/>
                    <a:pt x="512233" y="101600"/>
                    <a:pt x="645583" y="215900"/>
                  </a:cubicBezTo>
                  <a:cubicBezTo>
                    <a:pt x="778933" y="330200"/>
                    <a:pt x="839258" y="539750"/>
                    <a:pt x="899583" y="749300"/>
                  </a:cubicBezTo>
                </a:path>
              </a:pathLst>
            </a:custGeom>
            <a:noFill/>
            <a:ln w="762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Freeform 26"/>
            <p:cNvSpPr>
              <a:spLocks/>
            </p:cNvSpPr>
            <p:nvPr/>
          </p:nvSpPr>
          <p:spPr bwMode="auto">
            <a:xfrm>
              <a:off x="2944813" y="1987550"/>
              <a:ext cx="381000" cy="838200"/>
            </a:xfrm>
            <a:custGeom>
              <a:avLst/>
              <a:gdLst>
                <a:gd name="T0" fmla="*/ 0 w 899583"/>
                <a:gd name="T1" fmla="*/ 0 h 749300"/>
                <a:gd name="T2" fmla="*/ 0 w 899583"/>
                <a:gd name="T3" fmla="*/ 1639986 h 749300"/>
                <a:gd name="T4" fmla="*/ 0 w 899583"/>
                <a:gd name="T5" fmla="*/ 5575929 h 749300"/>
                <a:gd name="T6" fmla="*/ 0 w 899583"/>
                <a:gd name="T7" fmla="*/ 19351792 h 7493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9583"/>
                <a:gd name="T13" fmla="*/ 0 h 749300"/>
                <a:gd name="T14" fmla="*/ 899583 w 899583"/>
                <a:gd name="T15" fmla="*/ 749300 h 7493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9583" h="749300">
                  <a:moveTo>
                    <a:pt x="48683" y="0"/>
                  </a:moveTo>
                  <a:cubicBezTo>
                    <a:pt x="24341" y="13758"/>
                    <a:pt x="0" y="27517"/>
                    <a:pt x="99483" y="63500"/>
                  </a:cubicBezTo>
                  <a:cubicBezTo>
                    <a:pt x="198966" y="99483"/>
                    <a:pt x="512233" y="101600"/>
                    <a:pt x="645583" y="215900"/>
                  </a:cubicBezTo>
                  <a:cubicBezTo>
                    <a:pt x="778933" y="330200"/>
                    <a:pt x="839258" y="539750"/>
                    <a:pt x="899583" y="749300"/>
                  </a:cubicBezTo>
                </a:path>
              </a:pathLst>
            </a:custGeom>
            <a:noFill/>
            <a:ln w="762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537" name="Straight Arrow Connector 32"/>
          <p:cNvCxnSpPr>
            <a:cxnSpLocks noChangeShapeType="1"/>
          </p:cNvCxnSpPr>
          <p:nvPr/>
        </p:nvCxnSpPr>
        <p:spPr bwMode="auto">
          <a:xfrm>
            <a:off x="638175" y="3213100"/>
            <a:ext cx="3733800" cy="312420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Verification </a:t>
            </a:r>
            <a:r>
              <a:rPr lang="en-US" sz="5400" dirty="0" err="1"/>
              <a:t>vs</a:t>
            </a:r>
            <a:r>
              <a:rPr lang="en-US" sz="5400" dirty="0"/>
              <a:t> Debugging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 smtClean="0"/>
              <a:t>Considering </a:t>
            </a:r>
            <a:r>
              <a:rPr lang="en-US" sz="2800" dirty="0"/>
              <a:t>a model M of a software system,</a:t>
            </a:r>
          </a:p>
          <a:p>
            <a:pPr lvl="1"/>
            <a:r>
              <a:rPr lang="en-US" dirty="0"/>
              <a:t>debugging approach: </a:t>
            </a:r>
            <a:endParaRPr lang="en-US" dirty="0" smtClean="0"/>
          </a:p>
          <a:p>
            <a:pPr lvl="2"/>
            <a:r>
              <a:rPr lang="en-US" dirty="0" smtClean="0"/>
              <a:t>tries </a:t>
            </a:r>
            <a:r>
              <a:rPr lang="en-US" dirty="0"/>
              <a:t>to find errors in a model M </a:t>
            </a:r>
          </a:p>
          <a:p>
            <a:pPr lvl="1"/>
            <a:r>
              <a:rPr lang="en-US" dirty="0"/>
              <a:t>verification approach: </a:t>
            </a:r>
            <a:endParaRPr lang="en-US" dirty="0" smtClean="0"/>
          </a:p>
          <a:p>
            <a:pPr lvl="2"/>
            <a:r>
              <a:rPr lang="en-US" dirty="0" smtClean="0"/>
              <a:t>tries </a:t>
            </a:r>
            <a:r>
              <a:rPr lang="en-US" dirty="0"/>
              <a:t>to ascertain the correctness of a detailed model M of the system under validation </a:t>
            </a:r>
          </a:p>
          <a:p>
            <a:pPr lvl="1"/>
            <a:r>
              <a:rPr lang="en-US" dirty="0"/>
              <a:t>Model checking is most effective in combination with the debugging approach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88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ourse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Course overview</a:t>
            </a:r>
          </a:p>
        </p:txBody>
      </p:sp>
      <p:sp>
        <p:nvSpPr>
          <p:cNvPr id="220" name="This course introduces program verification and reasoning for both sequential and parallel system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5019" indent="-205019" defTabSz="306324">
              <a:spcBef>
                <a:spcPts val="400"/>
              </a:spcBef>
              <a:defRPr sz="2010"/>
            </a:pPr>
            <a:r>
              <a:t>This course introduces program verification and reasoning for both sequential and parallel systems</a:t>
            </a:r>
          </a:p>
          <a:p>
            <a:pPr marL="447727" lvl="1" indent="-230646" defTabSz="306324">
              <a:spcBef>
                <a:spcPts val="400"/>
              </a:spcBef>
              <a:defRPr sz="1742"/>
            </a:pPr>
            <a:r>
              <a:t>The course aims at developing the ability to reason about program’s correctness from a formal stand point. </a:t>
            </a:r>
          </a:p>
          <a:p>
            <a:pPr marL="447727" lvl="1" indent="-230646" defTabSz="306324">
              <a:spcBef>
                <a:spcPts val="400"/>
              </a:spcBef>
              <a:defRPr sz="1742"/>
            </a:pPr>
            <a:r>
              <a:t>It gives an introduction to tools and techniques to ascertain functional and behavioural correctness for sequential as well as concurrent programs. </a:t>
            </a:r>
          </a:p>
          <a:p>
            <a:pPr marL="205019" indent="-205019" defTabSz="306324">
              <a:spcBef>
                <a:spcPts val="400"/>
              </a:spcBef>
              <a:defRPr sz="2010"/>
            </a:pPr>
            <a:r>
              <a:t>Course Outcomes</a:t>
            </a:r>
          </a:p>
          <a:p>
            <a:pPr marL="447727" lvl="1" indent="-230646" defTabSz="306324">
              <a:spcBef>
                <a:spcPts val="400"/>
              </a:spcBef>
              <a:defRPr sz="1742"/>
            </a:pPr>
            <a:r>
              <a:t>CO1: Understand the necessity of proving correctness of programs with respect to formal specification or property </a:t>
            </a:r>
          </a:p>
          <a:p>
            <a:pPr marL="447727" lvl="1" indent="-230646" defTabSz="306324">
              <a:spcBef>
                <a:spcPts val="400"/>
              </a:spcBef>
              <a:defRPr sz="1742"/>
            </a:pPr>
            <a:r>
              <a:t>CO2: Apply program verification techniques to prove and analyze correctness of programs. </a:t>
            </a:r>
          </a:p>
          <a:p>
            <a:pPr marL="447727" lvl="1" indent="-230646" defTabSz="306324">
              <a:spcBef>
                <a:spcPts val="400"/>
              </a:spcBef>
              <a:defRPr sz="1742"/>
            </a:pPr>
            <a:r>
              <a:t>CO3: Understand the problems associated with concurrent programs and their effects on their behavioural correctness </a:t>
            </a:r>
          </a:p>
          <a:p>
            <a:pPr marL="447727" lvl="1" indent="-230646" defTabSz="306324">
              <a:spcBef>
                <a:spcPts val="400"/>
              </a:spcBef>
              <a:defRPr sz="1742"/>
            </a:pPr>
            <a:r>
              <a:t>CO4: Understand and use few state-of-the-art tools to model and verify sequential and concurrent systems.</a:t>
            </a:r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4650" y="6023131"/>
            <a:ext cx="173457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yllab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Syllabus</a:t>
            </a:r>
          </a:p>
        </p:txBody>
      </p:sp>
      <p:sp>
        <p:nvSpPr>
          <p:cNvPr id="224" name="Verification of sequential programs…"/>
          <p:cNvSpPr txBox="1">
            <a:spLocks noGrp="1"/>
          </p:cNvSpPr>
          <p:nvPr>
            <p:ph type="body" idx="1"/>
          </p:nvPr>
        </p:nvSpPr>
        <p:spPr>
          <a:xfrm>
            <a:off x="435892" y="1767385"/>
            <a:ext cx="8479508" cy="4720858"/>
          </a:xfrm>
          <a:prstGeom prst="rect">
            <a:avLst/>
          </a:prstGeom>
        </p:spPr>
        <p:txBody>
          <a:bodyPr/>
          <a:lstStyle/>
          <a:p>
            <a:pPr marL="229499" indent="-229499" defTabSz="342900">
              <a:spcBef>
                <a:spcPts val="400"/>
              </a:spcBef>
              <a:defRPr sz="2250"/>
            </a:pPr>
            <a:r>
              <a:rPr dirty="0"/>
              <a:t>Verification of sequential programs </a:t>
            </a:r>
          </a:p>
          <a:p>
            <a:pPr marL="501187" lvl="1" indent="-258186" defTabSz="342900">
              <a:spcBef>
                <a:spcPts val="400"/>
              </a:spcBef>
              <a:defRPr sz="1950"/>
            </a:pPr>
            <a:r>
              <a:rPr dirty="0"/>
              <a:t>Proving correctness of sequential programs using weakest preconditions: rules and application examples</a:t>
            </a:r>
          </a:p>
          <a:p>
            <a:pPr marL="501187" lvl="1" indent="-258186" defTabSz="342900">
              <a:spcBef>
                <a:spcPts val="400"/>
              </a:spcBef>
              <a:defRPr sz="1950"/>
            </a:pPr>
            <a:r>
              <a:rPr dirty="0"/>
              <a:t>Loop invariants, partial correctness and total correctness</a:t>
            </a:r>
          </a:p>
          <a:p>
            <a:pPr marL="501187" lvl="1" indent="-258186" defTabSz="342900">
              <a:spcBef>
                <a:spcPts val="400"/>
              </a:spcBef>
              <a:defRPr sz="1950"/>
            </a:pPr>
            <a:r>
              <a:rPr dirty="0" smtClean="0"/>
              <a:t>Verification </a:t>
            </a:r>
            <a:r>
              <a:rPr dirty="0"/>
              <a:t>of Sequential programs using tools like </a:t>
            </a:r>
            <a:r>
              <a:rPr lang="en-US" dirty="0" smtClean="0"/>
              <a:t>Alt-Ergo, FRAMA-C</a:t>
            </a:r>
            <a:endParaRPr dirty="0"/>
          </a:p>
          <a:p>
            <a:pPr marL="229499" indent="-229499" defTabSz="342900">
              <a:spcBef>
                <a:spcPts val="400"/>
              </a:spcBef>
              <a:defRPr sz="2250"/>
            </a:pPr>
            <a:r>
              <a:rPr dirty="0"/>
              <a:t> Verification of Advanced Structures and Algorithms</a:t>
            </a:r>
          </a:p>
          <a:p>
            <a:pPr marL="501187" lvl="1" indent="-258186" defTabSz="342900">
              <a:spcBef>
                <a:spcPts val="400"/>
              </a:spcBef>
              <a:defRPr sz="1950"/>
            </a:pPr>
            <a:r>
              <a:rPr dirty="0" smtClean="0"/>
              <a:t>Application </a:t>
            </a:r>
            <a:r>
              <a:rPr dirty="0"/>
              <a:t>of Verification techniques in linear data structures </a:t>
            </a:r>
          </a:p>
          <a:p>
            <a:pPr marL="229499" indent="-229499" defTabSz="342900">
              <a:spcBef>
                <a:spcPts val="400"/>
              </a:spcBef>
              <a:defRPr sz="2250"/>
            </a:pPr>
            <a:r>
              <a:rPr dirty="0"/>
              <a:t>Modeling and Verifying Concurrent Programs</a:t>
            </a:r>
          </a:p>
          <a:p>
            <a:pPr marL="501187" lvl="1" indent="-258186" defTabSz="342900">
              <a:spcBef>
                <a:spcPts val="400"/>
              </a:spcBef>
              <a:defRPr sz="1950"/>
            </a:pPr>
            <a:r>
              <a:rPr dirty="0"/>
              <a:t>Specifying temporal properties using linear temporal logic and operators</a:t>
            </a:r>
          </a:p>
          <a:p>
            <a:pPr marL="501187" lvl="1" indent="-258186" defTabSz="342900">
              <a:spcBef>
                <a:spcPts val="400"/>
              </a:spcBef>
              <a:defRPr sz="1950"/>
            </a:pPr>
            <a:r>
              <a:rPr dirty="0"/>
              <a:t>Model checking using SPIN/</a:t>
            </a:r>
            <a:r>
              <a:rPr dirty="0" err="1"/>
              <a:t>Promela</a:t>
            </a:r>
            <a:r>
              <a:rPr dirty="0"/>
              <a:t> </a:t>
            </a:r>
          </a:p>
          <a:p>
            <a:pPr marL="501187" lvl="1" indent="-258186" defTabSz="342900">
              <a:spcBef>
                <a:spcPts val="400"/>
              </a:spcBef>
              <a:defRPr sz="1950"/>
            </a:pPr>
            <a:r>
              <a:rPr dirty="0"/>
              <a:t>Behavioral correctness of concurrent programs: safety and </a:t>
            </a:r>
            <a:r>
              <a:rPr dirty="0" err="1"/>
              <a:t>liveness</a:t>
            </a:r>
            <a:r>
              <a:rPr dirty="0"/>
              <a:t> properties</a:t>
            </a:r>
          </a:p>
          <a:p>
            <a:pPr marL="501187" lvl="1" indent="-258186" defTabSz="342900">
              <a:spcBef>
                <a:spcPts val="400"/>
              </a:spcBef>
              <a:defRPr sz="1950"/>
            </a:pPr>
            <a:r>
              <a:rPr dirty="0"/>
              <a:t>Application examples. </a:t>
            </a:r>
          </a:p>
        </p:txBody>
      </p:sp>
      <p:sp>
        <p:nvSpPr>
          <p:cNvPr id="22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4650" y="6023131"/>
            <a:ext cx="173457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06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aterials and Text boo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Materials and Text books</a:t>
            </a:r>
          </a:p>
        </p:txBody>
      </p:sp>
      <p:sp>
        <p:nvSpPr>
          <p:cNvPr id="228" name="Course Materials in 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Course Materials in AMPLE</a:t>
            </a:r>
          </a:p>
          <a:p>
            <a:pPr lvl="1"/>
            <a:r>
              <a:rPr dirty="0" smtClean="0"/>
              <a:t>Extra </a:t>
            </a:r>
            <a:r>
              <a:rPr dirty="0"/>
              <a:t>materials will be uploaded in AMPLE</a:t>
            </a:r>
          </a:p>
          <a:p>
            <a:r>
              <a:rPr dirty="0"/>
              <a:t>Textbooks</a:t>
            </a:r>
          </a:p>
          <a:p>
            <a:pPr lvl="1"/>
            <a:r>
              <a:rPr dirty="0"/>
              <a:t>Ben-Ari M. Principles of the Spin model checker. 2008 edition, Springer Science &amp; Business Media; 2008. </a:t>
            </a:r>
          </a:p>
          <a:p>
            <a:pPr lvl="1"/>
            <a:r>
              <a:rPr dirty="0" err="1"/>
              <a:t>Huth</a:t>
            </a:r>
            <a:r>
              <a:rPr dirty="0"/>
              <a:t> M, Ryan M. Logic in Computer Science. Second Edition, Cambridge University Press; 2004.</a:t>
            </a:r>
          </a:p>
        </p:txBody>
      </p:sp>
      <p:sp>
        <p:nvSpPr>
          <p:cNvPr id="2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4650" y="6023131"/>
            <a:ext cx="173457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7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Eval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</a:t>
            </a:r>
          </a:p>
        </p:txBody>
      </p:sp>
      <p:sp>
        <p:nvSpPr>
          <p:cNvPr id="236" name="Evaluation patter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Evaluation pattern</a:t>
            </a:r>
          </a:p>
          <a:p>
            <a:pPr lvl="1"/>
            <a:r>
              <a:rPr dirty="0"/>
              <a:t>Quizzes - 20%</a:t>
            </a:r>
          </a:p>
          <a:p>
            <a:pPr lvl="1"/>
            <a:r>
              <a:rPr dirty="0"/>
              <a:t>Assignments - 30%</a:t>
            </a:r>
          </a:p>
          <a:p>
            <a:pPr lvl="1"/>
            <a:r>
              <a:rPr dirty="0"/>
              <a:t>Lab Evaluations - 20%</a:t>
            </a:r>
          </a:p>
          <a:p>
            <a:pPr lvl="1"/>
            <a:r>
              <a:rPr dirty="0"/>
              <a:t>End Semester - Online Exam and Viva - 30%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34650" y="6023131"/>
            <a:ext cx="173457" cy="2311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9100" y="533400"/>
            <a:ext cx="8305800" cy="1143000"/>
          </a:xfrm>
        </p:spPr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400" cy="464820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7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Defects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82498" indent="-382498">
              <a:defRPr>
                <a:solidFill>
                  <a:srgbClr val="22485C"/>
                </a:solidFill>
              </a:defRPr>
            </a:pPr>
            <a:r>
              <a:rPr lang="en-US" dirty="0"/>
              <a:t>Software defects hard to detect and fix, and can be </a:t>
            </a:r>
            <a:r>
              <a:rPr lang="en-US" dirty="0" smtClean="0"/>
              <a:t>costly</a:t>
            </a:r>
          </a:p>
          <a:p>
            <a:pPr marL="748258" lvl="1" indent="-382498">
              <a:defRPr>
                <a:solidFill>
                  <a:srgbClr val="22485C"/>
                </a:solidFill>
              </a:defRPr>
            </a:pPr>
            <a:r>
              <a:rPr lang="en-US" dirty="0" smtClean="0"/>
              <a:t>Small software bugs have resulted in major system failure</a:t>
            </a:r>
            <a:endParaRPr lang="en-US" dirty="0"/>
          </a:p>
          <a:p>
            <a:pPr marL="655499" lvl="1" indent="-331498">
              <a:defRPr>
                <a:solidFill>
                  <a:srgbClr val="22485C"/>
                </a:solidFill>
              </a:defRPr>
            </a:pPr>
            <a:r>
              <a:rPr lang="en-US" dirty="0"/>
              <a:t>Testing and finding bugs contribute to major portion of the software development and maintenance costs</a:t>
            </a:r>
          </a:p>
          <a:p>
            <a:pPr marL="382498" indent="-382498">
              <a:defRPr>
                <a:solidFill>
                  <a:srgbClr val="22485C"/>
                </a:solidFill>
              </a:defRPr>
            </a:pPr>
            <a:r>
              <a:rPr lang="en-US" dirty="0"/>
              <a:t>Types of Errors</a:t>
            </a:r>
          </a:p>
          <a:p>
            <a:pPr marL="655499" lvl="1" indent="-331498">
              <a:defRPr>
                <a:solidFill>
                  <a:srgbClr val="22485C"/>
                </a:solidFill>
              </a:defRPr>
            </a:pPr>
            <a:r>
              <a:rPr lang="en-US" dirty="0"/>
              <a:t>Low-level Errors</a:t>
            </a:r>
          </a:p>
          <a:p>
            <a:pPr marL="935999" lvl="2" indent="-305999">
              <a:defRPr sz="2400">
                <a:solidFill>
                  <a:srgbClr val="22485C"/>
                </a:solidFill>
              </a:defRPr>
            </a:pPr>
            <a:r>
              <a:rPr lang="en-US" dirty="0" err="1"/>
              <a:t>e.g</a:t>
            </a:r>
            <a:r>
              <a:rPr lang="en-US" dirty="0"/>
              <a:t> null pointers, array index out of bounds, unreachable code </a:t>
            </a:r>
            <a:r>
              <a:rPr lang="en-US" dirty="0" err="1"/>
              <a:t>etc</a:t>
            </a:r>
            <a:endParaRPr lang="en-US" dirty="0"/>
          </a:p>
          <a:p>
            <a:pPr marL="655499" lvl="1" indent="-331498">
              <a:defRPr>
                <a:solidFill>
                  <a:srgbClr val="22485C"/>
                </a:solidFill>
              </a:defRPr>
            </a:pPr>
            <a:r>
              <a:rPr lang="en-US" dirty="0"/>
              <a:t>High-level Errors</a:t>
            </a:r>
          </a:p>
          <a:p>
            <a:pPr marL="935999" lvl="2" indent="-305999">
              <a:defRPr sz="2400">
                <a:solidFill>
                  <a:srgbClr val="22485C"/>
                </a:solidFill>
              </a:defRPr>
            </a:pPr>
            <a:r>
              <a:rPr lang="en-US" dirty="0"/>
              <a:t>Algorithmic and design errors, inefficient code, incorrect logic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8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Consequences of Software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245" indent="-341245" defTabSz="373898">
              <a:spcBef>
                <a:spcPts val="4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/>
              <a:t>Can result </a:t>
            </a:r>
            <a:r>
              <a:rPr lang="en-US" dirty="0" smtClean="0"/>
              <a:t>in loss of </a:t>
            </a:r>
            <a:r>
              <a:rPr lang="en-US" dirty="0"/>
              <a:t>billions of dollars </a:t>
            </a:r>
            <a:endParaRPr lang="en-US" dirty="0" smtClean="0"/>
          </a:p>
          <a:p>
            <a:pPr marL="341245" indent="-341245" defTabSz="373898">
              <a:spcBef>
                <a:spcPts val="4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 smtClean="0"/>
              <a:t>NASA’s </a:t>
            </a:r>
            <a:r>
              <a:rPr lang="en-US" dirty="0"/>
              <a:t>Mars Climate Orbiter </a:t>
            </a:r>
            <a:r>
              <a:rPr lang="en-US" dirty="0" smtClean="0"/>
              <a:t>lost in space</a:t>
            </a:r>
            <a:endParaRPr lang="en-US" sz="1914" dirty="0"/>
          </a:p>
          <a:p>
            <a:pPr marL="560712" lvl="1" indent="-295746" defTabSz="373898">
              <a:spcBef>
                <a:spcPts val="4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/>
              <a:t>In </a:t>
            </a:r>
            <a:r>
              <a:rPr lang="en-US" dirty="0" smtClean="0"/>
              <a:t>1998 </a:t>
            </a:r>
            <a:r>
              <a:rPr lang="en-US" dirty="0"/>
              <a:t>NASA’s Climate Orbiter spacecraft </a:t>
            </a:r>
            <a:r>
              <a:rPr lang="en-US" dirty="0" smtClean="0"/>
              <a:t>could not stabilize its orbit around mars</a:t>
            </a:r>
            <a:endParaRPr lang="en-US" sz="1914" dirty="0"/>
          </a:p>
          <a:p>
            <a:pPr marL="560712" lvl="1" indent="-295746" defTabSz="373898">
              <a:spcBef>
                <a:spcPts val="4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/>
              <a:t>Reason</a:t>
            </a:r>
            <a:endParaRPr lang="en-US" sz="1914" dirty="0"/>
          </a:p>
          <a:p>
            <a:pPr marL="765459" lvl="2" indent="-250246" defTabSz="373898">
              <a:spcBef>
                <a:spcPts val="400"/>
              </a:spcBef>
              <a:defRPr sz="1914">
                <a:solidFill>
                  <a:srgbClr val="22485C"/>
                </a:solidFill>
              </a:defRPr>
            </a:pPr>
            <a:r>
              <a:rPr lang="en-US" dirty="0"/>
              <a:t> </a:t>
            </a:r>
            <a:r>
              <a:rPr lang="en-US" dirty="0" smtClean="0"/>
              <a:t>conversion </a:t>
            </a:r>
            <a:r>
              <a:rPr lang="en-US" dirty="0"/>
              <a:t>from English units to metric not done </a:t>
            </a:r>
            <a:r>
              <a:rPr lang="en-US" dirty="0" smtClean="0"/>
              <a:t>!!!!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185" y="6362736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Dr. </a:t>
            </a:r>
            <a:r>
              <a:rPr lang="en-US" sz="1200" dirty="0" err="1" smtClean="0"/>
              <a:t>Vidya</a:t>
            </a:r>
            <a:r>
              <a:rPr lang="en-US" sz="1200" dirty="0" smtClean="0"/>
              <a:t> </a:t>
            </a:r>
            <a:r>
              <a:rPr lang="en-US" sz="1200" dirty="0" err="1" smtClean="0"/>
              <a:t>Balasubramanian</a:t>
            </a:r>
            <a:r>
              <a:rPr lang="en-US" sz="1200" dirty="0" smtClean="0"/>
              <a:t>, Program reasoning course.</a:t>
            </a:r>
            <a:endParaRPr 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77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Consequences of Software errors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1245" indent="-341245" defTabSz="373898">
              <a:spcBef>
                <a:spcPts val="4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 err="1"/>
              <a:t>Ariane</a:t>
            </a:r>
            <a:r>
              <a:rPr lang="en-US" dirty="0"/>
              <a:t> 5 Flight 501</a:t>
            </a:r>
            <a:endParaRPr lang="en-US" sz="1914" dirty="0"/>
          </a:p>
          <a:p>
            <a:pPr marL="560712" lvl="1" indent="-295746" defTabSz="373898">
              <a:spcBef>
                <a:spcPts val="4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/>
              <a:t>Europe’s un-manned satellite-launching rocket exploded within minutes of launch</a:t>
            </a:r>
            <a:endParaRPr lang="en-US" sz="1914" dirty="0"/>
          </a:p>
          <a:p>
            <a:pPr marL="560712" lvl="1" indent="-295746" defTabSz="373898">
              <a:spcBef>
                <a:spcPts val="400"/>
              </a:spcBef>
              <a:defRPr sz="2262">
                <a:solidFill>
                  <a:srgbClr val="22485C"/>
                </a:solidFill>
              </a:defRPr>
            </a:pPr>
            <a:r>
              <a:rPr lang="en-US" dirty="0"/>
              <a:t>reused working software from its predecessor</a:t>
            </a:r>
            <a:endParaRPr lang="en-US" sz="1914" dirty="0"/>
          </a:p>
          <a:p>
            <a:pPr marL="765459" lvl="2" indent="-250246" defTabSz="373898">
              <a:spcBef>
                <a:spcPts val="400"/>
              </a:spcBef>
              <a:defRPr sz="1914">
                <a:solidFill>
                  <a:srgbClr val="22485C"/>
                </a:solidFill>
              </a:defRPr>
            </a:pPr>
            <a:r>
              <a:rPr lang="en-US" dirty="0"/>
              <a:t>64-bit number was converted into a 16-bit number</a:t>
            </a:r>
          </a:p>
          <a:p>
            <a:pPr marL="765459" lvl="2" indent="-250246" defTabSz="373898">
              <a:spcBef>
                <a:spcPts val="400"/>
              </a:spcBef>
              <a:defRPr sz="1914">
                <a:solidFill>
                  <a:srgbClr val="22485C"/>
                </a:solidFill>
              </a:defRPr>
            </a:pPr>
            <a:r>
              <a:rPr lang="en-US" dirty="0"/>
              <a:t>Overflow condition resulted in crash of both primary and secondary computers</a:t>
            </a:r>
          </a:p>
          <a:p>
            <a:pPr marL="765459" lvl="2" indent="-250246" defTabSz="373898">
              <a:spcBef>
                <a:spcPts val="400"/>
              </a:spcBef>
              <a:defRPr sz="1914">
                <a:solidFill>
                  <a:srgbClr val="22485C"/>
                </a:solidFill>
              </a:defRPr>
            </a:pPr>
            <a:r>
              <a:rPr lang="en-US" dirty="0"/>
              <a:t>Cost more than $500 million</a:t>
            </a:r>
          </a:p>
          <a:p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6</a:t>
            </a:fld>
            <a:endParaRPr lang="en-US"/>
          </a:p>
        </p:txBody>
      </p:sp>
      <p:pic>
        <p:nvPicPr>
          <p:cNvPr id="19" name="Image" descr="Imag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1905000"/>
            <a:ext cx="3429000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0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Consequences of Software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78673" indent="-378673" defTabSz="452627">
              <a:spcBef>
                <a:spcPts val="500"/>
              </a:spcBef>
              <a:defRPr sz="2970">
                <a:solidFill>
                  <a:srgbClr val="22485C"/>
                </a:solidFill>
              </a:defRPr>
            </a:pPr>
            <a:r>
              <a:rPr lang="en-US" dirty="0"/>
              <a:t>Disruption to daily activities and loss of money</a:t>
            </a:r>
          </a:p>
          <a:p>
            <a:pPr marL="378673" indent="-378673" defTabSz="452627">
              <a:spcBef>
                <a:spcPts val="500"/>
              </a:spcBef>
              <a:defRPr sz="2970">
                <a:solidFill>
                  <a:srgbClr val="22485C"/>
                </a:solidFill>
              </a:defRPr>
            </a:pPr>
            <a:r>
              <a:rPr lang="en-US" sz="2376" dirty="0"/>
              <a:t>Y2K problem </a:t>
            </a:r>
          </a:p>
          <a:p>
            <a:pPr marL="378673" indent="-378673" defTabSz="452627">
              <a:spcBef>
                <a:spcPts val="500"/>
              </a:spcBef>
              <a:defRPr sz="2970">
                <a:solidFill>
                  <a:srgbClr val="22485C"/>
                </a:solidFill>
              </a:defRPr>
            </a:pPr>
            <a:r>
              <a:rPr lang="en-US" dirty="0"/>
              <a:t>Heathrow Disruption : February 2020</a:t>
            </a:r>
            <a:endParaRPr lang="en-US" sz="2376" dirty="0"/>
          </a:p>
          <a:p>
            <a:pPr marL="648944" lvl="1" indent="-328183" defTabSz="452627">
              <a:spcBef>
                <a:spcPts val="500"/>
              </a:spcBef>
              <a:defRPr sz="2574">
                <a:solidFill>
                  <a:srgbClr val="22485C"/>
                </a:solidFill>
              </a:defRPr>
            </a:pPr>
            <a:r>
              <a:rPr lang="en-US" dirty="0"/>
              <a:t>100s of flights to and from London’s Heathrow Airport disrupted Feb 16th 2020</a:t>
            </a:r>
            <a:endParaRPr lang="en-US" sz="2376" dirty="0"/>
          </a:p>
          <a:p>
            <a:pPr marL="648944" lvl="1" indent="-328183" defTabSz="452627">
              <a:spcBef>
                <a:spcPts val="500"/>
              </a:spcBef>
              <a:defRPr sz="2574">
                <a:solidFill>
                  <a:srgbClr val="22485C"/>
                </a:solidFill>
              </a:defRPr>
            </a:pPr>
            <a:r>
              <a:rPr lang="en-US" dirty="0"/>
              <a:t>Issues in check-in boards and departure systems</a:t>
            </a:r>
            <a:endParaRPr lang="en-US" sz="2376" dirty="0"/>
          </a:p>
          <a:p>
            <a:pPr marL="378673" indent="-378673" defTabSz="452627">
              <a:spcBef>
                <a:spcPts val="500"/>
              </a:spcBef>
              <a:defRPr sz="2970">
                <a:solidFill>
                  <a:srgbClr val="22485C"/>
                </a:solidFill>
              </a:defRPr>
            </a:pPr>
            <a:r>
              <a:rPr lang="en-US" dirty="0"/>
              <a:t>Insurance Mess</a:t>
            </a:r>
            <a:endParaRPr lang="en-US" sz="2376" dirty="0"/>
          </a:p>
          <a:p>
            <a:pPr marL="648944" lvl="1" indent="-328183" defTabSz="452627">
              <a:spcBef>
                <a:spcPts val="500"/>
              </a:spcBef>
              <a:defRPr sz="2574">
                <a:solidFill>
                  <a:srgbClr val="22485C"/>
                </a:solidFill>
              </a:defRPr>
            </a:pPr>
            <a:r>
              <a:rPr lang="en-US" dirty="0"/>
              <a:t>8500 declared dead but weren’t</a:t>
            </a:r>
            <a:endParaRPr lang="en-US" sz="2376" dirty="0"/>
          </a:p>
          <a:p>
            <a:pPr marL="648944" lvl="1" indent="-328183" defTabSz="452627">
              <a:spcBef>
                <a:spcPts val="500"/>
              </a:spcBef>
              <a:defRPr sz="2574">
                <a:solidFill>
                  <a:srgbClr val="22485C"/>
                </a:solidFill>
              </a:defRPr>
            </a:pPr>
            <a:r>
              <a:rPr lang="en-US" dirty="0"/>
              <a:t>Software bug in patient database in a hospital in Grand Rapids, Michigan</a:t>
            </a:r>
            <a:endParaRPr lang="en-US" sz="2376" dirty="0"/>
          </a:p>
          <a:p>
            <a:pPr marL="926640" lvl="2" indent="-302940" defTabSz="452627">
              <a:spcBef>
                <a:spcPts val="500"/>
              </a:spcBef>
              <a:defRPr sz="2376">
                <a:solidFill>
                  <a:srgbClr val="22485C"/>
                </a:solidFill>
              </a:defRPr>
            </a:pPr>
            <a:r>
              <a:rPr lang="en-US" dirty="0"/>
              <a:t>Mapping error in disposition code - “20” was assigned instead of “01” — “dead” instead of “discharged”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8185" y="6362736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Dr. </a:t>
            </a:r>
            <a:r>
              <a:rPr lang="en-US" sz="1200" dirty="0" err="1" smtClean="0"/>
              <a:t>Vidya</a:t>
            </a:r>
            <a:r>
              <a:rPr lang="en-US" sz="1200" dirty="0" smtClean="0"/>
              <a:t> </a:t>
            </a:r>
            <a:r>
              <a:rPr lang="en-US" sz="1200" dirty="0" err="1" smtClean="0"/>
              <a:t>Balasubramanian</a:t>
            </a:r>
            <a:r>
              <a:rPr lang="en-US" sz="1200" dirty="0" smtClean="0"/>
              <a:t>, Program reasoning course.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7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Consequences of Software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59576" indent="-359576" defTabSz="411890">
              <a:spcBef>
                <a:spcPts val="400"/>
              </a:spcBef>
              <a:defRPr sz="2730">
                <a:solidFill>
                  <a:srgbClr val="22485C"/>
                </a:solidFill>
              </a:defRPr>
            </a:pPr>
            <a:r>
              <a:rPr lang="en-US" dirty="0"/>
              <a:t>Loss of lives!!</a:t>
            </a:r>
            <a:endParaRPr lang="en-US" sz="2093" dirty="0"/>
          </a:p>
          <a:p>
            <a:pPr marL="359576" indent="-359576" defTabSz="411890">
              <a:spcBef>
                <a:spcPts val="400"/>
              </a:spcBef>
              <a:defRPr sz="2730">
                <a:solidFill>
                  <a:srgbClr val="22485C"/>
                </a:solidFill>
              </a:defRPr>
            </a:pPr>
            <a:r>
              <a:rPr lang="en-US" dirty="0" smtClean="0"/>
              <a:t>Patriot </a:t>
            </a:r>
            <a:r>
              <a:rPr lang="en-US" dirty="0"/>
              <a:t>Missile Error</a:t>
            </a:r>
            <a:endParaRPr lang="en-US" sz="2093" dirty="0"/>
          </a:p>
          <a:p>
            <a:pPr marL="603524" lvl="1" indent="-311633" defTabSz="411890">
              <a:spcBef>
                <a:spcPts val="400"/>
              </a:spcBef>
              <a:defRPr sz="2366">
                <a:solidFill>
                  <a:srgbClr val="22485C"/>
                </a:solidFill>
              </a:defRPr>
            </a:pPr>
            <a:r>
              <a:rPr lang="en-US" dirty="0"/>
              <a:t>In 1991 the Patriot missile system failed to detect a missile resulting in 28 fatalities</a:t>
            </a:r>
            <a:endParaRPr lang="en-US" sz="2093" dirty="0"/>
          </a:p>
          <a:p>
            <a:pPr marL="603524" lvl="1" indent="-311633" defTabSz="411890">
              <a:spcBef>
                <a:spcPts val="400"/>
              </a:spcBef>
              <a:defRPr sz="2366">
                <a:solidFill>
                  <a:srgbClr val="22485C"/>
                </a:solidFill>
              </a:defRPr>
            </a:pPr>
            <a:r>
              <a:rPr lang="en-US" dirty="0"/>
              <a:t>Inaccurate tracking calculation, with error accumulation over time</a:t>
            </a:r>
          </a:p>
          <a:p>
            <a:pPr marL="359576" indent="-359576" defTabSz="411890">
              <a:spcBef>
                <a:spcPts val="400"/>
              </a:spcBef>
              <a:defRPr sz="2730">
                <a:solidFill>
                  <a:srgbClr val="22485C"/>
                </a:solidFill>
              </a:defRPr>
            </a:pPr>
            <a:r>
              <a:rPr lang="en-US" dirty="0"/>
              <a:t>Failure in Panama Cancer Institute and </a:t>
            </a:r>
            <a:r>
              <a:rPr lang="en-US" dirty="0" err="1"/>
              <a:t>Therac</a:t>
            </a:r>
            <a:r>
              <a:rPr lang="en-US" dirty="0"/>
              <a:t> </a:t>
            </a:r>
            <a:r>
              <a:rPr lang="en-US" dirty="0" smtClean="0"/>
              <a:t>25</a:t>
            </a:r>
            <a:endParaRPr lang="en-US" sz="2093" dirty="0" smtClean="0"/>
          </a:p>
          <a:p>
            <a:pPr marL="603524" lvl="1" indent="-311633" defTabSz="411890">
              <a:spcBef>
                <a:spcPts val="400"/>
              </a:spcBef>
              <a:defRPr sz="2366">
                <a:solidFill>
                  <a:srgbClr val="22485C"/>
                </a:solidFill>
              </a:defRPr>
            </a:pPr>
            <a:r>
              <a:rPr lang="en-US" dirty="0" smtClean="0"/>
              <a:t>Patients received an overdose of radiation and patients died</a:t>
            </a:r>
            <a:endParaRPr lang="en-US" sz="2093" dirty="0" smtClean="0"/>
          </a:p>
          <a:p>
            <a:pPr marL="603524" lvl="1" indent="-311633" defTabSz="411890">
              <a:spcBef>
                <a:spcPts val="400"/>
              </a:spcBef>
              <a:defRPr sz="2366">
                <a:solidFill>
                  <a:srgbClr val="22485C"/>
                </a:solidFill>
              </a:defRPr>
            </a:pPr>
            <a:r>
              <a:rPr lang="en-US" dirty="0" smtClean="0"/>
              <a:t>Computer </a:t>
            </a:r>
            <a:r>
              <a:rPr lang="en-US" dirty="0"/>
              <a:t>controlled radiation therapy </a:t>
            </a:r>
            <a:r>
              <a:rPr lang="en-US" dirty="0" smtClean="0"/>
              <a:t>machine</a:t>
            </a:r>
            <a:endParaRPr lang="en-US" sz="2093" dirty="0" smtClean="0"/>
          </a:p>
          <a:p>
            <a:pPr marL="603524" lvl="1" indent="-311633" defTabSz="411890">
              <a:spcBef>
                <a:spcPts val="400"/>
              </a:spcBef>
              <a:defRPr sz="2366">
                <a:solidFill>
                  <a:srgbClr val="22485C"/>
                </a:solidFill>
              </a:defRPr>
            </a:pPr>
            <a:r>
              <a:rPr lang="en-US" dirty="0" smtClean="0"/>
              <a:t>Due </a:t>
            </a:r>
            <a:r>
              <a:rPr lang="en-US" dirty="0"/>
              <a:t>to </a:t>
            </a:r>
            <a:r>
              <a:rPr lang="en-US" dirty="0" smtClean="0"/>
              <a:t>arithmetic </a:t>
            </a:r>
            <a:r>
              <a:rPr lang="en-US" dirty="0"/>
              <a:t>overload, the system  </a:t>
            </a:r>
            <a:r>
              <a:rPr lang="en-US" dirty="0" smtClean="0"/>
              <a:t>generated a number </a:t>
            </a:r>
            <a:r>
              <a:rPr lang="en-US" dirty="0"/>
              <a:t>that was too high for operations</a:t>
            </a:r>
            <a:endParaRPr lang="en-US" sz="2093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185" y="6362736"/>
            <a:ext cx="829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Dr. </a:t>
            </a:r>
            <a:r>
              <a:rPr lang="en-US" sz="1200" dirty="0" err="1" smtClean="0"/>
              <a:t>Vidya</a:t>
            </a:r>
            <a:r>
              <a:rPr lang="en-US" sz="1200" dirty="0" smtClean="0"/>
              <a:t> </a:t>
            </a:r>
            <a:r>
              <a:rPr lang="en-US" sz="1200" dirty="0" err="1" smtClean="0"/>
              <a:t>Balasubramanian</a:t>
            </a:r>
            <a:r>
              <a:rPr lang="en-US" sz="1200" dirty="0" smtClean="0"/>
              <a:t>, Program reasoning course.</a:t>
            </a:r>
            <a:endParaRPr lang="en-US" sz="1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83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Safe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defTabSz="397763">
              <a:spcBef>
                <a:spcPts val="5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/>
              <a:t>Security Threat and hacking wireless enabled devices</a:t>
            </a:r>
          </a:p>
          <a:p>
            <a:pPr defTabSz="397763">
              <a:spcBef>
                <a:spcPts val="5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/>
              <a:t>Medical device Insecurity:</a:t>
            </a:r>
          </a:p>
          <a:p>
            <a:pPr lvl="1" defTabSz="397763">
              <a:spcBef>
                <a:spcPts val="5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 smtClean="0"/>
              <a:t>Insulin </a:t>
            </a:r>
            <a:r>
              <a:rPr lang="en-US" dirty="0"/>
              <a:t>Pumps are amenable to cyber attack</a:t>
            </a:r>
          </a:p>
          <a:p>
            <a:pPr defTabSz="397763">
              <a:spcBef>
                <a:spcPts val="500"/>
              </a:spcBef>
              <a:defRPr sz="2610">
                <a:solidFill>
                  <a:srgbClr val="22485C"/>
                </a:solidFill>
              </a:defRPr>
            </a:pPr>
            <a:r>
              <a:rPr lang="en-US" dirty="0"/>
              <a:t>Hacking into Automobiles</a:t>
            </a:r>
          </a:p>
          <a:p>
            <a:pPr lvl="1" defTabSz="397763">
              <a:spcBef>
                <a:spcPts val="500"/>
              </a:spcBef>
              <a:defRPr sz="2610">
                <a:solidFill>
                  <a:srgbClr val="22485C"/>
                </a:solidFill>
              </a:defRPr>
            </a:pPr>
            <a:r>
              <a:rPr lang="en-US" altLang="en-US" sz="2200" dirty="0" smtClean="0"/>
              <a:t>The </a:t>
            </a:r>
            <a:r>
              <a:rPr lang="en-US" altLang="en-US" sz="2200" dirty="0"/>
              <a:t>Jeep Cherokee was hacked through its wireless network.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S.Padmavathi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5442-2D2D-4206-BEA8-52306C2162B8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6" t="13704" r="24918"/>
          <a:stretch>
            <a:fillRect/>
          </a:stretch>
        </p:blipFill>
        <p:spPr bwMode="auto">
          <a:xfrm>
            <a:off x="4648200" y="1905000"/>
            <a:ext cx="319449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7"/>
          <a:stretch>
            <a:fillRect/>
          </a:stretch>
        </p:blipFill>
        <p:spPr bwMode="auto">
          <a:xfrm>
            <a:off x="4800600" y="4572000"/>
            <a:ext cx="21812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2238320" cy="57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8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36E44025FF0C439CEFCCEBDF753C7E" ma:contentTypeVersion="0" ma:contentTypeDescription="Create a new document." ma:contentTypeScope="" ma:versionID="6bfdd64d4b5bd5b991a5c800a8f143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2EA8D7-27BC-499C-AB0A-6270C114C898}"/>
</file>

<file path=customXml/itemProps2.xml><?xml version="1.0" encoding="utf-8"?>
<ds:datastoreItem xmlns:ds="http://schemas.openxmlformats.org/officeDocument/2006/customXml" ds:itemID="{274EEF53-35F7-41E0-8491-3C2D449E61A6}"/>
</file>

<file path=customXml/itemProps3.xml><?xml version="1.0" encoding="utf-8"?>
<ds:datastoreItem xmlns:ds="http://schemas.openxmlformats.org/officeDocument/2006/customXml" ds:itemID="{3CF01FB2-2D8A-42B3-908E-56C4E76AE8B6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995</TotalTime>
  <Words>1194</Words>
  <Application>Microsoft Office PowerPoint</Application>
  <PresentationFormat>On-screen Show (4:3)</PresentationFormat>
  <Paragraphs>231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 19CSE205 Program Reasoning Introduction</vt:lpstr>
      <vt:lpstr>Waterfall Model of Software Development</vt:lpstr>
      <vt:lpstr>Software Development</vt:lpstr>
      <vt:lpstr>Software Defects</vt:lpstr>
      <vt:lpstr>Consequences of Software errors</vt:lpstr>
      <vt:lpstr>Consequences of Software errors</vt:lpstr>
      <vt:lpstr>Consequences of Software errors</vt:lpstr>
      <vt:lpstr>Consequences of Software errors</vt:lpstr>
      <vt:lpstr>Need for Safe Software</vt:lpstr>
      <vt:lpstr>Software Testing</vt:lpstr>
      <vt:lpstr>Software testing- Black box testing</vt:lpstr>
      <vt:lpstr>Black box Testing</vt:lpstr>
      <vt:lpstr>Software testing-White/ Gray box</vt:lpstr>
      <vt:lpstr>White Box Testing</vt:lpstr>
      <vt:lpstr>Limitations of Software Testing</vt:lpstr>
      <vt:lpstr>Program Verification</vt:lpstr>
      <vt:lpstr>Software Testing vs Verification</vt:lpstr>
      <vt:lpstr>Debugging</vt:lpstr>
      <vt:lpstr>PowerPoint Presentation</vt:lpstr>
      <vt:lpstr>Verification vs Debugging</vt:lpstr>
      <vt:lpstr>Course overview</vt:lpstr>
      <vt:lpstr>Syllabus</vt:lpstr>
      <vt:lpstr>Materials and Text books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19CSE205 Program Reasoning Program Verification</dc:title>
  <dc:creator>amrita</dc:creator>
  <cp:lastModifiedBy>amrita</cp:lastModifiedBy>
  <cp:revision>52</cp:revision>
  <dcterms:created xsi:type="dcterms:W3CDTF">2020-07-28T07:08:40Z</dcterms:created>
  <dcterms:modified xsi:type="dcterms:W3CDTF">2020-07-31T17:53:01Z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0x0101002836E44025FF0C439CEFCCEBDF753C7E</vt:lpwstr>
  </property>
</Properties>
</file>