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7" r:id="rId2"/>
    <p:sldId id="302" r:id="rId3"/>
    <p:sldId id="303" r:id="rId4"/>
    <p:sldId id="305" r:id="rId5"/>
    <p:sldId id="306" r:id="rId6"/>
    <p:sldId id="307" r:id="rId7"/>
    <p:sldId id="309" r:id="rId8"/>
    <p:sldId id="318" r:id="rId9"/>
    <p:sldId id="326" r:id="rId10"/>
    <p:sldId id="323" r:id="rId11"/>
    <p:sldId id="324" r:id="rId12"/>
    <p:sldId id="325" r:id="rId13"/>
    <p:sldId id="322" r:id="rId14"/>
    <p:sldId id="327" r:id="rId15"/>
    <p:sldId id="329" r:id="rId16"/>
    <p:sldId id="328" r:id="rId17"/>
    <p:sldId id="314" r:id="rId18"/>
    <p:sldId id="330" r:id="rId19"/>
    <p:sldId id="316" r:id="rId20"/>
    <p:sldId id="317" r:id="rId21"/>
    <p:sldId id="304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6ADAC-8AB8-48A4-B880-D0B9E975B69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0CA4-C17D-46F4-8F62-F8E471E1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3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A400-568F-4742-8D61-AB170A0ECFB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A400-568F-4742-8D61-AB170A0ECFB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BE1C2-83B4-437B-B83E-AF6068A54A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10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F1CD-0562-4934-AFD9-A2D23CCD32C9}" type="datetime1">
              <a:rPr lang="en-US" smtClean="0"/>
              <a:t>7/31/2020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CE3-E237-45CF-83C9-32B9329F9D2C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F5AF-F3F8-48E7-9DC3-C6AF6AC1AEE2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BE7-E3F8-4062-A827-99CDF8B745CC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D6AD-5281-436A-A2CE-41F0077409DE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8329-9FD8-4D8F-8B33-3131CC450DCB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C19-526F-4BF1-9EA9-DE388CC94F4D}" type="datetime1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4528-A93A-47AF-9BA7-D97904F19C5D}" type="datetime1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173-6A38-4B38-9A1E-19B72AC8FBA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4C8-1304-4550-B6C2-3FE8940DB123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3704-90E0-4182-80AF-EE5B51CBC832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27F8C9-14AB-42F2-9149-90C8AE04B750}" type="datetime1">
              <a:rPr lang="en-US" smtClean="0"/>
              <a:t>7/31/2020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19CSE205 Program Reasoning</a:t>
            </a:r>
            <a:br>
              <a:rPr lang="en-US" dirty="0" smtClean="0"/>
            </a:br>
            <a:r>
              <a:rPr lang="en-US" dirty="0" smtClean="0"/>
              <a:t>Program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Dr.S.Padmavathi</a:t>
            </a:r>
            <a:endParaRPr lang="en-US" dirty="0" smtClean="0"/>
          </a:p>
          <a:p>
            <a:r>
              <a:rPr lang="en-US" dirty="0" smtClean="0"/>
              <a:t>CSE, Amrita School of Engineering</a:t>
            </a:r>
          </a:p>
          <a:p>
            <a:r>
              <a:rPr lang="en-US" dirty="0" smtClean="0"/>
              <a:t>Coimbatore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Verification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153400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3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or Verification-Need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Specification of a program </a:t>
            </a:r>
          </a:p>
          <a:p>
            <a:pPr lvl="1"/>
            <a:r>
              <a:rPr lang="en-US" dirty="0" smtClean="0"/>
              <a:t>Logical structure of formal specification written as a formula</a:t>
            </a:r>
          </a:p>
          <a:p>
            <a:pPr lvl="1"/>
            <a:r>
              <a:rPr lang="en-US" dirty="0" smtClean="0"/>
              <a:t>Act as a guiding principle to implementation</a:t>
            </a:r>
          </a:p>
          <a:p>
            <a:pPr lvl="1"/>
            <a:r>
              <a:rPr lang="en-US" dirty="0" smtClean="0"/>
              <a:t>Important in documentation</a:t>
            </a:r>
          </a:p>
          <a:p>
            <a:pPr lvl="1"/>
            <a:r>
              <a:rPr lang="en-US" dirty="0" smtClean="0"/>
              <a:t>Resolves issues</a:t>
            </a:r>
          </a:p>
          <a:p>
            <a:r>
              <a:rPr lang="en-US" dirty="0"/>
              <a:t>Time and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Debugging big system during testing phase is costly and time consuming</a:t>
            </a:r>
          </a:p>
          <a:p>
            <a:pPr lvl="1"/>
            <a:r>
              <a:rPr lang="en-US" dirty="0" smtClean="0"/>
              <a:t>Local fix can introduce new bugs at other places</a:t>
            </a:r>
          </a:p>
          <a:p>
            <a:pPr lvl="1"/>
            <a:r>
              <a:rPr lang="en-US" dirty="0" smtClean="0"/>
              <a:t>Verification eliminate most errors in planning phase, cut down the duration of software development , clarify the roles.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Specification </a:t>
            </a:r>
            <a:r>
              <a:rPr lang="en-US" dirty="0"/>
              <a:t>or </a:t>
            </a:r>
            <a:r>
              <a:rPr lang="en-US" dirty="0" smtClean="0"/>
              <a:t>Verification-Need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  <a:p>
            <a:pPr lvl="1"/>
            <a:r>
              <a:rPr lang="en-US" dirty="0"/>
              <a:t>Properly specified and verified software is easier to reuse</a:t>
            </a:r>
          </a:p>
          <a:p>
            <a:r>
              <a:rPr lang="en-US" dirty="0" smtClean="0"/>
              <a:t>Certification</a:t>
            </a:r>
          </a:p>
          <a:p>
            <a:pPr lvl="1"/>
            <a:r>
              <a:rPr lang="en-US" dirty="0" smtClean="0"/>
              <a:t>Safety critical systems demand specification and verification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Control of cooling system in nuclear power plant</a:t>
            </a:r>
          </a:p>
          <a:p>
            <a:pPr lvl="2"/>
            <a:r>
              <a:rPr lang="en-US" dirty="0" smtClean="0"/>
              <a:t>Cockpits of modern aircrafts.</a:t>
            </a:r>
          </a:p>
          <a:p>
            <a:pPr lvl="1"/>
            <a:r>
              <a:rPr lang="en-US" dirty="0" smtClean="0"/>
              <a:t>Commercially critical programs require program verification as warranty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Software used by banks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4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</a:t>
            </a:r>
            <a:r>
              <a:rPr lang="en-US" dirty="0" smtClean="0"/>
              <a:t>verification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verification techniques can be thought of as comprising </a:t>
            </a:r>
            <a:r>
              <a:rPr lang="en-US" dirty="0" smtClean="0"/>
              <a:t>three parts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a </a:t>
            </a:r>
            <a:r>
              <a:rPr lang="en-US" i="1" dirty="0"/>
              <a:t>framework for </a:t>
            </a:r>
            <a:r>
              <a:rPr lang="en-US" i="1" dirty="0" err="1"/>
              <a:t>modelling</a:t>
            </a:r>
            <a:r>
              <a:rPr lang="en-US" i="1" dirty="0"/>
              <a:t> systems</a:t>
            </a:r>
            <a:r>
              <a:rPr lang="en-US" dirty="0"/>
              <a:t>, typically a description language of some sort;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specification language </a:t>
            </a:r>
            <a:r>
              <a:rPr lang="en-US" dirty="0"/>
              <a:t>for describing the </a:t>
            </a:r>
            <a:r>
              <a:rPr lang="en-US" dirty="0" smtClean="0"/>
              <a:t>properties </a:t>
            </a:r>
            <a:r>
              <a:rPr lang="en-US" dirty="0"/>
              <a:t>to be verified;</a:t>
            </a:r>
          </a:p>
          <a:p>
            <a:pPr lvl="1"/>
            <a:r>
              <a:rPr lang="en-US" dirty="0" smtClean="0"/>
              <a:t>a </a:t>
            </a:r>
            <a:r>
              <a:rPr lang="en-US" i="1" dirty="0"/>
              <a:t>verification method </a:t>
            </a:r>
            <a:r>
              <a:rPr lang="en-US" dirty="0"/>
              <a:t>to establish whether the description of a system </a:t>
            </a:r>
            <a:r>
              <a:rPr lang="en-US" dirty="0" smtClean="0"/>
              <a:t>satisfies the </a:t>
            </a:r>
            <a:r>
              <a:rPr lang="en-US" dirty="0"/>
              <a:t>specification.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61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verification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Verification techniques are classified based on</a:t>
            </a:r>
          </a:p>
          <a:p>
            <a:r>
              <a:rPr lang="en-US" dirty="0" smtClean="0"/>
              <a:t>Verification method</a:t>
            </a:r>
          </a:p>
          <a:p>
            <a:pPr lvl="1"/>
            <a:r>
              <a:rPr lang="en-US" dirty="0"/>
              <a:t>Proof based, model based verification</a:t>
            </a:r>
          </a:p>
          <a:p>
            <a:r>
              <a:rPr lang="en-US" dirty="0" smtClean="0"/>
              <a:t>Degree of automation</a:t>
            </a:r>
          </a:p>
          <a:p>
            <a:pPr lvl="1"/>
            <a:r>
              <a:rPr lang="en-US" dirty="0" smtClean="0"/>
              <a:t>Automatic, semiautomatic and manual verification</a:t>
            </a:r>
          </a:p>
          <a:p>
            <a:r>
              <a:rPr lang="en-US" dirty="0" smtClean="0"/>
              <a:t>Specification describing the system</a:t>
            </a:r>
          </a:p>
          <a:p>
            <a:pPr lvl="1"/>
            <a:r>
              <a:rPr lang="en-US" dirty="0" smtClean="0"/>
              <a:t>Property verification(</a:t>
            </a:r>
            <a:r>
              <a:rPr lang="en-US" dirty="0"/>
              <a:t>expensive to </a:t>
            </a:r>
            <a:r>
              <a:rPr lang="en-US" dirty="0" smtClean="0"/>
              <a:t>verify), full behavior verification</a:t>
            </a:r>
          </a:p>
          <a:p>
            <a:r>
              <a:rPr lang="en-US" dirty="0" smtClean="0"/>
              <a:t>Domain of application</a:t>
            </a:r>
          </a:p>
          <a:p>
            <a:pPr lvl="1"/>
            <a:r>
              <a:rPr lang="en-US" dirty="0"/>
              <a:t>hardware or </a:t>
            </a:r>
            <a:r>
              <a:rPr lang="en-US" dirty="0" smtClean="0"/>
              <a:t>software	</a:t>
            </a:r>
          </a:p>
          <a:p>
            <a:pPr lvl="1"/>
            <a:r>
              <a:rPr lang="en-US" dirty="0" smtClean="0"/>
              <a:t>sequential ( single processor) or concurrent (multiple processor)</a:t>
            </a:r>
          </a:p>
          <a:p>
            <a:pPr lvl="1"/>
            <a:r>
              <a:rPr lang="en-US" dirty="0" smtClean="0"/>
              <a:t>reactive </a:t>
            </a:r>
            <a:r>
              <a:rPr lang="en-US" dirty="0"/>
              <a:t>or </a:t>
            </a:r>
            <a:r>
              <a:rPr lang="en-US" dirty="0" smtClean="0"/>
              <a:t>transformational </a:t>
            </a:r>
          </a:p>
          <a:p>
            <a:r>
              <a:rPr lang="en-US" dirty="0" smtClean="0"/>
              <a:t>Stage of system development</a:t>
            </a:r>
          </a:p>
          <a:p>
            <a:pPr lvl="1"/>
            <a:r>
              <a:rPr lang="en-US" dirty="0" smtClean="0"/>
              <a:t>Pre development and post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64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Transformational </a:t>
            </a:r>
            <a:r>
              <a:rPr lang="en-US" dirty="0" err="1" smtClean="0"/>
              <a:t>vs</a:t>
            </a:r>
            <a:r>
              <a:rPr lang="en-US" dirty="0" smtClean="0"/>
              <a:t> Reactive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Transformational programs</a:t>
            </a:r>
          </a:p>
          <a:p>
            <a:pPr lvl="1"/>
            <a:r>
              <a:rPr lang="en-US" dirty="0" smtClean="0"/>
              <a:t>Program takes an input and after some computation expected to terminate with an output</a:t>
            </a:r>
          </a:p>
          <a:p>
            <a:r>
              <a:rPr lang="en-US" dirty="0" smtClean="0"/>
              <a:t>Reactive systems</a:t>
            </a:r>
          </a:p>
          <a:p>
            <a:pPr lvl="1"/>
            <a:r>
              <a:rPr lang="en-US" dirty="0" smtClean="0"/>
              <a:t>Not intended to terminate and that react continually with their environment</a:t>
            </a:r>
          </a:p>
          <a:p>
            <a:pPr lvl="1"/>
            <a:r>
              <a:rPr lang="en-US" dirty="0"/>
              <a:t>e.g., operating systems, embedded systems and computer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69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Model </a:t>
            </a:r>
            <a:r>
              <a:rPr lang="en-US" i="1" dirty="0"/>
              <a:t>C</a:t>
            </a:r>
            <a:r>
              <a:rPr lang="en-US" i="1" dirty="0" smtClean="0"/>
              <a:t>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checking is an </a:t>
            </a:r>
            <a:r>
              <a:rPr lang="en-US" b="1" dirty="0"/>
              <a:t>automatic</a:t>
            </a:r>
            <a:r>
              <a:rPr lang="en-US" dirty="0"/>
              <a:t>, </a:t>
            </a:r>
            <a:r>
              <a:rPr lang="en-US" dirty="0" smtClean="0"/>
              <a:t>model based, </a:t>
            </a:r>
            <a:r>
              <a:rPr lang="en-US" b="1" dirty="0" smtClean="0"/>
              <a:t>property</a:t>
            </a:r>
            <a:r>
              <a:rPr lang="en-US" dirty="0" smtClean="0"/>
              <a:t>-verification </a:t>
            </a:r>
            <a:r>
              <a:rPr lang="en-US" dirty="0"/>
              <a:t>approach.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intended to be used for </a:t>
            </a:r>
            <a:r>
              <a:rPr lang="en-US" b="1" i="1" dirty="0" smtClean="0"/>
              <a:t>concurrent, reactive </a:t>
            </a:r>
            <a:r>
              <a:rPr lang="en-US" dirty="0"/>
              <a:t>systems and originated as a post-development methodology.</a:t>
            </a:r>
          </a:p>
          <a:p>
            <a:r>
              <a:rPr lang="en-US" dirty="0"/>
              <a:t>Concurrency bugs are among the most difficult to find by </a:t>
            </a:r>
            <a:r>
              <a:rPr lang="en-US" i="1" dirty="0" smtClean="0"/>
              <a:t>testing</a:t>
            </a:r>
          </a:p>
          <a:p>
            <a:r>
              <a:rPr lang="en-US" i="1" dirty="0" smtClean="0"/>
              <a:t>Used when </a:t>
            </a:r>
            <a:r>
              <a:rPr lang="en-US" b="1" i="1" dirty="0" smtClean="0"/>
              <a:t>input is limited </a:t>
            </a:r>
            <a:r>
              <a:rPr lang="en-US" i="1" dirty="0" smtClean="0"/>
              <a:t>since checking is done for each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2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FV Technique: Model checking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04864"/>
            <a:ext cx="7315200" cy="3763963"/>
          </a:xfrm>
        </p:spPr>
        <p:txBody>
          <a:bodyPr/>
          <a:lstStyle/>
          <a:p>
            <a:pPr lvl="1"/>
            <a:r>
              <a:rPr lang="en-IN" sz="2000" dirty="0"/>
              <a:t>Model checking, also known as property checking, is a state-based approach to formal verification</a:t>
            </a:r>
            <a:r>
              <a:rPr lang="en-IN" sz="2000" dirty="0" smtClean="0"/>
              <a:t>.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5362" name="Picture 2" descr="aif0002-02-formal-verification-model-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64516"/>
            <a:ext cx="6552728" cy="386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34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based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description </a:t>
            </a:r>
            <a:r>
              <a:rPr lang="en-US" dirty="0"/>
              <a:t>is a set of formulas </a:t>
            </a:r>
            <a:r>
              <a:rPr lang="en-US" dirty="0" smtClean="0"/>
              <a:t>Γ </a:t>
            </a:r>
            <a:r>
              <a:rPr lang="en-US" dirty="0"/>
              <a:t>(in a suitable logic) and the </a:t>
            </a:r>
            <a:r>
              <a:rPr lang="en-US" dirty="0" smtClean="0"/>
              <a:t>specification is </a:t>
            </a:r>
            <a:r>
              <a:rPr lang="en-US" dirty="0"/>
              <a:t>another formula </a:t>
            </a:r>
            <a:r>
              <a:rPr lang="en-US" i="1" dirty="0"/>
              <a:t>φ</a:t>
            </a:r>
            <a:r>
              <a:rPr lang="en-US" dirty="0"/>
              <a:t>. The verification </a:t>
            </a:r>
            <a:r>
              <a:rPr lang="en-US" dirty="0" smtClean="0"/>
              <a:t>by finding proof</a:t>
            </a:r>
            <a:endParaRPr lang="en-US" dirty="0"/>
          </a:p>
          <a:p>
            <a:r>
              <a:rPr lang="en-US" dirty="0" smtClean="0"/>
              <a:t>Program variables can have infinitely many interacting values</a:t>
            </a:r>
          </a:p>
          <a:p>
            <a:r>
              <a:rPr lang="en-US" dirty="0" smtClean="0"/>
              <a:t>Do not check for every state as model checker</a:t>
            </a:r>
          </a:p>
          <a:p>
            <a:r>
              <a:rPr lang="en-US" dirty="0" smtClean="0"/>
              <a:t>Use Proof calculus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78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FV Technique: </a:t>
            </a:r>
            <a:r>
              <a:rPr lang="en-IN" sz="2800" b="1" dirty="0"/>
              <a:t>Theorem proving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8840"/>
            <a:ext cx="7315200" cy="4137323"/>
          </a:xfrm>
        </p:spPr>
        <p:txBody>
          <a:bodyPr/>
          <a:lstStyle/>
          <a:p>
            <a:r>
              <a:rPr lang="en-IN" sz="2400" dirty="0"/>
              <a:t>P</a:t>
            </a:r>
            <a:r>
              <a:rPr lang="en-IN" sz="2400" dirty="0" smtClean="0"/>
              <a:t>rocess </a:t>
            </a:r>
            <a:r>
              <a:rPr lang="en-IN" sz="2400" dirty="0"/>
              <a:t>of verifying that the </a:t>
            </a:r>
            <a:r>
              <a:rPr lang="en-IN" sz="2400" dirty="0">
                <a:solidFill>
                  <a:srgbClr val="FF0000"/>
                </a:solidFill>
              </a:rPr>
              <a:t>implemented system meets design requirements</a:t>
            </a:r>
            <a:r>
              <a:rPr lang="en-IN" sz="2400" dirty="0"/>
              <a:t> (or specifications) using mathematical reasoning</a:t>
            </a:r>
            <a:r>
              <a:rPr lang="en-IN" sz="2400" dirty="0" smtClean="0"/>
              <a:t>.</a:t>
            </a:r>
          </a:p>
          <a:p>
            <a:pPr lvl="1"/>
            <a:r>
              <a:rPr lang="en-IN" sz="2000" dirty="0" smtClean="0"/>
              <a:t>Used for code based verification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is a proof-based approach to formal verification.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7410" name="Picture 2" descr="aif0002-03-formal-verification-therom-prov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60007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5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Simple steps in writing a software</a:t>
            </a:r>
            <a:endParaRPr lang="en-IN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AutoShape 2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8" descr="data:image/png;base64,iVBORw0KGgoAAAANSUhEUgAAApgAAAFYCAYAAAD3MYzgAAAAAXNSR0IArs4c6QAAAARnQU1BAACxjwv8YQUAAAAJcEhZcwAADsMAAA7DAcdvqGQAAHURSURBVHhe7b1rtBXVne7t6E98yNvNGSfnNLkIRNsxGHn7vE2MOaFzHBkmJobTmgheSYIJHdpuEjSiwTQRiJcEUVAxCXGraRsjAioqghKQyMVbNjfBC1dbRVT29oIhSqIf51tPbZ/lf0/qttaqWrvWqqfGmGOtqjnnf/7nb85a9aw5Z1Ud5bSJgAiIgAiIgAiIgAiIQI4EjsrRlkyJgAiIgAiIgAiIgAiIgJPAVCcQAREQAREQAREQARHIlYAEZq44ZUwEREAEREAEREAEREACU31ABERABERABERABEQgVwISmLnilDEREAEREAEREAEREAEJTPUBERABERABERABERCBXAlIYOaKU8ZEQAREQAREQAREQAQkMNUHREAEREAEREAEREAEciUggZkrThkTAREQAREQAREQARGQwFQfEAEREAEREAEREAERyJWABGauOGVMBERABERABERABERAAlN9QAREQAREQAREQAREIFcCEpi54pQxERABERABERABERABCUz1AREoGYGtW7e64447LjWMHTs29ByfSD9r1qxCanLiiSeG9lkeC1m4cGHNR6Sx2/r162txe/furduv5cuX150nLQP4WK7wP8tm24Ppactn4ttj27DctHiUldfGMuvtF0X3p7zqJzsiIALlJiCBWe72kXcVJACRcdRRR6UGijp8In29QiIr2qlTp4b2IVjsNnHixJqPfhx8icqTViaEJWz5gjUtX1p8T09PaJc+wX5W4cv2sHVk/dL8ZNuwPX1RS58Yn7fAbKRfFN2f0tpK8SIgAp1BQAKzM9pRtegwAhAaDFbg2eMUSEULAogiCjMINW6+OMKoJTf6lDbC5zcb86UJt3qb24r2ekVcHgKTrCDKuUX9kajXtyQOLLPePx5F96d6207pRUAE2pOABGZ7tpu8rhCBtNFAKwgg8iDqcAxixgpCIsMoIdPg0wrDKKx29I8jcBC3djQQ3yGEffE5f/782jHYQRr4xmDj8d2OMqLehw8fruVP8xtpkQd24B/qxvpRpNNPK7pQJ/IgNzu6mYfAhH1/RNeOgsaNYFrfYCNuWh9tiPa2/scJTPAh/6g+IoFZoR8XVVUECiQggVkgXJkWgTwIZBWYFAZ2ZNEfCbRCy6az4jDKZ38EDiIFogj27XfktSNzFGr+FLUtm6N6/nQy7HNEL4vfLJdrRinoyM8uO+B0t2/XClyK8zwEJsqhbX/k2fpgRzApSv3lEn6bQngzjV1jymNWTFvGtq52zasEZh5nrWyIgAhIYKoPiEDJCWQVmBAMFAqc1rYiDaNcFB0cOYyb/vaRcL0lxQ3FD8SRHc2EKKPgtGsWeUMQ8nNU0l/bCTt2ipxiK6vfVtjCDlhwFNTywHfaphjlyKAVwhRmeQhM2GLdyJ5i0ApE+mVFMdLjOBmiDe1Uu2VGUWzXx7Ieth9x1NpvV7S7BGbJfxDkngi0CQEJzDZpKLlZXQJZBaY/ssURKgoaCjo/XRZBYYUoBCJtUxBxn1O6EEFJ6y8hJqNuHopag5nV76R1llnXYPLud3tzTF4Ck+3IaXuOsEb5FrVmE2eA3xco7mHLX+rgT5GTrT9a7bdllv5Q3bNRNRcBEchKQAIzKymlE4EBIpBVYMYJB45g+dOjHEHjqGaSILQje1EjlBwJw2fc2j+IT3/62l+XGCUws/odJQTZZHECE/Wiz/5NS3mPYFr/KJpRdpLA9G/Q8dMmCWe/HeyUeNRUOv+ISGAO0ImuYkWgwwhIYHZYg6o6nUcgq8D0xUjcCBaOI60f7A03URStQOH6S6azI5z+iJg/8gZxhdE2Tn3bqfQkgZnmdyMCk75CXPPmIF9g5TWCCQ6+iOV0vX+TT5xI99e3NiIwUdeo9ucIqARm5/2GqEYiMBAEJDAHgrrKFIE6COQlMOPs4DjEhb1jO8o9u64Pgsi/Q9yKJysarbDy797OMoKZ1e96BaYVxba+vrjLU2DaG3dQDkZQo0QiRZ4/qsw2IF9/ZJn1sOtW/RFsu34T+RFvby6SwKzj5FRSERCBWAISmOocIlByAnkJTCtGODVr72BOe1wRp8Y52uY/qNxOZcet88RxiBk+UN0XmHZdJr4jXVa/6xWY/s1DyB91c0yeAtMyJKMogWlv/OGIo/XNPq7IilYwQ3+xYp8C09qkqIx6fJIEZsl/EOSeCLQJAQnMNmkouVldAnkJTBC0dyLbR9tkeW2ivaHEH6GEbStW/el6KyhZrl2vSbFqRZC90SaL3/UKTPhsRTHFLoUcRw/zFJiWIdfMxk1zx9U5aimDXw8+19MyZBv50/TY1whmdX9fVHMRKIqABGZRZGVXBHIigKlrCAArAqxpiBbE+VPczBM19Y3RO4hAiJioh7HHuU6bUa9ZTPOTjzBCucwf5TuO0Tff9zS/kzjFxVmbrLef1t9nXdNeNxlVv6h2SfI7rc70mek4Eh3XL9AOaHcujfDbOi5fTt1ZZkRABCpCQAKzIg2taoqACIiACIiACIhAqwhIYLaKtMoRAREQAREQAREQgYoQkMCsSEOrmiIgAiIgAiIgAiLQKgISmK0irXJEQAREQAREQAREoCIEJDAr0tCqpgiIgAiIgAiIgAi0ioAEZqtIqxwREAEREAEREAERqAgBCcyKNLSqKQIiIAIiIAIiIAKtIiCB2SrSKkcEREAEREAEREAEKkJAArMiDa1qioAIiIAIiIAIiECrCEhgtoq0yhEBERABERABERCBihCQwKxIQ6uaIiACIiACIiACItAqAhKYrSKtckRABERABERABESgIgQkMCvS0KqmCIiACIiACIiACLSKgARmq0irHBEQAREQAREQARGoCAEJzIo0tKopAiIgAiIgAiIgAq0iIIHZKtIqRwREQAREQAREQAQqQkACsyINrWqKgAiIgAiIgAiIQKsISGC2irTKEQEREAEREAEREIGKEJDArEhDq5oiIAIiIAIiIAIi0CoCEpitIq1yREAEREAEREAERKAiBHIXmBMmTHBHHXWUghiUtg+gj2oTAREQAREQAREojkDuAvOkk05y9y5f7Q4cfE9BDErXB9A30Ue1iYAIiIAIiIAIFEegEIG59IHV7rW33lMQg9L1AfRNCMwFCxa4yy+/PAyzZ89269evD8OhQ4eKO9tkWQREQAREQAQqQqAQgXnPstXu1Tf/oiAGpesD6JsjR45MnL5H/JQpU9yqVasq8jOgaoqACIiACIhAvgQKEZh3Bxfx/W/8RUEMStcH0De/+MUvunHjxoUjmYMHD04Um8OHDw9HO7WJgAiIgAiIgAhkJ1CIwLzr/lXu5df/rCAGpesD6JtxazD37dsXikmIzyFDhvQTnhCaS5YsyX5mKaUIiIAIiIAIVJhAIQJzyX2/c/t6DyuIQen6APpm1pt8sCYTae1TEcaMGaN1mhX+wVTVRUAEREAEshEoRGAuvnele7HnXQUxKF0fQN/MKjB5CvlCc8SIEW737t3ZzjClEgEREAEREIEKEihEYC4KLuIvHHhXQQxK1wfQN+sVmPxdwN3mHM0cNGiQpswr+IOpKouACIiACGQjUIjAvHPpSvdfr72rIAal6wPom40KTJxSGM3kjUEQmbrTPNsPjVKJgAiIgAhUi0AhAnPh3Svd3lfeURCD0vUB9M1mBCZ+HnAzEG8Cgtjcvn17tX41VFsREAEREAERSCFQiMC8I7iI79n/TuZw30OPum27eupKjzw2rF7/VOb89fgWlRZloexm7Sh/9j6SFyv0zWYFJs4piEqMYGLKHHeYQ3R27LZ3r3Nbt/YPjVR2/nznZs1yDvYOH063gDRIW+SGepVtS/KpjP6WjZ/8EQERKAWBQgTmb+96yO1++U+ZwrXzbgkv0lMunZkpPewO+9Sxkc8u/OznRmW2kdW/qHQoBz40Y6NVecH3K187rS18bQUT9M08BCbO3mXLltX6Ie4u79jtxBOdO+445/DJ79hfuDB7lceO7cs7dapz+A6hmbYhDdLmuQVLHPrZRD3KJNrgC3yK28rmb55tI1siIAIdRaAQgXn7kgfdzn2HUsNFU2fWLtD4niUP0gwbfqw7/oRR7p4V62sB+xCqM66cm9lO1vL8dCvXbQnLbTR/K/ORVSvLLHNZ6Jt5CUz8EnR1ddX6MARn3htGSrHuc0A3CENfEMIniJ2svpVFGKEeqA+3svhFfyQwB7Srq3AREIH8CBQiMBcEF/EdgRBMChSXJwejaxCG2E/Lw3iKJpue9qydM849ryZGpwfC009PO9cEo3zwg2nwCcH6UCAkkQef2Gc87CK9jUO5OIZ0m3e+FubBPsuwTHAcNpDHimV/n/7+6jeLQ7tIi7zrN+2p1YV+Tzj/wn62kBdlgC3z4Zi1BZv1cM/aPmVOh3bIU2DiVOSzMjFV/v777zd9dkJU4lWVsIf2w/vSB3SLEphwaOLE/qOBy5d/OMKJkceenj638T2oRyjsME2OfPikDY5UQuwhLafFmTYtHeIxmsoRVuSLGvmEXZSBAB+w4TvSMy+PEzgFKUdf4xqCo7K0YwU5bGLkFnH0y2fFOlNgMj3yIC03K4iRB/Y4umzFPo6zXoiHP7DNEegsI8gD2ulUuAiIQLsTKERg3rZ4hXv2pT8mBqRBuGvFuvAi+sOpM1Lz0ObQQGghIA/DZz4YwWTZ3J9w/gXujHPGh2VcfcPNYRnIg32kwXfYsj4wHr4hve8j8iGPjcM+jkPwrd24O4ynj0yP48jD8uAX/EPZOIa83EcepP3lrYuO8JVxtIW8vi3Esd60Tb9QDuqIeMRdduWczOzT2rXs8egfeQtMux5z2rRpDf0m+KLSPty9tAIToo7Tuf6IJsUNaFA0IT3WVVrBSsEDEQVBakWrHW1MSoe8djQVNuKmmSncKOgozrCP8imC4TfLp1CGXV+AWuGHvEhLOxRx1nf46vsLVvQXrCDGWY7P1QpMimP4wHT0lfXCPuMo+v20DfVYZRIBERCBZAKFCcxnXnzbZQlLlvcJzAt/NCNTetgcOvyYD0RZ3yfF4i9uWRTaWPHI5vDYdwPxRh+QB8IM+32C7xjX/dwr4T7yWR/gC/bhG+J9H5nfxsEey/rJFXPC/NYfxLOO+G7TJ+1/+ZRT+/l69fV9U7L0zdbL1i2q3uQC/+Ej9skgS1t1QpoiBCZOMQhLtAtu/Mn6EPYkUWkF5kUXXRSexYcOHQqny3t7e/vt4zg2HEc893HjEfY5qgq/7HQ7yu/u7k7/jYwbwbTTuRyls9as6LPCyBeYEH3cIH44he0LzLh0/ppOiKo4gRk1RW5H/hBPYQgbdvQwya6/XMDWwx/9hL+2Lqg70kCAR02RW7bkyBFby9tPZ+vlLwUo29KA9F6oFCIgAm1GoBCB+R+LVrinX3g7U1j8QJ/AvCAQdVnzUFQhPcUcRBPz0yaFmxWkSMPjfnr6gE/4BDtI4/tIgWnjbPnM75fPNNb/KH+sfY7E+rboq2/L5qVt69t3/+WCmkCnMGc9s/Jv53Tom3mPYFL88a5yTG8nbRCAuCnIisik7x/5yEdCc7CLdKNGjQr3aYM3GI0cObLvhrkPyuejlObNmxeKTJaBtaIQm9xPfZZnnMCMGmHkFDQ/rVjjzTS+wLTTtZzGRQV9+3HpYM+/UacegWnz+gLTr0+cMPOPW6Ho8/OnvSkwOY3t+245sBwcw0in7x+n4NMEpQRmm12q5a4ItB+BQgTmrQuXu23PH8wUFt2/NrzQTb5keqb0sAtRNfKzo2rpx5zdNwX+pa+eGh6jTRzHdwT4hE/EIy9s0EfEWR/gC/aZ3o+3+VmW9Yf5fz63q1/Zy9ZsCsv0/ad4pD/WPr/79Xji6f2Rtvy6+WWhDPgB38jN+p613do1HdqyCIGJU3/ChAlhv4Gwy7IWEyOMEH8UhnEis7RT5HYkLmqNIqdrASdpBDMPgemvKcxLYPo3McU9XskXbJyGtuKR14cowc6p+agRTIx22jWjSOOPxMJ2HG+ff9R++1275LEIiEDJCRQiMG8JLuJb9x7MFBZ+IDB/cPH0Wvr7H94UisAf//TaSBtDh/UJTFsG9nGBvqHrzvA40iBgH3bwHQIUcSgLaU8/a7xD+cxLH9LiQxEX2IMt+m/9gf+wj2OIRzlIz/r4/tNX1sfaRx7fV6RHGaynLdvmtRyuCgQlfEFe1htsLJesbdbO6dA3ixKYmHKmSFyyZEldp36S2CydwMR6Ra5zpKjhlC0FGIWSXetY1Agmy7ZrJfMQmP6aS7tW0m9dlGfXZ+K7XYNpBTDXp/qs4D/XYPIRUEgTtdSA0/VkyrWtvHlKI5h1nX9KLAIikD+BQgTmzXcsd1v2HMwU7rhvrTs6ED0QdcwTdczaQ/qTArFoj6FMHEfAcdigcIxKj/xMj+8QBvRh1eM7++Ud/73J/XxkXpYTZf+qOV1hHtjFJ2zQXz+99RtprH3ss3zagu04W35e1g1loF6oo/ULjO5bvSlTW2Vt0zKnQz8pSmDi9ORoZDNl+GJzwAUm71S207H2bm/+LmGkjTeX4NM+J9MKHrtm0l8/CcHEaV77HMykdCifZVPoxQlMeyd51EienSJHPJ/fybvD456ZifJsWnsXe9RzP+NYUZjTFuza9ZqWI2+y4k1Ecek0gpn/lVMWRUAEUgkUIjC7fvuA27T7rVKEpas2upWP7Yj0hcd/e+8joRD8/pTp/dIhb7P1gO1mbTB/o7ai6pHEJS9/y2gHfbMZ8Zd2RtnnYvJmm7Q8SfEQm233KspWP7jcfzNQ0s04jTZG2huFKPx4F3nWcpLsppXJMrKmy+qT0omACIhADgQKEZg33b7Mbdz1ZtuE25f+PhSYk6Zc1jY+txPfMvmKvlmkwIQgtDfT5HCOykQaAU45Y90jR0DjHieUZqvReN000yg55RMBEehQAoUIzF8HF/HunW+0TVi35SU36aLLXLv53U6My+Ir2rhIgYnfCT4gfdKkSR36s1HCavkPWm+1i5haz/J+9Vb7pfJEQAREYIAIFCIw5y9Y5p7c8YaCGJSuD6BvFi0weTc5hKY2ERABERABEagigUIE5q/+8373xHOvK4hB6foA+mYRAhPPooRdhBEjRtSmyfHMSh4fPXp0pscXVfGHSHUWAREQARHoLAKFCMxf3na/e/zZ1xXEoHR9AH2zCIGJ6fC0B6dDYGoTAREQAREQgSoQKERg/uK2+9yjz/QqiEHp+gD6ZhECE69gTBOYCxYsqMJviuooAiIgAiIgAq4QgXnjf9znNjzdqyAGpesD6JtFCEz8lvDVjHFCk+8Q1++OCIiACIiACHQ6gUIE5g2/udet296jIAal6wPom0UJzGnTpsWOYhZVZqf/QKl+IiACIiAC7UmgGIF5671u7bYeBTEoXR+4IeibRYm97u7uWIE5e/bs9vyFkNciIAIiIAIi0ACBQgTm9cFF/JGnDiiIQen6APpmUQIT55+9g9xOleMB7NpEQAREQAREoCoEChGYc29e6tZseU1BDErXB9A3ixSYeG+4vwYTolObCIiACIiACFSJQCECc9LFV7i5XUsVxKB0fQB9s0iBuXv37iMEJkSnNhEQAREQARGoEoHcBSYupnywtD77HrytUC4GRQs+PFzdjmJibaY2ERABERABEagSgdwFZpXgqa4iEEVg3rx5NYGp10Wqj4iACIiACFSRgARmFVtddS6UAJ53yRHMKVOmFFqWjIuACIiACIhAGQlIYJaxVeRT2xPAsgiITLzhR5sIiIAIiIAIVI2ABGbVWlz1bQkBvBZy8ODBLSlLhYiACIiACIhA2QhIYJatReRPRxA4dOiQmzRpUkfURZUQAREQAREQgXoJSGBmIAax8Nd/8zexb2mJe/e0jh8lZsE0eav6gabjM5zMSiICIiACItASAhKYGTDjLSxHDx3mDhx8T0EMStkHzvnmeQ7T8tpEQAREQAREoAwEJDAztEIoMI8e5l576z0FMShlHzhn3HnuxhtvdHjGpx9WrVrl3n///Qw9XUlEQAREQAREIB8CEpgZOEJgfjIQmK+++RcFMShlHzh73Hj3pS99KXE6Hg+AnzZtmtOD3zOc9EoiAiIgAiLQFAEJzAz4KDD3v/EXpyAGZewDEJgzZsxwo0ePrr05asiQIbGCE49R0prNDCe/koiACIiACDREQAIzAzYKzJdf/7NTEIMy9oGzzh0fuwYT70fv6upyY8aMCR+dZG86gtDUiGaGHwElEQEREAERqIuABGYGXH0Cc6jb13tYQQxK2QfOOvfbmW/ywc1AeIWlFZp4vaU2ERABERABEciLgARmBpIUmC/2vOsUxKCMfeDMOgQmu7wvNDHCiUdyaRMBERABERCBZglIYGYgSIH5woF3nYIYlLEPnHlO9hFM2+UhKCEsOZo5YsQIh/6uTQREQAREQASaISCBmYEeLrifCKbI/+u1dxXEoJR94IwGBSa7/+zZs2siE9PnGsnM8MOgJCIgAiIgArEEJDAzdI5QYH5yqNv7yjsKYlDKPnDG2Y2NYNruv2TJkprIxCON9OzMDD8OSiICIiACIhBJQAIzQ8egwNyz/x2XJTy+Za+776FHw5AlvU1zx90r3cWX/tTN/Nl1bvX6p+rOX295SL9tV88RvtKPOTfeGhnfSDlRecAI5edlr6p2xuYgMHEq4CHtnC7H1Hllt4ULnZs1yzl8+tvWreXCUjZ/BoLO4cPO7d0bXXJSXBG+NtoejeYrog6yKQI5EJDAzACRAnPXy39yaeHaebe4YZ86tnaRxvffrd+amu/RzXvc8Z8bFeaz+f/5Xy9MzZvmU1r8lEtnhuUufXBDWNaMq+bW/IBPfnyavbh41PHMc8+rlYPyUC7sN2pT+fr65NizvpX5LvK0Lj9hwoRa/8WoZqU2CMrjjnPuxBOdmzq17xP7vPjjE/sDua1f79zYsX0elMGfolhAGIJ/lg1/BuLSJsVlsV1vGttfkvLCL4ROb8d6+Sl9xxCQwMzQlBSYO/cdcmlh2PBj3fEnjHL3rFjvZlzZJ9S+8rXTUvNBeCEt8qCM25c86GALYcOmPan50/xKit+y87XQX6a5aGqf4OQxP77Rsny7sIMyYL9Rm8rX1yfH5CgwMTWO52OiD+Bh7a1Yj7l9+/bcBHKGUzo6SU9Pn3j0Ry2tQCmDoGu1YGoYaJMZ62HdjgITgpgCs0lUyi4CZSQggZmhVSgwdwQX8qSwORBKEFELAnHIdBScaXlPDkQoLujTA4HJtPgOe9xHmjMCIYpjtPur3yzu5xPiGWdtwcaE8y8MxS/ikc6Wg+MPrdsSlo94+IJj2EdgPPKsDwQvfGE51kfYsHEsB8d9uzjGMugL6kMf8WnrB1sI1wSjxIhDwPc0tlWIz1Ng4pRAnx80aFDfCPOUKRnOkvqTQFTCNp/JCVE7oNvEiR+ODPqOzJ/ff6QJ+xAIvkjANC1GFxkHm9zwnaOiHIGkMOKo6fLlH6anLcZBcOEY9hFgj2mQy/rE8lkO4lkWR2fjYCfVIclOlL8sI65sMoGfrBPzwM+g/9VGa3Ec6TmqjDycFqd9xMNOVBztgrG1gT8WUZtfn6S2sXEcwbRtY/sAjqOt2I747qf1fWQ9mS6u/w3oCaTCRaA/AQnMDD0CF9uPBzf5PPvSH+sKl105J7xATzj/gtR8ty1eUZuWHBoIPIi0q2+4uV8+HEf4TCCsfjh1Rvgd9pEXvuE4yzvjnPHhd9rgPj7hD+JQBvLBFvbvWrHOwWfahT3s23iWgzSwQ7tIY+Owb+MeXLvlCLsoD+Uy7y9vXRTuo1zYZn1w3Nr26w/b9bZNp6U/PccRTJ4S9s5yiME8NrxVCO9D9x/0jnYfcIGZZUQJIg+iB0IGwgTT1RAKFACwQTGKeLtPUQPxgICRUhyjwKHoIGjYpS0bR5GKMu0oH6aUsc9gBRsFGMuC/1b82sZNqoO1w/pxFC7O36SyyQQcKSApirlcgcsTfJ/tHwKUgXaJ4mVHN9leLI9CLapzWw7MhzpzpJtl+TYpMKNGYGETxzn9j7Zku3HpBfoGvlsfGef3P6aNW3+ax0krGyLQIAEJzAzgKDCfefFtlzVcfX1XKJaGDj/GdT/3SqZ8EIpfPuXUMA9vtICYYpk4bu394pY+QfbdQIyteGRz7btNz/zIZ2395Io5oTBF2gt/1Ccwlyxfl7pPIYwyWQ7yo3zsr+3eFQZ8h38oF3WKKgfloVzkRzz8s/WDHeu3H+/7nbVtOjHd6Wd+M/cpZkyV47mYaCPcVd7oBlGJm4doy75ByH4//vjjwyJQLt6TTlGLKXrsww623t7ecJ/P68Sn3Uc67CMdNu6nTvVnFZj+GkyKBhTm36gBEUQB5o8cQljY0TMrSCg+LXTazjJl74/Gwmc7ykaRFNWoSXWwwgd5eQNNkr9JZUeNploxZVn7IsqWGTVFTl9tHEdMbb39OjEOvnGU2KaPEqUQihTsWQQm7Nn+ZtseAhv27Ia0qG+SaG30BFU+ESiIgARmBrAUmE+/8LbLEmYZcbn4gXWZ8sDu8t9vrqVFPo7gQQwingKTPiANR/z4nWkoUvFp00X5f8EHApO+Ju0zDp9Rtm4MRCWFIH3APtL6dukXbVFMWru2zrTLeN9elrbp1DTfKEBg4tTA234oAusdxYRQxGhlnKCMOo5zDe9NRxym6GGDPmDUE9ukSZPC+HHjxoX7o0ePDvfxiY1CFunsPuwkbkkCk+Im7QJvpzb9KfQo+/6ULwVV1jWFUf7EiS1OydrPqDuXk+oQdwNLkr9R5dJOFJM4gWan7jkNzht7osqnbRvHEVPfp6i1kHaKHOmZBp++ALRlNCsw4aP9M2DFaFr/y3A9UxIRaBUBCcwMpEOB+YmhbtvzB1PDvK47w4vdyM+Ock88vT81PW1SSNk8P5/bd6GdfMn00A7TMM+i+9eG8WPOHu/879i/deHy8PiyNZtqPjHvtMuvdbCPfdiHHaRN20c+6xPToyyWA3/WPLkzrD98Bosou/Q5rn5+nWEH9lgH3+8s7dOpab5xRv4jmDg1IPAGDx4ctjkFW4ZTpl8SjBxC3Nk3BkWJywGfIo+bLuVonz8lzVpyBJPprDjwRzCtkOGUL0cx7ahilC+8+ShpBJPTyv66wqhROow++ltaHXyBifSob5K/SWXHCUzY9cWUnbKG32kjmBz18wWmLw7j1mDa45yKRj2jxCyOcWo/SWBafnEjmFFMWHcJzHp/fpR+AAlIYGaAT4G5de9BlxaGDuub3sYnBBHC6WeND/Ph80tfPTXSxnkTJ9dE4A8unu4QaOuWQLwhP/dhZ2EgBmEbZd0QiFrGIw32f/zTa8P0LI9pcfyqQFjSP+RDWbADm2n7q5/YGeZlOcxLn2AH3x/bvj/8pNi2dpEHdUJ5iMe+jact5md8KDCDstkGvt9pbdPJ8V8vSGDi9MCNOHZEMcMpE5skSWwOuMCE13bdIva5zjDpsUAUmLz4U7hRrNkpcisw/elhCB+OYDKv/3gkHI8TmFwLGDUq6a9f9Nd7ssXS6hC1DpLrUa14oh34m1Q2R3nJDH7Fsfan2nkzFXwHE1s+WTCOI50UpSyPfkatYfSFMUUeb7QiZ66n5B8A64f9DpGKdaLMFycwKdZ9H6NEN0c3o9q8mRNVeUUgBwISmBkgQmB+LBjB3LLnYGK4+Y7l7uhAAPnhpEBUIi8+ERdnZ/z3JofxHN3B96vmdNXS0y7tYB95aO+O+z4UnYhjuYi/b/WmUJDSBr4jPeIg1HA86/71N91Z89Mvx/oGgUiRjXLIhyIU5SE/ymcdLAO/fj4/3++09unk+NPGFjOCidMDaxjZJzF9ndfmi81SCEx/WtQXnFEjSBA6vMDbO8i5ho+CCZ9WYHJUjCKLd0BT7NhncsIPChh7J7m/di9pGtz3LU6UJNUBjW/j7V3qcf76eeyaVdbdflqxxyltHKMAZ1oryCkwGWd52dFF+GLt2HR+x7b1gd2kutpRUSsqbVnkRu4U+ew//HOR5GNa/8vr5JQdEciBgARmBoh9AvNot2n3Wy0Jv733Ebd01cYjyqI4hB8rH9sR6wvyxsXjeFLeeuoY5SN9S/MvrRwwSEuj+A/742ljx+V+k489NfhczKJEIG/kyXA6ti5Jo6NCvNM4q6dp5aTFZy2H6bLccZxWh6T4JH/9su0oXha/UIe0dFl5ZU2XVF5WG3HT8Gltl1bXtPyKF4EBJCCBmQE+BebGXW+6gQwUmAPpg8oe2D4Qx//UggXmvHnzcpsmz3DKKUlVCCTdWFUVBqqnCHQoAQnMDA1Lgdm98w03kGHSRZc5hIH0QWUPbB+I43/qmGJHMHEHOafJ8QggbSKQCwFME6s/5YJSRkSgbAQkMDO0CAXmkzvecApiUMY+8E8FC0ycJrybHM+01CYCIiACIiACSQQkMDP0j1Bgfvxo98RzryuIQSn7wD+dfm7uazC7u7vDt+swfPSjHw1HMSE07XG88UebCIiACIiACFgCEpgZ+gME5pBAYD727OsKYlDKPvB/CxCY9hmYSQ9LX7JkSYazSElEQAREQASqREACM0NrU2A++kyvUxCDMvaBIgQmTo0JEyYkvomHb9vJcBopiQiIgAiIQIUISGBmaGwKzA1P9zoFMShjHxj9jfynyHFqrFq1KlFg8vWMGU4jJREBERABEagQAQnMDI1Ngblue49TEIMy9oGiBCZOjyFDhsSKzNT3e2c4v5REBERABESg8whIYGZoUwrMtdt6nIIYlLEPfK2gEUycHngHedwazN7e3gxnkJKIgAiIgAhUjYAEZoYWp8B85KkDTkEMytgHvvb1c3K/i5ynBu4mjxKYRb3VJ8MpqSQiIAIiIAIlJyCBmaGBIDD/9mNHuzVbXlMQg1L2gVNOK05g4hQZPnz4ESJTjyfK8OOhJCIgAiJQUQISmBkaHgLzv/33/+Hmdi1VEINS9oET/vGkwkYwcYpMmzbtCIGJ80KbCIiACIiACEQRkMDM0C8OHTrkcLesfbi0vn/4AG6xKAcLTGUXte3evbufwBwxYkRRRcmuCIiACIhABxCQwOyARlQVRKAVBEaOHFkTmXpdZCuIqwwREAERaF8CEpjt23byXARaSgBrLnmzz/bt21tatgoTAREQARFoLwISmO3VXvJWBAaMANZcQmDihh9tIiACIiACIpBEQAJT/UMERCAzAay3nTJlSub0SigCIiACIlBNAhKY1Wx31VoEGiLQ1dXl1q9f31BeZRIBERABEagOAQnM6rR1v5oePXRY4jum497couNHiVswTd6KfqDXUFb0x0nVFgER6AgCEpgd0Yz1VwIC4cDB9xTEoJR94JIfT3e6U73+81o5REAERKAsBCQwy9ISLfYDAvO1t95TEINS9oFLLp3u/v3f/93hznUITRuWLVvm8GxabSIgAiIgAuUlIIFZ3rYp1DMIzFff/IuCGJSyD1x86WXu5JNPTpyKx3M58YahIh8wX+hJKOMiIAIi0MEEJDA7uHGTqgaBuf+NvyiIQSn7wJSpl7nJkye7MWPG1N6gFfU+dK4Fxd3tuvmooj9mqrYIiEApCUhglrJZincKF+aXX/+zghiUsg9AYMatwcRrK3E3+7hx49yQIUP6jXJKaBb/26ESREAERCALAQnMLJQ6MA0E5r7ewwpiUMo+cNGPfpL5Jh+sybSvsUTf1g1CHfijpSqJgAi0FQEJzLZqrvycxUX4xZ53FcSglH3gh3UITJ4VEJojRoyojWiOHj1aNwPl95MhSyIgAiJQFwEJzLpwdU5iCMwXDryrIAal7AM/vCT7CKY9K99///1w6pxrM7FuE6+41CYCIiACItBaAhKYreVdmtJwAX7+1XcUxKCUfeDCi6c1Nc09b948N2jQoNq703t7e0tz7skRERABEagCAQnMKrRyRB0hMPe+8o6CGJSyD1zQpMBEl1+1alVNZGKNJkY3tYmACIiACLSGgARmaziXrhQIzD3738kU5tx4q7v40p+G4fEtezPlsbZn/uy6MO8dd6+sO6/vI23F+R4Vv21XT9PlZmXVTDowgv9RNlgvtgM+0S7NlGfzJpWdVxn12LlgSnMjmDzhlixZ0m9NZqVE5qxZzvmhp6eY3yKUc/jwkbbx3vr584sp01pF+e2ygVMj/hbBsh6bRfWdqHarx6882r2VdcvD3zaxIYHZJg2Vt5sQmLte/lNq+Od/vTC8QA/71LG18OjmPan5rG3khY2vfO20uvJF+Xf850aFfsT5jjIYv3XngbDMKZfObLrc2+96yKHspQ9uaNpWnO/wG2XE1dtvB+zHpc/Stn4b5dE+9ZYbl35yTgIT5w3eBsQ1mfheme2445ybOvVDkTl2rHM4VsTFFHa3bj0SLcTlxInFI0f57bKBU1Z/TzzxQ65FsMxqc+/e7D7n0Q4Q4Kh7KzYwaFVZrahPicqQwCxRY7TSFVxwd+47lBqGDT/WnXnueWG6a+bdEl6oL5o6MzUfbc+4cm6fQA3sIGzYtCdz3qi0x58QCMzAThbf71mxPtbfND/8eNQZ9YDNLGXbNFFlrVy35Qg7qBfqF2XfrzdsQhDGtUdS/dLqnua771899rKy+8FF/97UGkz/XJo0aVLICusyi77pB/axBnTAtyjRhwupP3oWJTghKOK2qLg4gRlnI0nkNiKAowRbUh2yNk5WX+rhVY/AzMI1b5Zg49uM8zkrH9ispz2swEzKV0/5bHM/T5yYTbPtx8elr6feWftlm6STwGyThsrbTVxsd7z0x7rCRVNnhBfpa264OXM+CqPpV84J8044/4Ja3ntWrAvF4hnnjK8J0M07XnW/unVRbR/xJwdCir7Sns2D74xHWuTBPj4pbmkDZdIGy2beh9Zu6ReHdEhPP2kLHGjf+mbLRhrYR30pHJGHaWjL8rDp/Lahz/b4+o27+9lGHMujoAdLHPfrhnjbjj5nawd8UT7ryrqhTVkO4uvtT0np8xaYeHc5H8qOtwPlvVFU2udx5l1G3fbiBObChX2mMKIJwYl0HMFBHPfxacUoRkNtHPJzs2VhxJJxyG+/oxwGjrDShi2baaJGRZEeZdAXfo+yY8uA/3Y0FWXYffgJH/BJm8iPsHx5NH6fCdkidVycFWtRwg3l4zg+g9/MsHzsW5a2/XxWFExxnG1NrM2kesMH+oL88Me2pe0LPqk4Dn59kI9/FBDH9mUftWzZd+kDRBwEnj9Cj9FJ+haVh/xRN6bz62b7COxjnz6xz9h91j+pb9R9MrdnBgnM9my3pr2GwHk2EB5Zw2cCAYE8EBtZ8zwYCDabZ2ggahCY/65AvHHqEoLmh4EoWxuIJqa7bfEKd9kHwpTlWj+Qn/soC3axzzJgE/YhjGAH8bT9y0B40TbKtXmvDgQ04pEW9jYGohc2KJDhF20hnvWxZcMm0sMGvqMs2sR3+m55sLwovta2jbdMLSvfPvxHWhxHwD4CbdmyUX9yQ1qwxz7ryrph38aTY9b+kZTu+zmPYOKEsesx8czMZrcoUcn+jM8B3+wFmhdiKwR4DGsCcXHmBZqiDsdhA+vhOEXKdZaMY1qKIF58WXk7OkTRwDwQbRQUtM84Xvjjpt3hO32hXZTp20EapIU4QT3sSCfFoxXJ+G65UChGTaGSF/1AfciX066MY32QJ01g2mlxK9wtS4pB+m6neZM4+53S2kyqty+E4ZddW4t2j1oKkcQoauTQF5h+f4A9tKVtD9iBmKPotn4hHdo9KY/vB/L4deMfLQpMlMVzgPXmvhW7UX1jwH8YWudACX4FW1dZlfQhAVwAn3nx7czhwh/NcGMDoTF0+DHu6uu7MuVDepTzi1sWhem5z/xLlvcJTAgV+oI4HEN5PIZ0/N4ntI6p7SMd0jONjad92uI+/MB3BKRHWNu9K7RrfVnxyObYcuCPn96WTb++G4hcnzPsop4Ux/Tdt2fz+fVmHPKQB9Owbj+5om/UGIKY7JEGPrFNrB3W/cunnBrms/W3vvnMfc719Ku4tJN++ONcp8jZ8/EqSdQNz8ds5IafNFFpBSZGTbFt3749fE86y+vu7u733nTE4Rg2pME+8mCDDezj9ZjY8Lgl7Gea5ufoHW/04YgKR4L86XKKFFzUGaKEA+I42mgFJkdx7M0+vsD0hZoVFP4omBVa9sfb95siBmmiRIsdKeMIF0QHRykhCLDP8n37HNGKuoBQcNjRNaSLWopA4ZKHwIwancYx1CVJuPl18AWmHbG29U7zOWnaP45RmsD0+4r9o4A/cOjPaDe7WSFp140iXVwefzqebHkO4LxgP/W5J+3H1btCQkQCs0KNbauKC+HTL7xdd6CgyZIXaftG8fpEEPchYJB/8QMfCkzau+ADwYjPqDIoovz0sIVjNp72aYv71h9+j/LFlk+/WA7iKLqYzpYdVQ/kZRp8UsjRpm/Plu/Xm3G2PShY/fqx/mPP7vuDQBGE9NYO96PKsr75LHzOWfpGWpqiBCbEGetf7yjmggULQmFqRWTSd9xQBMHINBhBhVDkPkQlHqXEfYhGvGMd+1grirx45SUFMc7fCRMmhPsQyqlblAihMIwSQf60JEe0OELDm4RwHBd3f6SN6a1IqUdgchSKFUsSmP6UtRWqvh3rA+rCG1vAwu5z1KoegQlxa6fTWTZs+D7SbppYyzKCaUdiyctOpccJ+bwEpm8/SWDGMWpEYLJv8Q8BR6GtwKfQRlvYvhCXx/qBekCIsi/zk38+6hGYcfVOPXE7J4EEZue0ZV01wUVq2/MHE8OyNZvcyM+Oct+ZODlM98TT+2tCMS3vz+f2XSghTGCDgeJnzZM73aL714ZpEEd7zMcycfxLXz3VTb5kepgGaWGD6XEcNmDLj6d95kV9kNbantd1Z5gX/tBX2h4TCDIE7Pvl4JifnnWz6Vm29Q0csQ/b1nffnmXs19uWwfqAE2zQPupFLvgEW+TDd6SNKxv2EGfTW998Fj7ntL6RJf7fLixmBBMnCV8niVdJNrJhdHHKlCmpYrMR27nmqVdgRt1Ni4syRiSj4qx9fueoEW9syCow0+xbMLjYWxFrRzCj7Ni1l1xjCeHA6Vb/7vp6BKYVkXZaHzajBDPKTxOYUVxRf8uSSxcsF47OFj2CGXVHub/8wPoVx8j303KJqwPKQbvZkUs7wohyIfg5Ws9+mJQnagTT+g8btFOPwIyrd64nebmNSWCWu30K8w4CYuveg6kBwgZpTz9rfCju8P0HF08P8+Fz6LBj3MJAsPi2KGDuf3hTv7gf//Ta0MZ5gYhBPgpMm5/lIA3tsMxQaAVlMj2OwwZ9sPHWPmwhj7WNOtEXxHEfn/yO8llXpMX+VYFQwzH4wfxMT9/oF/1GelsXxlvfkRf+RbUL/a4J9Q/KtulvCMQyebJtYHP1Eztr9QEHxJET4lgX2sIx5KM/rCfjfebkbOuapW8lpfnXC4oTmLjD244aNnOSQWziDnXeQGRHNJuxm0teXAwpaHDx5oWY4ixqGteuraNowIWSeTn9jQs4Rnr8NZi+EMoqMJEPZSM9bEIkWPsWCP2iyLA3+VBscjTST8tyOALI9HZELqvAZF76wbJwnOtLGWdFUNJ6xiiuHJ2zLDmCzDuX/Rur8h7B9Ne2wj5HtuFDVF8C6yRG5EDRSKHPPoT2Z93tHwdOg7Pu/p8K+moZJOVhfopIu76VdeOfhawCM6neuZzc7WFEArM92il3L3Eh3LLnYKYA8XT0B+LnxzOvreXBd4iO+1Zv6mfn0W37w+PIF1XGSYFIQ0C+qHSrHt8ZxrNMCBfagU3Ecd/3wY+n7zYPj8G+tQ2b4783OSwXwfpvfUIapL3+pjtD/2nHlk2/LC/Ul/XC51VzusL8N9+xPLSHY3HMKPDtaLC1TR7WJzJmHPymv/hEWsb5ZcMnthO+sy2Q3mfOdozyJ2sf89OdX6DAxLpGvkZy2rRpuZ1bmH63YjM3w40a8u+a5R2vtMfpYX+0xk6F21EYe+c2b6ywd6Tbx7HABoUphUjUMxftukvk501Cdj1oVP1hm9OX9k5hpIWduDrYEa44Dj4X+pXkB4SHPy1OHxEHf8iH/tGerQu4onx/BBicfX4UnFbswWYaZ1sPmzat3mwb+ub3h7h+ajn4jOyyDI4u2zqwDMvP/onx2dIH+0eJx8jLz4M/TbBv+yLr6gtn34+k/aR6N3pOt1k+Ccw2a7C83IXA3LT7LQUxOKIPXHHtTe4fPvt5d92vF4ZxG556ORSYONaqPvMvky8t5CYfnj9cy4g1lUVsEJva6iAA0WLv3EVWrqWrw4ySikDt7m6hGHACEpgD3gQD4wAE5sZdbyqIwRF94KFHnwsFJfoIR3PxOffXd7SsvxQtMHHDDqezcWe2tgEmwClFjBzxru+kZysOsLsqvqQEOOLpr38tqbud7pYEZqe3cEz9cHHt3vmGghhE9oEHNzzrfjRjtpt00WXhJ/Zb2V8m/mBqoSOYuGObArPeu8kr+pPRmmpjFBMCUyPAreHdaaVwWUan1atN6yOB2aYN16zbuLg+ueMNBTEoZR/4XsECE+cPHzmEO8K1iYAIiIAI5EtAAjNfnm1jDQLziedeVxCDUvaB730//xFMTIXj+ZEMvPP7Ix/5SL/jed740zY/CHJUBERABHImIIGZM9B2MQeB+dizryuIQSn7wD8XIDBxbvIZmPZxQv53PMZImwiIgAiIQHMEJDCb49e2uXFRffSZXgUxKGUfmDDpR4WsweSbcZIEZqbXMLbtmS/HRUAERKA1BCQwW8O5dKXgArvh6V4FMShlHyhKYNqbe6JE5siRI0t3rsohERABEWhHAhKY7dhqOfiMi+u67T0KYlDKPvDdfytmBBOnzqhRfW+kigoY4dQmAiIgAiLQPAEJzOYZtqUFXFzXbutREINS9oHvFCgwu7q6YgUmXv2oTQREQAREoHkCEpjNM2xLCxCYjzx1QEEMStkHvvOvlxSyBhMnK+4mjxq9LOqtPm35AyGnRUAERKBJAhKYTQJs1+y4wK7Z8pqCGJSyD5x3fnECE+fs6NGjjxCZeh5mu/6ayW8REIEyEpDALGOrtMAnCMy5XUsVxKCUfeCU084pbAQTp5d9VSRHM/X+8Bb88KgIERCByhCQwKxMU/ev6JgxY/o9XNo+gFrfP3wYt1gMHIsiBd+hQ4fcoEGDaqOYeOi6NhEQAREQgfwISGDmx1KWREAE2ojAuHHjagJzwoQJbeS5XBUBERCB8hOQwCx/G8lDERCBAggsWbKkJjBXrVpVQAkyKQIiIALVJSCBWd22V81FoNIE3n//fTd48OBwqhzftYmACIiACORHQAIzP5ayJAIi0GYEMDWOqXJtIiACIiAC+RKQwMyXp6yJgAi0EQHcSIQ7yrWJgAiIgAjkS0ACM1+eslYCAnifdNyrAHU8+hWJ4tJaLnrmZgl+KOSCCIhAoQQkMAvFK+MDQQBvZNm4bbc7cPA9BTEoXR+Y96tbnO5aH4hfBpUpAiLQSgISmK2krbJaQgACszsQmK+99Z6CGJSuD9wQCMzzzjvPzZ49O3yYvA14T/ru3btbcp6oEBEQAREokoAEZpF0ZXtACIQC86ld7tU3/6IgBqXrAzf88hb35S9/OXEZBx78jpuPsD5Ud7gPyM+IChUBEWiSgARmkwCVvXwEIDCf3LLT7X/9zwpiULo+cN0vbnbf+ta3wmly+6aoUaNGRYpOiM158+ZJaJbvp0YeiYAIJBCQwFT36DgCEJhPBALz5UBcKYhB2foABGbcGkyMVuKh77gJyL9ZjUKz405YVUgERKAjCUhgdmSzVrtSEJiPbd7pXuo9rCAGpesDc26MF5j+mbt9+3Y3ZsyYfiOb2Me71LWJgAiIQJkJSGCWuXXkW0MEIDAf3bTDvdjzroIYlK4PzJnXVfdd5BCao0ePrglN9HEc0yYCIiACZSUggVnWlpFfDRPAxXfDxh3uhQPvKohB6frAtQ0ITJ4MWIvJZ5biFZd4n7o2ERABESgjAQnMMraKfGqKAATm+u7n3POvvqMgBqXrA9fccFPdI5j2hOju7nZYjwmhCZGJNZvaREAERKBsBCQwy9Yi8qdpAhCY6/7wnNv7yjsKYlC6PjD7+uYEJk6Qffv2ucGDB4ciE5+aLm/6Z0MGREAEciYggZkzUJkbeAIQmGuffM7t2f9O5nDH3SvdxZf+1G3b1ZOaB2mQ1g+Pb9mbmrcen2xalDXzZ9eF9uvx1S8vKW/R9aJ9+NAoh07IN/u65gUmzjKMZGIEEyITfb63t3fgT75WehC8R97NmtU/LFyYjwewPX9+c7YOH+7zrQwb6oI6tWpD3bVVnoAEZuW7QOcBwMX2908863a9/KdMYevOA27Yp44NL9RLH9yQmgdpkBZ5GLj/698sSc0Pv26/6yF3/OdGZSoP6VHOV752Wmh7yqUzM/vqM0jKm0e9kpjDPuoBH7K2TSemm5WTwMSZu2zZstqaTDyYvVIbxNtxx30oMKdO7ds/8cTmMUCQTZzYnJ29e50bO7Y5G3nlBpNWiV1wa1VZefGRnUIISGAWglVGB5IABOaax59xO/cdyhTOPPe82kX6nhXrU/MgDQTlRVNn1tJeM+8WN2x4IDiD4Je7YdOeI44hL2xElbdy3ZZEH+LyRpVDX2gzqdw86sXyknzx+aTVN2s7tku6WXN/3dQaTP/csjf+rG/RKBXKwWstB3SDiIkSkxB1UeIQgi9uS4pjnp6e5OqmxWexk9UGbNWT1grMuLrWYy+pLnFiNomxX3YjvgxoZ1ThUQQkMNUvOo4ABObDjz3tdrz0x9Twq1sXhULv+BP63qJyz4p1qXmQpk9gzuiX9oxzxofHFyxeER5HOtil8EQ8j+NYOOoZfNLOycEIpT0+4fwLavZxHPHIj/TW17hyrA8sCzbi6tlsvVDeNTfcXKsvfEb9yRSftr7023JAPNPDVwRw8xlmaduypvn5nPm5CkycwHwoOz6LerUkROWkSZNqNxjhLUQDusUJTIhsjGRyw7Q5RzY54sk4O+qJOE6xw7YdfYRoYkAextEHxsEG4rFt3fqhH0npkNb6SFvIH7WhbOsPhRvKtnm4fAA2bHrfPvLbeNYNPvkCHnEY3Y3LgzKD37XayDLK9hkvX96fD+vDtsGfA5Trt9WAdjYV3ggBCcxGqClPqQlAYK4OBOazgeBJCht3vOqGBoIGAuaHH4i2uwIRlJYPaSCKkMempQ0eh22EXwYi9rIr59TyoFwKPYjI2wJBijRIi3Sw/5lAmGGf9vEdx7Dv+xpXDtLSztWB8GMZ8D2qns3WC+XRT9hCeSgffBHn20/zDfHwFfnJJM73tDYrU/zPChCYuMmHjy+aPXt2buenLypZBj5LKzBRe4gTiCCMhFnhhbWB2IcIZRzXC0L4+MIRtvwRUQogxHGansIONihufYFp/bDp4KeNY74ogemLPpRPQZtFYLKuEIkUj6gPbbC+FIHkyB7FuiXlsSOY9JflWib4DjHKta4oE/sU+ZZRbj1ahlpJQAKzlbRVVksIQGCuenS7e+bFtxPDl085NRRASHfhj/pGBZcsX5eaD2mQFnlsGbSBT6YZG4gjfEdAWWnlrXhks7v6+q4wnfVn6PBjIvMmlQNbsIF60s+keuZRL/qNT3Jg2dZ+Ft/6BOgxmXxPa+syxV9VgMDEiYXXS/LRRc3c8JMkKq3AxGgpNpSFPLjpyO7zznbc8Y743bt3h/H4tPtIh32kwwY72E+tQ9wIJgUmBAyFFL4zQBxxCh2CCd/9m4OsbV9kQZxSnEX5ECcw/dFApvNHS+E/0kYJTJQNEQZB6C+HSBOY/rpIpIfItmtZ/WlsywosrQDnCKOfxwpMinPLH/HgbcUm6py235KrhwrJk4AEZp40ZasUBCAwV27Y7ra/8HZsWPxAn0ikcMMn9iFqpl0xJ1PeCwIhacv4zr9cENr4eSAQrX3YtgF5kBdpkQ77+KSgwidEoY2nn37epHIYB7/op1+u9Z/pm6nXA7/fHPpOnqjDmLPH1+qIfdjP4ht5ZPE9qa3LFnfltflPkVPYNTOKCUE3bdq02uOPrJiM+v5Xf/VXoSjEw94Rj8clYXoeazOxP2rUqPD3ANPq2OdNSHwjEV55iQ3HEQ+BjA35sI8bmBK3OIEZNXLoTxFTYEJg4TvEkp3e9gWmdQT28xaYdgQxSWAiDsISwo0+Uxw3IjApYjnSyKUEPM7RVfpkRW1cHiswOdXt84dYTROUfnwpri5yoh4CEpj10FLatiAAgfnQ+m1u2/MHY8Oi+9f2E30URPicfMn01Ly4ANp0Tzy9v2YP5S5bsym8SH5n4uSarXlddzqUi3jkRTz3R362b7QOdhAPUWbjEYc0ft6kctY8uTO0yXxRdi0j+NJsvWAD9YTdWxcu78fEt0/RTR/8OpMJ431mSe1b5rgrrvlV7msweWLyveU4B5rZIO4mTJiQKDZLO0UOwciRNjsVTCAQSXZanMft1LQvMKOEFfLlMYIZ5aMvFukjBLH1BXk5Eurn8YWeHcHk8gAKVntTjV0CQGHJNaKWYVwefwTTF8/+Gkyff9x+Mx1aeQeEgATmgGBXoUUSwMV1xbptbuveg5nDDy7uE3wLA4GEfNgfOuyY2r61hTTh6GcQDxEUCqHgO45dNberViaO49h5gcg8/aw+wYjvtI/9L3311DAPPrGPcumL9Ydl2bz0Nakc2kX5KJt+Mm/e9SIL1sP6TW6IQ7lk4jO09UJ++ui3UT3tW6a0l88uTmDaxxbl9YafOLFZGoHJ6VeIII5G2mlbCC+u8+MNQBA5FFkUbIzjtLE/Sol4rgvMcwQTP4acbkZdUAdMgyetwaS4s+IUPnFkloKQopIjibRpp77td/ji71PEWqGYlAfiHmkphrnmFbZpC3EawSzyMlgK2xKYpWgGOZEngVBgrt3mtuw5mDn8eOa1oVC8b/WmMI+/b20hDUURPyGWbr5j+RHl4fjRgUhCgECinVWP73QnBaISx8d/b3JYLvfxedWcrrAM2sQx2IrzLa4cpGccbFx/05396llkvVA3lEmm5Aa2LBdMUE98ggNE9R33rQ3j4TfyM21Sm9TT1gOdtkiBifMI/T9cmvDBFHSe55YVmwMuMCmu/Du8/Ufc8HmUnP7lCBrA4LudxmWc/xxMlsX1mhSYUc/L5OipfQ5mUjr4gbQcObTrRqMaj6OmqA/Kopi29eSzKCmseVMOp9b9xzixbCtS7aipvw6VQpTsrT2uUeUxyzjKX5bjPze0TM8RzfMkqpAtCcwKNXZVqooL7AOPbHObdr+lUGIGJ33lVPeNM7/tNjz1cthO3/5AYP723kc6ut1mXl3cCCbOcdxFzpt9inpkEcqpzOspIeisaI26KaeZH1cIKf+tQVGCrpkymslrb2pqxo7yVo6ABGblmrzzKwyBuez3T7mNu95UKDGDb//zD0IhxBFefP+H4z/f8W02c9YvC1uDSeHHm3Ja9eD1jv5VwXQv1xXymY55PtCeU/UcdcQoX1neAMQRTzvq29GNrcrlSUACM0+aslUKAhCY963Z6v6w8w2FkjOYf/sy928XXRYGfK9Cm02f9YtCBSZOQtzRDZF5+eWXl+KcbHsn+N5zjDQW9ZYZ2MboaJ7itVnw8EnislmKlc0vgVnZpu/cikNg3vvwVvfkjjcUxKB0fWD6z4sXmLybfMDXSXbuz4xqJgIikEJAAlNdpOMIQGAufXiLe+K51xXEoHR94LICBCbWWuL5khCUCH/3d38XjmDiWZVf/OIXa8fx6CFtIiACItAKAhKYraCsMlpKAALzntVb3GPPvq4gBqXrAz/5WTEjmBy1THpAOh9m3tITUoWJgAhUkoAEZiWbvbMrDYF596rN7tFnehXEoHR9YNpVNxayBpNv1EkSmLrpp7N/+1Q7ESgTAQnMMrWGfMmFAATmXb/b7DY83asgBqXrA0UJTEyTDxo0KJwajwq48UebCIiACLSKgARmq0irnJYRgMBcvHKTW7e9R0EMStcHfnzlvEJGMHGCYY1lnMDU+suW/QSpIBEQgYCABKa6QccRgMBc9NAmt3Zbj4IYlK4P/PiK4gQmXg8ZJzDxFh5tIiACItAqAhKYrSKtclpGAALzzgc3ukeeOqAgBqXrA5cWKDAxTT5kyJAjRCamzot8q0/LTm4VJAIi0DYEJDDbpqnkaFYCEJgLV3S7NVteUxCD0vWBqZffUNgUOc6RSZMmHSEwi3gvedbzUelEQASqSUACs5rt3tG1hsD8yc9/7eZ2LVUQg9L1gXO/O7lQgYk7xf1p8gULFnT0Oa/KiYAIlI+ABGb52kQeNUlg2rRptQdL88HT+ux7ALdCORjgkUJFbviTRZGJ6fFDhw4VWZxsi4AIiMARBCQw1SlEQAREoMMI4E8WBaZeF9lhjavqiECbEJDAbJOGkpsiIAIikJXA9u3bawKzq6srazalEwEREIHcCEhg5oZShkRABESgPARGjBgRisx9+/aVxyl5IgIiUBkCEpiVaWpVVAREoEoELr/8cjdq1KgqVVl1FQERKBEBCcwSNYZcEQEREIG8CGDkEiJTmwiIgAgMBAEJzIGgrjJFoEECSa8CjHuDi45Hv5tbXIrhomduNnhyK5sIdBgBCcwOa1BVp7MJ4I7ge5evdgcOvqcgBqXrA+ibumu9s3+DVDsRyEpAAjMrKaUTgRIQwMV76QOr3WtvvacgBqXrA+ib6KPz5s0Lp+dtwDHc3a5NBESgGgQkMKvRzqplhxDAxfueZavdq2/+RUEMStcH0DdPOOGEI94kZJcjDB482GEaHY9P0gPgO+SHSdUQgQgCEpjqFiLQRgQgMO++f5Xb//qfFcSgdH0AfRN9FCOX/lujota8QmwirYRmG/0IyVURyEhAAjMjKCUTgTIQwEX7ruAi/nIgrhTEoGx9AH0zaQ0m3pOOtwzh8Un+qCaE5vvvv1+G00w+iIAI5EBAAjMHiDIhAq0igIv34vt+517qPawgBqXrA+ibWW/ywWOU/KciQHj29va26nRSOSIgAgUSkMAsEK5Mi0DeBEKBee9K92LPuwpiULo+gL6ZVWDy3IDQHDduXG1EE9PmGOnUJgIi0N4EJDDbu/3kfcUI4OK9KLiIv3DgXQUxKF0fQN+sV2DyFF6yZIkbNGhQTWjirnNtIiAC7UtAArN9206eV5AALt4L71npnn/1HQUxKF0fQN9sVGDidN69e7fjO9SxRnPBggUVPMtVZRHoDAISmJ3RjqpFRQiEAvPulW7vK+8oiEHp+gD6ZjMCE6cx7igfPnx4OJKJEc1Vq1ZV5OxWNUWgswiUU2DOmuUcQtSG4/Pnp7fC4cPxNtJz558CPsOnejesRcpS33rtMj1sZ13v1GgdWFbWNkEbN8KqUQZtlA8X7zuCi/ie/e+khpk/u85dfOlP+4Us+ZAHebOkrTdNkbbr9aWZ9I9v2VvjQ87N2OuUvOibzQpMnI5Yl4m1mBCZ+MTIpjYREIH2IlBOgXnccS74ZXFu797+NLGPuBNPTKe8dWtf2rJs8Bk+1btBbGWpb712mR6248S8b7PROtAO2m/s2HRPkcZv+/RclUiBi/ftdz3kdr38p9Qw7FPH9nsUDPaz5jv+c6Mypc1iz6aBD0XZrtcXpgdP+LT0wQ2Z6nzmuef1q8NXvnaay8q2UR/bJR9Y5iEwcTJ3d3fX1mTi7nJtIiAC7UWgvAITYmbq1P40sT9xYrTg8sVbVoHZ05OtxZLSJYkh5osSZ1nKjhOYWfL6NYvKk0VgNlOHND/T4lmHtHRx8SUQqng9Hm5YwKhMs1soMJc86HbuO5QYVq7bEorLfz7/QnfPivW1kJYP8cOGByLwhFGpZaTZgg9+mkZtb9i0p58tf5/lxB23fvhpLpo6M2QFTr6/zdShEV/SmJY9Hn0zL4GJc2XZsmW1P0laj9nsr4fyi0BrCZRXYEJY+SOQEEPLl/cXmBjtwnEEpKco9QWmL1htPsTFCRHYsfYhcLmhLI6o4nPhwg/j8J1xzE8RbG0iztr0298XmHF+w46d6sZ3jnwmlZckMJupg+8n6mXbBLzJBZ92ZBPc4lj56dgGZE2haX23/aK151dYGh65wodKjxw5simxiYv3gsUr3I6X/pgYkAZlXjR1Rhiy5KFNikDsn4zRuUBwnnHO+PCT3yecf0G/faS9Z8W6WjwEKspH+mtuuLnmq7Vt7fP4Q2u3hGnhM47ZcmBz+pVzauVinz6jbOxbHxlHW1F56TN9RVrrF4/DDx5nW6IsmzbOF/iFcixf2LP+WkZpbVvmePSzPAUmzh+8VhLMhwwZojf+DMDvl4oUgUYJlFdgUoxQ+FGQUCyhxlgTaAUHRBVFKfNjLZ8v4iDorKjz7ViayMs1kLQF8YJjiONaQZYHgcOpfIok+IUpf+5bmygLviStOaVQTPIb+W2drM2k8uIEZjN18P3kvhWYOGZHqNGO+POAzQpMfLdrUK1txNk627ogjvbYbmmjoI2eRSn5rMC0by9pRGzi4n1bcBF/NhBhSeGHgVBCWUMDEYSA7xA1afkQj/SfCUQRvuMTeSEw7wpEEm1BeHIfx9Zu3B3us8zLAiH4y1sX1cpHvG8bNpDepsUxpKP/KB92UT5to/7cvzoQr7QLP1Am7CEtbCTZQvzGHa+GIpp8YJt+ww7Khg+wDVs4Rqa0b+OtL/ANgenJnvs+oyxtU/Y04Je3wMSD1/n4okmTJhV0lsqsCIhA3gTKLTCtCIEYgbCzAtPSwHEIEV9gcpTMpuVoI/IgUJj6AoQiK4p6lDCjkIua1qZossKN5ft+8zjKtbaS/IbvdsQX332xG1VenMBspg5WIPptRB85Qo1Pf/SY+aOWOdhjfjn25jCOoIJtA8ISd7JCGPKBz7jI4TvWhWHDdDf2Mf1t93kzAj4Rz3RR72FuRGxSYD7z4tsuKVx9fZe78EczXPdzr4ShTwQd49Z270rMB5tIh/T47uej4FyyfF0Y/91AtKIe2EfAd+ZFPHzAMfjj22Y5zDs2EJE4FpWPdvCJeAgZ2MU+y0V+2oIP9IN56TPT05YfT64rHtkc+u3X2fKxjPAd6ekX7ZBRFAM/f1q7lj2+CIGJ8wtLTHi+8JzL+2IoeyIgAvkSKLfAtCOS/nQvOPjTrHZaHUIEo4YQGhAidvrYn7qmCPWFTtI6Tk7X2/agWIMf/vpRrsGkX3Z6mFPELA/+UTz5AtPPZ6f3UVeIcASO7CaVB9+TBGYjdYDNLAIT6eAnymd7cITXCky2OzlnFZhWnMNelpuLTFtCSPIxKRCXeAg072jF+5Jnz54d7uOZfdimTJkS7o8ePTrc57QeRlziRjCjRCdGNZPeYgKB+ZtFK9z2F96uK1zwgdBb/MC61HwUUCiDApPlUWzRjrWLYxSYTM94fOKYtY3vfaOSx/QLsOP769thWTjO774d7KNM35bNGxfPeuPzy6ecGvrJOts6+IxY1o23LKpxTmIQxbjeti1TevTNvEcwcT7hnONd5RrFzFcEyJoIFEWg3AKTYsUXTBQdEA1WBNkRRytEOJ1Nir7gxPGoR/X4o4IULZh69cumWLPT57bV/BFMGwe/49aA+gLT99PukxOFJkW4HdnkMZYXJzB9ZlY4Ro3s2jr4fOEj2sm2CY7ZkUV781YSK/unI2kE066HxRQ50ma9Wz7nsy1NYNYzVY6L960Ll7ttzx9MDF/66qkOgenGnN03xbxszabUvBBQIz87KkyHT+zTDvZhZ9H9a8Njky+ZXtvHMQpGpv/OxMnhMfpsbdvvSI80UXZtOSgP+ywL+6gTykBZLHde152xtmxevw62zk88vT+0R3b0zffbMkIdfF+YP4pBFOO0ti1zPOpYhMC0f+IwXQ7BqU0ERKDcBMovMCE8ODUMlnaKHEKKa/AgVjhayXRWWFlBSNFGgRN3Zzrs2DIokCByIDKtkLLT3BRjXDuIT7sG0/cbIs8fLWS/sQIzi98c/bT9Lqm8pJt87PrHeupg/eT6Rxzz12D6a0a5b4WjXT+L9vLXWXLUk+KfItKuO+UfBSs6W3heRgnMekSldRUX71uCi/jWvQcTww8u7hN+EJnnfSDy8B35FgZCcOiwYxzSRNlBHEQT4kLxFOwzHQUmbOAYy8E+Akdlbbm0hfTWNv06/azxNR+Z1tq15dBnlsV9+gWbsAc/8N33kfVHPPNaVlfN7QqZMZ5x2GedUQcElJPECPH0JY5BVP60ti1zPPpmUQITU+PsX11dXS08g1WUCIhAIwTKKTDtcxAh5uz0JkbKKET4XEVOgXIEj6NpNh/FCUUlRRDyJt3FDaoUuf60OO9oZ/l2FNL6xscr2XiK2iSBh7Ih7Kx/aX6jrCixGlcejsc9yL2ZOtBPWz//OZjWJ1tH/zmYlr8dhfTToR6si/U9jXEjZ04deSgwGxWVvsDsuuMBt3nPW6nh+4GAPDoQQgjfOOvbtfT3rt4YCMfPu0tnXhNp46RAYDE9PrHP8rCPvLCBY7DB/TvueyQUANgf/73JYbnIy7RIb21jP85Ha9eWQ5+j6gDfWF/Ypc++LT/v7x7fEfqFvPAb8dzH55VzbgrrRO70GceQ12eEcq0vln0Ug6j8Wdq3jGnAqCiBifMAtsM+Fiwl0SYCIlBuAuUUmOVmJu9EoC4CuGEoj2dg8gLb9dsH3Kbdb5Uu/PbePoH5D4HwKqN/8qn4PoO+WaTA5Fpo9LO8zqm6TmYlFgERyExAAjMzKiUUgYEngIv3Tbcvcxt3vVm6cPvS3/cJzOM/XzrfysirE31C3yxSYOLPGqfJ9eD1gf89kgcikERAAlP9QwTaiAAu3vODi/gfdr5RyvCf96xxd638Qyl9KyuzTvILfbNIgYlTFdPjEJkTJkxoozNXropA9QhIYFavzVXjNiYQCswFy9yTO95QEIPS9QH0zaIFJh8JNnz48DY+k+W6CHQ+AQnMzm9j1bCDCODi/av/vN898dzrCmJQuj6AvlmEwMSzL2EX4e///u9r0+Sf/vSna9/x+CJMoWsTAREoBwEJzHK0g7wQgUwEcIH9xW33u8eefV1BDErXB9A3ixCYl19+eU1IRr2gAMeKKDfTSalEIiACkQQkMNUxRKCNCPQJzPvco8/0KohB6foA+mYRQg+vXo0Tlno2Zhv9gMnVShGQwKxUc6uy7U4AF+8b/+M+t+HpXgUxKF0fQN8sQmDivB01qu8tUnFBjy1q9183+d9pBCQwO61FVZ+OJoCL9w2/udet296jIAal6wPom0UJzNmzZ8eKS4hPbSIgAuUiIIFZrvaQNyKQSCAUmLfe69Zu61EQg9L1AfTNogRmb29vrMDEGk1tIiAC5SIggVmu9pA3IpAqMK8PLuKPPHVAQQxK1wfQN4sSmDgx+KpIf5ocazS1iYAIlIuABGa52kPeiECqwJx781K3ZstrCmJQuj6AvlmkwMTbe3xxOWLECP1qiIAIlJCABGYJG0UuiUAcAVy8J118hZvbtVRBDErXB9A3ixSYeM4lnndpRea0adP0gyECIlBCAhKYJWwUuSQCcQTmzZtXe+A0Hzytz74HcCuUgwH6aJHbmDFj+gnM7u7uIouTbREQgQYJSGA2CE7ZREAEREAEWk9gyZIlNYE5ZMiQ1jugEkVABDIRkMDMhEmJREAEREAEykDg/fffr02T4xWS2kRABMpJQAKznO0ir0RABERABGIITJgwIRzFXLVqlRiJgAiUlIAEZkkbRm6JgAiIgAhEE4CwHDx4sMNopjYREIFyEpDALGe7yCsRqBwB3Kyxfv16BTFI7QMPP/ywO+uss1LT5dmf9KzNyv0kqcJNEpDAbBKgsouACDRPYNmyZe5//s+/dV/4P19UEINMfeB/f/4LmdLl1af++m/+xuFtQtpEQASyEZDAzMZJqURABAokgAdon/PN89yBg+8piEEp+8DRQ4e5ffv2FXgWyLQIdBYBCczOak/VRgTakkAoMMed51576z0FMShlHxgy5GPu61//evi8Vbz7nKGrq8tp+rwtf3bkdMEEJDALBizzIiAC6QQgMM8eN9698sZfFMSglH3gI//PXx/xmkr7RiE8k3PcuHEOz+nUJgIi4JwEpnqBCIjAgBMIBea5493+1/+sIAal7ANDPvaJ2ggm3xo1atSoSNE5fPhwhz6tTQSqTEACs8qtr7qLQEkI4GJ8ViAwXw7ElYIYlLEPfPLo6DWYeFQSblKbMmWKGzlyZD/BCaGJOG0iUEUCEphVbHXVWQRKRqBPYH7bvdR7WEEMStkHPnn00Ew3+eDRSBjhtNPneOOQntlZsh8duVM4AQnMwhGrABEQgTQCEJhnBgLzxZ53FcSglH0gq8BkX4fQtFPo+K7HHKX9Eii+kwhIYHZSa6ouItCmBEKBec633QsH3lUQg1L2gXoFJk5FjFpi6pyjmXj70Pbt29v0LJXbIlAfAQnM+ngptQiIQAEEIDDPOPvb7vlX31EQg1L2gU98MtsUedTpgTvLBw0aFApNiEw9T7OAHxGZLB0BCczSNYkcEoHqEaDA3PvKO05BDMrYB5oRmDij8f50iswRI0a4Q4cOVe9EV40rRSB/gTl/vnOzZkUHxDWz9fTE57ZxKP/w4cZKiisD9mA3z60Im8361wi3YK2Ra7Ztfb9hD3bbecvCMq0PNNOX24gdBObYYARzz/53MoU77l7pLr70p2F4fMve1Dw2PfPZz6zlJqXbtqun5gdsz/zZdal+5VGubGTrM81yalZg4nREP+d0OW4E0o0/bfQjJVfrJlCswDzuOOfGjv1QbDYjQpD3xBOjK7h3r3Moixu+b91aNwzn27EWEIe65LnBR+t3nrYbsTVxYnYRjbYgY7QN8ua5wV4z/SVPXxqxlZVlWh9otC834vMA5gkF5lnfcrte/lNquHbeLeFFetinjq2FRzfvScw35dKZtbS8wNv8WcqNS7N15wH3la+d5lAG08A2jjVjV3nT+0IrGeUhMHGK4Q1A7IPz5s0bwLNORYtAsQTyF5jWX4iQpFE/iLa4zR9JhJ04gelfpO1FOWnU0y8/7WIf5atvP4/y6uFST3lpfSmuvaLEehbhk3XEOc0vxidx8W0kpY2La5RlVL6sLG2fi7ITxbkeDlnZNpAOj17BnbJ5bBCYYwKBuXPfodQwbPix7vgTRrktO19z83+zOPx+TSA6s+RFGqTHBf6eFesj82zYtCfWVlQc7MDeRVNnZvIhzn5SuVnrpnTp/adRRnkJTJwveOMP12PqzvI8fkFko4wEBkZgTp3aN3KHizA+ly//kA1GCXGcARdTXoSDH/HIUUTYQBxHA/Fpy4AtXrxhz9q35ft2bItZIcDv9BX5IIAxasU6UVjjk3Vl3MKFfZZ9QRvHpZ7yYDfNjvWTo7Lwkwzpu20LMoV9HGda+Ib0dnTXb0MKVP5JIH9r0z87OPKN4+Bl+wvqF7UltW0UF/qFT+uTHY1NY2n7AP2qh2VU29r6WYHpc8h7yUadv1AchcEr8poVmxSYO176o0sKCxav+EDMzXAPrd0SiMR1iemjbH0oMPvnhS3EQcAinHHO+Jrta264uXacApdlYz8cUQ0+Tw5GLVGm/X7R1Bnh/vQr59RsoBzrG/KxXKbHZxoPxSf3lzz55CkwISpx3qDfQGxqE4FOJNB6gYmLJC7mXJ9mRRbjSBoXUHvRrmcE04oEK1bsd5RjR0aTRjB9gQmBxSlcCGTsUzhin2KXAtOKGcRB8EbVPYoL0mUtL4mvbwdlWQFjR91QNysaMVIVtwzBMkQey94ubfBZWE7+2WV9sX8C4LP9w2DzJbWtz8X6BXtsS9pH+npZwg77QFaWcW1CO2wf9BfbVmy7nEYQG/lxsw+SblZsQmCefua33LMv/jEx/PBHM8KL8tBAsCHg+2cCsZaWz8YjPfLdtXxdv3y0+ctbFrnLrpgTpkF5yIs45EMexOM7BCjiJpx/QZj25FNOC/PZ9PhOn5kf+axt7sMO7NM/ll1P3ZQ2uf80w+fjTdxFHnV+dXV11abK85oJaOQ8Vh4RKIpA6wUmBQgurAy8MONiCSEFUelfOBudIqeI9Ed7KPBQFoVrPQLTii0/n92P8pv1temSuCTZ90dC67GDvHYtZdK0LgRYFoEZNaWLYxhdjGIRtwbV+sJRQviQNI3NsySqbX3xybRJ627rZclRbHKNGmFEW1qWUX0OfZIinTwpiO15gzR1rn2FkMO6L9zBihsMcJFDwHccQxzSYB+jLLNnz3Z4xAo27GP9GF99FyUw7bF6Rjb7BOY33TMvvp0YLvxAYEKEdT/3irv6+r6LNI6n5WU8BdySQMzxGL7DzthA/OE7AtIhIA3z4BNlReW1PgwdfkwtL31mHpbF9EiL4PtST52y1l3pkvtXEp+8BSbOKb5aEp/aRKDTCLReYHKa2E5T2xEkCEtc2HFhReBITl4C004zUnQMhMBEfay4SOJSj8Csx06SwPSnmzn6yDPACknbNlGCkWkbFZh2pBm24m62SmrbJPGcJHLt8gb2WYi9KGFo62fLS2KZZseyi/KlDoEJ0Yh3I0NIYcQEghHP5ONz+bq7u8PHqHAfQhJpIRT5vmXs82KYJjAZj0eyQMQmbRCY3wgE5vYX3k4MP/9AUF4QiDympZhLy8t4isXFD6yr2cD3vpHRPrFnA/I98PvN7sunnBoeZ73GnD0+zM+8cT7hOPKwPD+973+Uvax1U7rk/tMMnyIEJh5dxP6kUcxOk1eqT+sFJsSBv4aOazAx8mRHLu1IT14C0063ov3tVGmrRjDhA+rpj2DGcalHYCbxjapf3AimbyfpTn1fYPqjz1wS0KjA5J8MtBenhqNGB5PaFkLM54s6curZ/hbANvpkvSxtGf4IrC3bsoxqE2vHH8G0foJzlkchFfQ7lyQwISox2rl79+5MpYcC84xvum3PH0wMy9ZsCi/IX/rqqWG6J57eH4o+7qflR/zIz/ZNkS+6f22tLNr9zsTJtWPzuu6spUFa7CP/rQuX1wQo9hEHe5MvmV7LC59QDuJx3Jbnp0c6pF/z5M4w/bTLrz3CXpZ6KU1y32mWz8c/0fiD1uNOAvxx01rMTD8RStSGBFovMLmWjyKEIhIXeq554zSoFX/8HnUHLS/YXOfoT9NCMFCQII7r7eADR6XQeL4d26D+Gsx6psjt+sk4QZvEpR6BWY8dfwSTggr87VpK7vtT5FGjy1xywDaEWLI3EvnraLNMkdsRbgpCKzrtqGpc2/pcrF+2rmSN9Gks0a4cQWRa1jsrS67BjLNj+7Lfd31B3eIfIF9g1isqrbsQmF8PBObWvQdTA8Qkyj79rPE1sXhDIP6QF3FDhx2TaIMCc2EgDG15PH5eIDJhG2XgO9KEIjCw+4OLp4cB33EMcbATjuwG+0xv45Ee8SyP6XEc+a+a2zfNzzz4xD7jszBRmvR+0yyjIgQmzoFp06aF7Y3ZA91R3uIfMRVXKIFiBWbcswwxOsSpXFyIrWjkKBenQhmHkRqkjZse5Z3RfF6ltQnRYW/IsWVzpIqYrR2L3j4H038mZtI+6wO7fp38fHFc6ikPPme1g7Twi6wouHmMSxXwCUFn24r1wnH/OZj2bnH/hh9/SjepPdlmrD+niOPunvbr7betjff9YPugb9inGsSxpBC1d5nbfFlZsm5xdixzn4Mtr9CfiWjjuCg2Iyp9gXna2HFu8563MoVvnPVtd3Qo8j7vrrtpYS0Pjp8UiMwkO0iDfPeu3nhEOtqF7e8HApB2fvf4jtAujiPgu83PfCwbnziG/JfOvKZfeciH8nGc9q+cc1N4DHlQH7C15WflonTZ+k8jnD72iaMLecUjRCX/rOm5mAPwQ6YiCyNQrMAszO02Mpw0td9G1ZCrHoGk5RQVgZV1+jsLDoxgQmBu2v1W5cI3zgxE8VdOdUtXbQzrft2vPxCYU6ZXjkWZ278ogYnzY/To0aHIxNt9tIlApxCQwCy6JSUwiyY8MPYlMHPlDoF5aiAwN+56s3Jh7q/vCMUFR0f5+dCjz1WORZnbv0iBiZFLTpPr9ZG5/rTI2AASkMAsGj6m9kvy5pWiq1o5+1zzW7mK51/hUGCOGef+sPONSoa7Vv7B/dtFl4Xh8mt+XUkGZW/7IgXm9u3bdTd5/j8rsjjABCQwB7gBVLwIiIALn735T4HAfHLHGwpiUMo+UKTAxG8AHg+GUUw8fUGbCHQCAQnMTmhF1UEE2pxAKDBPP9c98dzrCmJQyj7wsY/ne5PPvn37wjWXDB/96Edro5j2CQ0TJkxo87Nb7leVgARmVVte9RaBEhGAwPy/gcB87NnXFcSglH1gSM4CE6cfnsKQ9sICvjmrRKerXBGBTAQkMDNhUiIREIEiCVBgPvpMr1MQgzL2gSIEJqbDkwQmno2pm36K/OWR7SIJSGAWSVe2RUAEMhGAwBz9jXPdhqd7FcSglH2gCIGJR30lCcwxY8ZkOn+USATKSEACs4ytIp9EoGIEKDDXbe9xCmJQxj5QhMDEaT5qVN+rS6MCzgttItCuBCQw27Xl5LcIdBABXEi/Foxgrt3WoyAGpewDRQnM2bNnxwrMQ4cOddBZrqpUjYAEZtVaXPUVgRISCAXm189xjzx1QEEMStkHihKY9lWRdhRTb/Up4Q+VXKqLgARmXbiUWAREoAgCEJinnHaOW7PlNQUxKGUf+NuP5fuYInseQUz6U+R6L3kRvzSy2UoCEpitpK2yREAEIglAYJ7wjye5uV1LFcSglH3gv/33/+Hw7Moitq6uriMEZlFlFeG/bIpAFAEJTPULERCBASeAi+no0aP7PXjaPoRa3z98ILdYDAwL3NFd1CODsNYSjyTiKCaej6lNBNqdgARmu7eg/BcBERABEWh7AviDRYGp10W2fXOqAgEBCUx1AxEQAREQAREYYAJLliypCczu7u4B9kbFi0DzBCQwm2coCyIgAiIgAiLQFAFMv2OafPjw4U3ZUWYRKAsBCcyytIT8EAEREAERqDSBcePGuUmTJlWagSrfOQQkMDunLVUTERCBkhLAsw7Xr1+vIAaJfeDaa691eDzRQPQVPdS9pD8ebeyWBGYbN55cFwERaA8CI0eOdJ894X+7L/yfLyqIQWwfGPWPJzqEVveT//d//X9O7z1vj9+SdvJSArOdWku+ioAItCUBrKvbuG23O3DwPQUxKF0fuHf56vARYdpEIE8CEph50pQtERABEYggAIHZHQjM1956T0EMStcHlj4ggakfrvwJSGDmz1QWRUAERKAfAQjMP2zd5V554y8KYlC6PnD3MglM/WTlT0ACM3+msigCIiACRwjMJ7fsdPtf/7OCGJSuD9x9/ypNkes3K3cCEpi5I5VBERABEehPACOYT2ze6V7uPawgBqXrA3fd9zsJTP1o5U5AAjN3pDIoAiIgAkcKzMcCgflSIK4UxKBsfWCxBKZ+sgogIIFZAFSZFAEREAFLACOYj27a4V7seVdBDErXBxbfu1IjmPrJyp2ABGbuSGVQBERABI4cwdywcYd74cC7CmJQuj6wSAJTP1kFEJDALACqTIqACIiAP4K5vvs59/yr7yiIQen6wMJ7NIKpX6z8CUhg5s9UFkVABESgHwFMka/7w3Nu7yvvKIhB6frAwrslMPWTlT8BCcz8mVbTYvCOYTdr1pFh/vw+HvhEmnq2RvLUY79VaQ8f7qt/s1uaHfCP2xB34onN+9HT02wtKpkfAnPtk8+5PfvfSQwXX/pTFxW27erJnHfmz67rl9baSysf8Ujv28iST2mS27bMfO6QwKzk71LRlZbALJpwVexDwBx3XLzAnDixfnEDQZQkmtqF7datfeKu2S3NDvhHbciHuOXLndu7t3EvkDeujMatViInBObvn3jW7Xr5T4lh2KeOdUcdddQR4Xfrt2bOCxssB/lozx5P8gPpvvK101LLg43b73rIHf+5UW7pgxsypU+rv+KT+0dRfNCOelVkJX6KWlpJCcyW4u7gwjhClmcVrcBsRhjF+ZR1NC6t7Dg7PJ4mDOEf0jZrJ078YfQ0SuCm1d+vN4VqPW0cVUYSzzSf6im7wbSzZ892S5Ysce+//36DFo7MBoG55vFn3M59hxLDPSvWO4Zr5t3ihg0/1p157nmp+WAXaSkmYQPHZlw5NzzO4Je/ct2WTLaZb8OmPf3SXzR1Zlgmy7P2/bR+2UnxUfay2k6ym+ZTWvt0avztSx6UwMztbJchEpDAVF/Ih0CawBw7tm80kqNgnC7HJ4RRlOiAKPIDRA422qP3OI5j3DBiCrvIz++MQzprN07wTJ36oQ3Ysvaxz3iWY8WRtY90cSOYCxd+WAbzZLWTVEfWlSPLgQiojT5S8LI82OEGFtZ3jnwiHt+tHeyzPRDPJRJsH9ghGxzzeWJEtd42yae3JlrBSA5E06BBg9y4ceNyEZsQmA8/9rTb8dIfM4eTg1HE408YlTk9RCTS43PC+ReE+bjPT5YP2xSkNj3isY94fL9o6oxwf/qVc2oilT7ds2JdPxtIizwo24raX926qFYHlkV/sH/NDTfX4pkX/K0f9AvxcXlRji2XdUBe+GrznXHO+Mxc62mzdk27YPEKCcwW/LZUrQgJzKq1eFH1jZsix7pBbHY0kiNqEFI4DpEVtVHo0IYdifOnz+0oIdPZfBzdQ1lW7MFvCB9/oxCmDXxaQYXvVphZfyBEbRwFbVQdYceuTbXCOcmOX0fyjyrDF//+Wkz4yqUIvnC3ef0RzCSBadsO7Uzu5GltZW2TovquZ5cC005VNys2ITBXP/q0e/bFP2YKV19/cyhy8Zk1z9BArH0mEJgMyIdjEFM4hu849stbFoXfL7tijrtr+bp+ccyD9Pj+wx/NCP3APtLCFvZxfONzr7qTTzkt3Ifwuy0QKbCJfaSLs82y6Qf9Wtu9u+avLQvf6VdaXsT7fti8KJM+og5Z2XZ6OjDTFHmLfmAqVIwEZoUau9Cq1iMwOcLlizTfwag1mMhDYWrXZ1qBGXUzCwUmxBxG4SAqs950BNscaeSIXZK48uN8ARXVEBC08McKvCQ7PhswiZsityKRwhn1YIBY9fPCHuLt6Gu9AtO2D8WyLZd/LhppE4/hqlWr3OWXX+727dsXxmCKG1Pdvb294f6CBQvcvHnz3KFDh8Kp766urjDgO44hDmmwfeELX4hcB0nB2YjYhMBc9eh298yLb2cKfYLwmExpaRPpke+7gdjDd4iGPpHa9YGI7G9vxSOba3FItyQQcrBFO/h+4QcCk3H4RFocj4qn30iH8JMPBCd88W1jP6qea7t3hb5/+ZRT+5Vl/fLzoo7WL8T7Po8NRC/9ogjP2h6dnk4Cs9CrY2WNS2BWtulzrnjaFLkviCBqIPTiRi/hXpzApJhMEpi+eLQCikIOxxDifIAo4hQvhVZWgWnxJq3BtNPGGEm0o4m+6PNFtJ1iRnlZBCZsgLu/9IDT/3bKnmKXI77NCEw7XW7L5t31Wdskptty1BGiEhsEXSiaAqEJATlkyJBwynt9UM7u3bvd4MGDw318xzF8xzGk/fSnP50oMCk0Uca0adMynUhIu3LDdrf9v95ODb//w65Q5H3nXy5ITWvtUYD95s4+YQmBhmOwRyGH9IuXcdSyT5BSyOE44mkH3y+4pG8Ek3H4xD6OR8XDHuJhwwamt7aR3/qFffqM42PO7hstzZKXfjKt5UKffZ+wn6U9qpAGfUYjmJlOZSWqg4AEZh2wlDSBQD0Ck6NtHPWMu7EjaZTOj7PlQxjZaW87uofvVnxGjd6hmlE3xvhT5HHrD7OOYPrT8Cg36wimP5Vd7wimbUr4wXWods2lzyFNYNo28dvHbxPYpkDO2iYtOgGjpsitqJwyZYrbvn17Xd5AYD60fpvb9vzB1DDt8mtDYXXrwuWpaa09CKaRnx0V5sF3Cj3s4ziO2e9PPL0/3KeQW3T/2lpe2pl8yfTQDuPwiX0cR14//ktf7RO1tI30zEu/aNv3i7bmdd0Z2v753L5RSZZl6+fnZdrvTJxcYwZfkHfZmk2hHRuHMqxfWdqlk9Ogr0lg1nVKK3EGAhKYGSApSQYC9QhMKzYgBO3NM7YojnpRyHGED2lYHsUJR8UQxxuHMBrHUT9/DSZFbdwd1hSeXDMIPzHyl2UE0/rG6fyom3zsdDX85ughR2aT7LCOFMv+jUyWo982dm0n/aMgByc7qmi5+v4ijmtNfd99gen7S752fWZam2Tohnkk8QUmxGEjotL6Ahsr1m1zW/ceTA3nBSJp6LBj3OondvZLuzAQazj+g4unR9pAHMQbysAnRNXpZ42v7SMecRBeiIMdBIpn2Ee8tcN4xuGTeZGW8bB5VSAIbwiEG+JRPuJgy9bF2qaf9OvHP+0T1vAZtnDclpWU19YZ/Gwd/TjYh12ky9IeVUhziwRmHj8dsuERkMBUl8iHAASDvbHFt8rnYGLUyheU2Pene5EfeShAo9ZrUlQhPwSOLZ/lMM5OH1Nw4Rji4+4it3dp82YgTqf7+VB/+zB1lsF1hnFsbDqk8euRZAd1pABE2XFCPaptUBbz2qUGtEk2fnsxH0c9uYyAU/tkEPXcU9+25Z61TfLprYlWIDDzEJW+wFy+dpvbvOet1PCNs77tTgoEm5/23tUbA+H2eXfpzGsibSAP8iLf9wNxh7TX3bQw3Lc2YQdpjw4EHD6vnHNTmLbrjgfCtNYOykIc8iDO9+F3j++o2Rr/vclhGpSJPLTPvL5t3y/uIx99hy+oS5a81hfkZz5yBAPYRvDjsrRLJ6dB22sEswU/LhUrQgKzYg1eiepCyNhpcI6eVaLyqmSzBHijULN2fIH5wCPb3KbdbymIQen6QNdvJTDzPN9lq4+ABKZ6QucRgMDECBxGP+3d7Z1XU9WoTQhgRHTZ759yG3e9qSAGpesDN92+TCOYbfJb0k5uSmC2U2vJ1+wEsJ6PD/5OexNPdqtKKQINEYDAvG/NVveHnW8oiEHp+sB8CcyGzmtlSiYggakeIgIiIAIFE4DAvPfhre7JHW8oiEHp+sD8BRrBLPgnoJLmJTAr2eyqtAiIQCsJQGAufXiLe+K51xXEoHR94Ff/eb+myFv5g1CRsiQwK9LQqqYIiMDAEYDAvGf1FvfYs68riEHp+sAvbpPAHLhfh84tWQKzc9tWNRMBESgJAQjMu1dtdo8+06sgBqXrA7+47T6NYJbkt6KT3JDA7KTWVF1EQARKSQAC867fbXYbnu5VEIPS9YEb/0MCs5Q/HG3ulARmmzeg3BcBESg/AQjMxSs3uXXbexTEoHR94Ibf3KsRzPL/jLSdhxKYbddkclgERKDdCEBgLnpok1u7rUdBDErXB264VQKz3X5T2sFfCcx2aCX5KAIi0NYEIDDvfHCje+SpAwpiULo+cL0EZlv/vpTVeQnMsraM/BIBEegYAhCYC1d0uzVbXlMQg9L1gbk3L9UUecf82pSnIhKY5WkLeSICItChBCAwf/LzX7u5XUsVxKB0fWDSxVdIYHbob89AVksCcyDpq2wREIFKEJg9e3Z4AVcQg7L2gQULFlTiXFQlW0dAArN1rFWSCIiACIiACIiACFSCgARmJZpZlRQBERABERABERCB1hGQwGwda5UkAiIgAiIgAiIgApUgIIFZiWZWJUVABERABERABESgdQQkMFvHWiWJgAiIgAiIgAiIQCUISGBWoplVSREQAREQAREQARFoHQEJzNaxVkkiIAIiIAIiIAIiUAkCEpiVaGZVUgREQAREQAREQARaR0ACs3WsVZIIiIAIiIAIiIAIVIKABGYlmlmVFAEREAEREAEREIHWEZDAbB1rlSQCIiACIiACIiAClSAggVmJZlYlRUAEREAEREAERKB1BCQwW8daJYmACIiACIiACIhAJQhIYFaimVVJERABERABERABEWgdAQnM1rFWSSIgAiIgAiIgAiJQCQISmJVoZlVSBERABERABERABFpHQAKzdaxVkgiIgAiIgAiIgAhUgoAEZiWaWZUUAREQAREQAREQgdYRkMBsHWuVJAIiIAIiIAIiIAKVICCBWYlmViVFQAREQAREQAREoHUEJDBbx1oliYAIiIAIiIAIiEAlCEhgVqKZVUkREAEREAEREAERaB2B/x+I/4U95LqTV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16832"/>
            <a:ext cx="7758881" cy="421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9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FV Technique: Theorem proving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Advantage:</a:t>
            </a:r>
          </a:p>
          <a:p>
            <a:pPr lvl="1"/>
            <a:r>
              <a:rPr lang="en-IN" sz="2400" dirty="0"/>
              <a:t> </a:t>
            </a:r>
            <a:r>
              <a:rPr lang="en-IN" sz="2400" dirty="0" smtClean="0"/>
              <a:t>it can </a:t>
            </a:r>
            <a:r>
              <a:rPr lang="en-IN" sz="2400" dirty="0"/>
              <a:t>handle very complex </a:t>
            </a:r>
            <a:r>
              <a:rPr lang="en-IN" sz="2400" dirty="0" smtClean="0"/>
              <a:t>systems.</a:t>
            </a:r>
          </a:p>
          <a:p>
            <a:r>
              <a:rPr lang="en-IN" sz="2800" dirty="0" smtClean="0"/>
              <a:t>Limitations:</a:t>
            </a:r>
          </a:p>
          <a:p>
            <a:pPr lvl="1"/>
            <a:r>
              <a:rPr lang="en-IN" sz="2000" dirty="0" smtClean="0"/>
              <a:t>It is </a:t>
            </a:r>
            <a:r>
              <a:rPr lang="en-IN" sz="2000" dirty="0"/>
              <a:t>not fully </a:t>
            </a:r>
            <a:r>
              <a:rPr lang="en-IN" sz="2000" dirty="0" smtClean="0"/>
              <a:t>automatic - it requires </a:t>
            </a:r>
            <a:r>
              <a:rPr lang="en-IN" sz="2000" dirty="0"/>
              <a:t>manual intervention to complete the </a:t>
            </a:r>
            <a:r>
              <a:rPr lang="en-IN" sz="2000" dirty="0" smtClean="0"/>
              <a:t>proofs.</a:t>
            </a:r>
          </a:p>
          <a:p>
            <a:pPr lvl="1"/>
            <a:r>
              <a:rPr lang="en-IN" sz="2400" dirty="0"/>
              <a:t> </a:t>
            </a:r>
            <a:r>
              <a:rPr lang="en-IN" sz="2000" dirty="0"/>
              <a:t>in case of a failed proof, no counter-examples are generated, which makes locating the error difficult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94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19200"/>
            <a:ext cx="8064896" cy="808038"/>
          </a:xfrm>
        </p:spPr>
        <p:txBody>
          <a:bodyPr/>
          <a:lstStyle/>
          <a:p>
            <a:r>
              <a:rPr lang="en-IN" sz="2800" b="1" dirty="0" smtClean="0"/>
              <a:t>Formal verification in development process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92088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63688" y="6396335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Reference</a:t>
            </a:r>
            <a:r>
              <a:rPr lang="en-IN" sz="1200" dirty="0" smtClean="0"/>
              <a:t>: </a:t>
            </a:r>
            <a:r>
              <a:rPr lang="en-IN" sz="1200" dirty="0" err="1" smtClean="0"/>
              <a:t>Yannick</a:t>
            </a:r>
            <a:r>
              <a:rPr lang="en-IN" sz="1200" dirty="0" smtClean="0"/>
              <a:t> Moyet.al.  </a:t>
            </a:r>
            <a:r>
              <a:rPr lang="en-IN" sz="1200" dirty="0"/>
              <a:t>Testing or Formal Verification, DO-178C Alternatives and Industrial </a:t>
            </a:r>
            <a:r>
              <a:rPr lang="en-IN" sz="1200" dirty="0" smtClean="0"/>
              <a:t>Experience, IEEE software, 2013.</a:t>
            </a:r>
            <a:endParaRPr lang="en-IN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1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07731" y="1465263"/>
            <a:ext cx="8458200" cy="4894262"/>
          </a:xfrm>
          <a:prstGeom prst="rect">
            <a:avLst/>
          </a:prstGeom>
          <a:noFill/>
          <a:ln w="9525">
            <a:solidFill>
              <a:srgbClr val="17EC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Start with </a:t>
            </a:r>
            <a:r>
              <a:rPr lang="en-US" altLang="en-US" sz="2400" dirty="0">
                <a:solidFill>
                  <a:srgbClr val="FF0000"/>
                </a:solidFill>
              </a:rPr>
              <a:t>formal specification </a:t>
            </a:r>
            <a:r>
              <a:rPr lang="en-US" altLang="en-US" sz="2400" dirty="0"/>
              <a:t>of correctness: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	</a:t>
            </a:r>
            <a:r>
              <a:rPr lang="en-US" altLang="en-US" sz="2400" dirty="0">
                <a:solidFill>
                  <a:srgbClr val="C00000"/>
                </a:solidFill>
              </a:rPr>
              <a:t>- functional correctness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		</a:t>
            </a:r>
            <a:r>
              <a:rPr lang="en-US" altLang="en-US" sz="2400" dirty="0">
                <a:solidFill>
                  <a:srgbClr val="C00000"/>
                </a:solidFill>
              </a:rPr>
              <a:t>input-output correctness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19FF81"/>
                </a:solidFill>
              </a:rPr>
              <a:t>	- </a:t>
            </a:r>
            <a:r>
              <a:rPr lang="en-US" altLang="en-US" sz="2400" dirty="0">
                <a:solidFill>
                  <a:srgbClr val="0070C0"/>
                </a:solidFill>
              </a:rPr>
              <a:t>behavioral correctness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FF00"/>
                </a:solidFill>
              </a:rPr>
              <a:t>		</a:t>
            </a:r>
            <a:r>
              <a:rPr lang="en-US" altLang="en-US" sz="2400" dirty="0">
                <a:solidFill>
                  <a:srgbClr val="0070C0"/>
                </a:solidFill>
              </a:rPr>
              <a:t>security, no deadlocks, liveness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Two broad approaches: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	-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</a:rPr>
              <a:t>code-based verification  (e.g., Frama-C)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/>
              <a:t>	- </a:t>
            </a:r>
            <a:r>
              <a:rPr lang="en-US" altLang="en-US" sz="2400" dirty="0">
                <a:solidFill>
                  <a:schemeClr val="accent4">
                    <a:lumMod val="75000"/>
                  </a:schemeClr>
                </a:solidFill>
              </a:rPr>
              <a:t>model-based verification (e.g., SPIN)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chemeClr val="tx2">
                    <a:lumMod val="50000"/>
                  </a:schemeClr>
                </a:solidFill>
              </a:rPr>
              <a:t>Testing, run-time analysis and debugging also important.</a:t>
            </a:r>
          </a:p>
        </p:txBody>
      </p:sp>
      <p:sp>
        <p:nvSpPr>
          <p:cNvPr id="21507" name="Title 1"/>
          <p:cNvSpPr>
            <a:spLocks noGrp="1" noChangeArrowheads="1"/>
          </p:cNvSpPr>
          <p:nvPr>
            <p:ph type="title"/>
          </p:nvPr>
        </p:nvSpPr>
        <p:spPr>
          <a:xfrm>
            <a:off x="349250" y="2921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Rigorous Software Verification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84" y="1524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7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Simple steps in writing a software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8" y="2060849"/>
            <a:ext cx="7934340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67944" y="587727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solidFill>
                  <a:srgbClr val="FF0000"/>
                </a:solidFill>
              </a:rPr>
              <a:t>How do you prepare these documents ?</a:t>
            </a:r>
            <a:endParaRPr lang="en-IN" b="1" i="1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1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/>
              <a:t>Writing a requirement and functional specification document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62056" cy="3763963"/>
          </a:xfrm>
        </p:spPr>
        <p:txBody>
          <a:bodyPr/>
          <a:lstStyle/>
          <a:p>
            <a:r>
              <a:rPr lang="en-US" sz="2400" dirty="0" smtClean="0"/>
              <a:t>Requirements specification document(s)</a:t>
            </a:r>
            <a:endParaRPr lang="en-US" sz="2400" dirty="0"/>
          </a:p>
          <a:p>
            <a:pPr lvl="1"/>
            <a:r>
              <a:rPr lang="en-US" sz="2000" dirty="0"/>
              <a:t>Serve as a </a:t>
            </a:r>
            <a:r>
              <a:rPr lang="en-US" sz="2000" b="1" dirty="0">
                <a:solidFill>
                  <a:srgbClr val="FF0000"/>
                </a:solidFill>
              </a:rPr>
              <a:t>contract</a:t>
            </a:r>
            <a:r>
              <a:rPr lang="en-US" sz="2000" dirty="0"/>
              <a:t> between client and </a:t>
            </a:r>
            <a:r>
              <a:rPr lang="en-US" sz="2000" dirty="0" smtClean="0"/>
              <a:t>developer/provider</a:t>
            </a:r>
            <a:endParaRPr lang="en-US" sz="2000" dirty="0"/>
          </a:p>
          <a:p>
            <a:pPr lvl="1"/>
            <a:r>
              <a:rPr lang="en-US" sz="2000" dirty="0"/>
              <a:t>Identify </a:t>
            </a:r>
            <a:r>
              <a:rPr lang="en-US" sz="2000" b="1" dirty="0">
                <a:solidFill>
                  <a:srgbClr val="FF0000"/>
                </a:solidFill>
              </a:rPr>
              <a:t>functional</a:t>
            </a:r>
            <a:r>
              <a:rPr lang="en-US" sz="2000" dirty="0"/>
              <a:t> capabilities of a system</a:t>
            </a:r>
          </a:p>
          <a:p>
            <a:pPr lvl="1"/>
            <a:r>
              <a:rPr lang="en-US" sz="2000" dirty="0"/>
              <a:t>Identify non-functional and environmental </a:t>
            </a:r>
            <a:r>
              <a:rPr lang="en-US" sz="2000" dirty="0" smtClean="0"/>
              <a:t>constraints (</a:t>
            </a:r>
            <a:r>
              <a:rPr lang="en-IN" sz="2000" dirty="0"/>
              <a:t>expected </a:t>
            </a:r>
            <a:r>
              <a:rPr lang="en-IN" sz="2000" b="1" dirty="0">
                <a:solidFill>
                  <a:srgbClr val="FF0000"/>
                </a:solidFill>
              </a:rPr>
              <a:t>behaviour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of the </a:t>
            </a:r>
            <a:r>
              <a:rPr lang="en-IN" sz="2000" dirty="0" smtClean="0"/>
              <a:t>system)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In </a:t>
            </a:r>
            <a:r>
              <a:rPr lang="en-US" sz="2400" dirty="0">
                <a:cs typeface="Arial" charset="0"/>
              </a:rPr>
              <a:t>general, functional requirements include</a:t>
            </a:r>
            <a:endParaRPr lang="en-US" sz="2400" dirty="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002060"/>
                </a:solidFill>
                <a:cs typeface="Arial" charset="0"/>
              </a:rPr>
              <a:t>Input/output, Processing, Error </a:t>
            </a:r>
            <a:r>
              <a:rPr lang="en-US" sz="2000" dirty="0">
                <a:solidFill>
                  <a:srgbClr val="002060"/>
                </a:solidFill>
                <a:cs typeface="Arial" charset="0"/>
              </a:rPr>
              <a:t>handling</a:t>
            </a:r>
            <a:r>
              <a:rPr lang="en-US" dirty="0" smtClean="0">
                <a:cs typeface="Arial" charset="0"/>
              </a:rPr>
              <a:t>.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Arial" charset="0"/>
              </a:rPr>
              <a:t>In general, non-functional requirements include: </a:t>
            </a:r>
          </a:p>
          <a:p>
            <a:pPr lvl="2">
              <a:lnSpc>
                <a:spcPct val="90000"/>
              </a:lnSpc>
            </a:pPr>
            <a:r>
              <a:rPr lang="en-IN" sz="2000" dirty="0" smtClean="0">
                <a:solidFill>
                  <a:srgbClr val="002060"/>
                </a:solidFill>
              </a:rPr>
              <a:t>Reliability, Safety, Security, Performance, Delivery, Help </a:t>
            </a:r>
            <a:r>
              <a:rPr lang="en-IN" sz="2000" dirty="0">
                <a:solidFill>
                  <a:srgbClr val="002060"/>
                </a:solidFill>
              </a:rPr>
              <a:t>facilities.</a:t>
            </a:r>
            <a:endParaRPr lang="en-US" sz="2000" dirty="0">
              <a:solidFill>
                <a:srgbClr val="002060"/>
              </a:solidFill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27282"/>
              </p:ext>
            </p:extLst>
          </p:nvPr>
        </p:nvGraphicFramePr>
        <p:xfrm>
          <a:off x="512050" y="2636912"/>
          <a:ext cx="8610602" cy="342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608"/>
                <a:gridCol w="648072"/>
                <a:gridCol w="936104"/>
                <a:gridCol w="6363818"/>
              </a:tblGrid>
              <a:tr h="5933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Index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Function Name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</a:tr>
              <a:tr h="1463846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V1</a:t>
                      </a:r>
                      <a:endParaRPr lang="en-IN" sz="18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Play</a:t>
                      </a:r>
                      <a:endParaRPr lang="en-I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Clicking</a:t>
                      </a:r>
                      <a:r>
                        <a:rPr lang="en-US" sz="1400" baseline="0" dirty="0" smtClean="0"/>
                        <a:t> the play causes the video to begin playing.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If the video was just paused, then playing the video resumes at the point of pausing.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 If the video has yet to start playing then a new computer window is created and video begins playing in the window.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So long as the video is playing the pause/play button functions as a pause button displaying a pause button image</a:t>
                      </a:r>
                      <a:endParaRPr lang="en-IN" sz="1400" dirty="0"/>
                    </a:p>
                  </a:txBody>
                  <a:tcPr/>
                </a:tc>
              </a:tr>
              <a:tr h="1248508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V2</a:t>
                      </a:r>
                      <a:endParaRPr lang="en-IN" sz="18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Pause</a:t>
                      </a:r>
                      <a:endParaRPr lang="en-I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Clicking the pause button causes the video to pause</a:t>
                      </a:r>
                      <a:r>
                        <a:rPr lang="en-US" sz="1400" baseline="0" dirty="0" smtClean="0"/>
                        <a:t> at the current play location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If the video has already finished playing, then this button has no effect.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Clicking the pause button causes the pause/play button to function as a play button, displaying a play button image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399284"/>
            <a:ext cx="542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422" y="4941167"/>
            <a:ext cx="5524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requirement and functional </a:t>
            </a:r>
            <a:r>
              <a:rPr lang="en-IN" sz="2800" b="1" dirty="0" smtClean="0"/>
              <a:t>specification document</a:t>
            </a:r>
            <a:endParaRPr lang="en-IN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979" y="2204864"/>
            <a:ext cx="722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Functional </a:t>
            </a:r>
            <a:r>
              <a:rPr lang="en-IN" sz="2400" i="1" dirty="0"/>
              <a:t>requirements for a video player</a:t>
            </a:r>
            <a:endParaRPr lang="en-IN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8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3134"/>
              </p:ext>
            </p:extLst>
          </p:nvPr>
        </p:nvGraphicFramePr>
        <p:xfrm>
          <a:off x="583633" y="2752259"/>
          <a:ext cx="8287075" cy="248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12"/>
                <a:gridCol w="623722"/>
                <a:gridCol w="900932"/>
                <a:gridCol w="6124709"/>
              </a:tblGrid>
              <a:tr h="5933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Index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Function Name</a:t>
                      </a:r>
                      <a:endParaRPr lang="en-I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</a:tr>
              <a:tr h="87267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V3</a:t>
                      </a:r>
                      <a:endParaRPr lang="en-IN" sz="18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Increase Volume</a:t>
                      </a:r>
                      <a:endParaRPr lang="en-I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Clicking the increase volume button while the volume is less than maximum 80 dB level causes the volume to increase by 5 dB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Clicking</a:t>
                      </a:r>
                      <a:r>
                        <a:rPr lang="en-US" sz="1400" baseline="0" dirty="0" smtClean="0"/>
                        <a:t> the increase volume button while volume is at 80 dB level does nothing.</a:t>
                      </a:r>
                      <a:endParaRPr lang="en-IN" sz="1400" dirty="0"/>
                    </a:p>
                  </a:txBody>
                  <a:tcPr/>
                </a:tc>
              </a:tr>
              <a:tr h="872677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/>
                        <a:t>V4</a:t>
                      </a:r>
                      <a:endParaRPr lang="en-IN" sz="18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Decrease Volume</a:t>
                      </a:r>
                      <a:endParaRPr lang="en-IN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Clicking the decrease volume button while the volume is greater than silent (0 dB) level causes the volume to decrease by 5 dB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Clicking</a:t>
                      </a:r>
                      <a:r>
                        <a:rPr lang="en-US" sz="1400" baseline="0" dirty="0" smtClean="0"/>
                        <a:t> the decrease volume button while volume is at silent level does nothing.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879" y="3466310"/>
            <a:ext cx="514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533" y="4318636"/>
            <a:ext cx="56197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requirement and functional specification document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3182" y="2193000"/>
            <a:ext cx="722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Functional </a:t>
            </a:r>
            <a:r>
              <a:rPr lang="en-IN" sz="2400" i="1" dirty="0"/>
              <a:t>requirements for a video </a:t>
            </a:r>
            <a:r>
              <a:rPr lang="en-IN" sz="2400" i="1" dirty="0" smtClean="0"/>
              <a:t>player (</a:t>
            </a:r>
            <a:r>
              <a:rPr lang="en-IN" sz="2400" i="1" dirty="0" err="1" smtClean="0"/>
              <a:t>contd</a:t>
            </a:r>
            <a:r>
              <a:rPr lang="en-IN" sz="2400" i="1" dirty="0" smtClean="0"/>
              <a:t>)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1992" y="5373216"/>
            <a:ext cx="722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Non-functional </a:t>
            </a:r>
            <a:r>
              <a:rPr lang="en-IN" sz="2400" i="1" dirty="0"/>
              <a:t>requirements for a video </a:t>
            </a:r>
            <a:r>
              <a:rPr lang="en-IN" sz="2400" i="1" dirty="0" smtClean="0"/>
              <a:t>player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Response time, speed of the player, compatibility across different players</a:t>
            </a:r>
            <a:r>
              <a:rPr lang="en-IN" sz="2000" dirty="0" smtClean="0"/>
              <a:t>, </a:t>
            </a:r>
            <a:r>
              <a:rPr lang="en-IN" sz="2000" dirty="0" smtClean="0">
                <a:solidFill>
                  <a:srgbClr val="FF0000"/>
                </a:solidFill>
              </a:rPr>
              <a:t>….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4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Writing a requirement and functional specification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763963"/>
          </a:xfrm>
        </p:spPr>
        <p:txBody>
          <a:bodyPr/>
          <a:lstStyle/>
          <a:p>
            <a:r>
              <a:rPr lang="en-IN" sz="2400" dirty="0" smtClean="0"/>
              <a:t>Software specification documents can be expressed as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Informal specification</a:t>
            </a:r>
            <a:r>
              <a:rPr lang="en-IN" sz="2000" dirty="0" smtClean="0"/>
              <a:t>: Natural language (as in the example, video player application)</a:t>
            </a:r>
          </a:p>
          <a:p>
            <a:pPr lvl="2"/>
            <a:r>
              <a:rPr lang="en-IN" sz="1600" dirty="0" smtClean="0"/>
              <a:t>ambiguous, incomplete and imprecise</a:t>
            </a:r>
            <a:endParaRPr lang="en-IN" sz="2000" dirty="0" smtClean="0">
              <a:solidFill>
                <a:srgbClr val="FF0000"/>
              </a:solidFill>
            </a:endParaRP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Semi-formal specification</a:t>
            </a:r>
            <a:r>
              <a:rPr lang="en-IN" sz="2000" dirty="0" smtClean="0"/>
              <a:t>: includes Data Flow Diagram, Entity-relationship diagram,…</a:t>
            </a:r>
          </a:p>
          <a:p>
            <a:pPr lvl="2"/>
            <a:r>
              <a:rPr lang="en-IN" sz="1600" dirty="0" smtClean="0"/>
              <a:t>Could be imprecise based on semantics</a:t>
            </a:r>
          </a:p>
          <a:p>
            <a:pPr lvl="1"/>
            <a:r>
              <a:rPr lang="en-IN" sz="2000" dirty="0" smtClean="0">
                <a:solidFill>
                  <a:srgbClr val="FF0000"/>
                </a:solidFill>
              </a:rPr>
              <a:t>Formal specification</a:t>
            </a:r>
            <a:r>
              <a:rPr lang="en-IN" sz="2000" dirty="0" smtClean="0"/>
              <a:t>: apply discrete mathematics to software engineering</a:t>
            </a:r>
            <a:endParaRPr lang="en-IN" dirty="0" smtClean="0"/>
          </a:p>
          <a:p>
            <a:pPr lvl="2"/>
            <a:r>
              <a:rPr lang="en-IN" sz="1600" dirty="0" smtClean="0"/>
              <a:t>Very precise but very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8EDB09-44E3-41CA-A7B3-699D959B8D3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July 2020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Nalinadevi Kadiresan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5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Verification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Convert the informal description R of requirement  into an equivalent formula </a:t>
            </a:r>
            <a:r>
              <a:rPr lang="az-Cyrl-AZ" dirty="0"/>
              <a:t>Ф</a:t>
            </a:r>
            <a:r>
              <a:rPr lang="en-US" sz="1200" dirty="0"/>
              <a:t>R</a:t>
            </a:r>
            <a:r>
              <a:rPr lang="en-US" sz="2800" dirty="0"/>
              <a:t> </a:t>
            </a:r>
            <a:r>
              <a:rPr lang="en-US" dirty="0" smtClean="0"/>
              <a:t>of some symbolic language.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Problem: 		</a:t>
            </a:r>
            <a:r>
              <a:rPr lang="en-US" dirty="0" smtClean="0">
                <a:solidFill>
                  <a:srgbClr val="7030A0"/>
                </a:solidFill>
              </a:rPr>
              <a:t>given number , n ,is prime or not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Informal Spec (R ): </a:t>
            </a:r>
            <a:r>
              <a:rPr lang="en-US" dirty="0" smtClean="0">
                <a:solidFill>
                  <a:srgbClr val="0070C0"/>
                </a:solidFill>
              </a:rPr>
              <a:t>number is divisible by one and itself is prime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Formal Spec(</a:t>
            </a:r>
            <a:r>
              <a:rPr lang="az-Cyrl-AZ" dirty="0" smtClean="0"/>
              <a:t>Ф</a:t>
            </a:r>
            <a:r>
              <a:rPr lang="en-US" sz="1100" dirty="0" smtClean="0"/>
              <a:t>R</a:t>
            </a:r>
            <a:r>
              <a:rPr lang="en-US" dirty="0" smtClean="0"/>
              <a:t> ):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if  n% 1=0 and n % n=0 implies n is prime</a:t>
            </a:r>
          </a:p>
          <a:p>
            <a:r>
              <a:rPr lang="en-US" dirty="0" smtClean="0"/>
              <a:t>Write a program P which is meant to realize </a:t>
            </a:r>
            <a:r>
              <a:rPr lang="az-Cyrl-AZ" dirty="0" smtClean="0"/>
              <a:t>Ф</a:t>
            </a:r>
            <a:r>
              <a:rPr lang="en-US" sz="1200" dirty="0" smtClean="0"/>
              <a:t>R</a:t>
            </a:r>
            <a:r>
              <a:rPr lang="en-US" sz="2800" dirty="0" smtClean="0"/>
              <a:t> </a:t>
            </a:r>
            <a:r>
              <a:rPr lang="en-US" dirty="0" smtClean="0"/>
              <a:t>in the programming environment wanted by customer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…main(){….}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Verify that the program P satisfies the  Specification ( formula </a:t>
            </a:r>
            <a:r>
              <a:rPr lang="az-Cyrl-AZ" dirty="0"/>
              <a:t>Ф</a:t>
            </a:r>
            <a:r>
              <a:rPr lang="en-US" sz="1200" dirty="0"/>
              <a:t>R</a:t>
            </a:r>
            <a:r>
              <a:rPr lang="en-US" sz="2800" dirty="0"/>
              <a:t> 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Formalizing R can reveal undesired consequences.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Undesired consequence: non prime numbers satisfy </a:t>
            </a:r>
            <a:r>
              <a:rPr lang="az-Cyrl-AZ" dirty="0"/>
              <a:t>Ф</a:t>
            </a:r>
            <a:r>
              <a:rPr lang="en-US" sz="1050" dirty="0"/>
              <a:t>R</a:t>
            </a:r>
            <a:r>
              <a:rPr lang="en-US" dirty="0"/>
              <a:t>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2800" dirty="0"/>
              <a:t>Revise 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R: n not divisible by any other number other than 1 and 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1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Informal </a:t>
            </a:r>
            <a:r>
              <a:rPr lang="en-US" sz="2800" dirty="0"/>
              <a:t>specification </a:t>
            </a:r>
            <a:r>
              <a:rPr lang="en-US" sz="2800" dirty="0">
                <a:latin typeface="Arial"/>
                <a:cs typeface="Arial"/>
              </a:rPr>
              <a:t>↔</a:t>
            </a:r>
            <a:r>
              <a:rPr lang="en-US" sz="2800" dirty="0"/>
              <a:t>formal specification </a:t>
            </a:r>
            <a:endParaRPr lang="en-US" sz="2800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impossible to verify if the specification correctly defines the problem</a:t>
            </a:r>
            <a:r>
              <a:rPr lang="en-US" dirty="0" smtClean="0"/>
              <a:t>.</a:t>
            </a:r>
            <a:endParaRPr lang="en-US" sz="2300" dirty="0" smtClean="0"/>
          </a:p>
          <a:p>
            <a:r>
              <a:rPr lang="en-US" sz="2800" dirty="0" smtClean="0"/>
              <a:t>Conclusion:</a:t>
            </a:r>
            <a:endParaRPr lang="en-US" sz="2800" dirty="0"/>
          </a:p>
          <a:p>
            <a:pPr lvl="1"/>
            <a:r>
              <a:rPr lang="en-US" dirty="0" smtClean="0"/>
              <a:t>Specification should be written in such a way that it </a:t>
            </a:r>
          </a:p>
          <a:p>
            <a:pPr lvl="2"/>
            <a:r>
              <a:rPr lang="en-US" dirty="0" smtClean="0"/>
              <a:t>does not allow the any other modification other than the expected </a:t>
            </a:r>
          </a:p>
          <a:p>
            <a:pPr lvl="2"/>
            <a:r>
              <a:rPr lang="en-US" dirty="0" smtClean="0"/>
              <a:t>Captures all possible operations on a given input and permit only the expected and not the rest</a:t>
            </a:r>
          </a:p>
          <a:p>
            <a:pPr lvl="2"/>
            <a:r>
              <a:rPr lang="en-US" dirty="0" smtClean="0"/>
              <a:t>anticipates all possible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S.Padmavathi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749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6E44025FF0C439CEFCCEBDF753C7E" ma:contentTypeVersion="2" ma:contentTypeDescription="Create a new document." ma:contentTypeScope="" ma:versionID="26fd7d02cf78dda1345327a75e26dd98">
  <xsd:schema xmlns:xsd="http://www.w3.org/2001/XMLSchema" xmlns:xs="http://www.w3.org/2001/XMLSchema" xmlns:p="http://schemas.microsoft.com/office/2006/metadata/properties" xmlns:ns2="f189688e-92a3-4bea-b41b-85728c9cacd2" targetNamespace="http://schemas.microsoft.com/office/2006/metadata/properties" ma:root="true" ma:fieldsID="72e3d467074318259679892b59f71608" ns2:_="">
    <xsd:import namespace="f189688e-92a3-4bea-b41b-85728c9ca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9688e-92a3-4bea-b41b-85728c9ca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A00FFC-34EB-4401-BCAF-B46F05360C82}"/>
</file>

<file path=customXml/itemProps2.xml><?xml version="1.0" encoding="utf-8"?>
<ds:datastoreItem xmlns:ds="http://schemas.openxmlformats.org/officeDocument/2006/customXml" ds:itemID="{470C7C85-8C4A-4602-BC31-AB81C16EAB5A}"/>
</file>

<file path=customXml/itemProps3.xml><?xml version="1.0" encoding="utf-8"?>
<ds:datastoreItem xmlns:ds="http://schemas.openxmlformats.org/officeDocument/2006/customXml" ds:itemID="{CC0F9564-8FA2-4472-BB8F-69E3EF902F59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1344</TotalTime>
  <Words>1102</Words>
  <Application>Microsoft Office PowerPoint</Application>
  <PresentationFormat>On-screen Show (4:3)</PresentationFormat>
  <Paragraphs>216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 19CSE205 Program Reasoning Program Verification</vt:lpstr>
      <vt:lpstr>Simple steps in writing a software</vt:lpstr>
      <vt:lpstr>Simple steps in writing a software</vt:lpstr>
      <vt:lpstr>Writing a requirement and functional specification document</vt:lpstr>
      <vt:lpstr>Writing a requirement and functional specification document</vt:lpstr>
      <vt:lpstr>Writing a requirement and functional specification document</vt:lpstr>
      <vt:lpstr>Writing a requirement and functional specification document</vt:lpstr>
      <vt:lpstr>Software Verification Process</vt:lpstr>
      <vt:lpstr>continued</vt:lpstr>
      <vt:lpstr>Significance of Verification</vt:lpstr>
      <vt:lpstr>Specification or Verification-Need </vt:lpstr>
      <vt:lpstr>Specification or Verification-Need</vt:lpstr>
      <vt:lpstr>Formal verification Techniques</vt:lpstr>
      <vt:lpstr>Classification of verification Techniques</vt:lpstr>
      <vt:lpstr>Transformational vs Reactive</vt:lpstr>
      <vt:lpstr>Model Checking</vt:lpstr>
      <vt:lpstr>FV Technique: Model checking</vt:lpstr>
      <vt:lpstr>Proof based verification</vt:lpstr>
      <vt:lpstr>FV Technique: Theorem proving</vt:lpstr>
      <vt:lpstr>FV Technique: Theorem proving</vt:lpstr>
      <vt:lpstr>Formal verification in development process</vt:lpstr>
      <vt:lpstr>Rigorous Software Verification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19CSE205 Program Reasoning Program Verification</dc:title>
  <dc:creator>amrita</dc:creator>
  <cp:lastModifiedBy>amrita</cp:lastModifiedBy>
  <cp:revision>74</cp:revision>
  <dcterms:created xsi:type="dcterms:W3CDTF">2020-07-28T07:08:40Z</dcterms:created>
  <dcterms:modified xsi:type="dcterms:W3CDTF">2020-07-31T17:53:09Z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0x0101002836E44025FF0C439CEFCCEBDF753C7E</vt:lpwstr>
  </property>
</Properties>
</file>