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75" r:id="rId6"/>
    <p:sldId id="264" r:id="rId7"/>
    <p:sldId id="263" r:id="rId8"/>
    <p:sldId id="262" r:id="rId9"/>
    <p:sldId id="265" r:id="rId10"/>
    <p:sldId id="277" r:id="rId11"/>
    <p:sldId id="276" r:id="rId12"/>
    <p:sldId id="278" r:id="rId13"/>
    <p:sldId id="279" r:id="rId14"/>
    <p:sldId id="280" r:id="rId15"/>
    <p:sldId id="267" r:id="rId16"/>
    <p:sldId id="268" r:id="rId17"/>
    <p:sldId id="261" r:id="rId18"/>
    <p:sldId id="269" r:id="rId19"/>
    <p:sldId id="270" r:id="rId20"/>
    <p:sldId id="266" r:id="rId21"/>
    <p:sldId id="272" r:id="rId22"/>
    <p:sldId id="273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509DE-A725-41D3-A1CC-FAE1EF37581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FEF80-4A5D-4FB1-87B8-DC75BC10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7BAF-4385-481F-9090-B4C4A128DEE4}" type="datetime1">
              <a:rPr lang="en-US" smtClean="0"/>
              <a:t>8/2/2020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92F-CAEC-4C58-B09B-5C968CBA232F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6BC-B623-49C4-966B-CD08207465E9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C47B-E7B0-4B67-A871-D2382A716FD2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6E7B-C978-48A2-9500-73CB6A9303F5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46B6-7481-4F41-AF37-0568B0A02374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E55-D32B-4053-AC93-EA6A36BCB503}" type="datetime1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5B-7CF5-4AE1-AF41-E9388FE801A6}" type="datetime1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00B7-490A-4A94-962D-DE064E2F118C}" type="datetime1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06E-8C1F-4C2F-80EA-5714FE2A6B18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4B1-F7BB-4516-8C3E-AB644CFD6246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50761E-747E-4E04-9F94-944BDD89A88C}" type="datetime1">
              <a:rPr lang="en-US" smtClean="0"/>
              <a:t>8/2/2020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19CSE205 Program Reasoning</a:t>
            </a:r>
            <a:br>
              <a:rPr lang="en-US" dirty="0" smtClean="0"/>
            </a:br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Dr.S.Padmavathi</a:t>
            </a:r>
            <a:endParaRPr lang="en-US" dirty="0" smtClean="0"/>
          </a:p>
          <a:p>
            <a:r>
              <a:rPr lang="en-US" dirty="0" smtClean="0"/>
              <a:t>CSE, Amrita School of Engineering</a:t>
            </a:r>
          </a:p>
          <a:p>
            <a:r>
              <a:rPr lang="en-US" dirty="0" smtClean="0"/>
              <a:t>Coimbatore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Double Implication:  A </a:t>
            </a:r>
            <a:r>
              <a:rPr lang="en-US" altLang="en-US" dirty="0" smtClean="0">
                <a:latin typeface="Arial Narrow"/>
              </a:rPr>
              <a:t>↔</a:t>
            </a:r>
            <a:r>
              <a:rPr lang="en-US" altLang="en-US" dirty="0" smtClean="0"/>
              <a:t> B</a:t>
            </a:r>
          </a:p>
        </p:txBody>
      </p:sp>
      <p:sp>
        <p:nvSpPr>
          <p:cNvPr id="9220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303963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400" smtClean="0">
                <a:latin typeface="Times New Roman" pitchFamily="18" charset="0"/>
              </a:rPr>
              <a:t>Dr.S.Padmavathi</a:t>
            </a:r>
          </a:p>
        </p:txBody>
      </p:sp>
      <p:sp>
        <p:nvSpPr>
          <p:cNvPr id="9221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895600" y="62801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F9259A2-6749-4B97-91D2-7774155BC8E0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grpSp>
        <p:nvGrpSpPr>
          <p:cNvPr id="9222" name="Group 28"/>
          <p:cNvGrpSpPr>
            <a:grpSpLocks/>
          </p:cNvGrpSpPr>
          <p:nvPr/>
        </p:nvGrpSpPr>
        <p:grpSpPr bwMode="auto">
          <a:xfrm>
            <a:off x="468388" y="1961340"/>
            <a:ext cx="3733800" cy="3011488"/>
            <a:chOff x="2743200" y="1905000"/>
            <a:chExt cx="3733800" cy="3011520"/>
          </a:xfrm>
        </p:grpSpPr>
        <p:sp>
          <p:nvSpPr>
            <p:cNvPr id="9234" name="Rectangle 6"/>
            <p:cNvSpPr>
              <a:spLocks noChangeArrowheads="1"/>
            </p:cNvSpPr>
            <p:nvPr/>
          </p:nvSpPr>
          <p:spPr bwMode="auto">
            <a:xfrm>
              <a:off x="2743200" y="1905000"/>
              <a:ext cx="3657600" cy="2971800"/>
            </a:xfrm>
            <a:prstGeom prst="rect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9235" name="Straight Connector 8"/>
            <p:cNvCxnSpPr>
              <a:cxnSpLocks/>
            </p:cNvCxnSpPr>
            <p:nvPr/>
          </p:nvCxnSpPr>
          <p:spPr bwMode="auto">
            <a:xfrm>
              <a:off x="3581400" y="1905000"/>
              <a:ext cx="0" cy="297180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Straight Connector 10"/>
            <p:cNvCxnSpPr>
              <a:cxnSpLocks/>
            </p:cNvCxnSpPr>
            <p:nvPr/>
          </p:nvCxnSpPr>
          <p:spPr bwMode="auto">
            <a:xfrm>
              <a:off x="4572000" y="1905000"/>
              <a:ext cx="0" cy="297180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Straight Connector 12"/>
            <p:cNvCxnSpPr>
              <a:cxnSpLocks noChangeShapeType="1"/>
            </p:cNvCxnSpPr>
            <p:nvPr/>
          </p:nvCxnSpPr>
          <p:spPr bwMode="auto">
            <a:xfrm>
              <a:off x="2743200" y="26670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8" name="TextBox 13"/>
            <p:cNvSpPr txBox="1">
              <a:spLocks noChangeArrowheads="1"/>
            </p:cNvSpPr>
            <p:nvPr/>
          </p:nvSpPr>
          <p:spPr bwMode="auto">
            <a:xfrm>
              <a:off x="2956282" y="2025159"/>
              <a:ext cx="320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A</a:t>
              </a:r>
            </a:p>
          </p:txBody>
        </p:sp>
        <p:sp>
          <p:nvSpPr>
            <p:cNvPr id="9239" name="TextBox 14"/>
            <p:cNvSpPr txBox="1">
              <a:spLocks noChangeArrowheads="1"/>
            </p:cNvSpPr>
            <p:nvPr/>
          </p:nvSpPr>
          <p:spPr bwMode="auto">
            <a:xfrm>
              <a:off x="3865475" y="2023588"/>
              <a:ext cx="320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B</a:t>
              </a:r>
            </a:p>
          </p:txBody>
        </p:sp>
        <p:sp>
          <p:nvSpPr>
            <p:cNvPr id="9240" name="TextBox 15"/>
            <p:cNvSpPr txBox="1">
              <a:spLocks noChangeArrowheads="1"/>
            </p:cNvSpPr>
            <p:nvPr/>
          </p:nvSpPr>
          <p:spPr bwMode="auto">
            <a:xfrm>
              <a:off x="4779874" y="2023588"/>
              <a:ext cx="1697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A </a:t>
              </a:r>
              <a:r>
                <a:rPr lang="en-US" altLang="en-US" sz="2800" dirty="0" smtClean="0">
                  <a:latin typeface="Arial Narrow"/>
                </a:rPr>
                <a:t>↔</a:t>
              </a:r>
              <a:r>
                <a:rPr lang="en-US" altLang="en-US" sz="2800" dirty="0" smtClean="0"/>
                <a:t> </a:t>
              </a:r>
              <a:r>
                <a:rPr lang="en-US" altLang="en-US" sz="2800" dirty="0"/>
                <a:t>B</a:t>
              </a:r>
            </a:p>
          </p:txBody>
        </p:sp>
        <p:cxnSp>
          <p:nvCxnSpPr>
            <p:cNvPr id="9241" name="Straight Connector 17"/>
            <p:cNvCxnSpPr>
              <a:cxnSpLocks/>
            </p:cNvCxnSpPr>
            <p:nvPr/>
          </p:nvCxnSpPr>
          <p:spPr bwMode="auto">
            <a:xfrm>
              <a:off x="2743200" y="32004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2" name="Straight Connector 18"/>
            <p:cNvCxnSpPr>
              <a:cxnSpLocks/>
            </p:cNvCxnSpPr>
            <p:nvPr/>
          </p:nvCxnSpPr>
          <p:spPr bwMode="auto">
            <a:xfrm>
              <a:off x="2743200" y="37338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Straight Connector 19"/>
            <p:cNvCxnSpPr>
              <a:cxnSpLocks/>
            </p:cNvCxnSpPr>
            <p:nvPr/>
          </p:nvCxnSpPr>
          <p:spPr bwMode="auto">
            <a:xfrm>
              <a:off x="2743200" y="43434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4" name="TextBox 20"/>
            <p:cNvSpPr txBox="1">
              <a:spLocks noChangeArrowheads="1"/>
            </p:cNvSpPr>
            <p:nvPr/>
          </p:nvSpPr>
          <p:spPr bwMode="auto">
            <a:xfrm>
              <a:off x="3009915" y="2681572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T</a:t>
              </a:r>
            </a:p>
          </p:txBody>
        </p:sp>
        <p:sp>
          <p:nvSpPr>
            <p:cNvPr id="9245" name="TextBox 21"/>
            <p:cNvSpPr txBox="1">
              <a:spLocks noChangeArrowheads="1"/>
            </p:cNvSpPr>
            <p:nvPr/>
          </p:nvSpPr>
          <p:spPr bwMode="auto">
            <a:xfrm>
              <a:off x="3810007" y="2672090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6" name="TextBox 22"/>
            <p:cNvSpPr txBox="1">
              <a:spLocks noChangeArrowheads="1"/>
            </p:cNvSpPr>
            <p:nvPr/>
          </p:nvSpPr>
          <p:spPr bwMode="auto">
            <a:xfrm>
              <a:off x="2999548" y="3221201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7" name="TextBox 23"/>
            <p:cNvSpPr txBox="1">
              <a:spLocks noChangeArrowheads="1"/>
            </p:cNvSpPr>
            <p:nvPr/>
          </p:nvSpPr>
          <p:spPr bwMode="auto">
            <a:xfrm>
              <a:off x="3849014" y="3770281"/>
              <a:ext cx="3532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8" name="TextBox 24"/>
            <p:cNvSpPr txBox="1">
              <a:spLocks noChangeArrowheads="1"/>
            </p:cNvSpPr>
            <p:nvPr/>
          </p:nvSpPr>
          <p:spPr bwMode="auto">
            <a:xfrm>
              <a:off x="3842957" y="3209182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49" name="TextBox 25"/>
            <p:cNvSpPr txBox="1">
              <a:spLocks noChangeArrowheads="1"/>
            </p:cNvSpPr>
            <p:nvPr/>
          </p:nvSpPr>
          <p:spPr bwMode="auto">
            <a:xfrm>
              <a:off x="3030770" y="3783700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50" name="TextBox 26"/>
            <p:cNvSpPr txBox="1">
              <a:spLocks noChangeArrowheads="1"/>
            </p:cNvSpPr>
            <p:nvPr/>
          </p:nvSpPr>
          <p:spPr bwMode="auto">
            <a:xfrm>
              <a:off x="3024315" y="4345757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51" name="TextBox 27"/>
            <p:cNvSpPr txBox="1">
              <a:spLocks noChangeArrowheads="1"/>
            </p:cNvSpPr>
            <p:nvPr/>
          </p:nvSpPr>
          <p:spPr bwMode="auto">
            <a:xfrm>
              <a:off x="3832900" y="4393300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952750" y="2717800"/>
            <a:ext cx="415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95613" y="3225800"/>
            <a:ext cx="373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462" y="6036608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74181" y="3869531"/>
            <a:ext cx="373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986088" y="438785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C8B73AC-BAD8-4AFD-BA46-E4626FFAC787}"/>
              </a:ext>
            </a:extLst>
          </p:cNvPr>
          <p:cNvSpPr txBox="1"/>
          <p:nvPr/>
        </p:nvSpPr>
        <p:spPr>
          <a:xfrm>
            <a:off x="4594225" y="1654175"/>
            <a:ext cx="3353931" cy="1200329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Example </a:t>
            </a:r>
            <a:r>
              <a:rPr lang="en-US" sz="2400" dirty="0" smtClean="0">
                <a:solidFill>
                  <a:srgbClr val="7030A0"/>
                </a:solidFill>
              </a:rPr>
              <a:t>: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/>
              <a:t>You </a:t>
            </a:r>
            <a:r>
              <a:rPr lang="en-US" sz="2400" dirty="0"/>
              <a:t>can take a flight </a:t>
            </a:r>
            <a:r>
              <a:rPr lang="en-US" sz="2400" b="1" dirty="0" err="1"/>
              <a:t>iff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buy an airline ticket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B64CFBA-24AB-4C50-8981-BCAF4AADF18E}"/>
              </a:ext>
            </a:extLst>
          </p:cNvPr>
          <p:cNvSpPr txBox="1"/>
          <p:nvPr/>
        </p:nvSpPr>
        <p:spPr>
          <a:xfrm>
            <a:off x="4343400" y="3433763"/>
            <a:ext cx="480060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True </a:t>
            </a:r>
            <a:r>
              <a:rPr lang="en-US" sz="2400" dirty="0"/>
              <a:t>only if you do </a:t>
            </a:r>
            <a:r>
              <a:rPr lang="en-US" sz="2400" b="1" dirty="0"/>
              <a:t>both </a:t>
            </a:r>
            <a:r>
              <a:rPr lang="en-US" sz="2400" dirty="0" smtClean="0"/>
              <a:t>or </a:t>
            </a:r>
            <a:r>
              <a:rPr lang="en-US" sz="2400" b="1" dirty="0" smtClean="0"/>
              <a:t>neither</a:t>
            </a:r>
          </a:p>
          <a:p>
            <a:endParaRPr lang="en-US" sz="2400" b="1" dirty="0"/>
          </a:p>
          <a:p>
            <a:r>
              <a:rPr lang="en-US" sz="2400" dirty="0" smtClean="0"/>
              <a:t>Doing </a:t>
            </a:r>
            <a:r>
              <a:rPr lang="en-US" sz="2400" dirty="0"/>
              <a:t>only </a:t>
            </a:r>
            <a:r>
              <a:rPr lang="en-US" sz="2400" b="1" dirty="0"/>
              <a:t>one </a:t>
            </a:r>
            <a:r>
              <a:rPr lang="en-US" sz="2400" dirty="0"/>
              <a:t>or the other </a:t>
            </a:r>
            <a:endParaRPr lang="en-US" sz="2400" dirty="0" smtClean="0"/>
          </a:p>
          <a:p>
            <a:r>
              <a:rPr lang="en-US" sz="2400" dirty="0" smtClean="0"/>
              <a:t>makes </a:t>
            </a:r>
            <a:r>
              <a:rPr lang="en-US" sz="2400" dirty="0"/>
              <a:t>the proposition </a:t>
            </a:r>
            <a:r>
              <a:rPr lang="en-US" sz="2400" b="1" dirty="0"/>
              <a:t>false</a:t>
            </a:r>
            <a:endParaRPr lang="en-US" sz="2400" dirty="0"/>
          </a:p>
          <a:p>
            <a:pPr>
              <a:defRPr/>
            </a:pPr>
            <a:endParaRPr lang="en-US" sz="2400" dirty="0">
              <a:sym typeface="Wingdings" panose="05000000000000000000" pitchFamily="2" charset="2"/>
            </a:endParaRP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496462" y="5535210"/>
            <a:ext cx="6590138" cy="546098"/>
            <a:chOff x="535625" y="5372632"/>
            <a:chExt cx="4404324" cy="544996"/>
          </a:xfrm>
        </p:grpSpPr>
        <p:sp>
          <p:nvSpPr>
            <p:cNvPr id="44" name="TextBox 35"/>
            <p:cNvSpPr txBox="1">
              <a:spLocks noChangeArrowheads="1"/>
            </p:cNvSpPr>
            <p:nvPr/>
          </p:nvSpPr>
          <p:spPr bwMode="auto">
            <a:xfrm>
              <a:off x="535625" y="5394408"/>
              <a:ext cx="23992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A </a:t>
              </a:r>
              <a:r>
                <a:rPr lang="en-US" altLang="en-US" sz="2800" dirty="0">
                  <a:latin typeface="Arial Narrow"/>
                </a:rPr>
                <a:t>↔</a:t>
              </a:r>
              <a:r>
                <a:rPr lang="en-US" altLang="en-US" sz="2800" dirty="0" smtClean="0"/>
                <a:t> </a:t>
              </a:r>
              <a:r>
                <a:rPr lang="en-US" altLang="en-US" sz="2800" dirty="0"/>
                <a:t>B   </a:t>
              </a:r>
              <a:r>
                <a:rPr lang="en-US" altLang="en-US" sz="2800" dirty="0">
                  <a:solidFill>
                    <a:schemeClr val="accent1">
                      <a:lumMod val="75000"/>
                    </a:schemeClr>
                  </a:solidFill>
                </a:rPr>
                <a:t>≡</a:t>
              </a:r>
            </a:p>
          </p:txBody>
        </p:sp>
        <p:sp>
          <p:nvSpPr>
            <p:cNvPr id="45" name="TextBox 36"/>
            <p:cNvSpPr txBox="1">
              <a:spLocks noChangeArrowheads="1"/>
            </p:cNvSpPr>
            <p:nvPr/>
          </p:nvSpPr>
          <p:spPr bwMode="auto">
            <a:xfrm>
              <a:off x="1909635" y="5372632"/>
              <a:ext cx="3030314" cy="52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 smtClean="0"/>
                <a:t>A</a:t>
              </a:r>
              <a:r>
                <a:rPr lang="en-US" altLang="en-US" sz="2800" dirty="0" smtClean="0">
                  <a:latin typeface="Arial Narrow"/>
                </a:rPr>
                <a:t>→B </a:t>
              </a:r>
              <a:r>
                <a:rPr lang="en-US" altLang="en-US" sz="2800" dirty="0">
                  <a:latin typeface="Arial Narrow"/>
                </a:rPr>
                <a:t>and B </a:t>
              </a:r>
              <a:r>
                <a:rPr lang="en-US" altLang="en-US" sz="2800" dirty="0" smtClean="0">
                  <a:latin typeface="Arial Narrow"/>
                </a:rPr>
                <a:t>→A (</a:t>
              </a:r>
              <a:r>
                <a:rPr lang="en-US" altLang="en-US" sz="2800" dirty="0" err="1" smtClean="0">
                  <a:latin typeface="Arial Narrow"/>
                </a:rPr>
                <a:t>Biconditional</a:t>
              </a:r>
              <a:r>
                <a:rPr lang="en-US" altLang="en-US" sz="2800" dirty="0" smtClean="0">
                  <a:latin typeface="Arial Narrow"/>
                </a:rPr>
                <a:t>)</a:t>
              </a:r>
              <a:endParaRPr lang="en-US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5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7" grpId="0"/>
      <p:bldP spid="40" grpId="0"/>
      <p:bldP spid="41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Priority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dirty="0"/>
              <a:t>Negation (¬)</a:t>
            </a:r>
          </a:p>
          <a:p>
            <a:pPr lvl="1"/>
            <a:r>
              <a:rPr lang="en-US" altLang="en-US" dirty="0"/>
              <a:t>Conjunction</a:t>
            </a:r>
            <a:r>
              <a:rPr lang="en-US" altLang="en-US" dirty="0" smtClean="0"/>
              <a:t>(^) </a:t>
            </a:r>
          </a:p>
          <a:p>
            <a:pPr lvl="1"/>
            <a:r>
              <a:rPr lang="en-US" altLang="en-US" dirty="0" smtClean="0"/>
              <a:t>Disjunction(</a:t>
            </a:r>
            <a:r>
              <a:rPr lang="en-US" altLang="en-US" dirty="0" smtClean="0">
                <a:latin typeface="Candara Light" pitchFamily="34" charset="0"/>
              </a:rPr>
              <a:t>V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Implication(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en-US" dirty="0" smtClean="0"/>
              <a:t>Double Implication(</a:t>
            </a:r>
            <a:r>
              <a:rPr lang="en-US" altLang="en-US" dirty="0" smtClean="0">
                <a:latin typeface="Arial Narrow"/>
                <a:sym typeface="Wingdings" pitchFamily="2" charset="2"/>
              </a:rPr>
              <a:t>↔</a:t>
            </a:r>
            <a:r>
              <a:rPr lang="en-US" altLang="en-US" dirty="0" smtClean="0">
                <a:sym typeface="Wingdings" pitchFamily="2" charset="2"/>
              </a:rPr>
              <a:t>)</a:t>
            </a:r>
            <a:endParaRPr lang="en-US" altLang="en-US" dirty="0">
              <a:sym typeface="Wingdings" pitchFamily="2" charset="2"/>
            </a:endParaRPr>
          </a:p>
          <a:p>
            <a:pPr lvl="1"/>
            <a:endParaRPr lang="en-US" altLang="en-US" dirty="0">
              <a:sym typeface="Wingdings" pitchFamily="2" charset="2"/>
            </a:endParaRPr>
          </a:p>
          <a:p>
            <a:pPr lvl="2"/>
            <a:r>
              <a:rPr lang="en-US" altLang="en-US" sz="2400" dirty="0" smtClean="0"/>
              <a:t>Implication is right associative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71130"/>
              </p:ext>
            </p:extLst>
          </p:nvPr>
        </p:nvGraphicFramePr>
        <p:xfrm>
          <a:off x="6019800" y="2590800"/>
          <a:ext cx="167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¬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of Propositional Logic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1818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7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Propositional Logic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286000"/>
            <a:ext cx="71723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Propositional Logic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09813"/>
            <a:ext cx="72009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3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</a:t>
            </a:r>
            <a:r>
              <a:rPr lang="en-US" dirty="0" smtClean="0"/>
              <a:t>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Collection </a:t>
            </a:r>
            <a:r>
              <a:rPr lang="en-US" dirty="0"/>
              <a:t>of proof rules which infer formulas from other </a:t>
            </a:r>
          </a:p>
          <a:p>
            <a:r>
              <a:rPr lang="en-US" dirty="0"/>
              <a:t>Premises-set of formula </a:t>
            </a:r>
            <a:r>
              <a:rPr lang="el-GR" sz="2800" i="1" dirty="0"/>
              <a:t>φ</a:t>
            </a:r>
            <a:r>
              <a:rPr lang="el-GR" sz="1600" dirty="0"/>
              <a:t>1</a:t>
            </a:r>
            <a:r>
              <a:rPr lang="el-GR" sz="2800" dirty="0"/>
              <a:t>, </a:t>
            </a:r>
            <a:r>
              <a:rPr lang="el-GR" sz="2800" i="1" dirty="0" smtClean="0"/>
              <a:t>φ</a:t>
            </a:r>
            <a:r>
              <a:rPr lang="el-GR" sz="1600" dirty="0" smtClean="0"/>
              <a:t>2</a:t>
            </a:r>
            <a:r>
              <a:rPr lang="el-GR" sz="2800" dirty="0" smtClean="0"/>
              <a:t>,</a:t>
            </a:r>
            <a:r>
              <a:rPr lang="el-GR" sz="2800" i="1" dirty="0" smtClean="0"/>
              <a:t>φ</a:t>
            </a:r>
            <a:r>
              <a:rPr lang="el-GR" sz="1600" dirty="0" smtClean="0"/>
              <a:t>3</a:t>
            </a:r>
            <a:r>
              <a:rPr lang="el-GR" sz="2800" dirty="0"/>
              <a:t>, </a:t>
            </a:r>
            <a:r>
              <a:rPr lang="el-GR" sz="2800" i="1" dirty="0"/>
              <a:t>. . . </a:t>
            </a:r>
            <a:r>
              <a:rPr lang="el-GR" sz="2800" dirty="0"/>
              <a:t>, </a:t>
            </a:r>
            <a:r>
              <a:rPr lang="el-GR" sz="2800" i="1" dirty="0"/>
              <a:t>φ</a:t>
            </a:r>
            <a:r>
              <a:rPr lang="en-US" sz="1600" i="1" dirty="0"/>
              <a:t>n</a:t>
            </a:r>
            <a:r>
              <a:rPr lang="en-US" sz="2800" dirty="0"/>
              <a:t>,</a:t>
            </a:r>
            <a:endParaRPr lang="en-US" dirty="0"/>
          </a:p>
          <a:p>
            <a:r>
              <a:rPr lang="en-US" dirty="0" smtClean="0"/>
              <a:t>Conclusion -another </a:t>
            </a:r>
            <a:r>
              <a:rPr lang="en-US" dirty="0"/>
              <a:t>formula, </a:t>
            </a:r>
            <a:r>
              <a:rPr lang="el-GR" i="1" dirty="0"/>
              <a:t>ψ</a:t>
            </a:r>
            <a:r>
              <a:rPr lang="el-GR" dirty="0" smtClean="0"/>
              <a:t>,</a:t>
            </a:r>
            <a:endParaRPr lang="en-US" dirty="0" smtClean="0"/>
          </a:p>
          <a:p>
            <a:r>
              <a:rPr lang="en-US" dirty="0" smtClean="0"/>
              <a:t>Natural deduction: By </a:t>
            </a:r>
            <a:r>
              <a:rPr lang="en-US" dirty="0"/>
              <a:t>applying proof rules to the </a:t>
            </a:r>
            <a:r>
              <a:rPr lang="en-US" dirty="0" smtClean="0"/>
              <a:t>premises, eventually </a:t>
            </a:r>
            <a:r>
              <a:rPr lang="en-US" dirty="0"/>
              <a:t>obtain the </a:t>
            </a:r>
            <a:r>
              <a:rPr lang="en-US" dirty="0" smtClean="0"/>
              <a:t>conclusion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i="1" dirty="0"/>
              <a:t>(</a:t>
            </a:r>
            <a:r>
              <a:rPr lang="en-US" i="1" dirty="0" err="1"/>
              <a:t>ie</a:t>
            </a:r>
            <a:r>
              <a:rPr lang="en-US" i="1" dirty="0"/>
              <a:t>) </a:t>
            </a:r>
            <a:r>
              <a:rPr lang="el-GR" i="1" dirty="0"/>
              <a:t>φ</a:t>
            </a:r>
            <a:r>
              <a:rPr lang="el-GR" dirty="0"/>
              <a:t>1</a:t>
            </a:r>
            <a:r>
              <a:rPr lang="el-GR" i="1" dirty="0"/>
              <a:t>, φ</a:t>
            </a:r>
            <a:r>
              <a:rPr lang="el-GR" dirty="0"/>
              <a:t>2</a:t>
            </a:r>
            <a:r>
              <a:rPr lang="el-GR" i="1" dirty="0"/>
              <a:t>, . . . , φ</a:t>
            </a:r>
            <a:r>
              <a:rPr lang="en-US" i="1" dirty="0"/>
              <a:t>n </a:t>
            </a:r>
            <a:r>
              <a:rPr lang="en-US" i="1" dirty="0">
                <a:latin typeface="Arial Narrow"/>
              </a:rPr>
              <a:t>├   </a:t>
            </a:r>
            <a:r>
              <a:rPr lang="en-US" i="1" dirty="0"/>
              <a:t> </a:t>
            </a:r>
            <a:r>
              <a:rPr lang="el-GR" i="1" dirty="0"/>
              <a:t>ψ</a:t>
            </a:r>
            <a:r>
              <a:rPr lang="en-US" i="1" dirty="0"/>
              <a:t> </a:t>
            </a:r>
            <a:r>
              <a:rPr lang="en-US" i="1" dirty="0" smtClean="0"/>
              <a:t>              expression </a:t>
            </a:r>
            <a:r>
              <a:rPr lang="en-US" i="1" dirty="0"/>
              <a:t>is called </a:t>
            </a:r>
            <a:r>
              <a:rPr lang="en-US" i="1" dirty="0" smtClean="0"/>
              <a:t>sequent</a:t>
            </a:r>
            <a:endParaRPr lang="en-US" i="1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which means: from the premises </a:t>
            </a:r>
            <a:r>
              <a:rPr lang="en-US" i="1" dirty="0"/>
              <a:t>φ</a:t>
            </a:r>
            <a:r>
              <a:rPr lang="en-US" dirty="0"/>
              <a:t>1, </a:t>
            </a:r>
            <a:r>
              <a:rPr lang="en-US" i="1" dirty="0"/>
              <a:t>φ</a:t>
            </a:r>
            <a:r>
              <a:rPr lang="en-US" dirty="0"/>
              <a:t>2, . . . , </a:t>
            </a:r>
            <a:r>
              <a:rPr lang="en-US" i="1" dirty="0" err="1"/>
              <a:t>φn</a:t>
            </a:r>
            <a:r>
              <a:rPr lang="en-US" dirty="0"/>
              <a:t>, we may conclude </a:t>
            </a:r>
            <a:r>
              <a:rPr lang="en-US" i="1" dirty="0" smtClean="0"/>
              <a:t>ψ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 for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If the train arrives late and there are no taxis at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station, then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John is late for his meeting.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John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is not late for his meeting.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The train did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arrive late.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Therefore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, there were taxis at the station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/>
              <a:t>P-</a:t>
            </a:r>
            <a:r>
              <a:rPr lang="en-US" dirty="0"/>
              <a:t> the train </a:t>
            </a:r>
            <a:r>
              <a:rPr lang="en-US" dirty="0" smtClean="0"/>
              <a:t>is </a:t>
            </a:r>
            <a:r>
              <a:rPr lang="en-US" dirty="0"/>
              <a:t>late </a:t>
            </a:r>
            <a:r>
              <a:rPr lang="en-US" dirty="0" smtClean="0"/>
              <a:t>;Q - </a:t>
            </a:r>
            <a:r>
              <a:rPr lang="en-US" dirty="0"/>
              <a:t>there are </a:t>
            </a:r>
            <a:r>
              <a:rPr lang="en-US" dirty="0" smtClean="0"/>
              <a:t>taxis </a:t>
            </a:r>
            <a:r>
              <a:rPr lang="en-US" dirty="0"/>
              <a:t>at the </a:t>
            </a:r>
            <a:r>
              <a:rPr lang="en-US" dirty="0" smtClean="0"/>
              <a:t>station;           R- </a:t>
            </a:r>
            <a:r>
              <a:rPr lang="en-US" dirty="0"/>
              <a:t>John is </a:t>
            </a:r>
            <a:r>
              <a:rPr lang="en-US" dirty="0" smtClean="0"/>
              <a:t>late </a:t>
            </a:r>
            <a:r>
              <a:rPr lang="en-US" dirty="0"/>
              <a:t>for his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Logical structure:</a:t>
            </a:r>
          </a:p>
          <a:p>
            <a:pPr lvl="1"/>
            <a:r>
              <a:rPr lang="en-US" dirty="0"/>
              <a:t>If P and not Q, then R. </a:t>
            </a:r>
            <a:r>
              <a:rPr lang="en-US" dirty="0" smtClean="0"/>
              <a:t>Not R. P. Therefore Q.</a:t>
            </a:r>
          </a:p>
          <a:p>
            <a:r>
              <a:rPr lang="en-US" dirty="0" smtClean="0"/>
              <a:t>Premises:     </a:t>
            </a:r>
            <a:r>
              <a:rPr lang="pt-BR" i="1" dirty="0" smtClean="0"/>
              <a:t>P ∧￢Q </a:t>
            </a:r>
            <a:r>
              <a:rPr lang="pt-BR" i="1" dirty="0"/>
              <a:t>→ </a:t>
            </a:r>
            <a:r>
              <a:rPr lang="pt-BR" i="1" dirty="0" smtClean="0"/>
              <a:t>R, ￢R, P  (</a:t>
            </a:r>
            <a:r>
              <a:rPr lang="el-GR" sz="2400" i="1" dirty="0" smtClean="0"/>
              <a:t>φ</a:t>
            </a:r>
            <a:r>
              <a:rPr lang="el-GR" sz="1400" dirty="0" smtClean="0"/>
              <a:t>1</a:t>
            </a:r>
            <a:r>
              <a:rPr lang="el-GR" sz="2400" dirty="0"/>
              <a:t>, </a:t>
            </a:r>
            <a:r>
              <a:rPr lang="el-GR" sz="2400" i="1" dirty="0" smtClean="0"/>
              <a:t>φ</a:t>
            </a:r>
            <a:r>
              <a:rPr lang="el-GR" sz="1400" dirty="0" smtClean="0"/>
              <a:t>2</a:t>
            </a:r>
            <a:r>
              <a:rPr lang="el-GR" sz="2400" dirty="0" smtClean="0"/>
              <a:t>,</a:t>
            </a:r>
            <a:r>
              <a:rPr lang="el-GR" sz="2400" i="1" dirty="0" smtClean="0"/>
              <a:t>φ</a:t>
            </a:r>
            <a:r>
              <a:rPr lang="el-GR" sz="1400" dirty="0" smtClean="0"/>
              <a:t>3</a:t>
            </a:r>
            <a:r>
              <a:rPr lang="en-US" sz="1400" i="1" dirty="0" smtClean="0"/>
              <a:t> </a:t>
            </a:r>
            <a:r>
              <a:rPr lang="pt-BR" i="1" dirty="0"/>
              <a:t>)</a:t>
            </a:r>
            <a:endParaRPr lang="pt-BR" dirty="0" smtClean="0"/>
          </a:p>
          <a:p>
            <a:r>
              <a:rPr lang="en-US" dirty="0" smtClean="0"/>
              <a:t>Conclusion:</a:t>
            </a:r>
            <a:r>
              <a:rPr lang="pt-BR" i="1" dirty="0"/>
              <a:t> </a:t>
            </a:r>
            <a:r>
              <a:rPr lang="pt-BR" i="1" dirty="0" smtClean="0"/>
              <a:t>Q    (</a:t>
            </a:r>
            <a:r>
              <a:rPr lang="el-GR" i="1" dirty="0" smtClean="0"/>
              <a:t>ψ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dirty="0" smtClean="0"/>
              <a:t>Sequent:      </a:t>
            </a:r>
            <a:r>
              <a:rPr lang="pt-BR" i="1" dirty="0" smtClean="0"/>
              <a:t>P </a:t>
            </a:r>
            <a:r>
              <a:rPr lang="pt-BR" i="1" dirty="0"/>
              <a:t>∧￢Q → R, ￢R, P </a:t>
            </a:r>
            <a:r>
              <a:rPr lang="en-US" i="1" dirty="0">
                <a:latin typeface="Arial Narrow"/>
              </a:rPr>
              <a:t>├</a:t>
            </a:r>
            <a:r>
              <a:rPr lang="pt-BR" i="1" dirty="0"/>
              <a:t> Q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 </a:t>
            </a:r>
            <a:r>
              <a:rPr lang="en-US" dirty="0"/>
              <a:t>is valid, if proof for it can be found</a:t>
            </a:r>
          </a:p>
          <a:p>
            <a:r>
              <a:rPr lang="en-US" dirty="0" smtClean="0"/>
              <a:t>Given Premises and conclusion, constructing proof is a process which tries to derive the steps in between </a:t>
            </a:r>
          </a:p>
          <a:p>
            <a:r>
              <a:rPr lang="en-US" dirty="0" smtClean="0"/>
              <a:t>proof </a:t>
            </a:r>
            <a:r>
              <a:rPr lang="en-US" dirty="0"/>
              <a:t>rules should be carefully </a:t>
            </a:r>
            <a:r>
              <a:rPr lang="en-US" dirty="0" smtClean="0"/>
              <a:t>chosen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‘Gold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 metal.’ and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q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‘Silver is a metal,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won’t be able to show the sequent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rial Narrow"/>
              </a:rPr>
              <a:t> ├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 ∧￢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Sequent infer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‘Gold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metal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whereas silver isn’t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.’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 of proof 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 </a:t>
            </a:r>
            <a:r>
              <a:rPr lang="pt-BR" dirty="0" smtClean="0"/>
              <a:t>	</a:t>
            </a:r>
            <a:r>
              <a:rPr lang="pt-BR" i="1" dirty="0" smtClean="0"/>
              <a:t>p</a:t>
            </a:r>
            <a:r>
              <a:rPr lang="pt-BR" i="1" dirty="0"/>
              <a:t>∧ </a:t>
            </a:r>
            <a:r>
              <a:rPr lang="pt-BR" i="1" dirty="0" smtClean="0"/>
              <a:t>￢ q </a:t>
            </a:r>
            <a:r>
              <a:rPr lang="pt-BR" i="1" dirty="0"/>
              <a:t>→ r </a:t>
            </a:r>
            <a:r>
              <a:rPr lang="pt-BR" i="1" dirty="0" smtClean="0"/>
              <a:t>		</a:t>
            </a:r>
            <a:r>
              <a:rPr lang="pt-BR" dirty="0" smtClean="0"/>
              <a:t>premise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2	 </a:t>
            </a:r>
            <a:r>
              <a:rPr lang="en-US" i="1" dirty="0" smtClean="0"/>
              <a:t>￢ r 			</a:t>
            </a:r>
            <a:r>
              <a:rPr lang="en-US" dirty="0" smtClean="0"/>
              <a:t>premise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	 </a:t>
            </a:r>
            <a:r>
              <a:rPr lang="en-US" i="1" dirty="0"/>
              <a:t>p </a:t>
            </a:r>
            <a:r>
              <a:rPr lang="en-US" i="1" dirty="0" smtClean="0"/>
              <a:t>			</a:t>
            </a:r>
            <a:r>
              <a:rPr lang="en-US" dirty="0" smtClean="0"/>
              <a:t>premise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</a:t>
            </a:r>
            <a:r>
              <a:rPr lang="en-US" dirty="0" smtClean="0"/>
              <a:t>	</a:t>
            </a:r>
            <a:r>
              <a:rPr lang="en-US" i="1" dirty="0" smtClean="0"/>
              <a:t>￢ q 			</a:t>
            </a:r>
            <a:r>
              <a:rPr lang="en-US" dirty="0" smtClean="0"/>
              <a:t>assumption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</a:t>
            </a:r>
            <a:r>
              <a:rPr lang="en-US" dirty="0" smtClean="0"/>
              <a:t>	</a:t>
            </a:r>
            <a:r>
              <a:rPr lang="en-US" i="1" dirty="0" smtClean="0"/>
              <a:t>p</a:t>
            </a:r>
            <a:r>
              <a:rPr lang="en-US" i="1" dirty="0"/>
              <a:t>∧ </a:t>
            </a:r>
            <a:r>
              <a:rPr lang="en-US" i="1" dirty="0" smtClean="0"/>
              <a:t>￢ q        		∧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3</a:t>
            </a:r>
            <a:r>
              <a:rPr lang="en-US" i="1" dirty="0" smtClean="0"/>
              <a:t>,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pt-BR" dirty="0" smtClean="0"/>
              <a:t>6 	</a:t>
            </a:r>
            <a:r>
              <a:rPr lang="pt-BR" i="1" dirty="0" smtClean="0"/>
              <a:t>r 			→</a:t>
            </a:r>
            <a:r>
              <a:rPr lang="pt-BR" dirty="0" smtClean="0"/>
              <a:t>e 1</a:t>
            </a:r>
            <a:r>
              <a:rPr lang="pt-BR" i="1" dirty="0" smtClean="0"/>
              <a:t>, </a:t>
            </a:r>
            <a:r>
              <a:rPr lang="pt-BR" dirty="0" smtClean="0"/>
              <a:t>5</a:t>
            </a:r>
          </a:p>
          <a:p>
            <a:pPr marL="0" indent="0">
              <a:buNone/>
            </a:pPr>
            <a:r>
              <a:rPr lang="en-US" dirty="0" smtClean="0"/>
              <a:t>7 	</a:t>
            </a:r>
            <a:r>
              <a:rPr lang="en-US" i="1" dirty="0" smtClean="0"/>
              <a:t>⊥ 			￢</a:t>
            </a:r>
            <a:r>
              <a:rPr lang="en-US" dirty="0"/>
              <a:t>e 6</a:t>
            </a:r>
            <a:r>
              <a:rPr lang="en-US" i="1" dirty="0"/>
              <a:t>, </a:t>
            </a: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8 </a:t>
            </a:r>
            <a:r>
              <a:rPr lang="en-US" dirty="0" smtClean="0"/>
              <a:t>	</a:t>
            </a:r>
            <a:r>
              <a:rPr lang="en-US" i="1" dirty="0" smtClean="0"/>
              <a:t>￢￢</a:t>
            </a:r>
            <a:r>
              <a:rPr lang="en-US" i="1" dirty="0"/>
              <a:t>q </a:t>
            </a:r>
            <a:r>
              <a:rPr lang="en-US" i="1" dirty="0" smtClean="0"/>
              <a:t>			￢</a:t>
            </a:r>
            <a:r>
              <a:rPr lang="en-US" dirty="0" err="1"/>
              <a:t>i</a:t>
            </a:r>
            <a:r>
              <a:rPr lang="en-US" dirty="0"/>
              <a:t> 4</a:t>
            </a:r>
            <a:r>
              <a:rPr lang="en-US" i="1" dirty="0"/>
              <a:t>−</a:t>
            </a: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9 </a:t>
            </a:r>
            <a:r>
              <a:rPr lang="en-US" dirty="0" smtClean="0"/>
              <a:t>	</a:t>
            </a:r>
            <a:r>
              <a:rPr lang="en-US" i="1" dirty="0" smtClean="0"/>
              <a:t>q 			￢￢</a:t>
            </a:r>
            <a:r>
              <a:rPr lang="en-US" dirty="0"/>
              <a:t>e </a:t>
            </a:r>
            <a:r>
              <a:rPr lang="en-US" dirty="0" smtClean="0"/>
              <a:t>8 (Conclusion)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352800"/>
            <a:ext cx="59436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Provable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i="1" dirty="0"/>
              <a:t>φ </a:t>
            </a:r>
            <a:r>
              <a:rPr lang="en-US" dirty="0"/>
              <a:t>and </a:t>
            </a:r>
            <a:r>
              <a:rPr lang="en-US" i="1" dirty="0"/>
              <a:t>ψ </a:t>
            </a:r>
            <a:r>
              <a:rPr lang="en-US" dirty="0"/>
              <a:t>be formulas of propositional logic. </a:t>
            </a:r>
            <a:endParaRPr lang="en-US" dirty="0" smtClean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sz="2400" dirty="0" smtClean="0"/>
              <a:t>We say that </a:t>
            </a:r>
            <a:r>
              <a:rPr lang="en-US" sz="2400" i="1" dirty="0"/>
              <a:t>φ </a:t>
            </a:r>
            <a:r>
              <a:rPr lang="en-US" sz="2400" dirty="0"/>
              <a:t>and </a:t>
            </a:r>
            <a:r>
              <a:rPr lang="en-US" sz="2400" i="1" dirty="0"/>
              <a:t>ψ </a:t>
            </a:r>
            <a:r>
              <a:rPr lang="en-US" sz="2400" dirty="0"/>
              <a:t>are </a:t>
            </a:r>
            <a:r>
              <a:rPr lang="en-US" sz="2400" i="1" dirty="0"/>
              <a:t>provably equivalent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 err="1"/>
              <a:t>sequents</a:t>
            </a:r>
            <a:r>
              <a:rPr lang="en-US" sz="2400" dirty="0"/>
              <a:t> </a:t>
            </a:r>
            <a:r>
              <a:rPr lang="en-US" sz="2400" i="1" dirty="0"/>
              <a:t>φ </a:t>
            </a:r>
            <a:r>
              <a:rPr lang="en-US" sz="2400" i="1" dirty="0">
                <a:latin typeface="Arial Narrow"/>
              </a:rPr>
              <a:t>├</a:t>
            </a:r>
            <a:r>
              <a:rPr lang="en-US" sz="2400" i="1" dirty="0" smtClean="0"/>
              <a:t> </a:t>
            </a:r>
            <a:r>
              <a:rPr lang="en-US" sz="2400" i="1" dirty="0"/>
              <a:t>ψ </a:t>
            </a:r>
            <a:r>
              <a:rPr lang="en-US" sz="2400" dirty="0"/>
              <a:t>and </a:t>
            </a:r>
            <a:r>
              <a:rPr lang="en-US" sz="2400" i="1" dirty="0"/>
              <a:t>ψ </a:t>
            </a:r>
            <a:r>
              <a:rPr lang="en-US" sz="2400" i="1" dirty="0">
                <a:latin typeface="Arial Narrow"/>
              </a:rPr>
              <a:t>├</a:t>
            </a:r>
            <a:r>
              <a:rPr lang="en-US" sz="2400" i="1" dirty="0" smtClean="0"/>
              <a:t> </a:t>
            </a:r>
            <a:r>
              <a:rPr lang="en-US" sz="2400" i="1" dirty="0"/>
              <a:t>φ </a:t>
            </a:r>
            <a:r>
              <a:rPr lang="en-US" sz="2400" dirty="0"/>
              <a:t>are </a:t>
            </a:r>
            <a:r>
              <a:rPr lang="en-US" sz="2400" dirty="0" smtClean="0"/>
              <a:t>valid. It is denoted by </a:t>
            </a:r>
            <a:r>
              <a:rPr lang="el-GR" sz="2400" i="1" dirty="0">
                <a:solidFill>
                  <a:schemeClr val="accent1">
                    <a:lumMod val="75000"/>
                  </a:schemeClr>
                </a:solidFill>
              </a:rPr>
              <a:t>φ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i="1" dirty="0">
                <a:solidFill>
                  <a:schemeClr val="accent1">
                    <a:lumMod val="75000"/>
                  </a:schemeClr>
                </a:solidFill>
                <a:latin typeface="Arial Narrow"/>
              </a:rPr>
              <a:t>┤├</a:t>
            </a:r>
            <a:r>
              <a:rPr lang="el-GR" sz="2400" i="1" dirty="0">
                <a:solidFill>
                  <a:schemeClr val="accent1">
                    <a:lumMod val="75000"/>
                  </a:schemeClr>
                </a:solidFill>
              </a:rPr>
              <a:t>  ψ</a:t>
            </a:r>
            <a:r>
              <a:rPr lang="el-GR" sz="2400" dirty="0" smtClean="0"/>
              <a:t>.</a:t>
            </a:r>
            <a:endParaRPr lang="en-US" sz="2400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) there is </a:t>
            </a:r>
            <a:r>
              <a:rPr lang="en-US" dirty="0"/>
              <a:t>a proof of </a:t>
            </a:r>
            <a:r>
              <a:rPr lang="en-US" i="1" dirty="0"/>
              <a:t>ψ </a:t>
            </a:r>
            <a:r>
              <a:rPr lang="en-US" dirty="0"/>
              <a:t>from </a:t>
            </a:r>
            <a:r>
              <a:rPr lang="en-US" i="1" dirty="0"/>
              <a:t>φ </a:t>
            </a:r>
            <a:r>
              <a:rPr lang="en-US" dirty="0"/>
              <a:t>and another one going the other way around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i="1" dirty="0"/>
              <a:t>p → q ≡ ￢q → ￢p</a:t>
            </a:r>
          </a:p>
          <a:p>
            <a:pPr lvl="1"/>
            <a:r>
              <a:rPr lang="en-US" i="1" dirty="0"/>
              <a:t>p → q ≡ ￢p ∨ q</a:t>
            </a:r>
          </a:p>
          <a:p>
            <a:pPr lvl="1"/>
            <a:r>
              <a:rPr lang="pt-BR" i="1" dirty="0"/>
              <a:t>p ∧ q → p ≡ r ∨￢r</a:t>
            </a:r>
          </a:p>
          <a:p>
            <a:pPr lvl="1"/>
            <a:r>
              <a:rPr lang="pt-BR" i="1" dirty="0"/>
              <a:t>p ∧ q → r ≡ p → </a:t>
            </a:r>
            <a:r>
              <a:rPr lang="pt-BR" dirty="0"/>
              <a:t>(</a:t>
            </a:r>
            <a:r>
              <a:rPr lang="pt-BR" i="1" dirty="0"/>
              <a:t>q → r</a:t>
            </a:r>
            <a:r>
              <a:rPr lang="pt-BR" dirty="0"/>
              <a:t>)</a:t>
            </a:r>
            <a:r>
              <a:rPr lang="pt-BR" i="1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train arrives late and there are no taxis at the station, then John is late for his meeting. </a:t>
            </a:r>
          </a:p>
          <a:p>
            <a:r>
              <a:rPr lang="en-US" dirty="0"/>
              <a:t>John is not late for his meeting.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train did arrive late. </a:t>
            </a:r>
            <a:endParaRPr lang="en-US" dirty="0" smtClean="0"/>
          </a:p>
          <a:p>
            <a:r>
              <a:rPr lang="en-US" i="1" dirty="0" smtClean="0"/>
              <a:t>Therefore</a:t>
            </a:r>
            <a:r>
              <a:rPr lang="en-US" dirty="0"/>
              <a:t>, there were taxis at the station.</a:t>
            </a:r>
          </a:p>
          <a:p>
            <a:pPr marL="0" indent="0">
              <a:buNone/>
            </a:pPr>
            <a:r>
              <a:rPr lang="en-US" b="1" dirty="0" smtClean="0"/>
              <a:t>How to represent this as a formula?</a:t>
            </a:r>
          </a:p>
          <a:p>
            <a:pPr marL="0" indent="0">
              <a:buNone/>
            </a:pPr>
            <a:r>
              <a:rPr lang="en-US" b="1" dirty="0" smtClean="0"/>
              <a:t>	Propositional </a:t>
            </a:r>
            <a:r>
              <a:rPr lang="en-US" b="1" dirty="0"/>
              <a:t>logic:</a:t>
            </a:r>
          </a:p>
          <a:p>
            <a:pPr lvl="2"/>
            <a:r>
              <a:rPr lang="en-US" dirty="0"/>
              <a:t>Used to express sentence in such a way to bring out logical structure.</a:t>
            </a:r>
          </a:p>
          <a:p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</a:t>
            </a:fld>
            <a:endParaRPr lang="en-US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6629400" y="3886200"/>
            <a:ext cx="1447800" cy="1219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Propositional logic as a formal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Logical formula </a:t>
            </a:r>
            <a:r>
              <a:rPr lang="en-US" i="1" dirty="0"/>
              <a:t>φ </a:t>
            </a:r>
            <a:r>
              <a:rPr lang="en-US" dirty="0"/>
              <a:t>with valid sequent </a:t>
            </a:r>
            <a:r>
              <a:rPr lang="en-US" i="1" dirty="0">
                <a:latin typeface="Arial Narrow"/>
              </a:rPr>
              <a:t>├ </a:t>
            </a:r>
            <a:r>
              <a:rPr lang="en-US" i="1" dirty="0"/>
              <a:t>φ </a:t>
            </a:r>
            <a:r>
              <a:rPr lang="en-US" dirty="0"/>
              <a:t>is </a:t>
            </a:r>
            <a:r>
              <a:rPr lang="en-US" i="1" dirty="0"/>
              <a:t>theorem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Deductive method</a:t>
            </a:r>
          </a:p>
          <a:p>
            <a:pPr lvl="1"/>
            <a:r>
              <a:rPr lang="en-US" dirty="0" smtClean="0"/>
              <a:t>transform any proof </a:t>
            </a:r>
            <a:r>
              <a:rPr lang="en-US" dirty="0"/>
              <a:t>of </a:t>
            </a:r>
            <a:r>
              <a:rPr lang="en-US" i="1" dirty="0"/>
              <a:t>φ</a:t>
            </a:r>
            <a:r>
              <a:rPr lang="en-US" dirty="0"/>
              <a:t>1</a:t>
            </a:r>
            <a:r>
              <a:rPr lang="en-US" i="1" dirty="0"/>
              <a:t>, φ</a:t>
            </a:r>
            <a:r>
              <a:rPr lang="en-US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φn</a:t>
            </a:r>
            <a:r>
              <a:rPr lang="en-US" i="1" dirty="0"/>
              <a:t> </a:t>
            </a:r>
            <a:r>
              <a:rPr lang="en-US" i="1" dirty="0">
                <a:latin typeface="Arial Narrow"/>
              </a:rPr>
              <a:t>├</a:t>
            </a:r>
            <a:r>
              <a:rPr lang="en-US" i="1" dirty="0" smtClean="0"/>
              <a:t> </a:t>
            </a:r>
            <a:r>
              <a:rPr lang="en-US" i="1" dirty="0"/>
              <a:t>ψ </a:t>
            </a:r>
            <a:r>
              <a:rPr lang="en-US" dirty="0" smtClean="0"/>
              <a:t>into </a:t>
            </a:r>
            <a:r>
              <a:rPr lang="en-US" dirty="0"/>
              <a:t>a proof of the theorem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l-GR" i="1" dirty="0" smtClean="0"/>
              <a:t>φ</a:t>
            </a:r>
            <a:r>
              <a:rPr lang="el-GR" dirty="0" smtClean="0"/>
              <a:t>1 </a:t>
            </a:r>
            <a:r>
              <a:rPr lang="el-GR" i="1" dirty="0"/>
              <a:t>→ </a:t>
            </a:r>
            <a:r>
              <a:rPr lang="el-GR" dirty="0"/>
              <a:t>(</a:t>
            </a:r>
            <a:r>
              <a:rPr lang="el-GR" i="1" dirty="0"/>
              <a:t>φ</a:t>
            </a:r>
            <a:r>
              <a:rPr lang="el-GR" dirty="0"/>
              <a:t>2 </a:t>
            </a:r>
            <a:r>
              <a:rPr lang="el-GR" i="1" dirty="0"/>
              <a:t>→ </a:t>
            </a:r>
            <a:r>
              <a:rPr lang="el-GR" dirty="0"/>
              <a:t>(</a:t>
            </a:r>
            <a:r>
              <a:rPr lang="el-GR" i="1" dirty="0"/>
              <a:t>φ</a:t>
            </a:r>
            <a:r>
              <a:rPr lang="el-GR" dirty="0"/>
              <a:t>3 </a:t>
            </a:r>
            <a:r>
              <a:rPr lang="el-GR" i="1" dirty="0"/>
              <a:t>→ </a:t>
            </a:r>
            <a:r>
              <a:rPr lang="el-GR" dirty="0"/>
              <a:t>(</a:t>
            </a:r>
            <a:r>
              <a:rPr lang="el-GR" i="1" dirty="0"/>
              <a:t>· · ·→</a:t>
            </a:r>
            <a:r>
              <a:rPr lang="el-GR" dirty="0"/>
              <a:t>(</a:t>
            </a:r>
            <a:r>
              <a:rPr lang="el-GR" i="1" dirty="0"/>
              <a:t>φ</a:t>
            </a:r>
            <a:r>
              <a:rPr lang="en-US" i="1" dirty="0"/>
              <a:t>n → </a:t>
            </a:r>
            <a:r>
              <a:rPr lang="el-GR" i="1" dirty="0"/>
              <a:t>ψ</a:t>
            </a:r>
            <a:r>
              <a:rPr lang="el-GR" dirty="0"/>
              <a:t>) </a:t>
            </a:r>
            <a:r>
              <a:rPr lang="el-GR" i="1" dirty="0"/>
              <a:t>. . . </a:t>
            </a:r>
            <a:r>
              <a:rPr lang="el-GR" dirty="0"/>
              <a:t>)))</a:t>
            </a:r>
          </a:p>
          <a:p>
            <a:pPr lvl="1"/>
            <a:r>
              <a:rPr lang="en-US" dirty="0"/>
              <a:t>by ‘augmenting’ the previous proof with </a:t>
            </a:r>
            <a:r>
              <a:rPr lang="en-US" i="1" dirty="0"/>
              <a:t>n </a:t>
            </a:r>
            <a:r>
              <a:rPr lang="en-US" dirty="0"/>
              <a:t>lines of the rule </a:t>
            </a:r>
            <a:r>
              <a:rPr lang="en-US" i="1" dirty="0"/>
              <a:t>→</a:t>
            </a:r>
            <a:r>
              <a:rPr lang="en-US" dirty="0" err="1"/>
              <a:t>i</a:t>
            </a:r>
            <a:r>
              <a:rPr lang="en-US" dirty="0"/>
              <a:t> applied </a:t>
            </a:r>
            <a:r>
              <a:rPr lang="en-US" dirty="0" smtClean="0"/>
              <a:t>to </a:t>
            </a:r>
            <a:r>
              <a:rPr lang="en-US" i="1" dirty="0" err="1" smtClean="0"/>
              <a:t>φn</a:t>
            </a:r>
            <a:r>
              <a:rPr lang="en-US" dirty="0"/>
              <a:t>, </a:t>
            </a:r>
            <a:r>
              <a:rPr lang="en-US" i="1" dirty="0"/>
              <a:t>φn−</a:t>
            </a:r>
            <a:r>
              <a:rPr lang="en-US" dirty="0"/>
              <a:t>1,. . . , </a:t>
            </a:r>
            <a:r>
              <a:rPr lang="en-US" i="1" dirty="0"/>
              <a:t>φ</a:t>
            </a:r>
            <a:r>
              <a:rPr lang="en-US" dirty="0"/>
              <a:t>1 in that order</a:t>
            </a:r>
            <a:r>
              <a:rPr lang="en-US" dirty="0" smtClean="0"/>
              <a:t>.</a:t>
            </a:r>
          </a:p>
          <a:p>
            <a:r>
              <a:rPr lang="en-US" dirty="0"/>
              <a:t>Semantics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/>
              <a:t>based on looking at the ‘truth values’ of the atomic </a:t>
            </a:r>
            <a:r>
              <a:rPr lang="en-US" dirty="0" smtClean="0"/>
              <a:t>formulas in the premises and the conclusion; and at how the logical connectives manipulate </a:t>
            </a:r>
            <a:r>
              <a:rPr lang="en-US" dirty="0"/>
              <a:t>these truth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Semantic Entailment:</a:t>
            </a:r>
          </a:p>
          <a:p>
            <a:pPr lvl="2"/>
            <a:r>
              <a:rPr lang="en-US" dirty="0"/>
              <a:t>If, for all valuations in which all </a:t>
            </a:r>
            <a:r>
              <a:rPr lang="en-US" i="1" dirty="0"/>
              <a:t>φ</a:t>
            </a:r>
            <a:r>
              <a:rPr lang="en-US" sz="1100" dirty="0"/>
              <a:t>1</a:t>
            </a:r>
            <a:r>
              <a:rPr lang="en-US" i="1" dirty="0"/>
              <a:t>, φ</a:t>
            </a:r>
            <a:r>
              <a:rPr lang="en-US" sz="1100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φ</a:t>
            </a:r>
            <a:r>
              <a:rPr lang="en-US" sz="1100" i="1" dirty="0" err="1"/>
              <a:t>n</a:t>
            </a:r>
            <a:r>
              <a:rPr lang="en-US" sz="1100" i="1" dirty="0"/>
              <a:t> </a:t>
            </a:r>
            <a:r>
              <a:rPr lang="en-US" dirty="0"/>
              <a:t>evaluate </a:t>
            </a:r>
            <a:r>
              <a:rPr lang="en-US" dirty="0" smtClean="0"/>
              <a:t>to T</a:t>
            </a:r>
            <a:r>
              <a:rPr lang="en-US" dirty="0"/>
              <a:t>, </a:t>
            </a:r>
            <a:r>
              <a:rPr lang="en-US" i="1" dirty="0"/>
              <a:t>ψ </a:t>
            </a:r>
            <a:r>
              <a:rPr lang="en-US" dirty="0"/>
              <a:t>evaluates to T as well, we say </a:t>
            </a:r>
            <a:r>
              <a:rPr lang="en-US" dirty="0" smtClean="0"/>
              <a:t>that </a:t>
            </a:r>
            <a:r>
              <a:rPr lang="el-GR" i="1" dirty="0" smtClean="0"/>
              <a:t>φ</a:t>
            </a:r>
            <a:r>
              <a:rPr lang="el-GR" dirty="0" smtClean="0"/>
              <a:t>1</a:t>
            </a:r>
            <a:r>
              <a:rPr lang="el-GR" i="1" dirty="0"/>
              <a:t>, φ</a:t>
            </a:r>
            <a:r>
              <a:rPr lang="el-GR" dirty="0"/>
              <a:t>2</a:t>
            </a:r>
            <a:r>
              <a:rPr lang="el-GR" i="1" dirty="0"/>
              <a:t>, . . . , φ</a:t>
            </a:r>
            <a:r>
              <a:rPr lang="en-US" i="1" dirty="0"/>
              <a:t>n </a:t>
            </a:r>
            <a:r>
              <a:rPr lang="en-US" i="1" dirty="0">
                <a:latin typeface="Arial Narrow"/>
              </a:rPr>
              <a:t>  ╞</a:t>
            </a:r>
            <a:r>
              <a:rPr lang="en-US" i="1" dirty="0"/>
              <a:t> </a:t>
            </a:r>
            <a:r>
              <a:rPr lang="el-GR" i="1" dirty="0"/>
              <a:t>ψ.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and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formula </a:t>
            </a:r>
            <a:r>
              <a:rPr lang="en-US" i="1" dirty="0"/>
              <a:t>φ </a:t>
            </a:r>
            <a:r>
              <a:rPr lang="en-US" dirty="0"/>
              <a:t>in propositional logic, we say that </a:t>
            </a:r>
            <a:r>
              <a:rPr lang="en-US" i="1" dirty="0"/>
              <a:t>φ </a:t>
            </a:r>
            <a:r>
              <a:rPr lang="en-US" dirty="0" smtClean="0"/>
              <a:t>is </a:t>
            </a:r>
            <a:r>
              <a:rPr lang="en-US" i="1" dirty="0" err="1" smtClean="0"/>
              <a:t>satisfiable</a:t>
            </a:r>
            <a:r>
              <a:rPr lang="en-US" i="1" dirty="0" smtClean="0"/>
              <a:t> </a:t>
            </a:r>
            <a:r>
              <a:rPr lang="en-US" dirty="0"/>
              <a:t>if it has a valuation in which </a:t>
            </a:r>
            <a:r>
              <a:rPr lang="en-US" dirty="0" smtClean="0"/>
              <a:t>it </a:t>
            </a:r>
            <a:r>
              <a:rPr lang="en-US" dirty="0"/>
              <a:t>evaluates to T.</a:t>
            </a:r>
          </a:p>
          <a:p>
            <a:r>
              <a:rPr lang="en-US" dirty="0"/>
              <a:t>For example, the formula </a:t>
            </a:r>
            <a:r>
              <a:rPr lang="en-US" i="1" dirty="0"/>
              <a:t>p ∨ q → p </a:t>
            </a:r>
            <a:r>
              <a:rPr lang="en-US" dirty="0"/>
              <a:t>is </a:t>
            </a:r>
            <a:r>
              <a:rPr lang="en-US" dirty="0" err="1"/>
              <a:t>satisfiable</a:t>
            </a:r>
            <a:r>
              <a:rPr lang="en-US" dirty="0"/>
              <a:t> since it computes T if </a:t>
            </a:r>
            <a:r>
              <a:rPr lang="en-US" dirty="0" smtClean="0"/>
              <a:t>we assign </a:t>
            </a:r>
            <a:r>
              <a:rPr lang="en-US" dirty="0"/>
              <a:t>T to </a:t>
            </a:r>
            <a:r>
              <a:rPr lang="en-US" i="1" dirty="0"/>
              <a:t>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Clearly</a:t>
            </a:r>
            <a:r>
              <a:rPr lang="en-US" dirty="0"/>
              <a:t>, </a:t>
            </a:r>
            <a:r>
              <a:rPr lang="en-US" i="1" dirty="0"/>
              <a:t>p ∨ q → p </a:t>
            </a:r>
            <a:r>
              <a:rPr lang="en-US" dirty="0"/>
              <a:t>is not valid.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err="1"/>
              <a:t>satisfiability</a:t>
            </a:r>
            <a:r>
              <a:rPr lang="en-US" dirty="0"/>
              <a:t> is a </a:t>
            </a:r>
            <a:r>
              <a:rPr lang="en-US" dirty="0" smtClean="0"/>
              <a:t>weaker concept </a:t>
            </a:r>
            <a:r>
              <a:rPr lang="en-US" dirty="0"/>
              <a:t>since every valid formula is by definition also </a:t>
            </a:r>
            <a:r>
              <a:rPr lang="en-US" dirty="0" err="1"/>
              <a:t>satisfiable</a:t>
            </a:r>
            <a:r>
              <a:rPr lang="en-US" dirty="0"/>
              <a:t> but not </a:t>
            </a:r>
            <a:r>
              <a:rPr lang="en-US" dirty="0" smtClean="0"/>
              <a:t>vice versa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4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76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Satisfiable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Valid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9628"/>
            <a:ext cx="4279864" cy="158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5" y="1577000"/>
            <a:ext cx="2973490" cy="38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86544"/>
            <a:ext cx="5036376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55" y="5403220"/>
            <a:ext cx="3148479" cy="43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18" y="1971445"/>
            <a:ext cx="2995234" cy="151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18" y="1621343"/>
            <a:ext cx="2121782" cy="32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9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Propositional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Propositional logic is not sufficient to express many concepts</a:t>
            </a:r>
          </a:p>
          <a:p>
            <a:r>
              <a:rPr lang="en-US" dirty="0" smtClean="0"/>
              <a:t> </a:t>
            </a:r>
            <a:r>
              <a:rPr lang="en-US" b="1" dirty="0"/>
              <a:t>Example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Given </a:t>
            </a:r>
            <a:r>
              <a:rPr lang="en-US" dirty="0"/>
              <a:t>the statements:</a:t>
            </a:r>
          </a:p>
          <a:p>
            <a:pPr lvl="1"/>
            <a:r>
              <a:rPr lang="en-US" dirty="0"/>
              <a:t>“All men are mortal”</a:t>
            </a:r>
          </a:p>
          <a:p>
            <a:pPr lvl="1"/>
            <a:r>
              <a:rPr lang="en-US" dirty="0"/>
              <a:t>“Socrates is a man”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follows that: “Socrates is mortal”</a:t>
            </a:r>
          </a:p>
          <a:p>
            <a:r>
              <a:rPr lang="en-US" dirty="0" smtClean="0"/>
              <a:t>This </a:t>
            </a:r>
            <a:r>
              <a:rPr lang="en-US" dirty="0"/>
              <a:t>can’t be represented in propositional logic</a:t>
            </a:r>
          </a:p>
          <a:p>
            <a:r>
              <a:rPr lang="en-US" dirty="0" smtClean="0"/>
              <a:t>Need </a:t>
            </a:r>
            <a:r>
              <a:rPr lang="en-US" dirty="0"/>
              <a:t>formalism to express </a:t>
            </a:r>
            <a:r>
              <a:rPr lang="en-US" b="1" dirty="0" smtClean="0"/>
              <a:t>objects (</a:t>
            </a:r>
            <a:r>
              <a:rPr lang="en-US" b="1" i="1" dirty="0" smtClean="0"/>
              <a:t>terms)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b="1" dirty="0"/>
              <a:t>properties </a:t>
            </a:r>
            <a:r>
              <a:rPr lang="en-US" dirty="0"/>
              <a:t>of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Propositional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Statements </a:t>
            </a:r>
            <a:r>
              <a:rPr lang="en-US" dirty="0"/>
              <a:t>such as “x is a perfect square” are </a:t>
            </a:r>
            <a:r>
              <a:rPr lang="en-US" b="1" dirty="0"/>
              <a:t>not </a:t>
            </a:r>
            <a:r>
              <a:rPr lang="en-US" dirty="0"/>
              <a:t>propositions</a:t>
            </a:r>
          </a:p>
          <a:p>
            <a:r>
              <a:rPr lang="en-US" dirty="0" smtClean="0"/>
              <a:t>The </a:t>
            </a:r>
            <a:r>
              <a:rPr lang="en-US" dirty="0"/>
              <a:t>truth value depends on the value of x</a:t>
            </a:r>
          </a:p>
          <a:p>
            <a:r>
              <a:rPr lang="en-US" dirty="0" smtClean="0"/>
              <a:t>i.e</a:t>
            </a:r>
            <a:r>
              <a:rPr lang="en-US" dirty="0"/>
              <a:t>., the truth value is a </a:t>
            </a:r>
            <a:r>
              <a:rPr lang="en-US" b="1" dirty="0"/>
              <a:t>function </a:t>
            </a:r>
            <a:r>
              <a:rPr lang="en-US" dirty="0"/>
              <a:t>of x</a:t>
            </a:r>
          </a:p>
          <a:p>
            <a:r>
              <a:rPr lang="en-US" dirty="0" smtClean="0"/>
              <a:t>We </a:t>
            </a:r>
            <a:r>
              <a:rPr lang="en-US" dirty="0"/>
              <a:t>need a more powerful formalism: </a:t>
            </a:r>
            <a:r>
              <a:rPr lang="en-US" b="1" dirty="0"/>
              <a:t>Predicate 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Propositional logic </a:t>
            </a:r>
            <a:r>
              <a:rPr lang="en-US" dirty="0"/>
              <a:t>dealt quite satisfactorily with sentence components like </a:t>
            </a:r>
            <a:r>
              <a:rPr lang="en-US" i="1" dirty="0"/>
              <a:t>not</a:t>
            </a:r>
            <a:r>
              <a:rPr lang="en-US" dirty="0"/>
              <a:t>, </a:t>
            </a:r>
            <a:r>
              <a:rPr lang="en-US" i="1" dirty="0"/>
              <a:t>and</a:t>
            </a:r>
            <a:r>
              <a:rPr lang="en-US" dirty="0"/>
              <a:t>, </a:t>
            </a:r>
            <a:r>
              <a:rPr lang="en-US" i="1" dirty="0" smtClean="0"/>
              <a:t>or </a:t>
            </a:r>
            <a:r>
              <a:rPr lang="en-US" dirty="0" smtClean="0"/>
              <a:t>and </a:t>
            </a:r>
            <a:r>
              <a:rPr lang="en-US" i="1" dirty="0"/>
              <a:t>if </a:t>
            </a:r>
            <a:r>
              <a:rPr lang="en-US" dirty="0"/>
              <a:t>. . . </a:t>
            </a:r>
            <a:r>
              <a:rPr lang="en-US" i="1" dirty="0" smtClean="0"/>
              <a:t>Then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can we do with modifiers like </a:t>
            </a:r>
            <a:r>
              <a:rPr lang="en-US" i="1" dirty="0"/>
              <a:t>there </a:t>
            </a:r>
            <a:r>
              <a:rPr lang="en-US" i="1" dirty="0" smtClean="0"/>
              <a:t>exists. </a:t>
            </a:r>
            <a:r>
              <a:rPr lang="en-US" i="1" dirty="0"/>
              <a:t>. . </a:t>
            </a:r>
            <a:r>
              <a:rPr lang="en-US" dirty="0"/>
              <a:t>, </a:t>
            </a:r>
            <a:r>
              <a:rPr lang="en-US" i="1" dirty="0"/>
              <a:t>all . . . </a:t>
            </a:r>
            <a:r>
              <a:rPr lang="en-US" dirty="0"/>
              <a:t>, </a:t>
            </a:r>
            <a:r>
              <a:rPr lang="en-US" i="1" dirty="0"/>
              <a:t>among . . . </a:t>
            </a:r>
            <a:r>
              <a:rPr lang="en-US" dirty="0"/>
              <a:t>and </a:t>
            </a:r>
            <a:r>
              <a:rPr lang="en-US" i="1" dirty="0"/>
              <a:t>only . . .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/>
              <a:t>fails to reflect the finer logical structure</a:t>
            </a:r>
            <a:endParaRPr lang="en-US" dirty="0" smtClean="0"/>
          </a:p>
          <a:p>
            <a:r>
              <a:rPr lang="en-US" i="1" dirty="0" smtClean="0"/>
              <a:t>Solution :</a:t>
            </a:r>
          </a:p>
          <a:p>
            <a:r>
              <a:rPr lang="en-US" b="1" i="1" dirty="0" smtClean="0"/>
              <a:t>predicate logic</a:t>
            </a:r>
            <a:r>
              <a:rPr lang="en-US" b="1" dirty="0" smtClean="0"/>
              <a:t> also </a:t>
            </a:r>
            <a:r>
              <a:rPr lang="en-US" b="1" dirty="0"/>
              <a:t>called </a:t>
            </a:r>
            <a:r>
              <a:rPr lang="en-US" b="1" i="1" dirty="0"/>
              <a:t>first-order logic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set of predicate </a:t>
            </a:r>
            <a:r>
              <a:rPr lang="en-US" dirty="0" smtClean="0"/>
              <a:t>symbols </a:t>
            </a:r>
            <a:r>
              <a:rPr lang="en-US" i="1" dirty="0" smtClean="0"/>
              <a:t>P</a:t>
            </a:r>
            <a:r>
              <a:rPr lang="en-US" dirty="0"/>
              <a:t>, a set of function symbols </a:t>
            </a:r>
            <a:r>
              <a:rPr lang="en-US" i="1" dirty="0"/>
              <a:t>F </a:t>
            </a:r>
            <a:r>
              <a:rPr lang="en-US" dirty="0"/>
              <a:t>and a set of constant symbols </a:t>
            </a:r>
            <a:r>
              <a:rPr lang="en-US" i="1" dirty="0"/>
              <a:t>C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If the train arrives late and there are no taxis at the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station, then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John is late for his meeting. 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John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is not late for his meeting.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The train did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arrive late.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Therefore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, there were taxis at the station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/>
              <a:t>P-</a:t>
            </a:r>
            <a:r>
              <a:rPr lang="en-US" dirty="0"/>
              <a:t> the train </a:t>
            </a:r>
            <a:r>
              <a:rPr lang="en-US" dirty="0" smtClean="0"/>
              <a:t>is </a:t>
            </a:r>
            <a:r>
              <a:rPr lang="en-US" dirty="0"/>
              <a:t>late </a:t>
            </a:r>
            <a:endParaRPr lang="en-US" dirty="0" smtClean="0"/>
          </a:p>
          <a:p>
            <a:r>
              <a:rPr lang="en-US" dirty="0" smtClean="0"/>
              <a:t>Q - </a:t>
            </a:r>
            <a:r>
              <a:rPr lang="en-US" dirty="0"/>
              <a:t>there are </a:t>
            </a:r>
            <a:r>
              <a:rPr lang="en-US" dirty="0" smtClean="0"/>
              <a:t>taxis </a:t>
            </a:r>
            <a:r>
              <a:rPr lang="en-US" dirty="0"/>
              <a:t>at the </a:t>
            </a:r>
            <a:r>
              <a:rPr lang="en-US" dirty="0" smtClean="0"/>
              <a:t>station</a:t>
            </a:r>
          </a:p>
          <a:p>
            <a:r>
              <a:rPr lang="en-US" dirty="0" smtClean="0"/>
              <a:t>R- </a:t>
            </a:r>
            <a:r>
              <a:rPr lang="en-US" dirty="0"/>
              <a:t>John is </a:t>
            </a:r>
            <a:r>
              <a:rPr lang="en-US" dirty="0" smtClean="0"/>
              <a:t>late </a:t>
            </a:r>
            <a:r>
              <a:rPr lang="en-US" dirty="0"/>
              <a:t>for his </a:t>
            </a:r>
            <a:r>
              <a:rPr lang="en-US" dirty="0" smtClean="0"/>
              <a:t>meeting</a:t>
            </a:r>
          </a:p>
          <a:p>
            <a:pPr lvl="1"/>
            <a:r>
              <a:rPr lang="en-US" dirty="0"/>
              <a:t>If P and not Q, then R. </a:t>
            </a:r>
            <a:endParaRPr lang="en-US" dirty="0" smtClean="0"/>
          </a:p>
          <a:p>
            <a:pPr lvl="1"/>
            <a:r>
              <a:rPr lang="en-US" dirty="0" smtClean="0"/>
              <a:t>Not R. P. Therefore Q.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Propositions or declarative sentences:</a:t>
            </a:r>
          </a:p>
          <a:p>
            <a:pPr lvl="1"/>
            <a:r>
              <a:rPr lang="en-US" dirty="0" smtClean="0"/>
              <a:t>Statements or sentences which can be True or False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sum of 3 and 5 equals 8. (T/F)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Every even natural number &gt;2 is a sum of 2 prime numbers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(T/F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/>
              <a:t>Examples </a:t>
            </a:r>
            <a:r>
              <a:rPr lang="en-US" dirty="0"/>
              <a:t>that are </a:t>
            </a:r>
            <a:r>
              <a:rPr lang="en-US" b="1" dirty="0"/>
              <a:t>not </a:t>
            </a:r>
            <a:r>
              <a:rPr lang="en-US" dirty="0"/>
              <a:t>propositions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time is it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– answer in Numeric</a:t>
            </a:r>
            <a:endParaRPr lang="en-US" dirty="0"/>
          </a:p>
          <a:p>
            <a:pPr lvl="1"/>
            <a:r>
              <a:rPr lang="en-US" i="1" dirty="0" smtClean="0"/>
              <a:t>x </a:t>
            </a:r>
            <a:r>
              <a:rPr lang="en-US" dirty="0"/>
              <a:t>+ </a:t>
            </a:r>
            <a:r>
              <a:rPr lang="en-US" dirty="0" smtClean="0"/>
              <a:t>1 = 2 </a:t>
            </a:r>
            <a:r>
              <a:rPr lang="en-US" dirty="0" smtClean="0">
                <a:solidFill>
                  <a:srgbClr val="FF0000"/>
                </a:solidFill>
              </a:rPr>
              <a:t>– involves solution of x – Number theory</a:t>
            </a:r>
          </a:p>
          <a:p>
            <a:pPr lvl="1"/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dirty="0" smtClean="0"/>
              <a:t>y &gt; z </a:t>
            </a:r>
            <a:r>
              <a:rPr lang="en-US" dirty="0">
                <a:solidFill>
                  <a:srgbClr val="FF0000"/>
                </a:solidFill>
              </a:rPr>
              <a:t>– involves </a:t>
            </a:r>
            <a:r>
              <a:rPr lang="en-US" dirty="0" smtClean="0">
                <a:solidFill>
                  <a:srgbClr val="FF0000"/>
                </a:solidFill>
              </a:rPr>
              <a:t>variables. PL if values of </a:t>
            </a:r>
            <a:r>
              <a:rPr lang="en-US" dirty="0" err="1" smtClean="0">
                <a:solidFill>
                  <a:srgbClr val="FF0000"/>
                </a:solidFill>
              </a:rPr>
              <a:t>x,y,z</a:t>
            </a:r>
            <a:r>
              <a:rPr lang="en-US" dirty="0" smtClean="0">
                <a:solidFill>
                  <a:srgbClr val="FF0000"/>
                </a:solidFill>
              </a:rPr>
              <a:t> is given</a:t>
            </a:r>
          </a:p>
          <a:p>
            <a:pPr lvl="1"/>
            <a:r>
              <a:rPr lang="en-US" dirty="0" smtClean="0"/>
              <a:t>x*x </a:t>
            </a:r>
            <a:r>
              <a:rPr lang="en-US" dirty="0"/>
              <a:t>= 64 -&gt; x = 8 </a:t>
            </a:r>
            <a:r>
              <a:rPr lang="en-US" dirty="0" smtClean="0"/>
              <a:t>V x </a:t>
            </a:r>
            <a:r>
              <a:rPr lang="en-US" dirty="0"/>
              <a:t>= -</a:t>
            </a:r>
            <a:r>
              <a:rPr lang="en-US" dirty="0" smtClean="0"/>
              <a:t>8</a:t>
            </a:r>
            <a:r>
              <a:rPr lang="en-US" dirty="0" smtClean="0">
                <a:solidFill>
                  <a:srgbClr val="FF0000"/>
                </a:solidFill>
              </a:rPr>
              <a:t>–PL augmented with number theory.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or indecomposable statements are taken </a:t>
            </a:r>
            <a:r>
              <a:rPr lang="en-US" dirty="0" smtClean="0"/>
              <a:t>as Proposition. </a:t>
            </a:r>
            <a:r>
              <a:rPr lang="en-US" dirty="0" err="1"/>
              <a:t>Eg</a:t>
            </a:r>
            <a:r>
              <a:rPr lang="en-US" dirty="0"/>
              <a:t>. P,Q,R</a:t>
            </a:r>
          </a:p>
          <a:p>
            <a:r>
              <a:rPr lang="en-US" dirty="0"/>
              <a:t>Complex sentences are represented in a compositional </a:t>
            </a:r>
            <a:r>
              <a:rPr lang="en-US" dirty="0" smtClean="0"/>
              <a:t>way. </a:t>
            </a:r>
          </a:p>
          <a:p>
            <a:r>
              <a:rPr lang="en-US" dirty="0" smtClean="0"/>
              <a:t>Logical connectives are used in compounding propositions.</a:t>
            </a: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valuation </a:t>
            </a:r>
            <a:r>
              <a:rPr lang="en-US" dirty="0"/>
              <a:t>or </a:t>
            </a:r>
            <a:r>
              <a:rPr lang="en-US" i="1" dirty="0"/>
              <a:t>model </a:t>
            </a:r>
            <a:r>
              <a:rPr lang="en-US" dirty="0"/>
              <a:t>of a formula </a:t>
            </a:r>
            <a:r>
              <a:rPr lang="en-US" i="1" dirty="0"/>
              <a:t>φ </a:t>
            </a:r>
            <a:r>
              <a:rPr lang="en-US" dirty="0"/>
              <a:t>is an assignment of each propositional atom in </a:t>
            </a:r>
            <a:r>
              <a:rPr lang="en-US" i="1" dirty="0"/>
              <a:t>φ </a:t>
            </a:r>
            <a:r>
              <a:rPr lang="en-US" dirty="0"/>
              <a:t>to a truth value.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279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Logical Connectives of PL</a:t>
            </a:r>
            <a:br>
              <a:rPr lang="en-US" altLang="en-US" dirty="0" smtClean="0"/>
            </a:br>
            <a:r>
              <a:rPr lang="en-US" altLang="en-US" dirty="0" smtClean="0"/>
              <a:t>Conjunction:  A ^ B</a:t>
            </a:r>
          </a:p>
        </p:txBody>
      </p:sp>
      <p:sp>
        <p:nvSpPr>
          <p:cNvPr id="9220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303963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400" smtClean="0">
                <a:latin typeface="Times New Roman" pitchFamily="18" charset="0"/>
              </a:rPr>
              <a:t>Dr.S.Padmavathi</a:t>
            </a:r>
            <a:endParaRPr lang="en-US" altLang="en-US" sz="1400" dirty="0" smtClean="0">
              <a:latin typeface="Times New Roman" pitchFamily="18" charset="0"/>
            </a:endParaRPr>
          </a:p>
        </p:txBody>
      </p:sp>
      <p:sp>
        <p:nvSpPr>
          <p:cNvPr id="9221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895600" y="62801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F9259A2-6749-4B97-91D2-7774155BC8E0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grpSp>
        <p:nvGrpSpPr>
          <p:cNvPr id="9222" name="Group 28"/>
          <p:cNvGrpSpPr>
            <a:grpSpLocks/>
          </p:cNvGrpSpPr>
          <p:nvPr/>
        </p:nvGrpSpPr>
        <p:grpSpPr bwMode="auto">
          <a:xfrm>
            <a:off x="431800" y="1981200"/>
            <a:ext cx="3733800" cy="3011488"/>
            <a:chOff x="2743200" y="1905000"/>
            <a:chExt cx="3733800" cy="3011520"/>
          </a:xfrm>
        </p:grpSpPr>
        <p:sp>
          <p:nvSpPr>
            <p:cNvPr id="9234" name="Rectangle 6"/>
            <p:cNvSpPr>
              <a:spLocks noChangeArrowheads="1"/>
            </p:cNvSpPr>
            <p:nvPr/>
          </p:nvSpPr>
          <p:spPr bwMode="auto">
            <a:xfrm>
              <a:off x="2743200" y="1905000"/>
              <a:ext cx="3657600" cy="2971800"/>
            </a:xfrm>
            <a:prstGeom prst="rect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9235" name="Straight Connector 8"/>
            <p:cNvCxnSpPr>
              <a:cxnSpLocks/>
            </p:cNvCxnSpPr>
            <p:nvPr/>
          </p:nvCxnSpPr>
          <p:spPr bwMode="auto">
            <a:xfrm>
              <a:off x="3581400" y="1905000"/>
              <a:ext cx="0" cy="297180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Straight Connector 10"/>
            <p:cNvCxnSpPr>
              <a:cxnSpLocks/>
            </p:cNvCxnSpPr>
            <p:nvPr/>
          </p:nvCxnSpPr>
          <p:spPr bwMode="auto">
            <a:xfrm>
              <a:off x="4572000" y="1905000"/>
              <a:ext cx="0" cy="297180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Straight Connector 12"/>
            <p:cNvCxnSpPr>
              <a:cxnSpLocks noChangeShapeType="1"/>
            </p:cNvCxnSpPr>
            <p:nvPr/>
          </p:nvCxnSpPr>
          <p:spPr bwMode="auto">
            <a:xfrm>
              <a:off x="2743200" y="26670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8" name="TextBox 13"/>
            <p:cNvSpPr txBox="1">
              <a:spLocks noChangeArrowheads="1"/>
            </p:cNvSpPr>
            <p:nvPr/>
          </p:nvSpPr>
          <p:spPr bwMode="auto">
            <a:xfrm>
              <a:off x="2956282" y="2025159"/>
              <a:ext cx="320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A</a:t>
              </a:r>
            </a:p>
          </p:txBody>
        </p:sp>
        <p:sp>
          <p:nvSpPr>
            <p:cNvPr id="9239" name="TextBox 14"/>
            <p:cNvSpPr txBox="1">
              <a:spLocks noChangeArrowheads="1"/>
            </p:cNvSpPr>
            <p:nvPr/>
          </p:nvSpPr>
          <p:spPr bwMode="auto">
            <a:xfrm>
              <a:off x="3865475" y="2023588"/>
              <a:ext cx="320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B</a:t>
              </a:r>
            </a:p>
          </p:txBody>
        </p:sp>
        <p:sp>
          <p:nvSpPr>
            <p:cNvPr id="9240" name="TextBox 15"/>
            <p:cNvSpPr txBox="1">
              <a:spLocks noChangeArrowheads="1"/>
            </p:cNvSpPr>
            <p:nvPr/>
          </p:nvSpPr>
          <p:spPr bwMode="auto">
            <a:xfrm>
              <a:off x="4779874" y="2023588"/>
              <a:ext cx="1697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A </a:t>
              </a:r>
              <a:r>
                <a:rPr lang="en-US" alt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^ </a:t>
              </a:r>
              <a:r>
                <a:rPr lang="en-US" altLang="en-US" sz="2800" dirty="0"/>
                <a:t>B</a:t>
              </a:r>
            </a:p>
          </p:txBody>
        </p:sp>
        <p:cxnSp>
          <p:nvCxnSpPr>
            <p:cNvPr id="9241" name="Straight Connector 17"/>
            <p:cNvCxnSpPr>
              <a:cxnSpLocks/>
            </p:cNvCxnSpPr>
            <p:nvPr/>
          </p:nvCxnSpPr>
          <p:spPr bwMode="auto">
            <a:xfrm>
              <a:off x="2743200" y="32004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2" name="Straight Connector 18"/>
            <p:cNvCxnSpPr>
              <a:cxnSpLocks/>
            </p:cNvCxnSpPr>
            <p:nvPr/>
          </p:nvCxnSpPr>
          <p:spPr bwMode="auto">
            <a:xfrm>
              <a:off x="2743200" y="37338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Straight Connector 19"/>
            <p:cNvCxnSpPr>
              <a:cxnSpLocks/>
            </p:cNvCxnSpPr>
            <p:nvPr/>
          </p:nvCxnSpPr>
          <p:spPr bwMode="auto">
            <a:xfrm>
              <a:off x="2743200" y="43434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4" name="TextBox 20"/>
            <p:cNvSpPr txBox="1">
              <a:spLocks noChangeArrowheads="1"/>
            </p:cNvSpPr>
            <p:nvPr/>
          </p:nvSpPr>
          <p:spPr bwMode="auto">
            <a:xfrm>
              <a:off x="3009915" y="2681572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5" name="TextBox 21"/>
            <p:cNvSpPr txBox="1">
              <a:spLocks noChangeArrowheads="1"/>
            </p:cNvSpPr>
            <p:nvPr/>
          </p:nvSpPr>
          <p:spPr bwMode="auto">
            <a:xfrm>
              <a:off x="3810007" y="2672090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6" name="TextBox 22"/>
            <p:cNvSpPr txBox="1">
              <a:spLocks noChangeArrowheads="1"/>
            </p:cNvSpPr>
            <p:nvPr/>
          </p:nvSpPr>
          <p:spPr bwMode="auto">
            <a:xfrm>
              <a:off x="2999548" y="3221201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7" name="TextBox 23"/>
            <p:cNvSpPr txBox="1">
              <a:spLocks noChangeArrowheads="1"/>
            </p:cNvSpPr>
            <p:nvPr/>
          </p:nvSpPr>
          <p:spPr bwMode="auto">
            <a:xfrm>
              <a:off x="3849014" y="3770281"/>
              <a:ext cx="3532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8" name="TextBox 24"/>
            <p:cNvSpPr txBox="1">
              <a:spLocks noChangeArrowheads="1"/>
            </p:cNvSpPr>
            <p:nvPr/>
          </p:nvSpPr>
          <p:spPr bwMode="auto">
            <a:xfrm>
              <a:off x="3842957" y="3209182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49" name="TextBox 25"/>
            <p:cNvSpPr txBox="1">
              <a:spLocks noChangeArrowheads="1"/>
            </p:cNvSpPr>
            <p:nvPr/>
          </p:nvSpPr>
          <p:spPr bwMode="auto">
            <a:xfrm>
              <a:off x="3030770" y="3783700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50" name="TextBox 26"/>
            <p:cNvSpPr txBox="1">
              <a:spLocks noChangeArrowheads="1"/>
            </p:cNvSpPr>
            <p:nvPr/>
          </p:nvSpPr>
          <p:spPr bwMode="auto">
            <a:xfrm>
              <a:off x="3024315" y="4345757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51" name="TextBox 27"/>
            <p:cNvSpPr txBox="1">
              <a:spLocks noChangeArrowheads="1"/>
            </p:cNvSpPr>
            <p:nvPr/>
          </p:nvSpPr>
          <p:spPr bwMode="auto">
            <a:xfrm>
              <a:off x="3832900" y="4393300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952750" y="2717800"/>
            <a:ext cx="415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95613" y="3225800"/>
            <a:ext cx="373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963863" y="3784600"/>
            <a:ext cx="414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 smtClean="0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86088" y="4387850"/>
            <a:ext cx="414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 smtClean="0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C8B73AC-BAD8-4AFD-BA46-E4626FFAC787}"/>
              </a:ext>
            </a:extLst>
          </p:cNvPr>
          <p:cNvSpPr txBox="1"/>
          <p:nvPr/>
        </p:nvSpPr>
        <p:spPr>
          <a:xfrm>
            <a:off x="4594225" y="1654175"/>
            <a:ext cx="2758319" cy="1569660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Example 1: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 scored first class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Secured distinction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57200" y="5513388"/>
            <a:ext cx="4443413" cy="546100"/>
            <a:chOff x="496363" y="5372630"/>
            <a:chExt cx="4443586" cy="544998"/>
          </a:xfrm>
        </p:grpSpPr>
        <p:sp>
          <p:nvSpPr>
            <p:cNvPr id="9232" name="TextBox 35"/>
            <p:cNvSpPr txBox="1">
              <a:spLocks noChangeArrowheads="1"/>
            </p:cNvSpPr>
            <p:nvPr/>
          </p:nvSpPr>
          <p:spPr bwMode="auto">
            <a:xfrm>
              <a:off x="496363" y="5394408"/>
              <a:ext cx="23992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 smtClean="0"/>
                <a:t>A</a:t>
              </a:r>
              <a:r>
                <a:rPr lang="en-US" alt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 ^</a:t>
              </a:r>
              <a:r>
                <a:rPr lang="en-US" altLang="en-US" sz="2800" dirty="0" smtClean="0"/>
                <a:t> B   </a:t>
              </a:r>
              <a:r>
                <a:rPr lang="en-US" altLang="en-US" sz="2800" dirty="0">
                  <a:solidFill>
                    <a:schemeClr val="accent1">
                      <a:lumMod val="75000"/>
                    </a:schemeClr>
                  </a:solidFill>
                </a:rPr>
                <a:t>≡</a:t>
              </a:r>
            </a:p>
          </p:txBody>
        </p:sp>
        <p:sp>
          <p:nvSpPr>
            <p:cNvPr id="9233" name="TextBox 36"/>
            <p:cNvSpPr txBox="1">
              <a:spLocks noChangeArrowheads="1"/>
            </p:cNvSpPr>
            <p:nvPr/>
          </p:nvSpPr>
          <p:spPr bwMode="auto">
            <a:xfrm>
              <a:off x="2756251" y="5372630"/>
              <a:ext cx="2183698" cy="52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 smtClean="0"/>
                <a:t>A &amp;&amp; </a:t>
              </a:r>
              <a:r>
                <a:rPr lang="en-US" altLang="en-US" sz="2800" dirty="0"/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B64CFBA-24AB-4C50-8981-BCAF4AADF18E}"/>
              </a:ext>
            </a:extLst>
          </p:cNvPr>
          <p:cNvSpPr txBox="1"/>
          <p:nvPr/>
        </p:nvSpPr>
        <p:spPr>
          <a:xfrm>
            <a:off x="4551363" y="3433763"/>
            <a:ext cx="3429593" cy="1261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Example 2: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X is largest of 3 numbers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/>
              <a:t>(x &gt; y) 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^</a:t>
            </a:r>
            <a:r>
              <a:rPr lang="en-US" sz="2400" dirty="0" smtClean="0"/>
              <a:t> (x &gt; z)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0" y="3433763"/>
            <a:ext cx="4221163" cy="1916112"/>
          </a:xfrm>
          <a:prstGeom prst="rect">
            <a:avLst/>
          </a:prstGeom>
          <a:noFill/>
          <a:ln w="127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5" grpId="0" animBg="1"/>
      <p:bldP spid="3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Disjunction:  A </a:t>
            </a:r>
            <a:r>
              <a:rPr lang="en-US" altLang="en-US" dirty="0"/>
              <a:t>V</a:t>
            </a:r>
            <a:r>
              <a:rPr lang="en-US" altLang="en-US" dirty="0" smtClean="0"/>
              <a:t> B</a:t>
            </a:r>
          </a:p>
        </p:txBody>
      </p:sp>
      <p:sp>
        <p:nvSpPr>
          <p:cNvPr id="9220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303963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400" smtClean="0">
                <a:latin typeface="Times New Roman" pitchFamily="18" charset="0"/>
              </a:rPr>
              <a:t>Dr.S.Padmavathi</a:t>
            </a:r>
          </a:p>
        </p:txBody>
      </p:sp>
      <p:sp>
        <p:nvSpPr>
          <p:cNvPr id="9221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895600" y="62801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F9259A2-6749-4B97-91D2-7774155BC8E0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grpSp>
        <p:nvGrpSpPr>
          <p:cNvPr id="9222" name="Group 28"/>
          <p:cNvGrpSpPr>
            <a:grpSpLocks/>
          </p:cNvGrpSpPr>
          <p:nvPr/>
        </p:nvGrpSpPr>
        <p:grpSpPr bwMode="auto">
          <a:xfrm>
            <a:off x="431800" y="1981200"/>
            <a:ext cx="3733800" cy="3011488"/>
            <a:chOff x="2743200" y="1905000"/>
            <a:chExt cx="3733800" cy="3011520"/>
          </a:xfrm>
        </p:grpSpPr>
        <p:sp>
          <p:nvSpPr>
            <p:cNvPr id="9234" name="Rectangle 6"/>
            <p:cNvSpPr>
              <a:spLocks noChangeArrowheads="1"/>
            </p:cNvSpPr>
            <p:nvPr/>
          </p:nvSpPr>
          <p:spPr bwMode="auto">
            <a:xfrm>
              <a:off x="2743200" y="1905000"/>
              <a:ext cx="3657600" cy="2971800"/>
            </a:xfrm>
            <a:prstGeom prst="rect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9235" name="Straight Connector 8"/>
            <p:cNvCxnSpPr>
              <a:cxnSpLocks/>
            </p:cNvCxnSpPr>
            <p:nvPr/>
          </p:nvCxnSpPr>
          <p:spPr bwMode="auto">
            <a:xfrm>
              <a:off x="3581400" y="1905000"/>
              <a:ext cx="0" cy="297180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Straight Connector 10"/>
            <p:cNvCxnSpPr>
              <a:cxnSpLocks/>
            </p:cNvCxnSpPr>
            <p:nvPr/>
          </p:nvCxnSpPr>
          <p:spPr bwMode="auto">
            <a:xfrm>
              <a:off x="4572000" y="1905000"/>
              <a:ext cx="0" cy="297180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Straight Connector 12"/>
            <p:cNvCxnSpPr>
              <a:cxnSpLocks noChangeShapeType="1"/>
            </p:cNvCxnSpPr>
            <p:nvPr/>
          </p:nvCxnSpPr>
          <p:spPr bwMode="auto">
            <a:xfrm>
              <a:off x="2743200" y="26670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8" name="TextBox 13"/>
            <p:cNvSpPr txBox="1">
              <a:spLocks noChangeArrowheads="1"/>
            </p:cNvSpPr>
            <p:nvPr/>
          </p:nvSpPr>
          <p:spPr bwMode="auto">
            <a:xfrm>
              <a:off x="2956282" y="2025159"/>
              <a:ext cx="320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A</a:t>
              </a:r>
            </a:p>
          </p:txBody>
        </p:sp>
        <p:sp>
          <p:nvSpPr>
            <p:cNvPr id="9239" name="TextBox 14"/>
            <p:cNvSpPr txBox="1">
              <a:spLocks noChangeArrowheads="1"/>
            </p:cNvSpPr>
            <p:nvPr/>
          </p:nvSpPr>
          <p:spPr bwMode="auto">
            <a:xfrm>
              <a:off x="3865475" y="2023588"/>
              <a:ext cx="320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B</a:t>
              </a:r>
            </a:p>
          </p:txBody>
        </p:sp>
        <p:sp>
          <p:nvSpPr>
            <p:cNvPr id="9240" name="TextBox 15"/>
            <p:cNvSpPr txBox="1">
              <a:spLocks noChangeArrowheads="1"/>
            </p:cNvSpPr>
            <p:nvPr/>
          </p:nvSpPr>
          <p:spPr bwMode="auto">
            <a:xfrm>
              <a:off x="4779874" y="2023588"/>
              <a:ext cx="1697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A </a:t>
              </a:r>
              <a:r>
                <a:rPr lang="en-US" altLang="en-US" sz="2800" dirty="0">
                  <a:solidFill>
                    <a:srgbClr val="FFC000"/>
                  </a:solidFill>
                </a:rPr>
                <a:t>V</a:t>
              </a:r>
              <a:r>
                <a:rPr lang="en-US" altLang="en-US" sz="2800" dirty="0" smtClean="0"/>
                <a:t> </a:t>
              </a:r>
              <a:r>
                <a:rPr lang="en-US" altLang="en-US" sz="2800" dirty="0"/>
                <a:t>B</a:t>
              </a:r>
            </a:p>
          </p:txBody>
        </p:sp>
        <p:cxnSp>
          <p:nvCxnSpPr>
            <p:cNvPr id="9241" name="Straight Connector 17"/>
            <p:cNvCxnSpPr>
              <a:cxnSpLocks/>
            </p:cNvCxnSpPr>
            <p:nvPr/>
          </p:nvCxnSpPr>
          <p:spPr bwMode="auto">
            <a:xfrm>
              <a:off x="2743200" y="32004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2" name="Straight Connector 18"/>
            <p:cNvCxnSpPr>
              <a:cxnSpLocks/>
            </p:cNvCxnSpPr>
            <p:nvPr/>
          </p:nvCxnSpPr>
          <p:spPr bwMode="auto">
            <a:xfrm>
              <a:off x="2743200" y="37338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Straight Connector 19"/>
            <p:cNvCxnSpPr>
              <a:cxnSpLocks/>
            </p:cNvCxnSpPr>
            <p:nvPr/>
          </p:nvCxnSpPr>
          <p:spPr bwMode="auto">
            <a:xfrm>
              <a:off x="2743200" y="43434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4" name="TextBox 20"/>
            <p:cNvSpPr txBox="1">
              <a:spLocks noChangeArrowheads="1"/>
            </p:cNvSpPr>
            <p:nvPr/>
          </p:nvSpPr>
          <p:spPr bwMode="auto">
            <a:xfrm>
              <a:off x="3009915" y="2681572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5" name="TextBox 21"/>
            <p:cNvSpPr txBox="1">
              <a:spLocks noChangeArrowheads="1"/>
            </p:cNvSpPr>
            <p:nvPr/>
          </p:nvSpPr>
          <p:spPr bwMode="auto">
            <a:xfrm>
              <a:off x="3810007" y="2672090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6" name="TextBox 22"/>
            <p:cNvSpPr txBox="1">
              <a:spLocks noChangeArrowheads="1"/>
            </p:cNvSpPr>
            <p:nvPr/>
          </p:nvSpPr>
          <p:spPr bwMode="auto">
            <a:xfrm>
              <a:off x="2999548" y="3221201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7" name="TextBox 23"/>
            <p:cNvSpPr txBox="1">
              <a:spLocks noChangeArrowheads="1"/>
            </p:cNvSpPr>
            <p:nvPr/>
          </p:nvSpPr>
          <p:spPr bwMode="auto">
            <a:xfrm>
              <a:off x="3849014" y="3770281"/>
              <a:ext cx="3532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8" name="TextBox 24"/>
            <p:cNvSpPr txBox="1">
              <a:spLocks noChangeArrowheads="1"/>
            </p:cNvSpPr>
            <p:nvPr/>
          </p:nvSpPr>
          <p:spPr bwMode="auto">
            <a:xfrm>
              <a:off x="3842957" y="3209182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49" name="TextBox 25"/>
            <p:cNvSpPr txBox="1">
              <a:spLocks noChangeArrowheads="1"/>
            </p:cNvSpPr>
            <p:nvPr/>
          </p:nvSpPr>
          <p:spPr bwMode="auto">
            <a:xfrm>
              <a:off x="3030770" y="3783700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50" name="TextBox 26"/>
            <p:cNvSpPr txBox="1">
              <a:spLocks noChangeArrowheads="1"/>
            </p:cNvSpPr>
            <p:nvPr/>
          </p:nvSpPr>
          <p:spPr bwMode="auto">
            <a:xfrm>
              <a:off x="3024315" y="4345757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51" name="TextBox 27"/>
            <p:cNvSpPr txBox="1">
              <a:spLocks noChangeArrowheads="1"/>
            </p:cNvSpPr>
            <p:nvPr/>
          </p:nvSpPr>
          <p:spPr bwMode="auto">
            <a:xfrm>
              <a:off x="3832900" y="4393300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952750" y="2717800"/>
            <a:ext cx="415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95613" y="3225800"/>
            <a:ext cx="394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963863" y="37846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86088" y="4387850"/>
            <a:ext cx="414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 smtClean="0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C8B73AC-BAD8-4AFD-BA46-E4626FFAC787}"/>
              </a:ext>
            </a:extLst>
          </p:cNvPr>
          <p:cNvSpPr txBox="1"/>
          <p:nvPr/>
        </p:nvSpPr>
        <p:spPr>
          <a:xfrm>
            <a:off x="4594225" y="1654175"/>
            <a:ext cx="3351751" cy="1569660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Example 1:</a:t>
            </a:r>
          </a:p>
          <a:p>
            <a:pPr>
              <a:defRPr/>
            </a:pPr>
            <a:r>
              <a:rPr lang="en-US" sz="2400" dirty="0" smtClean="0">
                <a:solidFill>
                  <a:srgbClr val="7030A0"/>
                </a:solidFill>
              </a:rPr>
              <a:t>You can wear </a:t>
            </a:r>
            <a:r>
              <a:rPr lang="en-US" sz="2400" dirty="0" err="1" smtClean="0">
                <a:solidFill>
                  <a:srgbClr val="7030A0"/>
                </a:solidFill>
              </a:rPr>
              <a:t>Chudithar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7030A0"/>
                </a:solidFill>
              </a:rPr>
              <a:t>Or</a:t>
            </a:r>
          </a:p>
          <a:p>
            <a:pPr>
              <a:defRPr/>
            </a:pPr>
            <a:r>
              <a:rPr lang="en-US" sz="2400" dirty="0" err="1" smtClean="0">
                <a:solidFill>
                  <a:srgbClr val="7030A0"/>
                </a:solidFill>
              </a:rPr>
              <a:t>Saree</a:t>
            </a:r>
            <a:r>
              <a:rPr lang="en-US" sz="2400" dirty="0" smtClean="0">
                <a:solidFill>
                  <a:srgbClr val="7030A0"/>
                </a:solidFill>
              </a:rPr>
              <a:t> for carnival.</a:t>
            </a: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57200" y="5513388"/>
            <a:ext cx="4443413" cy="546100"/>
            <a:chOff x="496363" y="5372630"/>
            <a:chExt cx="4443586" cy="544998"/>
          </a:xfrm>
        </p:grpSpPr>
        <p:sp>
          <p:nvSpPr>
            <p:cNvPr id="9232" name="TextBox 35"/>
            <p:cNvSpPr txBox="1">
              <a:spLocks noChangeArrowheads="1"/>
            </p:cNvSpPr>
            <p:nvPr/>
          </p:nvSpPr>
          <p:spPr bwMode="auto">
            <a:xfrm>
              <a:off x="496363" y="5394408"/>
              <a:ext cx="23992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A </a:t>
              </a:r>
              <a:r>
                <a:rPr lang="en-US" altLang="en-US" sz="2800" dirty="0">
                  <a:solidFill>
                    <a:srgbClr val="FFC000"/>
                  </a:solidFill>
                </a:rPr>
                <a:t>V</a:t>
              </a:r>
              <a:r>
                <a:rPr lang="en-US" altLang="en-US" sz="2800" dirty="0" smtClean="0"/>
                <a:t> </a:t>
              </a:r>
              <a:r>
                <a:rPr lang="en-US" altLang="en-US" sz="2800" dirty="0"/>
                <a:t>B   </a:t>
              </a:r>
              <a:r>
                <a:rPr lang="en-US" altLang="en-US" sz="2800" dirty="0">
                  <a:solidFill>
                    <a:schemeClr val="accent1">
                      <a:lumMod val="75000"/>
                    </a:schemeClr>
                  </a:solidFill>
                </a:rPr>
                <a:t>≡</a:t>
              </a:r>
            </a:p>
          </p:txBody>
        </p:sp>
        <p:sp>
          <p:nvSpPr>
            <p:cNvPr id="9233" name="TextBox 36"/>
            <p:cNvSpPr txBox="1">
              <a:spLocks noChangeArrowheads="1"/>
            </p:cNvSpPr>
            <p:nvPr/>
          </p:nvSpPr>
          <p:spPr bwMode="auto">
            <a:xfrm>
              <a:off x="2756251" y="5372630"/>
              <a:ext cx="2183698" cy="52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 smtClean="0"/>
                <a:t>A </a:t>
              </a:r>
              <a:r>
                <a:rPr lang="en-US" altLang="en-US" sz="2800" dirty="0"/>
                <a:t>|| 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B64CFBA-24AB-4C50-8981-BCAF4AADF18E}"/>
              </a:ext>
            </a:extLst>
          </p:cNvPr>
          <p:cNvSpPr txBox="1"/>
          <p:nvPr/>
        </p:nvSpPr>
        <p:spPr>
          <a:xfrm>
            <a:off x="4551363" y="3433763"/>
            <a:ext cx="3970895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Example 2: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 vowel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/>
              <a:t>(p==‘a’)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dirty="0" smtClean="0"/>
              <a:t> </a:t>
            </a:r>
            <a:r>
              <a:rPr lang="en-US" sz="2400" dirty="0"/>
              <a:t>(p</a:t>
            </a:r>
            <a:r>
              <a:rPr lang="en-US" sz="2400" dirty="0" smtClean="0"/>
              <a:t>==‘e’)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V </a:t>
            </a:r>
            <a:r>
              <a:rPr lang="en-US" sz="2400" dirty="0" smtClean="0"/>
              <a:t>(p==‘</a:t>
            </a:r>
            <a:r>
              <a:rPr lang="en-US" sz="2400" dirty="0" err="1" smtClean="0"/>
              <a:t>i</a:t>
            </a:r>
            <a:r>
              <a:rPr lang="en-US" sz="2400" dirty="0" smtClean="0"/>
              <a:t>’)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dirty="0"/>
              <a:t> 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2400" dirty="0"/>
              <a:t>(p</a:t>
            </a:r>
            <a:r>
              <a:rPr lang="en-US" sz="2400" dirty="0" smtClean="0"/>
              <a:t>==‘o’)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400" dirty="0"/>
              <a:t> (p</a:t>
            </a:r>
            <a:r>
              <a:rPr lang="en-US" sz="2400" dirty="0" smtClean="0"/>
              <a:t>==‘u’)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0" y="3433763"/>
            <a:ext cx="4221163" cy="1916112"/>
          </a:xfrm>
          <a:prstGeom prst="rect">
            <a:avLst/>
          </a:prstGeom>
          <a:noFill/>
          <a:ln w="127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5" grpId="0" animBg="1"/>
      <p:bldP spid="36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Implication:  A </a:t>
            </a:r>
            <a:r>
              <a:rPr lang="en-US" altLang="en-US" sz="5400" dirty="0">
                <a:sym typeface="Wingdings" pitchFamily="2" charset="2"/>
              </a:rPr>
              <a:t></a:t>
            </a:r>
            <a:r>
              <a:rPr lang="en-US" altLang="en-US" dirty="0" smtClean="0"/>
              <a:t> B</a:t>
            </a:r>
          </a:p>
        </p:txBody>
      </p:sp>
      <p:sp>
        <p:nvSpPr>
          <p:cNvPr id="9220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0" y="6303963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400" smtClean="0">
                <a:latin typeface="Times New Roman" pitchFamily="18" charset="0"/>
              </a:rPr>
              <a:t>Dr.S.Padmavathi</a:t>
            </a:r>
          </a:p>
        </p:txBody>
      </p:sp>
      <p:sp>
        <p:nvSpPr>
          <p:cNvPr id="9221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895600" y="62801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F9259A2-6749-4B97-91D2-7774155BC8E0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grpSp>
        <p:nvGrpSpPr>
          <p:cNvPr id="9222" name="Group 28"/>
          <p:cNvGrpSpPr>
            <a:grpSpLocks/>
          </p:cNvGrpSpPr>
          <p:nvPr/>
        </p:nvGrpSpPr>
        <p:grpSpPr bwMode="auto">
          <a:xfrm>
            <a:off x="431800" y="1981200"/>
            <a:ext cx="3733800" cy="3011488"/>
            <a:chOff x="2743200" y="1905000"/>
            <a:chExt cx="3733800" cy="3011520"/>
          </a:xfrm>
        </p:grpSpPr>
        <p:sp>
          <p:nvSpPr>
            <p:cNvPr id="9234" name="Rectangle 6"/>
            <p:cNvSpPr>
              <a:spLocks noChangeArrowheads="1"/>
            </p:cNvSpPr>
            <p:nvPr/>
          </p:nvSpPr>
          <p:spPr bwMode="auto">
            <a:xfrm>
              <a:off x="2743200" y="1905000"/>
              <a:ext cx="3657600" cy="2971800"/>
            </a:xfrm>
            <a:prstGeom prst="rect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cxnSp>
          <p:nvCxnSpPr>
            <p:cNvPr id="9235" name="Straight Connector 8"/>
            <p:cNvCxnSpPr>
              <a:cxnSpLocks/>
            </p:cNvCxnSpPr>
            <p:nvPr/>
          </p:nvCxnSpPr>
          <p:spPr bwMode="auto">
            <a:xfrm>
              <a:off x="3581400" y="1905000"/>
              <a:ext cx="0" cy="297180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Straight Connector 10"/>
            <p:cNvCxnSpPr>
              <a:cxnSpLocks/>
            </p:cNvCxnSpPr>
            <p:nvPr/>
          </p:nvCxnSpPr>
          <p:spPr bwMode="auto">
            <a:xfrm>
              <a:off x="4572000" y="1905000"/>
              <a:ext cx="0" cy="297180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Straight Connector 12"/>
            <p:cNvCxnSpPr>
              <a:cxnSpLocks noChangeShapeType="1"/>
            </p:cNvCxnSpPr>
            <p:nvPr/>
          </p:nvCxnSpPr>
          <p:spPr bwMode="auto">
            <a:xfrm>
              <a:off x="2743200" y="26670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8" name="TextBox 13"/>
            <p:cNvSpPr txBox="1">
              <a:spLocks noChangeArrowheads="1"/>
            </p:cNvSpPr>
            <p:nvPr/>
          </p:nvSpPr>
          <p:spPr bwMode="auto">
            <a:xfrm>
              <a:off x="2956282" y="2025159"/>
              <a:ext cx="320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A</a:t>
              </a:r>
            </a:p>
          </p:txBody>
        </p:sp>
        <p:sp>
          <p:nvSpPr>
            <p:cNvPr id="9239" name="TextBox 14"/>
            <p:cNvSpPr txBox="1">
              <a:spLocks noChangeArrowheads="1"/>
            </p:cNvSpPr>
            <p:nvPr/>
          </p:nvSpPr>
          <p:spPr bwMode="auto">
            <a:xfrm>
              <a:off x="3865475" y="2023588"/>
              <a:ext cx="3203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B</a:t>
              </a:r>
            </a:p>
          </p:txBody>
        </p:sp>
        <p:sp>
          <p:nvSpPr>
            <p:cNvPr id="9240" name="TextBox 15"/>
            <p:cNvSpPr txBox="1">
              <a:spLocks noChangeArrowheads="1"/>
            </p:cNvSpPr>
            <p:nvPr/>
          </p:nvSpPr>
          <p:spPr bwMode="auto">
            <a:xfrm>
              <a:off x="4779874" y="2023588"/>
              <a:ext cx="1697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A </a:t>
              </a:r>
              <a:r>
                <a:rPr lang="en-US" altLang="en-US" sz="2800" dirty="0" smtClean="0">
                  <a:sym typeface="Wingdings" pitchFamily="2" charset="2"/>
                </a:rPr>
                <a:t></a:t>
              </a:r>
              <a:r>
                <a:rPr lang="en-US" altLang="en-US" sz="2800" dirty="0" smtClean="0"/>
                <a:t> </a:t>
              </a:r>
              <a:r>
                <a:rPr lang="en-US" altLang="en-US" sz="2800" dirty="0"/>
                <a:t>B</a:t>
              </a:r>
            </a:p>
          </p:txBody>
        </p:sp>
        <p:cxnSp>
          <p:nvCxnSpPr>
            <p:cNvPr id="9241" name="Straight Connector 17"/>
            <p:cNvCxnSpPr>
              <a:cxnSpLocks/>
            </p:cNvCxnSpPr>
            <p:nvPr/>
          </p:nvCxnSpPr>
          <p:spPr bwMode="auto">
            <a:xfrm>
              <a:off x="2743200" y="32004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2" name="Straight Connector 18"/>
            <p:cNvCxnSpPr>
              <a:cxnSpLocks/>
            </p:cNvCxnSpPr>
            <p:nvPr/>
          </p:nvCxnSpPr>
          <p:spPr bwMode="auto">
            <a:xfrm>
              <a:off x="2743200" y="37338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Straight Connector 19"/>
            <p:cNvCxnSpPr>
              <a:cxnSpLocks/>
            </p:cNvCxnSpPr>
            <p:nvPr/>
          </p:nvCxnSpPr>
          <p:spPr bwMode="auto">
            <a:xfrm>
              <a:off x="2743200" y="4343400"/>
              <a:ext cx="3657600" cy="0"/>
            </a:xfrm>
            <a:prstGeom prst="lin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4" name="TextBox 20"/>
            <p:cNvSpPr txBox="1">
              <a:spLocks noChangeArrowheads="1"/>
            </p:cNvSpPr>
            <p:nvPr/>
          </p:nvSpPr>
          <p:spPr bwMode="auto">
            <a:xfrm>
              <a:off x="3009915" y="2681572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T</a:t>
              </a:r>
            </a:p>
          </p:txBody>
        </p:sp>
        <p:sp>
          <p:nvSpPr>
            <p:cNvPr id="9245" name="TextBox 21"/>
            <p:cNvSpPr txBox="1">
              <a:spLocks noChangeArrowheads="1"/>
            </p:cNvSpPr>
            <p:nvPr/>
          </p:nvSpPr>
          <p:spPr bwMode="auto">
            <a:xfrm>
              <a:off x="3810007" y="2672090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6" name="TextBox 22"/>
            <p:cNvSpPr txBox="1">
              <a:spLocks noChangeArrowheads="1"/>
            </p:cNvSpPr>
            <p:nvPr/>
          </p:nvSpPr>
          <p:spPr bwMode="auto">
            <a:xfrm>
              <a:off x="2999548" y="3221201"/>
              <a:ext cx="4571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7" name="TextBox 23"/>
            <p:cNvSpPr txBox="1">
              <a:spLocks noChangeArrowheads="1"/>
            </p:cNvSpPr>
            <p:nvPr/>
          </p:nvSpPr>
          <p:spPr bwMode="auto">
            <a:xfrm>
              <a:off x="3849014" y="3770281"/>
              <a:ext cx="3532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T</a:t>
              </a:r>
            </a:p>
          </p:txBody>
        </p:sp>
        <p:sp>
          <p:nvSpPr>
            <p:cNvPr id="9248" name="TextBox 24"/>
            <p:cNvSpPr txBox="1">
              <a:spLocks noChangeArrowheads="1"/>
            </p:cNvSpPr>
            <p:nvPr/>
          </p:nvSpPr>
          <p:spPr bwMode="auto">
            <a:xfrm>
              <a:off x="3842957" y="3209182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49" name="TextBox 25"/>
            <p:cNvSpPr txBox="1">
              <a:spLocks noChangeArrowheads="1"/>
            </p:cNvSpPr>
            <p:nvPr/>
          </p:nvSpPr>
          <p:spPr bwMode="auto">
            <a:xfrm>
              <a:off x="3030770" y="3783700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50" name="TextBox 26"/>
            <p:cNvSpPr txBox="1">
              <a:spLocks noChangeArrowheads="1"/>
            </p:cNvSpPr>
            <p:nvPr/>
          </p:nvSpPr>
          <p:spPr bwMode="auto">
            <a:xfrm>
              <a:off x="3024315" y="4345757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  <p:sp>
          <p:nvSpPr>
            <p:cNvPr id="9251" name="TextBox 27"/>
            <p:cNvSpPr txBox="1">
              <a:spLocks noChangeArrowheads="1"/>
            </p:cNvSpPr>
            <p:nvPr/>
          </p:nvSpPr>
          <p:spPr bwMode="auto">
            <a:xfrm>
              <a:off x="3832900" y="4393300"/>
              <a:ext cx="3722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/>
                <a:t>F</a:t>
              </a: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952750" y="2717800"/>
            <a:ext cx="415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95613" y="3225800"/>
            <a:ext cx="373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rgbClr val="FF3300"/>
                </a:solidFill>
              </a:rPr>
              <a:t>F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963863" y="37846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86088" y="438785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C8B73AC-BAD8-4AFD-BA46-E4626FFAC787}"/>
              </a:ext>
            </a:extLst>
          </p:cNvPr>
          <p:cNvSpPr txBox="1"/>
          <p:nvPr/>
        </p:nvSpPr>
        <p:spPr>
          <a:xfrm>
            <a:off x="4594225" y="1654175"/>
            <a:ext cx="3182938" cy="1570038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Example 1:</a:t>
            </a:r>
          </a:p>
          <a:p>
            <a:pPr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If </a:t>
            </a:r>
            <a:r>
              <a:rPr lang="en-US" sz="2400" dirty="0">
                <a:solidFill>
                  <a:srgbClr val="FFC000"/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Today is Sunday </a:t>
            </a:r>
          </a:p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Then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Library is Closed</a:t>
            </a: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96461" y="5513388"/>
            <a:ext cx="4404153" cy="546100"/>
            <a:chOff x="535625" y="5372630"/>
            <a:chExt cx="4404324" cy="544998"/>
          </a:xfrm>
        </p:grpSpPr>
        <p:sp>
          <p:nvSpPr>
            <p:cNvPr id="9232" name="TextBox 35"/>
            <p:cNvSpPr txBox="1">
              <a:spLocks noChangeArrowheads="1"/>
            </p:cNvSpPr>
            <p:nvPr/>
          </p:nvSpPr>
          <p:spPr bwMode="auto">
            <a:xfrm>
              <a:off x="535625" y="5394408"/>
              <a:ext cx="23992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A </a:t>
              </a:r>
              <a:r>
                <a:rPr lang="en-US" altLang="en-US" sz="2800" dirty="0" smtClean="0">
                  <a:sym typeface="Wingdings" pitchFamily="2" charset="2"/>
                </a:rPr>
                <a:t></a:t>
              </a:r>
              <a:r>
                <a:rPr lang="en-US" altLang="en-US" sz="2800" dirty="0" smtClean="0"/>
                <a:t> </a:t>
              </a:r>
              <a:r>
                <a:rPr lang="en-US" altLang="en-US" sz="2800" dirty="0"/>
                <a:t>B   </a:t>
              </a:r>
              <a:r>
                <a:rPr lang="en-US" altLang="en-US" sz="2800" dirty="0">
                  <a:solidFill>
                    <a:schemeClr val="accent1">
                      <a:lumMod val="75000"/>
                    </a:schemeClr>
                  </a:solidFill>
                </a:rPr>
                <a:t>≡</a:t>
              </a:r>
            </a:p>
          </p:txBody>
        </p:sp>
        <p:sp>
          <p:nvSpPr>
            <p:cNvPr id="9233" name="TextBox 36"/>
            <p:cNvSpPr txBox="1">
              <a:spLocks noChangeArrowheads="1"/>
            </p:cNvSpPr>
            <p:nvPr/>
          </p:nvSpPr>
          <p:spPr bwMode="auto">
            <a:xfrm>
              <a:off x="2756251" y="5372630"/>
              <a:ext cx="2183698" cy="52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 dirty="0"/>
                <a:t>not(A) || 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B64CFBA-24AB-4C50-8981-BCAF4AADF18E}"/>
              </a:ext>
            </a:extLst>
          </p:cNvPr>
          <p:cNvSpPr txBox="1"/>
          <p:nvPr/>
        </p:nvSpPr>
        <p:spPr>
          <a:xfrm>
            <a:off x="4551363" y="3433763"/>
            <a:ext cx="3473580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Example 2:</a:t>
            </a:r>
          </a:p>
          <a:p>
            <a:pPr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marks &lt; 50 </a:t>
            </a: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grade == F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64063" y="4541838"/>
            <a:ext cx="4572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ym typeface="Wingdings" pitchFamily="2" charset="2"/>
              </a:rPr>
              <a:t>&amp;&amp;</a:t>
            </a:r>
          </a:p>
          <a:p>
            <a:r>
              <a:rPr lang="en-US" altLang="en-US" sz="2400" dirty="0">
                <a:sym typeface="Wingdings" pitchFamily="2" charset="2"/>
              </a:rPr>
              <a:t>grade == F </a:t>
            </a:r>
            <a:r>
              <a:rPr lang="en-US" altLang="en-US" sz="2400" dirty="0" smtClean="0">
                <a:sym typeface="Wingdings" pitchFamily="2" charset="2"/>
              </a:rPr>
              <a:t> </a:t>
            </a:r>
            <a:r>
              <a:rPr lang="en-US" altLang="en-US" sz="2400" dirty="0">
                <a:sym typeface="Wingdings" pitchFamily="2" charset="2"/>
              </a:rPr>
              <a:t>marks &lt; 50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0" y="3433763"/>
            <a:ext cx="4221163" cy="1916112"/>
          </a:xfrm>
          <a:prstGeom prst="rect">
            <a:avLst/>
          </a:prstGeom>
          <a:noFill/>
          <a:ln w="127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6462" y="6036608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0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5" grpId="0" animBg="1"/>
      <p:bldP spid="36" grpId="0"/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3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828800"/>
            <a:ext cx="8229600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/>
              <a:t>A </a:t>
            </a:r>
            <a:r>
              <a:rPr lang="en-US" altLang="en-US" sz="2800" dirty="0">
                <a:sym typeface="Wingdings" pitchFamily="2" charset="2"/>
              </a:rPr>
              <a:t>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B   </a:t>
            </a:r>
            <a:r>
              <a:rPr lang="en-US" altLang="en-US" sz="2800" dirty="0" smtClean="0"/>
              <a:t>(if- then)</a:t>
            </a:r>
            <a:endParaRPr lang="en-US" alt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en-US" sz="2400" dirty="0"/>
              <a:t>B</a:t>
            </a:r>
            <a:r>
              <a:rPr lang="en-US" altLang="en-US" sz="2400" dirty="0" smtClean="0"/>
              <a:t> is the logical consequence of A</a:t>
            </a:r>
          </a:p>
          <a:p>
            <a:pPr lvl="1"/>
            <a:r>
              <a:rPr lang="en-US" altLang="en-US" sz="2400" dirty="0" smtClean="0"/>
              <a:t>A is called the assumption of </a:t>
            </a:r>
            <a:r>
              <a:rPr lang="en-US" altLang="en-US" sz="2400" dirty="0"/>
              <a:t>A </a:t>
            </a: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B   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en-US" sz="2400" dirty="0" smtClean="0"/>
              <a:t>B is called as the conclusion of </a:t>
            </a:r>
            <a:r>
              <a:rPr lang="en-US" altLang="en-US" sz="2400" dirty="0"/>
              <a:t>A </a:t>
            </a: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altLang="en-US" sz="2400" dirty="0" smtClean="0"/>
              <a:t> B</a:t>
            </a:r>
          </a:p>
          <a:p>
            <a:pPr lvl="1"/>
            <a:r>
              <a:rPr lang="en-US" sz="2400" dirty="0"/>
              <a:t>View logical conditional as </a:t>
            </a:r>
            <a:r>
              <a:rPr lang="en-US" sz="2400" dirty="0" smtClean="0"/>
              <a:t>a </a:t>
            </a:r>
            <a:r>
              <a:rPr lang="en-US" sz="2400" b="1" dirty="0" smtClean="0"/>
              <a:t>contract</a:t>
            </a:r>
          </a:p>
          <a:p>
            <a:pPr lvl="1"/>
            <a:r>
              <a:rPr lang="en-US" sz="2400" dirty="0"/>
              <a:t>F → T does </a:t>
            </a:r>
            <a:r>
              <a:rPr lang="en-US" sz="2400" b="1" dirty="0"/>
              <a:t>not </a:t>
            </a:r>
            <a:r>
              <a:rPr lang="en-US" sz="2400" dirty="0"/>
              <a:t>violate the contract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b="1" dirty="0"/>
              <a:t>only </a:t>
            </a:r>
            <a:r>
              <a:rPr lang="en-US" sz="2400" dirty="0"/>
              <a:t>time the contract is broken is when T → F</a:t>
            </a:r>
            <a:endParaRPr lang="en-US" altLang="en-US" sz="2400" dirty="0" smtClean="0"/>
          </a:p>
          <a:p>
            <a:r>
              <a:rPr lang="en-US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2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6E44025FF0C439CEFCCEBDF753C7E" ma:contentTypeVersion="2" ma:contentTypeDescription="Create a new document." ma:contentTypeScope="" ma:versionID="26fd7d02cf78dda1345327a75e26dd98">
  <xsd:schema xmlns:xsd="http://www.w3.org/2001/XMLSchema" xmlns:xs="http://www.w3.org/2001/XMLSchema" xmlns:p="http://schemas.microsoft.com/office/2006/metadata/properties" xmlns:ns2="f189688e-92a3-4bea-b41b-85728c9cacd2" targetNamespace="http://schemas.microsoft.com/office/2006/metadata/properties" ma:root="true" ma:fieldsID="72e3d467074318259679892b59f71608" ns2:_="">
    <xsd:import namespace="f189688e-92a3-4bea-b41b-85728c9ca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9688e-92a3-4bea-b41b-85728c9ca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D9C381-D0CC-4392-A6A2-A6F68E32FBD6}"/>
</file>

<file path=customXml/itemProps2.xml><?xml version="1.0" encoding="utf-8"?>
<ds:datastoreItem xmlns:ds="http://schemas.openxmlformats.org/officeDocument/2006/customXml" ds:itemID="{AD195024-4E45-40C8-BACC-17232BB7269D}"/>
</file>

<file path=customXml/itemProps3.xml><?xml version="1.0" encoding="utf-8"?>
<ds:datastoreItem xmlns:ds="http://schemas.openxmlformats.org/officeDocument/2006/customXml" ds:itemID="{CF366F26-F202-4330-8ADA-DF93989E1DAE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3584</TotalTime>
  <Words>1462</Words>
  <Application>Microsoft Office PowerPoint</Application>
  <PresentationFormat>On-screen Show (4:3)</PresentationFormat>
  <Paragraphs>296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 19CSE205 Program Reasoning Propositional Logic</vt:lpstr>
      <vt:lpstr>Example</vt:lpstr>
      <vt:lpstr>Logical structure</vt:lpstr>
      <vt:lpstr>Propositional Logic</vt:lpstr>
      <vt:lpstr>Statements</vt:lpstr>
      <vt:lpstr>Logical Connectives of PL Conjunction:  A ^ B</vt:lpstr>
      <vt:lpstr>Disjunction:  A V B</vt:lpstr>
      <vt:lpstr>Implication:  A  B</vt:lpstr>
      <vt:lpstr>Implication</vt:lpstr>
      <vt:lpstr>Double Implication:  A ↔ B</vt:lpstr>
      <vt:lpstr>Compound statements</vt:lpstr>
      <vt:lpstr>Laws of Propositional Logic </vt:lpstr>
      <vt:lpstr>Laws of Propositional Logic </vt:lpstr>
      <vt:lpstr>Laws of Propositional Logic </vt:lpstr>
      <vt:lpstr>Natural deduction</vt:lpstr>
      <vt:lpstr>Sequent for the example</vt:lpstr>
      <vt:lpstr>Construction of proof</vt:lpstr>
      <vt:lpstr>Construction of proof for Example</vt:lpstr>
      <vt:lpstr>Provable equivalence</vt:lpstr>
      <vt:lpstr>Propositional logic as a formal language</vt:lpstr>
      <vt:lpstr>Satisfiability and Validity</vt:lpstr>
      <vt:lpstr>Satisfiable vs Valid vs Equivalent</vt:lpstr>
      <vt:lpstr>Limitations of Propositional Logic </vt:lpstr>
      <vt:lpstr>Limitations of Propositional Logic </vt:lpstr>
      <vt:lpstr>Limitations of propositional logic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amrita</dc:creator>
  <cp:lastModifiedBy>amrita</cp:lastModifiedBy>
  <cp:revision>90</cp:revision>
  <cp:lastPrinted>2020-07-27T15:42:13Z</cp:lastPrinted>
  <dcterms:created xsi:type="dcterms:W3CDTF">2020-07-21T16:45:09Z</dcterms:created>
  <dcterms:modified xsi:type="dcterms:W3CDTF">2020-08-02T13:18:56Z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0x0101002836E44025FF0C439CEFCCEBDF753C7E</vt:lpwstr>
  </property>
</Properties>
</file>