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7"/>
  </p:notesMasterIdLst>
  <p:sldIdLst>
    <p:sldId id="311" r:id="rId2"/>
    <p:sldId id="298" r:id="rId3"/>
    <p:sldId id="299" r:id="rId4"/>
    <p:sldId id="314" r:id="rId5"/>
    <p:sldId id="313" r:id="rId6"/>
    <p:sldId id="300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304" r:id="rId17"/>
    <p:sldId id="306" r:id="rId18"/>
    <p:sldId id="307" r:id="rId19"/>
    <p:sldId id="308" r:id="rId20"/>
    <p:sldId id="309" r:id="rId21"/>
    <p:sldId id="310" r:id="rId22"/>
    <p:sldId id="258" r:id="rId23"/>
    <p:sldId id="301" r:id="rId24"/>
    <p:sldId id="302" r:id="rId25"/>
    <p:sldId id="30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509DE-A725-41D3-A1CC-FAE1EF375819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FEF80-4A5D-4FB1-87B8-DC75BC10F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74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292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1900">
                <a:solidFill>
                  <a:schemeClr val="tx1"/>
                </a:solidFill>
                <a:latin typeface="Tahoma" pitchFamily="34" charset="0"/>
              </a:defRPr>
            </a:lvl1pPr>
            <a:lvl2pPr marL="702756" indent="-270291" defTabSz="914485">
              <a:defRPr sz="1900">
                <a:solidFill>
                  <a:schemeClr val="tx1"/>
                </a:solidFill>
                <a:latin typeface="Tahoma" pitchFamily="34" charset="0"/>
              </a:defRPr>
            </a:lvl2pPr>
            <a:lvl3pPr marL="1081164" indent="-216233" defTabSz="914485">
              <a:defRPr sz="1900">
                <a:solidFill>
                  <a:schemeClr val="tx1"/>
                </a:solidFill>
                <a:latin typeface="Tahoma" pitchFamily="34" charset="0"/>
              </a:defRPr>
            </a:lvl3pPr>
            <a:lvl4pPr marL="1513629" indent="-216233" defTabSz="914485">
              <a:defRPr sz="1900">
                <a:solidFill>
                  <a:schemeClr val="tx1"/>
                </a:solidFill>
                <a:latin typeface="Tahoma" pitchFamily="34" charset="0"/>
              </a:defRPr>
            </a:lvl4pPr>
            <a:lvl5pPr marL="1946095" indent="-216233" defTabSz="914485">
              <a:defRPr sz="1900">
                <a:solidFill>
                  <a:schemeClr val="tx1"/>
                </a:solidFill>
                <a:latin typeface="Tahoma" pitchFamily="34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DBD13ADA-6E99-4EDB-B429-AE17901F14CA}" type="slidenum">
              <a:rPr lang="en-US" altLang="en-US" sz="1200"/>
              <a:pPr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7BAF-4385-481F-9090-B4C4A128DEE4}" type="datetime1">
              <a:rPr lang="en-US" smtClean="0"/>
              <a:t>8/2/2020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992F-CAEC-4C58-B09B-5C968CBA232F}" type="datetime1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C6BC-B623-49C4-966B-CD08207465E9}" type="datetime1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C47B-E7B0-4B67-A871-D2382A716FD2}" type="datetime1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B6E7B-C978-48A2-9500-73CB6A9303F5}" type="datetime1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46B6-7481-4F41-AF37-0568B0A02374}" type="datetime1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4E55-D32B-4053-AC93-EA6A36BCB503}" type="datetime1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2F5B-7CF5-4AE1-AF41-E9388FE801A6}" type="datetime1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00B7-490A-4A94-962D-DE064E2F118C}" type="datetime1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A06E-8C1F-4C2F-80EA-5714FE2A6B18}" type="datetime1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24B1-F7BB-4516-8C3E-AB644CFD6246}" type="datetime1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6DBD3AB-DC7C-4C76-9ED4-2414F386417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50761E-747E-4E04-9F94-944BDD89A88C}" type="datetime1">
              <a:rPr lang="en-US" smtClean="0"/>
              <a:t>8/2/2020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6DBD3AB-DC7C-4C76-9ED4-2414F3864171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Alt-Ergo for Validity Check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Dr.S.Padmavathi</a:t>
            </a:r>
            <a:endParaRPr lang="en-US" dirty="0"/>
          </a:p>
          <a:p>
            <a:r>
              <a:rPr lang="en-US" dirty="0"/>
              <a:t>CSE, Amrita School of Engineering</a:t>
            </a:r>
          </a:p>
          <a:p>
            <a:r>
              <a:rPr lang="en-US" dirty="0"/>
              <a:t>Coimbatore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4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 noChangeArrowheads="1"/>
          </p:cNvSpPr>
          <p:nvPr>
            <p:ph type="title"/>
          </p:nvPr>
        </p:nvSpPr>
        <p:spPr>
          <a:xfrm>
            <a:off x="762000" y="184150"/>
            <a:ext cx="7772400" cy="1143000"/>
          </a:xfrm>
        </p:spPr>
        <p:txBody>
          <a:bodyPr/>
          <a:lstStyle/>
          <a:p>
            <a:r>
              <a:rPr lang="en-US" altLang="en-US" smtClean="0"/>
              <a:t>Encode in Propositional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D9DC0C-98A4-46DB-BC98-7261E4BC1D34}"/>
              </a:ext>
            </a:extLst>
          </p:cNvPr>
          <p:cNvSpPr txBox="1">
            <a:spLocks/>
          </p:cNvSpPr>
          <p:nvPr/>
        </p:nvSpPr>
        <p:spPr bwMode="auto">
          <a:xfrm>
            <a:off x="1057275" y="1544638"/>
            <a:ext cx="6859588" cy="962025"/>
          </a:xfrm>
          <a:prstGeom prst="rect">
            <a:avLst/>
          </a:prstGeom>
          <a:noFill/>
          <a:ln w="9525">
            <a:solidFill>
              <a:schemeClr val="accent2">
                <a:lumMod val="10000"/>
                <a:lumOff val="90000"/>
              </a:schemeClr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sz="2800" kern="0" dirty="0"/>
              <a:t>It is Monday or Tuesday or Wednesday or Thursday or Friday or Saturday or Sunday</a:t>
            </a:r>
          </a:p>
          <a:p>
            <a:pPr>
              <a:defRPr/>
            </a:pPr>
            <a:endParaRPr lang="en-US" kern="0" dirty="0"/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1674813" y="2779713"/>
            <a:ext cx="5946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800">
                <a:solidFill>
                  <a:srgbClr val="7030A0"/>
                </a:solidFill>
              </a:rPr>
              <a:t>d1 \/ d2 \/ d3 \/ d4 \/ d5 \/ d6 \/ d7</a:t>
            </a:r>
          </a:p>
        </p:txBody>
      </p:sp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914400" y="3467100"/>
            <a:ext cx="5219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400">
                <a:solidFill>
                  <a:srgbClr val="00B050"/>
                </a:solidFill>
              </a:rPr>
              <a:t>This is good, but can it be improved?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130925" y="3482975"/>
            <a:ext cx="2151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400" dirty="0">
                <a:solidFill>
                  <a:srgbClr val="00B050"/>
                </a:solidFill>
              </a:rPr>
              <a:t>More precise: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182688" y="4211638"/>
            <a:ext cx="65960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800" dirty="0">
                <a:solidFill>
                  <a:srgbClr val="7030A0"/>
                </a:solidFill>
              </a:rPr>
              <a:t>d1 /\ </a:t>
            </a:r>
            <a:r>
              <a:rPr lang="en-US" altLang="en-US" sz="2800" dirty="0">
                <a:solidFill>
                  <a:srgbClr val="C00000"/>
                </a:solidFill>
              </a:rPr>
              <a:t>¬ (d2 \/ d3 \/ d4 \/ d5 \/ d6 \/ d7)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77925" y="5543550"/>
            <a:ext cx="6594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800" dirty="0">
                <a:solidFill>
                  <a:srgbClr val="7030A0"/>
                </a:solidFill>
              </a:rPr>
              <a:t>d7 /\ </a:t>
            </a:r>
            <a:r>
              <a:rPr lang="en-US" altLang="en-US" sz="2800" dirty="0">
                <a:solidFill>
                  <a:srgbClr val="C00000"/>
                </a:solidFill>
              </a:rPr>
              <a:t>¬ (d1 \/ d2 \/ d3 \/ d4 \/ d5 \/ d6)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771774" y="4876799"/>
            <a:ext cx="1703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800">
                <a:solidFill>
                  <a:srgbClr val="7030A0"/>
                </a:solidFill>
              </a:rPr>
              <a:t>  \/  …  \/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9849" y="6175107"/>
            <a:ext cx="8296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Reference: </a:t>
            </a:r>
            <a:r>
              <a:rPr lang="en-US" sz="1200" dirty="0" err="1" smtClean="0"/>
              <a:t>Dr.Bharat</a:t>
            </a:r>
            <a:r>
              <a:rPr lang="en-US" sz="1200" dirty="0" smtClean="0"/>
              <a:t> </a:t>
            </a:r>
            <a:r>
              <a:rPr lang="en-US" sz="1200" dirty="0" err="1" smtClean="0"/>
              <a:t>Jayaraman</a:t>
            </a:r>
            <a:r>
              <a:rPr lang="en-US" sz="1200" dirty="0" smtClean="0"/>
              <a:t>, </a:t>
            </a:r>
            <a:r>
              <a:rPr lang="en-US" sz="1200" dirty="0" err="1" smtClean="0"/>
              <a:t>Unviversity</a:t>
            </a:r>
            <a:r>
              <a:rPr lang="en-US" sz="1200" dirty="0" smtClean="0"/>
              <a:t> of Buffalo, CSE449-459 Software verification course, Spring 2020.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2183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C33007-62B1-4101-882A-226687CA3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7772400" cy="1219200"/>
          </a:xfrm>
          <a:ln>
            <a:solidFill>
              <a:schemeClr val="accent2">
                <a:lumMod val="10000"/>
                <a:lumOff val="90000"/>
              </a:schemeClr>
            </a:solidFill>
          </a:ln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/>
              <a:t>Matches can be played only on Monday, Friday, Saturday, and Sunday.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61414256-8F57-4C86-8BE7-E7AE11876F3F}"/>
              </a:ext>
            </a:extLst>
          </p:cNvPr>
          <p:cNvSpPr txBox="1">
            <a:spLocks/>
          </p:cNvSpPr>
          <p:nvPr/>
        </p:nvSpPr>
        <p:spPr bwMode="auto">
          <a:xfrm>
            <a:off x="809625" y="3733800"/>
            <a:ext cx="7772400" cy="1219200"/>
          </a:xfrm>
          <a:prstGeom prst="rect">
            <a:avLst/>
          </a:prstGeom>
          <a:noFill/>
          <a:ln w="9525">
            <a:solidFill>
              <a:schemeClr val="accent2">
                <a:lumMod val="10000"/>
                <a:lumOff val="90000"/>
              </a:schemeClr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kern="0" dirty="0"/>
              <a:t>A match can be played only if it is not raining and the teams are ready.</a:t>
            </a:r>
          </a:p>
          <a:p>
            <a:pPr>
              <a:defRPr/>
            </a:pPr>
            <a:endParaRPr lang="en-US" kern="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33600" y="2557463"/>
            <a:ext cx="41386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800" dirty="0">
                <a:solidFill>
                  <a:srgbClr val="7030A0"/>
                </a:solidFill>
              </a:rPr>
              <a:t>m </a:t>
            </a:r>
            <a:r>
              <a:rPr lang="en-US" altLang="en-US" sz="2800" dirty="0">
                <a:solidFill>
                  <a:srgbClr val="7030A0"/>
                </a:solidFill>
                <a:sym typeface="Wingdings" pitchFamily="2" charset="2"/>
              </a:rPr>
              <a:t> d1 \/ d5 \/ d6 \/ d7</a:t>
            </a:r>
            <a:endParaRPr lang="en-US" altLang="en-US" sz="2800" dirty="0">
              <a:solidFill>
                <a:srgbClr val="7030A0"/>
              </a:solidFill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384322" y="5090181"/>
            <a:ext cx="2104294" cy="557213"/>
            <a:chOff x="2133600" y="5278266"/>
            <a:chExt cx="2104551" cy="557379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3048000" y="5278266"/>
              <a:ext cx="1190151" cy="523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olidFill>
                    <a:srgbClr val="7030A0"/>
                  </a:solidFill>
                </a:rPr>
                <a:t>¬r  /\ t</a:t>
              </a:r>
            </a:p>
          </p:txBody>
        </p:sp>
        <p:sp>
          <p:nvSpPr>
            <p:cNvPr id="14343" name="TextBox 5"/>
            <p:cNvSpPr txBox="1">
              <a:spLocks noChangeArrowheads="1"/>
            </p:cNvSpPr>
            <p:nvPr/>
          </p:nvSpPr>
          <p:spPr bwMode="auto">
            <a:xfrm>
              <a:off x="2133600" y="5312425"/>
              <a:ext cx="128592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800">
                  <a:solidFill>
                    <a:srgbClr val="7030A0"/>
                  </a:solidFill>
                </a:rPr>
                <a:t>m  </a:t>
              </a:r>
              <a:r>
                <a:rPr lang="en-US" altLang="en-US" sz="2800">
                  <a:solidFill>
                    <a:srgbClr val="7030A0"/>
                  </a:solidFill>
                  <a:sym typeface="Wingdings" pitchFamily="2" charset="2"/>
                </a:rPr>
                <a:t>  </a:t>
              </a:r>
              <a:endParaRPr lang="en-US" altLang="en-US" sz="2800">
                <a:solidFill>
                  <a:srgbClr val="7030A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96462" y="6036608"/>
            <a:ext cx="8296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Reference: </a:t>
            </a:r>
            <a:r>
              <a:rPr lang="en-US" sz="1200" dirty="0" err="1" smtClean="0"/>
              <a:t>Dr.Bharat</a:t>
            </a:r>
            <a:r>
              <a:rPr lang="en-US" sz="1200" dirty="0" smtClean="0"/>
              <a:t> </a:t>
            </a:r>
            <a:r>
              <a:rPr lang="en-US" sz="1200" dirty="0" err="1" smtClean="0"/>
              <a:t>Jayaraman</a:t>
            </a:r>
            <a:r>
              <a:rPr lang="en-US" sz="1200" dirty="0" smtClean="0"/>
              <a:t>, </a:t>
            </a:r>
            <a:r>
              <a:rPr lang="en-US" sz="1200" dirty="0" err="1" smtClean="0"/>
              <a:t>Unviversity</a:t>
            </a:r>
            <a:r>
              <a:rPr lang="en-US" sz="1200" dirty="0" smtClean="0"/>
              <a:t> of Buffalo, CSE449-459 Software verification course, Spring 2020.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5412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0F6A81-0A63-4971-9BE2-AE3FEF9CA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7772400" cy="1219200"/>
          </a:xfrm>
          <a:ln>
            <a:solidFill>
              <a:schemeClr val="accent2">
                <a:lumMod val="10000"/>
                <a:lumOff val="90000"/>
              </a:schemeClr>
            </a:solidFill>
          </a:ln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/>
              <a:t>It rains every Tuesday, Friday, and Saturday.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E065AD27-17B5-47FD-A509-577A5DFF98A3}"/>
              </a:ext>
            </a:extLst>
          </p:cNvPr>
          <p:cNvSpPr txBox="1">
            <a:spLocks/>
          </p:cNvSpPr>
          <p:nvPr/>
        </p:nvSpPr>
        <p:spPr bwMode="auto">
          <a:xfrm>
            <a:off x="817563" y="4038600"/>
            <a:ext cx="7772400" cy="1219200"/>
          </a:xfrm>
          <a:prstGeom prst="rect">
            <a:avLst/>
          </a:prstGeom>
          <a:noFill/>
          <a:ln w="9525">
            <a:solidFill>
              <a:schemeClr val="accent2">
                <a:lumMod val="10000"/>
                <a:lumOff val="90000"/>
              </a:schemeClr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kern="0" dirty="0"/>
              <a:t>Teams are ready on every day except Monday.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971C376-C112-4F67-9297-3CF3D297D634}"/>
              </a:ext>
            </a:extLst>
          </p:cNvPr>
          <p:cNvSpPr/>
          <p:nvPr/>
        </p:nvSpPr>
        <p:spPr>
          <a:xfrm>
            <a:off x="3352800" y="2317750"/>
            <a:ext cx="2130840" cy="1578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7030A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d2 </a:t>
            </a:r>
            <a:r>
              <a:rPr lang="en-US" sz="2800" dirty="0">
                <a:solidFill>
                  <a:srgbClr val="7030A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rgbClr val="7030A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r   /\    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7030A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d5 </a:t>
            </a:r>
            <a:r>
              <a:rPr lang="en-US" sz="2800" dirty="0">
                <a:solidFill>
                  <a:srgbClr val="7030A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rgbClr val="7030A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r   /\   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7030A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d6 </a:t>
            </a:r>
            <a:r>
              <a:rPr lang="en-US" sz="2800" dirty="0">
                <a:solidFill>
                  <a:srgbClr val="7030A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rgbClr val="7030A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71DD5D6-7C6E-459B-ADD5-FDFD3CEDA6AA}"/>
              </a:ext>
            </a:extLst>
          </p:cNvPr>
          <p:cNvSpPr/>
          <p:nvPr/>
        </p:nvSpPr>
        <p:spPr>
          <a:xfrm>
            <a:off x="2689285" y="5029200"/>
            <a:ext cx="2794355" cy="1083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7030A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   t  </a:t>
            </a:r>
            <a:r>
              <a:rPr lang="en-US" sz="2800" dirty="0">
                <a:solidFill>
                  <a:srgbClr val="7030A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 </a:t>
            </a:r>
            <a:r>
              <a:rPr lang="en-US" sz="2800" dirty="0">
                <a:solidFill>
                  <a:srgbClr val="7030A0"/>
                </a:solidFill>
                <a:latin typeface="+mj-lt"/>
              </a:rPr>
              <a:t>¬</a:t>
            </a:r>
            <a:r>
              <a:rPr lang="en-US" sz="2800" dirty="0">
                <a:solidFill>
                  <a:srgbClr val="7030A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d1   /\  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7030A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solidFill>
                  <a:srgbClr val="7030A0"/>
                </a:solidFill>
                <a:latin typeface="+mj-lt"/>
              </a:rPr>
              <a:t>¬</a:t>
            </a:r>
            <a:r>
              <a:rPr lang="en-US" sz="2800" dirty="0">
                <a:solidFill>
                  <a:srgbClr val="7030A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d1  </a:t>
            </a:r>
            <a:r>
              <a:rPr lang="en-US" sz="2800" dirty="0">
                <a:solidFill>
                  <a:srgbClr val="7030A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rgbClr val="7030A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6462" y="6175107"/>
            <a:ext cx="8296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Reference: </a:t>
            </a:r>
            <a:r>
              <a:rPr lang="en-US" sz="1200" dirty="0" err="1" smtClean="0"/>
              <a:t>Dr.Bharat</a:t>
            </a:r>
            <a:r>
              <a:rPr lang="en-US" sz="1200" dirty="0" smtClean="0"/>
              <a:t> </a:t>
            </a:r>
            <a:r>
              <a:rPr lang="en-US" sz="1200" dirty="0" err="1" smtClean="0"/>
              <a:t>Jayaraman</a:t>
            </a:r>
            <a:r>
              <a:rPr lang="en-US" sz="1200" dirty="0" smtClean="0"/>
              <a:t>, </a:t>
            </a:r>
            <a:r>
              <a:rPr lang="en-US" sz="1200" dirty="0" err="1" smtClean="0"/>
              <a:t>Unviversity</a:t>
            </a:r>
            <a:r>
              <a:rPr lang="en-US" sz="1200" dirty="0" smtClean="0"/>
              <a:t> of Buffalo, CSE449-459 Software verification course, Spring 2020.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550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“Theory of Cricket Matches”</a:t>
            </a:r>
          </a:p>
        </p:txBody>
      </p:sp>
      <p:sp>
        <p:nvSpPr>
          <p:cNvPr id="16387" name="TextBox 7"/>
          <p:cNvSpPr txBox="1">
            <a:spLocks noChangeArrowheads="1"/>
          </p:cNvSpPr>
          <p:nvPr/>
        </p:nvSpPr>
        <p:spPr bwMode="auto">
          <a:xfrm>
            <a:off x="503238" y="1814513"/>
            <a:ext cx="810736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800" dirty="0"/>
              <a:t>The five propositions can be considered as </a:t>
            </a:r>
            <a:r>
              <a:rPr lang="en-US" altLang="en-US" sz="2800" dirty="0">
                <a:solidFill>
                  <a:srgbClr val="7030A0"/>
                </a:solidFill>
              </a:rPr>
              <a:t>Axioms</a:t>
            </a:r>
            <a:r>
              <a:rPr lang="en-US" altLang="en-US" sz="2800" dirty="0"/>
              <a:t> of the </a:t>
            </a:r>
            <a:r>
              <a:rPr lang="en-US" altLang="en-US" sz="2800" dirty="0">
                <a:solidFill>
                  <a:srgbClr val="7030A0"/>
                </a:solidFill>
              </a:rPr>
              <a:t>Theory of Cricket Matches</a:t>
            </a:r>
            <a:r>
              <a:rPr lang="en-US" altLang="en-US" sz="2800" dirty="0"/>
              <a:t>: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8E73603-C2F7-47FF-943A-934E2D73FD84}"/>
              </a:ext>
            </a:extLst>
          </p:cNvPr>
          <p:cNvSpPr/>
          <p:nvPr/>
        </p:nvSpPr>
        <p:spPr>
          <a:xfrm>
            <a:off x="1447800" y="3200400"/>
            <a:ext cx="5943600" cy="2570163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>
            <a:spAutoFit/>
          </a:bodyPr>
          <a:lstStyle/>
          <a:p>
            <a:pPr marL="514350" indent="-514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d1 \/ d2 \/ d3 \/ d4 \/ d5 \/ d6 \/ d7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 m 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d1 \/ d5 \/ d6 \/ d7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 m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800" dirty="0"/>
              <a:t>¬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 /\ t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 d2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   /\    d5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   /\   d6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 t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800" dirty="0"/>
              <a:t>¬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d1  /\   </a:t>
            </a:r>
            <a:r>
              <a:rPr lang="en-US" sz="2800" dirty="0"/>
              <a:t>¬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d1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462" y="6036608"/>
            <a:ext cx="8296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Reference: </a:t>
            </a:r>
            <a:r>
              <a:rPr lang="en-US" sz="1200" dirty="0" err="1" smtClean="0"/>
              <a:t>Dr.Bharat</a:t>
            </a:r>
            <a:r>
              <a:rPr lang="en-US" sz="1200" dirty="0" smtClean="0"/>
              <a:t> </a:t>
            </a:r>
            <a:r>
              <a:rPr lang="en-US" sz="1200" dirty="0" err="1" smtClean="0"/>
              <a:t>Jayaraman</a:t>
            </a:r>
            <a:r>
              <a:rPr lang="en-US" sz="1200" dirty="0" smtClean="0"/>
              <a:t>, </a:t>
            </a:r>
            <a:r>
              <a:rPr lang="en-US" sz="1200" dirty="0" err="1" smtClean="0"/>
              <a:t>Unviversity</a:t>
            </a:r>
            <a:r>
              <a:rPr lang="en-US" sz="1200" dirty="0" smtClean="0"/>
              <a:t> of Buffalo, CSE449-459 Software verification course, Spring 2020.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093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Theory and Theorem</a:t>
            </a:r>
          </a:p>
        </p:txBody>
      </p:sp>
      <p:sp>
        <p:nvSpPr>
          <p:cNvPr id="1741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22275" y="2984500"/>
            <a:ext cx="8299450" cy="3048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800" dirty="0" smtClean="0">
                <a:sym typeface="Wingdings" pitchFamily="2" charset="2"/>
              </a:rPr>
              <a:t>That is,</a:t>
            </a:r>
            <a:r>
              <a:rPr lang="en-US" altLang="en-US" sz="2800" dirty="0" smtClean="0"/>
              <a:t> a cricket match can be played only on Sunday.   Letting </a:t>
            </a:r>
            <a:r>
              <a:rPr lang="en-US" altLang="en-US" sz="2800" dirty="0" smtClean="0">
                <a:solidFill>
                  <a:srgbClr val="7030A0"/>
                </a:solidFill>
              </a:rPr>
              <a:t>T = (m </a:t>
            </a:r>
            <a:r>
              <a:rPr lang="en-US" altLang="en-US" sz="2800" dirty="0" smtClean="0">
                <a:solidFill>
                  <a:srgbClr val="7030A0"/>
                </a:solidFill>
                <a:sym typeface="Wingdings" pitchFamily="2" charset="2"/>
              </a:rPr>
              <a:t> d7)</a:t>
            </a:r>
            <a:r>
              <a:rPr lang="en-US" altLang="en-US" sz="2800" dirty="0" smtClean="0">
                <a:sym typeface="Wingdings" pitchFamily="2" charset="2"/>
              </a:rPr>
              <a:t>,</a:t>
            </a:r>
            <a:r>
              <a:rPr lang="en-US" altLang="en-US" sz="2800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altLang="en-US" sz="2800" dirty="0" smtClean="0"/>
              <a:t>we can write</a:t>
            </a:r>
          </a:p>
          <a:p>
            <a:pPr marL="0" indent="0">
              <a:buFontTx/>
              <a:buNone/>
            </a:pPr>
            <a:endParaRPr lang="en-US" altLang="en-US" sz="2800" dirty="0" smtClean="0">
              <a:solidFill>
                <a:srgbClr val="FFFF00"/>
              </a:solidFill>
            </a:endParaRPr>
          </a:p>
          <a:p>
            <a:pPr marL="0" indent="0">
              <a:buFontTx/>
              <a:buNone/>
            </a:pPr>
            <a:r>
              <a:rPr lang="en-US" altLang="en-US" sz="2800" dirty="0" smtClean="0">
                <a:solidFill>
                  <a:srgbClr val="FFFF00"/>
                </a:solidFill>
              </a:rPr>
              <a:t>	</a:t>
            </a:r>
            <a:r>
              <a:rPr lang="en-US" altLang="en-US" sz="2800" dirty="0" smtClean="0">
                <a:solidFill>
                  <a:srgbClr val="7030A0"/>
                </a:solidFill>
              </a:rPr>
              <a:t>C |= T</a:t>
            </a:r>
            <a:endParaRPr lang="en-US" altLang="en-US" sz="2800" dirty="0" smtClean="0">
              <a:solidFill>
                <a:srgbClr val="7030A0"/>
              </a:solidFill>
              <a:sym typeface="Wingdings" pitchFamily="2" charset="2"/>
            </a:endParaRPr>
          </a:p>
          <a:p>
            <a:pPr marL="0" indent="0">
              <a:buFontTx/>
              <a:buNone/>
            </a:pPr>
            <a:endParaRPr lang="en-US" altLang="en-US" dirty="0" smtClean="0">
              <a:solidFill>
                <a:srgbClr val="FFFF00"/>
              </a:solidFill>
            </a:endParaRPr>
          </a:p>
          <a:p>
            <a:pPr marL="0" indent="0">
              <a:buFontTx/>
              <a:buNone/>
            </a:pPr>
            <a:r>
              <a:rPr lang="en-US" altLang="en-US" sz="2800" dirty="0" smtClean="0"/>
              <a:t>That is, </a:t>
            </a:r>
            <a:r>
              <a:rPr lang="en-US" altLang="en-US" sz="2800" dirty="0" smtClean="0">
                <a:solidFill>
                  <a:srgbClr val="7030A0"/>
                </a:solidFill>
              </a:rPr>
              <a:t>T</a:t>
            </a:r>
            <a:r>
              <a:rPr lang="en-US" altLang="en-US" sz="2800" dirty="0" smtClean="0"/>
              <a:t> is a logical consequence of </a:t>
            </a:r>
            <a:r>
              <a:rPr lang="en-US" altLang="en-US" sz="2800" dirty="0" smtClean="0">
                <a:solidFill>
                  <a:srgbClr val="7030A0"/>
                </a:solidFill>
              </a:rPr>
              <a:t>C</a:t>
            </a:r>
            <a:r>
              <a:rPr lang="en-US" altLang="en-US" sz="2800" dirty="0" smtClean="0"/>
              <a:t>.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381000" y="1447800"/>
            <a:ext cx="822483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800" dirty="0"/>
              <a:t>A </a:t>
            </a:r>
            <a:r>
              <a:rPr lang="en-US" altLang="en-US" sz="2800" dirty="0">
                <a:solidFill>
                  <a:srgbClr val="7030A0"/>
                </a:solidFill>
              </a:rPr>
              <a:t>Theorem</a:t>
            </a:r>
            <a:r>
              <a:rPr lang="en-US" altLang="en-US" sz="2800" dirty="0">
                <a:solidFill>
                  <a:srgbClr val="FFFF00"/>
                </a:solidFill>
              </a:rPr>
              <a:t> </a:t>
            </a:r>
            <a:r>
              <a:rPr lang="en-US" altLang="en-US" sz="2800" dirty="0"/>
              <a:t>that follows from the </a:t>
            </a:r>
            <a:r>
              <a:rPr lang="en-US" altLang="en-US" sz="2800" dirty="0">
                <a:solidFill>
                  <a:srgbClr val="7030A0"/>
                </a:solidFill>
              </a:rPr>
              <a:t>Theory of Cricket </a:t>
            </a:r>
          </a:p>
          <a:p>
            <a:r>
              <a:rPr lang="en-US" altLang="en-US" sz="2800" dirty="0">
                <a:solidFill>
                  <a:srgbClr val="7030A0"/>
                </a:solidFill>
              </a:rPr>
              <a:t>Matches, C,  </a:t>
            </a:r>
            <a:r>
              <a:rPr lang="en-US" altLang="en-US" sz="2800" dirty="0"/>
              <a:t>is:  </a:t>
            </a:r>
          </a:p>
          <a:p>
            <a:r>
              <a:rPr lang="en-US" altLang="en-US" sz="2800" dirty="0">
                <a:solidFill>
                  <a:srgbClr val="FFFF00"/>
                </a:solidFill>
              </a:rPr>
              <a:t>			</a:t>
            </a:r>
            <a:r>
              <a:rPr lang="en-US" altLang="en-US" sz="2800" dirty="0">
                <a:solidFill>
                  <a:srgbClr val="7030A0"/>
                </a:solidFill>
              </a:rPr>
              <a:t>m </a:t>
            </a:r>
            <a:r>
              <a:rPr lang="en-US" altLang="en-US" sz="2800" dirty="0">
                <a:solidFill>
                  <a:srgbClr val="7030A0"/>
                </a:solidFill>
                <a:sym typeface="Wingdings" pitchFamily="2" charset="2"/>
              </a:rPr>
              <a:t> d7</a:t>
            </a:r>
            <a:endParaRPr lang="en-US" altLang="en-US" sz="2800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462" y="6123801"/>
            <a:ext cx="8296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Reference: </a:t>
            </a:r>
            <a:r>
              <a:rPr lang="en-US" sz="1200" dirty="0" err="1" smtClean="0"/>
              <a:t>Dr.Bharat</a:t>
            </a:r>
            <a:r>
              <a:rPr lang="en-US" sz="1200" dirty="0" smtClean="0"/>
              <a:t> </a:t>
            </a:r>
            <a:r>
              <a:rPr lang="en-US" sz="1200" dirty="0" err="1" smtClean="0"/>
              <a:t>Jayaraman</a:t>
            </a:r>
            <a:r>
              <a:rPr lang="en-US" sz="1200" dirty="0" smtClean="0"/>
              <a:t>, </a:t>
            </a:r>
            <a:r>
              <a:rPr lang="en-US" sz="1200" dirty="0" err="1" smtClean="0"/>
              <a:t>Unviversity</a:t>
            </a:r>
            <a:r>
              <a:rPr lang="en-US" sz="1200" dirty="0" smtClean="0"/>
              <a:t> of Buffalo, CSE449-459 Software verification course, Spring 2020.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0354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 noChangeArrowheads="1"/>
          </p:cNvSpPr>
          <p:nvPr>
            <p:ph type="title"/>
          </p:nvPr>
        </p:nvSpPr>
        <p:spPr>
          <a:xfrm>
            <a:off x="704850" y="123825"/>
            <a:ext cx="7772400" cy="1143000"/>
          </a:xfrm>
        </p:spPr>
        <p:txBody>
          <a:bodyPr/>
          <a:lstStyle/>
          <a:p>
            <a:r>
              <a:rPr lang="en-US" altLang="en-US" smtClean="0"/>
              <a:t>Alt-Ergo checks Validity</a:t>
            </a:r>
          </a:p>
        </p:txBody>
      </p:sp>
      <p:pic>
        <p:nvPicPr>
          <p:cNvPr id="2048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27" r="59708" b="14861"/>
          <a:stretch>
            <a:fillRect/>
          </a:stretch>
        </p:blipFill>
        <p:spPr bwMode="auto">
          <a:xfrm>
            <a:off x="381000" y="1600200"/>
            <a:ext cx="4068763" cy="403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5" r="59708" b="15926"/>
          <a:stretch>
            <a:fillRect/>
          </a:stretch>
        </p:blipFill>
        <p:spPr bwMode="auto">
          <a:xfrm>
            <a:off x="4545013" y="1585913"/>
            <a:ext cx="4154487" cy="4038600"/>
          </a:xfrm>
          <a:prstGeom prst="rect">
            <a:avLst/>
          </a:prstGeom>
          <a:noFill/>
          <a:ln w="9525">
            <a:solidFill>
              <a:srgbClr val="19FF8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/>
          <p:cNvSpPr>
            <a:spLocks noChangeArrowheads="1"/>
          </p:cNvSpPr>
          <p:nvPr/>
        </p:nvSpPr>
        <p:spPr bwMode="auto">
          <a:xfrm>
            <a:off x="1295400" y="5181600"/>
            <a:ext cx="685800" cy="381000"/>
          </a:xfrm>
          <a:prstGeom prst="roundRect">
            <a:avLst>
              <a:gd name="adj" fmla="val 16667"/>
            </a:avLst>
          </a:prstGeom>
          <a:solidFill>
            <a:srgbClr val="FF0000">
              <a:alpha val="20000"/>
            </a:srgbClr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10" name="Rectangle: Rounded Corners 9"/>
          <p:cNvSpPr>
            <a:spLocks noChangeArrowheads="1"/>
          </p:cNvSpPr>
          <p:nvPr/>
        </p:nvSpPr>
        <p:spPr bwMode="auto">
          <a:xfrm>
            <a:off x="5402263" y="5222875"/>
            <a:ext cx="617537" cy="381000"/>
          </a:xfrm>
          <a:prstGeom prst="roundRect">
            <a:avLst>
              <a:gd name="adj" fmla="val 16667"/>
            </a:avLst>
          </a:prstGeom>
          <a:solidFill>
            <a:srgbClr val="19FF81">
              <a:alpha val="20000"/>
            </a:srgbClr>
          </a:solidFill>
          <a:ln w="28575" algn="ctr">
            <a:solidFill>
              <a:srgbClr val="19FF8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354013" y="4232275"/>
            <a:ext cx="3927475" cy="646113"/>
            <a:chOff x="354291" y="4232197"/>
            <a:chExt cx="3926825" cy="646331"/>
          </a:xfrm>
        </p:grpSpPr>
        <p:sp>
          <p:nvSpPr>
            <p:cNvPr id="20496" name="Freeform: Shape 10"/>
            <p:cNvSpPr>
              <a:spLocks/>
            </p:cNvSpPr>
            <p:nvPr/>
          </p:nvSpPr>
          <p:spPr bwMode="auto">
            <a:xfrm>
              <a:off x="659876" y="4486526"/>
              <a:ext cx="1065229" cy="199229"/>
            </a:xfrm>
            <a:custGeom>
              <a:avLst/>
              <a:gdLst>
                <a:gd name="T0" fmla="*/ 0 w 1065229"/>
                <a:gd name="T1" fmla="*/ 38340 h 199229"/>
                <a:gd name="T2" fmla="*/ 716437 w 1065229"/>
                <a:gd name="T3" fmla="*/ 10060 h 199229"/>
                <a:gd name="T4" fmla="*/ 452487 w 1065229"/>
                <a:gd name="T5" fmla="*/ 189169 h 199229"/>
                <a:gd name="T6" fmla="*/ 1065229 w 1065229"/>
                <a:gd name="T7" fmla="*/ 160888 h 1992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5229" h="199229">
                  <a:moveTo>
                    <a:pt x="0" y="38340"/>
                  </a:moveTo>
                  <a:cubicBezTo>
                    <a:pt x="320511" y="11631"/>
                    <a:pt x="641023" y="-15078"/>
                    <a:pt x="716437" y="10060"/>
                  </a:cubicBezTo>
                  <a:cubicBezTo>
                    <a:pt x="791851" y="35198"/>
                    <a:pt x="394355" y="164031"/>
                    <a:pt x="452487" y="189169"/>
                  </a:cubicBezTo>
                  <a:cubicBezTo>
                    <a:pt x="510619" y="214307"/>
                    <a:pt x="787924" y="187597"/>
                    <a:pt x="1065229" y="160888"/>
                  </a:cubicBezTo>
                </a:path>
              </a:pathLst>
            </a:custGeom>
            <a:noFill/>
            <a:ln w="19050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7" name="Oval 11"/>
            <p:cNvSpPr>
              <a:spLocks noChangeArrowheads="1"/>
            </p:cNvSpPr>
            <p:nvPr/>
          </p:nvSpPr>
          <p:spPr bwMode="auto">
            <a:xfrm>
              <a:off x="354291" y="4439390"/>
              <a:ext cx="324439" cy="199229"/>
            </a:xfrm>
            <a:prstGeom prst="ellipse">
              <a:avLst/>
            </a:prstGeom>
            <a:noFill/>
            <a:ln w="28575" algn="ctr">
              <a:solidFill>
                <a:srgbClr val="66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20498" name="TextBox 12"/>
            <p:cNvSpPr txBox="1">
              <a:spLocks noChangeArrowheads="1"/>
            </p:cNvSpPr>
            <p:nvPr/>
          </p:nvSpPr>
          <p:spPr bwMode="auto">
            <a:xfrm>
              <a:off x="1698550" y="4232197"/>
              <a:ext cx="2582566" cy="646331"/>
            </a:xfrm>
            <a:prstGeom prst="rect">
              <a:avLst/>
            </a:prstGeom>
            <a:noFill/>
            <a:ln w="9525">
              <a:solidFill>
                <a:srgbClr val="17ECF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1800">
                  <a:solidFill>
                    <a:srgbClr val="17ECF1"/>
                  </a:solidFill>
                </a:rPr>
                <a:t>A match is to be played</a:t>
              </a:r>
            </a:p>
            <a:p>
              <a:r>
                <a:rPr lang="en-US" altLang="en-US" sz="1800">
                  <a:solidFill>
                    <a:srgbClr val="17ECF1"/>
                  </a:solidFill>
                </a:rPr>
                <a:t>but day unspecified</a:t>
              </a: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4572000" y="4408488"/>
            <a:ext cx="3767138" cy="646112"/>
            <a:chOff x="4572000" y="4407887"/>
            <a:chExt cx="3767321" cy="646331"/>
          </a:xfrm>
        </p:grpSpPr>
        <p:sp>
          <p:nvSpPr>
            <p:cNvPr id="20493" name="Rectangle: Rounded Corners 14"/>
            <p:cNvSpPr>
              <a:spLocks noChangeArrowheads="1"/>
            </p:cNvSpPr>
            <p:nvPr/>
          </p:nvSpPr>
          <p:spPr bwMode="auto">
            <a:xfrm>
              <a:off x="4572000" y="4486526"/>
              <a:ext cx="896911" cy="41619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66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/>
            </a:p>
          </p:txBody>
        </p:sp>
        <p:sp>
          <p:nvSpPr>
            <p:cNvPr id="20494" name="Freeform: Shape 15"/>
            <p:cNvSpPr>
              <a:spLocks/>
            </p:cNvSpPr>
            <p:nvPr/>
          </p:nvSpPr>
          <p:spPr bwMode="auto">
            <a:xfrm>
              <a:off x="5467546" y="4567190"/>
              <a:ext cx="904974" cy="256894"/>
            </a:xfrm>
            <a:custGeom>
              <a:avLst/>
              <a:gdLst>
                <a:gd name="T0" fmla="*/ 0 w 904974"/>
                <a:gd name="T1" fmla="*/ 42517 h 256894"/>
                <a:gd name="T2" fmla="*/ 480767 w 904974"/>
                <a:gd name="T3" fmla="*/ 14237 h 256894"/>
                <a:gd name="T4" fmla="*/ 301658 w 904974"/>
                <a:gd name="T5" fmla="*/ 240480 h 256894"/>
                <a:gd name="T6" fmla="*/ 904974 w 904974"/>
                <a:gd name="T7" fmla="*/ 221626 h 2568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04974" h="256894">
                  <a:moveTo>
                    <a:pt x="0" y="42517"/>
                  </a:moveTo>
                  <a:cubicBezTo>
                    <a:pt x="215245" y="11880"/>
                    <a:pt x="430491" y="-18757"/>
                    <a:pt x="480767" y="14237"/>
                  </a:cubicBezTo>
                  <a:cubicBezTo>
                    <a:pt x="531043" y="47231"/>
                    <a:pt x="230957" y="205915"/>
                    <a:pt x="301658" y="240480"/>
                  </a:cubicBezTo>
                  <a:cubicBezTo>
                    <a:pt x="372359" y="275045"/>
                    <a:pt x="638666" y="248335"/>
                    <a:pt x="904974" y="221626"/>
                  </a:cubicBezTo>
                </a:path>
              </a:pathLst>
            </a:custGeom>
            <a:noFill/>
            <a:ln w="19050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5" name="TextBox 16"/>
            <p:cNvSpPr txBox="1">
              <a:spLocks noChangeArrowheads="1"/>
            </p:cNvSpPr>
            <p:nvPr/>
          </p:nvSpPr>
          <p:spPr bwMode="auto">
            <a:xfrm>
              <a:off x="6343454" y="4407887"/>
              <a:ext cx="1995867" cy="646331"/>
            </a:xfrm>
            <a:prstGeom prst="rect">
              <a:avLst/>
            </a:prstGeom>
            <a:noFill/>
            <a:ln w="9525">
              <a:solidFill>
                <a:srgbClr val="17ECF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1800">
                  <a:solidFill>
                    <a:srgbClr val="17ECF1"/>
                  </a:solidFill>
                </a:rPr>
                <a:t>A match is to be </a:t>
              </a:r>
            </a:p>
            <a:p>
              <a:r>
                <a:rPr lang="en-US" altLang="en-US" sz="1800">
                  <a:solidFill>
                    <a:srgbClr val="17ECF1"/>
                  </a:solidFill>
                </a:rPr>
                <a:t>played on Sunday</a:t>
              </a:r>
            </a:p>
          </p:txBody>
        </p:sp>
      </p:grp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457325" y="5848350"/>
            <a:ext cx="6869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000"/>
              <a:t>Using ‘or’ instead of ‘exclusive or’, as ‘xor’ is not supported.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6259" y="6248400"/>
            <a:ext cx="8296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Reference: </a:t>
            </a:r>
            <a:r>
              <a:rPr lang="en-US" sz="1200" dirty="0" err="1" smtClean="0"/>
              <a:t>Dr.Bharat</a:t>
            </a:r>
            <a:r>
              <a:rPr lang="en-US" sz="1200" dirty="0" smtClean="0"/>
              <a:t> </a:t>
            </a:r>
            <a:r>
              <a:rPr lang="en-US" sz="1200" dirty="0" err="1" smtClean="0"/>
              <a:t>Jayaraman</a:t>
            </a:r>
            <a:r>
              <a:rPr lang="en-US" sz="1200" dirty="0" smtClean="0"/>
              <a:t>, </a:t>
            </a:r>
            <a:r>
              <a:rPr lang="en-US" sz="1200" dirty="0" err="1" smtClean="0"/>
              <a:t>Unviversity</a:t>
            </a:r>
            <a:r>
              <a:rPr lang="en-US" sz="1200" dirty="0" smtClean="0"/>
              <a:t> of Buffalo, CSE449-459 Software verification course, Spring 2020.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8773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Exercise- sequent in Alt-Ergo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For the </a:t>
            </a:r>
            <a:r>
              <a:rPr lang="en-US" dirty="0" smtClean="0"/>
              <a:t>sequent </a:t>
            </a:r>
            <a:r>
              <a:rPr lang="en-US" dirty="0"/>
              <a:t>below, show which ones are valid and which ones aren’t: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(a) </a:t>
            </a:r>
            <a:r>
              <a:rPr lang="en-US" i="1" dirty="0"/>
              <a:t>￢p → ￢q </a:t>
            </a:r>
            <a:r>
              <a:rPr lang="en-US" i="1" dirty="0">
                <a:latin typeface="Arial Narrow"/>
              </a:rPr>
              <a:t>├ </a:t>
            </a:r>
            <a:r>
              <a:rPr lang="en-US" i="1" dirty="0" smtClean="0"/>
              <a:t>q </a:t>
            </a:r>
            <a:r>
              <a:rPr lang="en-US" i="1" dirty="0"/>
              <a:t>→ p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b) </a:t>
            </a:r>
            <a:r>
              <a:rPr lang="en-US" i="1" dirty="0"/>
              <a:t>￢p ∨ ￢q </a:t>
            </a:r>
            <a:r>
              <a:rPr lang="en-US" i="1" dirty="0">
                <a:latin typeface="Arial Narrow"/>
              </a:rPr>
              <a:t>├ </a:t>
            </a:r>
            <a:r>
              <a:rPr lang="en-US" i="1" dirty="0" smtClean="0"/>
              <a:t>￢</a:t>
            </a:r>
            <a:r>
              <a:rPr lang="en-US" dirty="0"/>
              <a:t>(</a:t>
            </a:r>
            <a:r>
              <a:rPr lang="en-US" i="1" dirty="0"/>
              <a:t>p ∧ q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c) </a:t>
            </a:r>
            <a:r>
              <a:rPr lang="en-US" i="1" dirty="0"/>
              <a:t>￢p, p ∨ q </a:t>
            </a:r>
            <a:r>
              <a:rPr lang="en-US" i="1" dirty="0">
                <a:latin typeface="Arial Narrow"/>
              </a:rPr>
              <a:t>├</a:t>
            </a:r>
            <a:r>
              <a:rPr lang="en-US" i="1" dirty="0" smtClean="0"/>
              <a:t> </a:t>
            </a:r>
            <a:r>
              <a:rPr lang="en-US" i="1" dirty="0"/>
              <a:t>q</a:t>
            </a:r>
          </a:p>
          <a:p>
            <a:pPr marL="0" indent="0">
              <a:buNone/>
            </a:pPr>
            <a:r>
              <a:rPr lang="pt-BR" dirty="0" smtClean="0"/>
              <a:t> </a:t>
            </a:r>
            <a:r>
              <a:rPr lang="pt-BR" dirty="0"/>
              <a:t>(d) </a:t>
            </a:r>
            <a:r>
              <a:rPr lang="pt-BR" i="1" dirty="0"/>
              <a:t>p ∨ q,￢q ∨ r </a:t>
            </a:r>
            <a:r>
              <a:rPr lang="en-US" i="1" dirty="0">
                <a:latin typeface="Arial Narrow"/>
              </a:rPr>
              <a:t>├</a:t>
            </a:r>
            <a:r>
              <a:rPr lang="pt-BR" i="1" dirty="0" smtClean="0"/>
              <a:t> </a:t>
            </a:r>
            <a:r>
              <a:rPr lang="pt-BR" i="1" dirty="0"/>
              <a:t>p ∨ r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e) </a:t>
            </a:r>
            <a:r>
              <a:rPr lang="en-US" i="1" dirty="0"/>
              <a:t>p → </a:t>
            </a:r>
            <a:r>
              <a:rPr lang="en-US" dirty="0"/>
              <a:t>(</a:t>
            </a:r>
            <a:r>
              <a:rPr lang="en-US" i="1" dirty="0"/>
              <a:t>q ∨ r</a:t>
            </a:r>
            <a:r>
              <a:rPr lang="en-US" dirty="0"/>
              <a:t>)</a:t>
            </a:r>
            <a:r>
              <a:rPr lang="en-US" i="1" dirty="0"/>
              <a:t>,￢</a:t>
            </a:r>
            <a:r>
              <a:rPr lang="en-US" i="1" dirty="0" err="1"/>
              <a:t>q,￢r</a:t>
            </a:r>
            <a:r>
              <a:rPr lang="en-US" i="1" dirty="0"/>
              <a:t> </a:t>
            </a:r>
            <a:r>
              <a:rPr lang="en-US" i="1" dirty="0">
                <a:latin typeface="Arial Narrow"/>
              </a:rPr>
              <a:t>├ </a:t>
            </a:r>
            <a:r>
              <a:rPr lang="en-US" i="1" dirty="0" smtClean="0"/>
              <a:t>￢p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f) </a:t>
            </a:r>
            <a:r>
              <a:rPr lang="en-US" i="1" dirty="0"/>
              <a:t>￢p ∧ ￢q </a:t>
            </a:r>
            <a:r>
              <a:rPr lang="en-US" i="1" dirty="0">
                <a:latin typeface="Arial Narrow"/>
              </a:rPr>
              <a:t>├ </a:t>
            </a:r>
            <a:r>
              <a:rPr lang="en-US" i="1" dirty="0" smtClean="0"/>
              <a:t>￢</a:t>
            </a:r>
            <a:r>
              <a:rPr lang="en-US" dirty="0"/>
              <a:t>(</a:t>
            </a:r>
            <a:r>
              <a:rPr lang="en-US" i="1" dirty="0"/>
              <a:t>p ∨ q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pt-BR" dirty="0" smtClean="0"/>
              <a:t>(</a:t>
            </a:r>
            <a:r>
              <a:rPr lang="pt-BR" dirty="0"/>
              <a:t>g) </a:t>
            </a:r>
            <a:r>
              <a:rPr lang="pt-BR" i="1" dirty="0"/>
              <a:t>p ∧ ￢p </a:t>
            </a:r>
            <a:r>
              <a:rPr lang="en-US" i="1" dirty="0">
                <a:latin typeface="Arial Narrow"/>
              </a:rPr>
              <a:t>├ </a:t>
            </a:r>
            <a:r>
              <a:rPr lang="pt-BR" i="1" dirty="0" smtClean="0"/>
              <a:t>￢</a:t>
            </a:r>
            <a:r>
              <a:rPr lang="pt-BR" dirty="0"/>
              <a:t>(</a:t>
            </a:r>
            <a:r>
              <a:rPr lang="pt-BR" i="1" dirty="0"/>
              <a:t>r → q</a:t>
            </a:r>
            <a:r>
              <a:rPr lang="pt-BR" dirty="0"/>
              <a:t>) </a:t>
            </a:r>
            <a:r>
              <a:rPr lang="pt-BR" i="1" dirty="0"/>
              <a:t>∧ </a:t>
            </a:r>
            <a:r>
              <a:rPr lang="pt-BR" dirty="0"/>
              <a:t>(</a:t>
            </a:r>
            <a:r>
              <a:rPr lang="pt-BR" i="1" dirty="0"/>
              <a:t>r → q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(h) </a:t>
            </a:r>
            <a:r>
              <a:rPr lang="pt-BR" i="1" dirty="0"/>
              <a:t>p → q, s → t </a:t>
            </a:r>
            <a:r>
              <a:rPr lang="en-US" i="1" dirty="0">
                <a:latin typeface="Arial Narrow"/>
              </a:rPr>
              <a:t>├</a:t>
            </a:r>
            <a:r>
              <a:rPr lang="pt-BR" i="1" dirty="0" smtClean="0"/>
              <a:t> </a:t>
            </a:r>
            <a:r>
              <a:rPr lang="pt-BR" i="1" dirty="0"/>
              <a:t>p ∨ s → q ∧ t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i="1" dirty="0"/>
              <a:t>￢</a:t>
            </a:r>
            <a:r>
              <a:rPr lang="en-US" dirty="0"/>
              <a:t>(</a:t>
            </a:r>
            <a:r>
              <a:rPr lang="en-US" i="1" dirty="0"/>
              <a:t>￢p ∨ q</a:t>
            </a:r>
            <a:r>
              <a:rPr lang="en-US" dirty="0"/>
              <a:t>) </a:t>
            </a:r>
            <a:r>
              <a:rPr lang="en-US" i="1" dirty="0">
                <a:latin typeface="Arial Narrow"/>
              </a:rPr>
              <a:t>├</a:t>
            </a:r>
            <a:r>
              <a:rPr lang="en-US" i="1" dirty="0" smtClean="0"/>
              <a:t> </a:t>
            </a:r>
            <a:r>
              <a:rPr lang="en-US" i="1" dirty="0"/>
              <a:t>p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0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Exercise- sequent in Alt-Ergo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(1) </a:t>
            </a:r>
            <a:r>
              <a:rPr lang="en-US" i="1" dirty="0"/>
              <a:t>￢p ∨ </a:t>
            </a:r>
            <a:r>
              <a:rPr lang="en-US" dirty="0"/>
              <a:t>(</a:t>
            </a:r>
            <a:r>
              <a:rPr lang="en-US" i="1" dirty="0"/>
              <a:t>q → p</a:t>
            </a:r>
            <a:r>
              <a:rPr lang="en-US" dirty="0"/>
              <a:t>) </a:t>
            </a:r>
            <a:r>
              <a:rPr lang="en-US" i="1" dirty="0">
                <a:latin typeface="Arial Narrow"/>
              </a:rPr>
              <a:t>├</a:t>
            </a:r>
            <a:r>
              <a:rPr lang="en-US" i="1" dirty="0" smtClean="0"/>
              <a:t> </a:t>
            </a:r>
            <a:r>
              <a:rPr lang="en-US" i="1" dirty="0"/>
              <a:t>￢p ∧ q</a:t>
            </a:r>
          </a:p>
          <a:p>
            <a:pPr marL="0" indent="0">
              <a:buNone/>
            </a:pPr>
            <a:r>
              <a:rPr lang="pt-BR" dirty="0" smtClean="0"/>
              <a:t>(2) </a:t>
            </a:r>
            <a:r>
              <a:rPr lang="pt-BR" i="1" dirty="0"/>
              <a:t>￢r → </a:t>
            </a:r>
            <a:r>
              <a:rPr lang="pt-BR" dirty="0"/>
              <a:t>(</a:t>
            </a:r>
            <a:r>
              <a:rPr lang="pt-BR" i="1" dirty="0"/>
              <a:t>p ∨ q</a:t>
            </a:r>
            <a:r>
              <a:rPr lang="pt-BR" dirty="0"/>
              <a:t>)</a:t>
            </a:r>
            <a:r>
              <a:rPr lang="pt-BR" i="1" dirty="0"/>
              <a:t>, r ∧￢q </a:t>
            </a:r>
            <a:r>
              <a:rPr lang="en-US" i="1" dirty="0">
                <a:latin typeface="Arial Narrow"/>
              </a:rPr>
              <a:t>├</a:t>
            </a:r>
            <a:r>
              <a:rPr lang="pt-BR" i="1" dirty="0" smtClean="0"/>
              <a:t> </a:t>
            </a:r>
            <a:r>
              <a:rPr lang="pt-BR" i="1" dirty="0"/>
              <a:t>r → q</a:t>
            </a:r>
          </a:p>
          <a:p>
            <a:pPr marL="0" indent="0">
              <a:buNone/>
            </a:pPr>
            <a:r>
              <a:rPr lang="pt-BR" dirty="0" smtClean="0"/>
              <a:t>(</a:t>
            </a:r>
            <a:r>
              <a:rPr lang="pt-BR" dirty="0"/>
              <a:t>3</a:t>
            </a:r>
            <a:r>
              <a:rPr lang="pt-BR" dirty="0" smtClean="0"/>
              <a:t>) </a:t>
            </a:r>
            <a:r>
              <a:rPr lang="pt-BR" i="1" dirty="0"/>
              <a:t>p → </a:t>
            </a:r>
            <a:r>
              <a:rPr lang="pt-BR" dirty="0"/>
              <a:t>(</a:t>
            </a:r>
            <a:r>
              <a:rPr lang="pt-BR" i="1" dirty="0"/>
              <a:t>q → r</a:t>
            </a:r>
            <a:r>
              <a:rPr lang="pt-BR" dirty="0"/>
              <a:t>) </a:t>
            </a:r>
            <a:r>
              <a:rPr lang="en-US" i="1" dirty="0">
                <a:latin typeface="Arial Narrow"/>
              </a:rPr>
              <a:t>├</a:t>
            </a:r>
            <a:r>
              <a:rPr lang="pt-BR" i="1" dirty="0" smtClean="0"/>
              <a:t> </a:t>
            </a:r>
            <a:r>
              <a:rPr lang="pt-BR" i="1" dirty="0"/>
              <a:t>p → </a:t>
            </a:r>
            <a:r>
              <a:rPr lang="pt-BR" dirty="0"/>
              <a:t>(</a:t>
            </a:r>
            <a:r>
              <a:rPr lang="pt-BR" i="1" dirty="0"/>
              <a:t>r → q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en-US" dirty="0" smtClean="0"/>
              <a:t>(4) </a:t>
            </a:r>
            <a:r>
              <a:rPr lang="en-US" i="1" dirty="0"/>
              <a:t>￢p, p ∨ q </a:t>
            </a:r>
            <a:r>
              <a:rPr lang="en-US" i="1" dirty="0">
                <a:latin typeface="Arial Narrow"/>
              </a:rPr>
              <a:t>├ </a:t>
            </a:r>
            <a:r>
              <a:rPr lang="en-US" i="1" dirty="0" smtClean="0"/>
              <a:t>￢</a:t>
            </a:r>
            <a:r>
              <a:rPr lang="en-US" i="1" dirty="0"/>
              <a:t>q</a:t>
            </a:r>
          </a:p>
          <a:p>
            <a:pPr marL="0" indent="0">
              <a:buNone/>
            </a:pPr>
            <a:r>
              <a:rPr lang="pt-BR" dirty="0" smtClean="0"/>
              <a:t>(5) </a:t>
            </a:r>
            <a:r>
              <a:rPr lang="pt-BR" i="1" dirty="0"/>
              <a:t>p → </a:t>
            </a:r>
            <a:r>
              <a:rPr lang="pt-BR" dirty="0"/>
              <a:t>(</a:t>
            </a:r>
            <a:r>
              <a:rPr lang="pt-BR" i="1" dirty="0"/>
              <a:t>￢q ∨ r</a:t>
            </a:r>
            <a:r>
              <a:rPr lang="pt-BR" dirty="0"/>
              <a:t>)</a:t>
            </a:r>
            <a:r>
              <a:rPr lang="pt-BR" i="1" dirty="0"/>
              <a:t>,￢r </a:t>
            </a:r>
            <a:r>
              <a:rPr lang="en-US" i="1" dirty="0">
                <a:latin typeface="Arial Narrow"/>
              </a:rPr>
              <a:t>├ </a:t>
            </a:r>
            <a:r>
              <a:rPr lang="pt-BR" i="1" dirty="0" smtClean="0"/>
              <a:t>￢</a:t>
            </a:r>
            <a:r>
              <a:rPr lang="pt-BR" i="1" dirty="0"/>
              <a:t>q →￢p</a:t>
            </a:r>
            <a:r>
              <a:rPr lang="pt-BR" dirty="0"/>
              <a:t>.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(6) </a:t>
            </a:r>
            <a:r>
              <a:rPr lang="pt-BR" i="1" dirty="0"/>
              <a:t>p ∨ q </a:t>
            </a:r>
            <a:r>
              <a:rPr lang="en-US" i="1" dirty="0">
                <a:latin typeface="Arial Narrow"/>
              </a:rPr>
              <a:t>├</a:t>
            </a:r>
            <a:r>
              <a:rPr lang="pt-BR" i="1" dirty="0" smtClean="0"/>
              <a:t> </a:t>
            </a:r>
            <a:r>
              <a:rPr lang="pt-BR" i="1" dirty="0"/>
              <a:t>p ∧ q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7</a:t>
            </a:r>
            <a:r>
              <a:rPr lang="en-US" dirty="0" smtClean="0"/>
              <a:t>) </a:t>
            </a:r>
            <a:r>
              <a:rPr lang="en-US" i="1" dirty="0"/>
              <a:t>￢p → ￢q </a:t>
            </a:r>
            <a:r>
              <a:rPr lang="en-US" i="1" dirty="0">
                <a:latin typeface="Arial Narrow"/>
              </a:rPr>
              <a:t>├</a:t>
            </a:r>
            <a:r>
              <a:rPr lang="en-US" i="1" dirty="0" smtClean="0"/>
              <a:t> </a:t>
            </a:r>
            <a:r>
              <a:rPr lang="en-US" i="1" dirty="0"/>
              <a:t>￢q → ￢p</a:t>
            </a:r>
          </a:p>
          <a:p>
            <a:pPr marL="0" indent="0">
              <a:buNone/>
            </a:pPr>
            <a:r>
              <a:rPr lang="en-US" dirty="0" smtClean="0"/>
              <a:t>(8) </a:t>
            </a:r>
            <a:r>
              <a:rPr lang="en-US" i="1" dirty="0"/>
              <a:t>p → </a:t>
            </a:r>
            <a:r>
              <a:rPr lang="en-US" i="1" dirty="0" smtClean="0"/>
              <a:t>q</a:t>
            </a:r>
            <a:r>
              <a:rPr lang="en-US" i="1" dirty="0">
                <a:latin typeface="Arial Narrow"/>
              </a:rPr>
              <a:t> ├</a:t>
            </a:r>
            <a:r>
              <a:rPr lang="en-US" i="1" dirty="0" smtClean="0"/>
              <a:t>  </a:t>
            </a:r>
            <a:r>
              <a:rPr lang="en-US" i="1" dirty="0"/>
              <a:t>p ∨ q</a:t>
            </a:r>
          </a:p>
          <a:p>
            <a:pPr marL="0" indent="0">
              <a:buNone/>
            </a:pPr>
            <a:r>
              <a:rPr lang="pt-BR" dirty="0" smtClean="0"/>
              <a:t>(9) </a:t>
            </a:r>
            <a:r>
              <a:rPr lang="pt-BR" i="1" dirty="0"/>
              <a:t>p → </a:t>
            </a:r>
            <a:r>
              <a:rPr lang="pt-BR" dirty="0"/>
              <a:t>(</a:t>
            </a:r>
            <a:r>
              <a:rPr lang="pt-BR" i="1" dirty="0"/>
              <a:t>q ∨ r</a:t>
            </a:r>
            <a:r>
              <a:rPr lang="pt-BR" dirty="0"/>
              <a:t>) </a:t>
            </a:r>
            <a:r>
              <a:rPr lang="en-US" i="1" dirty="0">
                <a:latin typeface="Arial Narrow"/>
              </a:rPr>
              <a:t>├</a:t>
            </a:r>
            <a:r>
              <a:rPr lang="pt-BR" dirty="0" smtClean="0"/>
              <a:t>(</a:t>
            </a:r>
            <a:r>
              <a:rPr lang="pt-BR" i="1" dirty="0"/>
              <a:t>p → q</a:t>
            </a:r>
            <a:r>
              <a:rPr lang="pt-BR" dirty="0"/>
              <a:t>) </a:t>
            </a:r>
            <a:r>
              <a:rPr lang="pt-BR" i="1" dirty="0"/>
              <a:t>∧ </a:t>
            </a:r>
            <a:r>
              <a:rPr lang="pt-BR" dirty="0"/>
              <a:t>(</a:t>
            </a:r>
            <a:r>
              <a:rPr lang="pt-BR" i="1" dirty="0"/>
              <a:t>p → r</a:t>
            </a:r>
            <a:r>
              <a:rPr lang="pt-BR" dirty="0"/>
              <a:t>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1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Exercise- Propositional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Formalize </a:t>
            </a:r>
            <a:r>
              <a:rPr lang="en-US" dirty="0"/>
              <a:t>the following sentences:</a:t>
            </a:r>
          </a:p>
          <a:p>
            <a:pPr marL="0" indent="0">
              <a:buNone/>
            </a:pPr>
            <a:r>
              <a:rPr lang="en-US" dirty="0"/>
              <a:t>1. “If </a:t>
            </a:r>
            <a:r>
              <a:rPr lang="en-US" dirty="0" err="1"/>
              <a:t>Davide</a:t>
            </a:r>
            <a:r>
              <a:rPr lang="en-US" dirty="0"/>
              <a:t> comes to the party then Bruno and Carlo come too”</a:t>
            </a:r>
          </a:p>
          <a:p>
            <a:pPr marL="0" indent="0">
              <a:buNone/>
            </a:pPr>
            <a:r>
              <a:rPr lang="en-US" dirty="0"/>
              <a:t>2. “Carlo comes to the party only if Angelo and Bruno do not come”</a:t>
            </a:r>
          </a:p>
          <a:p>
            <a:pPr marL="0" indent="0">
              <a:buNone/>
            </a:pPr>
            <a:r>
              <a:rPr lang="en-US" dirty="0"/>
              <a:t>3. “</a:t>
            </a:r>
            <a:r>
              <a:rPr lang="en-US" dirty="0" err="1"/>
              <a:t>Davide</a:t>
            </a:r>
            <a:r>
              <a:rPr lang="en-US" dirty="0"/>
              <a:t> comes to the party if and only if Carlo comes and Angelo </a:t>
            </a:r>
            <a:r>
              <a:rPr lang="en-US" dirty="0" smtClean="0"/>
              <a:t>doesn’t come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4. “If </a:t>
            </a:r>
            <a:r>
              <a:rPr lang="en-US" dirty="0" err="1"/>
              <a:t>Davide</a:t>
            </a:r>
            <a:r>
              <a:rPr lang="en-US" dirty="0"/>
              <a:t> comes to the party, then, if Carlo doesn’t come then </a:t>
            </a:r>
            <a:r>
              <a:rPr lang="en-US" dirty="0" smtClean="0"/>
              <a:t>Angelo comes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5. “Carlo comes to the party provided that </a:t>
            </a:r>
            <a:r>
              <a:rPr lang="en-US" dirty="0" err="1"/>
              <a:t>Davide</a:t>
            </a:r>
            <a:r>
              <a:rPr lang="en-US" dirty="0"/>
              <a:t> doesn’t come, but, </a:t>
            </a:r>
            <a:r>
              <a:rPr lang="en-US" dirty="0" smtClean="0"/>
              <a:t>if </a:t>
            </a:r>
            <a:r>
              <a:rPr lang="en-US" dirty="0" err="1" smtClean="0"/>
              <a:t>Davide</a:t>
            </a:r>
            <a:r>
              <a:rPr lang="en-US" dirty="0" smtClean="0"/>
              <a:t> </a:t>
            </a:r>
            <a:r>
              <a:rPr lang="en-US" dirty="0"/>
              <a:t>comes, then Bruno doesn’t come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/>
              <a:t>6. “A necessary condition for Angelo coming to the party, is that, if Bruno</a:t>
            </a:r>
          </a:p>
          <a:p>
            <a:pPr marL="0" indent="0">
              <a:buNone/>
            </a:pPr>
            <a:r>
              <a:rPr lang="en-US" dirty="0"/>
              <a:t>and Carlo aren’t coming, </a:t>
            </a:r>
            <a:r>
              <a:rPr lang="en-US" dirty="0" err="1"/>
              <a:t>Davide</a:t>
            </a:r>
            <a:r>
              <a:rPr lang="en-US" dirty="0"/>
              <a:t> comes”</a:t>
            </a:r>
          </a:p>
          <a:p>
            <a:pPr marL="0" indent="0">
              <a:buNone/>
            </a:pPr>
            <a:r>
              <a:rPr lang="en-US" dirty="0"/>
              <a:t>7. “Angelo, Bruno and Carlo come to the party if and only if </a:t>
            </a:r>
            <a:r>
              <a:rPr lang="en-US" dirty="0" err="1"/>
              <a:t>Davide</a:t>
            </a:r>
            <a:r>
              <a:rPr lang="en-US" dirty="0"/>
              <a:t> </a:t>
            </a:r>
            <a:r>
              <a:rPr lang="en-US" dirty="0" smtClean="0"/>
              <a:t>doesn’t come</a:t>
            </a:r>
            <a:r>
              <a:rPr lang="en-US" dirty="0"/>
              <a:t>, but, if neither Angelo nor Bruno come, then </a:t>
            </a:r>
            <a:r>
              <a:rPr lang="en-US" dirty="0" err="1"/>
              <a:t>Davide</a:t>
            </a:r>
            <a:r>
              <a:rPr lang="en-US" dirty="0"/>
              <a:t> comes only </a:t>
            </a:r>
            <a:r>
              <a:rPr lang="en-US" dirty="0" smtClean="0"/>
              <a:t>if Carlo </a:t>
            </a:r>
            <a:r>
              <a:rPr lang="en-US" dirty="0"/>
              <a:t>comes”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5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Let’s </a:t>
            </a:r>
            <a:r>
              <a:rPr lang="en-US" dirty="0"/>
              <a:t>consider a propositional language where</a:t>
            </a:r>
          </a:p>
          <a:p>
            <a:pPr marL="0" indent="0">
              <a:buNone/>
            </a:pPr>
            <a:r>
              <a:rPr lang="en-US" dirty="0"/>
              <a:t> A =“Angelo comes to the party”,</a:t>
            </a:r>
          </a:p>
          <a:p>
            <a:pPr marL="0" indent="0">
              <a:buNone/>
            </a:pPr>
            <a:r>
              <a:rPr lang="en-US" dirty="0"/>
              <a:t> B =“Bruno comes to the party”,</a:t>
            </a:r>
          </a:p>
          <a:p>
            <a:pPr marL="0" indent="0">
              <a:buNone/>
            </a:pPr>
            <a:r>
              <a:rPr lang="en-US" dirty="0"/>
              <a:t> C =“Carlo comes to the party”,</a:t>
            </a:r>
          </a:p>
          <a:p>
            <a:pPr marL="0" indent="0">
              <a:buNone/>
            </a:pPr>
            <a:r>
              <a:rPr lang="en-US" dirty="0"/>
              <a:t> D =“</a:t>
            </a:r>
            <a:r>
              <a:rPr lang="en-US" dirty="0" err="1"/>
              <a:t>Davide</a:t>
            </a:r>
            <a:r>
              <a:rPr lang="en-US" dirty="0"/>
              <a:t> comes to the party”.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Solution.</a:t>
            </a:r>
          </a:p>
          <a:p>
            <a:pPr marL="0" indent="0">
              <a:buNone/>
            </a:pPr>
            <a:r>
              <a:rPr lang="en-US" dirty="0"/>
              <a:t>1. D </a:t>
            </a:r>
            <a:r>
              <a:rPr lang="en-US" dirty="0" smtClean="0"/>
              <a:t>→B </a:t>
            </a:r>
            <a:r>
              <a:rPr lang="en-US" dirty="0"/>
              <a:t>^ C</a:t>
            </a:r>
          </a:p>
          <a:p>
            <a:pPr marL="0" indent="0">
              <a:buNone/>
            </a:pPr>
            <a:r>
              <a:rPr lang="en-US" dirty="0"/>
              <a:t>2. C </a:t>
            </a:r>
            <a:r>
              <a:rPr lang="en-US" dirty="0" smtClean="0"/>
              <a:t>→￢A </a:t>
            </a:r>
            <a:r>
              <a:rPr lang="en-US" dirty="0"/>
              <a:t>^ </a:t>
            </a:r>
            <a:r>
              <a:rPr lang="en-US" dirty="0" smtClean="0"/>
              <a:t>￢B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D </a:t>
            </a:r>
            <a:r>
              <a:rPr lang="en-US" dirty="0" smtClean="0"/>
              <a:t>↔ </a:t>
            </a:r>
            <a:r>
              <a:rPr lang="en-US" dirty="0"/>
              <a:t>(C ^ </a:t>
            </a:r>
            <a:r>
              <a:rPr lang="en-US" dirty="0" smtClean="0"/>
              <a:t>￢A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4. D </a:t>
            </a:r>
            <a:r>
              <a:rPr lang="en-US" dirty="0" smtClean="0"/>
              <a:t>→(￢C →A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pl-PL" dirty="0"/>
              <a:t>5. </a:t>
            </a:r>
            <a:r>
              <a:rPr lang="pl-PL" dirty="0" smtClean="0"/>
              <a:t>(￢D →C</a:t>
            </a:r>
            <a:r>
              <a:rPr lang="pl-PL" dirty="0"/>
              <a:t>) ^ (D </a:t>
            </a:r>
            <a:r>
              <a:rPr lang="pl-PL" dirty="0" smtClean="0"/>
              <a:t>→￢B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t-BR" dirty="0"/>
              <a:t>6. A </a:t>
            </a:r>
            <a:r>
              <a:rPr lang="pt-BR" dirty="0" smtClean="0"/>
              <a:t>→(￢B </a:t>
            </a:r>
            <a:r>
              <a:rPr lang="pt-BR" dirty="0"/>
              <a:t>^ </a:t>
            </a:r>
            <a:r>
              <a:rPr lang="pt-BR" dirty="0" smtClean="0"/>
              <a:t>￢C →D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7. (A ^ B ^ C </a:t>
            </a:r>
            <a:r>
              <a:rPr lang="pt-BR" dirty="0" smtClean="0"/>
              <a:t>↔ ￢D</a:t>
            </a:r>
            <a:r>
              <a:rPr lang="pt-BR" dirty="0"/>
              <a:t>) ^ </a:t>
            </a:r>
            <a:r>
              <a:rPr lang="pt-BR" dirty="0" smtClean="0"/>
              <a:t>(￢A </a:t>
            </a:r>
            <a:r>
              <a:rPr lang="pt-BR" dirty="0"/>
              <a:t>^ </a:t>
            </a:r>
            <a:r>
              <a:rPr lang="pt-BR" dirty="0" smtClean="0"/>
              <a:t>￢B →(</a:t>
            </a:r>
            <a:r>
              <a:rPr lang="pt-BR" dirty="0"/>
              <a:t>D </a:t>
            </a:r>
            <a:r>
              <a:rPr lang="pt-BR" dirty="0" smtClean="0"/>
              <a:t>↔ </a:t>
            </a:r>
            <a:r>
              <a:rPr lang="pt-BR" dirty="0"/>
              <a:t>C))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0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Alt-Ergo Checks Validity</a:t>
            </a:r>
          </a:p>
        </p:txBody>
      </p:sp>
      <p:pic>
        <p:nvPicPr>
          <p:cNvPr id="2151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07" r="73334" b="17407"/>
          <a:stretch>
            <a:fillRect/>
          </a:stretch>
        </p:blipFill>
        <p:spPr bwMode="auto">
          <a:xfrm>
            <a:off x="609600" y="2641600"/>
            <a:ext cx="2438400" cy="3352800"/>
          </a:xfrm>
          <a:prstGeom prst="rect">
            <a:avLst/>
          </a:prstGeom>
          <a:noFill/>
          <a:ln w="9525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11" name="TextBox 7"/>
          <p:cNvSpPr txBox="1">
            <a:spLocks noChangeArrowheads="1"/>
          </p:cNvSpPr>
          <p:nvPr/>
        </p:nvSpPr>
        <p:spPr bwMode="auto">
          <a:xfrm>
            <a:off x="838200" y="1879600"/>
            <a:ext cx="16335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>
                <a:solidFill>
                  <a:srgbClr val="19FF81"/>
                </a:solidFill>
              </a:rPr>
              <a:t>Alt-Ergo</a:t>
            </a: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1828800" y="5334000"/>
            <a:ext cx="914400" cy="398463"/>
          </a:xfrm>
          <a:prstGeom prst="rect">
            <a:avLst/>
          </a:prstGeom>
          <a:solidFill>
            <a:srgbClr val="FF5050">
              <a:alpha val="23137"/>
            </a:srgbClr>
          </a:solidFill>
          <a:ln w="28575" algn="ctr">
            <a:solidFill>
              <a:srgbClr val="FF505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16259" y="6248400"/>
            <a:ext cx="8296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Reference: </a:t>
            </a:r>
            <a:r>
              <a:rPr lang="en-US" sz="1200" dirty="0" err="1" smtClean="0"/>
              <a:t>Dr.Bharat</a:t>
            </a:r>
            <a:r>
              <a:rPr lang="en-US" sz="1200" dirty="0" smtClean="0"/>
              <a:t> </a:t>
            </a:r>
            <a:r>
              <a:rPr lang="en-US" sz="1200" dirty="0" err="1" smtClean="0"/>
              <a:t>Jayaraman</a:t>
            </a:r>
            <a:r>
              <a:rPr lang="en-US" sz="1200" dirty="0" smtClean="0"/>
              <a:t>, </a:t>
            </a:r>
            <a:r>
              <a:rPr lang="en-US" sz="1200" dirty="0" err="1" smtClean="0"/>
              <a:t>Unviversity</a:t>
            </a:r>
            <a:r>
              <a:rPr lang="en-US" sz="1200" dirty="0" smtClean="0"/>
              <a:t> of Buffalo, CSE449-459 Software verification course, Spring 2020.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3200401" y="2631256"/>
            <a:ext cx="5612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Online Tool</a:t>
            </a:r>
            <a:r>
              <a:rPr lang="en-US" altLang="en-US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US" altLang="en-US" dirty="0" smtClean="0">
                <a:solidFill>
                  <a:srgbClr val="C00000"/>
                </a:solidFill>
              </a:rPr>
              <a:t>  </a:t>
            </a:r>
            <a:r>
              <a:rPr lang="en-US" altLang="en-US" dirty="0">
                <a:solidFill>
                  <a:srgbClr val="C00000"/>
                </a:solidFill>
              </a:rPr>
              <a:t>https://alt-ergo.ocamlpro.com/try.html</a:t>
            </a:r>
          </a:p>
        </p:txBody>
      </p:sp>
    </p:spTree>
    <p:extLst>
      <p:ext uri="{BB962C8B-B14F-4D97-AF65-F5344CB8AC3E}">
        <p14:creationId xmlns:p14="http://schemas.microsoft.com/office/powerpoint/2010/main" val="535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Exercise- solving puzzle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Three boxes are presented to you. One contains gold, the other two are empty.</a:t>
            </a:r>
          </a:p>
          <a:p>
            <a:pPr marL="0" indent="0">
              <a:buNone/>
            </a:pPr>
            <a:r>
              <a:rPr lang="en-US" dirty="0"/>
              <a:t>Each box has imprinted on it a clue as to its contents; the clues are:</a:t>
            </a:r>
          </a:p>
          <a:p>
            <a:pPr marL="0" indent="0">
              <a:buNone/>
            </a:pPr>
            <a:r>
              <a:rPr lang="en-US" dirty="0"/>
              <a:t>Box 1 “The gold is not here”</a:t>
            </a:r>
          </a:p>
          <a:p>
            <a:pPr marL="0" indent="0">
              <a:buNone/>
            </a:pPr>
            <a:r>
              <a:rPr lang="en-US" dirty="0"/>
              <a:t>Box 2 “The gold is not here”</a:t>
            </a:r>
          </a:p>
          <a:p>
            <a:pPr marL="0" indent="0">
              <a:buNone/>
            </a:pPr>
            <a:r>
              <a:rPr lang="en-US" dirty="0"/>
              <a:t>Box 3 “The gold is in Box 2”</a:t>
            </a:r>
          </a:p>
          <a:p>
            <a:pPr marL="0" indent="0">
              <a:buNone/>
            </a:pPr>
            <a:r>
              <a:rPr lang="en-US" dirty="0"/>
              <a:t>Only one message is true; the other two are false. Which box has the gold?</a:t>
            </a:r>
          </a:p>
          <a:p>
            <a:pPr marL="0" indent="0">
              <a:buNone/>
            </a:pPr>
            <a:r>
              <a:rPr lang="en-US" dirty="0"/>
              <a:t>Formalize the puzzle in Propositional Logic and find the </a:t>
            </a:r>
            <a:r>
              <a:rPr lang="en-US" dirty="0" smtClean="0"/>
              <a:t>solution and verify in Alt-Ergo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4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Solution.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dirty="0"/>
              <a:t>Bi with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az-Cyrl-AZ" dirty="0"/>
              <a:t>Є</a:t>
            </a:r>
            <a:r>
              <a:rPr lang="en-US" dirty="0"/>
              <a:t> {1,2,3} stand for “gold is in the </a:t>
            </a:r>
            <a:r>
              <a:rPr lang="en-US" dirty="0" err="1"/>
              <a:t>i-th</a:t>
            </a:r>
            <a:r>
              <a:rPr lang="en-US" dirty="0"/>
              <a:t> box”.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can formalize </a:t>
            </a:r>
            <a:r>
              <a:rPr lang="en-US" dirty="0"/>
              <a:t>the statements of the problem as follows:</a:t>
            </a:r>
          </a:p>
          <a:p>
            <a:pPr marL="0" indent="0">
              <a:buNone/>
            </a:pPr>
            <a:r>
              <a:rPr lang="en-US" dirty="0"/>
              <a:t>1. One box contains gold, the other two are empty.</a:t>
            </a:r>
          </a:p>
          <a:p>
            <a:pPr marL="0" indent="0">
              <a:buNone/>
            </a:pPr>
            <a:r>
              <a:rPr lang="en-US" dirty="0"/>
              <a:t>(B1 ^ ￢B2 ^ ￢B3) V(￢B1 ^ B2 ^ ￢B3) V (￢B1 ^ ￢B2 ^ B3) (2.1)</a:t>
            </a:r>
          </a:p>
          <a:p>
            <a:pPr marL="0" indent="0">
              <a:buNone/>
            </a:pPr>
            <a:r>
              <a:rPr lang="en-US" dirty="0"/>
              <a:t>2. Only one message is true; the other two are false.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￢B1 ^ ￢￢B2 ^ ￢B2) V(￢￢B1 ^ ￢B2 ^ ￢B2) V (￢￢B1 ^ ￢￢B2 ^ B2) (2.2)</a:t>
            </a:r>
          </a:p>
          <a:p>
            <a:pPr marL="0" indent="0">
              <a:buNone/>
            </a:pPr>
            <a:r>
              <a:rPr lang="en-US" dirty="0"/>
              <a:t>(2.2) is equivalent to</a:t>
            </a:r>
            <a:r>
              <a:rPr lang="en-US" dirty="0" smtClean="0"/>
              <a:t>: (</a:t>
            </a:r>
            <a:r>
              <a:rPr lang="en-US" dirty="0"/>
              <a:t>B1 ^ ￢B2) V(B1 ^ B2) (2.3)</a:t>
            </a:r>
          </a:p>
          <a:p>
            <a:pPr marL="0" indent="0">
              <a:buNone/>
            </a:pPr>
            <a:r>
              <a:rPr lang="en-US" dirty="0"/>
              <a:t>The only assignment I that verifies both (2.1) and (2.3) is the one with I(B1) =T and I(B2) = I(B3) = F,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which </a:t>
            </a:r>
            <a:r>
              <a:rPr lang="en-US" dirty="0"/>
              <a:t>implies that the </a:t>
            </a:r>
            <a:r>
              <a:rPr lang="en-US" b="1" dirty="0"/>
              <a:t>gold is in the first box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1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 the propositional statement, sequent for the statements given below and verify in Alt-Ergo. 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it is raining and Jane does not have her umbrella with </a:t>
            </a:r>
            <a:r>
              <a:rPr lang="en-US" dirty="0" err="1"/>
              <a:t>her,then</a:t>
            </a:r>
            <a:r>
              <a:rPr lang="en-US" dirty="0"/>
              <a:t> she will get wet. </a:t>
            </a:r>
          </a:p>
          <a:p>
            <a:pPr lvl="1"/>
            <a:r>
              <a:rPr lang="en-US" dirty="0"/>
              <a:t>Jane is not wet. </a:t>
            </a:r>
          </a:p>
          <a:p>
            <a:pPr lvl="1"/>
            <a:r>
              <a:rPr lang="en-US" dirty="0"/>
              <a:t>It is raining. </a:t>
            </a:r>
          </a:p>
          <a:p>
            <a:pPr lvl="1"/>
            <a:r>
              <a:rPr lang="en-US" i="1" dirty="0"/>
              <a:t>Therefore</a:t>
            </a:r>
            <a:r>
              <a:rPr lang="en-US" dirty="0"/>
              <a:t>, Jane has her umbrella with her.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3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23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8582025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6462" y="6123801"/>
            <a:ext cx="8296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Reference: Stanford University chapter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2065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24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21" y="2133600"/>
            <a:ext cx="841057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6462" y="6123801"/>
            <a:ext cx="8296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Reference: Stanford University chapter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577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79248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451485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6462" y="6123801"/>
            <a:ext cx="8296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Reference: Stanford University chapter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5302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Alt-Ergo Examples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valid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unknown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goal g_8 :</a:t>
            </a:r>
          </a:p>
          <a:p>
            <a:r>
              <a:rPr lang="en-US" dirty="0"/>
              <a:t>  </a:t>
            </a:r>
            <a:r>
              <a:rPr lang="en-US" dirty="0" err="1"/>
              <a:t>forall</a:t>
            </a:r>
            <a:r>
              <a:rPr lang="en-US" dirty="0"/>
              <a:t> </a:t>
            </a:r>
            <a:r>
              <a:rPr lang="en-US" dirty="0" err="1"/>
              <a:t>x,y:int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</a:t>
            </a:r>
            <a:r>
              <a:rPr lang="en-US" dirty="0"/>
              <a:t>x*x = 64 -&gt; x = 8 or x = -</a:t>
            </a:r>
            <a:r>
              <a:rPr lang="en-US" dirty="0" smtClean="0"/>
              <a:t>8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goal g_8 :</a:t>
            </a:r>
          </a:p>
          <a:p>
            <a:r>
              <a:rPr lang="en-US" dirty="0"/>
              <a:t>  </a:t>
            </a:r>
            <a:r>
              <a:rPr lang="en-US" dirty="0" err="1"/>
              <a:t>forall</a:t>
            </a:r>
            <a:r>
              <a:rPr lang="en-US" dirty="0"/>
              <a:t> </a:t>
            </a:r>
            <a:r>
              <a:rPr lang="en-US" dirty="0" err="1"/>
              <a:t>x,y:int</a:t>
            </a:r>
            <a:r>
              <a:rPr lang="en-US" dirty="0"/>
              <a:t>.</a:t>
            </a:r>
          </a:p>
          <a:p>
            <a:r>
              <a:rPr lang="en-US" dirty="0"/>
              <a:t>  x=1 -&gt; x+1=2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goal g_8 :</a:t>
            </a:r>
          </a:p>
          <a:p>
            <a:r>
              <a:rPr lang="en-US" dirty="0"/>
              <a:t>  </a:t>
            </a:r>
            <a:r>
              <a:rPr lang="en-US" dirty="0" err="1"/>
              <a:t>forall</a:t>
            </a:r>
            <a:r>
              <a:rPr lang="en-US" dirty="0"/>
              <a:t> </a:t>
            </a:r>
            <a:r>
              <a:rPr lang="en-US" dirty="0" err="1"/>
              <a:t>x,y:int</a:t>
            </a:r>
            <a:r>
              <a:rPr lang="en-US" dirty="0"/>
              <a:t>.</a:t>
            </a:r>
          </a:p>
          <a:p>
            <a:r>
              <a:rPr lang="en-US" dirty="0"/>
              <a:t>  x*x = 64 -&gt; x = </a:t>
            </a:r>
            <a:r>
              <a:rPr lang="en-US" dirty="0" smtClean="0"/>
              <a:t>9 </a:t>
            </a:r>
            <a:r>
              <a:rPr lang="en-US" dirty="0"/>
              <a:t>or x = -8</a:t>
            </a:r>
          </a:p>
          <a:p>
            <a:endParaRPr lang="en-US" dirty="0"/>
          </a:p>
          <a:p>
            <a:r>
              <a:rPr lang="en-US" dirty="0" smtClean="0"/>
              <a:t>goal </a:t>
            </a:r>
            <a:r>
              <a:rPr lang="en-US" dirty="0"/>
              <a:t>g_8 :</a:t>
            </a:r>
          </a:p>
          <a:p>
            <a:r>
              <a:rPr lang="en-US" dirty="0"/>
              <a:t>  </a:t>
            </a:r>
            <a:r>
              <a:rPr lang="en-US" dirty="0" err="1"/>
              <a:t>forall</a:t>
            </a:r>
            <a:r>
              <a:rPr lang="en-US" dirty="0"/>
              <a:t> </a:t>
            </a:r>
            <a:r>
              <a:rPr lang="en-US" dirty="0" err="1"/>
              <a:t>x,y:int</a:t>
            </a:r>
            <a:r>
              <a:rPr lang="en-US" dirty="0"/>
              <a:t>.</a:t>
            </a:r>
          </a:p>
          <a:p>
            <a:r>
              <a:rPr lang="en-US" dirty="0"/>
              <a:t>  x=1 and x+1=2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5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Preposition in Alt-Ergo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l-GR" i="1" dirty="0" smtClean="0"/>
              <a:t>￢</a:t>
            </a:r>
            <a:r>
              <a:rPr lang="en-US" i="1" dirty="0" smtClean="0"/>
              <a:t>   		not</a:t>
            </a:r>
          </a:p>
          <a:p>
            <a:r>
              <a:rPr lang="el-GR" i="1" dirty="0" smtClean="0"/>
              <a:t>∧</a:t>
            </a:r>
            <a:r>
              <a:rPr lang="en-US" i="1" dirty="0" smtClean="0"/>
              <a:t>		and</a:t>
            </a:r>
            <a:endParaRPr lang="en-US" i="1" dirty="0"/>
          </a:p>
          <a:p>
            <a:r>
              <a:rPr lang="el-GR" i="1" dirty="0" smtClean="0"/>
              <a:t>∨</a:t>
            </a:r>
            <a:r>
              <a:rPr lang="en-US" i="1" dirty="0" smtClean="0"/>
              <a:t>		or</a:t>
            </a:r>
            <a:endParaRPr lang="en-US" i="1" dirty="0"/>
          </a:p>
          <a:p>
            <a:r>
              <a:rPr lang="pt-BR" i="1" dirty="0"/>
              <a:t>→ </a:t>
            </a:r>
            <a:r>
              <a:rPr lang="en-US" i="1" dirty="0" smtClean="0"/>
              <a:t>		-&gt;</a:t>
            </a:r>
          </a:p>
          <a:p>
            <a:r>
              <a:rPr lang="en-US" altLang="en-US" sz="2400" dirty="0">
                <a:latin typeface="Arial Narrow"/>
              </a:rPr>
              <a:t>↔ </a:t>
            </a:r>
            <a:r>
              <a:rPr lang="en-US" altLang="en-US" sz="2400" dirty="0" smtClean="0">
                <a:latin typeface="Arial Narrow"/>
              </a:rPr>
              <a:t>		</a:t>
            </a:r>
            <a:r>
              <a:rPr lang="en-US" i="1" dirty="0" smtClean="0"/>
              <a:t>&lt;-&gt;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l-GR" i="1" dirty="0" smtClean="0"/>
              <a:t>￢</a:t>
            </a:r>
            <a:r>
              <a:rPr lang="en-US" i="1" dirty="0" smtClean="0"/>
              <a:t>p		not p</a:t>
            </a:r>
          </a:p>
          <a:p>
            <a:r>
              <a:rPr lang="en-US" i="1" dirty="0" smtClean="0"/>
              <a:t>p </a:t>
            </a:r>
            <a:r>
              <a:rPr lang="el-GR" i="1" dirty="0" smtClean="0"/>
              <a:t>∧</a:t>
            </a:r>
            <a:r>
              <a:rPr lang="en-US" i="1" dirty="0" smtClean="0"/>
              <a:t> q		p and q</a:t>
            </a:r>
          </a:p>
          <a:p>
            <a:r>
              <a:rPr lang="en-US" i="1" dirty="0" smtClean="0"/>
              <a:t>p </a:t>
            </a:r>
            <a:r>
              <a:rPr lang="el-GR" i="1" dirty="0" smtClean="0"/>
              <a:t>∨</a:t>
            </a:r>
            <a:r>
              <a:rPr lang="en-US" i="1" dirty="0" smtClean="0"/>
              <a:t> q		p or q</a:t>
            </a:r>
          </a:p>
          <a:p>
            <a:r>
              <a:rPr lang="pt-BR" i="1" dirty="0" smtClean="0"/>
              <a:t>p→q </a:t>
            </a:r>
            <a:r>
              <a:rPr lang="en-US" i="1" dirty="0"/>
              <a:t>		</a:t>
            </a:r>
            <a:r>
              <a:rPr lang="en-US" i="1" dirty="0" smtClean="0"/>
              <a:t>p -&gt; q</a:t>
            </a:r>
            <a:endParaRPr lang="en-US" i="1" dirty="0"/>
          </a:p>
          <a:p>
            <a:r>
              <a:rPr lang="en-US" altLang="en-US" sz="2400" dirty="0" smtClean="0">
                <a:latin typeface="Arial Narrow"/>
              </a:rPr>
              <a:t>p↔ q</a:t>
            </a:r>
            <a:r>
              <a:rPr lang="en-US" altLang="en-US" sz="2400" dirty="0">
                <a:latin typeface="Arial Narrow"/>
              </a:rPr>
              <a:t>	</a:t>
            </a:r>
            <a:r>
              <a:rPr lang="en-US" altLang="en-US" sz="2400" dirty="0" smtClean="0">
                <a:latin typeface="Arial Narrow"/>
              </a:rPr>
              <a:t>p </a:t>
            </a:r>
            <a:r>
              <a:rPr lang="en-US" i="1" dirty="0" smtClean="0"/>
              <a:t>&lt;-&gt; q</a:t>
            </a:r>
            <a:endParaRPr lang="en-US" i="1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dirty="0" err="1" smtClean="0"/>
              <a:t>Demorgan’s</a:t>
            </a:r>
            <a:r>
              <a:rPr lang="en-US" b="0" i="1" dirty="0" smtClean="0"/>
              <a:t> law:</a:t>
            </a:r>
          </a:p>
          <a:p>
            <a:r>
              <a:rPr lang="el-GR" b="0" i="1" dirty="0" smtClean="0"/>
              <a:t>￢</a:t>
            </a:r>
            <a:r>
              <a:rPr lang="el-GR" b="0" dirty="0" smtClean="0"/>
              <a:t>(</a:t>
            </a:r>
            <a:r>
              <a:rPr lang="en-US" b="0" dirty="0" smtClean="0"/>
              <a:t>p</a:t>
            </a:r>
            <a:r>
              <a:rPr lang="el-GR" b="0" i="1" dirty="0" smtClean="0"/>
              <a:t> </a:t>
            </a:r>
            <a:r>
              <a:rPr lang="el-GR" b="0" i="1" dirty="0"/>
              <a:t>∧ </a:t>
            </a:r>
            <a:r>
              <a:rPr lang="en-US" b="0" i="1" dirty="0" smtClean="0"/>
              <a:t>q</a:t>
            </a:r>
            <a:r>
              <a:rPr lang="el-GR" b="0" dirty="0" smtClean="0"/>
              <a:t>) </a:t>
            </a:r>
            <a:r>
              <a:rPr lang="el-GR" b="0" i="1" dirty="0"/>
              <a:t>≡ </a:t>
            </a:r>
            <a:r>
              <a:rPr lang="el-GR" b="0" i="1" dirty="0" smtClean="0"/>
              <a:t>￢</a:t>
            </a:r>
            <a:r>
              <a:rPr lang="en-US" b="0" i="1" dirty="0" smtClean="0"/>
              <a:t>p</a:t>
            </a:r>
            <a:r>
              <a:rPr lang="el-GR" b="0" i="1" dirty="0" smtClean="0"/>
              <a:t>∨￢</a:t>
            </a:r>
            <a:r>
              <a:rPr lang="en-US" b="0" i="1" dirty="0" smtClean="0"/>
              <a:t>q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1" dirty="0" smtClean="0"/>
              <a:t>Distributive law:</a:t>
            </a:r>
          </a:p>
          <a:p>
            <a:r>
              <a:rPr lang="en-US" b="0" i="1" dirty="0"/>
              <a:t>p</a:t>
            </a:r>
            <a:r>
              <a:rPr lang="el-GR" b="0" i="1" dirty="0" smtClean="0"/>
              <a:t> </a:t>
            </a:r>
            <a:r>
              <a:rPr lang="el-GR" b="0" i="1" dirty="0"/>
              <a:t>∧ </a:t>
            </a:r>
            <a:r>
              <a:rPr lang="el-GR" b="0" dirty="0" smtClean="0"/>
              <a:t>(</a:t>
            </a:r>
            <a:r>
              <a:rPr lang="en-US" b="0" dirty="0" smtClean="0"/>
              <a:t>q</a:t>
            </a:r>
            <a:r>
              <a:rPr lang="el-GR" b="0" i="1" dirty="0" smtClean="0"/>
              <a:t> </a:t>
            </a:r>
            <a:r>
              <a:rPr lang="el-GR" b="0" i="1" dirty="0"/>
              <a:t>∨ </a:t>
            </a:r>
            <a:r>
              <a:rPr lang="en-US" b="0" i="1" dirty="0" smtClean="0"/>
              <a:t>r</a:t>
            </a:r>
            <a:r>
              <a:rPr lang="el-GR" b="0" dirty="0" smtClean="0"/>
              <a:t>) </a:t>
            </a:r>
            <a:r>
              <a:rPr lang="el-GR" b="0" i="1" dirty="0"/>
              <a:t>≡ </a:t>
            </a:r>
            <a:r>
              <a:rPr lang="el-GR" b="0" dirty="0" smtClean="0"/>
              <a:t>(</a:t>
            </a:r>
            <a:r>
              <a:rPr lang="en-US" b="0" dirty="0" smtClean="0"/>
              <a:t>p</a:t>
            </a:r>
            <a:r>
              <a:rPr lang="el-GR" b="0" i="1" dirty="0" smtClean="0"/>
              <a:t> </a:t>
            </a:r>
            <a:r>
              <a:rPr lang="el-GR" b="0" i="1" dirty="0"/>
              <a:t>∧ </a:t>
            </a:r>
            <a:r>
              <a:rPr lang="en-US" b="0" i="1" dirty="0" smtClean="0"/>
              <a:t>q</a:t>
            </a:r>
            <a:r>
              <a:rPr lang="el-GR" b="0" dirty="0" smtClean="0"/>
              <a:t>) </a:t>
            </a:r>
            <a:r>
              <a:rPr lang="el-GR" b="0" i="1" dirty="0"/>
              <a:t>∨ </a:t>
            </a:r>
            <a:r>
              <a:rPr lang="el-GR" b="0" dirty="0" smtClean="0"/>
              <a:t>(</a:t>
            </a:r>
            <a:r>
              <a:rPr lang="en-US" b="0" dirty="0" smtClean="0"/>
              <a:t>p</a:t>
            </a:r>
            <a:r>
              <a:rPr lang="el-GR" b="0" i="1" dirty="0" smtClean="0"/>
              <a:t> </a:t>
            </a:r>
            <a:r>
              <a:rPr lang="el-GR" b="0" i="1" dirty="0"/>
              <a:t>∧ </a:t>
            </a:r>
            <a:r>
              <a:rPr lang="en-US" b="0" i="1" dirty="0" smtClean="0"/>
              <a:t>r</a:t>
            </a:r>
            <a:r>
              <a:rPr lang="el-GR" b="0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logic </a:t>
            </a:r>
            <a:r>
              <a:rPr lang="en-US" dirty="0" err="1"/>
              <a:t>p,q,r,s,t:prop</a:t>
            </a:r>
            <a:endParaRPr lang="en-US" dirty="0"/>
          </a:p>
          <a:p>
            <a:r>
              <a:rPr lang="en-US" dirty="0"/>
              <a:t>goal g_8 :</a:t>
            </a:r>
          </a:p>
          <a:p>
            <a:r>
              <a:rPr lang="en-US" dirty="0"/>
              <a:t>not( p or q)</a:t>
            </a:r>
          </a:p>
          <a:p>
            <a:r>
              <a:rPr lang="en-US" dirty="0"/>
              <a:t>&lt;-&gt;</a:t>
            </a:r>
          </a:p>
          <a:p>
            <a:r>
              <a:rPr lang="en-US" dirty="0"/>
              <a:t>not p and not q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logic </a:t>
            </a:r>
            <a:r>
              <a:rPr lang="en-US" dirty="0" err="1"/>
              <a:t>p,q,r,s,t:prop</a:t>
            </a:r>
            <a:endParaRPr lang="en-US" dirty="0"/>
          </a:p>
          <a:p>
            <a:r>
              <a:rPr lang="en-US" dirty="0"/>
              <a:t>goal g_8 :</a:t>
            </a:r>
          </a:p>
          <a:p>
            <a:r>
              <a:rPr lang="en-US" dirty="0"/>
              <a:t>p and ( q or r)</a:t>
            </a:r>
          </a:p>
          <a:p>
            <a:r>
              <a:rPr lang="en-US" dirty="0"/>
              <a:t>&lt;-&gt;</a:t>
            </a:r>
          </a:p>
          <a:p>
            <a:r>
              <a:rPr lang="en-US" dirty="0"/>
              <a:t>( p and q )or (p and r)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0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 in Alt-Ergo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i="1" dirty="0" smtClean="0"/>
              <a:t>P </a:t>
            </a:r>
            <a:r>
              <a:rPr lang="pt-BR" i="1" dirty="0"/>
              <a:t>∧￢Q → R, ￢R, P </a:t>
            </a:r>
            <a:r>
              <a:rPr lang="en-US" i="1" dirty="0">
                <a:latin typeface="Arial Narrow"/>
              </a:rPr>
              <a:t>├</a:t>
            </a:r>
            <a:r>
              <a:rPr lang="pt-BR" i="1" dirty="0"/>
              <a:t> Q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pt-BR" b="0" dirty="0"/>
              <a:t>(</a:t>
            </a:r>
            <a:r>
              <a:rPr lang="pt-BR" b="0" i="1" dirty="0"/>
              <a:t>p ∧ q</a:t>
            </a:r>
            <a:r>
              <a:rPr lang="pt-BR" b="0" dirty="0"/>
              <a:t>) </a:t>
            </a:r>
            <a:r>
              <a:rPr lang="pt-BR" b="0" i="1" dirty="0"/>
              <a:t>∧ r, s ∧ t </a:t>
            </a:r>
            <a:r>
              <a:rPr lang="en-US" i="1" dirty="0">
                <a:latin typeface="Arial Narrow"/>
              </a:rPr>
              <a:t>├</a:t>
            </a:r>
            <a:r>
              <a:rPr lang="pt-BR" b="0" i="1" dirty="0" smtClean="0"/>
              <a:t> </a:t>
            </a:r>
            <a:r>
              <a:rPr lang="pt-BR" b="0" i="1" dirty="0"/>
              <a:t>q ∧ 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logic </a:t>
            </a:r>
            <a:r>
              <a:rPr lang="en-US" dirty="0" err="1"/>
              <a:t>p,q,r:prop</a:t>
            </a:r>
            <a:endParaRPr lang="en-US" dirty="0"/>
          </a:p>
          <a:p>
            <a:r>
              <a:rPr lang="en-US" dirty="0"/>
              <a:t>goal g_8 :</a:t>
            </a:r>
          </a:p>
          <a:p>
            <a:r>
              <a:rPr lang="en-US" dirty="0"/>
              <a:t>  p and not q-&gt;r and</a:t>
            </a:r>
          </a:p>
          <a:p>
            <a:r>
              <a:rPr lang="en-US" dirty="0"/>
              <a:t>not r and p-</a:t>
            </a:r>
            <a:r>
              <a:rPr lang="en-US" dirty="0" smtClean="0"/>
              <a:t>&gt;q</a:t>
            </a:r>
          </a:p>
          <a:p>
            <a:r>
              <a:rPr lang="en-US" dirty="0"/>
              <a:t># [message] Inconsistent assumption # [answer] Valid (0.0080 seconds) (3 steps)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logic </a:t>
            </a:r>
            <a:r>
              <a:rPr lang="en-US" dirty="0" err="1"/>
              <a:t>p,q,r,s,t:prop</a:t>
            </a:r>
            <a:endParaRPr lang="en-US" dirty="0"/>
          </a:p>
          <a:p>
            <a:r>
              <a:rPr lang="en-US" dirty="0"/>
              <a:t>goal g_8 :</a:t>
            </a:r>
          </a:p>
          <a:p>
            <a:r>
              <a:rPr lang="en-US" dirty="0"/>
              <a:t>(p and q) and r and</a:t>
            </a:r>
          </a:p>
          <a:p>
            <a:r>
              <a:rPr lang="en-US" dirty="0"/>
              <a:t>s and t -&gt; q and 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Dr.S.Padmavathi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D3AB-DC7C-4C76-9ED4-2414F38641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3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 noChangeArrowheads="1"/>
          </p:cNvSpPr>
          <p:nvPr>
            <p:ph type="title"/>
          </p:nvPr>
        </p:nvSpPr>
        <p:spPr>
          <a:xfrm>
            <a:off x="838200" y="195263"/>
            <a:ext cx="7772400" cy="1143000"/>
          </a:xfrm>
        </p:spPr>
        <p:txBody>
          <a:bodyPr/>
          <a:lstStyle/>
          <a:p>
            <a:r>
              <a:rPr lang="en-US" altLang="en-US" smtClean="0"/>
              <a:t>Cricket Match </a:t>
            </a:r>
            <a:r>
              <a:rPr lang="en-US" altLang="en-US" smtClean="0">
                <a:sym typeface="Wingdings" pitchFamily="2" charset="2"/>
              </a:rPr>
              <a:t></a:t>
            </a:r>
            <a:endParaRPr lang="en-US" altLang="en-US" smtClean="0"/>
          </a:p>
        </p:txBody>
      </p:sp>
      <p:pic>
        <p:nvPicPr>
          <p:cNvPr id="921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530599"/>
            <a:ext cx="4316413" cy="286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928" y="1279524"/>
            <a:ext cx="2287588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64" y="1295400"/>
            <a:ext cx="34163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4483" y="6399212"/>
            <a:ext cx="8296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Reference: </a:t>
            </a:r>
            <a:r>
              <a:rPr lang="en-US" sz="1200" dirty="0" err="1" smtClean="0"/>
              <a:t>Dr.Bharat</a:t>
            </a:r>
            <a:r>
              <a:rPr lang="en-US" sz="1200" dirty="0" smtClean="0"/>
              <a:t> </a:t>
            </a:r>
            <a:r>
              <a:rPr lang="en-US" sz="1200" dirty="0" err="1" smtClean="0"/>
              <a:t>Jayaraman</a:t>
            </a:r>
            <a:r>
              <a:rPr lang="en-US" sz="1200" dirty="0" smtClean="0"/>
              <a:t>, </a:t>
            </a:r>
            <a:r>
              <a:rPr lang="en-US" sz="1200" dirty="0" err="1" smtClean="0"/>
              <a:t>Unviversity</a:t>
            </a:r>
            <a:r>
              <a:rPr lang="en-US" sz="1200" dirty="0" smtClean="0"/>
              <a:t> of Buffalo, CSE449-459 Software verification course, Spring 2020.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0980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Propositional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7FB43D-4437-427C-8B1A-11CD1D768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524000"/>
            <a:ext cx="6781800" cy="4800600"/>
          </a:xfrm>
          <a:ln>
            <a:solidFill>
              <a:srgbClr val="17ECF1"/>
            </a:solidFill>
          </a:ln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800" dirty="0"/>
              <a:t>        </a:t>
            </a:r>
            <a:r>
              <a:rPr lang="en-US" sz="2400" dirty="0"/>
              <a:t>d1:  It is Monday.   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 	d2:  It is Tuesday.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	d3:  It is Wednesday.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	d4:  It is Thursday.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	d5:  It is Friday.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	d6:  It is Saturday.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	d7:  It is Sunday.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	  </a:t>
            </a:r>
            <a:r>
              <a:rPr lang="en-US" sz="2400" dirty="0">
                <a:solidFill>
                  <a:srgbClr val="00B050"/>
                </a:solidFill>
              </a:rPr>
              <a:t>m</a:t>
            </a:r>
            <a:r>
              <a:rPr lang="en-US" sz="2400" dirty="0"/>
              <a:t>:  There is a </a:t>
            </a:r>
            <a:r>
              <a:rPr lang="en-US" sz="2400" dirty="0">
                <a:solidFill>
                  <a:srgbClr val="00B050"/>
                </a:solidFill>
              </a:rPr>
              <a:t>match </a:t>
            </a:r>
            <a:r>
              <a:rPr lang="en-US" sz="2400" dirty="0"/>
              <a:t>today.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17ECF1"/>
                </a:solidFill>
              </a:rPr>
              <a:t>  </a:t>
            </a:r>
            <a:r>
              <a:rPr lang="en-US" sz="2400" dirty="0">
                <a:solidFill>
                  <a:srgbClr val="0070C0"/>
                </a:solidFill>
              </a:rPr>
              <a:t>r</a:t>
            </a:r>
            <a:r>
              <a:rPr lang="en-US" sz="2400" dirty="0"/>
              <a:t>:   It is </a:t>
            </a:r>
            <a:r>
              <a:rPr lang="en-US" sz="2400" dirty="0">
                <a:solidFill>
                  <a:srgbClr val="0070C0"/>
                </a:solidFill>
              </a:rPr>
              <a:t>raining</a:t>
            </a:r>
            <a:r>
              <a:rPr lang="en-US" sz="2400" dirty="0"/>
              <a:t> today.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	  </a:t>
            </a:r>
            <a:r>
              <a:rPr lang="en-US" sz="2400" dirty="0">
                <a:solidFill>
                  <a:srgbClr val="7030A0"/>
                </a:solidFill>
              </a:rPr>
              <a:t>t</a:t>
            </a:r>
            <a:r>
              <a:rPr lang="en-US" sz="2400" dirty="0"/>
              <a:t>:   The </a:t>
            </a:r>
            <a:r>
              <a:rPr lang="en-US" sz="2400" dirty="0">
                <a:solidFill>
                  <a:srgbClr val="7030A0"/>
                </a:solidFill>
              </a:rPr>
              <a:t>teams </a:t>
            </a:r>
            <a:r>
              <a:rPr lang="en-US" sz="2400" dirty="0"/>
              <a:t>are ready today.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8185" y="6362736"/>
            <a:ext cx="8296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Reference: </a:t>
            </a:r>
            <a:r>
              <a:rPr lang="en-US" sz="1200" dirty="0" err="1" smtClean="0"/>
              <a:t>Dr.Bharat</a:t>
            </a:r>
            <a:r>
              <a:rPr lang="en-US" sz="1200" dirty="0" smtClean="0"/>
              <a:t> </a:t>
            </a:r>
            <a:r>
              <a:rPr lang="en-US" sz="1200" dirty="0" err="1" smtClean="0"/>
              <a:t>Jayaraman</a:t>
            </a:r>
            <a:r>
              <a:rPr lang="en-US" sz="1200" dirty="0" smtClean="0"/>
              <a:t>, </a:t>
            </a:r>
            <a:r>
              <a:rPr lang="en-US" sz="1200" dirty="0" err="1" smtClean="0"/>
              <a:t>Unviversity</a:t>
            </a:r>
            <a:r>
              <a:rPr lang="en-US" sz="1200" dirty="0" smtClean="0"/>
              <a:t> of Buffalo, CSE449-459 Software verification course, Spring 2020.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4811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>
          <a:xfrm>
            <a:off x="620713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Constraints on a Match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DB01C5-E57E-400D-B81F-9AE7A11DD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3962400"/>
          </a:xfrm>
          <a:ln>
            <a:solidFill>
              <a:schemeClr val="accent2">
                <a:lumMod val="10000"/>
                <a:lumOff val="90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en-US" sz="2800" dirty="0"/>
              <a:t>It is Monday or Tuesday … or Sunday.</a:t>
            </a:r>
          </a:p>
          <a:p>
            <a:pPr>
              <a:defRPr/>
            </a:pPr>
            <a:r>
              <a:rPr lang="en-US" sz="2800" dirty="0"/>
              <a:t>Cricket matches can be played only on Monday, Friday, Saturday, and Sunday.</a:t>
            </a:r>
          </a:p>
          <a:p>
            <a:pPr>
              <a:defRPr/>
            </a:pPr>
            <a:r>
              <a:rPr lang="en-US" sz="2800" dirty="0"/>
              <a:t>A cricket match can be played only if it is not raining and the teams are ready.</a:t>
            </a:r>
          </a:p>
          <a:p>
            <a:pPr>
              <a:defRPr/>
            </a:pPr>
            <a:r>
              <a:rPr lang="en-US" sz="2800" dirty="0"/>
              <a:t>It rains every Tuesday, Friday, and Saturday.</a:t>
            </a:r>
          </a:p>
          <a:p>
            <a:pPr>
              <a:defRPr/>
            </a:pPr>
            <a:r>
              <a:rPr lang="en-US" sz="2800" dirty="0"/>
              <a:t>Teams are ready on every day except Monday.</a:t>
            </a:r>
          </a:p>
        </p:txBody>
      </p:sp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1905000" y="5334000"/>
            <a:ext cx="4899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800" dirty="0">
                <a:solidFill>
                  <a:srgbClr val="7030A0"/>
                </a:solidFill>
              </a:rPr>
              <a:t>Let’s take them one by one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462" y="6036608"/>
            <a:ext cx="8296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Reference: </a:t>
            </a:r>
            <a:r>
              <a:rPr lang="en-US" sz="1200" dirty="0" err="1" smtClean="0"/>
              <a:t>Dr.Bharat</a:t>
            </a:r>
            <a:r>
              <a:rPr lang="en-US" sz="1200" dirty="0" smtClean="0"/>
              <a:t> </a:t>
            </a:r>
            <a:r>
              <a:rPr lang="en-US" sz="1200" dirty="0" err="1" smtClean="0"/>
              <a:t>Jayaraman</a:t>
            </a:r>
            <a:r>
              <a:rPr lang="en-US" sz="1200" dirty="0" smtClean="0"/>
              <a:t>, </a:t>
            </a:r>
            <a:r>
              <a:rPr lang="en-US" sz="1200" dirty="0" err="1" smtClean="0"/>
              <a:t>Unviversity</a:t>
            </a:r>
            <a:r>
              <a:rPr lang="en-US" sz="1200" dirty="0" smtClean="0"/>
              <a:t> of Buffalo, CSE449-459 Software verification course, Spring 2020.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2243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36E44025FF0C439CEFCCEBDF753C7E" ma:contentTypeVersion="2" ma:contentTypeDescription="Create a new document." ma:contentTypeScope="" ma:versionID="26fd7d02cf78dda1345327a75e26dd98">
  <xsd:schema xmlns:xsd="http://www.w3.org/2001/XMLSchema" xmlns:xs="http://www.w3.org/2001/XMLSchema" xmlns:p="http://schemas.microsoft.com/office/2006/metadata/properties" xmlns:ns2="f189688e-92a3-4bea-b41b-85728c9cacd2" targetNamespace="http://schemas.microsoft.com/office/2006/metadata/properties" ma:root="true" ma:fieldsID="72e3d467074318259679892b59f71608" ns2:_="">
    <xsd:import namespace="f189688e-92a3-4bea-b41b-85728c9cac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89688e-92a3-4bea-b41b-85728c9cac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3DA79E-775E-40F9-8C47-FF8D2BF3B430}"/>
</file>

<file path=customXml/itemProps2.xml><?xml version="1.0" encoding="utf-8"?>
<ds:datastoreItem xmlns:ds="http://schemas.openxmlformats.org/officeDocument/2006/customXml" ds:itemID="{6DDEE7B9-0ED4-403B-B87F-C53E485788C3}"/>
</file>

<file path=customXml/itemProps3.xml><?xml version="1.0" encoding="utf-8"?>
<ds:datastoreItem xmlns:ds="http://schemas.openxmlformats.org/officeDocument/2006/customXml" ds:itemID="{AC884A63-1556-4486-B43E-898118B71229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3582</TotalTime>
  <Words>1821</Words>
  <Application>Microsoft Office PowerPoint</Application>
  <PresentationFormat>On-screen Show (4:3)</PresentationFormat>
  <Paragraphs>246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Flow</vt:lpstr>
      <vt:lpstr>Alt-Ergo for Validity Check</vt:lpstr>
      <vt:lpstr>Alt-Ergo Checks Validity</vt:lpstr>
      <vt:lpstr>Alt-Ergo Examples</vt:lpstr>
      <vt:lpstr>Preposition in Alt-Ergo</vt:lpstr>
      <vt:lpstr>Equivalent</vt:lpstr>
      <vt:lpstr>Sequent in Alt-Ergo</vt:lpstr>
      <vt:lpstr>Cricket Match </vt:lpstr>
      <vt:lpstr>Propositional Variables</vt:lpstr>
      <vt:lpstr>Constraints on a Match</vt:lpstr>
      <vt:lpstr>Encode in Propositional Logic</vt:lpstr>
      <vt:lpstr>PowerPoint Presentation</vt:lpstr>
      <vt:lpstr>PowerPoint Presentation</vt:lpstr>
      <vt:lpstr>“Theory of Cricket Matches”</vt:lpstr>
      <vt:lpstr>Theory and Theorem</vt:lpstr>
      <vt:lpstr>Alt-Ergo checks Validity</vt:lpstr>
      <vt:lpstr>Exercise- sequent in Alt-Ergo </vt:lpstr>
      <vt:lpstr>Exercise- sequent in Alt-Ergo </vt:lpstr>
      <vt:lpstr>Exercise- Propositional statement</vt:lpstr>
      <vt:lpstr>Solution</vt:lpstr>
      <vt:lpstr>Exercise- solving puzzle</vt:lpstr>
      <vt:lpstr>Solution</vt:lpstr>
      <vt:lpstr>Exercise</vt:lpstr>
      <vt:lpstr>Exercise</vt:lpstr>
      <vt:lpstr>Exercise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Propositional Logic</dc:title>
  <dc:creator>amrita</dc:creator>
  <cp:lastModifiedBy>amrita</cp:lastModifiedBy>
  <cp:revision>90</cp:revision>
  <cp:lastPrinted>2020-07-27T15:42:13Z</cp:lastPrinted>
  <dcterms:created xsi:type="dcterms:W3CDTF">2020-07-21T16:45:09Z</dcterms:created>
  <dcterms:modified xsi:type="dcterms:W3CDTF">2020-08-02T13:21:38Z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0x0101002836E44025FF0C439CEFCCEBDF753C7E</vt:lpwstr>
  </property>
</Properties>
</file>