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9"/>
  </p:notesMasterIdLst>
  <p:sldIdLst>
    <p:sldId id="312" r:id="rId2"/>
    <p:sldId id="351" r:id="rId3"/>
    <p:sldId id="283" r:id="rId4"/>
    <p:sldId id="284" r:id="rId5"/>
    <p:sldId id="287" r:id="rId6"/>
    <p:sldId id="285" r:id="rId7"/>
    <p:sldId id="335" r:id="rId8"/>
    <p:sldId id="337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345" r:id="rId17"/>
    <p:sldId id="346" r:id="rId18"/>
    <p:sldId id="286" r:id="rId19"/>
    <p:sldId id="288" r:id="rId20"/>
    <p:sldId id="320" r:id="rId21"/>
    <p:sldId id="358" r:id="rId22"/>
    <p:sldId id="344" r:id="rId23"/>
    <p:sldId id="318" r:id="rId24"/>
    <p:sldId id="319" r:id="rId25"/>
    <p:sldId id="315" r:id="rId26"/>
    <p:sldId id="352" r:id="rId27"/>
    <p:sldId id="330" r:id="rId28"/>
    <p:sldId id="331" r:id="rId29"/>
    <p:sldId id="324" r:id="rId30"/>
    <p:sldId id="332" r:id="rId31"/>
    <p:sldId id="350" r:id="rId32"/>
    <p:sldId id="271" r:id="rId33"/>
    <p:sldId id="353" r:id="rId34"/>
    <p:sldId id="354" r:id="rId35"/>
    <p:sldId id="355" r:id="rId36"/>
    <p:sldId id="356" r:id="rId37"/>
    <p:sldId id="35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09DE-A725-41D3-A1CC-FAE1EF37581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FEF80-4A5D-4FB1-87B8-DC75BC10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68B57BA-C708-4A5A-BEFA-59B0ED9C803D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51AD38A-91C6-4210-82ED-7370D64B3E65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59BA13-10CF-4D28-AF5A-17201B655A5C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007209-EEB1-412F-B802-59BBCDF41947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7BAF-4385-481F-9090-B4C4A128DEE4}" type="datetime1">
              <a:rPr lang="en-US" smtClean="0"/>
              <a:t>8/11/2020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92F-CAEC-4C58-B09B-5C968CBA232F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6BC-B623-49C4-966B-CD08207465E9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C47B-E7B0-4B67-A871-D2382A716FD2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6E7B-C978-48A2-9500-73CB6A9303F5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46B6-7481-4F41-AF37-0568B0A02374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E55-D32B-4053-AC93-EA6A36BCB503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5B-7CF5-4AE1-AF41-E9388FE801A6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00B7-490A-4A94-962D-DE064E2F118C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06E-8C1F-4C2F-80EA-5714FE2A6B18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4B1-F7BB-4516-8C3E-AB644CFD6246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50761E-747E-4E04-9F94-944BDD89A88C}" type="datetime1">
              <a:rPr lang="en-US" smtClean="0"/>
              <a:t>8/11/2020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19CSE205 Program Reasoning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Predicate </a:t>
            </a:r>
            <a:r>
              <a:rPr lang="en-US" dirty="0"/>
              <a:t>Logic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Dr.S.Padmavathi</a:t>
            </a:r>
            <a:endParaRPr lang="en-US" dirty="0"/>
          </a:p>
          <a:p>
            <a:r>
              <a:rPr lang="en-US" dirty="0"/>
              <a:t>CSE, Amrita School of Engineering</a:t>
            </a:r>
          </a:p>
          <a:p>
            <a:r>
              <a:rPr lang="en-US" dirty="0"/>
              <a:t>Coimbatore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 proposition with </a:t>
            </a:r>
            <a:r>
              <a:rPr lang="en-US" i="1" dirty="0"/>
              <a:t>∀</a:t>
            </a:r>
            <a:r>
              <a:rPr lang="en-US" dirty="0" smtClean="0"/>
              <a:t> </a:t>
            </a:r>
            <a:r>
              <a:rPr lang="en-US" dirty="0"/>
              <a:t>is equivalent to a </a:t>
            </a:r>
            <a:r>
              <a:rPr lang="en-US" b="1" dirty="0"/>
              <a:t>conjunction </a:t>
            </a:r>
            <a:r>
              <a:rPr lang="en-US" dirty="0"/>
              <a:t>of </a:t>
            </a:r>
            <a:r>
              <a:rPr lang="en-US" dirty="0" smtClean="0"/>
              <a:t>propositions without </a:t>
            </a:r>
            <a:r>
              <a:rPr lang="en-US" dirty="0"/>
              <a:t>quantifiers</a:t>
            </a:r>
          </a:p>
          <a:p>
            <a:r>
              <a:rPr lang="en-US" i="1" dirty="0"/>
              <a:t>∀ </a:t>
            </a:r>
            <a:r>
              <a:rPr lang="en-US" dirty="0" smtClean="0"/>
              <a:t>x </a:t>
            </a:r>
            <a:r>
              <a:rPr lang="en-US" dirty="0"/>
              <a:t>P(x) </a:t>
            </a:r>
            <a:r>
              <a:rPr lang="en-US" b="1" dirty="0"/>
              <a:t>≡ </a:t>
            </a:r>
            <a:r>
              <a:rPr lang="en-US" dirty="0"/>
              <a:t>P(a1) ∧ P(a2) ∧ … ∧ P(an) where {a1, a2, …, an) is the domain</a:t>
            </a:r>
          </a:p>
          <a:p>
            <a:r>
              <a:rPr lang="en-US" dirty="0" smtClean="0"/>
              <a:t>A </a:t>
            </a:r>
            <a:r>
              <a:rPr lang="en-US" dirty="0"/>
              <a:t>proposition </a:t>
            </a:r>
            <a:r>
              <a:rPr lang="en-US" dirty="0" smtClean="0"/>
              <a:t>with</a:t>
            </a:r>
            <a:r>
              <a:rPr lang="en-US" i="1" dirty="0"/>
              <a:t> ∃ </a:t>
            </a:r>
            <a:r>
              <a:rPr lang="en-US" dirty="0" smtClean="0"/>
              <a:t>is </a:t>
            </a:r>
            <a:r>
              <a:rPr lang="en-US" dirty="0"/>
              <a:t>equivalent to a </a:t>
            </a:r>
            <a:r>
              <a:rPr lang="en-US" b="1" dirty="0"/>
              <a:t>disjunction </a:t>
            </a:r>
            <a:r>
              <a:rPr lang="en-US" dirty="0"/>
              <a:t>of </a:t>
            </a:r>
            <a:r>
              <a:rPr lang="en-US" dirty="0" smtClean="0"/>
              <a:t>propositions without </a:t>
            </a:r>
            <a:r>
              <a:rPr lang="en-US" dirty="0"/>
              <a:t>quantifiers</a:t>
            </a:r>
          </a:p>
          <a:p>
            <a:r>
              <a:rPr lang="en-US" i="1" dirty="0"/>
              <a:t>∃ </a:t>
            </a:r>
            <a:r>
              <a:rPr lang="en-US" dirty="0" smtClean="0"/>
              <a:t>x </a:t>
            </a:r>
            <a:r>
              <a:rPr lang="en-US" dirty="0"/>
              <a:t>P(x) </a:t>
            </a:r>
            <a:r>
              <a:rPr lang="en-US" b="1" dirty="0"/>
              <a:t>≡ </a:t>
            </a:r>
            <a:r>
              <a:rPr lang="en-US" dirty="0"/>
              <a:t>P(a1) ∨ P(a2) ∨ … ∨ P(an) where {a1, a2, …, an) is the domain</a:t>
            </a:r>
          </a:p>
          <a:p>
            <a:r>
              <a:rPr lang="en-US" dirty="0" smtClean="0"/>
              <a:t>Even </a:t>
            </a:r>
            <a:r>
              <a:rPr lang="en-US" dirty="0"/>
              <a:t>if the domains are </a:t>
            </a:r>
            <a:r>
              <a:rPr lang="en-US" b="1" dirty="0"/>
              <a:t>infinite</a:t>
            </a:r>
            <a:r>
              <a:rPr lang="en-US" dirty="0"/>
              <a:t>, we can still think of the quantifiers </a:t>
            </a:r>
            <a:r>
              <a:rPr lang="en-US" dirty="0" smtClean="0"/>
              <a:t>in this </a:t>
            </a:r>
            <a:r>
              <a:rPr lang="en-US" dirty="0"/>
              <a:t>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Vs</a:t>
            </a:r>
            <a:r>
              <a:rPr lang="en-US" dirty="0" smtClean="0"/>
              <a:t> Bound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is </a:t>
            </a:r>
            <a:r>
              <a:rPr lang="en-US" b="1" dirty="0"/>
              <a:t>free </a:t>
            </a:r>
            <a:r>
              <a:rPr lang="en-US" dirty="0"/>
              <a:t>if it can take on any value</a:t>
            </a:r>
          </a:p>
          <a:p>
            <a:r>
              <a:rPr lang="en-US" dirty="0" smtClean="0"/>
              <a:t>A </a:t>
            </a:r>
            <a:r>
              <a:rPr lang="en-US" dirty="0"/>
              <a:t>variable is </a:t>
            </a:r>
            <a:r>
              <a:rPr lang="en-US" b="1" dirty="0"/>
              <a:t>bound </a:t>
            </a:r>
            <a:r>
              <a:rPr lang="en-US" dirty="0"/>
              <a:t>if it is within the scope of a quantifier</a:t>
            </a:r>
          </a:p>
          <a:p>
            <a:r>
              <a:rPr lang="en-US" b="1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 smtClean="0"/>
              <a:t>∃x </a:t>
            </a:r>
            <a:r>
              <a:rPr lang="en-US" dirty="0"/>
              <a:t>P(x)</a:t>
            </a:r>
          </a:p>
          <a:p>
            <a:pPr lvl="1"/>
            <a:r>
              <a:rPr lang="en-US" dirty="0"/>
              <a:t>x is bound</a:t>
            </a:r>
          </a:p>
          <a:p>
            <a:pPr lvl="1"/>
            <a:r>
              <a:rPr lang="en-US" dirty="0"/>
              <a:t>the expression </a:t>
            </a:r>
            <a:r>
              <a:rPr lang="en-US" b="1" dirty="0"/>
              <a:t>is </a:t>
            </a:r>
            <a:r>
              <a:rPr lang="en-US" dirty="0"/>
              <a:t>a proposition</a:t>
            </a:r>
          </a:p>
          <a:p>
            <a:r>
              <a:rPr lang="en-US" dirty="0" smtClean="0"/>
              <a:t>∃</a:t>
            </a:r>
            <a:r>
              <a:rPr lang="es-ES" dirty="0" smtClean="0"/>
              <a:t>x </a:t>
            </a:r>
            <a:r>
              <a:rPr lang="es-ES" dirty="0"/>
              <a:t>Q(x, y), </a:t>
            </a:r>
            <a:r>
              <a:rPr lang="en-US" dirty="0" smtClean="0"/>
              <a:t>∃</a:t>
            </a:r>
            <a:r>
              <a:rPr lang="es-ES" dirty="0" smtClean="0"/>
              <a:t>x </a:t>
            </a:r>
            <a:r>
              <a:rPr lang="es-ES" dirty="0"/>
              <a:t>P(x) ∧ R(y)</a:t>
            </a:r>
          </a:p>
          <a:p>
            <a:pPr lvl="1"/>
            <a:r>
              <a:rPr lang="en-US" dirty="0"/>
              <a:t>x is bound but y is free</a:t>
            </a:r>
          </a:p>
          <a:p>
            <a:pPr lvl="1"/>
            <a:r>
              <a:rPr lang="en-US" dirty="0"/>
              <a:t>these expressions </a:t>
            </a:r>
            <a:r>
              <a:rPr lang="en-US" b="1" dirty="0"/>
              <a:t>are not </a:t>
            </a:r>
            <a:r>
              <a:rPr lang="en-US" dirty="0" smtClean="0"/>
              <a:t>propositions</a:t>
            </a:r>
          </a:p>
          <a:p>
            <a:r>
              <a:rPr lang="es-ES" i="1" dirty="0"/>
              <a:t>∀x </a:t>
            </a:r>
            <a:r>
              <a:rPr lang="es-ES" dirty="0"/>
              <a:t>((</a:t>
            </a:r>
            <a:r>
              <a:rPr lang="es-ES" i="1" dirty="0"/>
              <a:t>P</a:t>
            </a:r>
            <a:r>
              <a:rPr lang="es-ES" dirty="0"/>
              <a:t>(</a:t>
            </a:r>
            <a:r>
              <a:rPr lang="es-ES" i="1" dirty="0"/>
              <a:t>x</a:t>
            </a:r>
            <a:r>
              <a:rPr lang="es-ES" dirty="0"/>
              <a:t>) </a:t>
            </a:r>
            <a:r>
              <a:rPr lang="es-ES" i="1" dirty="0"/>
              <a:t>→ Q</a:t>
            </a:r>
            <a:r>
              <a:rPr lang="es-ES" dirty="0"/>
              <a:t>(</a:t>
            </a:r>
            <a:r>
              <a:rPr lang="es-ES" i="1" dirty="0"/>
              <a:t>x</a:t>
            </a:r>
            <a:r>
              <a:rPr lang="es-ES" dirty="0"/>
              <a:t>)) </a:t>
            </a:r>
            <a:r>
              <a:rPr lang="es-ES" i="1" dirty="0"/>
              <a:t>∧ S</a:t>
            </a:r>
            <a:r>
              <a:rPr lang="es-ES" dirty="0"/>
              <a:t>(</a:t>
            </a:r>
            <a:r>
              <a:rPr lang="es-ES" i="1" dirty="0"/>
              <a:t>x, y</a:t>
            </a:r>
            <a:r>
              <a:rPr lang="es-ES" dirty="0"/>
              <a:t>)) </a:t>
            </a:r>
            <a:r>
              <a:rPr lang="es-ES" dirty="0" err="1"/>
              <a:t>bound</a:t>
            </a:r>
            <a:endParaRPr lang="es-ES" dirty="0"/>
          </a:p>
          <a:p>
            <a:r>
              <a:rPr lang="en-US" dirty="0"/>
              <a:t>(</a:t>
            </a:r>
            <a:r>
              <a:rPr lang="en-US" i="1" dirty="0"/>
              <a:t>∀x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∧ 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))) </a:t>
            </a:r>
            <a:r>
              <a:rPr lang="en-US" i="1" dirty="0"/>
              <a:t>→ </a:t>
            </a:r>
            <a:r>
              <a:rPr lang="en-US" dirty="0"/>
              <a:t>(</a:t>
            </a:r>
            <a:r>
              <a:rPr lang="en-US" i="1" dirty="0"/>
              <a:t>￢P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∨ Q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))-</a:t>
            </a:r>
            <a:r>
              <a:rPr lang="en-US" dirty="0" err="1"/>
              <a:t>rhs</a:t>
            </a:r>
            <a:r>
              <a:rPr lang="en-US" dirty="0"/>
              <a:t> free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Example </a:t>
            </a:r>
            <a:r>
              <a:rPr lang="en-US" dirty="0"/>
              <a:t>1: Translate: “Every student has taken a course in Java.”</a:t>
            </a:r>
          </a:p>
          <a:p>
            <a:r>
              <a:rPr lang="en-US" dirty="0" smtClean="0"/>
              <a:t>The </a:t>
            </a:r>
            <a:r>
              <a:rPr lang="en-US" dirty="0"/>
              <a:t>solution will depend on the choice of the domain</a:t>
            </a:r>
          </a:p>
          <a:p>
            <a:r>
              <a:rPr lang="en-US" b="1" dirty="0" smtClean="0"/>
              <a:t>Solution </a:t>
            </a:r>
            <a:r>
              <a:rPr lang="en-US" dirty="0"/>
              <a:t>1: U = {all students}</a:t>
            </a:r>
          </a:p>
          <a:p>
            <a:r>
              <a:rPr lang="en-US" dirty="0"/>
              <a:t>define J(x) as: “x has taken a course in Java”</a:t>
            </a:r>
          </a:p>
          <a:p>
            <a:r>
              <a:rPr lang="en-US" dirty="0"/>
              <a:t>translation: ∀</a:t>
            </a:r>
            <a:r>
              <a:rPr lang="en-US" i="1" dirty="0"/>
              <a:t>x</a:t>
            </a:r>
            <a:r>
              <a:rPr lang="en-US" dirty="0" smtClean="0"/>
              <a:t> J(x)</a:t>
            </a:r>
            <a:endParaRPr lang="en-US" dirty="0"/>
          </a:p>
          <a:p>
            <a:r>
              <a:rPr lang="en-US" b="1" dirty="0" smtClean="0"/>
              <a:t>Solution </a:t>
            </a:r>
            <a:r>
              <a:rPr lang="en-US" dirty="0"/>
              <a:t>2: U = {all people}</a:t>
            </a:r>
          </a:p>
          <a:p>
            <a:r>
              <a:rPr lang="en-US" dirty="0"/>
              <a:t>define S(x) as: “x is a student” and J(x) as before</a:t>
            </a:r>
          </a:p>
          <a:p>
            <a:r>
              <a:rPr lang="en-US" dirty="0"/>
              <a:t>result: ∀</a:t>
            </a:r>
            <a:r>
              <a:rPr lang="en-US" i="1" dirty="0"/>
              <a:t>x </a:t>
            </a:r>
            <a:r>
              <a:rPr lang="en-US" i="1" dirty="0" smtClean="0"/>
              <a:t>(</a:t>
            </a:r>
            <a:r>
              <a:rPr lang="en-US" dirty="0" smtClean="0"/>
              <a:t>S(x) </a:t>
            </a:r>
            <a:r>
              <a:rPr lang="en-US" dirty="0"/>
              <a:t>→ </a:t>
            </a:r>
            <a:r>
              <a:rPr lang="en-US" dirty="0" smtClean="0"/>
              <a:t>J(x)).</a:t>
            </a:r>
            <a:endParaRPr lang="en-US" dirty="0"/>
          </a:p>
          <a:p>
            <a:r>
              <a:rPr lang="en-US" b="1" dirty="0" smtClean="0"/>
              <a:t>Note</a:t>
            </a:r>
            <a:r>
              <a:rPr lang="en-US" b="1" dirty="0"/>
              <a:t>: </a:t>
            </a:r>
            <a:r>
              <a:rPr lang="en-US" dirty="0"/>
              <a:t>∀</a:t>
            </a:r>
            <a:r>
              <a:rPr lang="en-US" i="1" dirty="0"/>
              <a:t>x</a:t>
            </a:r>
            <a:r>
              <a:rPr lang="en-US" dirty="0" smtClean="0"/>
              <a:t> (S(x) </a:t>
            </a:r>
            <a:r>
              <a:rPr lang="en-US" dirty="0"/>
              <a:t>∧ </a:t>
            </a:r>
            <a:r>
              <a:rPr lang="en-US" dirty="0" smtClean="0"/>
              <a:t>J(x)) </a:t>
            </a:r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correct. What does it mean?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Example 2</a:t>
            </a:r>
            <a:r>
              <a:rPr lang="en-US" dirty="0"/>
              <a:t>: Translate: “</a:t>
            </a:r>
            <a:r>
              <a:rPr lang="en-US" b="1" dirty="0"/>
              <a:t>Some </a:t>
            </a:r>
            <a:r>
              <a:rPr lang="en-US" dirty="0"/>
              <a:t>student has taken a course in Java.”</a:t>
            </a:r>
          </a:p>
          <a:p>
            <a:r>
              <a:rPr lang="en-US" dirty="0" smtClean="0"/>
              <a:t>Solution </a:t>
            </a:r>
            <a:r>
              <a:rPr lang="en-US" dirty="0"/>
              <a:t>again depends on the choice of domain</a:t>
            </a:r>
          </a:p>
          <a:p>
            <a:r>
              <a:rPr lang="en-US" b="1" dirty="0" smtClean="0"/>
              <a:t>Solution </a:t>
            </a:r>
            <a:r>
              <a:rPr lang="en-US" dirty="0"/>
              <a:t>1:</a:t>
            </a:r>
          </a:p>
          <a:p>
            <a:r>
              <a:rPr lang="en-US" dirty="0"/>
              <a:t>If U = {all students} then </a:t>
            </a:r>
            <a:endParaRPr lang="en-US" dirty="0" smtClean="0"/>
          </a:p>
          <a:p>
            <a:r>
              <a:rPr lang="en-US" dirty="0" smtClean="0"/>
              <a:t>∃x J(x)</a:t>
            </a:r>
            <a:endParaRPr lang="en-US" dirty="0"/>
          </a:p>
          <a:p>
            <a:r>
              <a:rPr lang="en-US" b="1" dirty="0" smtClean="0"/>
              <a:t>Solution </a:t>
            </a:r>
            <a:r>
              <a:rPr lang="en-US" dirty="0"/>
              <a:t>2:</a:t>
            </a:r>
          </a:p>
          <a:p>
            <a:r>
              <a:rPr lang="en-US" dirty="0"/>
              <a:t>If U = {all people} then </a:t>
            </a:r>
            <a:endParaRPr lang="en-US" dirty="0" smtClean="0"/>
          </a:p>
          <a:p>
            <a:r>
              <a:rPr lang="en-US" dirty="0" smtClean="0"/>
              <a:t>∃x (S(x) </a:t>
            </a:r>
            <a:r>
              <a:rPr lang="en-US" dirty="0"/>
              <a:t>∧ </a:t>
            </a:r>
            <a:r>
              <a:rPr lang="en-US" dirty="0" smtClean="0"/>
              <a:t>J(x))</a:t>
            </a:r>
            <a:endParaRPr lang="en-US" dirty="0"/>
          </a:p>
          <a:p>
            <a:r>
              <a:rPr lang="en-US" b="1" dirty="0" smtClean="0"/>
              <a:t>Note</a:t>
            </a:r>
            <a:r>
              <a:rPr lang="en-US" b="1" dirty="0"/>
              <a:t>: </a:t>
            </a:r>
            <a:r>
              <a:rPr lang="en-US" dirty="0" smtClean="0"/>
              <a:t>∃x (S(x) </a:t>
            </a:r>
            <a:r>
              <a:rPr lang="en-US" dirty="0"/>
              <a:t>→ </a:t>
            </a:r>
            <a:r>
              <a:rPr lang="en-US" dirty="0" smtClean="0"/>
              <a:t>J(x)) </a:t>
            </a:r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correct. What does it mean?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with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1</a:t>
            </a:r>
            <a:r>
              <a:rPr lang="en-US" dirty="0"/>
              <a:t>: “Every student has taken a course in Java”</a:t>
            </a:r>
          </a:p>
          <a:p>
            <a:r>
              <a:rPr lang="en-US" dirty="0"/>
              <a:t>U = {students}</a:t>
            </a:r>
          </a:p>
          <a:p>
            <a:r>
              <a:rPr lang="en-US" dirty="0" smtClean="0"/>
              <a:t>J(x): </a:t>
            </a:r>
            <a:r>
              <a:rPr lang="en-US" dirty="0"/>
              <a:t>“x has taken a course in Java”</a:t>
            </a:r>
          </a:p>
          <a:p>
            <a:r>
              <a:rPr lang="en-US" dirty="0"/>
              <a:t>statement: </a:t>
            </a:r>
            <a:r>
              <a:rPr lang="es-ES" i="1" dirty="0"/>
              <a:t>∀ </a:t>
            </a:r>
            <a:r>
              <a:rPr lang="en-US" dirty="0" smtClean="0"/>
              <a:t>x J(x)</a:t>
            </a:r>
            <a:endParaRPr lang="en-US" dirty="0"/>
          </a:p>
          <a:p>
            <a:r>
              <a:rPr lang="en-US" b="1" dirty="0" smtClean="0"/>
              <a:t>Negation</a:t>
            </a:r>
            <a:r>
              <a:rPr lang="en-US" dirty="0"/>
              <a:t>: “It is not the case that every student has taken Java”</a:t>
            </a:r>
          </a:p>
          <a:p>
            <a:r>
              <a:rPr lang="en-US" sz="2800" dirty="0"/>
              <a:t>￢</a:t>
            </a:r>
            <a:r>
              <a:rPr lang="es-ES" i="1" dirty="0" smtClean="0"/>
              <a:t> </a:t>
            </a:r>
            <a:r>
              <a:rPr lang="es-ES" i="1" dirty="0"/>
              <a:t>∀ </a:t>
            </a:r>
            <a:r>
              <a:rPr lang="en-US" dirty="0" smtClean="0"/>
              <a:t>x J(x)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implies that: “There </a:t>
            </a:r>
            <a:r>
              <a:rPr lang="en-US" b="1" dirty="0"/>
              <a:t>is </a:t>
            </a:r>
            <a:r>
              <a:rPr lang="en-US" dirty="0"/>
              <a:t>a student who has </a:t>
            </a:r>
            <a:r>
              <a:rPr lang="en-US" b="1" dirty="0"/>
              <a:t>not </a:t>
            </a:r>
            <a:r>
              <a:rPr lang="en-US" dirty="0"/>
              <a:t>taken Java”</a:t>
            </a:r>
          </a:p>
          <a:p>
            <a:r>
              <a:rPr lang="es-ES" i="1" dirty="0"/>
              <a:t>∃ </a:t>
            </a:r>
            <a:r>
              <a:rPr lang="en-US" dirty="0" smtClean="0"/>
              <a:t>x </a:t>
            </a:r>
            <a:r>
              <a:rPr lang="en-US" sz="2800" dirty="0"/>
              <a:t>￢</a:t>
            </a:r>
            <a:r>
              <a:rPr lang="en-US" dirty="0" smtClean="0"/>
              <a:t>J(x)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with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r>
              <a:rPr lang="en-US" dirty="0"/>
              <a:t>: “There is a student who has taken a course in Java”</a:t>
            </a:r>
          </a:p>
          <a:p>
            <a:r>
              <a:rPr lang="el-GR" sz="2400" dirty="0"/>
              <a:t>∃</a:t>
            </a:r>
            <a:r>
              <a:rPr lang="en-US" dirty="0" smtClean="0"/>
              <a:t>x J(x)</a:t>
            </a:r>
            <a:endParaRPr lang="en-US" dirty="0"/>
          </a:p>
          <a:p>
            <a:r>
              <a:rPr lang="en-US" b="1" dirty="0" smtClean="0"/>
              <a:t>Negation</a:t>
            </a:r>
            <a:r>
              <a:rPr lang="en-US" dirty="0"/>
              <a:t>: “It is not true that there is a student who has taken Java”</a:t>
            </a:r>
          </a:p>
          <a:p>
            <a:r>
              <a:rPr lang="en-US" sz="2400" dirty="0"/>
              <a:t>￢</a:t>
            </a:r>
            <a:r>
              <a:rPr lang="el-GR" sz="2400" dirty="0" smtClean="0"/>
              <a:t>∃</a:t>
            </a:r>
            <a:r>
              <a:rPr lang="en-US" dirty="0" smtClean="0"/>
              <a:t>x J(x)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implies that: “</a:t>
            </a:r>
            <a:r>
              <a:rPr lang="en-US" b="1" dirty="0"/>
              <a:t>No </a:t>
            </a:r>
            <a:r>
              <a:rPr lang="en-US" dirty="0"/>
              <a:t>student has taken Java”</a:t>
            </a:r>
          </a:p>
          <a:p>
            <a:r>
              <a:rPr lang="en-US" sz="2400" dirty="0"/>
              <a:t>∀</a:t>
            </a:r>
            <a:r>
              <a:rPr lang="en-US" dirty="0" smtClean="0"/>
              <a:t>x </a:t>
            </a:r>
            <a:r>
              <a:rPr lang="en-US" sz="2400" dirty="0"/>
              <a:t>￢</a:t>
            </a:r>
            <a:r>
              <a:rPr lang="en-US" dirty="0" smtClean="0"/>
              <a:t>J(x)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 for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Example 1: </a:t>
            </a:r>
            <a:r>
              <a:rPr lang="en-US" dirty="0"/>
              <a:t>A mathematical statement</a:t>
            </a:r>
          </a:p>
          <a:p>
            <a:r>
              <a:rPr lang="en-US" dirty="0"/>
              <a:t>“The sum of two positive integers is always positive”</a:t>
            </a:r>
          </a:p>
          <a:p>
            <a:r>
              <a:rPr lang="en-US" dirty="0"/>
              <a:t>1. The domain:</a:t>
            </a:r>
          </a:p>
          <a:p>
            <a:r>
              <a:rPr lang="en-US" dirty="0"/>
              <a:t>positive integers</a:t>
            </a:r>
          </a:p>
          <a:p>
            <a:r>
              <a:rPr lang="en-US" dirty="0"/>
              <a:t>2. Rewrite the statement</a:t>
            </a:r>
            <a:r>
              <a:rPr lang="en-US" dirty="0" smtClean="0"/>
              <a:t>:	</a:t>
            </a:r>
          </a:p>
          <a:p>
            <a:r>
              <a:rPr lang="en-US" dirty="0" smtClean="0"/>
              <a:t>“For every two positive integers, their sum is positive”</a:t>
            </a:r>
          </a:p>
          <a:p>
            <a:r>
              <a:rPr lang="en-US" dirty="0" smtClean="0"/>
              <a:t>3</a:t>
            </a:r>
            <a:r>
              <a:rPr lang="en-US" dirty="0"/>
              <a:t>. Introduce variables and predicate:</a:t>
            </a:r>
          </a:p>
          <a:p>
            <a:r>
              <a:rPr lang="en-US" dirty="0"/>
              <a:t>“For all positive integers x and y, x + y is positive”</a:t>
            </a:r>
          </a:p>
          <a:p>
            <a:r>
              <a:rPr lang="en-US" dirty="0"/>
              <a:t>4. Introduce quantifiers and logical operations:</a:t>
            </a:r>
          </a:p>
          <a:p>
            <a:r>
              <a:rPr lang="en-US" sz="2800" dirty="0"/>
              <a:t>∀</a:t>
            </a:r>
            <a:r>
              <a:rPr lang="en-US" dirty="0" err="1" smtClean="0"/>
              <a:t>x</a:t>
            </a:r>
            <a:r>
              <a:rPr lang="en-US" sz="2800" dirty="0" err="1"/>
              <a:t>∀</a:t>
            </a:r>
            <a:r>
              <a:rPr lang="en-US" dirty="0" err="1" smtClean="0"/>
              <a:t>y</a:t>
            </a:r>
            <a:r>
              <a:rPr lang="en-US" dirty="0" smtClean="0"/>
              <a:t> ((x &gt; 0) ∧ (y&gt; 0) </a:t>
            </a:r>
            <a:r>
              <a:rPr lang="en-US" dirty="0"/>
              <a:t>→ </a:t>
            </a:r>
            <a:r>
              <a:rPr lang="en-US" dirty="0" smtClean="0"/>
              <a:t>(x+ y&gt; 0))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 for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</a:t>
            </a:r>
            <a:r>
              <a:rPr lang="en-US" dirty="0"/>
              <a:t>2: “Brothers are siblings”</a:t>
            </a:r>
          </a:p>
          <a:p>
            <a:r>
              <a:rPr lang="en-US" dirty="0"/>
              <a:t>1. Domain: all people</a:t>
            </a:r>
          </a:p>
          <a:p>
            <a:r>
              <a:rPr lang="en-US" dirty="0"/>
              <a:t>2. Rewrite:</a:t>
            </a:r>
          </a:p>
          <a:p>
            <a:r>
              <a:rPr lang="en-US" dirty="0"/>
              <a:t>“for any two people, if they are brothers then they are siblings”</a:t>
            </a:r>
          </a:p>
          <a:p>
            <a:r>
              <a:rPr lang="en-US" dirty="0"/>
              <a:t>3. Variables and predicates:</a:t>
            </a:r>
          </a:p>
          <a:p>
            <a:r>
              <a:rPr lang="en-US" dirty="0"/>
              <a:t>B(x, y): “x and y are brothers”</a:t>
            </a:r>
          </a:p>
          <a:p>
            <a:r>
              <a:rPr lang="en-US" dirty="0"/>
              <a:t>S(x, y): “x and y are siblings”</a:t>
            </a:r>
          </a:p>
          <a:p>
            <a:r>
              <a:rPr lang="en-US" dirty="0"/>
              <a:t>4. Quantifiers and logical operations:</a:t>
            </a:r>
          </a:p>
          <a:p>
            <a:r>
              <a:rPr lang="en-US" sz="2400" dirty="0"/>
              <a:t>∀</a:t>
            </a:r>
            <a:r>
              <a:rPr lang="en-US" dirty="0" smtClean="0"/>
              <a:t>x </a:t>
            </a:r>
            <a:r>
              <a:rPr lang="en-US" sz="2400" dirty="0" smtClean="0"/>
              <a:t>∀</a:t>
            </a:r>
            <a:r>
              <a:rPr lang="en-US" dirty="0" smtClean="0"/>
              <a:t>y </a:t>
            </a:r>
            <a:r>
              <a:rPr lang="en-US" dirty="0"/>
              <a:t>(B(x, y) → </a:t>
            </a:r>
            <a:r>
              <a:rPr lang="en-US" dirty="0" smtClean="0"/>
              <a:t>S(x</a:t>
            </a:r>
            <a:r>
              <a:rPr lang="en-US" dirty="0"/>
              <a:t>, </a:t>
            </a:r>
            <a:r>
              <a:rPr lang="en-US" dirty="0" smtClean="0"/>
              <a:t>y))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 for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Predicate logic formula for the example</a:t>
            </a:r>
          </a:p>
          <a:p>
            <a:r>
              <a:rPr lang="en-US" i="1" dirty="0" err="1" smtClean="0"/>
              <a:t>Eg</a:t>
            </a:r>
            <a:r>
              <a:rPr lang="en-US" i="1" dirty="0"/>
              <a:t>. Every student is younger than some </a:t>
            </a:r>
            <a:r>
              <a:rPr lang="en-US" i="1" dirty="0" smtClean="0"/>
              <a:t>instructor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s-ES" i="1" dirty="0"/>
              <a:t>∀x </a:t>
            </a:r>
            <a:r>
              <a:rPr lang="es-ES" dirty="0"/>
              <a:t>(</a:t>
            </a:r>
            <a:r>
              <a:rPr lang="es-ES" i="1" dirty="0"/>
              <a:t>S</a:t>
            </a:r>
            <a:r>
              <a:rPr lang="es-ES" dirty="0"/>
              <a:t>(</a:t>
            </a:r>
            <a:r>
              <a:rPr lang="es-ES" i="1" dirty="0"/>
              <a:t>x</a:t>
            </a:r>
            <a:r>
              <a:rPr lang="es-ES" dirty="0"/>
              <a:t>) </a:t>
            </a:r>
            <a:r>
              <a:rPr lang="es-ES" i="1" dirty="0"/>
              <a:t>→ </a:t>
            </a:r>
            <a:r>
              <a:rPr lang="es-ES" dirty="0"/>
              <a:t>(</a:t>
            </a:r>
            <a:r>
              <a:rPr lang="es-ES" i="1" dirty="0"/>
              <a:t>∃y </a:t>
            </a:r>
            <a:r>
              <a:rPr lang="es-ES" dirty="0"/>
              <a:t>(</a:t>
            </a:r>
            <a:r>
              <a:rPr lang="es-ES" i="1" dirty="0"/>
              <a:t>I</a:t>
            </a:r>
            <a:r>
              <a:rPr lang="es-ES" dirty="0"/>
              <a:t>(</a:t>
            </a:r>
            <a:r>
              <a:rPr lang="es-ES" i="1" dirty="0"/>
              <a:t>y</a:t>
            </a:r>
            <a:r>
              <a:rPr lang="es-ES" dirty="0"/>
              <a:t>) </a:t>
            </a:r>
            <a:r>
              <a:rPr lang="es-ES" i="1" dirty="0"/>
              <a:t>∧ Y </a:t>
            </a:r>
            <a:r>
              <a:rPr lang="es-ES" dirty="0"/>
              <a:t>(</a:t>
            </a:r>
            <a:r>
              <a:rPr lang="es-ES" i="1" dirty="0"/>
              <a:t>x, y</a:t>
            </a:r>
            <a:r>
              <a:rPr lang="es-ES" dirty="0" smtClean="0"/>
              <a:t>))))</a:t>
            </a:r>
            <a:r>
              <a:rPr lang="es-ES" i="1" dirty="0" smtClean="0"/>
              <a:t>.</a:t>
            </a:r>
            <a:endParaRPr lang="en-US" i="1" dirty="0" smtClean="0"/>
          </a:p>
          <a:p>
            <a:r>
              <a:rPr lang="en-US" i="1" dirty="0"/>
              <a:t>For every x, if x is a student, then there is some y </a:t>
            </a:r>
            <a:r>
              <a:rPr lang="en-US" i="1" dirty="0" smtClean="0"/>
              <a:t>who </a:t>
            </a:r>
            <a:r>
              <a:rPr lang="en-US" i="1" dirty="0"/>
              <a:t>is </a:t>
            </a:r>
            <a:r>
              <a:rPr lang="en-US" i="1" dirty="0" smtClean="0"/>
              <a:t>an instructor </a:t>
            </a:r>
            <a:r>
              <a:rPr lang="en-US" i="1" dirty="0"/>
              <a:t>such that x is younger than y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Semantically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Not all birds can fly.</a:t>
            </a:r>
          </a:p>
          <a:p>
            <a:r>
              <a:rPr lang="en-US" dirty="0" smtClean="0"/>
              <a:t>Unary predicates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F </a:t>
            </a:r>
            <a:endParaRPr lang="en-US" i="1" dirty="0" smtClean="0"/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 bird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can fly.</a:t>
            </a:r>
          </a:p>
          <a:p>
            <a:r>
              <a:rPr lang="en-US" i="1" dirty="0" smtClean="0"/>
              <a:t>￢</a:t>
            </a:r>
            <a:r>
              <a:rPr lang="en-US" dirty="0"/>
              <a:t>(</a:t>
            </a:r>
            <a:r>
              <a:rPr lang="en-US" i="1" dirty="0"/>
              <a:t>∀x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→ 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)))</a:t>
            </a:r>
          </a:p>
          <a:p>
            <a:r>
              <a:rPr lang="en-US" dirty="0"/>
              <a:t>meaning</a:t>
            </a:r>
            <a:r>
              <a:rPr lang="en-US" dirty="0" smtClean="0"/>
              <a:t>: ‘</a:t>
            </a:r>
            <a:r>
              <a:rPr lang="en-US" dirty="0"/>
              <a:t>It is not the case that all things which are birds can fly.’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</a:t>
            </a:r>
            <a:endParaRPr lang="en-US" i="1" dirty="0"/>
          </a:p>
          <a:p>
            <a:r>
              <a:rPr lang="en-US" i="1" dirty="0" smtClean="0"/>
              <a:t>∃</a:t>
            </a:r>
            <a:r>
              <a:rPr lang="en-US" i="1" dirty="0"/>
              <a:t>x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∧￢F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r>
              <a:rPr lang="en-US" dirty="0"/>
              <a:t>meaning: ‘There is some </a:t>
            </a:r>
            <a:r>
              <a:rPr lang="en-US" i="1" dirty="0"/>
              <a:t>x </a:t>
            </a:r>
            <a:r>
              <a:rPr lang="en-US" dirty="0"/>
              <a:t>which is a bird and cannot fly</a:t>
            </a:r>
            <a:r>
              <a:rPr lang="en-US" dirty="0" smtClean="0"/>
              <a:t>.’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14262" y="2307823"/>
            <a:ext cx="4070150" cy="968579"/>
            <a:chOff x="535624" y="5394406"/>
            <a:chExt cx="4070308" cy="966624"/>
          </a:xfrm>
        </p:grpSpPr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535624" y="5394406"/>
              <a:ext cx="3258264" cy="952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800" dirty="0"/>
                <a:t>￢∀</a:t>
              </a:r>
              <a:r>
                <a:rPr lang="en-US" sz="2800" i="1" dirty="0"/>
                <a:t>x. </a:t>
              </a:r>
              <a:r>
                <a:rPr lang="el-GR" sz="2800" i="1" dirty="0"/>
                <a:t>φ </a:t>
              </a:r>
              <a:r>
                <a:rPr lang="el-GR" sz="2800" dirty="0"/>
                <a:t>≡∃</a:t>
              </a:r>
              <a:r>
                <a:rPr lang="en-US" sz="2800" i="1" dirty="0"/>
                <a:t>x. </a:t>
              </a:r>
              <a:r>
                <a:rPr lang="en-US" sz="2800" dirty="0"/>
                <a:t>￢</a:t>
              </a:r>
              <a:r>
                <a:rPr lang="el-GR" sz="2800" i="1" dirty="0" smtClean="0"/>
                <a:t>φ</a:t>
              </a:r>
              <a:endParaRPr lang="en-US" altLang="en-US" sz="2800" dirty="0" smtClean="0"/>
            </a:p>
            <a:p>
              <a:r>
                <a:rPr lang="en-US" altLang="en-US" sz="2800" dirty="0" smtClean="0"/>
                <a:t>A </a:t>
              </a:r>
              <a:r>
                <a:rPr lang="en-US" altLang="en-US" sz="2800" dirty="0" smtClean="0">
                  <a:sym typeface="Wingdings" pitchFamily="2" charset="2"/>
                </a:rPr>
                <a:t>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   </a:t>
              </a:r>
              <a:r>
                <a:rPr lang="en-US" altLang="en-US" sz="2800" dirty="0">
                  <a:solidFill>
                    <a:schemeClr val="accent1">
                      <a:lumMod val="75000"/>
                    </a:schemeClr>
                  </a:solidFill>
                </a:rPr>
                <a:t>≡</a:t>
              </a:r>
            </a:p>
          </p:txBody>
        </p:sp>
        <p:sp>
          <p:nvSpPr>
            <p:cNvPr id="8" name="TextBox 36"/>
            <p:cNvSpPr txBox="1">
              <a:spLocks noChangeArrowheads="1"/>
            </p:cNvSpPr>
            <p:nvPr/>
          </p:nvSpPr>
          <p:spPr bwMode="auto">
            <a:xfrm>
              <a:off x="2422234" y="5408848"/>
              <a:ext cx="2183698" cy="95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endParaRPr lang="en-US" altLang="en-US" sz="2800" dirty="0" smtClean="0"/>
            </a:p>
            <a:p>
              <a:r>
                <a:rPr lang="en-US" altLang="en-US" sz="2800" dirty="0" smtClean="0"/>
                <a:t>not(A</a:t>
              </a:r>
              <a:r>
                <a:rPr lang="en-US" altLang="en-US" sz="2800" dirty="0"/>
                <a:t>) || B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31" y="3282264"/>
            <a:ext cx="42005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errors are costly and should be avoided</a:t>
            </a:r>
          </a:p>
          <a:p>
            <a:r>
              <a:rPr lang="en-US" dirty="0" smtClean="0"/>
              <a:t>Program verification avoids the errors at an earlier stage and better than software testing</a:t>
            </a:r>
          </a:p>
          <a:p>
            <a:r>
              <a:rPr lang="en-US" dirty="0" smtClean="0"/>
              <a:t>Program verification requires specification to be written in some logical construct</a:t>
            </a:r>
          </a:p>
          <a:p>
            <a:r>
              <a:rPr lang="en-US" dirty="0" smtClean="0"/>
              <a:t>Verification techniques validate the system for the given specification</a:t>
            </a:r>
          </a:p>
          <a:p>
            <a:r>
              <a:rPr lang="en-US" dirty="0" smtClean="0"/>
              <a:t>Different categories of Verification Techniques-</a:t>
            </a:r>
          </a:p>
          <a:p>
            <a:pPr lvl="1"/>
            <a:r>
              <a:rPr lang="en-US" dirty="0" smtClean="0"/>
              <a:t> code based (sequential, transformational system)</a:t>
            </a:r>
          </a:p>
          <a:p>
            <a:pPr lvl="1"/>
            <a:r>
              <a:rPr lang="en-US" dirty="0" smtClean="0"/>
              <a:t> model based (concurrent, reactive system)</a:t>
            </a:r>
          </a:p>
          <a:p>
            <a:r>
              <a:rPr lang="en-US" dirty="0" smtClean="0"/>
              <a:t>Propositional logic can be used for program specification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Semantically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following equivalences hold in first-order logic</a:t>
            </a:r>
            <a:r>
              <a:rPr lang="en-US" dirty="0"/>
              <a:t>.</a:t>
            </a:r>
          </a:p>
          <a:p>
            <a:r>
              <a:rPr lang="en-US" dirty="0"/>
              <a:t>∀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∧ </a:t>
            </a:r>
            <a:r>
              <a:rPr lang="el-GR" i="1" dirty="0"/>
              <a:t>ψ </a:t>
            </a:r>
            <a:r>
              <a:rPr lang="el-GR" dirty="0"/>
              <a:t>≡ </a:t>
            </a:r>
            <a:r>
              <a:rPr lang="el-GR" i="1" dirty="0"/>
              <a:t>(</a:t>
            </a:r>
            <a:r>
              <a:rPr lang="el-GR" dirty="0"/>
              <a:t>∀</a:t>
            </a:r>
            <a:r>
              <a:rPr lang="en-US" i="1" dirty="0"/>
              <a:t>x. </a:t>
            </a:r>
            <a:r>
              <a:rPr lang="el-GR" i="1" dirty="0"/>
              <a:t>φ) </a:t>
            </a:r>
            <a:r>
              <a:rPr lang="el-GR" dirty="0"/>
              <a:t>∧ </a:t>
            </a:r>
            <a:r>
              <a:rPr lang="el-GR" i="1" dirty="0"/>
              <a:t>(</a:t>
            </a:r>
            <a:r>
              <a:rPr lang="el-GR" dirty="0"/>
              <a:t>∀</a:t>
            </a:r>
            <a:r>
              <a:rPr lang="en-US" i="1" dirty="0"/>
              <a:t>x. </a:t>
            </a:r>
            <a:r>
              <a:rPr lang="el-GR" i="1" dirty="0"/>
              <a:t>ψ) </a:t>
            </a:r>
            <a:endParaRPr lang="en-US" i="1" dirty="0" smtClean="0"/>
          </a:p>
          <a:p>
            <a:r>
              <a:rPr lang="el-GR" dirty="0" smtClean="0"/>
              <a:t>∃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∨ </a:t>
            </a:r>
            <a:r>
              <a:rPr lang="el-GR" i="1" dirty="0"/>
              <a:t>ψ </a:t>
            </a:r>
            <a:r>
              <a:rPr lang="el-GR" dirty="0"/>
              <a:t>≡ </a:t>
            </a:r>
            <a:r>
              <a:rPr lang="el-GR" i="1" dirty="0"/>
              <a:t>(</a:t>
            </a:r>
            <a:r>
              <a:rPr lang="el-GR" dirty="0"/>
              <a:t>∃</a:t>
            </a:r>
            <a:r>
              <a:rPr lang="en-US" i="1" dirty="0"/>
              <a:t>x. </a:t>
            </a:r>
            <a:r>
              <a:rPr lang="el-GR" i="1" dirty="0"/>
              <a:t>φ) </a:t>
            </a:r>
            <a:r>
              <a:rPr lang="el-GR" dirty="0"/>
              <a:t>∨ </a:t>
            </a:r>
            <a:r>
              <a:rPr lang="el-GR" i="1" dirty="0"/>
              <a:t>(</a:t>
            </a:r>
            <a:r>
              <a:rPr lang="el-GR" dirty="0"/>
              <a:t>∃</a:t>
            </a:r>
            <a:r>
              <a:rPr lang="en-US" i="1" dirty="0"/>
              <a:t>x. </a:t>
            </a:r>
            <a:r>
              <a:rPr lang="el-GR" i="1" dirty="0"/>
              <a:t>ψ)</a:t>
            </a:r>
          </a:p>
          <a:p>
            <a:r>
              <a:rPr lang="en-US" dirty="0" smtClean="0"/>
              <a:t>￢∀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≡∃</a:t>
            </a:r>
            <a:r>
              <a:rPr lang="en-US" i="1" dirty="0"/>
              <a:t>x. </a:t>
            </a:r>
            <a:r>
              <a:rPr lang="en-US" dirty="0"/>
              <a:t>￢</a:t>
            </a:r>
            <a:r>
              <a:rPr lang="el-GR" i="1" dirty="0"/>
              <a:t>φ </a:t>
            </a:r>
            <a:endParaRPr lang="en-US" i="1" dirty="0" smtClean="0"/>
          </a:p>
          <a:p>
            <a:r>
              <a:rPr lang="el-GR" dirty="0" smtClean="0"/>
              <a:t>￢∃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≡∀</a:t>
            </a:r>
            <a:r>
              <a:rPr lang="en-US" i="1" dirty="0"/>
              <a:t>x. </a:t>
            </a:r>
            <a:r>
              <a:rPr lang="en-US" dirty="0"/>
              <a:t>￢</a:t>
            </a:r>
            <a:r>
              <a:rPr lang="el-GR" i="1" dirty="0"/>
              <a:t>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If x does not occur free in ψ</a:t>
            </a:r>
            <a:r>
              <a:rPr lang="en-US" dirty="0"/>
              <a:t>, </a:t>
            </a:r>
            <a:r>
              <a:rPr lang="en-US" i="1" dirty="0"/>
              <a:t>then the following equivalences hold</a:t>
            </a:r>
            <a:r>
              <a:rPr lang="en-US" dirty="0"/>
              <a:t>.</a:t>
            </a:r>
          </a:p>
          <a:p>
            <a:r>
              <a:rPr lang="en-US" i="1" dirty="0"/>
              <a:t>(</a:t>
            </a:r>
            <a:r>
              <a:rPr lang="en-US" dirty="0"/>
              <a:t>∀</a:t>
            </a:r>
            <a:r>
              <a:rPr lang="en-US" i="1" dirty="0"/>
              <a:t>x. </a:t>
            </a:r>
            <a:r>
              <a:rPr lang="el-GR" i="1" dirty="0"/>
              <a:t>φ) </a:t>
            </a:r>
            <a:r>
              <a:rPr lang="el-GR" dirty="0"/>
              <a:t>∧ </a:t>
            </a:r>
            <a:r>
              <a:rPr lang="el-GR" i="1" dirty="0"/>
              <a:t>ψ </a:t>
            </a:r>
            <a:r>
              <a:rPr lang="el-GR" dirty="0"/>
              <a:t>≡∀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∧</a:t>
            </a:r>
            <a:r>
              <a:rPr lang="el-GR" i="1" dirty="0"/>
              <a:t>ψ </a:t>
            </a:r>
            <a:r>
              <a:rPr lang="en-US" i="1" dirty="0" smtClean="0"/>
              <a:t>		</a:t>
            </a:r>
            <a:r>
              <a:rPr lang="el-GR" i="1" dirty="0" smtClean="0"/>
              <a:t>ψ</a:t>
            </a:r>
            <a:r>
              <a:rPr lang="el-GR" dirty="0"/>
              <a:t>∧ </a:t>
            </a:r>
            <a:r>
              <a:rPr lang="el-GR" i="1" dirty="0"/>
              <a:t>(</a:t>
            </a:r>
            <a:r>
              <a:rPr lang="el-GR" dirty="0"/>
              <a:t>∀</a:t>
            </a:r>
            <a:r>
              <a:rPr lang="en-US" i="1" dirty="0"/>
              <a:t>x. </a:t>
            </a:r>
            <a:r>
              <a:rPr lang="el-GR" i="1" dirty="0"/>
              <a:t>φ)</a:t>
            </a:r>
            <a:r>
              <a:rPr lang="el-GR" dirty="0"/>
              <a:t>≡∀</a:t>
            </a:r>
            <a:r>
              <a:rPr lang="en-US" i="1" dirty="0"/>
              <a:t>x. </a:t>
            </a:r>
            <a:r>
              <a:rPr lang="el-GR" i="1" dirty="0"/>
              <a:t>ψ </a:t>
            </a:r>
            <a:r>
              <a:rPr lang="el-GR" dirty="0"/>
              <a:t>∧ </a:t>
            </a:r>
            <a:r>
              <a:rPr lang="el-GR" i="1" dirty="0"/>
              <a:t>φ</a:t>
            </a:r>
          </a:p>
          <a:p>
            <a:r>
              <a:rPr lang="en-US" i="1" dirty="0"/>
              <a:t>(</a:t>
            </a:r>
            <a:r>
              <a:rPr lang="en-US" dirty="0"/>
              <a:t>∀</a:t>
            </a:r>
            <a:r>
              <a:rPr lang="en-US" i="1" dirty="0"/>
              <a:t>x. </a:t>
            </a:r>
            <a:r>
              <a:rPr lang="el-GR" i="1" dirty="0"/>
              <a:t>φ) </a:t>
            </a:r>
            <a:r>
              <a:rPr lang="el-GR" dirty="0"/>
              <a:t>∨ </a:t>
            </a:r>
            <a:r>
              <a:rPr lang="el-GR" i="1" dirty="0"/>
              <a:t>ψ </a:t>
            </a:r>
            <a:r>
              <a:rPr lang="el-GR" dirty="0"/>
              <a:t>≡∀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∨</a:t>
            </a:r>
            <a:r>
              <a:rPr lang="el-GR" i="1" dirty="0"/>
              <a:t>ψ </a:t>
            </a:r>
            <a:r>
              <a:rPr lang="en-US" i="1" dirty="0" smtClean="0"/>
              <a:t>		</a:t>
            </a:r>
            <a:r>
              <a:rPr lang="el-GR" i="1" dirty="0" smtClean="0"/>
              <a:t>ψ</a:t>
            </a:r>
            <a:r>
              <a:rPr lang="el-GR" dirty="0"/>
              <a:t>∨ </a:t>
            </a:r>
            <a:r>
              <a:rPr lang="el-GR" i="1" dirty="0"/>
              <a:t>(</a:t>
            </a:r>
            <a:r>
              <a:rPr lang="el-GR" dirty="0"/>
              <a:t>∀</a:t>
            </a:r>
            <a:r>
              <a:rPr lang="en-US" i="1" dirty="0"/>
              <a:t>x. </a:t>
            </a:r>
            <a:r>
              <a:rPr lang="el-GR" i="1" dirty="0"/>
              <a:t>φ)</a:t>
            </a:r>
            <a:r>
              <a:rPr lang="el-GR" dirty="0"/>
              <a:t>≡∀</a:t>
            </a:r>
            <a:r>
              <a:rPr lang="en-US" i="1" dirty="0"/>
              <a:t>x. </a:t>
            </a:r>
            <a:r>
              <a:rPr lang="el-GR" i="1" dirty="0"/>
              <a:t>ψ </a:t>
            </a:r>
            <a:r>
              <a:rPr lang="el-GR" dirty="0"/>
              <a:t>∨ </a:t>
            </a:r>
            <a:r>
              <a:rPr lang="el-GR" i="1" dirty="0"/>
              <a:t>φ</a:t>
            </a:r>
          </a:p>
          <a:p>
            <a:r>
              <a:rPr lang="en-US" i="1" dirty="0"/>
              <a:t>(</a:t>
            </a:r>
            <a:r>
              <a:rPr lang="en-US" dirty="0"/>
              <a:t>∃</a:t>
            </a:r>
            <a:r>
              <a:rPr lang="en-US" i="1" dirty="0"/>
              <a:t>x. </a:t>
            </a:r>
            <a:r>
              <a:rPr lang="el-GR" i="1" dirty="0"/>
              <a:t>φ) </a:t>
            </a:r>
            <a:r>
              <a:rPr lang="el-GR" dirty="0"/>
              <a:t>∧ </a:t>
            </a:r>
            <a:r>
              <a:rPr lang="el-GR" i="1" dirty="0"/>
              <a:t>ψ </a:t>
            </a:r>
            <a:r>
              <a:rPr lang="el-GR" dirty="0"/>
              <a:t>≡∃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∧</a:t>
            </a:r>
            <a:r>
              <a:rPr lang="el-GR" i="1" dirty="0" smtClean="0"/>
              <a:t>ψ</a:t>
            </a:r>
            <a:r>
              <a:rPr lang="en-US" i="1" dirty="0" smtClean="0"/>
              <a:t>		</a:t>
            </a:r>
            <a:r>
              <a:rPr lang="el-GR" i="1" dirty="0" smtClean="0"/>
              <a:t> </a:t>
            </a:r>
            <a:r>
              <a:rPr lang="el-GR" i="1" dirty="0"/>
              <a:t>ψ</a:t>
            </a:r>
            <a:r>
              <a:rPr lang="el-GR" dirty="0"/>
              <a:t>∧ </a:t>
            </a:r>
            <a:r>
              <a:rPr lang="el-GR" i="1" dirty="0"/>
              <a:t>(</a:t>
            </a:r>
            <a:r>
              <a:rPr lang="el-GR" dirty="0"/>
              <a:t>∃</a:t>
            </a:r>
            <a:r>
              <a:rPr lang="en-US" i="1" dirty="0"/>
              <a:t>x. </a:t>
            </a:r>
            <a:r>
              <a:rPr lang="el-GR" i="1" dirty="0"/>
              <a:t>φ)</a:t>
            </a:r>
            <a:r>
              <a:rPr lang="el-GR" dirty="0"/>
              <a:t>≡∃</a:t>
            </a:r>
            <a:r>
              <a:rPr lang="en-US" i="1" dirty="0"/>
              <a:t>x. </a:t>
            </a:r>
            <a:r>
              <a:rPr lang="el-GR" i="1" dirty="0"/>
              <a:t>ψ </a:t>
            </a:r>
            <a:r>
              <a:rPr lang="el-GR" dirty="0"/>
              <a:t>∧ </a:t>
            </a:r>
            <a:r>
              <a:rPr lang="el-GR" i="1" dirty="0"/>
              <a:t>φ</a:t>
            </a:r>
          </a:p>
          <a:p>
            <a:r>
              <a:rPr lang="en-US" i="1" dirty="0"/>
              <a:t>(</a:t>
            </a:r>
            <a:r>
              <a:rPr lang="en-US" dirty="0"/>
              <a:t>∃</a:t>
            </a:r>
            <a:r>
              <a:rPr lang="en-US" i="1" dirty="0"/>
              <a:t>x. </a:t>
            </a:r>
            <a:r>
              <a:rPr lang="el-GR" i="1" dirty="0"/>
              <a:t>φ) </a:t>
            </a:r>
            <a:r>
              <a:rPr lang="el-GR" dirty="0"/>
              <a:t>∨ </a:t>
            </a:r>
            <a:r>
              <a:rPr lang="el-GR" i="1" dirty="0"/>
              <a:t>ψ </a:t>
            </a:r>
            <a:r>
              <a:rPr lang="el-GR" dirty="0"/>
              <a:t>≡∃</a:t>
            </a:r>
            <a:r>
              <a:rPr lang="en-US" i="1" dirty="0"/>
              <a:t>x. </a:t>
            </a:r>
            <a:r>
              <a:rPr lang="el-GR" i="1" dirty="0"/>
              <a:t>φ </a:t>
            </a:r>
            <a:r>
              <a:rPr lang="el-GR" dirty="0"/>
              <a:t>∨</a:t>
            </a:r>
            <a:r>
              <a:rPr lang="el-GR" i="1" dirty="0"/>
              <a:t>ψ </a:t>
            </a:r>
            <a:r>
              <a:rPr lang="en-US" i="1" dirty="0" smtClean="0"/>
              <a:t>		</a:t>
            </a:r>
            <a:r>
              <a:rPr lang="el-GR" i="1" dirty="0" smtClean="0"/>
              <a:t>ψ</a:t>
            </a:r>
            <a:r>
              <a:rPr lang="el-GR" dirty="0"/>
              <a:t>∨ </a:t>
            </a:r>
            <a:r>
              <a:rPr lang="el-GR" i="1" dirty="0"/>
              <a:t>(</a:t>
            </a:r>
            <a:r>
              <a:rPr lang="el-GR" dirty="0"/>
              <a:t>∃</a:t>
            </a:r>
            <a:r>
              <a:rPr lang="en-US" i="1" dirty="0"/>
              <a:t>x. </a:t>
            </a:r>
            <a:r>
              <a:rPr lang="el-GR" i="1" dirty="0"/>
              <a:t>φ)</a:t>
            </a:r>
            <a:r>
              <a:rPr lang="el-GR" dirty="0"/>
              <a:t>≡∃</a:t>
            </a:r>
            <a:r>
              <a:rPr lang="en-US" i="1" dirty="0"/>
              <a:t>x. </a:t>
            </a:r>
            <a:r>
              <a:rPr lang="el-GR" i="1" dirty="0"/>
              <a:t>ψ </a:t>
            </a:r>
            <a:r>
              <a:rPr lang="el-GR" dirty="0"/>
              <a:t>∨ </a:t>
            </a:r>
            <a:r>
              <a:rPr lang="el-GR" i="1" dirty="0"/>
              <a:t>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on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quantifiers of the </a:t>
            </a:r>
            <a:r>
              <a:rPr lang="en-US" b="1" dirty="0"/>
              <a:t>same </a:t>
            </a:r>
            <a:r>
              <a:rPr lang="en-US" dirty="0"/>
              <a:t>type, order does </a:t>
            </a:r>
            <a:r>
              <a:rPr lang="en-US" b="1" dirty="0"/>
              <a:t>not </a:t>
            </a:r>
            <a:r>
              <a:rPr lang="en-US" dirty="0" smtClean="0"/>
              <a:t>matter</a:t>
            </a:r>
          </a:p>
          <a:p>
            <a:r>
              <a:rPr lang="en-US" dirty="0"/>
              <a:t>With quantifiers of </a:t>
            </a:r>
            <a:r>
              <a:rPr lang="en-US" b="1" dirty="0"/>
              <a:t>different </a:t>
            </a:r>
            <a:r>
              <a:rPr lang="en-US" dirty="0"/>
              <a:t>type, order </a:t>
            </a:r>
            <a:r>
              <a:rPr lang="en-US" b="1" dirty="0"/>
              <a:t>does </a:t>
            </a:r>
            <a:r>
              <a:rPr lang="en-US" dirty="0" smtClean="0"/>
              <a:t>matter</a:t>
            </a:r>
          </a:p>
          <a:p>
            <a:r>
              <a:rPr lang="en-US" dirty="0"/>
              <a:t>A quantifier can be moved to the left past expressions that do </a:t>
            </a:r>
            <a:r>
              <a:rPr lang="en-US" dirty="0" smtClean="0"/>
              <a:t>not include </a:t>
            </a:r>
            <a:r>
              <a:rPr lang="en-US" dirty="0"/>
              <a:t>the quantified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Every son of my father is my brother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constant </a:t>
            </a:r>
            <a:r>
              <a:rPr lang="en-US" i="1" dirty="0"/>
              <a:t>m </a:t>
            </a:r>
            <a:r>
              <a:rPr lang="en-US" dirty="0"/>
              <a:t>for ‘me’ or ‘I,’ so </a:t>
            </a:r>
            <a:r>
              <a:rPr lang="en-US" i="1" dirty="0"/>
              <a:t>m </a:t>
            </a:r>
            <a:r>
              <a:rPr lang="en-US" dirty="0"/>
              <a:t>is a </a:t>
            </a:r>
            <a:r>
              <a:rPr lang="en-US" dirty="0" smtClean="0"/>
              <a:t>term</a:t>
            </a:r>
            <a:endParaRPr lang="en-US" dirty="0"/>
          </a:p>
          <a:p>
            <a:r>
              <a:rPr lang="en-US" i="1" dirty="0" smtClean="0"/>
              <a:t>{</a:t>
            </a:r>
            <a:r>
              <a:rPr lang="en-US" i="1" dirty="0"/>
              <a:t>S, F,B} </a:t>
            </a:r>
            <a:r>
              <a:rPr lang="en-US" dirty="0" smtClean="0"/>
              <a:t>set </a:t>
            </a:r>
            <a:r>
              <a:rPr lang="en-US" dirty="0"/>
              <a:t>of predicates with </a:t>
            </a:r>
            <a:r>
              <a:rPr lang="en-US" dirty="0" smtClean="0"/>
              <a:t>meanings</a:t>
            </a:r>
          </a:p>
          <a:p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 son of </a:t>
            </a:r>
            <a:r>
              <a:rPr lang="en-US" i="1" dirty="0"/>
              <a:t>y</a:t>
            </a:r>
          </a:p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the father of </a:t>
            </a:r>
            <a:r>
              <a:rPr lang="en-US" i="1" dirty="0"/>
              <a:t>y</a:t>
            </a:r>
          </a:p>
          <a:p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 brother of </a:t>
            </a:r>
            <a:r>
              <a:rPr lang="en-US" i="1" dirty="0"/>
              <a:t>y.</a:t>
            </a:r>
          </a:p>
          <a:p>
            <a:r>
              <a:rPr lang="en-US" dirty="0"/>
              <a:t>Then the symbolic encoding of the sentence above is</a:t>
            </a:r>
          </a:p>
          <a:p>
            <a:r>
              <a:rPr lang="es-ES" i="1" dirty="0"/>
              <a:t>∀x ∀y </a:t>
            </a:r>
            <a:r>
              <a:rPr lang="es-ES" dirty="0"/>
              <a:t>(</a:t>
            </a:r>
            <a:r>
              <a:rPr lang="es-ES" i="1" dirty="0"/>
              <a:t>F</a:t>
            </a:r>
            <a:r>
              <a:rPr lang="es-ES" dirty="0"/>
              <a:t>(</a:t>
            </a:r>
            <a:r>
              <a:rPr lang="es-ES" i="1" dirty="0" err="1"/>
              <a:t>x,m</a:t>
            </a:r>
            <a:r>
              <a:rPr lang="es-ES" dirty="0"/>
              <a:t>) </a:t>
            </a:r>
            <a:r>
              <a:rPr lang="es-ES" i="1" dirty="0"/>
              <a:t>∧ S</a:t>
            </a:r>
            <a:r>
              <a:rPr lang="es-ES" dirty="0"/>
              <a:t>(</a:t>
            </a:r>
            <a:r>
              <a:rPr lang="es-ES" i="1" dirty="0"/>
              <a:t>y, x</a:t>
            </a:r>
            <a:r>
              <a:rPr lang="es-ES" dirty="0"/>
              <a:t>) </a:t>
            </a:r>
            <a:r>
              <a:rPr lang="es-ES" i="1" dirty="0"/>
              <a:t>→ B</a:t>
            </a:r>
            <a:r>
              <a:rPr lang="es-ES" dirty="0"/>
              <a:t>(</a:t>
            </a:r>
            <a:r>
              <a:rPr lang="es-ES" i="1" dirty="0" err="1"/>
              <a:t>y,m</a:t>
            </a:r>
            <a:r>
              <a:rPr lang="es-ES" dirty="0"/>
              <a:t>)) </a:t>
            </a:r>
            <a:endParaRPr lang="es-ES" dirty="0" smtClean="0"/>
          </a:p>
          <a:p>
            <a:r>
              <a:rPr lang="en-US" dirty="0" smtClean="0"/>
              <a:t>saying</a:t>
            </a:r>
            <a:r>
              <a:rPr lang="en-US" dirty="0"/>
              <a:t>: ‘For all </a:t>
            </a:r>
            <a:r>
              <a:rPr lang="en-US" i="1" dirty="0"/>
              <a:t>x </a:t>
            </a:r>
            <a:r>
              <a:rPr lang="en-US" dirty="0"/>
              <a:t>and all </a:t>
            </a:r>
            <a:r>
              <a:rPr lang="en-US" i="1" dirty="0"/>
              <a:t>y</a:t>
            </a:r>
            <a:r>
              <a:rPr lang="en-US" dirty="0"/>
              <a:t>, if </a:t>
            </a:r>
            <a:r>
              <a:rPr lang="en-US" i="1" dirty="0"/>
              <a:t>x </a:t>
            </a:r>
            <a:r>
              <a:rPr lang="en-US" dirty="0"/>
              <a:t>is a father of </a:t>
            </a:r>
            <a:r>
              <a:rPr lang="en-US" i="1" dirty="0"/>
              <a:t>m </a:t>
            </a:r>
            <a:r>
              <a:rPr lang="en-US" dirty="0"/>
              <a:t>and if </a:t>
            </a:r>
            <a:r>
              <a:rPr lang="en-US" i="1" dirty="0"/>
              <a:t>y </a:t>
            </a:r>
            <a:r>
              <a:rPr lang="en-US" dirty="0"/>
              <a:t>is a son of </a:t>
            </a:r>
            <a:r>
              <a:rPr lang="en-US" i="1" dirty="0"/>
              <a:t>x</a:t>
            </a:r>
            <a:r>
              <a:rPr lang="en-US" dirty="0"/>
              <a:t>, then </a:t>
            </a:r>
            <a:r>
              <a:rPr lang="en-US" i="1" dirty="0"/>
              <a:t>y </a:t>
            </a:r>
            <a:r>
              <a:rPr lang="en-US" dirty="0" smtClean="0"/>
              <a:t>is a </a:t>
            </a:r>
            <a:r>
              <a:rPr lang="en-US" dirty="0"/>
              <a:t>brother of </a:t>
            </a:r>
            <a:r>
              <a:rPr lang="en-US" i="1" dirty="0"/>
              <a:t>m</a:t>
            </a:r>
            <a:r>
              <a:rPr lang="en-US" dirty="0"/>
              <a:t>.’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Every son of my father is my brother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as </a:t>
            </a:r>
            <a:r>
              <a:rPr lang="en-US" dirty="0" smtClean="0"/>
              <a:t>before</a:t>
            </a:r>
          </a:p>
          <a:p>
            <a:r>
              <a:rPr lang="en-US" dirty="0" smtClean="0"/>
              <a:t> </a:t>
            </a:r>
            <a:r>
              <a:rPr lang="en-US" i="1" dirty="0"/>
              <a:t>f </a:t>
            </a:r>
            <a:r>
              <a:rPr lang="en-US" i="1" dirty="0" smtClean="0"/>
              <a:t>:</a:t>
            </a:r>
            <a:r>
              <a:rPr lang="en-US" dirty="0" smtClean="0"/>
              <a:t> function </a:t>
            </a:r>
            <a:r>
              <a:rPr lang="en-US" dirty="0"/>
              <a:t>returns </a:t>
            </a:r>
            <a:r>
              <a:rPr lang="en-US" dirty="0" smtClean="0"/>
              <a:t>father of given argument.</a:t>
            </a:r>
          </a:p>
          <a:p>
            <a:r>
              <a:rPr lang="en-US" dirty="0" smtClean="0"/>
              <a:t> </a:t>
            </a:r>
            <a:r>
              <a:rPr lang="en-US" dirty="0"/>
              <a:t>Note that this works </a:t>
            </a:r>
            <a:r>
              <a:rPr lang="en-US" dirty="0" smtClean="0"/>
              <a:t>only because </a:t>
            </a:r>
            <a:r>
              <a:rPr lang="en-US" dirty="0"/>
              <a:t>fathers are unique and always defined, so </a:t>
            </a:r>
            <a:r>
              <a:rPr lang="en-US" i="1" dirty="0"/>
              <a:t>f </a:t>
            </a:r>
            <a:r>
              <a:rPr lang="en-US" dirty="0"/>
              <a:t>really is a function </a:t>
            </a:r>
            <a:r>
              <a:rPr lang="en-US" dirty="0" smtClean="0"/>
              <a:t>as opposed </a:t>
            </a:r>
            <a:r>
              <a:rPr lang="en-US" dirty="0"/>
              <a:t>to a mere relation.</a:t>
            </a:r>
          </a:p>
          <a:p>
            <a:r>
              <a:rPr lang="en-US" dirty="0"/>
              <a:t>The symbolic encoding of the </a:t>
            </a:r>
            <a:r>
              <a:rPr lang="en-US" dirty="0" smtClean="0"/>
              <a:t>sentence</a:t>
            </a:r>
            <a:endParaRPr lang="en-US" dirty="0"/>
          </a:p>
          <a:p>
            <a:r>
              <a:rPr lang="en-US" i="1" dirty="0"/>
              <a:t>∀x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x, f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 </a:t>
            </a:r>
            <a:r>
              <a:rPr lang="en-US" i="1" dirty="0"/>
              <a:t>→ B</a:t>
            </a:r>
            <a:r>
              <a:rPr lang="en-US" dirty="0"/>
              <a:t>(</a:t>
            </a:r>
            <a:r>
              <a:rPr lang="en-US" i="1" dirty="0" err="1"/>
              <a:t>x,m</a:t>
            </a:r>
            <a:r>
              <a:rPr lang="en-US" dirty="0"/>
              <a:t>)) </a:t>
            </a:r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dirty="0"/>
              <a:t>: ‘For all </a:t>
            </a:r>
            <a:r>
              <a:rPr lang="en-US" i="1" dirty="0"/>
              <a:t>x</a:t>
            </a:r>
            <a:r>
              <a:rPr lang="en-US" dirty="0"/>
              <a:t>, if </a:t>
            </a:r>
            <a:r>
              <a:rPr lang="en-US" i="1" dirty="0"/>
              <a:t>x </a:t>
            </a:r>
            <a:r>
              <a:rPr lang="en-US" dirty="0"/>
              <a:t>is a son of the father of </a:t>
            </a:r>
            <a:r>
              <a:rPr lang="en-US" i="1" dirty="0"/>
              <a:t>m</a:t>
            </a:r>
            <a:r>
              <a:rPr lang="en-US" dirty="0"/>
              <a:t>, then </a:t>
            </a:r>
            <a:r>
              <a:rPr lang="en-US" i="1" dirty="0"/>
              <a:t>x </a:t>
            </a:r>
            <a:r>
              <a:rPr lang="en-US" dirty="0"/>
              <a:t>is a brother of </a:t>
            </a:r>
            <a:r>
              <a:rPr lang="en-US" i="1" dirty="0"/>
              <a:t>m</a:t>
            </a:r>
            <a:r>
              <a:rPr lang="en-US" dirty="0"/>
              <a:t>;’</a:t>
            </a:r>
          </a:p>
          <a:p>
            <a:r>
              <a:rPr lang="en-US" dirty="0"/>
              <a:t>it is less complex because it involves only one quantifier.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No books are gaseous. Dictionaries are books. Therefore, no </a:t>
            </a:r>
            <a:r>
              <a:rPr lang="en-US" i="1" dirty="0" smtClean="0"/>
              <a:t>dictionary is </a:t>
            </a:r>
            <a:r>
              <a:rPr lang="en-US" i="1" dirty="0"/>
              <a:t>gaseous.</a:t>
            </a:r>
          </a:p>
          <a:p>
            <a:r>
              <a:rPr lang="en-US" dirty="0"/>
              <a:t>The predicates we choose are</a:t>
            </a:r>
          </a:p>
          <a:p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 book</a:t>
            </a:r>
          </a:p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gaseous</a:t>
            </a:r>
          </a:p>
          <a:p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 dictionary</a:t>
            </a:r>
            <a:r>
              <a:rPr lang="en-US" i="1" dirty="0"/>
              <a:t>.</a:t>
            </a:r>
          </a:p>
          <a:p>
            <a:r>
              <a:rPr lang="en-US" dirty="0"/>
              <a:t>Evidently, we need to build a proof theory and semantics that allow us </a:t>
            </a:r>
            <a:r>
              <a:rPr lang="en-US" dirty="0" smtClean="0"/>
              <a:t>to derive </a:t>
            </a:r>
            <a:r>
              <a:rPr lang="en-US" dirty="0"/>
              <a:t>the validity and semantic entailment, respectively, </a:t>
            </a:r>
            <a:endParaRPr lang="en-US" dirty="0" smtClean="0"/>
          </a:p>
          <a:p>
            <a:pPr lvl="1"/>
            <a:r>
              <a:rPr lang="en-US" i="1" dirty="0" smtClean="0"/>
              <a:t>￢∃</a:t>
            </a:r>
            <a:r>
              <a:rPr lang="en-US" i="1" dirty="0"/>
              <a:t>x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∧ 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  <a:r>
              <a:rPr lang="en-US" i="1" dirty="0"/>
              <a:t>, ∀x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→ 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</a:t>
            </a:r>
            <a:r>
              <a:rPr lang="en-US" i="1" dirty="0">
                <a:latin typeface="Arial Narrow"/>
              </a:rPr>
              <a:t>├</a:t>
            </a:r>
            <a:r>
              <a:rPr lang="en-US" i="1" dirty="0" smtClean="0"/>
              <a:t> </a:t>
            </a:r>
            <a:r>
              <a:rPr lang="en-US" i="1" dirty="0"/>
              <a:t>￢∃x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∧ 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￢∃x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∧ 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  <a:r>
              <a:rPr lang="en-US" i="1" dirty="0"/>
              <a:t>, ∀x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→ 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</a:t>
            </a:r>
            <a:r>
              <a:rPr lang="en-US" i="1" dirty="0">
                <a:latin typeface="Arial Narrow"/>
              </a:rPr>
              <a:t>╞</a:t>
            </a:r>
            <a:r>
              <a:rPr lang="en-US" dirty="0" smtClean="0"/>
              <a:t> </a:t>
            </a:r>
            <a:r>
              <a:rPr lang="en-US" i="1" dirty="0"/>
              <a:t>￢∃x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∧ 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VERIFICATION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Dr.S.Padmavathi</a:t>
            </a:r>
            <a:endParaRPr lang="en-US" dirty="0"/>
          </a:p>
          <a:p>
            <a:r>
              <a:rPr lang="en-US" dirty="0"/>
              <a:t>CSE, Amrita School of Engineering</a:t>
            </a:r>
          </a:p>
          <a:p>
            <a:r>
              <a:rPr lang="en-US" dirty="0"/>
              <a:t>Coimbatore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fragments </a:t>
            </a:r>
            <a:r>
              <a:rPr lang="en-US" dirty="0" smtClean="0"/>
              <a:t>commence </a:t>
            </a:r>
            <a:r>
              <a:rPr lang="en-US" dirty="0"/>
              <a:t>running in a ‘state’ of </a:t>
            </a:r>
            <a:r>
              <a:rPr lang="en-US" dirty="0" smtClean="0"/>
              <a:t>the machine</a:t>
            </a:r>
            <a:r>
              <a:rPr lang="en-US" dirty="0"/>
              <a:t>. After doing some computation, they might terminate. If they </a:t>
            </a:r>
            <a:r>
              <a:rPr lang="en-US" dirty="0" smtClean="0"/>
              <a:t>do, then </a:t>
            </a:r>
            <a:r>
              <a:rPr lang="en-US" dirty="0"/>
              <a:t>the result is another, usually different,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‘state’ of </a:t>
            </a:r>
            <a:r>
              <a:rPr lang="en-US" dirty="0" smtClean="0"/>
              <a:t>the machine </a:t>
            </a:r>
            <a:r>
              <a:rPr lang="en-US" dirty="0"/>
              <a:t>can be represented simply as a vector of values of all the </a:t>
            </a:r>
            <a:r>
              <a:rPr lang="en-US" dirty="0" smtClean="0"/>
              <a:t>variables used </a:t>
            </a:r>
            <a:r>
              <a:rPr lang="en-US" dirty="0"/>
              <a:t>in the program</a:t>
            </a:r>
            <a:r>
              <a:rPr lang="en-US" dirty="0" smtClean="0"/>
              <a:t>.</a:t>
            </a:r>
          </a:p>
          <a:p>
            <a:r>
              <a:rPr lang="en-US" i="1" dirty="0" err="1"/>
              <a:t>φR</a:t>
            </a:r>
            <a:r>
              <a:rPr lang="en-US" dirty="0"/>
              <a:t>, the formal specifications </a:t>
            </a:r>
            <a:r>
              <a:rPr lang="en-US" dirty="0" smtClean="0"/>
              <a:t>of programs: specify the </a:t>
            </a:r>
            <a:r>
              <a:rPr lang="en-US" dirty="0"/>
              <a:t>variables in </a:t>
            </a:r>
            <a:r>
              <a:rPr lang="en-US" dirty="0" smtClean="0"/>
              <a:t>the state </a:t>
            </a:r>
            <a:r>
              <a:rPr lang="en-US" dirty="0"/>
              <a:t>after the program has </a:t>
            </a:r>
            <a:r>
              <a:rPr lang="en-US" dirty="0" smtClean="0"/>
              <a:t>executed, </a:t>
            </a:r>
            <a:r>
              <a:rPr lang="en-US" dirty="0"/>
              <a:t>using operators like = to </a:t>
            </a:r>
            <a:r>
              <a:rPr lang="en-US" dirty="0" smtClean="0"/>
              <a:t>express equality </a:t>
            </a:r>
            <a:r>
              <a:rPr lang="en-US" dirty="0"/>
              <a:t>and </a:t>
            </a:r>
            <a:r>
              <a:rPr lang="en-US" i="1" dirty="0"/>
              <a:t>&lt; </a:t>
            </a:r>
            <a:r>
              <a:rPr lang="en-US" dirty="0"/>
              <a:t>for less than.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</a:t>
            </a:r>
            <a:r>
              <a:rPr lang="en-US" dirty="0" smtClean="0"/>
              <a:t>informal </a:t>
            </a:r>
            <a:r>
              <a:rPr lang="en-US" dirty="0"/>
              <a:t>requirement </a:t>
            </a:r>
            <a:r>
              <a:rPr lang="en-US" i="1" dirty="0" smtClean="0"/>
              <a:t>R: 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a number </a:t>
            </a:r>
            <a:r>
              <a:rPr lang="en-US" i="1" dirty="0"/>
              <a:t>y </a:t>
            </a:r>
            <a:r>
              <a:rPr lang="en-US" dirty="0"/>
              <a:t>whose square is less than the input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 smtClean="0"/>
              <a:t>An appropriate </a:t>
            </a:r>
            <a:r>
              <a:rPr lang="en-US" dirty="0"/>
              <a:t>specification 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y </a:t>
            </a:r>
            <a:r>
              <a:rPr lang="en-US" i="1" dirty="0"/>
              <a:t>·y &lt;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dirty="0"/>
              <a:t>what if the input </a:t>
            </a:r>
            <a:r>
              <a:rPr lang="en-US" i="1" dirty="0" smtClean="0"/>
              <a:t>x </a:t>
            </a:r>
            <a:r>
              <a:rPr lang="en-US" dirty="0" smtClean="0"/>
              <a:t>is </a:t>
            </a:r>
            <a:r>
              <a:rPr lang="en-US" i="1" dirty="0"/>
              <a:t>−</a:t>
            </a:r>
            <a:r>
              <a:rPr lang="en-US" dirty="0"/>
              <a:t>4?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number whose square is less than a negative </a:t>
            </a:r>
            <a:r>
              <a:rPr lang="en-US" dirty="0" smtClean="0"/>
              <a:t>number</a:t>
            </a:r>
          </a:p>
          <a:p>
            <a:r>
              <a:rPr lang="en-US" i="1" dirty="0" smtClean="0"/>
              <a:t>revise </a:t>
            </a:r>
            <a:r>
              <a:rPr lang="en-US" dirty="0"/>
              <a:t>the informal </a:t>
            </a:r>
            <a:r>
              <a:rPr lang="en-US" dirty="0" smtClean="0"/>
              <a:t>requirement</a:t>
            </a:r>
            <a:endParaRPr lang="en-US" dirty="0"/>
          </a:p>
          <a:p>
            <a:pPr lvl="1"/>
            <a:r>
              <a:rPr lang="en-US" dirty="0"/>
              <a:t>If the input </a:t>
            </a:r>
            <a:r>
              <a:rPr lang="en-US" i="1" dirty="0"/>
              <a:t>x </a:t>
            </a:r>
            <a:r>
              <a:rPr lang="en-US" dirty="0"/>
              <a:t>is a positive number, compute a number whose </a:t>
            </a:r>
            <a:r>
              <a:rPr lang="en-US" dirty="0" smtClean="0"/>
              <a:t>square is </a:t>
            </a:r>
            <a:r>
              <a:rPr lang="en-US" dirty="0"/>
              <a:t>less than </a:t>
            </a:r>
            <a:r>
              <a:rPr lang="en-US" i="1" dirty="0"/>
              <a:t>x</a:t>
            </a:r>
            <a:r>
              <a:rPr lang="en-US" dirty="0" smtClean="0"/>
              <a:t>.</a:t>
            </a:r>
          </a:p>
          <a:p>
            <a:r>
              <a:rPr lang="en-US" dirty="0"/>
              <a:t>This means </a:t>
            </a:r>
            <a:r>
              <a:rPr lang="en-US" dirty="0" smtClean="0"/>
              <a:t>that we have to describe not just </a:t>
            </a:r>
            <a:r>
              <a:rPr lang="en-US" dirty="0"/>
              <a:t>about the state </a:t>
            </a:r>
            <a:r>
              <a:rPr lang="en-US" i="1" dirty="0"/>
              <a:t>after </a:t>
            </a:r>
            <a:r>
              <a:rPr lang="en-US" dirty="0" smtClean="0"/>
              <a:t>the program </a:t>
            </a:r>
            <a:r>
              <a:rPr lang="en-US" dirty="0"/>
              <a:t>executes, but also about the state </a:t>
            </a:r>
            <a:r>
              <a:rPr lang="en-US" i="1" dirty="0"/>
              <a:t>before </a:t>
            </a:r>
            <a:r>
              <a:rPr lang="en-US" dirty="0"/>
              <a:t>it executes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correctness of a program is always defined relative to a given </a:t>
            </a:r>
            <a:r>
              <a:rPr lang="en-US" i="1" dirty="0" smtClean="0"/>
              <a:t>specification </a:t>
            </a:r>
            <a:r>
              <a:rPr lang="en-US" dirty="0" smtClean="0"/>
              <a:t>for </a:t>
            </a:r>
            <a:r>
              <a:rPr lang="en-US" dirty="0"/>
              <a:t>that program.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basic ingredients to build specifications are </a:t>
            </a:r>
            <a:endParaRPr lang="en-US" dirty="0" smtClean="0"/>
          </a:p>
          <a:p>
            <a:r>
              <a:rPr lang="en-US" i="1" dirty="0" smtClean="0"/>
              <a:t>preconditions</a:t>
            </a:r>
            <a:r>
              <a:rPr lang="en-US" dirty="0"/>
              <a:t>—</a:t>
            </a:r>
          </a:p>
          <a:p>
            <a:pPr lvl="1"/>
            <a:r>
              <a:rPr lang="en-US" dirty="0"/>
              <a:t>assertions that </a:t>
            </a:r>
            <a:r>
              <a:rPr lang="en-US" i="1" dirty="0"/>
              <a:t>are assumed </a:t>
            </a:r>
            <a:r>
              <a:rPr lang="en-US" dirty="0"/>
              <a:t>to hold when execution of the program is </a:t>
            </a:r>
            <a:r>
              <a:rPr lang="en-US" dirty="0" smtClean="0"/>
              <a:t>started</a:t>
            </a:r>
          </a:p>
          <a:p>
            <a:r>
              <a:rPr lang="en-US" i="1" dirty="0" err="1"/>
              <a:t>postconditions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assertions </a:t>
            </a:r>
            <a:r>
              <a:rPr lang="en-US" dirty="0"/>
              <a:t>that </a:t>
            </a:r>
            <a:r>
              <a:rPr lang="en-US" i="1" dirty="0"/>
              <a:t>must </a:t>
            </a:r>
            <a:r>
              <a:rPr lang="en-US" dirty="0"/>
              <a:t>hold when execution stops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specification </a:t>
            </a:r>
            <a:r>
              <a:rPr lang="en-US" dirty="0" smtClean="0"/>
              <a:t>can thus </a:t>
            </a:r>
            <a:r>
              <a:rPr lang="en-US" dirty="0"/>
              <a:t>be written as a pair of assertions </a:t>
            </a:r>
            <a:r>
              <a:rPr lang="en-US" i="1" dirty="0" smtClean="0"/>
              <a:t>(I,O)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/>
              <a:t>I</a:t>
            </a:r>
            <a:r>
              <a:rPr lang="en-US" i="1" dirty="0" smtClean="0"/>
              <a:t> </a:t>
            </a:r>
            <a:r>
              <a:rPr lang="en-US" dirty="0"/>
              <a:t>is the precondition and </a:t>
            </a:r>
            <a:r>
              <a:rPr lang="en-US" i="1" dirty="0"/>
              <a:t>O</a:t>
            </a:r>
            <a:r>
              <a:rPr lang="en-US" i="1" dirty="0" smtClean="0"/>
              <a:t> </a:t>
            </a:r>
            <a:r>
              <a:rPr lang="en-US" dirty="0" smtClean="0"/>
              <a:t>is the </a:t>
            </a:r>
            <a:r>
              <a:rPr lang="en-US" dirty="0" err="1"/>
              <a:t>postcondition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Propositional logic </a:t>
            </a:r>
            <a:r>
              <a:rPr lang="en-US" dirty="0"/>
              <a:t>dealt quite satisfactorily with sentence components like </a:t>
            </a:r>
            <a:r>
              <a:rPr lang="en-US" i="1" dirty="0"/>
              <a:t>not</a:t>
            </a:r>
            <a:r>
              <a:rPr lang="en-US" dirty="0"/>
              <a:t>, </a:t>
            </a:r>
            <a:r>
              <a:rPr lang="en-US" i="1" dirty="0"/>
              <a:t>and</a:t>
            </a:r>
            <a:r>
              <a:rPr lang="en-US" dirty="0"/>
              <a:t>, </a:t>
            </a:r>
            <a:r>
              <a:rPr lang="en-US" i="1" dirty="0" smtClean="0"/>
              <a:t>or </a:t>
            </a:r>
            <a:r>
              <a:rPr lang="en-US" dirty="0" smtClean="0"/>
              <a:t>and </a:t>
            </a:r>
            <a:r>
              <a:rPr lang="en-US" i="1" dirty="0"/>
              <a:t>if </a:t>
            </a:r>
            <a:r>
              <a:rPr lang="en-US" dirty="0"/>
              <a:t>. . . </a:t>
            </a:r>
            <a:r>
              <a:rPr lang="en-US" i="1" dirty="0" smtClean="0"/>
              <a:t>Then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can we do with modifiers like </a:t>
            </a:r>
            <a:r>
              <a:rPr lang="en-US" i="1" dirty="0"/>
              <a:t>there </a:t>
            </a:r>
            <a:r>
              <a:rPr lang="en-US" i="1" dirty="0" smtClean="0"/>
              <a:t>exists. </a:t>
            </a:r>
            <a:r>
              <a:rPr lang="en-US" i="1" dirty="0"/>
              <a:t>. . </a:t>
            </a:r>
            <a:r>
              <a:rPr lang="en-US" dirty="0"/>
              <a:t>, </a:t>
            </a:r>
            <a:r>
              <a:rPr lang="en-US" i="1" dirty="0"/>
              <a:t>all . . . </a:t>
            </a:r>
            <a:r>
              <a:rPr lang="en-US" dirty="0"/>
              <a:t>, </a:t>
            </a:r>
            <a:r>
              <a:rPr lang="en-US" i="1" dirty="0"/>
              <a:t>among . . . </a:t>
            </a:r>
            <a:r>
              <a:rPr lang="en-US" dirty="0"/>
              <a:t>and </a:t>
            </a:r>
            <a:r>
              <a:rPr lang="en-US" i="1" dirty="0"/>
              <a:t>only . . .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/>
              <a:t>fails to reflect the finer logical </a:t>
            </a:r>
            <a:r>
              <a:rPr lang="en-US" dirty="0" smtClean="0"/>
              <a:t>structure</a:t>
            </a:r>
          </a:p>
          <a:p>
            <a:r>
              <a:rPr lang="en-US" i="1" dirty="0" err="1"/>
              <a:t>Eg</a:t>
            </a:r>
            <a:r>
              <a:rPr lang="en-US" i="1" dirty="0"/>
              <a:t>. Every student is younger than some instructor. </a:t>
            </a:r>
          </a:p>
          <a:p>
            <a:r>
              <a:rPr lang="en-US" i="1" dirty="0" smtClean="0"/>
              <a:t>Solution :</a:t>
            </a:r>
          </a:p>
          <a:p>
            <a:r>
              <a:rPr lang="en-US" b="1" i="1" dirty="0" smtClean="0"/>
              <a:t>predicate logic</a:t>
            </a:r>
            <a:r>
              <a:rPr lang="en-US" b="1" dirty="0" smtClean="0"/>
              <a:t> also </a:t>
            </a:r>
            <a:r>
              <a:rPr lang="en-US" b="1" dirty="0"/>
              <a:t>called </a:t>
            </a:r>
            <a:r>
              <a:rPr lang="en-US" b="1" i="1" dirty="0"/>
              <a:t>first-order logic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set of predicate </a:t>
            </a:r>
            <a:r>
              <a:rPr lang="en-US" dirty="0" smtClean="0"/>
              <a:t>symbols </a:t>
            </a:r>
            <a:r>
              <a:rPr lang="en-US" i="1" dirty="0" smtClean="0"/>
              <a:t>P</a:t>
            </a:r>
            <a:r>
              <a:rPr lang="en-US" dirty="0"/>
              <a:t>, a set of function symbols </a:t>
            </a:r>
            <a:r>
              <a:rPr lang="en-US" i="1" dirty="0"/>
              <a:t>F </a:t>
            </a:r>
            <a:r>
              <a:rPr lang="en-US" dirty="0"/>
              <a:t>and a set of constant symbols </a:t>
            </a:r>
            <a:r>
              <a:rPr lang="en-US" i="1" dirty="0"/>
              <a:t>C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Triples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Hoare triples:</a:t>
            </a:r>
            <a:r>
              <a:rPr lang="en-US" i="1" dirty="0" smtClean="0"/>
              <a:t> {I }P {O} </a:t>
            </a:r>
            <a:r>
              <a:rPr lang="en-US" dirty="0" smtClean="0"/>
              <a:t>which </a:t>
            </a:r>
            <a:r>
              <a:rPr lang="en-US" dirty="0"/>
              <a:t>(roughly) means:</a:t>
            </a:r>
          </a:p>
          <a:p>
            <a:r>
              <a:rPr lang="en-US" dirty="0"/>
              <a:t>If the program </a:t>
            </a:r>
            <a:r>
              <a:rPr lang="en-US" i="1" dirty="0"/>
              <a:t>P </a:t>
            </a:r>
            <a:r>
              <a:rPr lang="en-US" dirty="0"/>
              <a:t>is run in a state that satisfies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dirty="0"/>
              <a:t>then the </a:t>
            </a:r>
            <a:r>
              <a:rPr lang="en-US" dirty="0" smtClean="0"/>
              <a:t>state  resulting </a:t>
            </a:r>
            <a:r>
              <a:rPr lang="en-US" dirty="0"/>
              <a:t>from </a:t>
            </a:r>
            <a:r>
              <a:rPr lang="en-US" i="1" dirty="0"/>
              <a:t>P</a:t>
            </a:r>
            <a:r>
              <a:rPr lang="en-US" dirty="0"/>
              <a:t>’s execution will satisfy </a:t>
            </a:r>
            <a:r>
              <a:rPr lang="en-US" i="1" dirty="0" smtClean="0"/>
              <a:t>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specification of the program </a:t>
            </a:r>
            <a:r>
              <a:rPr lang="en-US" i="1" dirty="0"/>
              <a:t>P</a:t>
            </a:r>
            <a:r>
              <a:rPr lang="en-US" dirty="0"/>
              <a:t>, to calculate a number whose square </a:t>
            </a:r>
            <a:r>
              <a:rPr lang="en-US" dirty="0" smtClean="0"/>
              <a:t>is less </a:t>
            </a:r>
            <a:r>
              <a:rPr lang="en-US" dirty="0"/>
              <a:t>than </a:t>
            </a:r>
            <a:r>
              <a:rPr lang="en-US" i="1" dirty="0"/>
              <a:t>x</a:t>
            </a:r>
            <a:r>
              <a:rPr lang="en-US" dirty="0"/>
              <a:t>, now looks like this:</a:t>
            </a:r>
          </a:p>
          <a:p>
            <a:pPr lvl="1"/>
            <a:r>
              <a:rPr lang="en-US" i="1" dirty="0" smtClean="0"/>
              <a:t>{x </a:t>
            </a:r>
            <a:r>
              <a:rPr lang="en-US" i="1" dirty="0"/>
              <a:t>&gt; </a:t>
            </a:r>
            <a:r>
              <a:rPr lang="en-US" dirty="0" smtClean="0"/>
              <a:t>0} </a:t>
            </a:r>
            <a:r>
              <a:rPr lang="en-US" i="1" dirty="0" smtClean="0"/>
              <a:t>P {y ·y </a:t>
            </a:r>
            <a:r>
              <a:rPr lang="en-US" i="1" dirty="0"/>
              <a:t>&lt; </a:t>
            </a:r>
            <a:r>
              <a:rPr lang="en-US" i="1" dirty="0" smtClean="0"/>
              <a:t>x}. </a:t>
            </a:r>
          </a:p>
          <a:p>
            <a:r>
              <a:rPr lang="en-US" dirty="0" smtClean="0"/>
              <a:t>Means: </a:t>
            </a:r>
            <a:r>
              <a:rPr lang="en-US" dirty="0"/>
              <a:t>if we run </a:t>
            </a:r>
            <a:r>
              <a:rPr lang="en-US" i="1" dirty="0"/>
              <a:t>P </a:t>
            </a:r>
            <a:r>
              <a:rPr lang="en-US" dirty="0"/>
              <a:t>in a state such that </a:t>
            </a:r>
            <a:r>
              <a:rPr lang="en-US" i="1" dirty="0"/>
              <a:t>x &gt; </a:t>
            </a:r>
            <a:r>
              <a:rPr lang="en-US" dirty="0"/>
              <a:t>0, then the </a:t>
            </a:r>
            <a:r>
              <a:rPr lang="en-US" dirty="0" smtClean="0"/>
              <a:t>resulting state </a:t>
            </a:r>
            <a:r>
              <a:rPr lang="en-US" dirty="0"/>
              <a:t>will be such that </a:t>
            </a:r>
            <a:r>
              <a:rPr lang="en-US" i="1" dirty="0"/>
              <a:t>y ·y &lt; 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tell us what happens if we </a:t>
            </a:r>
            <a:r>
              <a:rPr lang="en-US" dirty="0" smtClean="0"/>
              <a:t>run </a:t>
            </a:r>
            <a:r>
              <a:rPr lang="en-US" i="1" dirty="0" smtClean="0"/>
              <a:t>P </a:t>
            </a:r>
            <a:r>
              <a:rPr lang="en-US" dirty="0"/>
              <a:t>in a state in which </a:t>
            </a:r>
            <a:r>
              <a:rPr lang="en-US" i="1" dirty="0"/>
              <a:t>x ≤ </a:t>
            </a:r>
            <a:r>
              <a:rPr lang="en-US" dirty="0"/>
              <a:t>0, the client required nothing for </a:t>
            </a:r>
            <a:r>
              <a:rPr lang="en-US" dirty="0" smtClean="0"/>
              <a:t>non-positive values </a:t>
            </a:r>
            <a:r>
              <a:rPr lang="en-US" dirty="0"/>
              <a:t>of </a:t>
            </a:r>
            <a:r>
              <a:rPr lang="en-US" i="1" dirty="0"/>
              <a:t>x</a:t>
            </a:r>
            <a:r>
              <a:rPr lang="en-US" dirty="0" smtClean="0"/>
              <a:t>.</a:t>
            </a:r>
          </a:p>
          <a:p>
            <a:r>
              <a:rPr lang="en-US" dirty="0"/>
              <a:t>program which produces ‘garbage’ in the case that </a:t>
            </a:r>
            <a:r>
              <a:rPr lang="en-US" i="1" dirty="0"/>
              <a:t>x ≤ </a:t>
            </a:r>
            <a:r>
              <a:rPr lang="en-US" dirty="0"/>
              <a:t>0 </a:t>
            </a:r>
            <a:r>
              <a:rPr lang="en-US" dirty="0" smtClean="0"/>
              <a:t>satisfies the </a:t>
            </a:r>
            <a:r>
              <a:rPr lang="en-US" dirty="0"/>
              <a:t>specification, as long as it works correctly for </a:t>
            </a:r>
            <a:r>
              <a:rPr lang="en-US" i="1" dirty="0"/>
              <a:t>x &gt; </a:t>
            </a:r>
            <a:r>
              <a:rPr lang="en-US" dirty="0"/>
              <a:t>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order to be able to prove that a code is valid, we first need to specify what we expect </a:t>
            </a:r>
            <a:r>
              <a:rPr lang="en-US" dirty="0" smtClean="0"/>
              <a:t>of 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Building </a:t>
            </a:r>
            <a:r>
              <a:rPr lang="en-US" dirty="0"/>
              <a:t>the proof of our program consists in ensuring that the code we wrote </a:t>
            </a:r>
            <a:r>
              <a:rPr lang="en-US" dirty="0" smtClean="0"/>
              <a:t>corresponds to </a:t>
            </a:r>
            <a:r>
              <a:rPr lang="en-US" dirty="0"/>
              <a:t>the specification that describes its job</a:t>
            </a:r>
            <a:r>
              <a:rPr lang="en-US" dirty="0" smtClean="0"/>
              <a:t>.</a:t>
            </a:r>
          </a:p>
          <a:p>
            <a:r>
              <a:rPr lang="en-US" dirty="0"/>
              <a:t>The goal of a function contract is to state the properties of the input that are expected </a:t>
            </a:r>
            <a:r>
              <a:rPr lang="en-US" dirty="0" smtClean="0"/>
              <a:t>by the </a:t>
            </a:r>
            <a:r>
              <a:rPr lang="en-US" dirty="0"/>
              <a:t>function, and in exchange the properties that will be assured for the output. </a:t>
            </a:r>
            <a:endParaRPr lang="en-US" dirty="0" smtClean="0"/>
          </a:p>
          <a:p>
            <a:r>
              <a:rPr lang="en-US" dirty="0" smtClean="0"/>
              <a:t>The expectation of </a:t>
            </a:r>
            <a:r>
              <a:rPr lang="en-US" dirty="0"/>
              <a:t>the function is called the </a:t>
            </a:r>
            <a:r>
              <a:rPr lang="en-US" b="1" dirty="0"/>
              <a:t>precondition</a:t>
            </a:r>
            <a:r>
              <a:rPr lang="en-US" dirty="0"/>
              <a:t>. </a:t>
            </a:r>
            <a:r>
              <a:rPr lang="en-US" dirty="0" smtClean="0"/>
              <a:t>(similar to premises)</a:t>
            </a:r>
          </a:p>
          <a:p>
            <a:r>
              <a:rPr lang="en-US" dirty="0" smtClean="0"/>
              <a:t>The </a:t>
            </a:r>
            <a:r>
              <a:rPr lang="en-US" dirty="0"/>
              <a:t>properties of the output are called </a:t>
            </a:r>
            <a:r>
              <a:rPr lang="en-US" dirty="0" smtClean="0"/>
              <a:t>the </a:t>
            </a:r>
            <a:r>
              <a:rPr lang="en-US" b="1" dirty="0" err="1" smtClean="0"/>
              <a:t>postcondition</a:t>
            </a:r>
            <a:r>
              <a:rPr lang="en-US" dirty="0" smtClean="0"/>
              <a:t>. (similar to conclusion)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Specifications of Software are sequences of Declarative sentences</a:t>
            </a:r>
          </a:p>
          <a:p>
            <a:r>
              <a:rPr lang="en-US" dirty="0"/>
              <a:t>propositions to describe a property of a computer program </a:t>
            </a:r>
          </a:p>
          <a:p>
            <a:r>
              <a:rPr lang="en-US" dirty="0" smtClean="0"/>
              <a:t>Deductive method:</a:t>
            </a:r>
          </a:p>
          <a:p>
            <a:pPr lvl="1"/>
            <a:r>
              <a:rPr lang="en-US" dirty="0" smtClean="0"/>
              <a:t>Forward reasoning: (strongest </a:t>
            </a:r>
            <a:r>
              <a:rPr lang="en-US" dirty="0" err="1" smtClean="0"/>
              <a:t>postcondition</a:t>
            </a:r>
            <a:r>
              <a:rPr lang="en-US" dirty="0" smtClean="0"/>
              <a:t> method)</a:t>
            </a:r>
            <a:endParaRPr lang="en-US" dirty="0" smtClean="0"/>
          </a:p>
          <a:p>
            <a:pPr lvl="2"/>
            <a:r>
              <a:rPr lang="en-US" dirty="0" smtClean="0"/>
              <a:t>Assumptions &amp; axioms are logically combined by inference rules to reason towards goal</a:t>
            </a:r>
          </a:p>
          <a:p>
            <a:pPr lvl="1"/>
            <a:r>
              <a:rPr lang="en-US" dirty="0" smtClean="0"/>
              <a:t>Backward reasoning: (weakest </a:t>
            </a:r>
            <a:r>
              <a:rPr lang="en-US" dirty="0" smtClean="0"/>
              <a:t>precondition method)</a:t>
            </a:r>
            <a:endParaRPr lang="en-US" dirty="0" smtClean="0"/>
          </a:p>
          <a:p>
            <a:pPr lvl="2"/>
            <a:r>
              <a:rPr lang="en-US" dirty="0" smtClean="0"/>
              <a:t>Inference rules are directly applied to goal generating new sub goals.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1982788" y="381000"/>
            <a:ext cx="4797425" cy="1143000"/>
          </a:xfrm>
        </p:spPr>
        <p:txBody>
          <a:bodyPr/>
          <a:lstStyle/>
          <a:p>
            <a:pPr algn="l"/>
            <a:r>
              <a:rPr lang="en-US" altLang="en-US" sz="4000" smtClean="0"/>
              <a:t>Program Verification</a:t>
            </a: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608013" y="1558925"/>
            <a:ext cx="79311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0070C0"/>
                </a:solidFill>
              </a:rPr>
              <a:t>Objective:  </a:t>
            </a:r>
            <a:r>
              <a:rPr lang="en-US" altLang="en-US" sz="2800" dirty="0"/>
              <a:t>To prove that a </a:t>
            </a:r>
            <a:r>
              <a:rPr lang="en-US" altLang="en-US" sz="2800" dirty="0">
                <a:solidFill>
                  <a:srgbClr val="C00000"/>
                </a:solidFill>
              </a:rPr>
              <a:t>program P</a:t>
            </a:r>
            <a:r>
              <a:rPr lang="en-US" altLang="en-US" sz="2800" dirty="0"/>
              <a:t> is correct </a:t>
            </a:r>
          </a:p>
          <a:p>
            <a:r>
              <a:rPr lang="en-US" altLang="en-US" sz="2800" dirty="0"/>
              <a:t>with respect to its </a:t>
            </a:r>
            <a:r>
              <a:rPr lang="en-US" altLang="en-US" sz="2800" dirty="0">
                <a:solidFill>
                  <a:srgbClr val="00B050"/>
                </a:solidFill>
              </a:rPr>
              <a:t>contract</a:t>
            </a:r>
            <a:r>
              <a:rPr lang="en-US" altLang="en-US" sz="2800" dirty="0"/>
              <a:t> which is stated as a</a:t>
            </a:r>
          </a:p>
          <a:p>
            <a:r>
              <a:rPr lang="en-US" altLang="en-US" sz="2800" dirty="0">
                <a:solidFill>
                  <a:srgbClr val="00B050"/>
                </a:solidFill>
              </a:rPr>
              <a:t>pre-condition</a:t>
            </a:r>
            <a:r>
              <a:rPr lang="en-US" altLang="en-US" sz="2800" dirty="0"/>
              <a:t> I and </a:t>
            </a:r>
            <a:r>
              <a:rPr lang="en-US" altLang="en-US" sz="2800" dirty="0">
                <a:solidFill>
                  <a:srgbClr val="00B050"/>
                </a:solidFill>
              </a:rPr>
              <a:t>post-condition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O.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C00000"/>
                </a:solidFill>
              </a:rPr>
              <a:t>Weakest Precondition </a:t>
            </a:r>
            <a:r>
              <a:rPr lang="en-US" altLang="en-US" sz="2800" dirty="0"/>
              <a:t>of a </a:t>
            </a:r>
            <a:r>
              <a:rPr lang="en-US" altLang="en-US" sz="2800" dirty="0">
                <a:solidFill>
                  <a:srgbClr val="C00000"/>
                </a:solidFill>
              </a:rPr>
              <a:t>statement S</a:t>
            </a:r>
            <a:r>
              <a:rPr lang="en-US" altLang="en-US" sz="2800" dirty="0"/>
              <a:t> w.r.t.</a:t>
            </a:r>
          </a:p>
          <a:p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00B050"/>
                </a:solidFill>
              </a:rPr>
              <a:t>post-condition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O</a:t>
            </a:r>
            <a:r>
              <a:rPr lang="en-US" altLang="en-US" sz="2800" dirty="0"/>
              <a:t> is written as </a:t>
            </a:r>
            <a:r>
              <a:rPr lang="en-US" altLang="en-US" sz="2800" dirty="0" err="1">
                <a:solidFill>
                  <a:srgbClr val="C00000"/>
                </a:solidFill>
              </a:rPr>
              <a:t>wp</a:t>
            </a:r>
            <a:r>
              <a:rPr lang="en-US" altLang="en-US" sz="2800" dirty="0">
                <a:solidFill>
                  <a:srgbClr val="C00000"/>
                </a:solidFill>
              </a:rPr>
              <a:t>(S, O).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the input condition for program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P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is </a:t>
            </a:r>
            <a:r>
              <a:rPr lang="en-US" altLang="en-US" sz="2800" dirty="0">
                <a:solidFill>
                  <a:srgbClr val="C00000"/>
                </a:solidFill>
              </a:rPr>
              <a:t>I</a:t>
            </a:r>
            <a:r>
              <a:rPr lang="en-US" altLang="en-US" sz="2800" dirty="0"/>
              <a:t>, then we</a:t>
            </a:r>
          </a:p>
          <a:p>
            <a:r>
              <a:rPr lang="en-US" altLang="en-US" sz="2800" dirty="0"/>
              <a:t>want the following theorem to be true:</a:t>
            </a:r>
          </a:p>
          <a:p>
            <a:endParaRPr lang="en-US" altLang="en-US" sz="2800" dirty="0"/>
          </a:p>
          <a:p>
            <a:r>
              <a:rPr lang="en-US" altLang="en-US" sz="2800" dirty="0">
                <a:solidFill>
                  <a:srgbClr val="FFFF00"/>
                </a:solidFill>
              </a:rPr>
              <a:t>		</a:t>
            </a:r>
            <a:r>
              <a:rPr lang="en-US" altLang="en-US" sz="2800" dirty="0">
                <a:solidFill>
                  <a:srgbClr val="C00000"/>
                </a:solidFill>
              </a:rPr>
              <a:t>I </a:t>
            </a:r>
            <a:r>
              <a:rPr lang="en-US" altLang="en-US" sz="2800" dirty="0">
                <a:solidFill>
                  <a:srgbClr val="C00000"/>
                </a:solidFill>
                <a:sym typeface="Wingdings" pitchFamily="2" charset="2"/>
              </a:rPr>
              <a:t>==&gt; </a:t>
            </a:r>
            <a:r>
              <a:rPr lang="en-US" altLang="en-US" sz="2800" dirty="0" err="1">
                <a:solidFill>
                  <a:srgbClr val="C00000"/>
                </a:solidFill>
              </a:rPr>
              <a:t>wp</a:t>
            </a:r>
            <a:r>
              <a:rPr lang="en-US" altLang="en-US" sz="2800" dirty="0">
                <a:solidFill>
                  <a:srgbClr val="C00000"/>
                </a:solidFill>
              </a:rPr>
              <a:t>(P, O)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600075" y="3154363"/>
            <a:ext cx="7929563" cy="1143000"/>
          </a:xfrm>
          <a:prstGeom prst="rect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2209800" y="5702300"/>
            <a:ext cx="2819400" cy="762000"/>
          </a:xfrm>
          <a:prstGeom prst="rect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185" y="6581001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43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>
          <a:xfrm>
            <a:off x="698500" y="533400"/>
            <a:ext cx="8216900" cy="1295400"/>
          </a:xfrm>
        </p:spPr>
        <p:txBody>
          <a:bodyPr/>
          <a:lstStyle/>
          <a:p>
            <a:pPr algn="l"/>
            <a:r>
              <a:rPr lang="en-US" altLang="en-US" sz="4000" smtClean="0"/>
              <a:t>Defining Weakest Preconditions</a:t>
            </a:r>
          </a:p>
        </p:txBody>
      </p:sp>
      <p:sp>
        <p:nvSpPr>
          <p:cNvPr id="9222" name="TextBox 9">
            <a:extLst>
              <a:ext uri="{FF2B5EF4-FFF2-40B4-BE49-F238E27FC236}">
                <a16:creationId xmlns:a16="http://schemas.microsoft.com/office/drawing/2014/main" xmlns="" id="{C96E0821-7B9F-4FE7-A9BC-152F152E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2130425"/>
            <a:ext cx="4659313" cy="397033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wp</a:t>
            </a:r>
            <a:r>
              <a:rPr lang="en-US" altLang="en-US" sz="2800" dirty="0"/>
              <a:t>(x = expr, O).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wp</a:t>
            </a:r>
            <a:r>
              <a:rPr lang="en-US" altLang="en-US" sz="2800" dirty="0"/>
              <a:t>(S1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; </a:t>
            </a:r>
            <a:r>
              <a:rPr lang="en-US" altLang="en-US" sz="2800" dirty="0"/>
              <a:t>S2, O).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endParaRPr lang="en-US" altLang="en-US" sz="28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3a</a:t>
            </a:r>
            <a:r>
              <a:rPr lang="en-US" altLang="en-US" sz="2800" dirty="0">
                <a:solidFill>
                  <a:srgbClr val="99FF66"/>
                </a:solidFill>
              </a:rPr>
              <a:t>. </a:t>
            </a:r>
            <a:r>
              <a:rPr lang="en-US" altLang="en-US" sz="2800" dirty="0">
                <a:solidFill>
                  <a:srgbClr val="00B050"/>
                </a:solidFill>
              </a:rPr>
              <a:t>wp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if</a:t>
            </a:r>
            <a:r>
              <a:rPr lang="en-US" altLang="en-US" sz="2800" dirty="0"/>
              <a:t> (B) S1 </a:t>
            </a:r>
            <a:r>
              <a:rPr lang="en-US" altLang="en-US" sz="2800" dirty="0">
                <a:solidFill>
                  <a:srgbClr val="C00000"/>
                </a:solidFill>
              </a:rPr>
              <a:t>else</a:t>
            </a:r>
            <a:r>
              <a:rPr lang="en-US" altLang="en-US" sz="2800" dirty="0"/>
              <a:t> S2, O).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19FF81"/>
                </a:solidFill>
              </a:rPr>
              <a:t>3b. </a:t>
            </a:r>
            <a:r>
              <a:rPr lang="en-US" altLang="en-US" sz="2800" dirty="0">
                <a:solidFill>
                  <a:srgbClr val="00B050"/>
                </a:solidFill>
              </a:rPr>
              <a:t>wp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if </a:t>
            </a:r>
            <a:r>
              <a:rPr lang="en-US" altLang="en-US" sz="2800" dirty="0"/>
              <a:t>(B) S1, O).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19FF81"/>
                </a:solidFill>
              </a:rPr>
              <a:t>4. </a:t>
            </a:r>
            <a:r>
              <a:rPr lang="en-US" altLang="en-US" sz="2800" dirty="0">
                <a:solidFill>
                  <a:srgbClr val="00B050"/>
                </a:solidFill>
              </a:rPr>
              <a:t>wp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while</a:t>
            </a:r>
            <a:r>
              <a:rPr lang="en-US" altLang="en-US" sz="2800" dirty="0"/>
              <a:t> B </a:t>
            </a:r>
            <a:r>
              <a:rPr lang="en-US" altLang="en-US" sz="2800" dirty="0">
                <a:solidFill>
                  <a:srgbClr val="C00000"/>
                </a:solidFill>
              </a:rPr>
              <a:t>do</a:t>
            </a:r>
            <a:r>
              <a:rPr lang="en-US" altLang="en-US" sz="2800" dirty="0"/>
              <a:t> S, O).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endParaRPr lang="en-US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2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288925"/>
            <a:ext cx="7772400" cy="1143000"/>
          </a:xfrm>
        </p:spPr>
        <p:txBody>
          <a:bodyPr/>
          <a:lstStyle/>
          <a:p>
            <a:r>
              <a:rPr lang="en-US" altLang="en-US" smtClean="0"/>
              <a:t>Assignment Axiom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942975" y="1431925"/>
            <a:ext cx="7254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When </a:t>
            </a:r>
            <a:r>
              <a:rPr lang="en-US" altLang="en-US" sz="2400" dirty="0">
                <a:solidFill>
                  <a:srgbClr val="C00000"/>
                </a:solidFill>
              </a:rPr>
              <a:t>S</a:t>
            </a:r>
            <a:r>
              <a:rPr lang="en-US" altLang="en-US" sz="2400" dirty="0"/>
              <a:t> is an </a:t>
            </a:r>
            <a:r>
              <a:rPr lang="en-US" altLang="en-US" sz="2400" dirty="0" err="1"/>
              <a:t>assigment</a:t>
            </a:r>
            <a:r>
              <a:rPr lang="en-US" altLang="en-US" sz="2400" dirty="0"/>
              <a:t> statement, </a:t>
            </a:r>
            <a:r>
              <a:rPr lang="en-US" altLang="en-US" sz="2400" dirty="0">
                <a:solidFill>
                  <a:srgbClr val="C00000"/>
                </a:solidFill>
              </a:rPr>
              <a:t>x = </a:t>
            </a:r>
            <a:r>
              <a:rPr lang="en-US" altLang="en-US" sz="2400" dirty="0" err="1">
                <a:solidFill>
                  <a:srgbClr val="C00000"/>
                </a:solidFill>
              </a:rPr>
              <a:t>expr</a:t>
            </a:r>
            <a:r>
              <a:rPr lang="en-US" altLang="en-US" sz="2400" dirty="0"/>
              <a:t>,  the weakest precondition </a:t>
            </a:r>
            <a:r>
              <a:rPr lang="en-US" altLang="en-US" sz="2400" dirty="0" err="1">
                <a:solidFill>
                  <a:srgbClr val="00B050"/>
                </a:solidFill>
              </a:rPr>
              <a:t>wp</a:t>
            </a:r>
            <a:r>
              <a:rPr lang="en-US" altLang="en-US" sz="2400" dirty="0">
                <a:solidFill>
                  <a:srgbClr val="C00000"/>
                </a:solidFill>
              </a:rPr>
              <a:t>(x = </a:t>
            </a:r>
            <a:r>
              <a:rPr lang="en-US" altLang="en-US" sz="2400" dirty="0" err="1">
                <a:solidFill>
                  <a:srgbClr val="C00000"/>
                </a:solidFill>
              </a:rPr>
              <a:t>expr</a:t>
            </a:r>
            <a:r>
              <a:rPr lang="en-US" altLang="en-US" sz="2400" dirty="0">
                <a:solidFill>
                  <a:srgbClr val="C00000"/>
                </a:solidFill>
              </a:rPr>
              <a:t>,  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/>
              <a:t>is defined as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		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/>
              <a:t>[</a:t>
            </a:r>
            <a:r>
              <a:rPr lang="en-US" altLang="en-US" sz="2400" dirty="0">
                <a:solidFill>
                  <a:srgbClr val="C00000"/>
                </a:solidFill>
              </a:rPr>
              <a:t>x </a:t>
            </a:r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expr</a:t>
            </a:r>
            <a:r>
              <a:rPr lang="en-US" altLang="en-US" sz="2400" dirty="0"/>
              <a:t>]</a:t>
            </a:r>
          </a:p>
          <a:p>
            <a:endParaRPr lang="en-US" altLang="en-US" sz="2400" dirty="0"/>
          </a:p>
          <a:p>
            <a:r>
              <a:rPr lang="en-US" altLang="en-US" sz="2400" dirty="0"/>
              <a:t>i.e., replace all occurrences of </a:t>
            </a:r>
            <a:r>
              <a:rPr lang="en-US" altLang="en-US" sz="2400" dirty="0">
                <a:solidFill>
                  <a:srgbClr val="C00000"/>
                </a:solidFill>
              </a:rPr>
              <a:t>x</a:t>
            </a:r>
            <a:r>
              <a:rPr lang="en-US" altLang="en-US" sz="2400" dirty="0"/>
              <a:t> in 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/>
              <a:t>by </a:t>
            </a:r>
            <a:r>
              <a:rPr lang="en-US" altLang="en-US" sz="2400" dirty="0" err="1">
                <a:solidFill>
                  <a:srgbClr val="C00000"/>
                </a:solidFill>
              </a:rPr>
              <a:t>expr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4100" y="5213350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=</a:t>
            </a:r>
            <a:r>
              <a:rPr lang="en-US" altLang="en-US" sz="2400" dirty="0">
                <a:solidFill>
                  <a:srgbClr val="FFFF0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</a:rPr>
              <a:t>{x &gt;= 20} </a:t>
            </a:r>
            <a:r>
              <a:rPr lang="en-US" altLang="en-US" sz="2400" dirty="0">
                <a:solidFill>
                  <a:srgbClr val="C00000"/>
                </a:solidFill>
              </a:rPr>
              <a:t>[x </a:t>
            </a:r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 y * 5]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60763" y="5611813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=</a:t>
            </a:r>
            <a:r>
              <a:rPr lang="en-US" altLang="en-US" sz="2400" dirty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sym typeface="Wingdings" pitchFamily="2" charset="2"/>
              </a:rPr>
              <a:t>{y * 5 &gt;= 20}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94100" y="6062663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ym typeface="Wingdings" pitchFamily="2" charset="2"/>
              </a:rPr>
              <a:t>=</a:t>
            </a:r>
            <a:r>
              <a:rPr lang="en-US" altLang="en-US" sz="2400" dirty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sym typeface="Wingdings" pitchFamily="2" charset="2"/>
              </a:rPr>
              <a:t>{y &gt;= 4}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2975" y="398938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Example:   </a:t>
            </a: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C00000"/>
                </a:solidFill>
              </a:rPr>
              <a:t>S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/>
              <a:t>is  </a:t>
            </a:r>
            <a:r>
              <a:rPr lang="en-US" altLang="en-US" sz="2400" dirty="0">
                <a:solidFill>
                  <a:srgbClr val="C00000"/>
                </a:solidFill>
              </a:rPr>
              <a:t>x = y * 5 </a:t>
            </a:r>
            <a:r>
              <a:rPr lang="en-US" altLang="en-US" sz="2400" dirty="0"/>
              <a:t>and </a:t>
            </a:r>
          </a:p>
          <a:p>
            <a:r>
              <a:rPr lang="en-US" altLang="en-US" sz="2400" dirty="0"/>
              <a:t>                  </a:t>
            </a:r>
            <a:r>
              <a:rPr lang="en-US" altLang="en-US" sz="2400" dirty="0">
                <a:solidFill>
                  <a:srgbClr val="69D8FF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>
                <a:solidFill>
                  <a:srgbClr val="69D8FF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0070C0"/>
                </a:solidFill>
              </a:rPr>
              <a:t>{x &gt;= 20}</a:t>
            </a:r>
          </a:p>
          <a:p>
            <a:r>
              <a:rPr lang="en-US" altLang="en-US" sz="2400" dirty="0"/>
              <a:t>                then </a:t>
            </a:r>
            <a:r>
              <a:rPr lang="en-US" altLang="en-US" sz="2400" dirty="0" err="1">
                <a:solidFill>
                  <a:srgbClr val="00B050"/>
                </a:solidFill>
              </a:rPr>
              <a:t>wp</a:t>
            </a:r>
            <a:r>
              <a:rPr lang="en-US" altLang="en-US" sz="2400" dirty="0">
                <a:solidFill>
                  <a:srgbClr val="C00000"/>
                </a:solidFill>
              </a:rPr>
              <a:t>(S,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2133600" y="2438400"/>
            <a:ext cx="3276600" cy="685800"/>
          </a:xfrm>
          <a:prstGeom prst="rect">
            <a:avLst/>
          </a:prstGeom>
          <a:noFill/>
          <a:ln w="19050" algn="ctr">
            <a:solidFill>
              <a:srgbClr val="66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8185" y="6504801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90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>
          <a:xfrm>
            <a:off x="738188" y="381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Why “weakest” pre-condition?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0" y="2392363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ym typeface="Wingdings" pitchFamily="2" charset="2"/>
              </a:rPr>
              <a:t>=</a:t>
            </a:r>
            <a:r>
              <a:rPr lang="en-US" altLang="en-US" sz="2400" dirty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sym typeface="Wingdings" pitchFamily="2" charset="2"/>
              </a:rPr>
              <a:t>{y &gt;= 4}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668338" y="13716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Re-consider:  </a:t>
            </a:r>
            <a:r>
              <a:rPr lang="en-US" altLang="en-US" sz="2400" dirty="0">
                <a:solidFill>
                  <a:srgbClr val="C00000"/>
                </a:solidFill>
              </a:rPr>
              <a:t>S</a:t>
            </a:r>
            <a:r>
              <a:rPr lang="en-US" altLang="en-US" sz="2400" dirty="0"/>
              <a:t> is  </a:t>
            </a:r>
            <a:r>
              <a:rPr lang="en-US" altLang="en-US" sz="2400" dirty="0">
                <a:solidFill>
                  <a:srgbClr val="C00000"/>
                </a:solidFill>
              </a:rPr>
              <a:t>x = y * 5 </a:t>
            </a:r>
            <a:r>
              <a:rPr lang="en-US" altLang="en-US" sz="2400" dirty="0"/>
              <a:t>and  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0070C0"/>
                </a:solidFill>
              </a:rPr>
              <a:t>{x &gt;= 20}.       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2578100" y="195262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solidFill>
                  <a:srgbClr val="00B050"/>
                </a:solidFill>
              </a:rPr>
              <a:t>wp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C00000"/>
                </a:solidFill>
              </a:rPr>
              <a:t>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O</a:t>
            </a:r>
            <a:r>
              <a:rPr lang="en-US" altLang="en-US" sz="2400" dirty="0"/>
              <a:t>) =</a:t>
            </a:r>
            <a:r>
              <a:rPr lang="en-US" altLang="en-US" sz="2400" dirty="0">
                <a:solidFill>
                  <a:srgbClr val="FFFF0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</a:rPr>
              <a:t>{x &gt;= 20} </a:t>
            </a:r>
            <a:r>
              <a:rPr lang="en-US" altLang="en-US" sz="2400" dirty="0"/>
              <a:t>[x </a:t>
            </a:r>
            <a:r>
              <a:rPr lang="en-US" altLang="en-US" sz="2400" dirty="0">
                <a:sym typeface="Wingdings" pitchFamily="2" charset="2"/>
              </a:rPr>
              <a:t> y * 5]</a:t>
            </a:r>
          </a:p>
        </p:txBody>
      </p:sp>
      <p:sp>
        <p:nvSpPr>
          <p:cNvPr id="43017" name="Rectangle 11"/>
          <p:cNvSpPr>
            <a:spLocks noChangeArrowheads="1"/>
          </p:cNvSpPr>
          <p:nvPr/>
        </p:nvSpPr>
        <p:spPr bwMode="auto">
          <a:xfrm>
            <a:off x="738188" y="1952625"/>
            <a:ext cx="1830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We derived: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4213" y="3017838"/>
            <a:ext cx="7772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/>
              <a:t>Given the above S and O, input conditions such as </a:t>
            </a:r>
          </a:p>
          <a:p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B050"/>
                </a:solidFill>
              </a:rPr>
              <a:t>{y = 4} </a:t>
            </a:r>
            <a:r>
              <a:rPr lang="en-US" altLang="en-US" sz="2400" dirty="0"/>
              <a:t>or </a:t>
            </a:r>
          </a:p>
          <a:p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B050"/>
                </a:solidFill>
              </a:rPr>
              <a:t>{y = 50} </a:t>
            </a:r>
            <a:r>
              <a:rPr lang="en-US" altLang="en-US" sz="2400" dirty="0"/>
              <a:t>or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99FF66"/>
                </a:solidFill>
              </a:rPr>
              <a:t>	</a:t>
            </a:r>
            <a:r>
              <a:rPr lang="en-US" altLang="en-US" sz="2400" dirty="0">
                <a:solidFill>
                  <a:srgbClr val="00B050"/>
                </a:solidFill>
              </a:rPr>
              <a:t>{y &gt;= 100} </a:t>
            </a:r>
            <a:r>
              <a:rPr lang="en-US" altLang="en-US" sz="2400" dirty="0"/>
              <a:t>…</a:t>
            </a:r>
          </a:p>
          <a:p>
            <a:r>
              <a:rPr lang="en-US" altLang="en-US" sz="2400" dirty="0"/>
              <a:t>will all yield the output condition O.   </a:t>
            </a:r>
            <a:endParaRPr lang="en-US" altLang="en-US" sz="2400" dirty="0">
              <a:solidFill>
                <a:srgbClr val="69D8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8188" y="5132388"/>
            <a:ext cx="7732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However, the “weakest” (i.e., </a:t>
            </a:r>
            <a:r>
              <a:rPr lang="en-US" altLang="en-US" sz="2400" b="1" dirty="0">
                <a:solidFill>
                  <a:srgbClr val="C00000"/>
                </a:solidFill>
              </a:rPr>
              <a:t>least restrictive) </a:t>
            </a:r>
            <a:r>
              <a:rPr lang="en-US" altLang="en-US" sz="2400" dirty="0"/>
              <a:t>input condition is </a:t>
            </a:r>
            <a:r>
              <a:rPr lang="en-US" altLang="en-US" sz="2400" dirty="0" smtClean="0">
                <a:solidFill>
                  <a:srgbClr val="0070C0"/>
                </a:solidFill>
                <a:sym typeface="Wingdings" pitchFamily="2" charset="2"/>
              </a:rPr>
              <a:t>{</a:t>
            </a:r>
            <a:r>
              <a:rPr lang="en-US" altLang="en-US" sz="2400" dirty="0">
                <a:solidFill>
                  <a:srgbClr val="0070C0"/>
                </a:solidFill>
                <a:sym typeface="Wingdings" pitchFamily="2" charset="2"/>
              </a:rPr>
              <a:t>y &gt;= 4}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030" y="6304002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0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>
          <a:xfrm>
            <a:off x="736600" y="3730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“Strong” vs “Weak” conditions</a:t>
            </a: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304800" y="1560513"/>
            <a:ext cx="86979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/>
              <a:t>A condition can be thought of as a set, i.e., the set of values</a:t>
            </a:r>
          </a:p>
          <a:p>
            <a:r>
              <a:rPr lang="en-US" altLang="en-US" sz="2400" dirty="0"/>
              <a:t>that make the condition true.  For example,  </a:t>
            </a:r>
            <a:r>
              <a:rPr lang="en-US" altLang="en-US" sz="2400" dirty="0">
                <a:solidFill>
                  <a:srgbClr val="C00000"/>
                </a:solidFill>
              </a:rPr>
              <a:t>{y &gt;= 20}</a:t>
            </a:r>
          </a:p>
          <a:p>
            <a:r>
              <a:rPr lang="en-US" altLang="en-US" sz="2400" dirty="0"/>
              <a:t>can be thought of as the set </a:t>
            </a:r>
            <a:r>
              <a:rPr lang="en-US" altLang="en-US" sz="2400" dirty="0">
                <a:solidFill>
                  <a:srgbClr val="C00000"/>
                </a:solidFill>
              </a:rPr>
              <a:t>{20, 21, 22, …} </a:t>
            </a:r>
            <a:r>
              <a:rPr lang="en-US" altLang="en-US" sz="2400" dirty="0"/>
              <a:t>assuming </a:t>
            </a:r>
            <a:r>
              <a:rPr lang="en-US" altLang="en-US" sz="2400" dirty="0">
                <a:solidFill>
                  <a:srgbClr val="C00000"/>
                </a:solidFill>
              </a:rPr>
              <a:t>y:int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Stronger conditions yield smaller sets and weaker conditions </a:t>
            </a:r>
          </a:p>
          <a:p>
            <a:r>
              <a:rPr lang="en-US" altLang="en-US" sz="2400" dirty="0"/>
              <a:t>yield larger sets.  For example, we can say that </a:t>
            </a:r>
            <a:r>
              <a:rPr lang="en-US" altLang="en-US" sz="2400" dirty="0">
                <a:solidFill>
                  <a:srgbClr val="C00000"/>
                </a:solidFill>
              </a:rPr>
              <a:t>{y &gt;= 50} </a:t>
            </a:r>
            <a:r>
              <a:rPr lang="en-US" altLang="en-US" sz="2400" dirty="0"/>
              <a:t>is a</a:t>
            </a:r>
          </a:p>
          <a:p>
            <a:r>
              <a:rPr lang="en-US" altLang="en-US" sz="2400" dirty="0"/>
              <a:t>stronger condition than </a:t>
            </a:r>
            <a:r>
              <a:rPr lang="en-US" altLang="en-US" sz="2400" dirty="0">
                <a:solidFill>
                  <a:srgbClr val="C00000"/>
                </a:solidFill>
              </a:rPr>
              <a:t>{y &gt;= 20}</a:t>
            </a:r>
            <a:r>
              <a:rPr lang="en-US" altLang="en-US" sz="2400" dirty="0">
                <a:solidFill>
                  <a:srgbClr val="FFFF00"/>
                </a:solidFill>
              </a:rPr>
              <a:t>.</a:t>
            </a:r>
          </a:p>
          <a:p>
            <a:endParaRPr lang="en-US" altLang="en-US" sz="2400" dirty="0">
              <a:solidFill>
                <a:srgbClr val="FFFF00"/>
              </a:solidFill>
            </a:endParaRPr>
          </a:p>
          <a:p>
            <a:r>
              <a:rPr lang="en-US" altLang="en-US" sz="2400" dirty="0"/>
              <a:t>The strongest condition is </a:t>
            </a:r>
            <a:r>
              <a:rPr lang="en-US" altLang="en-US" sz="2400" dirty="0">
                <a:solidFill>
                  <a:srgbClr val="C00000"/>
                </a:solidFill>
              </a:rPr>
              <a:t>false</a:t>
            </a:r>
            <a:r>
              <a:rPr lang="en-US" altLang="en-US" sz="2400" dirty="0"/>
              <a:t>, and this corresponds to</a:t>
            </a:r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C00000"/>
                </a:solidFill>
              </a:rPr>
              <a:t>empty set</a:t>
            </a:r>
            <a:r>
              <a:rPr lang="en-US" altLang="en-US" sz="2400" dirty="0"/>
              <a:t>.  </a:t>
            </a:r>
            <a:r>
              <a:rPr lang="en-US" altLang="en-US" sz="2400" dirty="0">
                <a:sym typeface="Wingdings" pitchFamily="2" charset="2"/>
              </a:rPr>
              <a:t> The weakest condition is </a:t>
            </a:r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true</a:t>
            </a:r>
            <a:r>
              <a:rPr lang="en-US" altLang="en-US" sz="2400" dirty="0">
                <a:sym typeface="Wingdings" pitchFamily="2" charset="2"/>
              </a:rPr>
              <a:t>, and this </a:t>
            </a:r>
          </a:p>
          <a:p>
            <a:r>
              <a:rPr lang="en-US" altLang="en-US" sz="2400" dirty="0">
                <a:sym typeface="Wingdings" pitchFamily="2" charset="2"/>
              </a:rPr>
              <a:t>corresponds to the </a:t>
            </a:r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universal set </a:t>
            </a:r>
            <a:r>
              <a:rPr lang="en-US" altLang="en-US" sz="2400" dirty="0">
                <a:sym typeface="Wingdings" pitchFamily="2" charset="2"/>
              </a:rPr>
              <a:t>– in our example, the set</a:t>
            </a:r>
          </a:p>
          <a:p>
            <a:r>
              <a:rPr lang="en-US" altLang="en-US" sz="2400" dirty="0">
                <a:sym typeface="Wingdings" pitchFamily="2" charset="2"/>
              </a:rPr>
              <a:t>of all numbers.</a:t>
            </a:r>
            <a:endParaRPr lang="en-US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11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Eg</a:t>
            </a:r>
            <a:r>
              <a:rPr lang="en-US" i="1" dirty="0"/>
              <a:t>. Every student is younger than some instructor. </a:t>
            </a:r>
          </a:p>
          <a:p>
            <a:r>
              <a:rPr lang="en-US" b="1" dirty="0"/>
              <a:t>Properties</a:t>
            </a:r>
            <a:r>
              <a:rPr lang="en-US" dirty="0"/>
              <a:t> </a:t>
            </a:r>
            <a:r>
              <a:rPr lang="en-US" dirty="0" smtClean="0"/>
              <a:t>: finer logical structure</a:t>
            </a:r>
          </a:p>
          <a:p>
            <a:pPr lvl="1"/>
            <a:r>
              <a:rPr lang="en-US" i="1" dirty="0" smtClean="0"/>
              <a:t>being </a:t>
            </a:r>
            <a:r>
              <a:rPr lang="en-US" i="1" dirty="0"/>
              <a:t>a student</a:t>
            </a:r>
            <a:r>
              <a:rPr lang="en-US" dirty="0"/>
              <a:t>, </a:t>
            </a:r>
            <a:r>
              <a:rPr lang="en-US" i="1" dirty="0"/>
              <a:t>being an instructor </a:t>
            </a:r>
            <a:r>
              <a:rPr lang="en-US" dirty="0"/>
              <a:t>and </a:t>
            </a:r>
            <a:r>
              <a:rPr lang="en-US" i="1" dirty="0"/>
              <a:t>being younger than somebody else</a:t>
            </a:r>
            <a:r>
              <a:rPr lang="en-US" dirty="0"/>
              <a:t>. </a:t>
            </a:r>
          </a:p>
          <a:p>
            <a:r>
              <a:rPr lang="en-US" b="1" i="1" dirty="0" smtClean="0"/>
              <a:t>predicates</a:t>
            </a:r>
            <a:r>
              <a:rPr lang="en-US" i="1" dirty="0" smtClean="0"/>
              <a:t> :</a:t>
            </a:r>
          </a:p>
          <a:p>
            <a:pPr lvl="1"/>
            <a:r>
              <a:rPr lang="en-US" dirty="0"/>
              <a:t>a mechanism for </a:t>
            </a:r>
            <a:r>
              <a:rPr lang="en-US" b="1" dirty="0"/>
              <a:t>expressing properties </a:t>
            </a:r>
            <a:r>
              <a:rPr lang="en-US" dirty="0"/>
              <a:t>together with their </a:t>
            </a:r>
            <a:r>
              <a:rPr lang="en-US" b="1" dirty="0"/>
              <a:t>logical relationships </a:t>
            </a:r>
            <a:r>
              <a:rPr lang="en-US" dirty="0"/>
              <a:t>and dependences</a:t>
            </a:r>
          </a:p>
          <a:p>
            <a:pPr lvl="1"/>
            <a:r>
              <a:rPr lang="en-US" i="1" dirty="0" err="1" smtClean="0"/>
              <a:t>Eg</a:t>
            </a:r>
            <a:r>
              <a:rPr lang="en-US" i="1" dirty="0" smtClean="0"/>
              <a:t>. S,I,Y</a:t>
            </a:r>
          </a:p>
          <a:p>
            <a:pPr lvl="2"/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err="1" smtClean="0"/>
              <a:t>andy</a:t>
            </a:r>
            <a:r>
              <a:rPr lang="en-US" dirty="0"/>
              <a:t>) to denote that Andy is a student </a:t>
            </a:r>
            <a:endParaRPr lang="en-US" dirty="0" smtClean="0"/>
          </a:p>
          <a:p>
            <a:pPr lvl="2"/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paul</a:t>
            </a:r>
            <a:r>
              <a:rPr lang="en-US" dirty="0"/>
              <a:t>) to say that Paul is </a:t>
            </a:r>
            <a:r>
              <a:rPr lang="en-US" dirty="0" smtClean="0"/>
              <a:t>an instructor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i="1" dirty="0" smtClean="0"/>
              <a:t>Y </a:t>
            </a:r>
            <a:r>
              <a:rPr lang="en-US" dirty="0"/>
              <a:t>(</a:t>
            </a:r>
            <a:r>
              <a:rPr lang="en-US" i="1" dirty="0" err="1"/>
              <a:t>andy</a:t>
            </a:r>
            <a:r>
              <a:rPr lang="en-US" i="1" dirty="0"/>
              <a:t>, </a:t>
            </a:r>
            <a:r>
              <a:rPr lang="en-US" i="1" dirty="0" err="1"/>
              <a:t>paul</a:t>
            </a:r>
            <a:r>
              <a:rPr lang="en-US" dirty="0"/>
              <a:t>) could mean that Andy is younger </a:t>
            </a:r>
            <a:r>
              <a:rPr lang="en-US" dirty="0" smtClean="0"/>
              <a:t>than Paul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predicates can have a different number of arguments. </a:t>
            </a:r>
            <a:endParaRPr lang="en-US" dirty="0" smtClean="0"/>
          </a:p>
          <a:p>
            <a:r>
              <a:rPr lang="en-US" i="1" dirty="0"/>
              <a:t>unary predicates </a:t>
            </a:r>
            <a:r>
              <a:rPr lang="en-US" i="1" dirty="0" smtClean="0"/>
              <a:t>–one argument </a:t>
            </a:r>
            <a:r>
              <a:rPr lang="en-US" i="1" dirty="0" err="1" smtClean="0"/>
              <a:t>eg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r>
              <a:rPr lang="en-US" i="1" dirty="0" smtClean="0"/>
              <a:t>S </a:t>
            </a:r>
            <a:r>
              <a:rPr lang="en-US" dirty="0"/>
              <a:t>and </a:t>
            </a:r>
            <a:r>
              <a:rPr lang="en-US" i="1" dirty="0" smtClean="0"/>
              <a:t>I</a:t>
            </a:r>
            <a:endParaRPr lang="en-US" dirty="0"/>
          </a:p>
          <a:p>
            <a:r>
              <a:rPr lang="en-US" i="1" dirty="0"/>
              <a:t>binary predicate </a:t>
            </a:r>
            <a:r>
              <a:rPr lang="en-US" i="1" dirty="0" smtClean="0"/>
              <a:t>- </a:t>
            </a:r>
            <a:r>
              <a:rPr lang="en-US" dirty="0" smtClean="0"/>
              <a:t>two arguments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/>
              <a:t>Y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Predicates with any </a:t>
            </a:r>
            <a:r>
              <a:rPr lang="en-US" dirty="0"/>
              <a:t>finite number of arguments are possible in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variables:</a:t>
            </a:r>
          </a:p>
          <a:p>
            <a:r>
              <a:rPr lang="en-US" dirty="0" smtClean="0"/>
              <a:t>we </a:t>
            </a:r>
            <a:r>
              <a:rPr lang="en-US" dirty="0"/>
              <a:t>can now specify </a:t>
            </a:r>
            <a:r>
              <a:rPr lang="en-US" dirty="0" smtClean="0"/>
              <a:t>the	meanings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more formally:</a:t>
            </a:r>
          </a:p>
          <a:p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 student</a:t>
            </a:r>
          </a:p>
          <a:p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an instructor</a:t>
            </a:r>
          </a:p>
          <a:p>
            <a:r>
              <a:rPr lang="en-US" i="1" dirty="0"/>
              <a:t>Y </a:t>
            </a:r>
            <a:r>
              <a:rPr lang="en-US" dirty="0" smtClean="0"/>
              <a:t>(</a:t>
            </a:r>
            <a:r>
              <a:rPr lang="en-US" i="1" dirty="0"/>
              <a:t>x, y</a:t>
            </a:r>
            <a:r>
              <a:rPr lang="en-US" dirty="0"/>
              <a:t>) : </a:t>
            </a:r>
            <a:r>
              <a:rPr lang="en-US" i="1" dirty="0"/>
              <a:t>x </a:t>
            </a:r>
            <a:r>
              <a:rPr lang="en-US" dirty="0"/>
              <a:t>is younger than </a:t>
            </a:r>
            <a:r>
              <a:rPr lang="en-US" i="1" dirty="0"/>
              <a:t>y</a:t>
            </a:r>
            <a:r>
              <a:rPr lang="en-US" i="1" dirty="0" smtClean="0"/>
              <a:t>.</a:t>
            </a:r>
          </a:p>
          <a:p>
            <a:r>
              <a:rPr lang="en-US" dirty="0"/>
              <a:t>Note that the names of the variables are not important, provided that </a:t>
            </a:r>
            <a:r>
              <a:rPr lang="en-US" dirty="0" smtClean="0"/>
              <a:t>we use </a:t>
            </a:r>
            <a:r>
              <a:rPr lang="en-US" dirty="0"/>
              <a:t>them consistently</a:t>
            </a:r>
            <a:r>
              <a:rPr lang="en-US" dirty="0" smtClean="0"/>
              <a:t>.</a:t>
            </a:r>
          </a:p>
          <a:p>
            <a:r>
              <a:rPr lang="en-US" dirty="0"/>
              <a:t>Variables are mere place holders for </a:t>
            </a:r>
            <a:r>
              <a:rPr lang="en-US" dirty="0" smtClean="0"/>
              <a:t>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Predicate with value is a proposition</a:t>
            </a:r>
            <a:r>
              <a:rPr lang="en-US" dirty="0" smtClean="0"/>
              <a:t>.</a:t>
            </a:r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r>
              <a:rPr lang="en-US" dirty="0" smtClean="0"/>
              <a:t>Let P(x</a:t>
            </a:r>
            <a:r>
              <a:rPr lang="en-US" dirty="0"/>
              <a:t>) </a:t>
            </a:r>
            <a:r>
              <a:rPr lang="en-US" dirty="0" smtClean="0"/>
              <a:t>be predicate that denotes x is a </a:t>
            </a:r>
            <a:r>
              <a:rPr lang="en-US" dirty="0"/>
              <a:t>perfect square</a:t>
            </a:r>
          </a:p>
          <a:p>
            <a:pPr lvl="1"/>
            <a:r>
              <a:rPr lang="en-US" dirty="0"/>
              <a:t>P(64) is </a:t>
            </a:r>
            <a:endParaRPr lang="en-US" dirty="0" smtClean="0"/>
          </a:p>
          <a:p>
            <a:pPr lvl="1"/>
            <a:r>
              <a:rPr lang="en-US" dirty="0" smtClean="0"/>
              <a:t>P(15</a:t>
            </a:r>
            <a:r>
              <a:rPr lang="en-US" dirty="0"/>
              <a:t>) is </a:t>
            </a:r>
          </a:p>
          <a:p>
            <a:r>
              <a:rPr lang="en-US" dirty="0" smtClean="0"/>
              <a:t>Let </a:t>
            </a:r>
            <a:r>
              <a:rPr lang="en-US" dirty="0"/>
              <a:t>P(x, y) denote “</a:t>
            </a:r>
            <a:r>
              <a:rPr lang="en-US" i="1" dirty="0"/>
              <a:t>x </a:t>
            </a:r>
            <a:r>
              <a:rPr lang="en-US" dirty="0"/>
              <a:t>&gt; y”; then:</a:t>
            </a:r>
          </a:p>
          <a:p>
            <a:pPr lvl="1"/>
            <a:r>
              <a:rPr lang="en-US" dirty="0"/>
              <a:t>P(–3, –3) ≡ (–3 &gt; –3) is </a:t>
            </a:r>
          </a:p>
          <a:p>
            <a:pPr lvl="1"/>
            <a:r>
              <a:rPr lang="en-US" dirty="0"/>
              <a:t>P(1, 0) ≡ (1 &gt; 0) </a:t>
            </a:r>
            <a:r>
              <a:rPr lang="en-US" dirty="0" smtClean="0"/>
              <a:t>is</a:t>
            </a:r>
            <a:endParaRPr lang="en-US" dirty="0"/>
          </a:p>
          <a:p>
            <a:r>
              <a:rPr lang="es-ES" dirty="0" smtClean="0"/>
              <a:t> </a:t>
            </a:r>
            <a:r>
              <a:rPr lang="es-ES" dirty="0" err="1"/>
              <a:t>Let</a:t>
            </a:r>
            <a:r>
              <a:rPr lang="es-ES" dirty="0"/>
              <a:t> R(x, y, z) denote “</a:t>
            </a:r>
            <a:r>
              <a:rPr lang="es-ES" i="1" dirty="0"/>
              <a:t>x </a:t>
            </a:r>
            <a:r>
              <a:rPr lang="es-ES" dirty="0"/>
              <a:t>+ </a:t>
            </a:r>
            <a:r>
              <a:rPr lang="es-ES" i="1" dirty="0"/>
              <a:t>y </a:t>
            </a:r>
            <a:r>
              <a:rPr lang="es-ES" dirty="0"/>
              <a:t>= </a:t>
            </a:r>
            <a:r>
              <a:rPr lang="es-ES" i="1" dirty="0"/>
              <a:t>z</a:t>
            </a:r>
            <a:r>
              <a:rPr lang="es-ES" dirty="0"/>
              <a:t>”; </a:t>
            </a:r>
            <a:r>
              <a:rPr lang="es-ES" dirty="0" err="1"/>
              <a:t>then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R(2, –1, 5) ≡ 2 – 1 = 5 is </a:t>
            </a:r>
          </a:p>
          <a:p>
            <a:pPr lvl="1"/>
            <a:r>
              <a:rPr lang="en-US" dirty="0"/>
              <a:t>R(3, 4, 7) ≡ 3 + 4 = 7 is </a:t>
            </a:r>
          </a:p>
          <a:p>
            <a:pPr lvl="1"/>
            <a:r>
              <a:rPr lang="en-US" dirty="0"/>
              <a:t>R(1, 3, z) ≡ 1 + 3 = z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198" y="2965938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/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3355850"/>
            <a:ext cx="119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smtClean="0"/>
              <a:t>False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015872"/>
            <a:ext cx="119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smtClean="0"/>
              <a:t>False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337778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/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7000" y="5029200"/>
            <a:ext cx="119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smtClean="0"/>
              <a:t>False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3690" y="5429310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4346" y="5715000"/>
            <a:ext cx="2578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not </a:t>
            </a:r>
            <a:r>
              <a:rPr lang="en-US" sz="2000" dirty="0"/>
              <a:t>a proposition</a:t>
            </a:r>
          </a:p>
        </p:txBody>
      </p:sp>
    </p:spTree>
    <p:extLst>
      <p:ext uri="{BB962C8B-B14F-4D97-AF65-F5344CB8AC3E}">
        <p14:creationId xmlns:p14="http://schemas.microsoft.com/office/powerpoint/2010/main" val="26895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i="1" dirty="0"/>
              <a:t>∀ </a:t>
            </a:r>
            <a:r>
              <a:rPr lang="en-US" dirty="0"/>
              <a:t>(read: ‘for all’) and </a:t>
            </a:r>
            <a:r>
              <a:rPr lang="en-US" i="1" dirty="0"/>
              <a:t>∃ </a:t>
            </a:r>
            <a:r>
              <a:rPr lang="en-US" dirty="0"/>
              <a:t>(read: ‘there exists’ or ‘for some’)</a:t>
            </a:r>
          </a:p>
          <a:p>
            <a:r>
              <a:rPr lang="en-US" dirty="0" smtClean="0"/>
              <a:t>Quantifiers </a:t>
            </a:r>
            <a:r>
              <a:rPr lang="en-US" dirty="0"/>
              <a:t>are applied to values in a given </a:t>
            </a:r>
            <a:r>
              <a:rPr lang="en-US" b="1" dirty="0"/>
              <a:t>domain U:</a:t>
            </a:r>
          </a:p>
          <a:p>
            <a:r>
              <a:rPr lang="en-US" dirty="0" smtClean="0"/>
              <a:t> </a:t>
            </a:r>
            <a:r>
              <a:rPr lang="en-US" i="1" dirty="0"/>
              <a:t>∀ </a:t>
            </a:r>
            <a:r>
              <a:rPr lang="en-US" b="1" dirty="0" smtClean="0"/>
              <a:t>x </a:t>
            </a:r>
            <a:r>
              <a:rPr lang="en-US" b="1" dirty="0"/>
              <a:t>P(x) </a:t>
            </a:r>
            <a:r>
              <a:rPr lang="en-US" dirty="0"/>
              <a:t>asserts that P(x) is T for </a:t>
            </a:r>
            <a:r>
              <a:rPr lang="en-US" b="1" dirty="0"/>
              <a:t>every </a:t>
            </a:r>
            <a:r>
              <a:rPr lang="en-US" dirty="0"/>
              <a:t>x in U</a:t>
            </a:r>
          </a:p>
          <a:p>
            <a:pPr lvl="1"/>
            <a:r>
              <a:rPr lang="en-US" dirty="0"/>
              <a:t>P(x) is a </a:t>
            </a:r>
            <a:r>
              <a:rPr lang="en-US" b="1" dirty="0"/>
              <a:t>universally quantified statement</a:t>
            </a:r>
          </a:p>
          <a:p>
            <a:r>
              <a:rPr lang="en-US" dirty="0" smtClean="0"/>
              <a:t> </a:t>
            </a:r>
            <a:r>
              <a:rPr lang="en-US" i="1" dirty="0"/>
              <a:t>∃ </a:t>
            </a:r>
            <a:r>
              <a:rPr lang="en-US" b="1" dirty="0" smtClean="0"/>
              <a:t>x </a:t>
            </a:r>
            <a:r>
              <a:rPr lang="en-US" b="1" dirty="0"/>
              <a:t>P(x) </a:t>
            </a:r>
            <a:r>
              <a:rPr lang="en-US" dirty="0"/>
              <a:t>asserts that P(x) is T for </a:t>
            </a:r>
            <a:r>
              <a:rPr lang="en-US" b="1" dirty="0"/>
              <a:t>some </a:t>
            </a:r>
            <a:r>
              <a:rPr lang="en-US" dirty="0"/>
              <a:t>x (at least one) in U</a:t>
            </a:r>
          </a:p>
          <a:p>
            <a:pPr lvl="1"/>
            <a:r>
              <a:rPr lang="en-US" dirty="0"/>
              <a:t>P(x) is an </a:t>
            </a:r>
            <a:r>
              <a:rPr lang="en-US" b="1" dirty="0"/>
              <a:t>existentially quantified statement</a:t>
            </a:r>
          </a:p>
          <a:p>
            <a:r>
              <a:rPr lang="en-US" dirty="0" smtClean="0"/>
              <a:t> </a:t>
            </a:r>
            <a:r>
              <a:rPr lang="en-US" dirty="0"/>
              <a:t>The truth values of quantifiers depend on both the </a:t>
            </a:r>
            <a:r>
              <a:rPr lang="en-US" b="1" dirty="0"/>
              <a:t>function </a:t>
            </a:r>
            <a:r>
              <a:rPr lang="en-US" dirty="0" smtClean="0"/>
              <a:t>P(x) and </a:t>
            </a:r>
            <a:r>
              <a:rPr lang="en-US" dirty="0"/>
              <a:t>the </a:t>
            </a:r>
            <a:r>
              <a:rPr lang="en-US" b="1" dirty="0"/>
              <a:t>domain </a:t>
            </a:r>
            <a:r>
              <a:rPr lang="en-US" dirty="0"/>
              <a:t>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27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Logical operations </a:t>
            </a:r>
            <a:r>
              <a:rPr lang="en-US" dirty="0"/>
              <a:t>from propositional logic carry over to predicate </a:t>
            </a:r>
            <a:r>
              <a:rPr lang="en-US" dirty="0" smtClean="0"/>
              <a:t>logic</a:t>
            </a:r>
          </a:p>
          <a:p>
            <a:r>
              <a:rPr lang="en-US" dirty="0"/>
              <a:t>Quantifiers are applied </a:t>
            </a:r>
            <a:r>
              <a:rPr lang="en-US" b="1" dirty="0"/>
              <a:t>before </a:t>
            </a:r>
            <a:r>
              <a:rPr lang="en-US" dirty="0"/>
              <a:t>other logical operations</a:t>
            </a:r>
            <a:endParaRPr lang="en-US" i="1" dirty="0"/>
          </a:p>
          <a:p>
            <a:r>
              <a:rPr lang="en-US" b="1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If P(x) denotes “x &gt; 0,” then:</a:t>
            </a:r>
          </a:p>
          <a:p>
            <a:r>
              <a:rPr lang="en-US" dirty="0" smtClean="0"/>
              <a:t> </a:t>
            </a:r>
            <a:r>
              <a:rPr lang="en-US" dirty="0"/>
              <a:t>P(3) ∨ P(–1) </a:t>
            </a:r>
            <a:endParaRPr lang="en-US" dirty="0" smtClean="0"/>
          </a:p>
          <a:p>
            <a:r>
              <a:rPr lang="en-US" dirty="0" smtClean="0"/>
              <a:t>P(3</a:t>
            </a:r>
            <a:r>
              <a:rPr lang="en-US" dirty="0"/>
              <a:t>) ∧ P(–1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P(3) ∧ P(y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4114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≡ (3 &gt; 0) ∨ (–1 &gt; 0) ≡ T ∨ F ≡ 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5969" y="4642338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≡ 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9769" y="50175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a proposition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5470212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</a:t>
            </a:r>
            <a:r>
              <a:rPr lang="en-US" sz="2400" b="1" dirty="0"/>
              <a:t>becomes </a:t>
            </a:r>
            <a:r>
              <a:rPr lang="en-US" sz="2400" dirty="0"/>
              <a:t>a proposition when y is assigned a </a:t>
            </a:r>
            <a:r>
              <a:rPr lang="en-US" sz="2400" b="1" dirty="0"/>
              <a:t>value </a:t>
            </a:r>
            <a:r>
              <a:rPr lang="en-US" sz="2400" dirty="0"/>
              <a:t>or when used with </a:t>
            </a:r>
            <a:r>
              <a:rPr lang="en-US" sz="2400" b="1" dirty="0"/>
              <a:t>quantifiers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5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6E44025FF0C439CEFCCEBDF753C7E" ma:contentTypeVersion="2" ma:contentTypeDescription="Create a new document." ma:contentTypeScope="" ma:versionID="26fd7d02cf78dda1345327a75e26dd98">
  <xsd:schema xmlns:xsd="http://www.w3.org/2001/XMLSchema" xmlns:xs="http://www.w3.org/2001/XMLSchema" xmlns:p="http://schemas.microsoft.com/office/2006/metadata/properties" xmlns:ns2="f189688e-92a3-4bea-b41b-85728c9cacd2" targetNamespace="http://schemas.microsoft.com/office/2006/metadata/properties" ma:root="true" ma:fieldsID="72e3d467074318259679892b59f71608" ns2:_="">
    <xsd:import namespace="f189688e-92a3-4bea-b41b-85728c9ca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9688e-92a3-4bea-b41b-85728c9ca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AADD17-ADBA-484D-9183-74470286ED72}"/>
</file>

<file path=customXml/itemProps2.xml><?xml version="1.0" encoding="utf-8"?>
<ds:datastoreItem xmlns:ds="http://schemas.openxmlformats.org/officeDocument/2006/customXml" ds:itemID="{10A758FB-DBDF-4200-8E1E-4E592DF9AED7}"/>
</file>

<file path=customXml/itemProps3.xml><?xml version="1.0" encoding="utf-8"?>
<ds:datastoreItem xmlns:ds="http://schemas.openxmlformats.org/officeDocument/2006/customXml" ds:itemID="{88C6AE04-136E-47C8-BA80-AF7BC778DF2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5413</TotalTime>
  <Words>3131</Words>
  <Application>Microsoft Office PowerPoint</Application>
  <PresentationFormat>On-screen Show (4:3)</PresentationFormat>
  <Paragraphs>400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19CSE205 Program Reasoning Predicate Logic</vt:lpstr>
      <vt:lpstr>Summary</vt:lpstr>
      <vt:lpstr>Limitations of propositional logic</vt:lpstr>
      <vt:lpstr>Predicate Logic</vt:lpstr>
      <vt:lpstr>Predicates</vt:lpstr>
      <vt:lpstr>Predicate Variables</vt:lpstr>
      <vt:lpstr>Predicate Logic</vt:lpstr>
      <vt:lpstr>Quantifiers</vt:lpstr>
      <vt:lpstr>Predicate logic</vt:lpstr>
      <vt:lpstr>Quantifiers</vt:lpstr>
      <vt:lpstr>Free Vs Bound variables</vt:lpstr>
      <vt:lpstr>Writing Quantified statements</vt:lpstr>
      <vt:lpstr>Writing Quantified statements</vt:lpstr>
      <vt:lpstr>Negation with Quantifiers</vt:lpstr>
      <vt:lpstr>Negation with Quantifier</vt:lpstr>
      <vt:lpstr>Predicate logic for statements</vt:lpstr>
      <vt:lpstr>Predicate logic for statements</vt:lpstr>
      <vt:lpstr>Predicate Logic for the example</vt:lpstr>
      <vt:lpstr>Semantically Equivalent</vt:lpstr>
      <vt:lpstr>Semantically Equivalent</vt:lpstr>
      <vt:lpstr>Equivalence</vt:lpstr>
      <vt:lpstr>Rules on quantifiers</vt:lpstr>
      <vt:lpstr>Relation in predicate logic</vt:lpstr>
      <vt:lpstr>Function in Predicate Logic</vt:lpstr>
      <vt:lpstr>Validity in Predicate Logic</vt:lpstr>
      <vt:lpstr>CODE VERIFICATION</vt:lpstr>
      <vt:lpstr>Program Specification</vt:lpstr>
      <vt:lpstr>Example</vt:lpstr>
      <vt:lpstr>Specification</vt:lpstr>
      <vt:lpstr>Hoare Triples</vt:lpstr>
      <vt:lpstr>Code Verification</vt:lpstr>
      <vt:lpstr>Validity Checking</vt:lpstr>
      <vt:lpstr>Program Verification</vt:lpstr>
      <vt:lpstr>Defining Weakest Preconditions</vt:lpstr>
      <vt:lpstr>Assignment Axiom</vt:lpstr>
      <vt:lpstr>Why “weakest” pre-condition?</vt:lpstr>
      <vt:lpstr>“Strong” vs “Weak” conditions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amrita</dc:creator>
  <cp:lastModifiedBy>amrita</cp:lastModifiedBy>
  <cp:revision>142</cp:revision>
  <cp:lastPrinted>2020-07-27T15:42:13Z</cp:lastPrinted>
  <dcterms:created xsi:type="dcterms:W3CDTF">2020-07-21T16:45:09Z</dcterms:created>
  <dcterms:modified xsi:type="dcterms:W3CDTF">2020-08-11T12:04:15Z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0x0101002836E44025FF0C439CEFCCEBDF753C7E</vt:lpwstr>
  </property>
</Properties>
</file>