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74" r:id="rId5"/>
    <p:sldId id="282" r:id="rId6"/>
    <p:sldId id="259" r:id="rId7"/>
    <p:sldId id="275" r:id="rId8"/>
    <p:sldId id="276" r:id="rId9"/>
    <p:sldId id="277" r:id="rId10"/>
    <p:sldId id="260" r:id="rId11"/>
    <p:sldId id="279" r:id="rId12"/>
    <p:sldId id="281" r:id="rId13"/>
    <p:sldId id="280" r:id="rId14"/>
    <p:sldId id="270" r:id="rId15"/>
    <p:sldId id="266" r:id="rId16"/>
  </p:sldIdLst>
  <p:sldSz cx="18288000" cy="10287000"/>
  <p:notesSz cx="6858000" cy="9144000"/>
  <p:embeddedFontLst>
    <p:embeddedFont>
      <p:font typeface="Canva Sans Bold" panose="020B0604020202020204" charset="0"/>
      <p:regular r:id="rId17"/>
    </p:embeddedFont>
    <p:embeddedFont>
      <p:font typeface="Georgia Pro Condensed Bold" panose="020B0604020202020204" charset="0"/>
      <p:regular r:id="rId18"/>
    </p:embeddedFont>
    <p:embeddedFont>
      <p:font typeface="The Youngest" panose="020B0604020202020204" charset="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AA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82108" y="960343"/>
            <a:ext cx="7189800" cy="8366313"/>
            <a:chOff x="0" y="0"/>
            <a:chExt cx="698500" cy="812800"/>
          </a:xfrm>
        </p:grpSpPr>
        <p:sp>
          <p:nvSpPr>
            <p:cNvPr id="3" name="Freeform 3"/>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FFFFFF"/>
            </a:solidFill>
          </p:spPr>
        </p:sp>
        <p:sp>
          <p:nvSpPr>
            <p:cNvPr id="4" name="TextBox 4"/>
            <p:cNvSpPr txBox="1"/>
            <p:nvPr/>
          </p:nvSpPr>
          <p:spPr>
            <a:xfrm>
              <a:off x="0" y="101600"/>
              <a:ext cx="698500" cy="571500"/>
            </a:xfrm>
            <a:prstGeom prst="rect">
              <a:avLst/>
            </a:prstGeom>
          </p:spPr>
          <p:txBody>
            <a:bodyPr lIns="50800" tIns="50800" rIns="50800" bIns="50800" rtlCol="0" anchor="ctr"/>
            <a:lstStyle/>
            <a:p>
              <a:pPr algn="ctr">
                <a:lnSpc>
                  <a:spcPts val="3360"/>
                </a:lnSpc>
              </a:pPr>
              <a:endParaRPr/>
            </a:p>
          </p:txBody>
        </p:sp>
      </p:grpSp>
      <p:grpSp>
        <p:nvGrpSpPr>
          <p:cNvPr id="5" name="Group 5"/>
          <p:cNvGrpSpPr/>
          <p:nvPr/>
        </p:nvGrpSpPr>
        <p:grpSpPr>
          <a:xfrm>
            <a:off x="1871622" y="9068443"/>
            <a:ext cx="6385579" cy="7430492"/>
            <a:chOff x="0" y="0"/>
            <a:chExt cx="698500" cy="812800"/>
          </a:xfrm>
        </p:grpSpPr>
        <p:sp>
          <p:nvSpPr>
            <p:cNvPr id="6" name="Freeform 6"/>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004AAD"/>
            </a:solidFill>
          </p:spPr>
        </p:sp>
        <p:sp>
          <p:nvSpPr>
            <p:cNvPr id="7" name="TextBox 7"/>
            <p:cNvSpPr txBox="1"/>
            <p:nvPr/>
          </p:nvSpPr>
          <p:spPr>
            <a:xfrm>
              <a:off x="0" y="101600"/>
              <a:ext cx="698500" cy="571500"/>
            </a:xfrm>
            <a:prstGeom prst="rect">
              <a:avLst/>
            </a:prstGeom>
          </p:spPr>
          <p:txBody>
            <a:bodyPr lIns="50800" tIns="50800" rIns="50800" bIns="50800" rtlCol="0" anchor="ctr"/>
            <a:lstStyle/>
            <a:p>
              <a:pPr algn="ctr">
                <a:lnSpc>
                  <a:spcPts val="3360"/>
                </a:lnSpc>
              </a:pPr>
              <a:endParaRPr/>
            </a:p>
          </p:txBody>
        </p:sp>
      </p:grpSp>
      <p:sp>
        <p:nvSpPr>
          <p:cNvPr id="8" name="Freeform 8"/>
          <p:cNvSpPr/>
          <p:nvPr/>
        </p:nvSpPr>
        <p:spPr>
          <a:xfrm>
            <a:off x="218285" y="451434"/>
            <a:ext cx="1017819" cy="1017819"/>
          </a:xfrm>
          <a:custGeom>
            <a:avLst/>
            <a:gdLst/>
            <a:ahLst/>
            <a:cxnLst/>
            <a:rect l="l" t="t" r="r" b="b"/>
            <a:pathLst>
              <a:path w="1017819" h="1017819">
                <a:moveTo>
                  <a:pt x="0" y="0"/>
                </a:moveTo>
                <a:lnTo>
                  <a:pt x="1017819" y="0"/>
                </a:lnTo>
                <a:lnTo>
                  <a:pt x="1017819" y="1017819"/>
                </a:lnTo>
                <a:lnTo>
                  <a:pt x="0" y="1017819"/>
                </a:lnTo>
                <a:lnTo>
                  <a:pt x="0" y="0"/>
                </a:lnTo>
                <a:close/>
              </a:path>
            </a:pathLst>
          </a:custGeom>
          <a:blipFill>
            <a:blip r:embed="rId2"/>
            <a:stretch>
              <a:fillRect/>
            </a:stretch>
          </a:blipFill>
        </p:spPr>
      </p:sp>
      <p:sp>
        <p:nvSpPr>
          <p:cNvPr id="9" name="TextBox 9"/>
          <p:cNvSpPr txBox="1"/>
          <p:nvPr/>
        </p:nvSpPr>
        <p:spPr>
          <a:xfrm>
            <a:off x="933443" y="2649000"/>
            <a:ext cx="15476930" cy="922945"/>
          </a:xfrm>
          <a:prstGeom prst="rect">
            <a:avLst/>
          </a:prstGeom>
        </p:spPr>
        <p:txBody>
          <a:bodyPr lIns="0" tIns="0" rIns="0" bIns="0" rtlCol="0" anchor="t">
            <a:spAutoFit/>
          </a:bodyPr>
          <a:lstStyle/>
          <a:p>
            <a:pPr algn="ctr">
              <a:lnSpc>
                <a:spcPts val="7713"/>
              </a:lnSpc>
            </a:pPr>
            <a:r>
              <a:rPr lang="en-US" sz="5509" b="1" dirty="0" err="1">
                <a:solidFill>
                  <a:srgbClr val="000000"/>
                </a:solidFill>
                <a:latin typeface="Canva Sans Bold"/>
                <a:ea typeface="Canva Sans Bold"/>
                <a:cs typeface="Canva Sans Bold"/>
                <a:sym typeface="Canva Sans Bold"/>
              </a:rPr>
              <a:t>APILogGuard</a:t>
            </a:r>
            <a:r>
              <a:rPr lang="en-US" sz="5509" b="1" dirty="0">
                <a:solidFill>
                  <a:srgbClr val="000000"/>
                </a:solidFill>
                <a:latin typeface="Canva Sans Bold"/>
                <a:ea typeface="Canva Sans Bold"/>
                <a:cs typeface="Canva Sans Bold"/>
                <a:sym typeface="Canva Sans Bold"/>
              </a:rPr>
              <a:t> for Security Events</a:t>
            </a:r>
          </a:p>
        </p:txBody>
      </p:sp>
      <p:sp>
        <p:nvSpPr>
          <p:cNvPr id="10" name="TextBox 10"/>
          <p:cNvSpPr txBox="1"/>
          <p:nvPr/>
        </p:nvSpPr>
        <p:spPr>
          <a:xfrm>
            <a:off x="1718549" y="544851"/>
            <a:ext cx="14305757" cy="776623"/>
          </a:xfrm>
          <a:prstGeom prst="rect">
            <a:avLst/>
          </a:prstGeom>
        </p:spPr>
        <p:txBody>
          <a:bodyPr lIns="0" tIns="0" rIns="0" bIns="0" rtlCol="0" anchor="t">
            <a:spAutoFit/>
          </a:bodyPr>
          <a:lstStyle/>
          <a:p>
            <a:pPr algn="ctr">
              <a:lnSpc>
                <a:spcPts val="6351"/>
              </a:lnSpc>
            </a:pPr>
            <a:r>
              <a:rPr lang="en-US" sz="4537" b="1" dirty="0" err="1">
                <a:solidFill>
                  <a:srgbClr val="000000"/>
                </a:solidFill>
                <a:latin typeface="Canva Sans Bold"/>
                <a:ea typeface="Canva Sans Bold"/>
                <a:cs typeface="Canva Sans Bold"/>
                <a:sym typeface="Canva Sans Bold"/>
              </a:rPr>
              <a:t>Geethanjali</a:t>
            </a:r>
            <a:r>
              <a:rPr lang="en-US" sz="4537" b="1" dirty="0">
                <a:solidFill>
                  <a:srgbClr val="000000"/>
                </a:solidFill>
                <a:latin typeface="Canva Sans Bold"/>
                <a:ea typeface="Canva Sans Bold"/>
                <a:cs typeface="Canva Sans Bold"/>
                <a:sym typeface="Canva Sans Bold"/>
              </a:rPr>
              <a:t> College of Engineering and Technology</a:t>
            </a:r>
          </a:p>
        </p:txBody>
      </p:sp>
      <p:sp>
        <p:nvSpPr>
          <p:cNvPr id="11" name="TextBox 10">
            <a:extLst>
              <a:ext uri="{FF2B5EF4-FFF2-40B4-BE49-F238E27FC236}">
                <a16:creationId xmlns:a16="http://schemas.microsoft.com/office/drawing/2014/main" id="{83F37E8F-4DF4-CCFB-62E3-9DC055E345E9}"/>
              </a:ext>
            </a:extLst>
          </p:cNvPr>
          <p:cNvSpPr txBox="1"/>
          <p:nvPr/>
        </p:nvSpPr>
        <p:spPr>
          <a:xfrm>
            <a:off x="10744200" y="5739142"/>
            <a:ext cx="7189800" cy="2862322"/>
          </a:xfrm>
          <a:prstGeom prst="rect">
            <a:avLst/>
          </a:prstGeom>
          <a:noFill/>
        </p:spPr>
        <p:txBody>
          <a:bodyPr wrap="square" rtlCol="0">
            <a:spAutoFit/>
          </a:bodyPr>
          <a:lstStyle/>
          <a:p>
            <a:r>
              <a:rPr lang="en-IN" sz="3600" dirty="0"/>
              <a:t>Guide: </a:t>
            </a:r>
            <a:r>
              <a:rPr lang="en-IN" sz="3600" dirty="0" err="1"/>
              <a:t>Dr.</a:t>
            </a:r>
            <a:r>
              <a:rPr lang="en-IN" sz="3600" dirty="0"/>
              <a:t> S Radha</a:t>
            </a:r>
          </a:p>
          <a:p>
            <a:r>
              <a:rPr lang="en-IN" sz="3600" dirty="0"/>
              <a:t>Team Members:</a:t>
            </a:r>
          </a:p>
          <a:p>
            <a:r>
              <a:rPr lang="en-IN" sz="3600" dirty="0"/>
              <a:t>	A. Bhavya Sri (21R11A05A5)</a:t>
            </a:r>
          </a:p>
          <a:p>
            <a:r>
              <a:rPr lang="en-IN" sz="3600" dirty="0"/>
              <a:t>	K. Bharath Kumar (21R11A05C8)</a:t>
            </a:r>
          </a:p>
          <a:p>
            <a:r>
              <a:rPr lang="en-IN" sz="3600" dirty="0"/>
              <a:t>	B. Srinath (21R11A05B5)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8534400" y="-1743303"/>
            <a:ext cx="11773266" cy="13699801"/>
            <a:chOff x="0" y="0"/>
            <a:chExt cx="698500" cy="812800"/>
          </a:xfrm>
        </p:grpSpPr>
        <p:sp>
          <p:nvSpPr>
            <p:cNvPr id="3" name="Freeform 3"/>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004AAD"/>
            </a:solidFill>
          </p:spPr>
        </p:sp>
        <p:sp>
          <p:nvSpPr>
            <p:cNvPr id="4" name="TextBox 4"/>
            <p:cNvSpPr txBox="1"/>
            <p:nvPr/>
          </p:nvSpPr>
          <p:spPr>
            <a:xfrm>
              <a:off x="0" y="101600"/>
              <a:ext cx="698500" cy="571500"/>
            </a:xfrm>
            <a:prstGeom prst="rect">
              <a:avLst/>
            </a:prstGeom>
          </p:spPr>
          <p:txBody>
            <a:bodyPr lIns="50800" tIns="50800" rIns="50800" bIns="50800" rtlCol="0" anchor="ctr"/>
            <a:lstStyle/>
            <a:p>
              <a:pPr algn="ctr">
                <a:lnSpc>
                  <a:spcPts val="3360"/>
                </a:lnSpc>
              </a:pPr>
              <a:endParaRPr/>
            </a:p>
          </p:txBody>
        </p:sp>
      </p:grpSp>
      <p:sp>
        <p:nvSpPr>
          <p:cNvPr id="5" name="TextBox 5"/>
          <p:cNvSpPr txBox="1"/>
          <p:nvPr/>
        </p:nvSpPr>
        <p:spPr>
          <a:xfrm>
            <a:off x="3429000" y="1104900"/>
            <a:ext cx="11773265" cy="1243930"/>
          </a:xfrm>
          <a:prstGeom prst="rect">
            <a:avLst/>
          </a:prstGeom>
        </p:spPr>
        <p:txBody>
          <a:bodyPr wrap="square" lIns="0" tIns="0" rIns="0" bIns="0" rtlCol="0" anchor="t">
            <a:spAutoFit/>
          </a:bodyPr>
          <a:lstStyle/>
          <a:p>
            <a:pPr algn="l">
              <a:lnSpc>
                <a:spcPts val="9699"/>
              </a:lnSpc>
            </a:pPr>
            <a:r>
              <a:rPr lang="en-US" sz="9699" b="1" dirty="0">
                <a:solidFill>
                  <a:srgbClr val="004AAD"/>
                </a:solidFill>
                <a:latin typeface="Georgia Pro Condensed Bold"/>
                <a:ea typeface="Georgia Pro Condensed Bold"/>
                <a:cs typeface="Georgia Pro Condensed Bold"/>
                <a:sym typeface="Georgia Pro Condensed Bold"/>
              </a:rPr>
              <a:t>Problem Statement</a:t>
            </a:r>
          </a:p>
        </p:txBody>
      </p:sp>
      <p:sp>
        <p:nvSpPr>
          <p:cNvPr id="7" name="TextBox 7"/>
          <p:cNvSpPr txBox="1"/>
          <p:nvPr/>
        </p:nvSpPr>
        <p:spPr>
          <a:xfrm>
            <a:off x="381000" y="4322344"/>
            <a:ext cx="2157197" cy="1795363"/>
          </a:xfrm>
          <a:prstGeom prst="rect">
            <a:avLst/>
          </a:prstGeom>
        </p:spPr>
        <p:txBody>
          <a:bodyPr lIns="0" tIns="0" rIns="0" bIns="0" rtlCol="0" anchor="t">
            <a:spAutoFit/>
          </a:bodyPr>
          <a:lstStyle/>
          <a:p>
            <a:pPr algn="l">
              <a:lnSpc>
                <a:spcPts val="14000"/>
              </a:lnSpc>
            </a:pPr>
            <a:r>
              <a:rPr lang="en-US" sz="14000" b="1" dirty="0">
                <a:solidFill>
                  <a:srgbClr val="FFFFFF"/>
                </a:solidFill>
                <a:latin typeface="Georgia Pro Condensed Bold"/>
                <a:ea typeface="Georgia Pro Condensed Bold"/>
                <a:cs typeface="Georgia Pro Condensed Bold"/>
                <a:sym typeface="Georgia Pro Condensed Bold"/>
              </a:rPr>
              <a:t>05</a:t>
            </a:r>
          </a:p>
        </p:txBody>
      </p:sp>
      <p:grpSp>
        <p:nvGrpSpPr>
          <p:cNvPr id="13" name="Group 13"/>
          <p:cNvGrpSpPr/>
          <p:nvPr/>
        </p:nvGrpSpPr>
        <p:grpSpPr>
          <a:xfrm>
            <a:off x="17796518" y="-847389"/>
            <a:ext cx="4234367" cy="4927264"/>
            <a:chOff x="0" y="0"/>
            <a:chExt cx="698500" cy="812800"/>
          </a:xfrm>
        </p:grpSpPr>
        <p:sp>
          <p:nvSpPr>
            <p:cNvPr id="14" name="Freeform 14"/>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004AAD"/>
            </a:solidFill>
          </p:spPr>
        </p:sp>
        <p:sp>
          <p:nvSpPr>
            <p:cNvPr id="15" name="TextBox 15"/>
            <p:cNvSpPr txBox="1"/>
            <p:nvPr/>
          </p:nvSpPr>
          <p:spPr>
            <a:xfrm>
              <a:off x="0" y="101600"/>
              <a:ext cx="698500" cy="571500"/>
            </a:xfrm>
            <a:prstGeom prst="rect">
              <a:avLst/>
            </a:prstGeom>
          </p:spPr>
          <p:txBody>
            <a:bodyPr lIns="50800" tIns="50800" rIns="50800" bIns="50800" rtlCol="0" anchor="ctr"/>
            <a:lstStyle/>
            <a:p>
              <a:pPr algn="ctr">
                <a:lnSpc>
                  <a:spcPts val="3360"/>
                </a:lnSpc>
              </a:pPr>
              <a:endParaRPr/>
            </a:p>
          </p:txBody>
        </p:sp>
      </p:grpSp>
      <p:sp>
        <p:nvSpPr>
          <p:cNvPr id="8" name="TextBox 7">
            <a:extLst>
              <a:ext uri="{FF2B5EF4-FFF2-40B4-BE49-F238E27FC236}">
                <a16:creationId xmlns:a16="http://schemas.microsoft.com/office/drawing/2014/main" id="{06F1A06B-2BCA-1929-CA2E-77637752969C}"/>
              </a:ext>
            </a:extLst>
          </p:cNvPr>
          <p:cNvSpPr txBox="1"/>
          <p:nvPr/>
        </p:nvSpPr>
        <p:spPr>
          <a:xfrm>
            <a:off x="3429000" y="2476501"/>
            <a:ext cx="13666849" cy="6555641"/>
          </a:xfrm>
          <a:prstGeom prst="rect">
            <a:avLst/>
          </a:prstGeom>
          <a:noFill/>
        </p:spPr>
        <p:txBody>
          <a:bodyPr wrap="square">
            <a:spAutoFit/>
          </a:bodyPr>
          <a:lstStyle/>
          <a:p>
            <a:pPr marL="457200" indent="-457200">
              <a:buFont typeface="Arial" panose="020B0604020202020204" pitchFamily="34" charset="0"/>
              <a:buChar char="•"/>
            </a:pPr>
            <a:r>
              <a:rPr lang="en-US" sz="3500" dirty="0"/>
              <a:t>APIs are vital for seamless communication but their widespread use also makes them vulnerable to security threats like brute force attacks, unauthorized IP access, and other malicious activities. </a:t>
            </a:r>
          </a:p>
          <a:p>
            <a:pPr marL="457200" indent="-457200">
              <a:buFont typeface="Arial" panose="020B0604020202020204" pitchFamily="34" charset="0"/>
              <a:buChar char="•"/>
            </a:pPr>
            <a:r>
              <a:rPr lang="en-US" sz="3500" dirty="0"/>
              <a:t>This project introduces a middleware-based system to monitor, log, and analyze API interactions in real-time.</a:t>
            </a:r>
          </a:p>
          <a:p>
            <a:pPr marL="457200" indent="-457200">
              <a:buFont typeface="Arial" panose="020B0604020202020204" pitchFamily="34" charset="0"/>
              <a:buChar char="•"/>
            </a:pPr>
            <a:r>
              <a:rPr lang="en-US" sz="3500" dirty="0"/>
              <a:t>The middleware identifies threats, tracks failed login attempts, flags suspicious IPs, and detects irregular patterns. Advanced logging ensures compliance and aids forensic investigations.</a:t>
            </a:r>
          </a:p>
          <a:p>
            <a:pPr marL="457200" indent="-457200">
              <a:buFont typeface="Arial" panose="020B0604020202020204" pitchFamily="34" charset="0"/>
              <a:buChar char="•"/>
            </a:pPr>
            <a:r>
              <a:rPr lang="en-US" sz="3500" dirty="0"/>
              <a:t>Automated alerts notify administrators instantly, while visualization tools like Prometheus and Grafana provide real-time dashboards for API performance and security health.</a:t>
            </a:r>
          </a:p>
          <a:p>
            <a:pPr algn="just"/>
            <a:endParaRPr lang="en-US" sz="35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57B324-3C88-F184-5F03-F8415B35E5EF}"/>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D9B83A75-0FA9-1A81-A0A0-64E09BE6A5B0}"/>
              </a:ext>
            </a:extLst>
          </p:cNvPr>
          <p:cNvGrpSpPr/>
          <p:nvPr/>
        </p:nvGrpSpPr>
        <p:grpSpPr>
          <a:xfrm>
            <a:off x="-8534400" y="-1743303"/>
            <a:ext cx="11773266" cy="13699801"/>
            <a:chOff x="0" y="0"/>
            <a:chExt cx="698500" cy="812800"/>
          </a:xfrm>
        </p:grpSpPr>
        <p:sp>
          <p:nvSpPr>
            <p:cNvPr id="3" name="Freeform 3">
              <a:extLst>
                <a:ext uri="{FF2B5EF4-FFF2-40B4-BE49-F238E27FC236}">
                  <a16:creationId xmlns:a16="http://schemas.microsoft.com/office/drawing/2014/main" id="{902B1C58-A1E5-ECF8-2C2C-2A4F959D7401}"/>
                </a:ext>
              </a:extLst>
            </p:cNvPr>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004AAD"/>
            </a:solidFill>
          </p:spPr>
        </p:sp>
        <p:sp>
          <p:nvSpPr>
            <p:cNvPr id="4" name="TextBox 4">
              <a:extLst>
                <a:ext uri="{FF2B5EF4-FFF2-40B4-BE49-F238E27FC236}">
                  <a16:creationId xmlns:a16="http://schemas.microsoft.com/office/drawing/2014/main" id="{F2C2E039-9878-4216-0F7B-EC3EB2BBF54F}"/>
                </a:ext>
              </a:extLst>
            </p:cNvPr>
            <p:cNvSpPr txBox="1"/>
            <p:nvPr/>
          </p:nvSpPr>
          <p:spPr>
            <a:xfrm>
              <a:off x="0" y="101600"/>
              <a:ext cx="698500" cy="571500"/>
            </a:xfrm>
            <a:prstGeom prst="rect">
              <a:avLst/>
            </a:prstGeom>
          </p:spPr>
          <p:txBody>
            <a:bodyPr lIns="50800" tIns="50800" rIns="50800" bIns="50800" rtlCol="0" anchor="ctr"/>
            <a:lstStyle/>
            <a:p>
              <a:pPr algn="ctr">
                <a:lnSpc>
                  <a:spcPts val="3360"/>
                </a:lnSpc>
              </a:pPr>
              <a:endParaRPr/>
            </a:p>
          </p:txBody>
        </p:sp>
      </p:grpSp>
      <p:sp>
        <p:nvSpPr>
          <p:cNvPr id="5" name="TextBox 5">
            <a:extLst>
              <a:ext uri="{FF2B5EF4-FFF2-40B4-BE49-F238E27FC236}">
                <a16:creationId xmlns:a16="http://schemas.microsoft.com/office/drawing/2014/main" id="{0C5BA2BC-20C2-DE00-7733-30885385236B}"/>
              </a:ext>
            </a:extLst>
          </p:cNvPr>
          <p:cNvSpPr txBox="1"/>
          <p:nvPr/>
        </p:nvSpPr>
        <p:spPr>
          <a:xfrm>
            <a:off x="3429000" y="1104900"/>
            <a:ext cx="11773265" cy="1243930"/>
          </a:xfrm>
          <a:prstGeom prst="rect">
            <a:avLst/>
          </a:prstGeom>
        </p:spPr>
        <p:txBody>
          <a:bodyPr wrap="square" lIns="0" tIns="0" rIns="0" bIns="0" rtlCol="0" anchor="t">
            <a:spAutoFit/>
          </a:bodyPr>
          <a:lstStyle/>
          <a:p>
            <a:pPr algn="l">
              <a:lnSpc>
                <a:spcPts val="9699"/>
              </a:lnSpc>
            </a:pPr>
            <a:r>
              <a:rPr lang="en-US" sz="9699" b="1" dirty="0">
                <a:solidFill>
                  <a:srgbClr val="004AAD"/>
                </a:solidFill>
                <a:latin typeface="Georgia Pro Condensed Bold"/>
                <a:ea typeface="Georgia Pro Condensed Bold"/>
                <a:cs typeface="Georgia Pro Condensed Bold"/>
                <a:sym typeface="Georgia Pro Condensed Bold"/>
              </a:rPr>
              <a:t>Existing System</a:t>
            </a:r>
          </a:p>
        </p:txBody>
      </p:sp>
      <p:sp>
        <p:nvSpPr>
          <p:cNvPr id="7" name="TextBox 7">
            <a:extLst>
              <a:ext uri="{FF2B5EF4-FFF2-40B4-BE49-F238E27FC236}">
                <a16:creationId xmlns:a16="http://schemas.microsoft.com/office/drawing/2014/main" id="{1277FCB3-CA6F-28A5-6227-9CD4A6AC2F24}"/>
              </a:ext>
            </a:extLst>
          </p:cNvPr>
          <p:cNvSpPr txBox="1"/>
          <p:nvPr/>
        </p:nvSpPr>
        <p:spPr>
          <a:xfrm>
            <a:off x="381000" y="4322344"/>
            <a:ext cx="2157197" cy="1795363"/>
          </a:xfrm>
          <a:prstGeom prst="rect">
            <a:avLst/>
          </a:prstGeom>
        </p:spPr>
        <p:txBody>
          <a:bodyPr lIns="0" tIns="0" rIns="0" bIns="0" rtlCol="0" anchor="t">
            <a:spAutoFit/>
          </a:bodyPr>
          <a:lstStyle/>
          <a:p>
            <a:pPr algn="l">
              <a:lnSpc>
                <a:spcPts val="14000"/>
              </a:lnSpc>
            </a:pPr>
            <a:r>
              <a:rPr lang="en-US" sz="14000" b="1" dirty="0">
                <a:solidFill>
                  <a:srgbClr val="FFFFFF"/>
                </a:solidFill>
                <a:latin typeface="Georgia Pro Condensed Bold"/>
                <a:ea typeface="Georgia Pro Condensed Bold"/>
                <a:cs typeface="Georgia Pro Condensed Bold"/>
                <a:sym typeface="Georgia Pro Condensed Bold"/>
              </a:rPr>
              <a:t>06</a:t>
            </a:r>
          </a:p>
        </p:txBody>
      </p:sp>
      <p:grpSp>
        <p:nvGrpSpPr>
          <p:cNvPr id="13" name="Group 13">
            <a:extLst>
              <a:ext uri="{FF2B5EF4-FFF2-40B4-BE49-F238E27FC236}">
                <a16:creationId xmlns:a16="http://schemas.microsoft.com/office/drawing/2014/main" id="{F517E3FF-DAF1-364B-9837-5A8D907E66FF}"/>
              </a:ext>
            </a:extLst>
          </p:cNvPr>
          <p:cNvGrpSpPr/>
          <p:nvPr/>
        </p:nvGrpSpPr>
        <p:grpSpPr>
          <a:xfrm>
            <a:off x="17796518" y="-847389"/>
            <a:ext cx="4234367" cy="4927264"/>
            <a:chOff x="0" y="0"/>
            <a:chExt cx="698500" cy="812800"/>
          </a:xfrm>
        </p:grpSpPr>
        <p:sp>
          <p:nvSpPr>
            <p:cNvPr id="14" name="Freeform 14">
              <a:extLst>
                <a:ext uri="{FF2B5EF4-FFF2-40B4-BE49-F238E27FC236}">
                  <a16:creationId xmlns:a16="http://schemas.microsoft.com/office/drawing/2014/main" id="{E039B6AF-A490-41F4-121E-ACA299BEBE85}"/>
                </a:ext>
              </a:extLst>
            </p:cNvPr>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004AAD"/>
            </a:solidFill>
          </p:spPr>
        </p:sp>
        <p:sp>
          <p:nvSpPr>
            <p:cNvPr id="15" name="TextBox 15">
              <a:extLst>
                <a:ext uri="{FF2B5EF4-FFF2-40B4-BE49-F238E27FC236}">
                  <a16:creationId xmlns:a16="http://schemas.microsoft.com/office/drawing/2014/main" id="{4EF927CF-132F-F7BF-57BC-73C4ACA2379D}"/>
                </a:ext>
              </a:extLst>
            </p:cNvPr>
            <p:cNvSpPr txBox="1"/>
            <p:nvPr/>
          </p:nvSpPr>
          <p:spPr>
            <a:xfrm>
              <a:off x="0" y="101600"/>
              <a:ext cx="698500" cy="571500"/>
            </a:xfrm>
            <a:prstGeom prst="rect">
              <a:avLst/>
            </a:prstGeom>
          </p:spPr>
          <p:txBody>
            <a:bodyPr lIns="50800" tIns="50800" rIns="50800" bIns="50800" rtlCol="0" anchor="ctr"/>
            <a:lstStyle/>
            <a:p>
              <a:pPr algn="ctr">
                <a:lnSpc>
                  <a:spcPts val="3360"/>
                </a:lnSpc>
              </a:pPr>
              <a:endParaRPr/>
            </a:p>
          </p:txBody>
        </p:sp>
      </p:grpSp>
      <p:sp>
        <p:nvSpPr>
          <p:cNvPr id="8" name="TextBox 7">
            <a:extLst>
              <a:ext uri="{FF2B5EF4-FFF2-40B4-BE49-F238E27FC236}">
                <a16:creationId xmlns:a16="http://schemas.microsoft.com/office/drawing/2014/main" id="{A54C4EAB-2505-5138-EE65-9F15A71E3434}"/>
              </a:ext>
            </a:extLst>
          </p:cNvPr>
          <p:cNvSpPr txBox="1"/>
          <p:nvPr/>
        </p:nvSpPr>
        <p:spPr>
          <a:xfrm>
            <a:off x="3429000" y="2480813"/>
            <a:ext cx="13666849" cy="5478423"/>
          </a:xfrm>
          <a:prstGeom prst="rect">
            <a:avLst/>
          </a:prstGeom>
          <a:noFill/>
        </p:spPr>
        <p:txBody>
          <a:bodyPr wrap="square">
            <a:spAutoFit/>
          </a:bodyPr>
          <a:lstStyle/>
          <a:p>
            <a:pPr algn="just">
              <a:buFont typeface="Arial" panose="020B0604020202020204" pitchFamily="34" charset="0"/>
              <a:buChar char="•"/>
            </a:pPr>
            <a:r>
              <a:rPr lang="en-US" sz="3500" dirty="0"/>
              <a:t> </a:t>
            </a:r>
            <a:r>
              <a:rPr lang="en-US" sz="3500" b="1" dirty="0"/>
              <a:t>Real-Time Threat Detection</a:t>
            </a:r>
            <a:r>
              <a:rPr lang="en-US" sz="3500" dirty="0"/>
              <a:t>: Fail to detect issues like brute force attacks or suspicious patterns promptly.</a:t>
            </a:r>
          </a:p>
          <a:p>
            <a:pPr algn="just">
              <a:buFont typeface="Arial" panose="020B0604020202020204" pitchFamily="34" charset="0"/>
              <a:buChar char="•"/>
            </a:pPr>
            <a:r>
              <a:rPr lang="en-US" sz="3500" b="1" dirty="0"/>
              <a:t>Comprehensive Logging</a:t>
            </a:r>
            <a:r>
              <a:rPr lang="en-US" sz="3500" dirty="0"/>
              <a:t>: Only capture basic data, missing critical security-related information.</a:t>
            </a:r>
          </a:p>
          <a:p>
            <a:pPr algn="just">
              <a:buFont typeface="Arial" panose="020B0604020202020204" pitchFamily="34" charset="0"/>
              <a:buChar char="•"/>
            </a:pPr>
            <a:r>
              <a:rPr lang="en-US" sz="3500" b="1" dirty="0"/>
              <a:t>Automated Alerts</a:t>
            </a:r>
            <a:r>
              <a:rPr lang="en-US" sz="3500" dirty="0"/>
              <a:t>: Depend on manual responses, delaying intervention during incidents.</a:t>
            </a:r>
          </a:p>
          <a:p>
            <a:pPr algn="just">
              <a:buFont typeface="Arial" panose="020B0604020202020204" pitchFamily="34" charset="0"/>
              <a:buChar char="•"/>
            </a:pPr>
            <a:r>
              <a:rPr lang="en-US" sz="3500" b="1" dirty="0"/>
              <a:t>Integration with Advanced Tools</a:t>
            </a:r>
            <a:r>
              <a:rPr lang="en-US" sz="3500" dirty="0"/>
              <a:t>: Lack compatibility with Prometheus or Grafana for real-time insights.</a:t>
            </a:r>
          </a:p>
          <a:p>
            <a:pPr algn="just">
              <a:buFont typeface="Arial" panose="020B0604020202020204" pitchFamily="34" charset="0"/>
              <a:buChar char="•"/>
            </a:pPr>
            <a:r>
              <a:rPr lang="en-US" sz="3500" b="1" dirty="0"/>
              <a:t>Scalability</a:t>
            </a:r>
            <a:r>
              <a:rPr lang="en-US" sz="3500" dirty="0"/>
              <a:t>: Struggle with high traffic volumes, leading to performance degradation as API usage grows.</a:t>
            </a:r>
          </a:p>
        </p:txBody>
      </p:sp>
    </p:spTree>
    <p:extLst>
      <p:ext uri="{BB962C8B-B14F-4D97-AF65-F5344CB8AC3E}">
        <p14:creationId xmlns:p14="http://schemas.microsoft.com/office/powerpoint/2010/main" val="3165672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0213F0-97B0-8AAF-106E-62D97F6D0385}"/>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7DF969F0-5516-9587-7FE4-E40664710D26}"/>
              </a:ext>
            </a:extLst>
          </p:cNvPr>
          <p:cNvGrpSpPr/>
          <p:nvPr/>
        </p:nvGrpSpPr>
        <p:grpSpPr>
          <a:xfrm>
            <a:off x="-8625469" y="-1706401"/>
            <a:ext cx="11773266" cy="13699801"/>
            <a:chOff x="0" y="0"/>
            <a:chExt cx="698500" cy="812800"/>
          </a:xfrm>
        </p:grpSpPr>
        <p:sp>
          <p:nvSpPr>
            <p:cNvPr id="3" name="Freeform 3">
              <a:extLst>
                <a:ext uri="{FF2B5EF4-FFF2-40B4-BE49-F238E27FC236}">
                  <a16:creationId xmlns:a16="http://schemas.microsoft.com/office/drawing/2014/main" id="{394C0E38-F19D-8DCE-53BF-DBC6FFCA69BC}"/>
                </a:ext>
              </a:extLst>
            </p:cNvPr>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004AAD"/>
            </a:solidFill>
          </p:spPr>
        </p:sp>
        <p:sp>
          <p:nvSpPr>
            <p:cNvPr id="4" name="TextBox 4">
              <a:extLst>
                <a:ext uri="{FF2B5EF4-FFF2-40B4-BE49-F238E27FC236}">
                  <a16:creationId xmlns:a16="http://schemas.microsoft.com/office/drawing/2014/main" id="{A55DC7C2-6D08-045B-7547-E19FFB576D75}"/>
                </a:ext>
              </a:extLst>
            </p:cNvPr>
            <p:cNvSpPr txBox="1"/>
            <p:nvPr/>
          </p:nvSpPr>
          <p:spPr>
            <a:xfrm>
              <a:off x="0" y="101600"/>
              <a:ext cx="698500" cy="571500"/>
            </a:xfrm>
            <a:prstGeom prst="rect">
              <a:avLst/>
            </a:prstGeom>
          </p:spPr>
          <p:txBody>
            <a:bodyPr lIns="50800" tIns="50800" rIns="50800" bIns="50800" rtlCol="0" anchor="ctr"/>
            <a:lstStyle/>
            <a:p>
              <a:pPr algn="ctr">
                <a:lnSpc>
                  <a:spcPts val="3360"/>
                </a:lnSpc>
              </a:pPr>
              <a:endParaRPr/>
            </a:p>
          </p:txBody>
        </p:sp>
      </p:grpSp>
      <p:sp>
        <p:nvSpPr>
          <p:cNvPr id="5" name="TextBox 5">
            <a:extLst>
              <a:ext uri="{FF2B5EF4-FFF2-40B4-BE49-F238E27FC236}">
                <a16:creationId xmlns:a16="http://schemas.microsoft.com/office/drawing/2014/main" id="{0F7600C5-A2BA-090C-0D6F-1F533E659F16}"/>
              </a:ext>
            </a:extLst>
          </p:cNvPr>
          <p:cNvSpPr txBox="1"/>
          <p:nvPr/>
        </p:nvSpPr>
        <p:spPr>
          <a:xfrm>
            <a:off x="3487496" y="854338"/>
            <a:ext cx="10030222" cy="1292844"/>
          </a:xfrm>
          <a:prstGeom prst="rect">
            <a:avLst/>
          </a:prstGeom>
        </p:spPr>
        <p:txBody>
          <a:bodyPr lIns="0" tIns="0" rIns="0" bIns="0" rtlCol="0" anchor="t">
            <a:spAutoFit/>
          </a:bodyPr>
          <a:lstStyle/>
          <a:p>
            <a:pPr algn="l">
              <a:lnSpc>
                <a:spcPts val="9699"/>
              </a:lnSpc>
            </a:pPr>
            <a:r>
              <a:rPr lang="en-US" sz="9699" b="1" dirty="0">
                <a:solidFill>
                  <a:srgbClr val="004AAD"/>
                </a:solidFill>
                <a:latin typeface="Georgia Pro Condensed Bold"/>
                <a:ea typeface="Georgia Pro Condensed Bold"/>
                <a:cs typeface="Georgia Pro Condensed Bold"/>
                <a:sym typeface="Georgia Pro Condensed Bold"/>
              </a:rPr>
              <a:t>Action Plan</a:t>
            </a:r>
          </a:p>
        </p:txBody>
      </p:sp>
      <p:sp>
        <p:nvSpPr>
          <p:cNvPr id="7" name="TextBox 7">
            <a:extLst>
              <a:ext uri="{FF2B5EF4-FFF2-40B4-BE49-F238E27FC236}">
                <a16:creationId xmlns:a16="http://schemas.microsoft.com/office/drawing/2014/main" id="{BC140B84-8808-B010-6DBE-018FD5324716}"/>
              </a:ext>
            </a:extLst>
          </p:cNvPr>
          <p:cNvSpPr txBox="1"/>
          <p:nvPr/>
        </p:nvSpPr>
        <p:spPr>
          <a:xfrm>
            <a:off x="457200" y="4203698"/>
            <a:ext cx="2157197" cy="1795363"/>
          </a:xfrm>
          <a:prstGeom prst="rect">
            <a:avLst/>
          </a:prstGeom>
        </p:spPr>
        <p:txBody>
          <a:bodyPr lIns="0" tIns="0" rIns="0" bIns="0" rtlCol="0" anchor="t">
            <a:spAutoFit/>
          </a:bodyPr>
          <a:lstStyle/>
          <a:p>
            <a:pPr algn="l">
              <a:lnSpc>
                <a:spcPts val="14000"/>
              </a:lnSpc>
            </a:pPr>
            <a:r>
              <a:rPr lang="en-US" sz="14000" b="1" dirty="0">
                <a:solidFill>
                  <a:srgbClr val="FFFFFF"/>
                </a:solidFill>
                <a:latin typeface="Georgia Pro Condensed Bold"/>
                <a:ea typeface="Georgia Pro Condensed Bold"/>
                <a:cs typeface="Georgia Pro Condensed Bold"/>
                <a:sym typeface="Georgia Pro Condensed Bold"/>
              </a:rPr>
              <a:t>07</a:t>
            </a:r>
          </a:p>
        </p:txBody>
      </p:sp>
      <p:grpSp>
        <p:nvGrpSpPr>
          <p:cNvPr id="10" name="Group 10">
            <a:extLst>
              <a:ext uri="{FF2B5EF4-FFF2-40B4-BE49-F238E27FC236}">
                <a16:creationId xmlns:a16="http://schemas.microsoft.com/office/drawing/2014/main" id="{5C0AA6F0-8554-D7B3-BDAC-F95536C45124}"/>
              </a:ext>
            </a:extLst>
          </p:cNvPr>
          <p:cNvGrpSpPr/>
          <p:nvPr/>
        </p:nvGrpSpPr>
        <p:grpSpPr>
          <a:xfrm>
            <a:off x="17796518" y="-847389"/>
            <a:ext cx="4234367" cy="4927264"/>
            <a:chOff x="0" y="0"/>
            <a:chExt cx="698500" cy="812800"/>
          </a:xfrm>
        </p:grpSpPr>
        <p:sp>
          <p:nvSpPr>
            <p:cNvPr id="11" name="Freeform 11">
              <a:extLst>
                <a:ext uri="{FF2B5EF4-FFF2-40B4-BE49-F238E27FC236}">
                  <a16:creationId xmlns:a16="http://schemas.microsoft.com/office/drawing/2014/main" id="{61747F0E-19F8-DD4C-DED5-20E1DA47A143}"/>
                </a:ext>
              </a:extLst>
            </p:cNvPr>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004AAD"/>
            </a:solidFill>
          </p:spPr>
        </p:sp>
        <p:sp>
          <p:nvSpPr>
            <p:cNvPr id="12" name="TextBox 12">
              <a:extLst>
                <a:ext uri="{FF2B5EF4-FFF2-40B4-BE49-F238E27FC236}">
                  <a16:creationId xmlns:a16="http://schemas.microsoft.com/office/drawing/2014/main" id="{E43E880C-0EC3-1C84-207E-1D6BF6F169BE}"/>
                </a:ext>
              </a:extLst>
            </p:cNvPr>
            <p:cNvSpPr txBox="1"/>
            <p:nvPr/>
          </p:nvSpPr>
          <p:spPr>
            <a:xfrm>
              <a:off x="0" y="101600"/>
              <a:ext cx="698500" cy="571500"/>
            </a:xfrm>
            <a:prstGeom prst="rect">
              <a:avLst/>
            </a:prstGeom>
          </p:spPr>
          <p:txBody>
            <a:bodyPr lIns="50800" tIns="50800" rIns="50800" bIns="50800" rtlCol="0" anchor="ctr"/>
            <a:lstStyle/>
            <a:p>
              <a:pPr algn="ctr">
                <a:lnSpc>
                  <a:spcPts val="3360"/>
                </a:lnSpc>
              </a:pPr>
              <a:endParaRPr/>
            </a:p>
          </p:txBody>
        </p:sp>
      </p:grpSp>
      <p:graphicFrame>
        <p:nvGraphicFramePr>
          <p:cNvPr id="6" name="Table 5">
            <a:extLst>
              <a:ext uri="{FF2B5EF4-FFF2-40B4-BE49-F238E27FC236}">
                <a16:creationId xmlns:a16="http://schemas.microsoft.com/office/drawing/2014/main" id="{52473990-9E32-CC0C-B80E-F8661C8FFA5C}"/>
              </a:ext>
            </a:extLst>
          </p:cNvPr>
          <p:cNvGraphicFramePr>
            <a:graphicFrameLocks noGrp="1"/>
          </p:cNvGraphicFramePr>
          <p:nvPr>
            <p:extLst>
              <p:ext uri="{D42A27DB-BD31-4B8C-83A1-F6EECF244321}">
                <p14:modId xmlns:p14="http://schemas.microsoft.com/office/powerpoint/2010/main" val="1504181890"/>
              </p:ext>
            </p:extLst>
          </p:nvPr>
        </p:nvGraphicFramePr>
        <p:xfrm>
          <a:off x="4770282" y="1956244"/>
          <a:ext cx="8747436" cy="7918682"/>
        </p:xfrm>
        <a:graphic>
          <a:graphicData uri="http://schemas.openxmlformats.org/drawingml/2006/table">
            <a:tbl>
              <a:tblPr firstRow="1" bandRow="1">
                <a:tableStyleId>{5C22544A-7EE6-4342-B048-85BDC9FD1C3A}</a:tableStyleId>
              </a:tblPr>
              <a:tblGrid>
                <a:gridCol w="1628444">
                  <a:extLst>
                    <a:ext uri="{9D8B030D-6E8A-4147-A177-3AD203B41FA5}">
                      <a16:colId xmlns:a16="http://schemas.microsoft.com/office/drawing/2014/main" val="2728988210"/>
                    </a:ext>
                  </a:extLst>
                </a:gridCol>
                <a:gridCol w="4650274">
                  <a:extLst>
                    <a:ext uri="{9D8B030D-6E8A-4147-A177-3AD203B41FA5}">
                      <a16:colId xmlns:a16="http://schemas.microsoft.com/office/drawing/2014/main" val="581792226"/>
                    </a:ext>
                  </a:extLst>
                </a:gridCol>
                <a:gridCol w="2468718">
                  <a:extLst>
                    <a:ext uri="{9D8B030D-6E8A-4147-A177-3AD203B41FA5}">
                      <a16:colId xmlns:a16="http://schemas.microsoft.com/office/drawing/2014/main" val="1244861841"/>
                    </a:ext>
                  </a:extLst>
                </a:gridCol>
              </a:tblGrid>
              <a:tr h="641131">
                <a:tc>
                  <a:txBody>
                    <a:bodyPr/>
                    <a:lstStyle/>
                    <a:p>
                      <a:pPr algn="ctr"/>
                      <a:r>
                        <a:rPr lang="en-IN" sz="2600" b="1" dirty="0"/>
                        <a:t>Sprint No</a:t>
                      </a:r>
                    </a:p>
                  </a:txBody>
                  <a:tcPr/>
                </a:tc>
                <a:tc>
                  <a:txBody>
                    <a:bodyPr/>
                    <a:lstStyle/>
                    <a:p>
                      <a:pPr algn="ctr"/>
                      <a:r>
                        <a:rPr lang="en-IN" sz="2600" dirty="0"/>
                        <a:t>Task</a:t>
                      </a:r>
                    </a:p>
                  </a:txBody>
                  <a:tcPr/>
                </a:tc>
                <a:tc>
                  <a:txBody>
                    <a:bodyPr/>
                    <a:lstStyle/>
                    <a:p>
                      <a:pPr algn="ctr"/>
                      <a:r>
                        <a:rPr lang="en-IN" sz="2600" dirty="0"/>
                        <a:t>Duration</a:t>
                      </a:r>
                    </a:p>
                  </a:txBody>
                  <a:tcPr/>
                </a:tc>
                <a:extLst>
                  <a:ext uri="{0D108BD9-81ED-4DB2-BD59-A6C34878D82A}">
                    <a16:rowId xmlns:a16="http://schemas.microsoft.com/office/drawing/2014/main" val="3852464527"/>
                  </a:ext>
                </a:extLst>
              </a:tr>
              <a:tr h="586781">
                <a:tc>
                  <a:txBody>
                    <a:bodyPr/>
                    <a:lstStyle/>
                    <a:p>
                      <a:pPr algn="ctr"/>
                      <a:r>
                        <a:rPr lang="en-IN" sz="2400" dirty="0"/>
                        <a:t>Sprint 1</a:t>
                      </a:r>
                    </a:p>
                  </a:txBody>
                  <a:tcPr/>
                </a:tc>
                <a:tc>
                  <a:txBody>
                    <a:bodyPr/>
                    <a:lstStyle/>
                    <a:p>
                      <a:r>
                        <a:rPr lang="en-IN" sz="2400" dirty="0"/>
                        <a:t>Learning Core Technologies</a:t>
                      </a:r>
                    </a:p>
                  </a:txBody>
                  <a:tcPr/>
                </a:tc>
                <a:tc>
                  <a:txBody>
                    <a:bodyPr/>
                    <a:lstStyle/>
                    <a:p>
                      <a:pPr algn="ctr"/>
                      <a:r>
                        <a:rPr lang="en-IN" sz="2400" dirty="0"/>
                        <a:t>2 Weeks</a:t>
                      </a:r>
                    </a:p>
                  </a:txBody>
                  <a:tcPr/>
                </a:tc>
                <a:extLst>
                  <a:ext uri="{0D108BD9-81ED-4DB2-BD59-A6C34878D82A}">
                    <a16:rowId xmlns:a16="http://schemas.microsoft.com/office/drawing/2014/main" val="1489887305"/>
                  </a:ext>
                </a:extLst>
              </a:tr>
              <a:tr h="58678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Sprint 2</a:t>
                      </a:r>
                    </a:p>
                  </a:txBody>
                  <a:tcPr/>
                </a:tc>
                <a:tc>
                  <a:txBody>
                    <a:bodyPr/>
                    <a:lstStyle/>
                    <a:p>
                      <a:r>
                        <a:rPr lang="en-IN" sz="2400" dirty="0"/>
                        <a:t>Implement API Gateway</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1 </a:t>
                      </a:r>
                      <a:r>
                        <a:rPr lang="en-IN" sz="2400"/>
                        <a:t>Week </a:t>
                      </a:r>
                      <a:endParaRPr lang="en-IN" sz="2400" dirty="0"/>
                    </a:p>
                  </a:txBody>
                  <a:tcPr/>
                </a:tc>
                <a:extLst>
                  <a:ext uri="{0D108BD9-81ED-4DB2-BD59-A6C34878D82A}">
                    <a16:rowId xmlns:a16="http://schemas.microsoft.com/office/drawing/2014/main" val="1638792117"/>
                  </a:ext>
                </a:extLst>
              </a:tr>
              <a:tr h="58678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Sprint 3</a:t>
                      </a:r>
                    </a:p>
                  </a:txBody>
                  <a:tcPr/>
                </a:tc>
                <a:tc>
                  <a:txBody>
                    <a:bodyPr/>
                    <a:lstStyle/>
                    <a:p>
                      <a:r>
                        <a:rPr lang="en-IN" sz="2400" dirty="0"/>
                        <a:t>Logging Service Development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1 Week </a:t>
                      </a:r>
                    </a:p>
                  </a:txBody>
                  <a:tcPr/>
                </a:tc>
                <a:extLst>
                  <a:ext uri="{0D108BD9-81ED-4DB2-BD59-A6C34878D82A}">
                    <a16:rowId xmlns:a16="http://schemas.microsoft.com/office/drawing/2014/main" val="3592765211"/>
                  </a:ext>
                </a:extLst>
              </a:tr>
              <a:tr h="58678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Sprint 4</a:t>
                      </a:r>
                    </a:p>
                  </a:txBody>
                  <a:tcPr/>
                </a:tc>
                <a:tc>
                  <a:txBody>
                    <a:bodyPr/>
                    <a:lstStyle/>
                    <a:p>
                      <a:r>
                        <a:rPr lang="en-IN" sz="2400" dirty="0"/>
                        <a:t>Implement Monitoring Service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1 Week </a:t>
                      </a:r>
                    </a:p>
                  </a:txBody>
                  <a:tcPr/>
                </a:tc>
                <a:extLst>
                  <a:ext uri="{0D108BD9-81ED-4DB2-BD59-A6C34878D82A}">
                    <a16:rowId xmlns:a16="http://schemas.microsoft.com/office/drawing/2014/main" val="1906584018"/>
                  </a:ext>
                </a:extLst>
              </a:tr>
              <a:tr h="58678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Sprint 5</a:t>
                      </a:r>
                    </a:p>
                  </a:txBody>
                  <a:tcPr/>
                </a:tc>
                <a:tc>
                  <a:txBody>
                    <a:bodyPr/>
                    <a:lstStyle/>
                    <a:p>
                      <a:r>
                        <a:rPr lang="en-IN" sz="2400" dirty="0"/>
                        <a:t>Set Up Alerting System</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1 Week </a:t>
                      </a:r>
                    </a:p>
                  </a:txBody>
                  <a:tcPr/>
                </a:tc>
                <a:extLst>
                  <a:ext uri="{0D108BD9-81ED-4DB2-BD59-A6C34878D82A}">
                    <a16:rowId xmlns:a16="http://schemas.microsoft.com/office/drawing/2014/main" val="2064341455"/>
                  </a:ext>
                </a:extLst>
              </a:tr>
              <a:tr h="58678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Sprint 6</a:t>
                      </a:r>
                    </a:p>
                  </a:txBody>
                  <a:tcPr/>
                </a:tc>
                <a:tc>
                  <a:txBody>
                    <a:bodyPr/>
                    <a:lstStyle/>
                    <a:p>
                      <a:r>
                        <a:rPr lang="en-IN" sz="2400" dirty="0"/>
                        <a:t>Visualization and Analytics Dashboard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1 Week </a:t>
                      </a:r>
                    </a:p>
                  </a:txBody>
                  <a:tcPr/>
                </a:tc>
                <a:extLst>
                  <a:ext uri="{0D108BD9-81ED-4DB2-BD59-A6C34878D82A}">
                    <a16:rowId xmlns:a16="http://schemas.microsoft.com/office/drawing/2014/main" val="3330764009"/>
                  </a:ext>
                </a:extLst>
              </a:tr>
              <a:tr h="58678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Sprint 7</a:t>
                      </a:r>
                    </a:p>
                  </a:txBody>
                  <a:tcPr/>
                </a:tc>
                <a:tc>
                  <a:txBody>
                    <a:bodyPr/>
                    <a:lstStyle/>
                    <a:p>
                      <a:r>
                        <a:rPr lang="en-IN" sz="2400" dirty="0"/>
                        <a:t>Storage and Database Integration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1 Week </a:t>
                      </a:r>
                    </a:p>
                  </a:txBody>
                  <a:tcPr/>
                </a:tc>
                <a:extLst>
                  <a:ext uri="{0D108BD9-81ED-4DB2-BD59-A6C34878D82A}">
                    <a16:rowId xmlns:a16="http://schemas.microsoft.com/office/drawing/2014/main" val="437777597"/>
                  </a:ext>
                </a:extLst>
              </a:tr>
              <a:tr h="58678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Sprint 8</a:t>
                      </a:r>
                    </a:p>
                  </a:txBody>
                  <a:tcPr/>
                </a:tc>
                <a:tc>
                  <a:txBody>
                    <a:bodyPr/>
                    <a:lstStyle/>
                    <a:p>
                      <a:r>
                        <a:rPr lang="en-IN" sz="2400" dirty="0"/>
                        <a:t>Security Enhancements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1 Week </a:t>
                      </a:r>
                    </a:p>
                  </a:txBody>
                  <a:tcPr/>
                </a:tc>
                <a:extLst>
                  <a:ext uri="{0D108BD9-81ED-4DB2-BD59-A6C34878D82A}">
                    <a16:rowId xmlns:a16="http://schemas.microsoft.com/office/drawing/2014/main" val="3135404173"/>
                  </a:ext>
                </a:extLst>
              </a:tr>
              <a:tr h="58678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Sprint 9</a:t>
                      </a:r>
                    </a:p>
                  </a:txBody>
                  <a:tcPr/>
                </a:tc>
                <a:tc>
                  <a:txBody>
                    <a:bodyPr/>
                    <a:lstStyle/>
                    <a:p>
                      <a:r>
                        <a:rPr lang="en-IN" sz="2400" dirty="0"/>
                        <a:t>Integration Testing</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1 Week </a:t>
                      </a:r>
                    </a:p>
                  </a:txBody>
                  <a:tcPr/>
                </a:tc>
                <a:extLst>
                  <a:ext uri="{0D108BD9-81ED-4DB2-BD59-A6C34878D82A}">
                    <a16:rowId xmlns:a16="http://schemas.microsoft.com/office/drawing/2014/main" val="3243040686"/>
                  </a:ext>
                </a:extLst>
              </a:tr>
              <a:tr h="58678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Sprint 10</a:t>
                      </a:r>
                    </a:p>
                  </a:txBody>
                  <a:tcPr/>
                </a:tc>
                <a:tc>
                  <a:txBody>
                    <a:bodyPr/>
                    <a:lstStyle/>
                    <a:p>
                      <a:r>
                        <a:rPr lang="en-IN" sz="2400" dirty="0"/>
                        <a:t>Load Testing and Optimization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2 Weeks</a:t>
                      </a:r>
                    </a:p>
                  </a:txBody>
                  <a:tcPr/>
                </a:tc>
                <a:extLst>
                  <a:ext uri="{0D108BD9-81ED-4DB2-BD59-A6C34878D82A}">
                    <a16:rowId xmlns:a16="http://schemas.microsoft.com/office/drawing/2014/main" val="1122680020"/>
                  </a:ext>
                </a:extLst>
              </a:tr>
              <a:tr h="58678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Sprint 11</a:t>
                      </a:r>
                    </a:p>
                  </a:txBody>
                  <a:tcPr/>
                </a:tc>
                <a:tc>
                  <a:txBody>
                    <a:bodyPr/>
                    <a:lstStyle/>
                    <a:p>
                      <a:r>
                        <a:rPr lang="en-US" sz="2400" dirty="0"/>
                        <a:t>Final Bug Fixes and UAT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1 Week </a:t>
                      </a:r>
                    </a:p>
                  </a:txBody>
                  <a:tcPr/>
                </a:tc>
                <a:extLst>
                  <a:ext uri="{0D108BD9-81ED-4DB2-BD59-A6C34878D82A}">
                    <a16:rowId xmlns:a16="http://schemas.microsoft.com/office/drawing/2014/main" val="2209200168"/>
                  </a:ext>
                </a:extLst>
              </a:tr>
              <a:tr h="58678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Sprint 12</a:t>
                      </a:r>
                    </a:p>
                  </a:txBody>
                  <a:tcPr/>
                </a:tc>
                <a:tc>
                  <a:txBody>
                    <a:bodyPr/>
                    <a:lstStyle/>
                    <a:p>
                      <a:r>
                        <a:rPr lang="en-IN" sz="2400" dirty="0"/>
                        <a:t>Deployment and Documentation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1 Week </a:t>
                      </a:r>
                    </a:p>
                  </a:txBody>
                  <a:tcPr/>
                </a:tc>
                <a:extLst>
                  <a:ext uri="{0D108BD9-81ED-4DB2-BD59-A6C34878D82A}">
                    <a16:rowId xmlns:a16="http://schemas.microsoft.com/office/drawing/2014/main" val="3840175691"/>
                  </a:ext>
                </a:extLst>
              </a:tr>
            </a:tbl>
          </a:graphicData>
        </a:graphic>
      </p:graphicFrame>
    </p:spTree>
    <p:extLst>
      <p:ext uri="{BB962C8B-B14F-4D97-AF65-F5344CB8AC3E}">
        <p14:creationId xmlns:p14="http://schemas.microsoft.com/office/powerpoint/2010/main" val="1265645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FB2A78-E44F-9985-5A4F-BFE981F904AE}"/>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B6026221-22B6-B9CB-E78D-69A0753D6537}"/>
              </a:ext>
            </a:extLst>
          </p:cNvPr>
          <p:cNvGrpSpPr/>
          <p:nvPr/>
        </p:nvGrpSpPr>
        <p:grpSpPr>
          <a:xfrm>
            <a:off x="-8625469" y="-1706401"/>
            <a:ext cx="11773266" cy="13699801"/>
            <a:chOff x="0" y="0"/>
            <a:chExt cx="698500" cy="812800"/>
          </a:xfrm>
        </p:grpSpPr>
        <p:sp>
          <p:nvSpPr>
            <p:cNvPr id="3" name="Freeform 3">
              <a:extLst>
                <a:ext uri="{FF2B5EF4-FFF2-40B4-BE49-F238E27FC236}">
                  <a16:creationId xmlns:a16="http://schemas.microsoft.com/office/drawing/2014/main" id="{2B61ECD7-DA6A-0EE7-E6B1-5FEA013F7362}"/>
                </a:ext>
              </a:extLst>
            </p:cNvPr>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004AAD"/>
            </a:solidFill>
          </p:spPr>
        </p:sp>
        <p:sp>
          <p:nvSpPr>
            <p:cNvPr id="4" name="TextBox 4">
              <a:extLst>
                <a:ext uri="{FF2B5EF4-FFF2-40B4-BE49-F238E27FC236}">
                  <a16:creationId xmlns:a16="http://schemas.microsoft.com/office/drawing/2014/main" id="{9A3468C0-0B07-905C-2FA4-A0D704CD96F8}"/>
                </a:ext>
              </a:extLst>
            </p:cNvPr>
            <p:cNvSpPr txBox="1"/>
            <p:nvPr/>
          </p:nvSpPr>
          <p:spPr>
            <a:xfrm>
              <a:off x="0" y="101600"/>
              <a:ext cx="698500" cy="571500"/>
            </a:xfrm>
            <a:prstGeom prst="rect">
              <a:avLst/>
            </a:prstGeom>
          </p:spPr>
          <p:txBody>
            <a:bodyPr lIns="50800" tIns="50800" rIns="50800" bIns="50800" rtlCol="0" anchor="ctr"/>
            <a:lstStyle/>
            <a:p>
              <a:pPr algn="ctr">
                <a:lnSpc>
                  <a:spcPts val="3360"/>
                </a:lnSpc>
              </a:pPr>
              <a:endParaRPr/>
            </a:p>
          </p:txBody>
        </p:sp>
      </p:grpSp>
      <p:sp>
        <p:nvSpPr>
          <p:cNvPr id="5" name="TextBox 5">
            <a:extLst>
              <a:ext uri="{FF2B5EF4-FFF2-40B4-BE49-F238E27FC236}">
                <a16:creationId xmlns:a16="http://schemas.microsoft.com/office/drawing/2014/main" id="{9A7B5251-9DA3-AEEE-81DE-0322604CC0DF}"/>
              </a:ext>
            </a:extLst>
          </p:cNvPr>
          <p:cNvSpPr txBox="1"/>
          <p:nvPr/>
        </p:nvSpPr>
        <p:spPr>
          <a:xfrm>
            <a:off x="3505200" y="1257300"/>
            <a:ext cx="10030222" cy="1292844"/>
          </a:xfrm>
          <a:prstGeom prst="rect">
            <a:avLst/>
          </a:prstGeom>
        </p:spPr>
        <p:txBody>
          <a:bodyPr lIns="0" tIns="0" rIns="0" bIns="0" rtlCol="0" anchor="t">
            <a:spAutoFit/>
          </a:bodyPr>
          <a:lstStyle/>
          <a:p>
            <a:pPr algn="l">
              <a:lnSpc>
                <a:spcPts val="9699"/>
              </a:lnSpc>
            </a:pPr>
            <a:r>
              <a:rPr lang="en-US" sz="9699" b="1" dirty="0">
                <a:solidFill>
                  <a:srgbClr val="004AAD"/>
                </a:solidFill>
                <a:latin typeface="Georgia Pro Condensed Bold"/>
                <a:ea typeface="Georgia Pro Condensed Bold"/>
                <a:cs typeface="Georgia Pro Condensed Bold"/>
                <a:sym typeface="Georgia Pro Condensed Bold"/>
              </a:rPr>
              <a:t>Conclusion</a:t>
            </a:r>
          </a:p>
        </p:txBody>
      </p:sp>
      <p:sp>
        <p:nvSpPr>
          <p:cNvPr id="7" name="TextBox 7">
            <a:extLst>
              <a:ext uri="{FF2B5EF4-FFF2-40B4-BE49-F238E27FC236}">
                <a16:creationId xmlns:a16="http://schemas.microsoft.com/office/drawing/2014/main" id="{CCEBD24E-C952-5A3E-84FD-3DAD66ED0B47}"/>
              </a:ext>
            </a:extLst>
          </p:cNvPr>
          <p:cNvSpPr txBox="1"/>
          <p:nvPr/>
        </p:nvSpPr>
        <p:spPr>
          <a:xfrm>
            <a:off x="457200" y="4203698"/>
            <a:ext cx="2157197" cy="1795363"/>
          </a:xfrm>
          <a:prstGeom prst="rect">
            <a:avLst/>
          </a:prstGeom>
        </p:spPr>
        <p:txBody>
          <a:bodyPr lIns="0" tIns="0" rIns="0" bIns="0" rtlCol="0" anchor="t">
            <a:spAutoFit/>
          </a:bodyPr>
          <a:lstStyle/>
          <a:p>
            <a:pPr algn="l">
              <a:lnSpc>
                <a:spcPts val="14000"/>
              </a:lnSpc>
            </a:pPr>
            <a:r>
              <a:rPr lang="en-US" sz="14000" b="1" dirty="0">
                <a:solidFill>
                  <a:srgbClr val="FFFFFF"/>
                </a:solidFill>
                <a:latin typeface="Georgia Pro Condensed Bold"/>
                <a:ea typeface="Georgia Pro Condensed Bold"/>
                <a:cs typeface="Georgia Pro Condensed Bold"/>
                <a:sym typeface="Georgia Pro Condensed Bold"/>
              </a:rPr>
              <a:t>08</a:t>
            </a:r>
          </a:p>
        </p:txBody>
      </p:sp>
      <p:grpSp>
        <p:nvGrpSpPr>
          <p:cNvPr id="10" name="Group 10">
            <a:extLst>
              <a:ext uri="{FF2B5EF4-FFF2-40B4-BE49-F238E27FC236}">
                <a16:creationId xmlns:a16="http://schemas.microsoft.com/office/drawing/2014/main" id="{57F6B917-C261-D25D-67A7-7E715462DCEB}"/>
              </a:ext>
            </a:extLst>
          </p:cNvPr>
          <p:cNvGrpSpPr/>
          <p:nvPr/>
        </p:nvGrpSpPr>
        <p:grpSpPr>
          <a:xfrm>
            <a:off x="17796518" y="-847389"/>
            <a:ext cx="4234367" cy="4927264"/>
            <a:chOff x="0" y="0"/>
            <a:chExt cx="698500" cy="812800"/>
          </a:xfrm>
        </p:grpSpPr>
        <p:sp>
          <p:nvSpPr>
            <p:cNvPr id="11" name="Freeform 11">
              <a:extLst>
                <a:ext uri="{FF2B5EF4-FFF2-40B4-BE49-F238E27FC236}">
                  <a16:creationId xmlns:a16="http://schemas.microsoft.com/office/drawing/2014/main" id="{C61AF909-CF7B-07A3-628A-93E332F55902}"/>
                </a:ext>
              </a:extLst>
            </p:cNvPr>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004AAD"/>
            </a:solidFill>
          </p:spPr>
        </p:sp>
        <p:sp>
          <p:nvSpPr>
            <p:cNvPr id="12" name="TextBox 12">
              <a:extLst>
                <a:ext uri="{FF2B5EF4-FFF2-40B4-BE49-F238E27FC236}">
                  <a16:creationId xmlns:a16="http://schemas.microsoft.com/office/drawing/2014/main" id="{74DD4600-14F7-1596-ED6F-7A009E52FEAD}"/>
                </a:ext>
              </a:extLst>
            </p:cNvPr>
            <p:cNvSpPr txBox="1"/>
            <p:nvPr/>
          </p:nvSpPr>
          <p:spPr>
            <a:xfrm>
              <a:off x="0" y="101600"/>
              <a:ext cx="698500" cy="571500"/>
            </a:xfrm>
            <a:prstGeom prst="rect">
              <a:avLst/>
            </a:prstGeom>
          </p:spPr>
          <p:txBody>
            <a:bodyPr lIns="50800" tIns="50800" rIns="50800" bIns="50800" rtlCol="0" anchor="ctr"/>
            <a:lstStyle/>
            <a:p>
              <a:pPr algn="ctr">
                <a:lnSpc>
                  <a:spcPts val="3360"/>
                </a:lnSpc>
              </a:pPr>
              <a:endParaRPr/>
            </a:p>
          </p:txBody>
        </p:sp>
      </p:grpSp>
      <p:sp>
        <p:nvSpPr>
          <p:cNvPr id="8" name="TextBox 7">
            <a:extLst>
              <a:ext uri="{FF2B5EF4-FFF2-40B4-BE49-F238E27FC236}">
                <a16:creationId xmlns:a16="http://schemas.microsoft.com/office/drawing/2014/main" id="{A64A6993-0D03-0E22-B8C5-90198DC58E02}"/>
              </a:ext>
            </a:extLst>
          </p:cNvPr>
          <p:cNvSpPr txBox="1"/>
          <p:nvPr/>
        </p:nvSpPr>
        <p:spPr>
          <a:xfrm>
            <a:off x="3352800" y="2543999"/>
            <a:ext cx="13876564" cy="5478423"/>
          </a:xfrm>
          <a:prstGeom prst="rect">
            <a:avLst/>
          </a:prstGeom>
          <a:noFill/>
        </p:spPr>
        <p:txBody>
          <a:bodyPr wrap="square">
            <a:spAutoFit/>
          </a:bodyPr>
          <a:lstStyle/>
          <a:p>
            <a:r>
              <a:rPr lang="en-US" sz="3500" dirty="0"/>
              <a:t>In conclusion, our work on the API Logging and Monitoring project has been both comprehensive and forward-thinking. We have deeply analyzed the challenges surrounding API security, focusing on detecting anomalies, brute force attempts, and suspicious patterns. Through an extensive literature survey, we explored cutting-edge practices in log management, machine learning, and event-driven architectures, identifying gaps in current solutions. With a robust design framework that incorporates real-time logging, analytics, and modern tools like Prometheus and Grafana, we are well-positioned to proceed with implementation, ensuring a scalable and secure system.</a:t>
            </a:r>
            <a:endParaRPr lang="en-IN" sz="3500" dirty="0"/>
          </a:p>
        </p:txBody>
      </p:sp>
    </p:spTree>
    <p:extLst>
      <p:ext uri="{BB962C8B-B14F-4D97-AF65-F5344CB8AC3E}">
        <p14:creationId xmlns:p14="http://schemas.microsoft.com/office/powerpoint/2010/main" val="139582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D8F45D-1E48-53A1-773D-36D2F97598A4}"/>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5CFABAA9-5351-8FAD-AEE7-C9DB4220A358}"/>
              </a:ext>
            </a:extLst>
          </p:cNvPr>
          <p:cNvGrpSpPr/>
          <p:nvPr/>
        </p:nvGrpSpPr>
        <p:grpSpPr>
          <a:xfrm>
            <a:off x="-8625469" y="-1706401"/>
            <a:ext cx="11773266" cy="13699801"/>
            <a:chOff x="0" y="0"/>
            <a:chExt cx="698500" cy="812800"/>
          </a:xfrm>
        </p:grpSpPr>
        <p:sp>
          <p:nvSpPr>
            <p:cNvPr id="3" name="Freeform 3">
              <a:extLst>
                <a:ext uri="{FF2B5EF4-FFF2-40B4-BE49-F238E27FC236}">
                  <a16:creationId xmlns:a16="http://schemas.microsoft.com/office/drawing/2014/main" id="{D12C3CB1-51EA-3480-2ED9-BABAE455AB45}"/>
                </a:ext>
              </a:extLst>
            </p:cNvPr>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004AAD"/>
            </a:solidFill>
          </p:spPr>
        </p:sp>
        <p:sp>
          <p:nvSpPr>
            <p:cNvPr id="4" name="TextBox 4">
              <a:extLst>
                <a:ext uri="{FF2B5EF4-FFF2-40B4-BE49-F238E27FC236}">
                  <a16:creationId xmlns:a16="http://schemas.microsoft.com/office/drawing/2014/main" id="{56512373-6857-4DA9-8336-9E813FBD768F}"/>
                </a:ext>
              </a:extLst>
            </p:cNvPr>
            <p:cNvSpPr txBox="1"/>
            <p:nvPr/>
          </p:nvSpPr>
          <p:spPr>
            <a:xfrm>
              <a:off x="0" y="101600"/>
              <a:ext cx="698500" cy="571500"/>
            </a:xfrm>
            <a:prstGeom prst="rect">
              <a:avLst/>
            </a:prstGeom>
          </p:spPr>
          <p:txBody>
            <a:bodyPr lIns="50800" tIns="50800" rIns="50800" bIns="50800" rtlCol="0" anchor="ctr"/>
            <a:lstStyle/>
            <a:p>
              <a:pPr algn="ctr">
                <a:lnSpc>
                  <a:spcPts val="3360"/>
                </a:lnSpc>
              </a:pPr>
              <a:endParaRPr/>
            </a:p>
          </p:txBody>
        </p:sp>
      </p:grpSp>
      <p:sp>
        <p:nvSpPr>
          <p:cNvPr id="5" name="TextBox 5">
            <a:extLst>
              <a:ext uri="{FF2B5EF4-FFF2-40B4-BE49-F238E27FC236}">
                <a16:creationId xmlns:a16="http://schemas.microsoft.com/office/drawing/2014/main" id="{05EF00A6-728F-659E-28B1-F3CDB5241B6A}"/>
              </a:ext>
            </a:extLst>
          </p:cNvPr>
          <p:cNvSpPr txBox="1"/>
          <p:nvPr/>
        </p:nvSpPr>
        <p:spPr>
          <a:xfrm>
            <a:off x="3505200" y="1104900"/>
            <a:ext cx="10030222" cy="1292844"/>
          </a:xfrm>
          <a:prstGeom prst="rect">
            <a:avLst/>
          </a:prstGeom>
        </p:spPr>
        <p:txBody>
          <a:bodyPr lIns="0" tIns="0" rIns="0" bIns="0" rtlCol="0" anchor="t">
            <a:spAutoFit/>
          </a:bodyPr>
          <a:lstStyle/>
          <a:p>
            <a:pPr algn="l">
              <a:lnSpc>
                <a:spcPts val="9699"/>
              </a:lnSpc>
            </a:pPr>
            <a:r>
              <a:rPr lang="en-US" sz="9699" b="1" dirty="0">
                <a:solidFill>
                  <a:srgbClr val="004AAD"/>
                </a:solidFill>
                <a:latin typeface="Georgia Pro Condensed Bold"/>
                <a:ea typeface="Georgia Pro Condensed Bold"/>
                <a:cs typeface="Georgia Pro Condensed Bold"/>
                <a:sym typeface="Georgia Pro Condensed Bold"/>
              </a:rPr>
              <a:t>References</a:t>
            </a:r>
          </a:p>
        </p:txBody>
      </p:sp>
      <p:sp>
        <p:nvSpPr>
          <p:cNvPr id="7" name="TextBox 7">
            <a:extLst>
              <a:ext uri="{FF2B5EF4-FFF2-40B4-BE49-F238E27FC236}">
                <a16:creationId xmlns:a16="http://schemas.microsoft.com/office/drawing/2014/main" id="{CB4FA62D-5176-7C9E-D6CE-FD90DE9CA6DE}"/>
              </a:ext>
            </a:extLst>
          </p:cNvPr>
          <p:cNvSpPr txBox="1"/>
          <p:nvPr/>
        </p:nvSpPr>
        <p:spPr>
          <a:xfrm>
            <a:off x="457200" y="4203698"/>
            <a:ext cx="2157197" cy="1795363"/>
          </a:xfrm>
          <a:prstGeom prst="rect">
            <a:avLst/>
          </a:prstGeom>
        </p:spPr>
        <p:txBody>
          <a:bodyPr lIns="0" tIns="0" rIns="0" bIns="0" rtlCol="0" anchor="t">
            <a:spAutoFit/>
          </a:bodyPr>
          <a:lstStyle/>
          <a:p>
            <a:pPr algn="l">
              <a:lnSpc>
                <a:spcPts val="14000"/>
              </a:lnSpc>
            </a:pPr>
            <a:r>
              <a:rPr lang="en-US" sz="14000" b="1" dirty="0">
                <a:solidFill>
                  <a:srgbClr val="FFFFFF"/>
                </a:solidFill>
                <a:latin typeface="Georgia Pro Condensed Bold"/>
                <a:ea typeface="Georgia Pro Condensed Bold"/>
                <a:cs typeface="Georgia Pro Condensed Bold"/>
                <a:sym typeface="Georgia Pro Condensed Bold"/>
              </a:rPr>
              <a:t>09</a:t>
            </a:r>
          </a:p>
        </p:txBody>
      </p:sp>
      <p:grpSp>
        <p:nvGrpSpPr>
          <p:cNvPr id="10" name="Group 10">
            <a:extLst>
              <a:ext uri="{FF2B5EF4-FFF2-40B4-BE49-F238E27FC236}">
                <a16:creationId xmlns:a16="http://schemas.microsoft.com/office/drawing/2014/main" id="{2FEA16E8-87D8-5FC1-2D6E-56B3D006FE78}"/>
              </a:ext>
            </a:extLst>
          </p:cNvPr>
          <p:cNvGrpSpPr/>
          <p:nvPr/>
        </p:nvGrpSpPr>
        <p:grpSpPr>
          <a:xfrm>
            <a:off x="17796518" y="-847389"/>
            <a:ext cx="4234367" cy="4927264"/>
            <a:chOff x="0" y="0"/>
            <a:chExt cx="698500" cy="812800"/>
          </a:xfrm>
        </p:grpSpPr>
        <p:sp>
          <p:nvSpPr>
            <p:cNvPr id="11" name="Freeform 11">
              <a:extLst>
                <a:ext uri="{FF2B5EF4-FFF2-40B4-BE49-F238E27FC236}">
                  <a16:creationId xmlns:a16="http://schemas.microsoft.com/office/drawing/2014/main" id="{B92FDD21-A124-7A68-43DE-F72C2731A589}"/>
                </a:ext>
              </a:extLst>
            </p:cNvPr>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004AAD"/>
            </a:solidFill>
          </p:spPr>
        </p:sp>
        <p:sp>
          <p:nvSpPr>
            <p:cNvPr id="12" name="TextBox 12">
              <a:extLst>
                <a:ext uri="{FF2B5EF4-FFF2-40B4-BE49-F238E27FC236}">
                  <a16:creationId xmlns:a16="http://schemas.microsoft.com/office/drawing/2014/main" id="{F6667D59-B12A-5B03-C726-C1F13570CB5A}"/>
                </a:ext>
              </a:extLst>
            </p:cNvPr>
            <p:cNvSpPr txBox="1"/>
            <p:nvPr/>
          </p:nvSpPr>
          <p:spPr>
            <a:xfrm>
              <a:off x="0" y="101600"/>
              <a:ext cx="698500" cy="571500"/>
            </a:xfrm>
            <a:prstGeom prst="rect">
              <a:avLst/>
            </a:prstGeom>
          </p:spPr>
          <p:txBody>
            <a:bodyPr lIns="50800" tIns="50800" rIns="50800" bIns="50800" rtlCol="0" anchor="ctr"/>
            <a:lstStyle/>
            <a:p>
              <a:pPr algn="ctr">
                <a:lnSpc>
                  <a:spcPts val="3360"/>
                </a:lnSpc>
              </a:pPr>
              <a:endParaRPr/>
            </a:p>
          </p:txBody>
        </p:sp>
      </p:grpSp>
      <p:sp>
        <p:nvSpPr>
          <p:cNvPr id="8" name="TextBox 7">
            <a:extLst>
              <a:ext uri="{FF2B5EF4-FFF2-40B4-BE49-F238E27FC236}">
                <a16:creationId xmlns:a16="http://schemas.microsoft.com/office/drawing/2014/main" id="{207A41A8-F864-8266-F690-04BA3BE0CF95}"/>
              </a:ext>
            </a:extLst>
          </p:cNvPr>
          <p:cNvSpPr txBox="1"/>
          <p:nvPr/>
        </p:nvSpPr>
        <p:spPr>
          <a:xfrm>
            <a:off x="3283056" y="2247900"/>
            <a:ext cx="14378203" cy="553998"/>
          </a:xfrm>
          <a:prstGeom prst="rect">
            <a:avLst/>
          </a:prstGeom>
          <a:noFill/>
        </p:spPr>
        <p:txBody>
          <a:bodyPr wrap="square">
            <a:spAutoFit/>
          </a:bodyPr>
          <a:lstStyle/>
          <a:p>
            <a:pPr marL="514350" indent="-514350" algn="just">
              <a:buFont typeface="+mj-lt"/>
              <a:buAutoNum type="arabicPeriod"/>
            </a:pPr>
            <a:endParaRPr lang="en-IN" sz="3000" dirty="0"/>
          </a:p>
        </p:txBody>
      </p:sp>
      <p:sp>
        <p:nvSpPr>
          <p:cNvPr id="14" name="TextBox 13">
            <a:extLst>
              <a:ext uri="{FF2B5EF4-FFF2-40B4-BE49-F238E27FC236}">
                <a16:creationId xmlns:a16="http://schemas.microsoft.com/office/drawing/2014/main" id="{BE09A834-C7ED-0420-6EE4-6F6184BD0200}"/>
              </a:ext>
            </a:extLst>
          </p:cNvPr>
          <p:cNvSpPr txBox="1"/>
          <p:nvPr/>
        </p:nvSpPr>
        <p:spPr>
          <a:xfrm>
            <a:off x="3182210" y="2279250"/>
            <a:ext cx="15330948" cy="4832092"/>
          </a:xfrm>
          <a:prstGeom prst="rect">
            <a:avLst/>
          </a:prstGeom>
          <a:noFill/>
        </p:spPr>
        <p:txBody>
          <a:bodyPr wrap="square">
            <a:spAutoFit/>
          </a:bodyPr>
          <a:lstStyle/>
          <a:p>
            <a:pPr marL="457200" indent="-457200">
              <a:buFont typeface="+mj-lt"/>
              <a:buAutoNum type="arabicPeriod"/>
            </a:pPr>
            <a:r>
              <a:rPr lang="en-IN" sz="2800" b="0" i="0" u="none" strike="noStrike" baseline="0" dirty="0">
                <a:latin typeface="Calibri "/>
              </a:rPr>
              <a:t>https://www.researchgate.net/profile/Anusha-Kondam-2/publication/382621307_Event-Driven_API_Gateways_Enabling_Real-time_Communication_in_Modern_Microservices_Architecture/links/66a531a6c6e41359a843e4f7/Event-Driven-API-Gateways-Enabling-Real-time-Communication-in-Modern-Microservices-Architecture.pdf</a:t>
            </a:r>
          </a:p>
          <a:p>
            <a:pPr marL="457200" indent="-457200">
              <a:buFont typeface="+mj-lt"/>
              <a:buAutoNum type="arabicPeriod"/>
            </a:pPr>
            <a:r>
              <a:rPr lang="en-IN" sz="2800" b="0" i="0" u="none" strike="noStrike" baseline="0" dirty="0">
                <a:latin typeface="Calibri "/>
              </a:rPr>
              <a:t>https://ieeexplore.ieee.org/document/9645216</a:t>
            </a:r>
          </a:p>
          <a:p>
            <a:pPr marL="457200" indent="-457200">
              <a:buFont typeface="+mj-lt"/>
              <a:buAutoNum type="arabicPeriod"/>
            </a:pPr>
            <a:r>
              <a:rPr lang="en-IN" sz="2800" dirty="0">
                <a:latin typeface="Calibri "/>
              </a:rPr>
              <a:t>https://www.sciencedirect.com/science/article/pii/S0164121223000043</a:t>
            </a:r>
          </a:p>
          <a:p>
            <a:pPr marL="457200" indent="-457200">
              <a:buFont typeface="+mj-lt"/>
              <a:buAutoNum type="arabicPeriod"/>
            </a:pPr>
            <a:r>
              <a:rPr lang="en-IN" sz="2800" dirty="0">
                <a:latin typeface="Calibri "/>
              </a:rPr>
              <a:t>https://www.theseus.fi/handle/10024/512860</a:t>
            </a:r>
          </a:p>
          <a:p>
            <a:pPr marL="457200" indent="-457200">
              <a:buFont typeface="+mj-lt"/>
              <a:buAutoNum type="arabicPeriod"/>
            </a:pPr>
            <a:r>
              <a:rPr lang="en-IN" sz="2800" dirty="0">
                <a:latin typeface="Calibri "/>
              </a:rPr>
              <a:t>https://www.sciencedirect.com/science/article/abs/pii/S0164121221001588</a:t>
            </a:r>
          </a:p>
          <a:p>
            <a:pPr marL="457200" indent="-457200">
              <a:buFont typeface="+mj-lt"/>
              <a:buAutoNum type="arabicPeriod"/>
            </a:pPr>
            <a:r>
              <a:rPr lang="en-IN" sz="2800" dirty="0">
                <a:latin typeface="Calibri "/>
              </a:rPr>
              <a:t>https://peerj.com/articles/cs-489/</a:t>
            </a:r>
          </a:p>
          <a:p>
            <a:pPr marL="457200" indent="-457200">
              <a:buFont typeface="+mj-lt"/>
              <a:buAutoNum type="arabicPeriod"/>
            </a:pPr>
            <a:r>
              <a:rPr lang="en-IN" sz="2800" dirty="0">
                <a:latin typeface="Calibri "/>
              </a:rPr>
              <a:t>https://ieeexplore.ieee.org/document/8804456</a:t>
            </a:r>
          </a:p>
        </p:txBody>
      </p:sp>
    </p:spTree>
    <p:extLst>
      <p:ext uri="{BB962C8B-B14F-4D97-AF65-F5344CB8AC3E}">
        <p14:creationId xmlns:p14="http://schemas.microsoft.com/office/powerpoint/2010/main" val="31731938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6258" y="-1706400"/>
            <a:ext cx="11773266" cy="13699801"/>
            <a:chOff x="0" y="0"/>
            <a:chExt cx="698500" cy="812800"/>
          </a:xfrm>
        </p:grpSpPr>
        <p:sp>
          <p:nvSpPr>
            <p:cNvPr id="3" name="Freeform 3"/>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004AAD"/>
            </a:solidFill>
          </p:spPr>
        </p:sp>
        <p:sp>
          <p:nvSpPr>
            <p:cNvPr id="4" name="TextBox 4"/>
            <p:cNvSpPr txBox="1"/>
            <p:nvPr/>
          </p:nvSpPr>
          <p:spPr>
            <a:xfrm>
              <a:off x="0" y="101600"/>
              <a:ext cx="698500" cy="571500"/>
            </a:xfrm>
            <a:prstGeom prst="rect">
              <a:avLst/>
            </a:prstGeom>
          </p:spPr>
          <p:txBody>
            <a:bodyPr lIns="50800" tIns="50800" rIns="50800" bIns="50800" rtlCol="0" anchor="ctr"/>
            <a:lstStyle/>
            <a:p>
              <a:pPr algn="ctr">
                <a:lnSpc>
                  <a:spcPts val="3360"/>
                </a:lnSpc>
              </a:pPr>
              <a:endParaRPr/>
            </a:p>
          </p:txBody>
        </p:sp>
      </p:grpSp>
      <p:sp>
        <p:nvSpPr>
          <p:cNvPr id="5" name="TextBox 5"/>
          <p:cNvSpPr txBox="1"/>
          <p:nvPr/>
        </p:nvSpPr>
        <p:spPr>
          <a:xfrm>
            <a:off x="6661906" y="2887743"/>
            <a:ext cx="8620446" cy="5092539"/>
          </a:xfrm>
          <a:prstGeom prst="rect">
            <a:avLst/>
          </a:prstGeom>
        </p:spPr>
        <p:txBody>
          <a:bodyPr lIns="0" tIns="0" rIns="0" bIns="0" rtlCol="0" anchor="t">
            <a:spAutoFit/>
          </a:bodyPr>
          <a:lstStyle/>
          <a:p>
            <a:pPr algn="ctr">
              <a:lnSpc>
                <a:spcPts val="19282"/>
              </a:lnSpc>
            </a:pPr>
            <a:r>
              <a:rPr lang="en-US" sz="21189" b="1" dirty="0">
                <a:solidFill>
                  <a:srgbClr val="004AAD"/>
                </a:solidFill>
                <a:latin typeface="Georgia Pro Condensed Bold"/>
                <a:ea typeface="Georgia Pro Condensed Bold"/>
                <a:cs typeface="Georgia Pro Condensed Bold"/>
                <a:sym typeface="Georgia Pro Condensed Bold"/>
              </a:rPr>
              <a:t>Thank You</a:t>
            </a:r>
          </a:p>
        </p:txBody>
      </p:sp>
      <p:grpSp>
        <p:nvGrpSpPr>
          <p:cNvPr id="6" name="Group 6"/>
          <p:cNvGrpSpPr/>
          <p:nvPr/>
        </p:nvGrpSpPr>
        <p:grpSpPr>
          <a:xfrm>
            <a:off x="17796518" y="-847389"/>
            <a:ext cx="4234367" cy="4927264"/>
            <a:chOff x="0" y="0"/>
            <a:chExt cx="698500" cy="812800"/>
          </a:xfrm>
        </p:grpSpPr>
        <p:sp>
          <p:nvSpPr>
            <p:cNvPr id="7" name="Freeform 7"/>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004AAD"/>
            </a:solidFill>
          </p:spPr>
        </p:sp>
        <p:sp>
          <p:nvSpPr>
            <p:cNvPr id="8" name="TextBox 8"/>
            <p:cNvSpPr txBox="1"/>
            <p:nvPr/>
          </p:nvSpPr>
          <p:spPr>
            <a:xfrm>
              <a:off x="0" y="101600"/>
              <a:ext cx="698500" cy="571500"/>
            </a:xfrm>
            <a:prstGeom prst="rect">
              <a:avLst/>
            </a:prstGeom>
          </p:spPr>
          <p:txBody>
            <a:bodyPr lIns="50800" tIns="50800" rIns="50800" bIns="50800" rtlCol="0" anchor="ctr"/>
            <a:lstStyle/>
            <a:p>
              <a:pPr algn="ctr">
                <a:lnSpc>
                  <a:spcPts val="3360"/>
                </a:lnSpc>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796518" y="-847389"/>
            <a:ext cx="4234367" cy="4927264"/>
            <a:chOff x="0" y="0"/>
            <a:chExt cx="698500" cy="812800"/>
          </a:xfrm>
        </p:grpSpPr>
        <p:sp>
          <p:nvSpPr>
            <p:cNvPr id="3" name="Freeform 3"/>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004AAD"/>
            </a:solidFill>
          </p:spPr>
        </p:sp>
        <p:sp>
          <p:nvSpPr>
            <p:cNvPr id="4" name="TextBox 4"/>
            <p:cNvSpPr txBox="1"/>
            <p:nvPr/>
          </p:nvSpPr>
          <p:spPr>
            <a:xfrm>
              <a:off x="0" y="101600"/>
              <a:ext cx="698500" cy="571500"/>
            </a:xfrm>
            <a:prstGeom prst="rect">
              <a:avLst/>
            </a:prstGeom>
          </p:spPr>
          <p:txBody>
            <a:bodyPr lIns="50800" tIns="50800" rIns="50800" bIns="50800" rtlCol="0" anchor="ctr"/>
            <a:lstStyle/>
            <a:p>
              <a:pPr algn="ctr">
                <a:lnSpc>
                  <a:spcPts val="3360"/>
                </a:lnSpc>
              </a:pPr>
              <a:endParaRPr/>
            </a:p>
          </p:txBody>
        </p:sp>
      </p:grpSp>
      <p:sp>
        <p:nvSpPr>
          <p:cNvPr id="5" name="TextBox 5"/>
          <p:cNvSpPr txBox="1"/>
          <p:nvPr/>
        </p:nvSpPr>
        <p:spPr>
          <a:xfrm>
            <a:off x="609600" y="190500"/>
            <a:ext cx="12078192" cy="1566544"/>
          </a:xfrm>
          <a:prstGeom prst="rect">
            <a:avLst/>
          </a:prstGeom>
        </p:spPr>
        <p:txBody>
          <a:bodyPr wrap="square" lIns="0" tIns="0" rIns="0" bIns="0" rtlCol="0" anchor="t">
            <a:spAutoFit/>
          </a:bodyPr>
          <a:lstStyle/>
          <a:p>
            <a:pPr algn="ctr">
              <a:lnSpc>
                <a:spcPts val="12880"/>
              </a:lnSpc>
            </a:pPr>
            <a:r>
              <a:rPr lang="en-US" sz="9200" b="1" dirty="0">
                <a:solidFill>
                  <a:srgbClr val="004AAD"/>
                </a:solidFill>
                <a:latin typeface="Canva Sans Bold"/>
                <a:ea typeface="Canva Sans Bold"/>
                <a:cs typeface="Canva Sans Bold"/>
                <a:sym typeface="Canva Sans Bold"/>
              </a:rPr>
              <a:t>Table of Contents</a:t>
            </a:r>
          </a:p>
        </p:txBody>
      </p:sp>
      <p:sp>
        <p:nvSpPr>
          <p:cNvPr id="8" name="TextBox 7">
            <a:extLst>
              <a:ext uri="{FF2B5EF4-FFF2-40B4-BE49-F238E27FC236}">
                <a16:creationId xmlns:a16="http://schemas.microsoft.com/office/drawing/2014/main" id="{FC900F67-C978-2A31-5443-7C623C08DCCA}"/>
              </a:ext>
            </a:extLst>
          </p:cNvPr>
          <p:cNvSpPr txBox="1"/>
          <p:nvPr/>
        </p:nvSpPr>
        <p:spPr>
          <a:xfrm>
            <a:off x="1828800" y="1508380"/>
            <a:ext cx="7848600" cy="830688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4000" dirty="0"/>
              <a:t>Introduction</a:t>
            </a:r>
          </a:p>
          <a:p>
            <a:pPr marL="285750" indent="-285750">
              <a:lnSpc>
                <a:spcPct val="150000"/>
              </a:lnSpc>
              <a:buFont typeface="Arial" panose="020B0604020202020204" pitchFamily="34" charset="0"/>
              <a:buChar char="•"/>
            </a:pPr>
            <a:r>
              <a:rPr lang="en-IN" sz="4000" dirty="0"/>
              <a:t>Objectives</a:t>
            </a:r>
          </a:p>
          <a:p>
            <a:pPr marL="285750" indent="-285750">
              <a:lnSpc>
                <a:spcPct val="150000"/>
              </a:lnSpc>
              <a:buFont typeface="Arial" panose="020B0604020202020204" pitchFamily="34" charset="0"/>
              <a:buChar char="•"/>
            </a:pPr>
            <a:r>
              <a:rPr lang="en-IN" sz="4000" dirty="0"/>
              <a:t>Coursework</a:t>
            </a:r>
          </a:p>
          <a:p>
            <a:pPr marL="285750" indent="-285750">
              <a:lnSpc>
                <a:spcPct val="150000"/>
              </a:lnSpc>
              <a:buFont typeface="Arial" panose="020B0604020202020204" pitchFamily="34" charset="0"/>
              <a:buChar char="•"/>
            </a:pPr>
            <a:r>
              <a:rPr lang="en-IN" sz="4000" dirty="0"/>
              <a:t>Review of Literature </a:t>
            </a:r>
          </a:p>
          <a:p>
            <a:pPr marL="285750" indent="-285750">
              <a:lnSpc>
                <a:spcPct val="150000"/>
              </a:lnSpc>
              <a:buFont typeface="Arial" panose="020B0604020202020204" pitchFamily="34" charset="0"/>
              <a:buChar char="•"/>
            </a:pPr>
            <a:r>
              <a:rPr lang="en-IN" sz="4000" dirty="0"/>
              <a:t>Problem Statement</a:t>
            </a:r>
          </a:p>
          <a:p>
            <a:pPr marL="285750" indent="-285750">
              <a:lnSpc>
                <a:spcPct val="150000"/>
              </a:lnSpc>
              <a:buFont typeface="Arial" panose="020B0604020202020204" pitchFamily="34" charset="0"/>
              <a:buChar char="•"/>
            </a:pPr>
            <a:r>
              <a:rPr lang="en-IN" sz="4000" dirty="0"/>
              <a:t>Existing System</a:t>
            </a:r>
          </a:p>
          <a:p>
            <a:pPr marL="285750" indent="-285750">
              <a:lnSpc>
                <a:spcPct val="150000"/>
              </a:lnSpc>
              <a:buFont typeface="Arial" panose="020B0604020202020204" pitchFamily="34" charset="0"/>
              <a:buChar char="•"/>
            </a:pPr>
            <a:r>
              <a:rPr lang="en-IN" sz="4000" dirty="0"/>
              <a:t>Action Plan</a:t>
            </a:r>
          </a:p>
          <a:p>
            <a:pPr marL="285750" indent="-285750">
              <a:lnSpc>
                <a:spcPct val="150000"/>
              </a:lnSpc>
              <a:buFont typeface="Arial" panose="020B0604020202020204" pitchFamily="34" charset="0"/>
              <a:buChar char="•"/>
            </a:pPr>
            <a:r>
              <a:rPr lang="en-IN" sz="4000" dirty="0"/>
              <a:t>Conclusion</a:t>
            </a:r>
          </a:p>
          <a:p>
            <a:pPr marL="285750" indent="-285750">
              <a:lnSpc>
                <a:spcPct val="150000"/>
              </a:lnSpc>
              <a:buFont typeface="Arial" panose="020B0604020202020204" pitchFamily="34" charset="0"/>
              <a:buChar char="•"/>
            </a:pPr>
            <a:r>
              <a:rPr lang="en-IN" sz="4000" dirty="0"/>
              <a:t>References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7772400" y="-1582576"/>
            <a:ext cx="11773266" cy="13699801"/>
            <a:chOff x="0" y="0"/>
            <a:chExt cx="698500" cy="812800"/>
          </a:xfrm>
        </p:grpSpPr>
        <p:sp>
          <p:nvSpPr>
            <p:cNvPr id="3" name="Freeform 3"/>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004AAD"/>
            </a:solidFill>
          </p:spPr>
        </p:sp>
        <p:sp>
          <p:nvSpPr>
            <p:cNvPr id="4" name="TextBox 4"/>
            <p:cNvSpPr txBox="1"/>
            <p:nvPr/>
          </p:nvSpPr>
          <p:spPr>
            <a:xfrm>
              <a:off x="0" y="101600"/>
              <a:ext cx="698500" cy="571500"/>
            </a:xfrm>
            <a:prstGeom prst="rect">
              <a:avLst/>
            </a:prstGeom>
          </p:spPr>
          <p:txBody>
            <a:bodyPr lIns="50800" tIns="50800" rIns="50800" bIns="50800" rtlCol="0" anchor="ctr"/>
            <a:lstStyle/>
            <a:p>
              <a:pPr algn="ctr">
                <a:lnSpc>
                  <a:spcPts val="3360"/>
                </a:lnSpc>
              </a:pPr>
              <a:endParaRPr/>
            </a:p>
          </p:txBody>
        </p:sp>
      </p:grpSp>
      <p:grpSp>
        <p:nvGrpSpPr>
          <p:cNvPr id="5" name="Group 5"/>
          <p:cNvGrpSpPr/>
          <p:nvPr/>
        </p:nvGrpSpPr>
        <p:grpSpPr>
          <a:xfrm>
            <a:off x="17796518" y="-847389"/>
            <a:ext cx="4234367" cy="4927264"/>
            <a:chOff x="0" y="0"/>
            <a:chExt cx="698500" cy="812800"/>
          </a:xfrm>
        </p:grpSpPr>
        <p:sp>
          <p:nvSpPr>
            <p:cNvPr id="6" name="Freeform 6"/>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004AAD"/>
            </a:solidFill>
          </p:spPr>
        </p:sp>
        <p:sp>
          <p:nvSpPr>
            <p:cNvPr id="7" name="TextBox 7"/>
            <p:cNvSpPr txBox="1"/>
            <p:nvPr/>
          </p:nvSpPr>
          <p:spPr>
            <a:xfrm>
              <a:off x="0" y="101600"/>
              <a:ext cx="698500" cy="571500"/>
            </a:xfrm>
            <a:prstGeom prst="rect">
              <a:avLst/>
            </a:prstGeom>
          </p:spPr>
          <p:txBody>
            <a:bodyPr lIns="50800" tIns="50800" rIns="50800" bIns="50800" rtlCol="0" anchor="ctr"/>
            <a:lstStyle/>
            <a:p>
              <a:pPr algn="ctr">
                <a:lnSpc>
                  <a:spcPts val="3360"/>
                </a:lnSpc>
              </a:pPr>
              <a:endParaRPr/>
            </a:p>
          </p:txBody>
        </p:sp>
      </p:grpSp>
      <p:sp>
        <p:nvSpPr>
          <p:cNvPr id="8" name="TextBox 8"/>
          <p:cNvSpPr txBox="1"/>
          <p:nvPr/>
        </p:nvSpPr>
        <p:spPr>
          <a:xfrm>
            <a:off x="4264742" y="1104900"/>
            <a:ext cx="8153400" cy="1243930"/>
          </a:xfrm>
          <a:prstGeom prst="rect">
            <a:avLst/>
          </a:prstGeom>
        </p:spPr>
        <p:txBody>
          <a:bodyPr wrap="square" lIns="0" tIns="0" rIns="0" bIns="0" rtlCol="0" anchor="t">
            <a:spAutoFit/>
          </a:bodyPr>
          <a:lstStyle/>
          <a:p>
            <a:pPr algn="l">
              <a:lnSpc>
                <a:spcPts val="9699"/>
              </a:lnSpc>
            </a:pPr>
            <a:r>
              <a:rPr lang="en-US" sz="9699" b="1" dirty="0">
                <a:solidFill>
                  <a:srgbClr val="004AAD"/>
                </a:solidFill>
                <a:latin typeface="Georgia Pro Condensed Bold"/>
                <a:ea typeface="Georgia Pro Condensed Bold"/>
                <a:cs typeface="Georgia Pro Condensed Bold"/>
                <a:sym typeface="Georgia Pro Condensed Bold"/>
              </a:rPr>
              <a:t>Introduction</a:t>
            </a:r>
          </a:p>
        </p:txBody>
      </p:sp>
      <p:sp>
        <p:nvSpPr>
          <p:cNvPr id="10" name="TextBox 10"/>
          <p:cNvSpPr txBox="1"/>
          <p:nvPr/>
        </p:nvSpPr>
        <p:spPr>
          <a:xfrm>
            <a:off x="533400" y="4203699"/>
            <a:ext cx="2157197" cy="1879601"/>
          </a:xfrm>
          <a:prstGeom prst="rect">
            <a:avLst/>
          </a:prstGeom>
        </p:spPr>
        <p:txBody>
          <a:bodyPr lIns="0" tIns="0" rIns="0" bIns="0" rtlCol="0" anchor="t">
            <a:spAutoFit/>
          </a:bodyPr>
          <a:lstStyle/>
          <a:p>
            <a:pPr algn="l">
              <a:lnSpc>
                <a:spcPts val="14000"/>
              </a:lnSpc>
            </a:pPr>
            <a:r>
              <a:rPr lang="en-US" sz="14000" b="1" dirty="0">
                <a:solidFill>
                  <a:srgbClr val="FFFFFF"/>
                </a:solidFill>
                <a:latin typeface="Georgia Pro Condensed Bold"/>
                <a:ea typeface="Georgia Pro Condensed Bold"/>
                <a:cs typeface="Georgia Pro Condensed Bold"/>
                <a:sym typeface="Georgia Pro Condensed Bold"/>
              </a:rPr>
              <a:t>01</a:t>
            </a:r>
          </a:p>
        </p:txBody>
      </p:sp>
      <p:sp>
        <p:nvSpPr>
          <p:cNvPr id="11" name="TextBox 10">
            <a:extLst>
              <a:ext uri="{FF2B5EF4-FFF2-40B4-BE49-F238E27FC236}">
                <a16:creationId xmlns:a16="http://schemas.microsoft.com/office/drawing/2014/main" id="{269D7F76-0666-7065-97AC-13723CD9EF16}"/>
              </a:ext>
            </a:extLst>
          </p:cNvPr>
          <p:cNvSpPr txBox="1"/>
          <p:nvPr/>
        </p:nvSpPr>
        <p:spPr>
          <a:xfrm>
            <a:off x="4264742" y="2501230"/>
            <a:ext cx="13108858" cy="3323987"/>
          </a:xfrm>
          <a:prstGeom prst="rect">
            <a:avLst/>
          </a:prstGeom>
          <a:noFill/>
        </p:spPr>
        <p:txBody>
          <a:bodyPr wrap="square">
            <a:spAutoFit/>
          </a:bodyPr>
          <a:lstStyle/>
          <a:p>
            <a:r>
              <a:rPr lang="en-US" sz="3500" dirty="0"/>
              <a:t>APIs are integral to modern software systems, enabling seamless communication between services. However, they are susceptible to security threats such as brute force attacks and suspicious patterns. This project aims to create a robust API monitoring framework leveraging middleware, real-time logging, and modern tools like Prometheus and Grafana to ensure security and efficiency.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C76F9F-B495-26CD-5FCE-56033EA4ABEE}"/>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D62F2B26-02A9-1B15-8044-44A558C3E7B9}"/>
              </a:ext>
            </a:extLst>
          </p:cNvPr>
          <p:cNvGrpSpPr/>
          <p:nvPr/>
        </p:nvGrpSpPr>
        <p:grpSpPr>
          <a:xfrm>
            <a:off x="-7772400" y="-1582576"/>
            <a:ext cx="11773266" cy="13699801"/>
            <a:chOff x="0" y="0"/>
            <a:chExt cx="698500" cy="812800"/>
          </a:xfrm>
        </p:grpSpPr>
        <p:sp>
          <p:nvSpPr>
            <p:cNvPr id="3" name="Freeform 3">
              <a:extLst>
                <a:ext uri="{FF2B5EF4-FFF2-40B4-BE49-F238E27FC236}">
                  <a16:creationId xmlns:a16="http://schemas.microsoft.com/office/drawing/2014/main" id="{1250CD18-135E-C780-8AA0-F4F11E1BC160}"/>
                </a:ext>
              </a:extLst>
            </p:cNvPr>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004AAD"/>
            </a:solidFill>
          </p:spPr>
        </p:sp>
        <p:sp>
          <p:nvSpPr>
            <p:cNvPr id="4" name="TextBox 4">
              <a:extLst>
                <a:ext uri="{FF2B5EF4-FFF2-40B4-BE49-F238E27FC236}">
                  <a16:creationId xmlns:a16="http://schemas.microsoft.com/office/drawing/2014/main" id="{AF079873-54F0-9FC7-783C-6E265AD4D815}"/>
                </a:ext>
              </a:extLst>
            </p:cNvPr>
            <p:cNvSpPr txBox="1"/>
            <p:nvPr/>
          </p:nvSpPr>
          <p:spPr>
            <a:xfrm>
              <a:off x="0" y="101600"/>
              <a:ext cx="698500" cy="571500"/>
            </a:xfrm>
            <a:prstGeom prst="rect">
              <a:avLst/>
            </a:prstGeom>
          </p:spPr>
          <p:txBody>
            <a:bodyPr lIns="50800" tIns="50800" rIns="50800" bIns="50800" rtlCol="0" anchor="ctr"/>
            <a:lstStyle/>
            <a:p>
              <a:pPr algn="ctr">
                <a:lnSpc>
                  <a:spcPts val="3360"/>
                </a:lnSpc>
              </a:pPr>
              <a:endParaRPr/>
            </a:p>
          </p:txBody>
        </p:sp>
      </p:grpSp>
      <p:grpSp>
        <p:nvGrpSpPr>
          <p:cNvPr id="5" name="Group 5">
            <a:extLst>
              <a:ext uri="{FF2B5EF4-FFF2-40B4-BE49-F238E27FC236}">
                <a16:creationId xmlns:a16="http://schemas.microsoft.com/office/drawing/2014/main" id="{736C465F-60E7-BB96-A4F4-4229F25A3EC6}"/>
              </a:ext>
            </a:extLst>
          </p:cNvPr>
          <p:cNvGrpSpPr/>
          <p:nvPr/>
        </p:nvGrpSpPr>
        <p:grpSpPr>
          <a:xfrm>
            <a:off x="17796518" y="-847389"/>
            <a:ext cx="4234367" cy="4927264"/>
            <a:chOff x="0" y="0"/>
            <a:chExt cx="698500" cy="812800"/>
          </a:xfrm>
        </p:grpSpPr>
        <p:sp>
          <p:nvSpPr>
            <p:cNvPr id="6" name="Freeform 6">
              <a:extLst>
                <a:ext uri="{FF2B5EF4-FFF2-40B4-BE49-F238E27FC236}">
                  <a16:creationId xmlns:a16="http://schemas.microsoft.com/office/drawing/2014/main" id="{EBA86A82-A386-89D4-09E0-227F63E02F69}"/>
                </a:ext>
              </a:extLst>
            </p:cNvPr>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004AAD"/>
            </a:solidFill>
          </p:spPr>
        </p:sp>
        <p:sp>
          <p:nvSpPr>
            <p:cNvPr id="7" name="TextBox 7">
              <a:extLst>
                <a:ext uri="{FF2B5EF4-FFF2-40B4-BE49-F238E27FC236}">
                  <a16:creationId xmlns:a16="http://schemas.microsoft.com/office/drawing/2014/main" id="{CC111C97-34D0-2CB0-7BCF-F7C2E21F241B}"/>
                </a:ext>
              </a:extLst>
            </p:cNvPr>
            <p:cNvSpPr txBox="1"/>
            <p:nvPr/>
          </p:nvSpPr>
          <p:spPr>
            <a:xfrm>
              <a:off x="0" y="101600"/>
              <a:ext cx="698500" cy="571500"/>
            </a:xfrm>
            <a:prstGeom prst="rect">
              <a:avLst/>
            </a:prstGeom>
          </p:spPr>
          <p:txBody>
            <a:bodyPr lIns="50800" tIns="50800" rIns="50800" bIns="50800" rtlCol="0" anchor="ctr"/>
            <a:lstStyle/>
            <a:p>
              <a:pPr algn="ctr">
                <a:lnSpc>
                  <a:spcPts val="3360"/>
                </a:lnSpc>
              </a:pPr>
              <a:endParaRPr/>
            </a:p>
          </p:txBody>
        </p:sp>
      </p:grpSp>
      <p:sp>
        <p:nvSpPr>
          <p:cNvPr id="8" name="TextBox 8">
            <a:extLst>
              <a:ext uri="{FF2B5EF4-FFF2-40B4-BE49-F238E27FC236}">
                <a16:creationId xmlns:a16="http://schemas.microsoft.com/office/drawing/2014/main" id="{6EF43CAD-F19D-C170-5A31-8B1FD49A2E46}"/>
              </a:ext>
            </a:extLst>
          </p:cNvPr>
          <p:cNvSpPr txBox="1"/>
          <p:nvPr/>
        </p:nvSpPr>
        <p:spPr>
          <a:xfrm>
            <a:off x="4264742" y="1104900"/>
            <a:ext cx="8153400" cy="1243930"/>
          </a:xfrm>
          <a:prstGeom prst="rect">
            <a:avLst/>
          </a:prstGeom>
        </p:spPr>
        <p:txBody>
          <a:bodyPr wrap="square" lIns="0" tIns="0" rIns="0" bIns="0" rtlCol="0" anchor="t">
            <a:spAutoFit/>
          </a:bodyPr>
          <a:lstStyle/>
          <a:p>
            <a:pPr algn="l">
              <a:lnSpc>
                <a:spcPts val="9699"/>
              </a:lnSpc>
            </a:pPr>
            <a:r>
              <a:rPr lang="en-US" sz="9699" b="1" dirty="0">
                <a:solidFill>
                  <a:srgbClr val="004AAD"/>
                </a:solidFill>
                <a:latin typeface="Georgia Pro Condensed Bold"/>
                <a:ea typeface="Georgia Pro Condensed Bold"/>
                <a:cs typeface="Georgia Pro Condensed Bold"/>
                <a:sym typeface="Georgia Pro Condensed Bold"/>
              </a:rPr>
              <a:t>Objective</a:t>
            </a:r>
          </a:p>
        </p:txBody>
      </p:sp>
      <p:sp>
        <p:nvSpPr>
          <p:cNvPr id="10" name="TextBox 10">
            <a:extLst>
              <a:ext uri="{FF2B5EF4-FFF2-40B4-BE49-F238E27FC236}">
                <a16:creationId xmlns:a16="http://schemas.microsoft.com/office/drawing/2014/main" id="{152F71B1-2340-4D7D-EDF0-FD14B2BD9022}"/>
              </a:ext>
            </a:extLst>
          </p:cNvPr>
          <p:cNvSpPr txBox="1"/>
          <p:nvPr/>
        </p:nvSpPr>
        <p:spPr>
          <a:xfrm>
            <a:off x="533400" y="4203699"/>
            <a:ext cx="2157197" cy="1795363"/>
          </a:xfrm>
          <a:prstGeom prst="rect">
            <a:avLst/>
          </a:prstGeom>
        </p:spPr>
        <p:txBody>
          <a:bodyPr lIns="0" tIns="0" rIns="0" bIns="0" rtlCol="0" anchor="t">
            <a:spAutoFit/>
          </a:bodyPr>
          <a:lstStyle/>
          <a:p>
            <a:pPr algn="l">
              <a:lnSpc>
                <a:spcPts val="14000"/>
              </a:lnSpc>
            </a:pPr>
            <a:r>
              <a:rPr lang="en-US" sz="14000" b="1" dirty="0">
                <a:solidFill>
                  <a:srgbClr val="FFFFFF"/>
                </a:solidFill>
                <a:latin typeface="Georgia Pro Condensed Bold"/>
                <a:ea typeface="Georgia Pro Condensed Bold"/>
                <a:cs typeface="Georgia Pro Condensed Bold"/>
                <a:sym typeface="Georgia Pro Condensed Bold"/>
              </a:rPr>
              <a:t>02</a:t>
            </a:r>
          </a:p>
        </p:txBody>
      </p:sp>
      <p:sp>
        <p:nvSpPr>
          <p:cNvPr id="11" name="TextBox 10">
            <a:extLst>
              <a:ext uri="{FF2B5EF4-FFF2-40B4-BE49-F238E27FC236}">
                <a16:creationId xmlns:a16="http://schemas.microsoft.com/office/drawing/2014/main" id="{33D28311-CCC5-B774-AE57-CCE149B6B06C}"/>
              </a:ext>
            </a:extLst>
          </p:cNvPr>
          <p:cNvSpPr txBox="1"/>
          <p:nvPr/>
        </p:nvSpPr>
        <p:spPr>
          <a:xfrm>
            <a:off x="4264742" y="2501230"/>
            <a:ext cx="13108858" cy="6186309"/>
          </a:xfrm>
          <a:prstGeom prst="rect">
            <a:avLst/>
          </a:prstGeom>
          <a:noFill/>
        </p:spPr>
        <p:txBody>
          <a:bodyPr wrap="square">
            <a:spAutoFit/>
          </a:bodyPr>
          <a:lstStyle/>
          <a:p>
            <a:pPr marL="571500" indent="-571500">
              <a:buFont typeface="Arial" panose="020B0604020202020204" pitchFamily="34" charset="0"/>
              <a:buChar char="•"/>
            </a:pPr>
            <a:r>
              <a:rPr lang="en-IN" sz="3600" b="1" dirty="0"/>
              <a:t>Request Handling and Logging: </a:t>
            </a:r>
            <a:r>
              <a:rPr lang="en-US" sz="3600" dirty="0"/>
              <a:t>Track API requests, record call counts, and store detailed logs for analysis.</a:t>
            </a:r>
          </a:p>
          <a:p>
            <a:pPr marL="571500" indent="-571500">
              <a:buFont typeface="Arial" panose="020B0604020202020204" pitchFamily="34" charset="0"/>
              <a:buChar char="•"/>
            </a:pPr>
            <a:endParaRPr lang="en-US" sz="3600" dirty="0"/>
          </a:p>
          <a:p>
            <a:pPr marL="571500" indent="-571500">
              <a:buFont typeface="Arial" panose="020B0604020202020204" pitchFamily="34" charset="0"/>
              <a:buChar char="•"/>
            </a:pPr>
            <a:r>
              <a:rPr lang="en-IN" sz="3600" b="1" dirty="0"/>
              <a:t>Threat Detection: </a:t>
            </a:r>
            <a:r>
              <a:rPr lang="en-US" sz="3600" dirty="0"/>
              <a:t>Identify and flag security threats in real time, including brute force attempts and unusual IP access.</a:t>
            </a:r>
          </a:p>
          <a:p>
            <a:pPr marL="571500" indent="-571500">
              <a:buFont typeface="Arial" panose="020B0604020202020204" pitchFamily="34" charset="0"/>
              <a:buChar char="•"/>
            </a:pPr>
            <a:endParaRPr lang="en-US" sz="3600" dirty="0"/>
          </a:p>
          <a:p>
            <a:pPr marL="571500" indent="-571500">
              <a:buFont typeface="Arial" panose="020B0604020202020204" pitchFamily="34" charset="0"/>
              <a:buChar char="•"/>
            </a:pPr>
            <a:r>
              <a:rPr lang="en-IN" sz="3600" b="1" dirty="0"/>
              <a:t>Real-Time Monitoring:</a:t>
            </a:r>
            <a:r>
              <a:rPr lang="en-US" sz="3600" dirty="0"/>
              <a:t>Integrate with Prometheus and Grafana to provide visual insights into API activity and system health.</a:t>
            </a:r>
          </a:p>
          <a:p>
            <a:pPr marL="571500" indent="-571500">
              <a:buFont typeface="Arial" panose="020B0604020202020204" pitchFamily="34" charset="0"/>
              <a:buChar char="•"/>
            </a:pPr>
            <a:endParaRPr lang="en-IN" sz="3600" b="1" dirty="0"/>
          </a:p>
          <a:p>
            <a:pPr marL="571500" indent="-571500">
              <a:buFont typeface="Arial" panose="020B0604020202020204" pitchFamily="34" charset="0"/>
              <a:buChar char="•"/>
            </a:pPr>
            <a:endParaRPr lang="en-IN" sz="3600" b="1" dirty="0"/>
          </a:p>
          <a:p>
            <a:endParaRPr lang="en-IN" sz="3600" dirty="0"/>
          </a:p>
        </p:txBody>
      </p:sp>
    </p:spTree>
    <p:extLst>
      <p:ext uri="{BB962C8B-B14F-4D97-AF65-F5344CB8AC3E}">
        <p14:creationId xmlns:p14="http://schemas.microsoft.com/office/powerpoint/2010/main" val="366028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B5FF99-3EDD-205A-6EDA-8F403584A35E}"/>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1187D032-CF95-2097-F868-B9A2750EF6FB}"/>
              </a:ext>
            </a:extLst>
          </p:cNvPr>
          <p:cNvGrpSpPr/>
          <p:nvPr/>
        </p:nvGrpSpPr>
        <p:grpSpPr>
          <a:xfrm>
            <a:off x="-7772400" y="-1582576"/>
            <a:ext cx="11773266" cy="13699801"/>
            <a:chOff x="0" y="0"/>
            <a:chExt cx="698500" cy="812800"/>
          </a:xfrm>
        </p:grpSpPr>
        <p:sp>
          <p:nvSpPr>
            <p:cNvPr id="3" name="Freeform 3">
              <a:extLst>
                <a:ext uri="{FF2B5EF4-FFF2-40B4-BE49-F238E27FC236}">
                  <a16:creationId xmlns:a16="http://schemas.microsoft.com/office/drawing/2014/main" id="{27003B3F-28FD-0850-FB9C-3816EEE81619}"/>
                </a:ext>
              </a:extLst>
            </p:cNvPr>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004AAD"/>
            </a:solidFill>
          </p:spPr>
        </p:sp>
        <p:sp>
          <p:nvSpPr>
            <p:cNvPr id="4" name="TextBox 4">
              <a:extLst>
                <a:ext uri="{FF2B5EF4-FFF2-40B4-BE49-F238E27FC236}">
                  <a16:creationId xmlns:a16="http://schemas.microsoft.com/office/drawing/2014/main" id="{5D4F1F60-8E1A-B671-D7A9-CC2EE1F7C735}"/>
                </a:ext>
              </a:extLst>
            </p:cNvPr>
            <p:cNvSpPr txBox="1"/>
            <p:nvPr/>
          </p:nvSpPr>
          <p:spPr>
            <a:xfrm>
              <a:off x="0" y="101600"/>
              <a:ext cx="698500" cy="571500"/>
            </a:xfrm>
            <a:prstGeom prst="rect">
              <a:avLst/>
            </a:prstGeom>
          </p:spPr>
          <p:txBody>
            <a:bodyPr lIns="50800" tIns="50800" rIns="50800" bIns="50800" rtlCol="0" anchor="ctr"/>
            <a:lstStyle/>
            <a:p>
              <a:pPr algn="ctr">
                <a:lnSpc>
                  <a:spcPts val="3360"/>
                </a:lnSpc>
              </a:pPr>
              <a:endParaRPr/>
            </a:p>
          </p:txBody>
        </p:sp>
      </p:grpSp>
      <p:grpSp>
        <p:nvGrpSpPr>
          <p:cNvPr id="5" name="Group 5">
            <a:extLst>
              <a:ext uri="{FF2B5EF4-FFF2-40B4-BE49-F238E27FC236}">
                <a16:creationId xmlns:a16="http://schemas.microsoft.com/office/drawing/2014/main" id="{99EBD395-7808-4759-DEEE-6DB1C17A5F04}"/>
              </a:ext>
            </a:extLst>
          </p:cNvPr>
          <p:cNvGrpSpPr/>
          <p:nvPr/>
        </p:nvGrpSpPr>
        <p:grpSpPr>
          <a:xfrm>
            <a:off x="17796518" y="-847389"/>
            <a:ext cx="4234367" cy="4927264"/>
            <a:chOff x="0" y="0"/>
            <a:chExt cx="698500" cy="812800"/>
          </a:xfrm>
        </p:grpSpPr>
        <p:sp>
          <p:nvSpPr>
            <p:cNvPr id="6" name="Freeform 6">
              <a:extLst>
                <a:ext uri="{FF2B5EF4-FFF2-40B4-BE49-F238E27FC236}">
                  <a16:creationId xmlns:a16="http://schemas.microsoft.com/office/drawing/2014/main" id="{83E93AE2-13CE-9F44-213A-1966D4BCFFAA}"/>
                </a:ext>
              </a:extLst>
            </p:cNvPr>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004AAD"/>
            </a:solidFill>
          </p:spPr>
        </p:sp>
        <p:sp>
          <p:nvSpPr>
            <p:cNvPr id="7" name="TextBox 7">
              <a:extLst>
                <a:ext uri="{FF2B5EF4-FFF2-40B4-BE49-F238E27FC236}">
                  <a16:creationId xmlns:a16="http://schemas.microsoft.com/office/drawing/2014/main" id="{03F860B8-0F35-2D81-7D6D-973A75B09FD0}"/>
                </a:ext>
              </a:extLst>
            </p:cNvPr>
            <p:cNvSpPr txBox="1"/>
            <p:nvPr/>
          </p:nvSpPr>
          <p:spPr>
            <a:xfrm>
              <a:off x="0" y="101600"/>
              <a:ext cx="698500" cy="571500"/>
            </a:xfrm>
            <a:prstGeom prst="rect">
              <a:avLst/>
            </a:prstGeom>
          </p:spPr>
          <p:txBody>
            <a:bodyPr lIns="50800" tIns="50800" rIns="50800" bIns="50800" rtlCol="0" anchor="ctr"/>
            <a:lstStyle/>
            <a:p>
              <a:pPr algn="ctr">
                <a:lnSpc>
                  <a:spcPts val="3360"/>
                </a:lnSpc>
              </a:pPr>
              <a:endParaRPr/>
            </a:p>
          </p:txBody>
        </p:sp>
      </p:grpSp>
      <p:sp>
        <p:nvSpPr>
          <p:cNvPr id="8" name="TextBox 8">
            <a:extLst>
              <a:ext uri="{FF2B5EF4-FFF2-40B4-BE49-F238E27FC236}">
                <a16:creationId xmlns:a16="http://schemas.microsoft.com/office/drawing/2014/main" id="{5F34576B-DA9E-D9BB-6375-AA89EBA21C9B}"/>
              </a:ext>
            </a:extLst>
          </p:cNvPr>
          <p:cNvSpPr txBox="1"/>
          <p:nvPr/>
        </p:nvSpPr>
        <p:spPr>
          <a:xfrm>
            <a:off x="4264742" y="1104900"/>
            <a:ext cx="8153400" cy="1243930"/>
          </a:xfrm>
          <a:prstGeom prst="rect">
            <a:avLst/>
          </a:prstGeom>
        </p:spPr>
        <p:txBody>
          <a:bodyPr wrap="square" lIns="0" tIns="0" rIns="0" bIns="0" rtlCol="0" anchor="t">
            <a:spAutoFit/>
          </a:bodyPr>
          <a:lstStyle/>
          <a:p>
            <a:pPr algn="l">
              <a:lnSpc>
                <a:spcPts val="9699"/>
              </a:lnSpc>
            </a:pPr>
            <a:r>
              <a:rPr lang="en-US" sz="9699" b="1" dirty="0">
                <a:solidFill>
                  <a:srgbClr val="004AAD"/>
                </a:solidFill>
                <a:latin typeface="Georgia Pro Condensed Bold"/>
                <a:ea typeface="Georgia Pro Condensed Bold"/>
                <a:cs typeface="Georgia Pro Condensed Bold"/>
                <a:sym typeface="Georgia Pro Condensed Bold"/>
              </a:rPr>
              <a:t>Coursework</a:t>
            </a:r>
          </a:p>
        </p:txBody>
      </p:sp>
      <p:sp>
        <p:nvSpPr>
          <p:cNvPr id="10" name="TextBox 10">
            <a:extLst>
              <a:ext uri="{FF2B5EF4-FFF2-40B4-BE49-F238E27FC236}">
                <a16:creationId xmlns:a16="http://schemas.microsoft.com/office/drawing/2014/main" id="{6A905532-F816-CA75-E44E-3D1883726AC9}"/>
              </a:ext>
            </a:extLst>
          </p:cNvPr>
          <p:cNvSpPr txBox="1"/>
          <p:nvPr/>
        </p:nvSpPr>
        <p:spPr>
          <a:xfrm>
            <a:off x="533400" y="4203699"/>
            <a:ext cx="2157197" cy="1795363"/>
          </a:xfrm>
          <a:prstGeom prst="rect">
            <a:avLst/>
          </a:prstGeom>
        </p:spPr>
        <p:txBody>
          <a:bodyPr lIns="0" tIns="0" rIns="0" bIns="0" rtlCol="0" anchor="t">
            <a:spAutoFit/>
          </a:bodyPr>
          <a:lstStyle/>
          <a:p>
            <a:pPr algn="l">
              <a:lnSpc>
                <a:spcPts val="14000"/>
              </a:lnSpc>
            </a:pPr>
            <a:r>
              <a:rPr lang="en-US" sz="14000" b="1" dirty="0">
                <a:solidFill>
                  <a:srgbClr val="FFFFFF"/>
                </a:solidFill>
                <a:latin typeface="Georgia Pro Condensed Bold"/>
                <a:ea typeface="Georgia Pro Condensed Bold"/>
                <a:cs typeface="Georgia Pro Condensed Bold"/>
                <a:sym typeface="Georgia Pro Condensed Bold"/>
              </a:rPr>
              <a:t>03</a:t>
            </a:r>
          </a:p>
        </p:txBody>
      </p:sp>
      <p:sp>
        <p:nvSpPr>
          <p:cNvPr id="11" name="TextBox 10">
            <a:extLst>
              <a:ext uri="{FF2B5EF4-FFF2-40B4-BE49-F238E27FC236}">
                <a16:creationId xmlns:a16="http://schemas.microsoft.com/office/drawing/2014/main" id="{413E8D68-A278-891D-3A63-E575ABC3E84B}"/>
              </a:ext>
            </a:extLst>
          </p:cNvPr>
          <p:cNvSpPr txBox="1"/>
          <p:nvPr/>
        </p:nvSpPr>
        <p:spPr>
          <a:xfrm>
            <a:off x="4264742" y="2501230"/>
            <a:ext cx="13108858" cy="1754326"/>
          </a:xfrm>
          <a:prstGeom prst="rect">
            <a:avLst/>
          </a:prstGeom>
          <a:noFill/>
        </p:spPr>
        <p:txBody>
          <a:bodyPr wrap="square">
            <a:spAutoFit/>
          </a:bodyPr>
          <a:lstStyle/>
          <a:p>
            <a:endParaRPr lang="en-IN" sz="3600" b="1" dirty="0"/>
          </a:p>
          <a:p>
            <a:pPr marL="571500" indent="-571500">
              <a:buFont typeface="Arial" panose="020B0604020202020204" pitchFamily="34" charset="0"/>
              <a:buChar char="•"/>
            </a:pPr>
            <a:endParaRPr lang="en-IN" sz="3600" b="1" dirty="0"/>
          </a:p>
          <a:p>
            <a:endParaRPr lang="en-IN" sz="3600" dirty="0"/>
          </a:p>
        </p:txBody>
      </p:sp>
      <p:graphicFrame>
        <p:nvGraphicFramePr>
          <p:cNvPr id="9" name="Table 8">
            <a:extLst>
              <a:ext uri="{FF2B5EF4-FFF2-40B4-BE49-F238E27FC236}">
                <a16:creationId xmlns:a16="http://schemas.microsoft.com/office/drawing/2014/main" id="{44B999E9-A55C-5EE6-5742-C7EF4671AB13}"/>
              </a:ext>
            </a:extLst>
          </p:cNvPr>
          <p:cNvGraphicFramePr>
            <a:graphicFrameLocks noGrp="1"/>
          </p:cNvGraphicFramePr>
          <p:nvPr>
            <p:extLst>
              <p:ext uri="{D42A27DB-BD31-4B8C-83A1-F6EECF244321}">
                <p14:modId xmlns:p14="http://schemas.microsoft.com/office/powerpoint/2010/main" val="544877990"/>
              </p:ext>
            </p:extLst>
          </p:nvPr>
        </p:nvGraphicFramePr>
        <p:xfrm>
          <a:off x="4420463" y="2507375"/>
          <a:ext cx="12797415" cy="6011332"/>
        </p:xfrm>
        <a:graphic>
          <a:graphicData uri="http://schemas.openxmlformats.org/drawingml/2006/table">
            <a:tbl>
              <a:tblPr firstRow="1" bandRow="1">
                <a:tableStyleId>{5C22544A-7EE6-4342-B048-85BDC9FD1C3A}</a:tableStyleId>
              </a:tblPr>
              <a:tblGrid>
                <a:gridCol w="3043816">
                  <a:extLst>
                    <a:ext uri="{9D8B030D-6E8A-4147-A177-3AD203B41FA5}">
                      <a16:colId xmlns:a16="http://schemas.microsoft.com/office/drawing/2014/main" val="1609122550"/>
                    </a:ext>
                  </a:extLst>
                </a:gridCol>
                <a:gridCol w="4572000">
                  <a:extLst>
                    <a:ext uri="{9D8B030D-6E8A-4147-A177-3AD203B41FA5}">
                      <a16:colId xmlns:a16="http://schemas.microsoft.com/office/drawing/2014/main" val="1730763595"/>
                    </a:ext>
                  </a:extLst>
                </a:gridCol>
                <a:gridCol w="5181599">
                  <a:extLst>
                    <a:ext uri="{9D8B030D-6E8A-4147-A177-3AD203B41FA5}">
                      <a16:colId xmlns:a16="http://schemas.microsoft.com/office/drawing/2014/main" val="754728534"/>
                    </a:ext>
                  </a:extLst>
                </a:gridCol>
              </a:tblGrid>
              <a:tr h="762000">
                <a:tc>
                  <a:txBody>
                    <a:bodyPr/>
                    <a:lstStyle/>
                    <a:p>
                      <a:pPr algn="ctr"/>
                      <a:r>
                        <a:rPr lang="en-IN" sz="2500" dirty="0"/>
                        <a:t>Subject Area</a:t>
                      </a:r>
                    </a:p>
                  </a:txBody>
                  <a:tcPr/>
                </a:tc>
                <a:tc>
                  <a:txBody>
                    <a:bodyPr/>
                    <a:lstStyle/>
                    <a:p>
                      <a:pPr algn="ctr"/>
                      <a:r>
                        <a:rPr lang="en-IN" sz="2500" dirty="0"/>
                        <a:t>Topics</a:t>
                      </a:r>
                    </a:p>
                  </a:txBody>
                  <a:tcPr/>
                </a:tc>
                <a:tc>
                  <a:txBody>
                    <a:bodyPr/>
                    <a:lstStyle/>
                    <a:p>
                      <a:pPr algn="ctr"/>
                      <a:r>
                        <a:rPr lang="en-IN" sz="2500" dirty="0"/>
                        <a:t>Applications</a:t>
                      </a:r>
                    </a:p>
                  </a:txBody>
                  <a:tcPr/>
                </a:tc>
                <a:extLst>
                  <a:ext uri="{0D108BD9-81ED-4DB2-BD59-A6C34878D82A}">
                    <a16:rowId xmlns:a16="http://schemas.microsoft.com/office/drawing/2014/main" val="1187944054"/>
                  </a:ext>
                </a:extLst>
              </a:tr>
              <a:tr h="1312333">
                <a:tc>
                  <a:txBody>
                    <a:bodyPr/>
                    <a:lstStyle/>
                    <a:p>
                      <a:pPr algn="ctr"/>
                      <a:r>
                        <a:rPr lang="en-IN" sz="2500" dirty="0"/>
                        <a:t>Web Technologies</a:t>
                      </a:r>
                    </a:p>
                  </a:txBody>
                  <a:tcPr/>
                </a:tc>
                <a:tc>
                  <a:txBody>
                    <a:bodyPr/>
                    <a:lstStyle/>
                    <a:p>
                      <a:r>
                        <a:rPr lang="en-IN" sz="2500" dirty="0"/>
                        <a:t>HTML, CSS, JavaScript, React.js</a:t>
                      </a:r>
                    </a:p>
                  </a:txBody>
                  <a:tcPr/>
                </a:tc>
                <a:tc>
                  <a:txBody>
                    <a:bodyPr/>
                    <a:lstStyle/>
                    <a:p>
                      <a:r>
                        <a:rPr lang="en-IN" sz="2500" dirty="0"/>
                        <a:t>Frontend development for API visualization dashboards</a:t>
                      </a:r>
                    </a:p>
                  </a:txBody>
                  <a:tcPr/>
                </a:tc>
                <a:extLst>
                  <a:ext uri="{0D108BD9-81ED-4DB2-BD59-A6C34878D82A}">
                    <a16:rowId xmlns:a16="http://schemas.microsoft.com/office/drawing/2014/main" val="1982851831"/>
                  </a:ext>
                </a:extLst>
              </a:tr>
              <a:tr h="1312333">
                <a:tc>
                  <a:txBody>
                    <a:bodyPr/>
                    <a:lstStyle/>
                    <a:p>
                      <a:pPr algn="ctr"/>
                      <a:r>
                        <a:rPr lang="en-IN" sz="2500" dirty="0"/>
                        <a:t>Network Security</a:t>
                      </a:r>
                    </a:p>
                  </a:txBody>
                  <a:tcPr/>
                </a:tc>
                <a:tc>
                  <a:txBody>
                    <a:bodyPr/>
                    <a:lstStyle/>
                    <a:p>
                      <a:r>
                        <a:rPr lang="en-IN" sz="2500" dirty="0"/>
                        <a:t>API security, Threat Detection</a:t>
                      </a:r>
                    </a:p>
                  </a:txBody>
                  <a:tcPr/>
                </a:tc>
                <a:tc>
                  <a:txBody>
                    <a:bodyPr/>
                    <a:lstStyle/>
                    <a:p>
                      <a:r>
                        <a:rPr lang="en-IN" sz="2500" dirty="0"/>
                        <a:t>Implementing secure API logging and monitoring mechanisms.</a:t>
                      </a:r>
                    </a:p>
                  </a:txBody>
                  <a:tcPr/>
                </a:tc>
                <a:extLst>
                  <a:ext uri="{0D108BD9-81ED-4DB2-BD59-A6C34878D82A}">
                    <a16:rowId xmlns:a16="http://schemas.microsoft.com/office/drawing/2014/main" val="594749856"/>
                  </a:ext>
                </a:extLst>
              </a:tr>
              <a:tr h="1312333">
                <a:tc>
                  <a:txBody>
                    <a:bodyPr/>
                    <a:lstStyle/>
                    <a:p>
                      <a:pPr algn="ctr"/>
                      <a:r>
                        <a:rPr lang="en-IN" sz="2500" dirty="0"/>
                        <a:t>Machine Learning</a:t>
                      </a:r>
                    </a:p>
                  </a:txBody>
                  <a:tcPr/>
                </a:tc>
                <a:tc>
                  <a:txBody>
                    <a:bodyPr/>
                    <a:lstStyle/>
                    <a:p>
                      <a:r>
                        <a:rPr lang="en-IN" sz="2500" dirty="0"/>
                        <a:t>Anomaly Detection, Data Analysis</a:t>
                      </a:r>
                    </a:p>
                  </a:txBody>
                  <a:tcPr/>
                </a:tc>
                <a:tc>
                  <a:txBody>
                    <a:bodyPr/>
                    <a:lstStyle/>
                    <a:p>
                      <a:r>
                        <a:rPr lang="en-IN" sz="2500" dirty="0"/>
                        <a:t>Using ML techniques for identifying suspicious API activities.</a:t>
                      </a:r>
                    </a:p>
                  </a:txBody>
                  <a:tcPr/>
                </a:tc>
                <a:extLst>
                  <a:ext uri="{0D108BD9-81ED-4DB2-BD59-A6C34878D82A}">
                    <a16:rowId xmlns:a16="http://schemas.microsoft.com/office/drawing/2014/main" val="2622312052"/>
                  </a:ext>
                </a:extLst>
              </a:tr>
              <a:tr h="1312333">
                <a:tc>
                  <a:txBody>
                    <a:bodyPr/>
                    <a:lstStyle/>
                    <a:p>
                      <a:pPr algn="ctr"/>
                      <a:r>
                        <a:rPr lang="en-IN" sz="2500" dirty="0"/>
                        <a:t>Cloud Computing</a:t>
                      </a:r>
                    </a:p>
                  </a:txBody>
                  <a:tcPr/>
                </a:tc>
                <a:tc>
                  <a:txBody>
                    <a:bodyPr/>
                    <a:lstStyle/>
                    <a:p>
                      <a:r>
                        <a:rPr lang="en-IN" sz="2500" dirty="0"/>
                        <a:t>AWS Services, Elastic Scaling, Monitoring Tools</a:t>
                      </a:r>
                    </a:p>
                  </a:txBody>
                  <a:tcPr/>
                </a:tc>
                <a:tc>
                  <a:txBody>
                    <a:bodyPr/>
                    <a:lstStyle/>
                    <a:p>
                      <a:r>
                        <a:rPr lang="en-IN" sz="2500" dirty="0"/>
                        <a:t>Integrating Prometheus, Grafana and AWS SNS for real-time alerts.</a:t>
                      </a:r>
                    </a:p>
                  </a:txBody>
                  <a:tcPr/>
                </a:tc>
                <a:extLst>
                  <a:ext uri="{0D108BD9-81ED-4DB2-BD59-A6C34878D82A}">
                    <a16:rowId xmlns:a16="http://schemas.microsoft.com/office/drawing/2014/main" val="2715917959"/>
                  </a:ext>
                </a:extLst>
              </a:tr>
            </a:tbl>
          </a:graphicData>
        </a:graphic>
      </p:graphicFrame>
    </p:spTree>
    <p:extLst>
      <p:ext uri="{BB962C8B-B14F-4D97-AF65-F5344CB8AC3E}">
        <p14:creationId xmlns:p14="http://schemas.microsoft.com/office/powerpoint/2010/main" val="53328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5"/>
          <p:cNvSpPr txBox="1"/>
          <p:nvPr/>
        </p:nvSpPr>
        <p:spPr>
          <a:xfrm>
            <a:off x="609600" y="257402"/>
            <a:ext cx="18516600" cy="1243930"/>
          </a:xfrm>
          <a:prstGeom prst="rect">
            <a:avLst/>
          </a:prstGeom>
        </p:spPr>
        <p:txBody>
          <a:bodyPr wrap="square" lIns="0" tIns="0" rIns="0" bIns="0" rtlCol="0" anchor="t">
            <a:spAutoFit/>
          </a:bodyPr>
          <a:lstStyle/>
          <a:p>
            <a:pPr algn="l">
              <a:lnSpc>
                <a:spcPts val="9699"/>
              </a:lnSpc>
            </a:pPr>
            <a:r>
              <a:rPr lang="en-US" sz="8800" b="1" dirty="0">
                <a:solidFill>
                  <a:srgbClr val="004AAD"/>
                </a:solidFill>
                <a:latin typeface="Georgia Pro Condensed Bold"/>
                <a:ea typeface="Georgia Pro Condensed Bold"/>
                <a:cs typeface="Georgia Pro Condensed Bold"/>
                <a:sym typeface="Georgia Pro Condensed Bold"/>
              </a:rPr>
              <a:t>Review Of Literature </a:t>
            </a:r>
          </a:p>
        </p:txBody>
      </p:sp>
      <p:sp>
        <p:nvSpPr>
          <p:cNvPr id="6" name="TextBox 6"/>
          <p:cNvSpPr txBox="1"/>
          <p:nvPr/>
        </p:nvSpPr>
        <p:spPr>
          <a:xfrm>
            <a:off x="6394997" y="4285605"/>
            <a:ext cx="10030222" cy="573490"/>
          </a:xfrm>
          <a:prstGeom prst="rect">
            <a:avLst/>
          </a:prstGeom>
        </p:spPr>
        <p:txBody>
          <a:bodyPr lIns="0" tIns="0" rIns="0" bIns="0" rtlCol="0" anchor="t">
            <a:spAutoFit/>
          </a:bodyPr>
          <a:lstStyle/>
          <a:p>
            <a:pPr algn="l">
              <a:lnSpc>
                <a:spcPts val="4846"/>
              </a:lnSpc>
            </a:pPr>
            <a:endParaRPr lang="en-US" sz="3461" dirty="0">
              <a:solidFill>
                <a:srgbClr val="000000"/>
              </a:solidFill>
              <a:latin typeface="The Youngest"/>
              <a:ea typeface="The Youngest"/>
              <a:cs typeface="The Youngest"/>
              <a:sym typeface="The Youngest"/>
            </a:endParaRPr>
          </a:p>
        </p:txBody>
      </p:sp>
      <p:sp>
        <p:nvSpPr>
          <p:cNvPr id="7" name="TextBox 7"/>
          <p:cNvSpPr txBox="1"/>
          <p:nvPr/>
        </p:nvSpPr>
        <p:spPr>
          <a:xfrm>
            <a:off x="457200" y="4228937"/>
            <a:ext cx="2157197" cy="1795363"/>
          </a:xfrm>
          <a:prstGeom prst="rect">
            <a:avLst/>
          </a:prstGeom>
        </p:spPr>
        <p:txBody>
          <a:bodyPr lIns="0" tIns="0" rIns="0" bIns="0" rtlCol="0" anchor="t">
            <a:spAutoFit/>
          </a:bodyPr>
          <a:lstStyle/>
          <a:p>
            <a:pPr algn="l">
              <a:lnSpc>
                <a:spcPts val="14000"/>
              </a:lnSpc>
            </a:pPr>
            <a:r>
              <a:rPr lang="en-US" sz="14000" b="1" dirty="0">
                <a:solidFill>
                  <a:srgbClr val="FFFFFF"/>
                </a:solidFill>
                <a:latin typeface="Georgia Pro Condensed Bold"/>
                <a:ea typeface="Georgia Pro Condensed Bold"/>
                <a:cs typeface="Georgia Pro Condensed Bold"/>
                <a:sym typeface="Georgia Pro Condensed Bold"/>
              </a:rPr>
              <a:t>2</a:t>
            </a:r>
          </a:p>
        </p:txBody>
      </p:sp>
      <p:grpSp>
        <p:nvGrpSpPr>
          <p:cNvPr id="10" name="Group 10"/>
          <p:cNvGrpSpPr/>
          <p:nvPr/>
        </p:nvGrpSpPr>
        <p:grpSpPr>
          <a:xfrm>
            <a:off x="17796518" y="-847389"/>
            <a:ext cx="4234367" cy="4927264"/>
            <a:chOff x="0" y="0"/>
            <a:chExt cx="698500" cy="812800"/>
          </a:xfrm>
        </p:grpSpPr>
        <p:sp>
          <p:nvSpPr>
            <p:cNvPr id="11" name="Freeform 11"/>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004AAD"/>
            </a:solidFill>
          </p:spPr>
        </p:sp>
        <p:sp>
          <p:nvSpPr>
            <p:cNvPr id="12" name="TextBox 12"/>
            <p:cNvSpPr txBox="1"/>
            <p:nvPr/>
          </p:nvSpPr>
          <p:spPr>
            <a:xfrm>
              <a:off x="0" y="101600"/>
              <a:ext cx="698500" cy="571500"/>
            </a:xfrm>
            <a:prstGeom prst="rect">
              <a:avLst/>
            </a:prstGeom>
          </p:spPr>
          <p:txBody>
            <a:bodyPr lIns="50800" tIns="50800" rIns="50800" bIns="50800" rtlCol="0" anchor="ctr"/>
            <a:lstStyle/>
            <a:p>
              <a:pPr algn="ctr">
                <a:lnSpc>
                  <a:spcPts val="3360"/>
                </a:lnSpc>
              </a:pPr>
              <a:endParaRPr/>
            </a:p>
          </p:txBody>
        </p:sp>
      </p:grpSp>
      <p:graphicFrame>
        <p:nvGraphicFramePr>
          <p:cNvPr id="4" name="Table 3">
            <a:extLst>
              <a:ext uri="{FF2B5EF4-FFF2-40B4-BE49-F238E27FC236}">
                <a16:creationId xmlns:a16="http://schemas.microsoft.com/office/drawing/2014/main" id="{3354D0D5-7C89-106F-B892-0638BA242C8C}"/>
              </a:ext>
            </a:extLst>
          </p:cNvPr>
          <p:cNvGraphicFramePr>
            <a:graphicFrameLocks noGrp="1"/>
          </p:cNvGraphicFramePr>
          <p:nvPr>
            <p:extLst>
              <p:ext uri="{D42A27DB-BD31-4B8C-83A1-F6EECF244321}">
                <p14:modId xmlns:p14="http://schemas.microsoft.com/office/powerpoint/2010/main" val="1364615854"/>
              </p:ext>
            </p:extLst>
          </p:nvPr>
        </p:nvGraphicFramePr>
        <p:xfrm>
          <a:off x="442912" y="1638300"/>
          <a:ext cx="17068799" cy="8129512"/>
        </p:xfrm>
        <a:graphic>
          <a:graphicData uri="http://schemas.openxmlformats.org/drawingml/2006/table">
            <a:tbl>
              <a:tblPr firstRow="1" bandRow="1">
                <a:tableStyleId>{5C22544A-7EE6-4342-B048-85BDC9FD1C3A}</a:tableStyleId>
              </a:tblPr>
              <a:tblGrid>
                <a:gridCol w="1147482">
                  <a:extLst>
                    <a:ext uri="{9D8B030D-6E8A-4147-A177-3AD203B41FA5}">
                      <a16:colId xmlns:a16="http://schemas.microsoft.com/office/drawing/2014/main" val="932125074"/>
                    </a:ext>
                  </a:extLst>
                </a:gridCol>
                <a:gridCol w="2294964">
                  <a:extLst>
                    <a:ext uri="{9D8B030D-6E8A-4147-A177-3AD203B41FA5}">
                      <a16:colId xmlns:a16="http://schemas.microsoft.com/office/drawing/2014/main" val="3702128590"/>
                    </a:ext>
                  </a:extLst>
                </a:gridCol>
                <a:gridCol w="2749176">
                  <a:extLst>
                    <a:ext uri="{9D8B030D-6E8A-4147-A177-3AD203B41FA5}">
                      <a16:colId xmlns:a16="http://schemas.microsoft.com/office/drawing/2014/main" val="1971456758"/>
                    </a:ext>
                  </a:extLst>
                </a:gridCol>
                <a:gridCol w="2844799">
                  <a:extLst>
                    <a:ext uri="{9D8B030D-6E8A-4147-A177-3AD203B41FA5}">
                      <a16:colId xmlns:a16="http://schemas.microsoft.com/office/drawing/2014/main" val="1105270360"/>
                    </a:ext>
                  </a:extLst>
                </a:gridCol>
                <a:gridCol w="2331667">
                  <a:extLst>
                    <a:ext uri="{9D8B030D-6E8A-4147-A177-3AD203B41FA5}">
                      <a16:colId xmlns:a16="http://schemas.microsoft.com/office/drawing/2014/main" val="3460843846"/>
                    </a:ext>
                  </a:extLst>
                </a:gridCol>
                <a:gridCol w="3810000">
                  <a:extLst>
                    <a:ext uri="{9D8B030D-6E8A-4147-A177-3AD203B41FA5}">
                      <a16:colId xmlns:a16="http://schemas.microsoft.com/office/drawing/2014/main" val="526186583"/>
                    </a:ext>
                  </a:extLst>
                </a:gridCol>
                <a:gridCol w="1890711">
                  <a:extLst>
                    <a:ext uri="{9D8B030D-6E8A-4147-A177-3AD203B41FA5}">
                      <a16:colId xmlns:a16="http://schemas.microsoft.com/office/drawing/2014/main" val="1682214088"/>
                    </a:ext>
                  </a:extLst>
                </a:gridCol>
              </a:tblGrid>
              <a:tr h="953528">
                <a:tc>
                  <a:txBody>
                    <a:bodyPr/>
                    <a:lstStyle/>
                    <a:p>
                      <a:pPr algn="ctr"/>
                      <a:r>
                        <a:rPr lang="en-IN" sz="3000" dirty="0"/>
                        <a:t>S No</a:t>
                      </a:r>
                    </a:p>
                  </a:txBody>
                  <a:tcPr/>
                </a:tc>
                <a:tc>
                  <a:txBody>
                    <a:bodyPr/>
                    <a:lstStyle/>
                    <a:p>
                      <a:pPr algn="ctr"/>
                      <a:r>
                        <a:rPr lang="en-IN" sz="3000" dirty="0"/>
                        <a:t>Authors / (Publisher)</a:t>
                      </a:r>
                    </a:p>
                  </a:txBody>
                  <a:tcPr/>
                </a:tc>
                <a:tc>
                  <a:txBody>
                    <a:bodyPr/>
                    <a:lstStyle/>
                    <a:p>
                      <a:pPr algn="ctr"/>
                      <a:r>
                        <a:rPr lang="en-IN" sz="3000" dirty="0"/>
                        <a:t>Paper Title</a:t>
                      </a:r>
                    </a:p>
                  </a:txBody>
                  <a:tcPr/>
                </a:tc>
                <a:tc>
                  <a:txBody>
                    <a:bodyPr/>
                    <a:lstStyle/>
                    <a:p>
                      <a:pPr algn="ctr"/>
                      <a:r>
                        <a:rPr lang="en-IN" sz="3000" dirty="0"/>
                        <a:t>Parameters/ Objectives</a:t>
                      </a:r>
                    </a:p>
                  </a:txBody>
                  <a:tcPr/>
                </a:tc>
                <a:tc>
                  <a:txBody>
                    <a:bodyPr/>
                    <a:lstStyle/>
                    <a:p>
                      <a:pPr algn="ctr"/>
                      <a:r>
                        <a:rPr lang="en-IN" sz="3000" dirty="0"/>
                        <a:t>Algorithms used</a:t>
                      </a:r>
                    </a:p>
                  </a:txBody>
                  <a:tcPr/>
                </a:tc>
                <a:tc>
                  <a:txBody>
                    <a:bodyPr/>
                    <a:lstStyle/>
                    <a:p>
                      <a:pPr algn="ctr"/>
                      <a:r>
                        <a:rPr lang="en-IN" sz="3000" dirty="0"/>
                        <a:t>Findings</a:t>
                      </a:r>
                    </a:p>
                  </a:txBody>
                  <a:tcPr/>
                </a:tc>
                <a:tc>
                  <a:txBody>
                    <a:bodyPr/>
                    <a:lstStyle/>
                    <a:p>
                      <a:pPr algn="ctr"/>
                      <a:r>
                        <a:rPr lang="en-IN" sz="3000" dirty="0"/>
                        <a:t>Year of Publishing</a:t>
                      </a:r>
                    </a:p>
                  </a:txBody>
                  <a:tcPr/>
                </a:tc>
                <a:extLst>
                  <a:ext uri="{0D108BD9-81ED-4DB2-BD59-A6C34878D82A}">
                    <a16:rowId xmlns:a16="http://schemas.microsoft.com/office/drawing/2014/main" val="4074035296"/>
                  </a:ext>
                </a:extLst>
              </a:tr>
              <a:tr h="3561836">
                <a:tc>
                  <a:txBody>
                    <a:bodyPr/>
                    <a:lstStyle/>
                    <a:p>
                      <a:pPr algn="ctr"/>
                      <a:r>
                        <a:rPr lang="en-IN" sz="2500" dirty="0"/>
                        <a:t>[1]</a:t>
                      </a:r>
                    </a:p>
                  </a:txBody>
                  <a:tcPr/>
                </a:tc>
                <a:tc>
                  <a:txBody>
                    <a:bodyPr/>
                    <a:lstStyle/>
                    <a:p>
                      <a:pPr algn="l"/>
                      <a:r>
                        <a:rPr lang="en-IN" sz="2500" dirty="0"/>
                        <a:t>ResearchGate</a:t>
                      </a:r>
                    </a:p>
                  </a:txBody>
                  <a:tcPr/>
                </a:tc>
                <a:tc>
                  <a:txBody>
                    <a:bodyPr/>
                    <a:lstStyle/>
                    <a:p>
                      <a:pPr algn="l"/>
                      <a:r>
                        <a:rPr lang="en-US" sz="2500" dirty="0"/>
                        <a:t>Event-Driven API Gateways</a:t>
                      </a:r>
                      <a:endParaRPr lang="en-IN" sz="2500" dirty="0"/>
                    </a:p>
                  </a:txBody>
                  <a:tcPr/>
                </a:tc>
                <a:tc>
                  <a:txBody>
                    <a:bodyPr/>
                    <a:lstStyle/>
                    <a:p>
                      <a:pPr algn="l"/>
                      <a:r>
                        <a:rPr lang="en-US" sz="2500" dirty="0"/>
                        <a:t>Explores event-driven API gateways for real-time communication, scalability, and elasticity in microservices.</a:t>
                      </a:r>
                      <a:endParaRPr lang="en-IN" sz="2500" dirty="0"/>
                    </a:p>
                  </a:txBody>
                  <a:tcPr/>
                </a:tc>
                <a:tc>
                  <a:txBody>
                    <a:bodyPr/>
                    <a:lstStyle/>
                    <a:p>
                      <a:pPr algn="l"/>
                      <a:r>
                        <a:rPr lang="en-US" sz="2500" dirty="0"/>
                        <a:t>Event-driven architecture using message brokers and stream processing.</a:t>
                      </a:r>
                      <a:endParaRPr lang="en-IN" sz="2500" dirty="0"/>
                    </a:p>
                  </a:txBody>
                  <a:tcPr/>
                </a:tc>
                <a:tc>
                  <a:txBody>
                    <a:bodyPr/>
                    <a:lstStyle/>
                    <a:p>
                      <a:pPr marL="0" indent="0" algn="l">
                        <a:buFont typeface="Arial" panose="020B0604020202020204" pitchFamily="34" charset="0"/>
                        <a:buNone/>
                      </a:pPr>
                      <a:r>
                        <a:rPr lang="en-US" sz="2500" dirty="0"/>
                        <a:t>Enhances scalability, real-time communication, and system performance in your API monitoring framework.</a:t>
                      </a:r>
                      <a:endParaRPr lang="en-IN" sz="2500" dirty="0"/>
                    </a:p>
                  </a:txBody>
                  <a:tcPr/>
                </a:tc>
                <a:tc>
                  <a:txBody>
                    <a:bodyPr/>
                    <a:lstStyle/>
                    <a:p>
                      <a:pPr algn="ctr"/>
                      <a:r>
                        <a:rPr lang="en-IN" sz="2500" dirty="0"/>
                        <a:t>2024</a:t>
                      </a:r>
                    </a:p>
                  </a:txBody>
                  <a:tcPr/>
                </a:tc>
                <a:extLst>
                  <a:ext uri="{0D108BD9-81ED-4DB2-BD59-A6C34878D82A}">
                    <a16:rowId xmlns:a16="http://schemas.microsoft.com/office/drawing/2014/main" val="2076551870"/>
                  </a:ext>
                </a:extLst>
              </a:tr>
              <a:tr h="3561836">
                <a:tc>
                  <a:txBody>
                    <a:bodyPr/>
                    <a:lstStyle/>
                    <a:p>
                      <a:pPr algn="ctr"/>
                      <a:r>
                        <a:rPr lang="en-IN" sz="2500" dirty="0"/>
                        <a:t>[2]</a:t>
                      </a:r>
                    </a:p>
                  </a:txBody>
                  <a:tcPr/>
                </a:tc>
                <a:tc>
                  <a:txBody>
                    <a:bodyPr/>
                    <a:lstStyle/>
                    <a:p>
                      <a:pPr algn="l"/>
                      <a:r>
                        <a:rPr lang="en-IN" sz="2500" dirty="0"/>
                        <a:t>IEEE</a:t>
                      </a:r>
                    </a:p>
                  </a:txBody>
                  <a:tcPr/>
                </a:tc>
                <a:tc>
                  <a:txBody>
                    <a:bodyPr/>
                    <a:lstStyle/>
                    <a:p>
                      <a:pPr algn="l"/>
                      <a:r>
                        <a:rPr lang="en-US" sz="2500" dirty="0"/>
                        <a:t>Designing Robust API Monitoring Solutions</a:t>
                      </a:r>
                      <a:endParaRPr lang="en-IN" sz="2500" dirty="0"/>
                    </a:p>
                  </a:txBody>
                  <a:tcPr/>
                </a:tc>
                <a:tc>
                  <a:txBody>
                    <a:bodyPr/>
                    <a:lstStyle/>
                    <a:p>
                      <a:pPr algn="l"/>
                      <a:r>
                        <a:rPr lang="en-US" sz="2500" dirty="0"/>
                        <a:t>Emphasizes transparency and security in API monitoring for malware analysis and debugging.</a:t>
                      </a:r>
                      <a:endParaRPr lang="en-IN" sz="25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500" dirty="0"/>
                        <a:t>Dynamic Binary Instrumentation (DBI) and hardware-assisted virtualization.</a:t>
                      </a:r>
                      <a:endParaRPr lang="en-IN" sz="2500" dirty="0"/>
                    </a:p>
                    <a:p>
                      <a:pPr algn="l"/>
                      <a:endParaRPr lang="en-IN" sz="25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2500" dirty="0"/>
                        <a:t>Offers a framework for accurate API call monitoring, enhancing debugging and security measures in your project.</a:t>
                      </a:r>
                      <a:endParaRPr lang="en-IN" sz="2500" dirty="0"/>
                    </a:p>
                    <a:p>
                      <a:pPr marL="0" indent="0" algn="l">
                        <a:buFont typeface="Arial" panose="020B0604020202020204" pitchFamily="34" charset="0"/>
                        <a:buNone/>
                      </a:pPr>
                      <a:endParaRPr lang="en-IN" sz="2500" dirty="0"/>
                    </a:p>
                  </a:txBody>
                  <a:tcPr/>
                </a:tc>
                <a:tc>
                  <a:txBody>
                    <a:bodyPr/>
                    <a:lstStyle/>
                    <a:p>
                      <a:pPr algn="ctr"/>
                      <a:r>
                        <a:rPr lang="en-IN" sz="2500" dirty="0"/>
                        <a:t>2023</a:t>
                      </a:r>
                    </a:p>
                  </a:txBody>
                  <a:tcPr/>
                </a:tc>
                <a:extLst>
                  <a:ext uri="{0D108BD9-81ED-4DB2-BD59-A6C34878D82A}">
                    <a16:rowId xmlns:a16="http://schemas.microsoft.com/office/drawing/2014/main" val="146831162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03461A-B4CD-C739-3FC0-7749FA469CA7}"/>
            </a:ext>
          </a:extLst>
        </p:cNvPr>
        <p:cNvGrpSpPr/>
        <p:nvPr/>
      </p:nvGrpSpPr>
      <p:grpSpPr>
        <a:xfrm>
          <a:off x="0" y="0"/>
          <a:ext cx="0" cy="0"/>
          <a:chOff x="0" y="0"/>
          <a:chExt cx="0" cy="0"/>
        </a:xfrm>
      </p:grpSpPr>
      <p:sp>
        <p:nvSpPr>
          <p:cNvPr id="5" name="TextBox 5">
            <a:extLst>
              <a:ext uri="{FF2B5EF4-FFF2-40B4-BE49-F238E27FC236}">
                <a16:creationId xmlns:a16="http://schemas.microsoft.com/office/drawing/2014/main" id="{E692B259-4CE1-41B2-229F-0F9E1C951E2E}"/>
              </a:ext>
            </a:extLst>
          </p:cNvPr>
          <p:cNvSpPr txBox="1"/>
          <p:nvPr/>
        </p:nvSpPr>
        <p:spPr>
          <a:xfrm>
            <a:off x="609600" y="257402"/>
            <a:ext cx="18516600" cy="1243930"/>
          </a:xfrm>
          <a:prstGeom prst="rect">
            <a:avLst/>
          </a:prstGeom>
        </p:spPr>
        <p:txBody>
          <a:bodyPr wrap="square" lIns="0" tIns="0" rIns="0" bIns="0" rtlCol="0" anchor="t">
            <a:spAutoFit/>
          </a:bodyPr>
          <a:lstStyle/>
          <a:p>
            <a:pPr algn="l">
              <a:lnSpc>
                <a:spcPts val="9699"/>
              </a:lnSpc>
            </a:pPr>
            <a:r>
              <a:rPr lang="en-US" sz="8800" b="1" dirty="0">
                <a:solidFill>
                  <a:srgbClr val="004AAD"/>
                </a:solidFill>
                <a:latin typeface="Georgia Pro Condensed Bold"/>
                <a:ea typeface="Georgia Pro Condensed Bold"/>
                <a:cs typeface="Georgia Pro Condensed Bold"/>
                <a:sym typeface="Georgia Pro Condensed Bold"/>
              </a:rPr>
              <a:t>Review Of Literature </a:t>
            </a:r>
          </a:p>
        </p:txBody>
      </p:sp>
      <p:sp>
        <p:nvSpPr>
          <p:cNvPr id="6" name="TextBox 6">
            <a:extLst>
              <a:ext uri="{FF2B5EF4-FFF2-40B4-BE49-F238E27FC236}">
                <a16:creationId xmlns:a16="http://schemas.microsoft.com/office/drawing/2014/main" id="{877026A4-3782-315B-954E-8013F13015EA}"/>
              </a:ext>
            </a:extLst>
          </p:cNvPr>
          <p:cNvSpPr txBox="1"/>
          <p:nvPr/>
        </p:nvSpPr>
        <p:spPr>
          <a:xfrm>
            <a:off x="6394997" y="4285605"/>
            <a:ext cx="10030222" cy="573490"/>
          </a:xfrm>
          <a:prstGeom prst="rect">
            <a:avLst/>
          </a:prstGeom>
        </p:spPr>
        <p:txBody>
          <a:bodyPr lIns="0" tIns="0" rIns="0" bIns="0" rtlCol="0" anchor="t">
            <a:spAutoFit/>
          </a:bodyPr>
          <a:lstStyle/>
          <a:p>
            <a:pPr algn="l">
              <a:lnSpc>
                <a:spcPts val="4846"/>
              </a:lnSpc>
            </a:pPr>
            <a:endParaRPr lang="en-US" sz="3461" dirty="0">
              <a:solidFill>
                <a:srgbClr val="000000"/>
              </a:solidFill>
              <a:latin typeface="The Youngest"/>
              <a:ea typeface="The Youngest"/>
              <a:cs typeface="The Youngest"/>
              <a:sym typeface="The Youngest"/>
            </a:endParaRPr>
          </a:p>
        </p:txBody>
      </p:sp>
      <p:sp>
        <p:nvSpPr>
          <p:cNvPr id="7" name="TextBox 7">
            <a:extLst>
              <a:ext uri="{FF2B5EF4-FFF2-40B4-BE49-F238E27FC236}">
                <a16:creationId xmlns:a16="http://schemas.microsoft.com/office/drawing/2014/main" id="{AD40BE74-A007-CB18-8C50-7257838FA9E0}"/>
              </a:ext>
            </a:extLst>
          </p:cNvPr>
          <p:cNvSpPr txBox="1"/>
          <p:nvPr/>
        </p:nvSpPr>
        <p:spPr>
          <a:xfrm>
            <a:off x="457200" y="4228937"/>
            <a:ext cx="2157197" cy="1795363"/>
          </a:xfrm>
          <a:prstGeom prst="rect">
            <a:avLst/>
          </a:prstGeom>
        </p:spPr>
        <p:txBody>
          <a:bodyPr lIns="0" tIns="0" rIns="0" bIns="0" rtlCol="0" anchor="t">
            <a:spAutoFit/>
          </a:bodyPr>
          <a:lstStyle/>
          <a:p>
            <a:pPr algn="l">
              <a:lnSpc>
                <a:spcPts val="14000"/>
              </a:lnSpc>
            </a:pPr>
            <a:r>
              <a:rPr lang="en-US" sz="14000" b="1" dirty="0">
                <a:solidFill>
                  <a:srgbClr val="FFFFFF"/>
                </a:solidFill>
                <a:latin typeface="Georgia Pro Condensed Bold"/>
                <a:ea typeface="Georgia Pro Condensed Bold"/>
                <a:cs typeface="Georgia Pro Condensed Bold"/>
                <a:sym typeface="Georgia Pro Condensed Bold"/>
              </a:rPr>
              <a:t>2</a:t>
            </a:r>
          </a:p>
        </p:txBody>
      </p:sp>
      <p:grpSp>
        <p:nvGrpSpPr>
          <p:cNvPr id="10" name="Group 10">
            <a:extLst>
              <a:ext uri="{FF2B5EF4-FFF2-40B4-BE49-F238E27FC236}">
                <a16:creationId xmlns:a16="http://schemas.microsoft.com/office/drawing/2014/main" id="{67095AAE-3D79-AB0F-ED82-64FD45432A36}"/>
              </a:ext>
            </a:extLst>
          </p:cNvPr>
          <p:cNvGrpSpPr/>
          <p:nvPr/>
        </p:nvGrpSpPr>
        <p:grpSpPr>
          <a:xfrm>
            <a:off x="17796518" y="-847389"/>
            <a:ext cx="4234367" cy="4927264"/>
            <a:chOff x="0" y="0"/>
            <a:chExt cx="698500" cy="812800"/>
          </a:xfrm>
        </p:grpSpPr>
        <p:sp>
          <p:nvSpPr>
            <p:cNvPr id="11" name="Freeform 11">
              <a:extLst>
                <a:ext uri="{FF2B5EF4-FFF2-40B4-BE49-F238E27FC236}">
                  <a16:creationId xmlns:a16="http://schemas.microsoft.com/office/drawing/2014/main" id="{E9212A82-28B1-C156-4624-A026418C4F34}"/>
                </a:ext>
              </a:extLst>
            </p:cNvPr>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004AAD"/>
            </a:solidFill>
          </p:spPr>
        </p:sp>
        <p:sp>
          <p:nvSpPr>
            <p:cNvPr id="12" name="TextBox 12">
              <a:extLst>
                <a:ext uri="{FF2B5EF4-FFF2-40B4-BE49-F238E27FC236}">
                  <a16:creationId xmlns:a16="http://schemas.microsoft.com/office/drawing/2014/main" id="{8D334A28-5CA4-07B0-6EA3-D745DDD01606}"/>
                </a:ext>
              </a:extLst>
            </p:cNvPr>
            <p:cNvSpPr txBox="1"/>
            <p:nvPr/>
          </p:nvSpPr>
          <p:spPr>
            <a:xfrm>
              <a:off x="0" y="101600"/>
              <a:ext cx="698500" cy="571500"/>
            </a:xfrm>
            <a:prstGeom prst="rect">
              <a:avLst/>
            </a:prstGeom>
          </p:spPr>
          <p:txBody>
            <a:bodyPr lIns="50800" tIns="50800" rIns="50800" bIns="50800" rtlCol="0" anchor="ctr"/>
            <a:lstStyle/>
            <a:p>
              <a:pPr algn="ctr">
                <a:lnSpc>
                  <a:spcPts val="3360"/>
                </a:lnSpc>
              </a:pPr>
              <a:endParaRPr/>
            </a:p>
          </p:txBody>
        </p:sp>
      </p:grpSp>
      <p:graphicFrame>
        <p:nvGraphicFramePr>
          <p:cNvPr id="4" name="Table 3">
            <a:extLst>
              <a:ext uri="{FF2B5EF4-FFF2-40B4-BE49-F238E27FC236}">
                <a16:creationId xmlns:a16="http://schemas.microsoft.com/office/drawing/2014/main" id="{B58C7CFC-4502-02A2-2416-64A784BE7CC2}"/>
              </a:ext>
            </a:extLst>
          </p:cNvPr>
          <p:cNvGraphicFramePr>
            <a:graphicFrameLocks noGrp="1"/>
          </p:cNvGraphicFramePr>
          <p:nvPr>
            <p:extLst>
              <p:ext uri="{D42A27DB-BD31-4B8C-83A1-F6EECF244321}">
                <p14:modId xmlns:p14="http://schemas.microsoft.com/office/powerpoint/2010/main" val="1365853247"/>
              </p:ext>
            </p:extLst>
          </p:nvPr>
        </p:nvGraphicFramePr>
        <p:xfrm>
          <a:off x="442912" y="1638300"/>
          <a:ext cx="17068799" cy="8129512"/>
        </p:xfrm>
        <a:graphic>
          <a:graphicData uri="http://schemas.openxmlformats.org/drawingml/2006/table">
            <a:tbl>
              <a:tblPr firstRow="1" bandRow="1">
                <a:tableStyleId>{5C22544A-7EE6-4342-B048-85BDC9FD1C3A}</a:tableStyleId>
              </a:tblPr>
              <a:tblGrid>
                <a:gridCol w="1147482">
                  <a:extLst>
                    <a:ext uri="{9D8B030D-6E8A-4147-A177-3AD203B41FA5}">
                      <a16:colId xmlns:a16="http://schemas.microsoft.com/office/drawing/2014/main" val="932125074"/>
                    </a:ext>
                  </a:extLst>
                </a:gridCol>
                <a:gridCol w="2294964">
                  <a:extLst>
                    <a:ext uri="{9D8B030D-6E8A-4147-A177-3AD203B41FA5}">
                      <a16:colId xmlns:a16="http://schemas.microsoft.com/office/drawing/2014/main" val="3702128590"/>
                    </a:ext>
                  </a:extLst>
                </a:gridCol>
                <a:gridCol w="2749176">
                  <a:extLst>
                    <a:ext uri="{9D8B030D-6E8A-4147-A177-3AD203B41FA5}">
                      <a16:colId xmlns:a16="http://schemas.microsoft.com/office/drawing/2014/main" val="1971456758"/>
                    </a:ext>
                  </a:extLst>
                </a:gridCol>
                <a:gridCol w="2844799">
                  <a:extLst>
                    <a:ext uri="{9D8B030D-6E8A-4147-A177-3AD203B41FA5}">
                      <a16:colId xmlns:a16="http://schemas.microsoft.com/office/drawing/2014/main" val="1105270360"/>
                    </a:ext>
                  </a:extLst>
                </a:gridCol>
                <a:gridCol w="2331667">
                  <a:extLst>
                    <a:ext uri="{9D8B030D-6E8A-4147-A177-3AD203B41FA5}">
                      <a16:colId xmlns:a16="http://schemas.microsoft.com/office/drawing/2014/main" val="3460843846"/>
                    </a:ext>
                  </a:extLst>
                </a:gridCol>
                <a:gridCol w="3810000">
                  <a:extLst>
                    <a:ext uri="{9D8B030D-6E8A-4147-A177-3AD203B41FA5}">
                      <a16:colId xmlns:a16="http://schemas.microsoft.com/office/drawing/2014/main" val="526186583"/>
                    </a:ext>
                  </a:extLst>
                </a:gridCol>
                <a:gridCol w="1890711">
                  <a:extLst>
                    <a:ext uri="{9D8B030D-6E8A-4147-A177-3AD203B41FA5}">
                      <a16:colId xmlns:a16="http://schemas.microsoft.com/office/drawing/2014/main" val="1682214088"/>
                    </a:ext>
                  </a:extLst>
                </a:gridCol>
              </a:tblGrid>
              <a:tr h="953528">
                <a:tc>
                  <a:txBody>
                    <a:bodyPr/>
                    <a:lstStyle/>
                    <a:p>
                      <a:pPr algn="ctr"/>
                      <a:r>
                        <a:rPr lang="en-IN" sz="3000" dirty="0"/>
                        <a:t>S No</a:t>
                      </a:r>
                    </a:p>
                  </a:txBody>
                  <a:tcPr/>
                </a:tc>
                <a:tc>
                  <a:txBody>
                    <a:bodyPr/>
                    <a:lstStyle/>
                    <a:p>
                      <a:pPr algn="ctr"/>
                      <a:r>
                        <a:rPr lang="en-IN" sz="3000" dirty="0"/>
                        <a:t>Authors / (Publisher)</a:t>
                      </a:r>
                    </a:p>
                  </a:txBody>
                  <a:tcPr/>
                </a:tc>
                <a:tc>
                  <a:txBody>
                    <a:bodyPr/>
                    <a:lstStyle/>
                    <a:p>
                      <a:pPr algn="ctr"/>
                      <a:r>
                        <a:rPr lang="en-IN" sz="3000" dirty="0"/>
                        <a:t>Paper Title</a:t>
                      </a:r>
                    </a:p>
                  </a:txBody>
                  <a:tcPr/>
                </a:tc>
                <a:tc>
                  <a:txBody>
                    <a:bodyPr/>
                    <a:lstStyle/>
                    <a:p>
                      <a:pPr algn="ctr"/>
                      <a:r>
                        <a:rPr lang="en-IN" sz="3000" dirty="0"/>
                        <a:t>Parameters/ Objectives</a:t>
                      </a:r>
                    </a:p>
                  </a:txBody>
                  <a:tcPr/>
                </a:tc>
                <a:tc>
                  <a:txBody>
                    <a:bodyPr/>
                    <a:lstStyle/>
                    <a:p>
                      <a:pPr algn="ctr"/>
                      <a:r>
                        <a:rPr lang="en-IN" sz="3000" dirty="0"/>
                        <a:t>Algorithms used</a:t>
                      </a:r>
                    </a:p>
                  </a:txBody>
                  <a:tcPr/>
                </a:tc>
                <a:tc>
                  <a:txBody>
                    <a:bodyPr/>
                    <a:lstStyle/>
                    <a:p>
                      <a:pPr algn="ctr"/>
                      <a:r>
                        <a:rPr lang="en-IN" sz="3000" dirty="0"/>
                        <a:t>Findings</a:t>
                      </a:r>
                    </a:p>
                  </a:txBody>
                  <a:tcPr/>
                </a:tc>
                <a:tc>
                  <a:txBody>
                    <a:bodyPr/>
                    <a:lstStyle/>
                    <a:p>
                      <a:pPr algn="ctr"/>
                      <a:r>
                        <a:rPr lang="en-IN" sz="3000" dirty="0"/>
                        <a:t>Year of Publishing</a:t>
                      </a:r>
                    </a:p>
                  </a:txBody>
                  <a:tcPr/>
                </a:tc>
                <a:extLst>
                  <a:ext uri="{0D108BD9-81ED-4DB2-BD59-A6C34878D82A}">
                    <a16:rowId xmlns:a16="http://schemas.microsoft.com/office/drawing/2014/main" val="4074035296"/>
                  </a:ext>
                </a:extLst>
              </a:tr>
              <a:tr h="3561836">
                <a:tc>
                  <a:txBody>
                    <a:bodyPr/>
                    <a:lstStyle/>
                    <a:p>
                      <a:pPr algn="ctr"/>
                      <a:r>
                        <a:rPr lang="en-IN" sz="2500" dirty="0"/>
                        <a:t>[3]</a:t>
                      </a:r>
                    </a:p>
                  </a:txBody>
                  <a:tcPr/>
                </a:tc>
                <a:tc>
                  <a:txBody>
                    <a:bodyPr/>
                    <a:lstStyle/>
                    <a:p>
                      <a:pPr algn="l"/>
                      <a:r>
                        <a:rPr lang="en-IN" sz="2500" dirty="0" err="1"/>
                        <a:t>Rediana</a:t>
                      </a:r>
                      <a:r>
                        <a:rPr lang="en-IN" sz="2500" dirty="0"/>
                        <a:t> </a:t>
                      </a:r>
                      <a:r>
                        <a:rPr lang="en-IN" sz="2500" dirty="0" err="1"/>
                        <a:t>Koçi</a:t>
                      </a:r>
                      <a:endParaRPr lang="en-IN" sz="2500" dirty="0"/>
                    </a:p>
                  </a:txBody>
                  <a:tcPr/>
                </a:tc>
                <a:tc>
                  <a:txBody>
                    <a:bodyPr/>
                    <a:lstStyle/>
                    <a:p>
                      <a:pPr algn="l"/>
                      <a:r>
                        <a:rPr lang="en-US" sz="2500" dirty="0" err="1"/>
                        <a:t>WebAPI</a:t>
                      </a:r>
                      <a:r>
                        <a:rPr lang="en-US" sz="2500" dirty="0"/>
                        <a:t> Evolution Patterns: A Usage-Driven Approach</a:t>
                      </a:r>
                      <a:endParaRPr lang="en-IN" sz="2500" dirty="0"/>
                    </a:p>
                  </a:txBody>
                  <a:tcPr/>
                </a:tc>
                <a:tc>
                  <a:txBody>
                    <a:bodyPr/>
                    <a:lstStyle/>
                    <a:p>
                      <a:pPr algn="l"/>
                      <a:r>
                        <a:rPr lang="en-US" sz="2500" dirty="0"/>
                        <a:t>Analyzes API usage logs for structural relationships, behavioral patterns, and metrics, supporting API evolution.</a:t>
                      </a:r>
                      <a:endParaRPr lang="en-IN" sz="2500" dirty="0"/>
                    </a:p>
                  </a:txBody>
                  <a:tcPr/>
                </a:tc>
                <a:tc>
                  <a:txBody>
                    <a:bodyPr/>
                    <a:lstStyle/>
                    <a:p>
                      <a:pPr algn="l"/>
                      <a:r>
                        <a:rPr lang="en-US" sz="2500" dirty="0"/>
                        <a:t>Process mining for log analysis and process modeling.</a:t>
                      </a:r>
                      <a:endParaRPr lang="en-IN" sz="2500" dirty="0"/>
                    </a:p>
                  </a:txBody>
                  <a:tcPr/>
                </a:tc>
                <a:tc>
                  <a:txBody>
                    <a:bodyPr/>
                    <a:lstStyle/>
                    <a:p>
                      <a:pPr marL="0" indent="0" algn="l">
                        <a:buFont typeface="Arial" panose="020B0604020202020204" pitchFamily="34" charset="0"/>
                        <a:buNone/>
                      </a:pPr>
                      <a:r>
                        <a:rPr lang="en-US" sz="2500" dirty="0"/>
                        <a:t>Aids in optimizing API structure, reducing redundancy, and enhancing usability based on consumer behavior.</a:t>
                      </a:r>
                      <a:endParaRPr lang="en-IN" sz="2500" dirty="0"/>
                    </a:p>
                  </a:txBody>
                  <a:tcPr/>
                </a:tc>
                <a:tc>
                  <a:txBody>
                    <a:bodyPr/>
                    <a:lstStyle/>
                    <a:p>
                      <a:pPr algn="ctr"/>
                      <a:r>
                        <a:rPr lang="en-IN" sz="2500" dirty="0"/>
                        <a:t>2023</a:t>
                      </a:r>
                    </a:p>
                  </a:txBody>
                  <a:tcPr/>
                </a:tc>
                <a:extLst>
                  <a:ext uri="{0D108BD9-81ED-4DB2-BD59-A6C34878D82A}">
                    <a16:rowId xmlns:a16="http://schemas.microsoft.com/office/drawing/2014/main" val="2076551870"/>
                  </a:ext>
                </a:extLst>
              </a:tr>
              <a:tr h="3561836">
                <a:tc>
                  <a:txBody>
                    <a:bodyPr/>
                    <a:lstStyle/>
                    <a:p>
                      <a:pPr algn="ctr"/>
                      <a:r>
                        <a:rPr lang="en-IN" sz="2500" dirty="0"/>
                        <a:t>[4]</a:t>
                      </a:r>
                    </a:p>
                  </a:txBody>
                  <a:tcPr/>
                </a:tc>
                <a:tc>
                  <a:txBody>
                    <a:bodyPr/>
                    <a:lstStyle/>
                    <a:p>
                      <a:pPr algn="l"/>
                      <a:r>
                        <a:rPr lang="en-IN" sz="2500" dirty="0" err="1"/>
                        <a:t>Leppänen</a:t>
                      </a:r>
                      <a:endParaRPr lang="en-IN" sz="2500" dirty="0"/>
                    </a:p>
                  </a:txBody>
                  <a:tcPr/>
                </a:tc>
                <a:tc>
                  <a:txBody>
                    <a:bodyPr/>
                    <a:lstStyle/>
                    <a:p>
                      <a:pPr algn="l"/>
                      <a:r>
                        <a:rPr lang="en-US" sz="2500" dirty="0"/>
                        <a:t>Data Visualization and Monitoring with Grafana &amp; Prometheus</a:t>
                      </a:r>
                      <a:endParaRPr lang="en-IN" sz="2500" dirty="0"/>
                    </a:p>
                  </a:txBody>
                  <a:tcPr/>
                </a:tc>
                <a:tc>
                  <a:txBody>
                    <a:bodyPr/>
                    <a:lstStyle/>
                    <a:p>
                      <a:pPr algn="l"/>
                      <a:r>
                        <a:rPr lang="en-US" sz="2500" dirty="0"/>
                        <a:t>Focuses on integrating Prometheus for data collection and Grafana for visualization to monitor networks.</a:t>
                      </a:r>
                      <a:endParaRPr lang="en-IN" sz="25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500" dirty="0"/>
                        <a:t>Prometheus for data collection; Grafana for visualization.</a:t>
                      </a:r>
                      <a:endParaRPr lang="en-IN" sz="25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2500" dirty="0"/>
                        <a:t>Enhances data insight capabilities and informs the use of tools for real-time monitoring and alerting in your API project.</a:t>
                      </a:r>
                      <a:endParaRPr lang="en-IN" sz="2500" dirty="0"/>
                    </a:p>
                  </a:txBody>
                  <a:tcPr/>
                </a:tc>
                <a:tc>
                  <a:txBody>
                    <a:bodyPr/>
                    <a:lstStyle/>
                    <a:p>
                      <a:pPr algn="ctr"/>
                      <a:r>
                        <a:rPr lang="en-IN" sz="2500" dirty="0"/>
                        <a:t>2021</a:t>
                      </a:r>
                    </a:p>
                  </a:txBody>
                  <a:tcPr/>
                </a:tc>
                <a:extLst>
                  <a:ext uri="{0D108BD9-81ED-4DB2-BD59-A6C34878D82A}">
                    <a16:rowId xmlns:a16="http://schemas.microsoft.com/office/drawing/2014/main" val="1468311622"/>
                  </a:ext>
                </a:extLst>
              </a:tr>
            </a:tbl>
          </a:graphicData>
        </a:graphic>
      </p:graphicFrame>
    </p:spTree>
    <p:extLst>
      <p:ext uri="{BB962C8B-B14F-4D97-AF65-F5344CB8AC3E}">
        <p14:creationId xmlns:p14="http://schemas.microsoft.com/office/powerpoint/2010/main" val="4292660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CF24DA-F7E4-D3E8-AF8B-6D1C3D2B69DF}"/>
            </a:ext>
          </a:extLst>
        </p:cNvPr>
        <p:cNvGrpSpPr/>
        <p:nvPr/>
      </p:nvGrpSpPr>
      <p:grpSpPr>
        <a:xfrm>
          <a:off x="0" y="0"/>
          <a:ext cx="0" cy="0"/>
          <a:chOff x="0" y="0"/>
          <a:chExt cx="0" cy="0"/>
        </a:xfrm>
      </p:grpSpPr>
      <p:sp>
        <p:nvSpPr>
          <p:cNvPr id="5" name="TextBox 5">
            <a:extLst>
              <a:ext uri="{FF2B5EF4-FFF2-40B4-BE49-F238E27FC236}">
                <a16:creationId xmlns:a16="http://schemas.microsoft.com/office/drawing/2014/main" id="{80C76408-9F5F-4F63-6868-7B987D6EC7B2}"/>
              </a:ext>
            </a:extLst>
          </p:cNvPr>
          <p:cNvSpPr txBox="1"/>
          <p:nvPr/>
        </p:nvSpPr>
        <p:spPr>
          <a:xfrm>
            <a:off x="609600" y="257402"/>
            <a:ext cx="18516600" cy="1243930"/>
          </a:xfrm>
          <a:prstGeom prst="rect">
            <a:avLst/>
          </a:prstGeom>
        </p:spPr>
        <p:txBody>
          <a:bodyPr wrap="square" lIns="0" tIns="0" rIns="0" bIns="0" rtlCol="0" anchor="t">
            <a:spAutoFit/>
          </a:bodyPr>
          <a:lstStyle/>
          <a:p>
            <a:pPr algn="l">
              <a:lnSpc>
                <a:spcPts val="9699"/>
              </a:lnSpc>
            </a:pPr>
            <a:r>
              <a:rPr lang="en-US" sz="8800" b="1" dirty="0">
                <a:solidFill>
                  <a:srgbClr val="004AAD"/>
                </a:solidFill>
                <a:latin typeface="Georgia Pro Condensed Bold"/>
                <a:ea typeface="Georgia Pro Condensed Bold"/>
                <a:cs typeface="Georgia Pro Condensed Bold"/>
                <a:sym typeface="Georgia Pro Condensed Bold"/>
              </a:rPr>
              <a:t>Review Of Literature </a:t>
            </a:r>
          </a:p>
        </p:txBody>
      </p:sp>
      <p:sp>
        <p:nvSpPr>
          <p:cNvPr id="6" name="TextBox 6">
            <a:extLst>
              <a:ext uri="{FF2B5EF4-FFF2-40B4-BE49-F238E27FC236}">
                <a16:creationId xmlns:a16="http://schemas.microsoft.com/office/drawing/2014/main" id="{BF46C9E9-00FE-F524-76B0-8F2BC0D34EAD}"/>
              </a:ext>
            </a:extLst>
          </p:cNvPr>
          <p:cNvSpPr txBox="1"/>
          <p:nvPr/>
        </p:nvSpPr>
        <p:spPr>
          <a:xfrm>
            <a:off x="6394997" y="4285605"/>
            <a:ext cx="10030222" cy="573490"/>
          </a:xfrm>
          <a:prstGeom prst="rect">
            <a:avLst/>
          </a:prstGeom>
        </p:spPr>
        <p:txBody>
          <a:bodyPr lIns="0" tIns="0" rIns="0" bIns="0" rtlCol="0" anchor="t">
            <a:spAutoFit/>
          </a:bodyPr>
          <a:lstStyle/>
          <a:p>
            <a:pPr algn="l">
              <a:lnSpc>
                <a:spcPts val="4846"/>
              </a:lnSpc>
            </a:pPr>
            <a:endParaRPr lang="en-US" sz="3461" dirty="0">
              <a:solidFill>
                <a:srgbClr val="000000"/>
              </a:solidFill>
              <a:latin typeface="The Youngest"/>
              <a:ea typeface="The Youngest"/>
              <a:cs typeface="The Youngest"/>
              <a:sym typeface="The Youngest"/>
            </a:endParaRPr>
          </a:p>
        </p:txBody>
      </p:sp>
      <p:sp>
        <p:nvSpPr>
          <p:cNvPr id="7" name="TextBox 7">
            <a:extLst>
              <a:ext uri="{FF2B5EF4-FFF2-40B4-BE49-F238E27FC236}">
                <a16:creationId xmlns:a16="http://schemas.microsoft.com/office/drawing/2014/main" id="{E1C4CA23-2F1F-B87F-59CD-7510BE184ED6}"/>
              </a:ext>
            </a:extLst>
          </p:cNvPr>
          <p:cNvSpPr txBox="1"/>
          <p:nvPr/>
        </p:nvSpPr>
        <p:spPr>
          <a:xfrm>
            <a:off x="457200" y="4228937"/>
            <a:ext cx="2157197" cy="1795363"/>
          </a:xfrm>
          <a:prstGeom prst="rect">
            <a:avLst/>
          </a:prstGeom>
        </p:spPr>
        <p:txBody>
          <a:bodyPr lIns="0" tIns="0" rIns="0" bIns="0" rtlCol="0" anchor="t">
            <a:spAutoFit/>
          </a:bodyPr>
          <a:lstStyle/>
          <a:p>
            <a:pPr algn="l">
              <a:lnSpc>
                <a:spcPts val="14000"/>
              </a:lnSpc>
            </a:pPr>
            <a:r>
              <a:rPr lang="en-US" sz="14000" b="1" dirty="0">
                <a:solidFill>
                  <a:srgbClr val="FFFFFF"/>
                </a:solidFill>
                <a:latin typeface="Georgia Pro Condensed Bold"/>
                <a:ea typeface="Georgia Pro Condensed Bold"/>
                <a:cs typeface="Georgia Pro Condensed Bold"/>
                <a:sym typeface="Georgia Pro Condensed Bold"/>
              </a:rPr>
              <a:t>2</a:t>
            </a:r>
          </a:p>
        </p:txBody>
      </p:sp>
      <p:grpSp>
        <p:nvGrpSpPr>
          <p:cNvPr id="10" name="Group 10">
            <a:extLst>
              <a:ext uri="{FF2B5EF4-FFF2-40B4-BE49-F238E27FC236}">
                <a16:creationId xmlns:a16="http://schemas.microsoft.com/office/drawing/2014/main" id="{891C78DA-4A76-A8E8-28D4-90C664F358A8}"/>
              </a:ext>
            </a:extLst>
          </p:cNvPr>
          <p:cNvGrpSpPr/>
          <p:nvPr/>
        </p:nvGrpSpPr>
        <p:grpSpPr>
          <a:xfrm>
            <a:off x="17796518" y="-847389"/>
            <a:ext cx="4234367" cy="4927264"/>
            <a:chOff x="0" y="0"/>
            <a:chExt cx="698500" cy="812800"/>
          </a:xfrm>
        </p:grpSpPr>
        <p:sp>
          <p:nvSpPr>
            <p:cNvPr id="11" name="Freeform 11">
              <a:extLst>
                <a:ext uri="{FF2B5EF4-FFF2-40B4-BE49-F238E27FC236}">
                  <a16:creationId xmlns:a16="http://schemas.microsoft.com/office/drawing/2014/main" id="{F7C78D5F-1F93-C7F6-86AE-C4BE14CBA4EB}"/>
                </a:ext>
              </a:extLst>
            </p:cNvPr>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004AAD"/>
            </a:solidFill>
          </p:spPr>
        </p:sp>
        <p:sp>
          <p:nvSpPr>
            <p:cNvPr id="12" name="TextBox 12">
              <a:extLst>
                <a:ext uri="{FF2B5EF4-FFF2-40B4-BE49-F238E27FC236}">
                  <a16:creationId xmlns:a16="http://schemas.microsoft.com/office/drawing/2014/main" id="{B7D4B57B-2344-EDB0-68B7-3D3B5B2CF689}"/>
                </a:ext>
              </a:extLst>
            </p:cNvPr>
            <p:cNvSpPr txBox="1"/>
            <p:nvPr/>
          </p:nvSpPr>
          <p:spPr>
            <a:xfrm>
              <a:off x="0" y="101600"/>
              <a:ext cx="698500" cy="571500"/>
            </a:xfrm>
            <a:prstGeom prst="rect">
              <a:avLst/>
            </a:prstGeom>
          </p:spPr>
          <p:txBody>
            <a:bodyPr lIns="50800" tIns="50800" rIns="50800" bIns="50800" rtlCol="0" anchor="ctr"/>
            <a:lstStyle/>
            <a:p>
              <a:pPr algn="ctr">
                <a:lnSpc>
                  <a:spcPts val="3360"/>
                </a:lnSpc>
              </a:pPr>
              <a:endParaRPr/>
            </a:p>
          </p:txBody>
        </p:sp>
      </p:grpSp>
      <p:graphicFrame>
        <p:nvGraphicFramePr>
          <p:cNvPr id="4" name="Table 3">
            <a:extLst>
              <a:ext uri="{FF2B5EF4-FFF2-40B4-BE49-F238E27FC236}">
                <a16:creationId xmlns:a16="http://schemas.microsoft.com/office/drawing/2014/main" id="{831E4F5C-56F7-89F3-AAF3-C80A6D8FEF14}"/>
              </a:ext>
            </a:extLst>
          </p:cNvPr>
          <p:cNvGraphicFramePr>
            <a:graphicFrameLocks noGrp="1"/>
          </p:cNvGraphicFramePr>
          <p:nvPr>
            <p:extLst>
              <p:ext uri="{D42A27DB-BD31-4B8C-83A1-F6EECF244321}">
                <p14:modId xmlns:p14="http://schemas.microsoft.com/office/powerpoint/2010/main" val="1920453986"/>
              </p:ext>
            </p:extLst>
          </p:nvPr>
        </p:nvGraphicFramePr>
        <p:xfrm>
          <a:off x="442912" y="1638300"/>
          <a:ext cx="17068799" cy="8129512"/>
        </p:xfrm>
        <a:graphic>
          <a:graphicData uri="http://schemas.openxmlformats.org/drawingml/2006/table">
            <a:tbl>
              <a:tblPr firstRow="1" bandRow="1">
                <a:tableStyleId>{5C22544A-7EE6-4342-B048-85BDC9FD1C3A}</a:tableStyleId>
              </a:tblPr>
              <a:tblGrid>
                <a:gridCol w="1147482">
                  <a:extLst>
                    <a:ext uri="{9D8B030D-6E8A-4147-A177-3AD203B41FA5}">
                      <a16:colId xmlns:a16="http://schemas.microsoft.com/office/drawing/2014/main" val="932125074"/>
                    </a:ext>
                  </a:extLst>
                </a:gridCol>
                <a:gridCol w="2294964">
                  <a:extLst>
                    <a:ext uri="{9D8B030D-6E8A-4147-A177-3AD203B41FA5}">
                      <a16:colId xmlns:a16="http://schemas.microsoft.com/office/drawing/2014/main" val="3702128590"/>
                    </a:ext>
                  </a:extLst>
                </a:gridCol>
                <a:gridCol w="2749176">
                  <a:extLst>
                    <a:ext uri="{9D8B030D-6E8A-4147-A177-3AD203B41FA5}">
                      <a16:colId xmlns:a16="http://schemas.microsoft.com/office/drawing/2014/main" val="1971456758"/>
                    </a:ext>
                  </a:extLst>
                </a:gridCol>
                <a:gridCol w="2844799">
                  <a:extLst>
                    <a:ext uri="{9D8B030D-6E8A-4147-A177-3AD203B41FA5}">
                      <a16:colId xmlns:a16="http://schemas.microsoft.com/office/drawing/2014/main" val="1105270360"/>
                    </a:ext>
                  </a:extLst>
                </a:gridCol>
                <a:gridCol w="2331667">
                  <a:extLst>
                    <a:ext uri="{9D8B030D-6E8A-4147-A177-3AD203B41FA5}">
                      <a16:colId xmlns:a16="http://schemas.microsoft.com/office/drawing/2014/main" val="3460843846"/>
                    </a:ext>
                  </a:extLst>
                </a:gridCol>
                <a:gridCol w="3810000">
                  <a:extLst>
                    <a:ext uri="{9D8B030D-6E8A-4147-A177-3AD203B41FA5}">
                      <a16:colId xmlns:a16="http://schemas.microsoft.com/office/drawing/2014/main" val="526186583"/>
                    </a:ext>
                  </a:extLst>
                </a:gridCol>
                <a:gridCol w="1890711">
                  <a:extLst>
                    <a:ext uri="{9D8B030D-6E8A-4147-A177-3AD203B41FA5}">
                      <a16:colId xmlns:a16="http://schemas.microsoft.com/office/drawing/2014/main" val="1682214088"/>
                    </a:ext>
                  </a:extLst>
                </a:gridCol>
              </a:tblGrid>
              <a:tr h="953528">
                <a:tc>
                  <a:txBody>
                    <a:bodyPr/>
                    <a:lstStyle/>
                    <a:p>
                      <a:pPr algn="ctr"/>
                      <a:r>
                        <a:rPr lang="en-IN" sz="3000" dirty="0"/>
                        <a:t>S No</a:t>
                      </a:r>
                    </a:p>
                  </a:txBody>
                  <a:tcPr/>
                </a:tc>
                <a:tc>
                  <a:txBody>
                    <a:bodyPr/>
                    <a:lstStyle/>
                    <a:p>
                      <a:pPr algn="ctr"/>
                      <a:r>
                        <a:rPr lang="en-IN" sz="3000" dirty="0"/>
                        <a:t>Authors / (Publisher)</a:t>
                      </a:r>
                    </a:p>
                  </a:txBody>
                  <a:tcPr/>
                </a:tc>
                <a:tc>
                  <a:txBody>
                    <a:bodyPr/>
                    <a:lstStyle/>
                    <a:p>
                      <a:pPr algn="ctr"/>
                      <a:r>
                        <a:rPr lang="en-IN" sz="3000" dirty="0"/>
                        <a:t>Paper Title</a:t>
                      </a:r>
                    </a:p>
                  </a:txBody>
                  <a:tcPr/>
                </a:tc>
                <a:tc>
                  <a:txBody>
                    <a:bodyPr/>
                    <a:lstStyle/>
                    <a:p>
                      <a:pPr algn="ctr"/>
                      <a:r>
                        <a:rPr lang="en-IN" sz="3000" dirty="0"/>
                        <a:t>Parameters/ Objectives</a:t>
                      </a:r>
                    </a:p>
                  </a:txBody>
                  <a:tcPr/>
                </a:tc>
                <a:tc>
                  <a:txBody>
                    <a:bodyPr/>
                    <a:lstStyle/>
                    <a:p>
                      <a:pPr algn="ctr"/>
                      <a:r>
                        <a:rPr lang="en-IN" sz="3000" dirty="0"/>
                        <a:t>Algorithms used</a:t>
                      </a:r>
                    </a:p>
                  </a:txBody>
                  <a:tcPr/>
                </a:tc>
                <a:tc>
                  <a:txBody>
                    <a:bodyPr/>
                    <a:lstStyle/>
                    <a:p>
                      <a:pPr algn="ctr"/>
                      <a:r>
                        <a:rPr lang="en-IN" sz="3000" dirty="0"/>
                        <a:t>Findings</a:t>
                      </a:r>
                    </a:p>
                  </a:txBody>
                  <a:tcPr/>
                </a:tc>
                <a:tc>
                  <a:txBody>
                    <a:bodyPr/>
                    <a:lstStyle/>
                    <a:p>
                      <a:pPr algn="ctr"/>
                      <a:r>
                        <a:rPr lang="en-IN" sz="3000" dirty="0"/>
                        <a:t>Year of Publishing</a:t>
                      </a:r>
                    </a:p>
                  </a:txBody>
                  <a:tcPr/>
                </a:tc>
                <a:extLst>
                  <a:ext uri="{0D108BD9-81ED-4DB2-BD59-A6C34878D82A}">
                    <a16:rowId xmlns:a16="http://schemas.microsoft.com/office/drawing/2014/main" val="4074035296"/>
                  </a:ext>
                </a:extLst>
              </a:tr>
              <a:tr h="3561836">
                <a:tc>
                  <a:txBody>
                    <a:bodyPr/>
                    <a:lstStyle/>
                    <a:p>
                      <a:pPr algn="ctr"/>
                      <a:r>
                        <a:rPr lang="en-IN" sz="2500" dirty="0"/>
                        <a:t>[5]</a:t>
                      </a:r>
                    </a:p>
                  </a:txBody>
                  <a:tcPr/>
                </a:tc>
                <a:tc>
                  <a:txBody>
                    <a:bodyPr/>
                    <a:lstStyle/>
                    <a:p>
                      <a:pPr algn="l"/>
                      <a:r>
                        <a:rPr lang="en-IN" sz="2500" dirty="0"/>
                        <a:t>Muhammad Waseem</a:t>
                      </a:r>
                    </a:p>
                  </a:txBody>
                  <a:tcPr/>
                </a:tc>
                <a:tc>
                  <a:txBody>
                    <a:bodyPr/>
                    <a:lstStyle/>
                    <a:p>
                      <a:pPr algn="l"/>
                      <a:r>
                        <a:rPr lang="en-US" sz="2500" dirty="0"/>
                        <a:t>Design, Monitoring, and Testing of Microservices Systems</a:t>
                      </a:r>
                      <a:endParaRPr lang="en-IN" sz="2500" dirty="0"/>
                    </a:p>
                  </a:txBody>
                  <a:tcPr/>
                </a:tc>
                <a:tc>
                  <a:txBody>
                    <a:bodyPr/>
                    <a:lstStyle/>
                    <a:p>
                      <a:pPr algn="l"/>
                      <a:r>
                        <a:rPr lang="en-US" sz="2500" dirty="0"/>
                        <a:t>Explores design, monitoring, and testing in microservices, focusing on practitioner challenges.</a:t>
                      </a:r>
                      <a:endParaRPr lang="en-IN" sz="2500" dirty="0"/>
                    </a:p>
                  </a:txBody>
                  <a:tcPr/>
                </a:tc>
                <a:tc>
                  <a:txBody>
                    <a:bodyPr/>
                    <a:lstStyle/>
                    <a:p>
                      <a:pPr algn="l"/>
                      <a:r>
                        <a:rPr lang="en-US" sz="2500" dirty="0"/>
                        <a:t>None specifically; emphasizes architectural patterns and practices.</a:t>
                      </a:r>
                      <a:endParaRPr lang="en-IN" sz="2500" dirty="0"/>
                    </a:p>
                  </a:txBody>
                  <a:tcPr/>
                </a:tc>
                <a:tc>
                  <a:txBody>
                    <a:bodyPr/>
                    <a:lstStyle/>
                    <a:p>
                      <a:pPr marL="0" indent="0" algn="l">
                        <a:buFont typeface="Arial" panose="020B0604020202020204" pitchFamily="34" charset="0"/>
                        <a:buNone/>
                      </a:pPr>
                      <a:r>
                        <a:rPr lang="en-US" sz="2500" dirty="0"/>
                        <a:t>Guides design and testing strategies for the microservices architecture in your project.</a:t>
                      </a:r>
                      <a:endParaRPr lang="en-IN" sz="2500" dirty="0"/>
                    </a:p>
                  </a:txBody>
                  <a:tcPr/>
                </a:tc>
                <a:tc>
                  <a:txBody>
                    <a:bodyPr/>
                    <a:lstStyle/>
                    <a:p>
                      <a:pPr algn="ctr"/>
                      <a:r>
                        <a:rPr lang="en-IN" sz="2500" dirty="0"/>
                        <a:t>2021</a:t>
                      </a:r>
                    </a:p>
                  </a:txBody>
                  <a:tcPr/>
                </a:tc>
                <a:extLst>
                  <a:ext uri="{0D108BD9-81ED-4DB2-BD59-A6C34878D82A}">
                    <a16:rowId xmlns:a16="http://schemas.microsoft.com/office/drawing/2014/main" val="2076551870"/>
                  </a:ext>
                </a:extLst>
              </a:tr>
              <a:tr h="3561836">
                <a:tc>
                  <a:txBody>
                    <a:bodyPr/>
                    <a:lstStyle/>
                    <a:p>
                      <a:pPr algn="ctr"/>
                      <a:r>
                        <a:rPr lang="en-IN" sz="2500" dirty="0"/>
                        <a:t>[6]</a:t>
                      </a:r>
                    </a:p>
                  </a:txBody>
                  <a:tcPr/>
                </a:tc>
                <a:tc>
                  <a:txBody>
                    <a:bodyPr/>
                    <a:lstStyle/>
                    <a:p>
                      <a:pPr algn="l"/>
                      <a:r>
                        <a:rPr lang="en-IN" sz="2500" dirty="0"/>
                        <a:t>Marieke Huisman</a:t>
                      </a:r>
                    </a:p>
                  </a:txBody>
                  <a:tcPr/>
                </a:tc>
                <a:tc>
                  <a:txBody>
                    <a:bodyPr/>
                    <a:lstStyle/>
                    <a:p>
                      <a:pPr algn="l"/>
                      <a:r>
                        <a:rPr lang="en-US" sz="2500" dirty="0"/>
                        <a:t>Log-based Software Monitoring: A Systematic Mapping Study</a:t>
                      </a:r>
                      <a:endParaRPr lang="en-IN" sz="2500" dirty="0"/>
                    </a:p>
                  </a:txBody>
                  <a:tcPr/>
                </a:tc>
                <a:tc>
                  <a:txBody>
                    <a:bodyPr/>
                    <a:lstStyle/>
                    <a:p>
                      <a:pPr algn="l"/>
                      <a:r>
                        <a:rPr lang="en-US" sz="2500" dirty="0"/>
                        <a:t>Reviews logging practices, infrastructure, and analysis for reliability, addressing developer tooling challenges.</a:t>
                      </a:r>
                      <a:endParaRPr lang="en-IN" sz="25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500" dirty="0"/>
                        <a:t>Machine learning for contextual log analysis.</a:t>
                      </a:r>
                      <a:endParaRPr lang="en-IN" sz="25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2500" dirty="0"/>
                        <a:t>Provides insights for automating log processing and identifying suspicious activities, enhancing your API security logging and monitoring project.</a:t>
                      </a:r>
                      <a:endParaRPr lang="en-IN" sz="2500" dirty="0"/>
                    </a:p>
                  </a:txBody>
                  <a:tcPr/>
                </a:tc>
                <a:tc>
                  <a:txBody>
                    <a:bodyPr/>
                    <a:lstStyle/>
                    <a:p>
                      <a:pPr algn="ctr"/>
                      <a:r>
                        <a:rPr lang="en-IN" sz="2500" dirty="0"/>
                        <a:t>2021</a:t>
                      </a:r>
                    </a:p>
                  </a:txBody>
                  <a:tcPr/>
                </a:tc>
                <a:extLst>
                  <a:ext uri="{0D108BD9-81ED-4DB2-BD59-A6C34878D82A}">
                    <a16:rowId xmlns:a16="http://schemas.microsoft.com/office/drawing/2014/main" val="1468311622"/>
                  </a:ext>
                </a:extLst>
              </a:tr>
            </a:tbl>
          </a:graphicData>
        </a:graphic>
      </p:graphicFrame>
    </p:spTree>
    <p:extLst>
      <p:ext uri="{BB962C8B-B14F-4D97-AF65-F5344CB8AC3E}">
        <p14:creationId xmlns:p14="http://schemas.microsoft.com/office/powerpoint/2010/main" val="4138066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104CCE-5F55-BD92-F3C7-E7BD682B57CF}"/>
            </a:ext>
          </a:extLst>
        </p:cNvPr>
        <p:cNvGrpSpPr/>
        <p:nvPr/>
      </p:nvGrpSpPr>
      <p:grpSpPr>
        <a:xfrm>
          <a:off x="0" y="0"/>
          <a:ext cx="0" cy="0"/>
          <a:chOff x="0" y="0"/>
          <a:chExt cx="0" cy="0"/>
        </a:xfrm>
      </p:grpSpPr>
      <p:sp>
        <p:nvSpPr>
          <p:cNvPr id="5" name="TextBox 5">
            <a:extLst>
              <a:ext uri="{FF2B5EF4-FFF2-40B4-BE49-F238E27FC236}">
                <a16:creationId xmlns:a16="http://schemas.microsoft.com/office/drawing/2014/main" id="{0E9BE931-D249-D86C-6202-865AD7BF1F0B}"/>
              </a:ext>
            </a:extLst>
          </p:cNvPr>
          <p:cNvSpPr txBox="1"/>
          <p:nvPr/>
        </p:nvSpPr>
        <p:spPr>
          <a:xfrm>
            <a:off x="609600" y="257402"/>
            <a:ext cx="18516600" cy="1243930"/>
          </a:xfrm>
          <a:prstGeom prst="rect">
            <a:avLst/>
          </a:prstGeom>
        </p:spPr>
        <p:txBody>
          <a:bodyPr wrap="square" lIns="0" tIns="0" rIns="0" bIns="0" rtlCol="0" anchor="t">
            <a:spAutoFit/>
          </a:bodyPr>
          <a:lstStyle/>
          <a:p>
            <a:pPr algn="l">
              <a:lnSpc>
                <a:spcPts val="9699"/>
              </a:lnSpc>
            </a:pPr>
            <a:r>
              <a:rPr lang="en-US" sz="8800" b="1" dirty="0">
                <a:solidFill>
                  <a:srgbClr val="004AAD"/>
                </a:solidFill>
                <a:latin typeface="Georgia Pro Condensed Bold"/>
                <a:ea typeface="Georgia Pro Condensed Bold"/>
                <a:cs typeface="Georgia Pro Condensed Bold"/>
                <a:sym typeface="Georgia Pro Condensed Bold"/>
              </a:rPr>
              <a:t>Review Of Literature </a:t>
            </a:r>
          </a:p>
        </p:txBody>
      </p:sp>
      <p:sp>
        <p:nvSpPr>
          <p:cNvPr id="6" name="TextBox 6">
            <a:extLst>
              <a:ext uri="{FF2B5EF4-FFF2-40B4-BE49-F238E27FC236}">
                <a16:creationId xmlns:a16="http://schemas.microsoft.com/office/drawing/2014/main" id="{9C554291-513F-BC6F-0ACE-944A04119664}"/>
              </a:ext>
            </a:extLst>
          </p:cNvPr>
          <p:cNvSpPr txBox="1"/>
          <p:nvPr/>
        </p:nvSpPr>
        <p:spPr>
          <a:xfrm>
            <a:off x="6394997" y="4285605"/>
            <a:ext cx="10030222" cy="573490"/>
          </a:xfrm>
          <a:prstGeom prst="rect">
            <a:avLst/>
          </a:prstGeom>
        </p:spPr>
        <p:txBody>
          <a:bodyPr lIns="0" tIns="0" rIns="0" bIns="0" rtlCol="0" anchor="t">
            <a:spAutoFit/>
          </a:bodyPr>
          <a:lstStyle/>
          <a:p>
            <a:pPr algn="l">
              <a:lnSpc>
                <a:spcPts val="4846"/>
              </a:lnSpc>
            </a:pPr>
            <a:endParaRPr lang="en-US" sz="3461" dirty="0">
              <a:solidFill>
                <a:srgbClr val="000000"/>
              </a:solidFill>
              <a:latin typeface="The Youngest"/>
              <a:ea typeface="The Youngest"/>
              <a:cs typeface="The Youngest"/>
              <a:sym typeface="The Youngest"/>
            </a:endParaRPr>
          </a:p>
        </p:txBody>
      </p:sp>
      <p:sp>
        <p:nvSpPr>
          <p:cNvPr id="7" name="TextBox 7">
            <a:extLst>
              <a:ext uri="{FF2B5EF4-FFF2-40B4-BE49-F238E27FC236}">
                <a16:creationId xmlns:a16="http://schemas.microsoft.com/office/drawing/2014/main" id="{F763724D-C643-55B0-3B19-5BF285C86C00}"/>
              </a:ext>
            </a:extLst>
          </p:cNvPr>
          <p:cNvSpPr txBox="1"/>
          <p:nvPr/>
        </p:nvSpPr>
        <p:spPr>
          <a:xfrm>
            <a:off x="457200" y="4228937"/>
            <a:ext cx="2157197" cy="1795363"/>
          </a:xfrm>
          <a:prstGeom prst="rect">
            <a:avLst/>
          </a:prstGeom>
        </p:spPr>
        <p:txBody>
          <a:bodyPr lIns="0" tIns="0" rIns="0" bIns="0" rtlCol="0" anchor="t">
            <a:spAutoFit/>
          </a:bodyPr>
          <a:lstStyle/>
          <a:p>
            <a:pPr algn="l">
              <a:lnSpc>
                <a:spcPts val="14000"/>
              </a:lnSpc>
            </a:pPr>
            <a:r>
              <a:rPr lang="en-US" sz="14000" b="1" dirty="0">
                <a:solidFill>
                  <a:srgbClr val="FFFFFF"/>
                </a:solidFill>
                <a:latin typeface="Georgia Pro Condensed Bold"/>
                <a:ea typeface="Georgia Pro Condensed Bold"/>
                <a:cs typeface="Georgia Pro Condensed Bold"/>
                <a:sym typeface="Georgia Pro Condensed Bold"/>
              </a:rPr>
              <a:t>2</a:t>
            </a:r>
          </a:p>
        </p:txBody>
      </p:sp>
      <p:grpSp>
        <p:nvGrpSpPr>
          <p:cNvPr id="10" name="Group 10">
            <a:extLst>
              <a:ext uri="{FF2B5EF4-FFF2-40B4-BE49-F238E27FC236}">
                <a16:creationId xmlns:a16="http://schemas.microsoft.com/office/drawing/2014/main" id="{AE746956-307D-7C3F-1E6B-A961C4040379}"/>
              </a:ext>
            </a:extLst>
          </p:cNvPr>
          <p:cNvGrpSpPr/>
          <p:nvPr/>
        </p:nvGrpSpPr>
        <p:grpSpPr>
          <a:xfrm>
            <a:off x="17796518" y="-847389"/>
            <a:ext cx="4234367" cy="4927264"/>
            <a:chOff x="0" y="0"/>
            <a:chExt cx="698500" cy="812800"/>
          </a:xfrm>
        </p:grpSpPr>
        <p:sp>
          <p:nvSpPr>
            <p:cNvPr id="11" name="Freeform 11">
              <a:extLst>
                <a:ext uri="{FF2B5EF4-FFF2-40B4-BE49-F238E27FC236}">
                  <a16:creationId xmlns:a16="http://schemas.microsoft.com/office/drawing/2014/main" id="{7B0A6F01-CCBF-F6AE-0C21-F0C130F3AE00}"/>
                </a:ext>
              </a:extLst>
            </p:cNvPr>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004AAD"/>
            </a:solidFill>
          </p:spPr>
        </p:sp>
        <p:sp>
          <p:nvSpPr>
            <p:cNvPr id="12" name="TextBox 12">
              <a:extLst>
                <a:ext uri="{FF2B5EF4-FFF2-40B4-BE49-F238E27FC236}">
                  <a16:creationId xmlns:a16="http://schemas.microsoft.com/office/drawing/2014/main" id="{438E9D7C-C396-E894-D508-ECBB41F2F8CE}"/>
                </a:ext>
              </a:extLst>
            </p:cNvPr>
            <p:cNvSpPr txBox="1"/>
            <p:nvPr/>
          </p:nvSpPr>
          <p:spPr>
            <a:xfrm>
              <a:off x="0" y="101600"/>
              <a:ext cx="698500" cy="571500"/>
            </a:xfrm>
            <a:prstGeom prst="rect">
              <a:avLst/>
            </a:prstGeom>
          </p:spPr>
          <p:txBody>
            <a:bodyPr lIns="50800" tIns="50800" rIns="50800" bIns="50800" rtlCol="0" anchor="ctr"/>
            <a:lstStyle/>
            <a:p>
              <a:pPr algn="ctr">
                <a:lnSpc>
                  <a:spcPts val="3360"/>
                </a:lnSpc>
              </a:pPr>
              <a:endParaRPr/>
            </a:p>
          </p:txBody>
        </p:sp>
      </p:grpSp>
      <p:graphicFrame>
        <p:nvGraphicFramePr>
          <p:cNvPr id="4" name="Table 3">
            <a:extLst>
              <a:ext uri="{FF2B5EF4-FFF2-40B4-BE49-F238E27FC236}">
                <a16:creationId xmlns:a16="http://schemas.microsoft.com/office/drawing/2014/main" id="{852E4036-E7FC-02ED-E502-E3F40F955390}"/>
              </a:ext>
            </a:extLst>
          </p:cNvPr>
          <p:cNvGraphicFramePr>
            <a:graphicFrameLocks noGrp="1"/>
          </p:cNvGraphicFramePr>
          <p:nvPr>
            <p:extLst>
              <p:ext uri="{D42A27DB-BD31-4B8C-83A1-F6EECF244321}">
                <p14:modId xmlns:p14="http://schemas.microsoft.com/office/powerpoint/2010/main" val="577538966"/>
              </p:ext>
            </p:extLst>
          </p:nvPr>
        </p:nvGraphicFramePr>
        <p:xfrm>
          <a:off x="442912" y="1638300"/>
          <a:ext cx="17068799" cy="4567676"/>
        </p:xfrm>
        <a:graphic>
          <a:graphicData uri="http://schemas.openxmlformats.org/drawingml/2006/table">
            <a:tbl>
              <a:tblPr firstRow="1" bandRow="1">
                <a:tableStyleId>{5C22544A-7EE6-4342-B048-85BDC9FD1C3A}</a:tableStyleId>
              </a:tblPr>
              <a:tblGrid>
                <a:gridCol w="1147482">
                  <a:extLst>
                    <a:ext uri="{9D8B030D-6E8A-4147-A177-3AD203B41FA5}">
                      <a16:colId xmlns:a16="http://schemas.microsoft.com/office/drawing/2014/main" val="932125074"/>
                    </a:ext>
                  </a:extLst>
                </a:gridCol>
                <a:gridCol w="2294964">
                  <a:extLst>
                    <a:ext uri="{9D8B030D-6E8A-4147-A177-3AD203B41FA5}">
                      <a16:colId xmlns:a16="http://schemas.microsoft.com/office/drawing/2014/main" val="3702128590"/>
                    </a:ext>
                  </a:extLst>
                </a:gridCol>
                <a:gridCol w="2749176">
                  <a:extLst>
                    <a:ext uri="{9D8B030D-6E8A-4147-A177-3AD203B41FA5}">
                      <a16:colId xmlns:a16="http://schemas.microsoft.com/office/drawing/2014/main" val="1971456758"/>
                    </a:ext>
                  </a:extLst>
                </a:gridCol>
                <a:gridCol w="2844799">
                  <a:extLst>
                    <a:ext uri="{9D8B030D-6E8A-4147-A177-3AD203B41FA5}">
                      <a16:colId xmlns:a16="http://schemas.microsoft.com/office/drawing/2014/main" val="1105270360"/>
                    </a:ext>
                  </a:extLst>
                </a:gridCol>
                <a:gridCol w="2331667">
                  <a:extLst>
                    <a:ext uri="{9D8B030D-6E8A-4147-A177-3AD203B41FA5}">
                      <a16:colId xmlns:a16="http://schemas.microsoft.com/office/drawing/2014/main" val="3460843846"/>
                    </a:ext>
                  </a:extLst>
                </a:gridCol>
                <a:gridCol w="3810000">
                  <a:extLst>
                    <a:ext uri="{9D8B030D-6E8A-4147-A177-3AD203B41FA5}">
                      <a16:colId xmlns:a16="http://schemas.microsoft.com/office/drawing/2014/main" val="526186583"/>
                    </a:ext>
                  </a:extLst>
                </a:gridCol>
                <a:gridCol w="1890711">
                  <a:extLst>
                    <a:ext uri="{9D8B030D-6E8A-4147-A177-3AD203B41FA5}">
                      <a16:colId xmlns:a16="http://schemas.microsoft.com/office/drawing/2014/main" val="1682214088"/>
                    </a:ext>
                  </a:extLst>
                </a:gridCol>
              </a:tblGrid>
              <a:tr h="953528">
                <a:tc>
                  <a:txBody>
                    <a:bodyPr/>
                    <a:lstStyle/>
                    <a:p>
                      <a:pPr algn="ctr"/>
                      <a:r>
                        <a:rPr lang="en-IN" sz="3000" dirty="0"/>
                        <a:t>S No</a:t>
                      </a:r>
                    </a:p>
                  </a:txBody>
                  <a:tcPr/>
                </a:tc>
                <a:tc>
                  <a:txBody>
                    <a:bodyPr/>
                    <a:lstStyle/>
                    <a:p>
                      <a:pPr algn="ctr"/>
                      <a:r>
                        <a:rPr lang="en-IN" sz="3000" dirty="0"/>
                        <a:t>Authors / (Publisher)</a:t>
                      </a:r>
                    </a:p>
                  </a:txBody>
                  <a:tcPr/>
                </a:tc>
                <a:tc>
                  <a:txBody>
                    <a:bodyPr/>
                    <a:lstStyle/>
                    <a:p>
                      <a:pPr algn="ctr"/>
                      <a:r>
                        <a:rPr lang="en-IN" sz="3000" dirty="0"/>
                        <a:t>Paper Title</a:t>
                      </a:r>
                    </a:p>
                  </a:txBody>
                  <a:tcPr/>
                </a:tc>
                <a:tc>
                  <a:txBody>
                    <a:bodyPr/>
                    <a:lstStyle/>
                    <a:p>
                      <a:pPr algn="ctr"/>
                      <a:r>
                        <a:rPr lang="en-IN" sz="3000" dirty="0"/>
                        <a:t>Parameters/ Objectives</a:t>
                      </a:r>
                    </a:p>
                  </a:txBody>
                  <a:tcPr/>
                </a:tc>
                <a:tc>
                  <a:txBody>
                    <a:bodyPr/>
                    <a:lstStyle/>
                    <a:p>
                      <a:pPr algn="ctr"/>
                      <a:r>
                        <a:rPr lang="en-IN" sz="3000" dirty="0"/>
                        <a:t>Algorithms used</a:t>
                      </a:r>
                    </a:p>
                  </a:txBody>
                  <a:tcPr/>
                </a:tc>
                <a:tc>
                  <a:txBody>
                    <a:bodyPr/>
                    <a:lstStyle/>
                    <a:p>
                      <a:pPr algn="ctr"/>
                      <a:r>
                        <a:rPr lang="en-IN" sz="3000" dirty="0"/>
                        <a:t>Findings</a:t>
                      </a:r>
                    </a:p>
                  </a:txBody>
                  <a:tcPr/>
                </a:tc>
                <a:tc>
                  <a:txBody>
                    <a:bodyPr/>
                    <a:lstStyle/>
                    <a:p>
                      <a:pPr algn="ctr"/>
                      <a:r>
                        <a:rPr lang="en-IN" sz="3000" dirty="0"/>
                        <a:t>Year of Publishing</a:t>
                      </a:r>
                    </a:p>
                  </a:txBody>
                  <a:tcPr/>
                </a:tc>
                <a:extLst>
                  <a:ext uri="{0D108BD9-81ED-4DB2-BD59-A6C34878D82A}">
                    <a16:rowId xmlns:a16="http://schemas.microsoft.com/office/drawing/2014/main" val="4074035296"/>
                  </a:ext>
                </a:extLst>
              </a:tr>
              <a:tr h="3561836">
                <a:tc>
                  <a:txBody>
                    <a:bodyPr/>
                    <a:lstStyle/>
                    <a:p>
                      <a:pPr algn="ctr"/>
                      <a:r>
                        <a:rPr lang="en-IN" sz="2500" dirty="0"/>
                        <a:t>[7]</a:t>
                      </a:r>
                    </a:p>
                  </a:txBody>
                  <a:tcPr/>
                </a:tc>
                <a:tc>
                  <a:txBody>
                    <a:bodyPr/>
                    <a:lstStyle/>
                    <a:p>
                      <a:pPr algn="l"/>
                      <a:r>
                        <a:rPr lang="en-IN" sz="2500" dirty="0"/>
                        <a:t>IEEE</a:t>
                      </a:r>
                    </a:p>
                  </a:txBody>
                  <a:tcPr/>
                </a:tc>
                <a:tc>
                  <a:txBody>
                    <a:bodyPr/>
                    <a:lstStyle/>
                    <a:p>
                      <a:pPr algn="l"/>
                      <a:r>
                        <a:rPr lang="en-US" sz="2500" dirty="0"/>
                        <a:t>Tools and Benchmarks for Automated Log Parsing</a:t>
                      </a:r>
                      <a:endParaRPr lang="en-IN" sz="2500" dirty="0"/>
                    </a:p>
                  </a:txBody>
                  <a:tcPr/>
                </a:tc>
                <a:tc>
                  <a:txBody>
                    <a:bodyPr/>
                    <a:lstStyle/>
                    <a:p>
                      <a:pPr algn="l"/>
                      <a:r>
                        <a:rPr lang="en-US" sz="2500" dirty="0"/>
                        <a:t>Evaluates log parsers for accuracy, robustness, and efficiency in handling unstructured data.</a:t>
                      </a:r>
                      <a:endParaRPr lang="en-IN" sz="2500" dirty="0"/>
                    </a:p>
                  </a:txBody>
                  <a:tcPr/>
                </a:tc>
                <a:tc>
                  <a:txBody>
                    <a:bodyPr/>
                    <a:lstStyle/>
                    <a:p>
                      <a:pPr algn="l"/>
                      <a:r>
                        <a:rPr lang="en-US" sz="2500" dirty="0"/>
                        <a:t>Clustering (Drain, </a:t>
                      </a:r>
                      <a:r>
                        <a:rPr lang="en-US" sz="2500" dirty="0" err="1"/>
                        <a:t>LogSig</a:t>
                      </a:r>
                      <a:r>
                        <a:rPr lang="en-US" sz="2500" dirty="0"/>
                        <a:t>) and frequent pattern mining (SLCT, </a:t>
                      </a:r>
                      <a:r>
                        <a:rPr lang="en-US" sz="2500" dirty="0" err="1"/>
                        <a:t>IPLoM</a:t>
                      </a:r>
                      <a:r>
                        <a:rPr lang="en-US" sz="2500" dirty="0"/>
                        <a:t>).</a:t>
                      </a:r>
                      <a:endParaRPr lang="en-IN" sz="2500" dirty="0"/>
                    </a:p>
                  </a:txBody>
                  <a:tcPr/>
                </a:tc>
                <a:tc>
                  <a:txBody>
                    <a:bodyPr/>
                    <a:lstStyle/>
                    <a:p>
                      <a:pPr marL="0" indent="0" algn="l">
                        <a:buFont typeface="Arial" panose="020B0604020202020204" pitchFamily="34" charset="0"/>
                        <a:buNone/>
                      </a:pPr>
                      <a:r>
                        <a:rPr lang="en-US" sz="2500" dirty="0"/>
                        <a:t>Enhances scalability, real-time communication, and system performance in your API monitoring framework.</a:t>
                      </a:r>
                      <a:endParaRPr lang="en-IN" sz="2500" dirty="0"/>
                    </a:p>
                  </a:txBody>
                  <a:tcPr/>
                </a:tc>
                <a:tc>
                  <a:txBody>
                    <a:bodyPr/>
                    <a:lstStyle/>
                    <a:p>
                      <a:pPr algn="ctr"/>
                      <a:r>
                        <a:rPr lang="en-IN" sz="2500" dirty="0"/>
                        <a:t>2019</a:t>
                      </a:r>
                    </a:p>
                  </a:txBody>
                  <a:tcPr/>
                </a:tc>
                <a:extLst>
                  <a:ext uri="{0D108BD9-81ED-4DB2-BD59-A6C34878D82A}">
                    <a16:rowId xmlns:a16="http://schemas.microsoft.com/office/drawing/2014/main" val="2076551870"/>
                  </a:ext>
                </a:extLst>
              </a:tr>
            </a:tbl>
          </a:graphicData>
        </a:graphic>
      </p:graphicFrame>
    </p:spTree>
    <p:extLst>
      <p:ext uri="{BB962C8B-B14F-4D97-AF65-F5344CB8AC3E}">
        <p14:creationId xmlns:p14="http://schemas.microsoft.com/office/powerpoint/2010/main" val="31389335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1442</TotalTime>
  <Words>1229</Words>
  <Application>Microsoft Office PowerPoint</Application>
  <PresentationFormat>Custom</PresentationFormat>
  <Paragraphs>198</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Canva Sans Bold</vt:lpstr>
      <vt:lpstr>The Youngest</vt:lpstr>
      <vt:lpstr>Georgia Pro Condensed Bold</vt:lpstr>
      <vt:lpstr>Calibri </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Modern Thesis Defense Presentation</dc:title>
  <cp:lastModifiedBy>Bhavya Sri</cp:lastModifiedBy>
  <cp:revision>17</cp:revision>
  <dcterms:created xsi:type="dcterms:W3CDTF">2006-08-16T00:00:00Z</dcterms:created>
  <dcterms:modified xsi:type="dcterms:W3CDTF">2024-12-20T13:09:20Z</dcterms:modified>
  <dc:identifier>DAGXda6u6Lw</dc:identifier>
</cp:coreProperties>
</file>