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85" r:id="rId6"/>
    <p:sldId id="286" r:id="rId7"/>
    <p:sldId id="288" r:id="rId8"/>
    <p:sldId id="287" r:id="rId9"/>
    <p:sldId id="282" r:id="rId10"/>
    <p:sldId id="260" r:id="rId11"/>
    <p:sldId id="289" r:id="rId12"/>
    <p:sldId id="292" r:id="rId13"/>
    <p:sldId id="280" r:id="rId14"/>
    <p:sldId id="279" r:id="rId15"/>
    <p:sldId id="266" r:id="rId16"/>
  </p:sldIdLst>
  <p:sldSz cx="18288000" cy="10287000"/>
  <p:notesSz cx="6858000" cy="9144000"/>
  <p:embeddedFontLst>
    <p:embeddedFont>
      <p:font typeface="Canva Sans Bold" panose="020B0604020202020204" charset="0"/>
      <p:regular r:id="rId17"/>
    </p:embeddedFont>
    <p:embeddedFont>
      <p:font typeface="Georgia Pro Condense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108" y="960343"/>
            <a:ext cx="7189800" cy="8366313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71622" y="9068443"/>
            <a:ext cx="6385579" cy="7430492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8285" y="451434"/>
            <a:ext cx="1017819" cy="1017819"/>
          </a:xfrm>
          <a:custGeom>
            <a:avLst/>
            <a:gdLst/>
            <a:ahLst/>
            <a:cxnLst/>
            <a:rect l="l" t="t" r="r" b="b"/>
            <a:pathLst>
              <a:path w="1017819" h="1017819">
                <a:moveTo>
                  <a:pt x="0" y="0"/>
                </a:moveTo>
                <a:lnTo>
                  <a:pt x="1017819" y="0"/>
                </a:lnTo>
                <a:lnTo>
                  <a:pt x="1017819" y="1017819"/>
                </a:lnTo>
                <a:lnTo>
                  <a:pt x="0" y="101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33443" y="2649000"/>
            <a:ext cx="15476930" cy="92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13"/>
              </a:lnSpc>
            </a:pPr>
            <a:r>
              <a:rPr lang="en-US" sz="550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APILogGuard</a:t>
            </a:r>
            <a:r>
              <a:rPr lang="en-US" sz="550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 Security Events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18549" y="544851"/>
            <a:ext cx="14305757" cy="776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4537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Geethanjali</a:t>
            </a:r>
            <a:r>
              <a:rPr lang="en-US" sz="453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College of Engineering and 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37E8F-4DF4-CCFB-62E3-9DC055E345E9}"/>
              </a:ext>
            </a:extLst>
          </p:cNvPr>
          <p:cNvSpPr txBox="1"/>
          <p:nvPr/>
        </p:nvSpPr>
        <p:spPr>
          <a:xfrm>
            <a:off x="10668000" y="5006896"/>
            <a:ext cx="718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Batch No:C7</a:t>
            </a:r>
          </a:p>
          <a:p>
            <a:r>
              <a:rPr lang="en-IN" sz="3600" dirty="0"/>
              <a:t>Guide: A Rahul</a:t>
            </a:r>
          </a:p>
          <a:p>
            <a:r>
              <a:rPr lang="en-IN" sz="3600" dirty="0"/>
              <a:t>Team Members:</a:t>
            </a:r>
          </a:p>
          <a:p>
            <a:r>
              <a:rPr lang="en-IN" sz="3600" dirty="0"/>
              <a:t>	A. Bhavya Sri (21R11A05A5)</a:t>
            </a:r>
          </a:p>
          <a:p>
            <a:r>
              <a:rPr lang="en-IN" sz="3600" dirty="0"/>
              <a:t>	K. Bharath Kumar (21R11A05C8)</a:t>
            </a:r>
          </a:p>
          <a:p>
            <a:r>
              <a:rPr lang="en-IN" sz="3600" dirty="0"/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33704-2489-1DA9-15EA-610637218D3C}"/>
              </a:ext>
            </a:extLst>
          </p:cNvPr>
          <p:cNvSpPr txBox="1"/>
          <p:nvPr/>
        </p:nvSpPr>
        <p:spPr>
          <a:xfrm>
            <a:off x="8686800" y="7793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34400" y="-1743303"/>
            <a:ext cx="11773266" cy="13699801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29000" y="1104900"/>
            <a:ext cx="11773265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System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1000" y="4322344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05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A0967B-EF9D-2772-D99C-EA82884110EA}"/>
              </a:ext>
            </a:extLst>
          </p:cNvPr>
          <p:cNvSpPr txBox="1"/>
          <p:nvPr/>
        </p:nvSpPr>
        <p:spPr>
          <a:xfrm>
            <a:off x="3767847" y="2565777"/>
            <a:ext cx="586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Layered Architecture</a:t>
            </a:r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28C0D87E-99B9-07A2-7FC2-D0B51668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86100"/>
            <a:ext cx="8610600" cy="65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19BFC-A731-18A9-0F45-6F686D80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C0BF91-96C6-1304-AFFC-D904E79C820E}"/>
              </a:ext>
            </a:extLst>
          </p:cNvPr>
          <p:cNvGrpSpPr/>
          <p:nvPr/>
        </p:nvGrpSpPr>
        <p:grpSpPr>
          <a:xfrm>
            <a:off x="-8534400" y="-1743303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5100EAF-0097-3D15-C3E5-C8465B4BBC42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5AE638D-D6E1-2BA6-2CFA-EC01CC906A79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B4C2A73-D1E8-0797-CA70-901E97C969C5}"/>
              </a:ext>
            </a:extLst>
          </p:cNvPr>
          <p:cNvSpPr txBox="1"/>
          <p:nvPr/>
        </p:nvSpPr>
        <p:spPr>
          <a:xfrm>
            <a:off x="3429000" y="1104900"/>
            <a:ext cx="11773265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System Architecture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DA97E46-07FE-8A27-AEE4-E325C355C287}"/>
              </a:ext>
            </a:extLst>
          </p:cNvPr>
          <p:cNvSpPr txBox="1"/>
          <p:nvPr/>
        </p:nvSpPr>
        <p:spPr>
          <a:xfrm>
            <a:off x="381000" y="4322344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05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3F06455-689C-6417-443C-D0A910210EEF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318B870-B318-0417-7BE9-A5461F315404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6BCD5DC-0A56-BCD0-257F-31BC839BCB09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292237-2C83-8AF4-C46B-B8666B675EFF}"/>
              </a:ext>
            </a:extLst>
          </p:cNvPr>
          <p:cNvSpPr txBox="1"/>
          <p:nvPr/>
        </p:nvSpPr>
        <p:spPr>
          <a:xfrm>
            <a:off x="3767847" y="2565777"/>
            <a:ext cx="586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UseCase</a:t>
            </a:r>
            <a:r>
              <a:rPr lang="en-IN" sz="3600" dirty="0"/>
              <a:t> Diagram</a:t>
            </a: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F2944544-8EA8-725C-8302-CA11B9A0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16" y="2348830"/>
            <a:ext cx="7968183" cy="677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3C2D7-1AA6-3E0F-B53E-F169B9F4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07FD67-D2BF-5C7C-566E-625F52A1C917}"/>
              </a:ext>
            </a:extLst>
          </p:cNvPr>
          <p:cNvGrpSpPr/>
          <p:nvPr/>
        </p:nvGrpSpPr>
        <p:grpSpPr>
          <a:xfrm>
            <a:off x="-8534400" y="-1743303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2E8D05D-1BCB-FF6C-79B8-8B45F67313AF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721C367-CBA7-B0BF-386F-66C86B123838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55033DA0-21CD-3CFF-6EE4-6F08E2AE190F}"/>
              </a:ext>
            </a:extLst>
          </p:cNvPr>
          <p:cNvSpPr txBox="1"/>
          <p:nvPr/>
        </p:nvSpPr>
        <p:spPr>
          <a:xfrm>
            <a:off x="3429000" y="1104900"/>
            <a:ext cx="11773265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System Architecture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2882D44-FAB2-15DC-89E7-FD6411330EE5}"/>
              </a:ext>
            </a:extLst>
          </p:cNvPr>
          <p:cNvSpPr txBox="1"/>
          <p:nvPr/>
        </p:nvSpPr>
        <p:spPr>
          <a:xfrm>
            <a:off x="381000" y="4322344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05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FCC231C-66B0-9D9C-C431-1DBF9FD3888A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B17F1EE-6AE1-02B7-7615-0608918DC828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C55942E-1C7B-4929-45E0-AA988B95208E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344C38-0C12-F384-A8E0-451E780E003C}"/>
              </a:ext>
            </a:extLst>
          </p:cNvPr>
          <p:cNvSpPr txBox="1"/>
          <p:nvPr/>
        </p:nvSpPr>
        <p:spPr>
          <a:xfrm>
            <a:off x="3767847" y="2565777"/>
            <a:ext cx="586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DataFlow</a:t>
            </a:r>
            <a:r>
              <a:rPr lang="en-IN" sz="3600" dirty="0"/>
              <a:t> Diagram</a:t>
            </a:r>
          </a:p>
        </p:txBody>
      </p:sp>
      <p:pic>
        <p:nvPicPr>
          <p:cNvPr id="6146" name="Picture 2" descr="PlantUML diagram">
            <a:extLst>
              <a:ext uri="{FF2B5EF4-FFF2-40B4-BE49-F238E27FC236}">
                <a16:creationId xmlns:a16="http://schemas.microsoft.com/office/drawing/2014/main" id="{9BB9CB53-C39B-F78A-C613-8E21F3F2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348830"/>
            <a:ext cx="8077200" cy="765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2A78-E44F-9985-5A4F-BFE981F9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6026221-22B6-B9CB-E78D-69A0753D6537}"/>
              </a:ext>
            </a:extLst>
          </p:cNvPr>
          <p:cNvGrpSpPr/>
          <p:nvPr/>
        </p:nvGrpSpPr>
        <p:grpSpPr>
          <a:xfrm>
            <a:off x="-8625469" y="-1706401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61ECD7-DA6A-0EE7-E6B1-5FEA013F7362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3468C0-0B07-905C-2FA4-A0D704CD96F8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A7B5251-9DA3-AEEE-81DE-0322604CC0DF}"/>
              </a:ext>
            </a:extLst>
          </p:cNvPr>
          <p:cNvSpPr txBox="1"/>
          <p:nvPr/>
        </p:nvSpPr>
        <p:spPr>
          <a:xfrm>
            <a:off x="3505200" y="1257300"/>
            <a:ext cx="12725400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Expected Outcomes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CEBD24E-C952-5A3E-84FD-3DAD66ED0B47}"/>
              </a:ext>
            </a:extLst>
          </p:cNvPr>
          <p:cNvSpPr txBox="1"/>
          <p:nvPr/>
        </p:nvSpPr>
        <p:spPr>
          <a:xfrm>
            <a:off x="457200" y="4203698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06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7F6B917-C261-D25D-67A7-7E715462DCEB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61AF909-CF7B-07A3-628A-93E332F55902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4DD4600-14F7-1596-ED6F-7A009E52FEAD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4A6993-0D03-0E22-B8C5-90198DC58E02}"/>
              </a:ext>
            </a:extLst>
          </p:cNvPr>
          <p:cNvSpPr txBox="1"/>
          <p:nvPr/>
        </p:nvSpPr>
        <p:spPr>
          <a:xfrm>
            <a:off x="3352800" y="2543999"/>
            <a:ext cx="13876564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Final Product</a:t>
            </a:r>
            <a:r>
              <a:rPr lang="en-IN" sz="3600" dirty="0"/>
              <a:t>:</a:t>
            </a:r>
          </a:p>
          <a:p>
            <a:r>
              <a:rPr lang="en-IN" sz="3600" dirty="0"/>
              <a:t>	</a:t>
            </a:r>
            <a:r>
              <a:rPr lang="en-US" sz="3600" dirty="0"/>
              <a:t>A security monitoring system that provides real-time logging, analysis, and alerts for API security.</a:t>
            </a:r>
            <a:endParaRPr lang="en-IN" sz="3600" dirty="0"/>
          </a:p>
          <a:p>
            <a:endParaRPr lang="en-IN" sz="3600" dirty="0"/>
          </a:p>
          <a:p>
            <a:r>
              <a:rPr lang="en-IN" sz="3600" b="1" dirty="0"/>
              <a:t>Expected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Secure API logging with request &amp; response tracking</a:t>
            </a:r>
            <a:endParaRPr lang="en-I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Visualization dashboards (Grafana)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Automated alerts for anomalies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SIEM-compatible logs for compliance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13958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B324-3C88-F184-5F03-F8415B35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B83A75-0FA9-1A81-A0A0-64E09BE6A5B0}"/>
              </a:ext>
            </a:extLst>
          </p:cNvPr>
          <p:cNvGrpSpPr/>
          <p:nvPr/>
        </p:nvGrpSpPr>
        <p:grpSpPr>
          <a:xfrm>
            <a:off x="-8534400" y="-1743303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02B1C58-A1E5-ECF8-2C2C-2A4F959D7401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2C2E039-9878-4216-0F7B-EC3EB2BBF54F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C5BA2BC-20C2-DE00-7733-30885385236B}"/>
              </a:ext>
            </a:extLst>
          </p:cNvPr>
          <p:cNvSpPr txBox="1"/>
          <p:nvPr/>
        </p:nvSpPr>
        <p:spPr>
          <a:xfrm>
            <a:off x="3429000" y="1104900"/>
            <a:ext cx="13666849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9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Existing System Analysis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277FCB3-CA6F-28A5-6227-9CD4A6AC2F24}"/>
              </a:ext>
            </a:extLst>
          </p:cNvPr>
          <p:cNvSpPr txBox="1"/>
          <p:nvPr/>
        </p:nvSpPr>
        <p:spPr>
          <a:xfrm>
            <a:off x="381000" y="4322344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07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517E3FF-DAF1-364B-9837-5A8D907E66FF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039B6AF-A490-41F4-121E-ACA299BEBE85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EF927CF-132F-F7BF-57BC-73C4ACA2379D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4C4EAB-2505-5138-EE65-9F15A71E3434}"/>
              </a:ext>
            </a:extLst>
          </p:cNvPr>
          <p:cNvSpPr txBox="1"/>
          <p:nvPr/>
        </p:nvSpPr>
        <p:spPr>
          <a:xfrm>
            <a:off x="3429000" y="2480813"/>
            <a:ext cx="13666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 </a:t>
            </a:r>
            <a:r>
              <a:rPr lang="en-IN" sz="3600" dirty="0"/>
              <a:t>Existing Systems &amp; Limitations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Cloud Logging Tools (AWS CloudWatch, Azure Monitor) – Expensive, not fully security-focused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SIEM Solutions (Splunk, ELK Stack) – Require complex configurations</a:t>
            </a:r>
          </a:p>
          <a:p>
            <a:pPr>
              <a:buFont typeface="+mj-lt"/>
              <a:buAutoNum type="arabicPeriod"/>
            </a:pPr>
            <a:r>
              <a:rPr lang="en-IN" sz="3600" dirty="0"/>
              <a:t>Traditional API Gateways (Kong, Apigee) – Focus on API management, lack detailed logging</a:t>
            </a:r>
          </a:p>
          <a:p>
            <a:pPr>
              <a:buFont typeface="+mj-lt"/>
              <a:buAutoNum type="arabicPeriod"/>
            </a:pPr>
            <a:endParaRPr lang="en-IN" sz="3600" dirty="0"/>
          </a:p>
          <a:p>
            <a:r>
              <a:rPr lang="en-US" sz="3600" dirty="0"/>
              <a:t>How Our System Improves on Existing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Open-source &amp; cost-effective compared to enterprise SIEM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Lightweight &amp; easy to integrate with any API-based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Focus on security logging, not just API performance monitoring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6567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96258" y="-1706400"/>
            <a:ext cx="11773266" cy="13699801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661906" y="2887743"/>
            <a:ext cx="8620446" cy="509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82"/>
              </a:lnSpc>
            </a:pPr>
            <a:r>
              <a:rPr lang="en-US" sz="2118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190500"/>
            <a:ext cx="1207819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00F67-C978-2A31-5443-7C623C08DCCA}"/>
              </a:ext>
            </a:extLst>
          </p:cNvPr>
          <p:cNvSpPr txBox="1"/>
          <p:nvPr/>
        </p:nvSpPr>
        <p:spPr>
          <a:xfrm>
            <a:off x="1828800" y="1616243"/>
            <a:ext cx="7848600" cy="738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Domain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Requirement Gathering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Software &amp; technology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System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Exception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Existing System Analysis</a:t>
            </a:r>
          </a:p>
          <a:p>
            <a:pPr>
              <a:lnSpc>
                <a:spcPct val="150000"/>
              </a:lnSpc>
            </a:pP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343400" y="1790700"/>
            <a:ext cx="124230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Domain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3400" y="4203699"/>
            <a:ext cx="2157197" cy="1879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D7F76-0666-7065-97AC-13723CD9EF16}"/>
              </a:ext>
            </a:extLst>
          </p:cNvPr>
          <p:cNvSpPr txBox="1"/>
          <p:nvPr/>
        </p:nvSpPr>
        <p:spPr>
          <a:xfrm>
            <a:off x="4495800" y="3034630"/>
            <a:ext cx="1261319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100" dirty="0"/>
              <a:t>Web security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100" dirty="0"/>
              <a:t>Api monitoring </a:t>
            </a:r>
          </a:p>
          <a:p>
            <a:r>
              <a:rPr lang="en-US" sz="4100" dirty="0"/>
              <a:t>	</a:t>
            </a:r>
          </a:p>
          <a:p>
            <a:r>
              <a:rPr lang="en-US" sz="4100" dirty="0"/>
              <a:t>By leveraging tools such as Prometheus, Grafana, and SIEM, we aim to provide real-time threat detection and automated alerts, addressing critical security vulnerabilities in API-driven applications.</a:t>
            </a:r>
          </a:p>
          <a:p>
            <a:endParaRPr lang="en-US" sz="4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6F9F-B495-26CD-5FCE-56033EA4A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2F2B26-02A9-1B15-8044-44A558C3E7B9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250CD18-135E-C780-8AA0-F4F11E1BC160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F079873-54F0-9FC7-783C-6E265AD4D815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36C465F-60E7-BB96-A4F4-4229F25A3EC6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BA86A82-A386-89D4-09E0-227F63E02F69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C111C97-34D0-2CB0-7BCF-F7C2E21F241B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6EF43CAD-F19D-C170-5A31-8B1FD49A2E46}"/>
              </a:ext>
            </a:extLst>
          </p:cNvPr>
          <p:cNvSpPr txBox="1"/>
          <p:nvPr/>
        </p:nvSpPr>
        <p:spPr>
          <a:xfrm>
            <a:off x="4264742" y="1104900"/>
            <a:ext cx="131088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699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Problem Statement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52F71B1-2340-4D7D-EDF0-FD14B2BD9022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28311-CCC5-B774-AE57-CCE149B6B06C}"/>
              </a:ext>
            </a:extLst>
          </p:cNvPr>
          <p:cNvSpPr txBox="1"/>
          <p:nvPr/>
        </p:nvSpPr>
        <p:spPr>
          <a:xfrm>
            <a:off x="4264742" y="2501230"/>
            <a:ext cx="1310885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With the rapid increase in API-driven applications, securing APIs has become a major challenge. API security vulnerabilities, such as broken authentication, insufficient logging, and brute force attacks, expose sensitive data to attackers.</a:t>
            </a:r>
          </a:p>
          <a:p>
            <a:endParaRPr lang="en-US" sz="3600" dirty="0"/>
          </a:p>
          <a:p>
            <a:r>
              <a:rPr lang="en-US" sz="3600" dirty="0"/>
              <a:t>Need for the Project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Many APIs lack proper logging and monitoring, making it difficult to detect security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Insufficient logging can result in delayed incident response and data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Existing monitoring solutions often focus on application health but lack detailed security event tracking.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02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88532-7E72-DF36-C986-158C28FB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DC1F90-9C5E-1A5A-EC97-0246D65703BF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10DF11D-8A80-E004-620F-C094520FD361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702936-6FD9-C623-D2FA-637397F2D871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E9C5C38-A5F0-0535-4181-EA6B3BCF9140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ACE0F0B-FC05-A338-4292-D1C36A853472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903EF87-8D69-7160-9962-58DD5AE24DAD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437DE619-BEFB-EB3E-FECD-E68D7972D340}"/>
              </a:ext>
            </a:extLst>
          </p:cNvPr>
          <p:cNvSpPr txBox="1"/>
          <p:nvPr/>
        </p:nvSpPr>
        <p:spPr>
          <a:xfrm>
            <a:off x="4264742" y="1104900"/>
            <a:ext cx="131088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9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Requirement Gathering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0703734-0F44-0238-BBA4-FF57A07C9D24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966B1-6D7E-3935-C67F-B7658A235D93}"/>
              </a:ext>
            </a:extLst>
          </p:cNvPr>
          <p:cNvSpPr txBox="1"/>
          <p:nvPr/>
        </p:nvSpPr>
        <p:spPr>
          <a:xfrm>
            <a:off x="4685202" y="2961076"/>
            <a:ext cx="13108858" cy="5823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Functional Requirements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 User Authentication (JWT-based login, role-based access)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API Request &amp; Response Logging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Real-time Monitoring &amp; Alerting (Prometheus &amp; Grafana)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Suspicious Activity Detection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 Log Storage &amp; Analysis</a:t>
            </a: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182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FFB60-A21B-44A8-B65D-934BFA9FA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629451-4E05-7E17-27AB-C9433768CCC2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39FF5E-53AA-C317-07B6-53E886C2367E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8D7B85-DE57-5595-1EFB-6EF39012F098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EF92BE1-C334-2392-966C-FFEC74B5BC60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383F234-5A3F-0C9F-FC32-38DAEFD5EE90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A912D63-5F3D-A58D-B4DB-4FB07802F942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D62393D-E57C-DDDB-C6EE-8C83E9350FD3}"/>
              </a:ext>
            </a:extLst>
          </p:cNvPr>
          <p:cNvSpPr txBox="1"/>
          <p:nvPr/>
        </p:nvSpPr>
        <p:spPr>
          <a:xfrm>
            <a:off x="4264742" y="1104900"/>
            <a:ext cx="131088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9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Requirement Gathering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169089B-362A-CD5D-6E5D-0E920D1ABBEA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DE1BE-79AE-3FEB-C277-230C0AEFF2B7}"/>
              </a:ext>
            </a:extLst>
          </p:cNvPr>
          <p:cNvSpPr txBox="1"/>
          <p:nvPr/>
        </p:nvSpPr>
        <p:spPr>
          <a:xfrm>
            <a:off x="4685202" y="2961076"/>
            <a:ext cx="13108858" cy="332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Non-Functional Requirements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 </a:t>
            </a:r>
            <a:r>
              <a:rPr lang="en-US" sz="3600" dirty="0"/>
              <a:t>Scalability – Handle large API traffic efficiently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Security – Encrypt logs, prevent unauthorized access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Performance – Ensure logging does not slow down APIs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7364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CBD8-D3A8-27BF-85B8-71DE5F5F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7CAA275-50A4-E634-18EE-97B5E2B60938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54D03BB-CEB2-CDD0-6D3A-D62D6EB0F1B6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8E554C-F66C-4324-9D6B-EDA9DA0C3A8E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5E54049-E324-1719-8A84-CEE79545A6E0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6CD49C3-2DC7-147E-2804-8F62374E607B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B19B6E7-81D1-3BC1-195A-CEB5BE674214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426FFF55-E58D-9AE1-928E-2A8E08C4476E}"/>
              </a:ext>
            </a:extLst>
          </p:cNvPr>
          <p:cNvSpPr txBox="1"/>
          <p:nvPr/>
        </p:nvSpPr>
        <p:spPr>
          <a:xfrm>
            <a:off x="4264742" y="1104900"/>
            <a:ext cx="131088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9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Requirement Gathering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E3EDE6F-9737-8B4B-DF66-8ABED685D5C1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DD3D0-D495-D392-BC4A-61E53BD3265B}"/>
              </a:ext>
            </a:extLst>
          </p:cNvPr>
          <p:cNvSpPr txBox="1"/>
          <p:nvPr/>
        </p:nvSpPr>
        <p:spPr>
          <a:xfrm>
            <a:off x="4685202" y="2961076"/>
            <a:ext cx="13108858" cy="332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User Requirements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/>
              <a:t> </a:t>
            </a:r>
            <a:r>
              <a:rPr lang="en-US" sz="3600" dirty="0"/>
              <a:t>Developers – Need a secure API monitoring solution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Security Teams – Require real-time alerts for API threats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System Admins – Need visibility into API usage trends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091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185F2-85A6-8E8F-1001-5C003841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2CCE9CF-8379-2962-4D63-DD7EC1F0953A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34A88C7-977E-17F3-0FCA-8315BB81FBD6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01DE27D-3B00-425A-0344-31ECF3FFD57C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21A570F-48CA-84CA-75CC-8F799E477B31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DB4F8B-2BD8-52B0-9785-96C77A1E4014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53EBFDF-AA64-2897-FBEC-7C0BDB88C8D8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6E3D9AB-2FA0-91A9-5197-8C99661301A1}"/>
              </a:ext>
            </a:extLst>
          </p:cNvPr>
          <p:cNvSpPr txBox="1"/>
          <p:nvPr/>
        </p:nvSpPr>
        <p:spPr>
          <a:xfrm>
            <a:off x="4264742" y="1104900"/>
            <a:ext cx="13108858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9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Requirement Gathering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7C4D069-A8BD-E588-B756-3C050E31111B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6330E-25D1-88DD-9D2D-BD11B65BECAB}"/>
              </a:ext>
            </a:extLst>
          </p:cNvPr>
          <p:cNvSpPr txBox="1"/>
          <p:nvPr/>
        </p:nvSpPr>
        <p:spPr>
          <a:xfrm>
            <a:off x="4685202" y="3041555"/>
            <a:ext cx="13108858" cy="454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Feasibility Analysis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Technical Feasibility – Uses widely supported tools (Node.js, MongoDB, Prometheus)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Economic Feasibility – Uses open-source monitoring tools (low-cost implementation)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Operational Feasibility – Easy to integrate with existing APIs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427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FF99-3EDD-205A-6EDA-8F403584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187D032-CF95-2097-F868-B9A2750EF6FB}"/>
              </a:ext>
            </a:extLst>
          </p:cNvPr>
          <p:cNvGrpSpPr/>
          <p:nvPr/>
        </p:nvGrpSpPr>
        <p:grpSpPr>
          <a:xfrm>
            <a:off x="-7772400" y="-1582576"/>
            <a:ext cx="11773266" cy="13699801"/>
            <a:chOff x="0" y="0"/>
            <a:chExt cx="6985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003B3F-28FD-0850-FB9C-3816EEE81619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D4F1F60-8E1A-B671-D7A9-CC2EE1F7C735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9EBD395-7808-4759-DEEE-6DB1C17A5F04}"/>
              </a:ext>
            </a:extLst>
          </p:cNvPr>
          <p:cNvGrpSpPr/>
          <p:nvPr/>
        </p:nvGrpSpPr>
        <p:grpSpPr>
          <a:xfrm>
            <a:off x="17796518" y="-847389"/>
            <a:ext cx="4234367" cy="4927264"/>
            <a:chOff x="0" y="0"/>
            <a:chExt cx="6985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3E93AE2-13CE-9F44-213A-1966D4BCFFAA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3F860B8-0F35-2D81-7D6D-973A75B09FD0}"/>
                </a:ext>
              </a:extLst>
            </p:cNvPr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5F34576B-DA9E-D9BB-6375-AA89EBA21C9B}"/>
              </a:ext>
            </a:extLst>
          </p:cNvPr>
          <p:cNvSpPr txBox="1"/>
          <p:nvPr/>
        </p:nvSpPr>
        <p:spPr>
          <a:xfrm>
            <a:off x="4264742" y="1104900"/>
            <a:ext cx="13261258" cy="1161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7500" b="1" dirty="0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Software &amp; Technology Stack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A905532-F816-CA75-E44E-3D1883726AC9}"/>
              </a:ext>
            </a:extLst>
          </p:cNvPr>
          <p:cNvSpPr txBox="1"/>
          <p:nvPr/>
        </p:nvSpPr>
        <p:spPr>
          <a:xfrm>
            <a:off x="533400" y="4203699"/>
            <a:ext cx="2157197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b="1" dirty="0">
                <a:solidFill>
                  <a:srgbClr val="FFFFFF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E8D68-A278-891D-3A63-E575ABC3E84B}"/>
              </a:ext>
            </a:extLst>
          </p:cNvPr>
          <p:cNvSpPr txBox="1"/>
          <p:nvPr/>
        </p:nvSpPr>
        <p:spPr>
          <a:xfrm>
            <a:off x="4264742" y="2501230"/>
            <a:ext cx="13108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b="1" dirty="0"/>
          </a:p>
          <a:p>
            <a:endParaRPr lang="en-IN" sz="3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B999E9-A55C-5EE6-5742-C7EF4671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347"/>
              </p:ext>
            </p:extLst>
          </p:nvPr>
        </p:nvGraphicFramePr>
        <p:xfrm>
          <a:off x="4420463" y="2507375"/>
          <a:ext cx="12797415" cy="6813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16">
                  <a:extLst>
                    <a:ext uri="{9D8B030D-6E8A-4147-A177-3AD203B41FA5}">
                      <a16:colId xmlns:a16="http://schemas.microsoft.com/office/drawing/2014/main" val="160912255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730763595"/>
                    </a:ext>
                  </a:extLst>
                </a:gridCol>
                <a:gridCol w="5181599">
                  <a:extLst>
                    <a:ext uri="{9D8B030D-6E8A-4147-A177-3AD203B41FA5}">
                      <a16:colId xmlns:a16="http://schemas.microsoft.com/office/drawing/2014/main" val="75472853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4054"/>
                  </a:ext>
                </a:extLst>
              </a:tr>
              <a:tr h="1035925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Node.js (Express.js)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Scalable, lightweight, widely used for APIs</a:t>
                      </a:r>
                      <a:endParaRPr lang="en-IN" sz="2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5183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NoSQL, ideal for storing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4985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JWT (JSON Web Tokens)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Secure token-based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1205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Prometheus &amp; Grafana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Real-time API monitoring &amp;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7959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Alerting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Webhook-based alerts</a:t>
                      </a:r>
                      <a:endParaRPr lang="en-IN" sz="2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Automated notifications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5056"/>
                  </a:ext>
                </a:extLst>
              </a:tr>
              <a:tr h="1312333"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SIEM Compliance, 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Aligns with industry standards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1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546</Words>
  <Application>Microsoft Office PowerPoint</Application>
  <PresentationFormat>Custom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Canva Sans Bold</vt:lpstr>
      <vt:lpstr>Wingdings</vt:lpstr>
      <vt:lpstr>Arial</vt:lpstr>
      <vt:lpstr>Georgia Pro Condensed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Thesis Defense Presentation</dc:title>
  <dc:creator>Bhavya Sri</dc:creator>
  <cp:lastModifiedBy>Bhavya Sri</cp:lastModifiedBy>
  <cp:revision>24</cp:revision>
  <dcterms:created xsi:type="dcterms:W3CDTF">2006-08-16T00:00:00Z</dcterms:created>
  <dcterms:modified xsi:type="dcterms:W3CDTF">2025-02-15T06:14:07Z</dcterms:modified>
  <dc:identifier>DAGXda6u6Lw</dc:identifier>
</cp:coreProperties>
</file>