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1" r:id="rId3"/>
    <p:sldId id="257" r:id="rId4"/>
    <p:sldId id="258" r:id="rId5"/>
    <p:sldId id="259" r:id="rId6"/>
    <p:sldId id="260" r:id="rId7"/>
  </p:sldIdLst>
  <p:sldSz cx="18288000" cy="10287000"/>
  <p:notesSz cx="6858000" cy="9144000"/>
  <p:embeddedFontLst>
    <p:embeddedFont>
      <p:font typeface="Canva Sans" panose="020B0604020202020204" charset="0"/>
      <p:regular r:id="rId8"/>
    </p:embeddedFont>
    <p:embeddedFont>
      <p:font typeface="Poppins Bold" panose="020B0604020202020204"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58213" y="1590692"/>
            <a:ext cx="6296008" cy="62960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id="4" name="TextBox 4"/>
            <p:cNvSpPr txBox="1"/>
            <p:nvPr/>
          </p:nvSpPr>
          <p:spPr>
            <a:xfrm>
              <a:off x="76200" y="19050"/>
              <a:ext cx="660400" cy="717550"/>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a:off x="10229765" y="1590692"/>
            <a:ext cx="6296008" cy="6296008"/>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560"/>
                </a:lnSpc>
              </a:pPr>
              <a:endParaRPr/>
            </a:p>
          </p:txBody>
        </p:sp>
      </p:grpSp>
      <p:grpSp>
        <p:nvGrpSpPr>
          <p:cNvPr id="8" name="Group 8"/>
          <p:cNvGrpSpPr/>
          <p:nvPr/>
        </p:nvGrpSpPr>
        <p:grpSpPr>
          <a:xfrm>
            <a:off x="6292331" y="1666892"/>
            <a:ext cx="6296008" cy="6296008"/>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F08">
                <a:alpha val="49804"/>
              </a:srgbClr>
            </a:solidFill>
          </p:spPr>
        </p:sp>
        <p:sp>
          <p:nvSpPr>
            <p:cNvPr id="10" name="TextBox 10"/>
            <p:cNvSpPr txBox="1"/>
            <p:nvPr/>
          </p:nvSpPr>
          <p:spPr>
            <a:xfrm>
              <a:off x="76200" y="19050"/>
              <a:ext cx="660400" cy="717550"/>
            </a:xfrm>
            <a:prstGeom prst="rect">
              <a:avLst/>
            </a:prstGeom>
          </p:spPr>
          <p:txBody>
            <a:bodyPr lIns="50800" tIns="50800" rIns="50800" bIns="50800" rtlCol="0" anchor="ctr"/>
            <a:lstStyle/>
            <a:p>
              <a:pPr algn="ctr">
                <a:lnSpc>
                  <a:spcPts val="3560"/>
                </a:lnSpc>
              </a:pPr>
              <a:endParaRPr/>
            </a:p>
          </p:txBody>
        </p:sp>
      </p:grpSp>
      <p:sp>
        <p:nvSpPr>
          <p:cNvPr id="11" name="Freeform 11"/>
          <p:cNvSpPr/>
          <p:nvPr/>
        </p:nvSpPr>
        <p:spPr>
          <a:xfrm>
            <a:off x="956276" y="452049"/>
            <a:ext cx="687074" cy="700395"/>
          </a:xfrm>
          <a:custGeom>
            <a:avLst/>
            <a:gdLst/>
            <a:ahLst/>
            <a:cxnLst/>
            <a:rect l="l" t="t" r="r" b="b"/>
            <a:pathLst>
              <a:path w="687074" h="700395">
                <a:moveTo>
                  <a:pt x="0" y="0"/>
                </a:moveTo>
                <a:lnTo>
                  <a:pt x="687074" y="0"/>
                </a:lnTo>
                <a:lnTo>
                  <a:pt x="687074" y="700395"/>
                </a:lnTo>
                <a:lnTo>
                  <a:pt x="0" y="700395"/>
                </a:lnTo>
                <a:lnTo>
                  <a:pt x="0" y="0"/>
                </a:lnTo>
                <a:close/>
              </a:path>
            </a:pathLst>
          </a:custGeom>
          <a:blipFill>
            <a:blip r:embed="rId2"/>
            <a:stretch>
              <a:fillRect l="-969" r="-969"/>
            </a:stretch>
          </a:blipFill>
        </p:spPr>
      </p:sp>
      <p:sp>
        <p:nvSpPr>
          <p:cNvPr id="12" name="TextBox 12"/>
          <p:cNvSpPr txBox="1"/>
          <p:nvPr/>
        </p:nvSpPr>
        <p:spPr>
          <a:xfrm>
            <a:off x="1028700" y="3243262"/>
            <a:ext cx="16200161" cy="3819525"/>
          </a:xfrm>
          <a:prstGeom prst="rect">
            <a:avLst/>
          </a:prstGeom>
        </p:spPr>
        <p:txBody>
          <a:bodyPr lIns="0" tIns="0" rIns="0" bIns="0" rtlCol="0" anchor="t">
            <a:spAutoFit/>
          </a:bodyPr>
          <a:lstStyle/>
          <a:p>
            <a:pPr algn="ctr">
              <a:lnSpc>
                <a:spcPts val="9850"/>
              </a:lnSpc>
            </a:pPr>
            <a:r>
              <a:rPr lang="en-US" sz="8208" b="1" spc="1436" dirty="0">
                <a:solidFill>
                  <a:srgbClr val="000000"/>
                </a:solidFill>
                <a:latin typeface="Poppins Bold"/>
                <a:ea typeface="Poppins Bold"/>
                <a:cs typeface="Poppins Bold"/>
                <a:sym typeface="Poppins Bold"/>
              </a:rPr>
              <a:t>APILOGGUARD FOR SECURITY EVENTS</a:t>
            </a:r>
          </a:p>
          <a:p>
            <a:pPr marL="0" lvl="0" indent="0" algn="ctr">
              <a:lnSpc>
                <a:spcPts val="9850"/>
              </a:lnSpc>
            </a:pPr>
            <a:endParaRPr lang="en-US" sz="8208" b="1" spc="1436" dirty="0">
              <a:solidFill>
                <a:srgbClr val="000000"/>
              </a:solidFill>
              <a:latin typeface="Poppins Bold"/>
              <a:ea typeface="Poppins Bold"/>
              <a:cs typeface="Poppins Bold"/>
              <a:sym typeface="Poppins Bold"/>
            </a:endParaRPr>
          </a:p>
        </p:txBody>
      </p:sp>
      <p:sp>
        <p:nvSpPr>
          <p:cNvPr id="13" name="TextBox 13"/>
          <p:cNvSpPr txBox="1"/>
          <p:nvPr/>
        </p:nvSpPr>
        <p:spPr>
          <a:xfrm>
            <a:off x="1028700" y="6597811"/>
            <a:ext cx="16200161" cy="701279"/>
          </a:xfrm>
          <a:prstGeom prst="rect">
            <a:avLst/>
          </a:prstGeom>
        </p:spPr>
        <p:txBody>
          <a:bodyPr lIns="0" tIns="0" rIns="0" bIns="0" rtlCol="0" anchor="t">
            <a:spAutoFit/>
          </a:bodyPr>
          <a:lstStyle/>
          <a:p>
            <a:pPr marL="0" lvl="0" indent="0" algn="ctr">
              <a:lnSpc>
                <a:spcPts val="5446"/>
              </a:lnSpc>
            </a:pPr>
            <a:r>
              <a:rPr lang="en-US" sz="3890" b="1" spc="272">
                <a:solidFill>
                  <a:srgbClr val="000000"/>
                </a:solidFill>
                <a:latin typeface="Poppins Bold"/>
                <a:ea typeface="Poppins Bold"/>
                <a:cs typeface="Poppins Bold"/>
                <a:sym typeface="Poppins Bold"/>
              </a:rPr>
              <a:t>Review 2</a:t>
            </a:r>
          </a:p>
        </p:txBody>
      </p:sp>
      <p:sp>
        <p:nvSpPr>
          <p:cNvPr id="14" name="TextBox 14"/>
          <p:cNvSpPr txBox="1"/>
          <p:nvPr/>
        </p:nvSpPr>
        <p:spPr>
          <a:xfrm>
            <a:off x="1866469" y="417113"/>
            <a:ext cx="15262032" cy="1327786"/>
          </a:xfrm>
          <a:prstGeom prst="rect">
            <a:avLst/>
          </a:prstGeom>
        </p:spPr>
        <p:txBody>
          <a:bodyPr lIns="0" tIns="0" rIns="0" bIns="0" rtlCol="0" anchor="t">
            <a:spAutoFit/>
          </a:bodyPr>
          <a:lstStyle/>
          <a:p>
            <a:pPr marL="0" lvl="0" indent="0" algn="l">
              <a:lnSpc>
                <a:spcPts val="5039"/>
              </a:lnSpc>
              <a:spcBef>
                <a:spcPct val="0"/>
              </a:spcBef>
            </a:pPr>
            <a:r>
              <a:rPr lang="en-US" sz="3599" spc="179">
                <a:solidFill>
                  <a:srgbClr val="000000"/>
                </a:solidFill>
                <a:latin typeface="Arial"/>
                <a:ea typeface="Arial"/>
                <a:cs typeface="Arial"/>
                <a:sym typeface="Arial"/>
              </a:rPr>
              <a:t>GEETHANJALI COLLEGE OF ENGINEERING AND TECHNOLOGY</a:t>
            </a:r>
          </a:p>
          <a:p>
            <a:pPr marL="0" lvl="0" indent="0" algn="l">
              <a:lnSpc>
                <a:spcPts val="5039"/>
              </a:lnSpc>
              <a:spcBef>
                <a:spcPct val="0"/>
              </a:spcBef>
            </a:pPr>
            <a:endParaRPr lang="en-US" sz="3599" spc="179">
              <a:solidFill>
                <a:srgbClr val="000000"/>
              </a:solidFill>
              <a:latin typeface="Arial"/>
              <a:ea typeface="Arial"/>
              <a:cs typeface="Arial"/>
              <a:sym typeface="Arial"/>
            </a:endParaRPr>
          </a:p>
        </p:txBody>
      </p:sp>
      <p:sp>
        <p:nvSpPr>
          <p:cNvPr id="15" name="TextBox 15"/>
          <p:cNvSpPr txBox="1"/>
          <p:nvPr/>
        </p:nvSpPr>
        <p:spPr>
          <a:xfrm>
            <a:off x="10753214" y="7415204"/>
            <a:ext cx="7001386" cy="3705226"/>
          </a:xfrm>
          <a:prstGeom prst="rect">
            <a:avLst/>
          </a:prstGeom>
        </p:spPr>
        <p:txBody>
          <a:bodyPr lIns="0" tIns="0" rIns="0" bIns="0" rtlCol="0" anchor="t">
            <a:spAutoFit/>
          </a:bodyPr>
          <a:lstStyle/>
          <a:p>
            <a:pPr algn="r">
              <a:lnSpc>
                <a:spcPts val="4199"/>
              </a:lnSpc>
            </a:pPr>
            <a:r>
              <a:rPr lang="en-US" sz="2999" spc="149">
                <a:solidFill>
                  <a:srgbClr val="000000"/>
                </a:solidFill>
                <a:latin typeface="Arial"/>
                <a:ea typeface="Arial"/>
                <a:cs typeface="Arial"/>
                <a:sym typeface="Arial"/>
              </a:rPr>
              <a:t>Batch No:C7</a:t>
            </a:r>
          </a:p>
          <a:p>
            <a:pPr algn="r">
              <a:lnSpc>
                <a:spcPts val="4199"/>
              </a:lnSpc>
            </a:pPr>
            <a:r>
              <a:rPr lang="en-US" sz="2999" spc="149">
                <a:solidFill>
                  <a:srgbClr val="000000"/>
                </a:solidFill>
                <a:latin typeface="Arial"/>
                <a:ea typeface="Arial"/>
                <a:cs typeface="Arial"/>
                <a:sym typeface="Arial"/>
              </a:rPr>
              <a:t>Guide: A Rahul</a:t>
            </a:r>
          </a:p>
          <a:p>
            <a:pPr algn="r">
              <a:lnSpc>
                <a:spcPts val="4199"/>
              </a:lnSpc>
            </a:pPr>
            <a:r>
              <a:rPr lang="en-US" sz="2999" spc="149">
                <a:solidFill>
                  <a:srgbClr val="000000"/>
                </a:solidFill>
                <a:latin typeface="Arial"/>
                <a:ea typeface="Arial"/>
                <a:cs typeface="Arial"/>
                <a:sym typeface="Arial"/>
              </a:rPr>
              <a:t>Team Members:</a:t>
            </a:r>
          </a:p>
          <a:p>
            <a:pPr algn="r">
              <a:lnSpc>
                <a:spcPts val="4199"/>
              </a:lnSpc>
            </a:pPr>
            <a:r>
              <a:rPr lang="en-US" sz="2999" spc="149">
                <a:solidFill>
                  <a:srgbClr val="000000"/>
                </a:solidFill>
                <a:latin typeface="Arial"/>
                <a:ea typeface="Arial"/>
                <a:cs typeface="Arial"/>
                <a:sym typeface="Arial"/>
              </a:rPr>
              <a:t> A. Bhavya Sri (21R11A05A5)</a:t>
            </a:r>
          </a:p>
          <a:p>
            <a:pPr algn="r">
              <a:lnSpc>
                <a:spcPts val="4199"/>
              </a:lnSpc>
            </a:pPr>
            <a:r>
              <a:rPr lang="en-US" sz="2999" spc="149">
                <a:solidFill>
                  <a:srgbClr val="000000"/>
                </a:solidFill>
                <a:latin typeface="Arial"/>
                <a:ea typeface="Arial"/>
                <a:cs typeface="Arial"/>
                <a:sym typeface="Arial"/>
              </a:rPr>
              <a:t> K. Bharath Kumar (21R11A05C8)</a:t>
            </a:r>
          </a:p>
          <a:p>
            <a:pPr algn="r">
              <a:lnSpc>
                <a:spcPts val="4199"/>
              </a:lnSpc>
            </a:pPr>
            <a:r>
              <a:rPr lang="en-US" sz="2999" spc="149">
                <a:solidFill>
                  <a:srgbClr val="000000"/>
                </a:solidFill>
                <a:latin typeface="Arial"/>
                <a:ea typeface="Arial"/>
                <a:cs typeface="Arial"/>
                <a:sym typeface="Arial"/>
              </a:rPr>
              <a:t> </a:t>
            </a:r>
          </a:p>
          <a:p>
            <a:pPr marL="0" lvl="0" indent="0" algn="r">
              <a:lnSpc>
                <a:spcPts val="4199"/>
              </a:lnSpc>
              <a:spcBef>
                <a:spcPct val="0"/>
              </a:spcBef>
            </a:pPr>
            <a:endParaRPr lang="en-US" sz="2999" spc="149">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C899C-1F94-1727-6224-7283057C191B}"/>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8160CD2D-BF61-97EF-CDD1-53C3EEC14CC7}"/>
              </a:ext>
            </a:extLst>
          </p:cNvPr>
          <p:cNvSpPr txBox="1"/>
          <p:nvPr/>
        </p:nvSpPr>
        <p:spPr>
          <a:xfrm>
            <a:off x="1839944" y="767932"/>
            <a:ext cx="15543181" cy="846386"/>
          </a:xfrm>
          <a:prstGeom prst="rect">
            <a:avLst/>
          </a:prstGeom>
        </p:spPr>
        <p:txBody>
          <a:bodyPr lIns="0" tIns="0" rIns="0" bIns="0" rtlCol="0" anchor="t">
            <a:spAutoFit/>
          </a:bodyPr>
          <a:lstStyle/>
          <a:p>
            <a:pPr marL="0" lvl="0" indent="0" algn="l">
              <a:lnSpc>
                <a:spcPts val="6600"/>
              </a:lnSpc>
            </a:pPr>
            <a:r>
              <a:rPr lang="en-US" sz="5500" b="1" spc="962" dirty="0">
                <a:solidFill>
                  <a:srgbClr val="000000"/>
                </a:solidFill>
                <a:latin typeface="Poppins Bold"/>
                <a:ea typeface="Poppins Bold"/>
                <a:cs typeface="Poppins Bold"/>
                <a:sym typeface="Poppins Bold"/>
              </a:rPr>
              <a:t>ABSTRACT</a:t>
            </a:r>
          </a:p>
        </p:txBody>
      </p:sp>
      <p:sp>
        <p:nvSpPr>
          <p:cNvPr id="3" name="TextBox 3">
            <a:extLst>
              <a:ext uri="{FF2B5EF4-FFF2-40B4-BE49-F238E27FC236}">
                <a16:creationId xmlns:a16="http://schemas.microsoft.com/office/drawing/2014/main" id="{0B961FDD-0E57-37AD-DC2B-024D93684A95}"/>
              </a:ext>
            </a:extLst>
          </p:cNvPr>
          <p:cNvSpPr txBox="1"/>
          <p:nvPr/>
        </p:nvSpPr>
        <p:spPr>
          <a:xfrm>
            <a:off x="2019334" y="2214244"/>
            <a:ext cx="15363791" cy="6433492"/>
          </a:xfrm>
          <a:prstGeom prst="rect">
            <a:avLst/>
          </a:prstGeom>
        </p:spPr>
        <p:txBody>
          <a:bodyPr lIns="0" tIns="0" rIns="0" bIns="0" rtlCol="0" anchor="t">
            <a:spAutoFit/>
          </a:bodyPr>
          <a:lstStyle/>
          <a:p>
            <a:pPr algn="l">
              <a:lnSpc>
                <a:spcPts val="4639"/>
              </a:lnSpc>
            </a:pPr>
            <a:r>
              <a:rPr lang="en-US" sz="2800" dirty="0"/>
              <a:t>In today's digital landscape, Application Programming Interfaces (APIs) serve as critical components in enabling communication between systems, applications, and services. However, the widespread use of APIs also brings about significant security challenges, as APIs are increasingly targeted by attackers aiming to exploit vulnerabilities. This project focuses on designing and implementing a robust logging and monitoring system tailored specifically for API security. The system aims to track, record, and analyze security-related events within APIs to ensure the detection and quick response to potential threats. By leveraging real-time logging, integration with monitoring tools like Grafana, and setting up automated alerts for suspicious activities, this project aims to create a secure and resilient environment that allows API developers and administrators to proactively manage and respond to security incidents. The goal is to provide a comprehensive solution that not only secures API interactions but also aligns with modern Security Information and Event Management (SIEM) practices.</a:t>
            </a:r>
            <a:endParaRPr lang="en-US" sz="2800" spc="144" dirty="0">
              <a:solidFill>
                <a:srgbClr val="000000"/>
              </a:solidFill>
              <a:latin typeface="Arial"/>
              <a:ea typeface="Arial"/>
              <a:cs typeface="Arial"/>
              <a:sym typeface="Arial"/>
            </a:endParaRPr>
          </a:p>
        </p:txBody>
      </p:sp>
      <p:grpSp>
        <p:nvGrpSpPr>
          <p:cNvPr id="4" name="Group 4">
            <a:extLst>
              <a:ext uri="{FF2B5EF4-FFF2-40B4-BE49-F238E27FC236}">
                <a16:creationId xmlns:a16="http://schemas.microsoft.com/office/drawing/2014/main" id="{99B4108A-36C8-AAAE-F9C3-3D91DB84946D}"/>
              </a:ext>
            </a:extLst>
          </p:cNvPr>
          <p:cNvGrpSpPr/>
          <p:nvPr/>
        </p:nvGrpSpPr>
        <p:grpSpPr>
          <a:xfrm>
            <a:off x="341281" y="623438"/>
            <a:ext cx="1374838" cy="1374838"/>
            <a:chOff x="0" y="0"/>
            <a:chExt cx="812800" cy="812800"/>
          </a:xfrm>
        </p:grpSpPr>
        <p:sp>
          <p:nvSpPr>
            <p:cNvPr id="5" name="Freeform 5">
              <a:extLst>
                <a:ext uri="{FF2B5EF4-FFF2-40B4-BE49-F238E27FC236}">
                  <a16:creationId xmlns:a16="http://schemas.microsoft.com/office/drawing/2014/main" id="{47D5D019-7642-7F89-402D-63232AFDDF8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F08">
                <a:alpha val="49804"/>
              </a:srgbClr>
            </a:solidFill>
          </p:spPr>
        </p:sp>
        <p:sp>
          <p:nvSpPr>
            <p:cNvPr id="6" name="TextBox 6">
              <a:extLst>
                <a:ext uri="{FF2B5EF4-FFF2-40B4-BE49-F238E27FC236}">
                  <a16:creationId xmlns:a16="http://schemas.microsoft.com/office/drawing/2014/main" id="{45B11AD4-45FD-088C-1CD0-62DF6C516788}"/>
                </a:ext>
              </a:extLst>
            </p:cNvPr>
            <p:cNvSpPr txBox="1"/>
            <p:nvPr/>
          </p:nvSpPr>
          <p:spPr>
            <a:xfrm>
              <a:off x="76200" y="19050"/>
              <a:ext cx="660400" cy="717550"/>
            </a:xfrm>
            <a:prstGeom prst="rect">
              <a:avLst/>
            </a:prstGeom>
          </p:spPr>
          <p:txBody>
            <a:bodyPr lIns="50800" tIns="50800" rIns="50800" bIns="50800" rtlCol="0" anchor="ctr"/>
            <a:lstStyle/>
            <a:p>
              <a:pPr algn="ctr">
                <a:lnSpc>
                  <a:spcPts val="3560"/>
                </a:lnSpc>
              </a:pPr>
              <a:endParaRPr/>
            </a:p>
          </p:txBody>
        </p:sp>
      </p:grpSp>
    </p:spTree>
    <p:extLst>
      <p:ext uri="{BB962C8B-B14F-4D97-AF65-F5344CB8AC3E}">
        <p14:creationId xmlns:p14="http://schemas.microsoft.com/office/powerpoint/2010/main" val="3864817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7586122" cy="10287000"/>
            <a:chOff x="0" y="0"/>
            <a:chExt cx="1175289" cy="1593725"/>
          </a:xfrm>
        </p:grpSpPr>
        <p:sp>
          <p:nvSpPr>
            <p:cNvPr id="3" name="Freeform 3"/>
            <p:cNvSpPr/>
            <p:nvPr/>
          </p:nvSpPr>
          <p:spPr>
            <a:xfrm>
              <a:off x="0" y="0"/>
              <a:ext cx="1175289" cy="1593725"/>
            </a:xfrm>
            <a:custGeom>
              <a:avLst/>
              <a:gdLst/>
              <a:ahLst/>
              <a:cxnLst/>
              <a:rect l="l" t="t" r="r" b="b"/>
              <a:pathLst>
                <a:path w="1175289" h="1593725">
                  <a:moveTo>
                    <a:pt x="0" y="0"/>
                  </a:moveTo>
                  <a:lnTo>
                    <a:pt x="1175289" y="0"/>
                  </a:lnTo>
                  <a:lnTo>
                    <a:pt x="1175289" y="1593725"/>
                  </a:lnTo>
                  <a:lnTo>
                    <a:pt x="0" y="1593725"/>
                  </a:lnTo>
                  <a:close/>
                </a:path>
              </a:pathLst>
            </a:custGeom>
            <a:blipFill>
              <a:blip r:embed="rId2"/>
              <a:stretch>
                <a:fillRect t="-5239" b="-5239"/>
              </a:stretch>
            </a:blipFill>
          </p:spPr>
        </p:sp>
      </p:grpSp>
      <p:grpSp>
        <p:nvGrpSpPr>
          <p:cNvPr id="4" name="Group 4"/>
          <p:cNvGrpSpPr/>
          <p:nvPr/>
        </p:nvGrpSpPr>
        <p:grpSpPr>
          <a:xfrm>
            <a:off x="5262916" y="1808193"/>
            <a:ext cx="3301167" cy="3301167"/>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id="6" name="TextBox 6"/>
            <p:cNvSpPr txBox="1"/>
            <p:nvPr/>
          </p:nvSpPr>
          <p:spPr>
            <a:xfrm>
              <a:off x="76200" y="19050"/>
              <a:ext cx="660400" cy="717550"/>
            </a:xfrm>
            <a:prstGeom prst="rect">
              <a:avLst/>
            </a:prstGeom>
          </p:spPr>
          <p:txBody>
            <a:bodyPr lIns="50800" tIns="50800" rIns="50800" bIns="50800" rtlCol="0" anchor="ctr"/>
            <a:lstStyle/>
            <a:p>
              <a:pPr algn="ctr">
                <a:lnSpc>
                  <a:spcPts val="3560"/>
                </a:lnSpc>
              </a:pPr>
              <a:endParaRPr/>
            </a:p>
          </p:txBody>
        </p:sp>
      </p:grpSp>
      <p:grpSp>
        <p:nvGrpSpPr>
          <p:cNvPr id="7" name="Group 7"/>
          <p:cNvGrpSpPr/>
          <p:nvPr/>
        </p:nvGrpSpPr>
        <p:grpSpPr>
          <a:xfrm>
            <a:off x="5262916" y="5752590"/>
            <a:ext cx="3301167" cy="330116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F08">
                <a:alpha val="49804"/>
              </a:srgbClr>
            </a:solidFill>
          </p:spPr>
        </p:sp>
        <p:sp>
          <p:nvSpPr>
            <p:cNvPr id="9" name="TextBox 9"/>
            <p:cNvSpPr txBox="1"/>
            <p:nvPr/>
          </p:nvSpPr>
          <p:spPr>
            <a:xfrm>
              <a:off x="76200" y="19050"/>
              <a:ext cx="660400" cy="717550"/>
            </a:xfrm>
            <a:prstGeom prst="rect">
              <a:avLst/>
            </a:prstGeom>
          </p:spPr>
          <p:txBody>
            <a:bodyPr lIns="50800" tIns="50800" rIns="50800" bIns="50800" rtlCol="0" anchor="ctr"/>
            <a:lstStyle/>
            <a:p>
              <a:pPr algn="ctr">
                <a:lnSpc>
                  <a:spcPts val="3560"/>
                </a:lnSpc>
              </a:pPr>
              <a:endParaRPr/>
            </a:p>
          </p:txBody>
        </p:sp>
      </p:grpSp>
      <p:grpSp>
        <p:nvGrpSpPr>
          <p:cNvPr id="10" name="Group 10"/>
          <p:cNvGrpSpPr/>
          <p:nvPr/>
        </p:nvGrpSpPr>
        <p:grpSpPr>
          <a:xfrm>
            <a:off x="16637417" y="1808193"/>
            <a:ext cx="3301167" cy="330116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F08">
                <a:alpha val="49804"/>
              </a:srgbClr>
            </a:solidFill>
          </p:spPr>
        </p:sp>
        <p:sp>
          <p:nvSpPr>
            <p:cNvPr id="12" name="TextBox 12"/>
            <p:cNvSpPr txBox="1"/>
            <p:nvPr/>
          </p:nvSpPr>
          <p:spPr>
            <a:xfrm>
              <a:off x="76200" y="19050"/>
              <a:ext cx="660400" cy="717550"/>
            </a:xfrm>
            <a:prstGeom prst="rect">
              <a:avLst/>
            </a:prstGeom>
          </p:spPr>
          <p:txBody>
            <a:bodyPr lIns="50800" tIns="50800" rIns="50800" bIns="50800" rtlCol="0" anchor="ctr"/>
            <a:lstStyle/>
            <a:p>
              <a:pPr algn="ctr">
                <a:lnSpc>
                  <a:spcPts val="3560"/>
                </a:lnSpc>
              </a:pPr>
              <a:endParaRPr/>
            </a:p>
          </p:txBody>
        </p:sp>
      </p:grpSp>
      <p:grpSp>
        <p:nvGrpSpPr>
          <p:cNvPr id="13" name="Group 13"/>
          <p:cNvGrpSpPr/>
          <p:nvPr/>
        </p:nvGrpSpPr>
        <p:grpSpPr>
          <a:xfrm>
            <a:off x="16637417" y="5752590"/>
            <a:ext cx="3301167" cy="330116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id="15" name="TextBox 15"/>
            <p:cNvSpPr txBox="1"/>
            <p:nvPr/>
          </p:nvSpPr>
          <p:spPr>
            <a:xfrm>
              <a:off x="76200" y="19050"/>
              <a:ext cx="660400" cy="717550"/>
            </a:xfrm>
            <a:prstGeom prst="rect">
              <a:avLst/>
            </a:prstGeom>
          </p:spPr>
          <p:txBody>
            <a:bodyPr lIns="50800" tIns="50800" rIns="50800" bIns="50800" rtlCol="0" anchor="ctr"/>
            <a:lstStyle/>
            <a:p>
              <a:pPr algn="ctr">
                <a:lnSpc>
                  <a:spcPts val="3560"/>
                </a:lnSpc>
              </a:pPr>
              <a:endParaRPr/>
            </a:p>
          </p:txBody>
        </p:sp>
      </p:grpSp>
      <p:sp>
        <p:nvSpPr>
          <p:cNvPr id="16" name="TextBox 16"/>
          <p:cNvSpPr txBox="1"/>
          <p:nvPr/>
        </p:nvSpPr>
        <p:spPr>
          <a:xfrm>
            <a:off x="8001643" y="340849"/>
            <a:ext cx="9257657" cy="1447800"/>
          </a:xfrm>
          <a:prstGeom prst="rect">
            <a:avLst/>
          </a:prstGeom>
        </p:spPr>
        <p:txBody>
          <a:bodyPr lIns="0" tIns="0" rIns="0" bIns="0" rtlCol="0" anchor="t">
            <a:spAutoFit/>
          </a:bodyPr>
          <a:lstStyle/>
          <a:p>
            <a:pPr marL="0" lvl="0" indent="0" algn="l">
              <a:lnSpc>
                <a:spcPts val="5587"/>
              </a:lnSpc>
            </a:pPr>
            <a:r>
              <a:rPr lang="en-US" sz="4656" b="1" spc="814">
                <a:solidFill>
                  <a:srgbClr val="000000"/>
                </a:solidFill>
                <a:latin typeface="Poppins Bold"/>
                <a:ea typeface="Poppins Bold"/>
                <a:cs typeface="Poppins Bold"/>
                <a:sym typeface="Poppins Bold"/>
              </a:rPr>
              <a:t>PROJECT DEVELOPMENT PROGRESS</a:t>
            </a:r>
          </a:p>
        </p:txBody>
      </p:sp>
      <p:sp>
        <p:nvSpPr>
          <p:cNvPr id="17" name="Freeform 17"/>
          <p:cNvSpPr/>
          <p:nvPr/>
        </p:nvSpPr>
        <p:spPr>
          <a:xfrm>
            <a:off x="9049858" y="3280465"/>
            <a:ext cx="370965" cy="370965"/>
          </a:xfrm>
          <a:custGeom>
            <a:avLst/>
            <a:gdLst/>
            <a:ahLst/>
            <a:cxnLst/>
            <a:rect l="l" t="t" r="r" b="b"/>
            <a:pathLst>
              <a:path w="370965" h="370965">
                <a:moveTo>
                  <a:pt x="0" y="0"/>
                </a:moveTo>
                <a:lnTo>
                  <a:pt x="370965" y="0"/>
                </a:lnTo>
                <a:lnTo>
                  <a:pt x="370965" y="370965"/>
                </a:lnTo>
                <a:lnTo>
                  <a:pt x="0" y="3709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8" name="TextBox 18"/>
          <p:cNvSpPr txBox="1"/>
          <p:nvPr/>
        </p:nvSpPr>
        <p:spPr>
          <a:xfrm>
            <a:off x="9662617" y="3208014"/>
            <a:ext cx="7596683" cy="443521"/>
          </a:xfrm>
          <a:prstGeom prst="rect">
            <a:avLst/>
          </a:prstGeom>
        </p:spPr>
        <p:txBody>
          <a:bodyPr lIns="0" tIns="0" rIns="0" bIns="0" rtlCol="0" anchor="t">
            <a:spAutoFit/>
          </a:bodyPr>
          <a:lstStyle/>
          <a:p>
            <a:pPr marL="0" lvl="0" indent="0" algn="l">
              <a:lnSpc>
                <a:spcPts val="3418"/>
              </a:lnSpc>
            </a:pPr>
            <a:r>
              <a:rPr lang="en-US" sz="2441" b="1" spc="170">
                <a:solidFill>
                  <a:srgbClr val="000000"/>
                </a:solidFill>
                <a:latin typeface="Poppins Bold"/>
                <a:ea typeface="Poppins Bold"/>
                <a:cs typeface="Poppins Bold"/>
                <a:sym typeface="Poppins Bold"/>
              </a:rPr>
              <a:t>Initial logging system implemented</a:t>
            </a:r>
          </a:p>
        </p:txBody>
      </p:sp>
      <p:sp>
        <p:nvSpPr>
          <p:cNvPr id="19" name="Freeform 19"/>
          <p:cNvSpPr/>
          <p:nvPr/>
        </p:nvSpPr>
        <p:spPr>
          <a:xfrm>
            <a:off x="9049858" y="4052226"/>
            <a:ext cx="370965" cy="370965"/>
          </a:xfrm>
          <a:custGeom>
            <a:avLst/>
            <a:gdLst/>
            <a:ahLst/>
            <a:cxnLst/>
            <a:rect l="l" t="t" r="r" b="b"/>
            <a:pathLst>
              <a:path w="370965" h="370965">
                <a:moveTo>
                  <a:pt x="0" y="0"/>
                </a:moveTo>
                <a:lnTo>
                  <a:pt x="370965" y="0"/>
                </a:lnTo>
                <a:lnTo>
                  <a:pt x="370965" y="370965"/>
                </a:lnTo>
                <a:lnTo>
                  <a:pt x="0" y="3709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0" name="TextBox 20"/>
          <p:cNvSpPr txBox="1"/>
          <p:nvPr/>
        </p:nvSpPr>
        <p:spPr>
          <a:xfrm>
            <a:off x="9662617" y="3979775"/>
            <a:ext cx="7596683" cy="443521"/>
          </a:xfrm>
          <a:prstGeom prst="rect">
            <a:avLst/>
          </a:prstGeom>
        </p:spPr>
        <p:txBody>
          <a:bodyPr lIns="0" tIns="0" rIns="0" bIns="0" rtlCol="0" anchor="t">
            <a:spAutoFit/>
          </a:bodyPr>
          <a:lstStyle/>
          <a:p>
            <a:pPr marL="0" lvl="0" indent="0" algn="l">
              <a:lnSpc>
                <a:spcPts val="3418"/>
              </a:lnSpc>
            </a:pPr>
            <a:r>
              <a:rPr lang="en-US" sz="2441" b="1" spc="170">
                <a:solidFill>
                  <a:srgbClr val="000000"/>
                </a:solidFill>
                <a:latin typeface="Poppins Bold"/>
                <a:ea typeface="Poppins Bold"/>
                <a:cs typeface="Poppins Bold"/>
                <a:sym typeface="Poppins Bold"/>
              </a:rPr>
              <a:t>API request monitoring setup</a:t>
            </a:r>
          </a:p>
        </p:txBody>
      </p:sp>
      <p:sp>
        <p:nvSpPr>
          <p:cNvPr id="21" name="Freeform 21"/>
          <p:cNvSpPr/>
          <p:nvPr/>
        </p:nvSpPr>
        <p:spPr>
          <a:xfrm>
            <a:off x="9049858" y="4823987"/>
            <a:ext cx="370965" cy="370965"/>
          </a:xfrm>
          <a:custGeom>
            <a:avLst/>
            <a:gdLst/>
            <a:ahLst/>
            <a:cxnLst/>
            <a:rect l="l" t="t" r="r" b="b"/>
            <a:pathLst>
              <a:path w="370965" h="370965">
                <a:moveTo>
                  <a:pt x="0" y="0"/>
                </a:moveTo>
                <a:lnTo>
                  <a:pt x="370965" y="0"/>
                </a:lnTo>
                <a:lnTo>
                  <a:pt x="370965" y="370965"/>
                </a:lnTo>
                <a:lnTo>
                  <a:pt x="0" y="3709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2" name="TextBox 22"/>
          <p:cNvSpPr txBox="1"/>
          <p:nvPr/>
        </p:nvSpPr>
        <p:spPr>
          <a:xfrm>
            <a:off x="9662617" y="4751536"/>
            <a:ext cx="7596683" cy="443521"/>
          </a:xfrm>
          <a:prstGeom prst="rect">
            <a:avLst/>
          </a:prstGeom>
        </p:spPr>
        <p:txBody>
          <a:bodyPr lIns="0" tIns="0" rIns="0" bIns="0" rtlCol="0" anchor="t">
            <a:spAutoFit/>
          </a:bodyPr>
          <a:lstStyle/>
          <a:p>
            <a:pPr marL="0" lvl="0" indent="0" algn="l">
              <a:lnSpc>
                <a:spcPts val="3418"/>
              </a:lnSpc>
            </a:pPr>
            <a:r>
              <a:rPr lang="en-US" sz="2441" b="1" spc="170">
                <a:solidFill>
                  <a:srgbClr val="000000"/>
                </a:solidFill>
                <a:latin typeface="Poppins Bold"/>
                <a:ea typeface="Poppins Bold"/>
                <a:cs typeface="Poppins Bold"/>
                <a:sym typeface="Poppins Bold"/>
              </a:rPr>
              <a:t>Basic UI for security event visualization</a:t>
            </a:r>
          </a:p>
        </p:txBody>
      </p:sp>
      <p:sp>
        <p:nvSpPr>
          <p:cNvPr id="23" name="Freeform 23"/>
          <p:cNvSpPr/>
          <p:nvPr/>
        </p:nvSpPr>
        <p:spPr>
          <a:xfrm>
            <a:off x="9049858" y="7139270"/>
            <a:ext cx="370965" cy="370965"/>
          </a:xfrm>
          <a:custGeom>
            <a:avLst/>
            <a:gdLst/>
            <a:ahLst/>
            <a:cxnLst/>
            <a:rect l="l" t="t" r="r" b="b"/>
            <a:pathLst>
              <a:path w="370965" h="370965">
                <a:moveTo>
                  <a:pt x="0" y="0"/>
                </a:moveTo>
                <a:lnTo>
                  <a:pt x="370965" y="0"/>
                </a:lnTo>
                <a:lnTo>
                  <a:pt x="370965" y="370965"/>
                </a:lnTo>
                <a:lnTo>
                  <a:pt x="0" y="3709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4" name="TextBox 24"/>
          <p:cNvSpPr txBox="1"/>
          <p:nvPr/>
        </p:nvSpPr>
        <p:spPr>
          <a:xfrm>
            <a:off x="9662617" y="7066819"/>
            <a:ext cx="7596683" cy="443521"/>
          </a:xfrm>
          <a:prstGeom prst="rect">
            <a:avLst/>
          </a:prstGeom>
        </p:spPr>
        <p:txBody>
          <a:bodyPr lIns="0" tIns="0" rIns="0" bIns="0" rtlCol="0" anchor="t">
            <a:spAutoFit/>
          </a:bodyPr>
          <a:lstStyle/>
          <a:p>
            <a:pPr marL="0" lvl="0" indent="0" algn="l">
              <a:lnSpc>
                <a:spcPts val="3418"/>
              </a:lnSpc>
            </a:pPr>
            <a:r>
              <a:rPr lang="en-US" sz="2441" b="1" spc="170">
                <a:solidFill>
                  <a:srgbClr val="000000"/>
                </a:solidFill>
                <a:latin typeface="Poppins Bold"/>
                <a:ea typeface="Poppins Bold"/>
                <a:cs typeface="Poppins Bold"/>
                <a:sym typeface="Poppins Bold"/>
              </a:rPr>
              <a:t>Enhance API security alert mechanism</a:t>
            </a:r>
          </a:p>
        </p:txBody>
      </p:sp>
      <p:sp>
        <p:nvSpPr>
          <p:cNvPr id="25" name="Freeform 25"/>
          <p:cNvSpPr/>
          <p:nvPr/>
        </p:nvSpPr>
        <p:spPr>
          <a:xfrm>
            <a:off x="9049858" y="7911031"/>
            <a:ext cx="370965" cy="370965"/>
          </a:xfrm>
          <a:custGeom>
            <a:avLst/>
            <a:gdLst/>
            <a:ahLst/>
            <a:cxnLst/>
            <a:rect l="l" t="t" r="r" b="b"/>
            <a:pathLst>
              <a:path w="370965" h="370965">
                <a:moveTo>
                  <a:pt x="0" y="0"/>
                </a:moveTo>
                <a:lnTo>
                  <a:pt x="370965" y="0"/>
                </a:lnTo>
                <a:lnTo>
                  <a:pt x="370965" y="370965"/>
                </a:lnTo>
                <a:lnTo>
                  <a:pt x="0" y="3709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6" name="TextBox 26"/>
          <p:cNvSpPr txBox="1"/>
          <p:nvPr/>
        </p:nvSpPr>
        <p:spPr>
          <a:xfrm>
            <a:off x="9662617" y="7838580"/>
            <a:ext cx="7596683" cy="443521"/>
          </a:xfrm>
          <a:prstGeom prst="rect">
            <a:avLst/>
          </a:prstGeom>
        </p:spPr>
        <p:txBody>
          <a:bodyPr lIns="0" tIns="0" rIns="0" bIns="0" rtlCol="0" anchor="t">
            <a:spAutoFit/>
          </a:bodyPr>
          <a:lstStyle/>
          <a:p>
            <a:pPr marL="0" lvl="0" indent="0" algn="l">
              <a:lnSpc>
                <a:spcPts val="3418"/>
              </a:lnSpc>
            </a:pPr>
            <a:r>
              <a:rPr lang="en-US" sz="2441" b="1" spc="170">
                <a:solidFill>
                  <a:srgbClr val="000000"/>
                </a:solidFill>
                <a:latin typeface="Poppins Bold"/>
                <a:ea typeface="Poppins Bold"/>
                <a:cs typeface="Poppins Bold"/>
                <a:sym typeface="Poppins Bold"/>
              </a:rPr>
              <a:t>storage of log</a:t>
            </a:r>
          </a:p>
        </p:txBody>
      </p:sp>
      <p:sp>
        <p:nvSpPr>
          <p:cNvPr id="27" name="Freeform 27"/>
          <p:cNvSpPr/>
          <p:nvPr/>
        </p:nvSpPr>
        <p:spPr>
          <a:xfrm>
            <a:off x="9049858" y="8682792"/>
            <a:ext cx="370965" cy="370965"/>
          </a:xfrm>
          <a:custGeom>
            <a:avLst/>
            <a:gdLst/>
            <a:ahLst/>
            <a:cxnLst/>
            <a:rect l="l" t="t" r="r" b="b"/>
            <a:pathLst>
              <a:path w="370965" h="370965">
                <a:moveTo>
                  <a:pt x="0" y="0"/>
                </a:moveTo>
                <a:lnTo>
                  <a:pt x="370965" y="0"/>
                </a:lnTo>
                <a:lnTo>
                  <a:pt x="370965" y="370965"/>
                </a:lnTo>
                <a:lnTo>
                  <a:pt x="0" y="3709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8" name="TextBox 28"/>
          <p:cNvSpPr txBox="1"/>
          <p:nvPr/>
        </p:nvSpPr>
        <p:spPr>
          <a:xfrm>
            <a:off x="9662617" y="8610341"/>
            <a:ext cx="7596683" cy="443521"/>
          </a:xfrm>
          <a:prstGeom prst="rect">
            <a:avLst/>
          </a:prstGeom>
        </p:spPr>
        <p:txBody>
          <a:bodyPr lIns="0" tIns="0" rIns="0" bIns="0" rtlCol="0" anchor="t">
            <a:spAutoFit/>
          </a:bodyPr>
          <a:lstStyle/>
          <a:p>
            <a:pPr marL="0" lvl="0" indent="0" algn="l">
              <a:lnSpc>
                <a:spcPts val="3418"/>
              </a:lnSpc>
            </a:pPr>
            <a:r>
              <a:rPr lang="en-US" sz="2441" b="1" spc="170">
                <a:solidFill>
                  <a:srgbClr val="000000"/>
                </a:solidFill>
                <a:latin typeface="Poppins Bold"/>
                <a:ea typeface="Poppins Bold"/>
                <a:cs typeface="Poppins Bold"/>
                <a:sym typeface="Poppins Bold"/>
              </a:rPr>
              <a:t>Grafana integration</a:t>
            </a:r>
          </a:p>
        </p:txBody>
      </p:sp>
      <p:sp>
        <p:nvSpPr>
          <p:cNvPr id="29" name="TextBox 29"/>
          <p:cNvSpPr txBox="1"/>
          <p:nvPr/>
        </p:nvSpPr>
        <p:spPr>
          <a:xfrm>
            <a:off x="8513958" y="1993320"/>
            <a:ext cx="5738812"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a:ea typeface="Canva Sans"/>
                <a:cs typeface="Canva Sans"/>
                <a:sym typeface="Canva Sans"/>
              </a:rPr>
              <a:t>Completed Tasks: </a:t>
            </a:r>
          </a:p>
        </p:txBody>
      </p:sp>
      <p:sp>
        <p:nvSpPr>
          <p:cNvPr id="30" name="TextBox 30"/>
          <p:cNvSpPr txBox="1"/>
          <p:nvPr/>
        </p:nvSpPr>
        <p:spPr>
          <a:xfrm>
            <a:off x="8606172" y="5852125"/>
            <a:ext cx="5738812" cy="887095"/>
          </a:xfrm>
          <a:prstGeom prst="rect">
            <a:avLst/>
          </a:prstGeom>
        </p:spPr>
        <p:txBody>
          <a:bodyPr wrap="square" lIns="0" tIns="0" rIns="0" bIns="0" rtlCol="0" anchor="t">
            <a:spAutoFit/>
          </a:bodyPr>
          <a:lstStyle/>
          <a:p>
            <a:pPr algn="ctr">
              <a:lnSpc>
                <a:spcPts val="7279"/>
              </a:lnSpc>
            </a:pPr>
            <a:r>
              <a:rPr lang="en-US" sz="5199" dirty="0">
                <a:solidFill>
                  <a:srgbClr val="000000"/>
                </a:solidFill>
                <a:latin typeface="Canva Sans"/>
                <a:ea typeface="Canva Sans"/>
                <a:cs typeface="Canva Sans"/>
                <a:sym typeface="Canva Sans"/>
              </a:rPr>
              <a:t>Pending Tasks: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39944" y="767932"/>
            <a:ext cx="15543181" cy="895350"/>
          </a:xfrm>
          <a:prstGeom prst="rect">
            <a:avLst/>
          </a:prstGeom>
        </p:spPr>
        <p:txBody>
          <a:bodyPr lIns="0" tIns="0" rIns="0" bIns="0" rtlCol="0" anchor="t">
            <a:spAutoFit/>
          </a:bodyPr>
          <a:lstStyle/>
          <a:p>
            <a:pPr marL="0" lvl="0" indent="0" algn="l">
              <a:lnSpc>
                <a:spcPts val="6600"/>
              </a:lnSpc>
            </a:pPr>
            <a:r>
              <a:rPr lang="en-US" sz="5500" b="1" spc="962">
                <a:solidFill>
                  <a:srgbClr val="000000"/>
                </a:solidFill>
                <a:latin typeface="Poppins Bold"/>
                <a:ea typeface="Poppins Bold"/>
                <a:cs typeface="Poppins Bold"/>
                <a:sym typeface="Poppins Bold"/>
              </a:rPr>
              <a:t>CODE IMPLEMENTATION STRATEGY</a:t>
            </a:r>
          </a:p>
        </p:txBody>
      </p:sp>
      <p:sp>
        <p:nvSpPr>
          <p:cNvPr id="3" name="TextBox 3"/>
          <p:cNvSpPr txBox="1"/>
          <p:nvPr/>
        </p:nvSpPr>
        <p:spPr>
          <a:xfrm>
            <a:off x="2019334" y="2214244"/>
            <a:ext cx="15363791" cy="6437853"/>
          </a:xfrm>
          <a:prstGeom prst="rect">
            <a:avLst/>
          </a:prstGeom>
        </p:spPr>
        <p:txBody>
          <a:bodyPr lIns="0" tIns="0" rIns="0" bIns="0" rtlCol="0" anchor="t">
            <a:spAutoFit/>
          </a:bodyPr>
          <a:lstStyle/>
          <a:p>
            <a:pPr algn="l">
              <a:lnSpc>
                <a:spcPts val="4639"/>
              </a:lnSpc>
            </a:pPr>
            <a:r>
              <a:rPr lang="en-US" sz="3300" spc="144" dirty="0">
                <a:solidFill>
                  <a:srgbClr val="000000"/>
                </a:solidFill>
                <a:latin typeface="Arial"/>
                <a:ea typeface="Arial"/>
                <a:cs typeface="Arial"/>
                <a:sym typeface="Arial"/>
              </a:rPr>
              <a:t> Module-wise Explanation:</a:t>
            </a:r>
          </a:p>
          <a:p>
            <a:pPr marL="626106" lvl="1" indent="-313053" algn="l">
              <a:lnSpc>
                <a:spcPts val="4639"/>
              </a:lnSpc>
              <a:buFont typeface="Arial"/>
              <a:buChar char="•"/>
            </a:pPr>
            <a:r>
              <a:rPr lang="en-US" sz="3300" spc="144" dirty="0">
                <a:solidFill>
                  <a:srgbClr val="000000"/>
                </a:solidFill>
                <a:latin typeface="Arial"/>
                <a:ea typeface="Arial"/>
                <a:cs typeface="Arial"/>
                <a:sym typeface="Arial"/>
              </a:rPr>
              <a:t>Logging Module – Captures API requests </a:t>
            </a:r>
          </a:p>
          <a:p>
            <a:pPr marL="626106" lvl="1" indent="-313053" algn="l">
              <a:lnSpc>
                <a:spcPts val="4639"/>
              </a:lnSpc>
              <a:buFont typeface="Arial"/>
              <a:buChar char="•"/>
            </a:pPr>
            <a:r>
              <a:rPr lang="en-US" sz="3300" spc="144" dirty="0">
                <a:solidFill>
                  <a:srgbClr val="000000"/>
                </a:solidFill>
                <a:latin typeface="Arial"/>
                <a:ea typeface="Arial"/>
                <a:cs typeface="Arial"/>
                <a:sym typeface="Arial"/>
              </a:rPr>
              <a:t> Monitoring Module – Uses framework to analyze the endpoints of the request</a:t>
            </a:r>
          </a:p>
          <a:p>
            <a:pPr marL="626106" lvl="1" indent="-313053" algn="l">
              <a:lnSpc>
                <a:spcPts val="4639"/>
              </a:lnSpc>
              <a:buFont typeface="Arial"/>
              <a:buChar char="•"/>
            </a:pPr>
            <a:r>
              <a:rPr lang="en-US" sz="3300" spc="144" dirty="0">
                <a:solidFill>
                  <a:srgbClr val="000000"/>
                </a:solidFill>
                <a:latin typeface="Arial"/>
                <a:ea typeface="Arial"/>
                <a:cs typeface="Arial"/>
                <a:sym typeface="Arial"/>
              </a:rPr>
              <a:t>Alerting System – Triggers alerts for suspicious activities </a:t>
            </a:r>
          </a:p>
          <a:p>
            <a:pPr algn="l">
              <a:lnSpc>
                <a:spcPts val="4639"/>
              </a:lnSpc>
            </a:pPr>
            <a:r>
              <a:rPr lang="en-US" sz="3300" spc="144" dirty="0">
                <a:solidFill>
                  <a:srgbClr val="000000"/>
                </a:solidFill>
                <a:latin typeface="Arial"/>
                <a:ea typeface="Arial"/>
                <a:cs typeface="Arial"/>
                <a:sym typeface="Arial"/>
              </a:rPr>
              <a:t> </a:t>
            </a:r>
          </a:p>
          <a:p>
            <a:pPr algn="l">
              <a:lnSpc>
                <a:spcPts val="4639"/>
              </a:lnSpc>
            </a:pPr>
            <a:r>
              <a:rPr lang="en-US" sz="3300" spc="144" dirty="0">
                <a:solidFill>
                  <a:srgbClr val="000000"/>
                </a:solidFill>
                <a:latin typeface="Arial"/>
                <a:ea typeface="Arial"/>
                <a:cs typeface="Arial"/>
                <a:sym typeface="Arial"/>
              </a:rPr>
              <a:t>Algorithms &amp; Logic:</a:t>
            </a:r>
          </a:p>
          <a:p>
            <a:pPr marL="626106" lvl="1" indent="-313053" algn="l">
              <a:lnSpc>
                <a:spcPts val="4639"/>
              </a:lnSpc>
              <a:buFont typeface="Arial"/>
              <a:buChar char="•"/>
            </a:pPr>
            <a:r>
              <a:rPr lang="en-US" sz="3300" spc="144" dirty="0">
                <a:solidFill>
                  <a:srgbClr val="000000"/>
                </a:solidFill>
                <a:latin typeface="Arial"/>
                <a:ea typeface="Arial"/>
                <a:cs typeface="Arial"/>
                <a:sym typeface="Arial"/>
              </a:rPr>
              <a:t>API request pattern recognition</a:t>
            </a:r>
          </a:p>
          <a:p>
            <a:pPr marL="626106" lvl="1" indent="-313053" algn="l">
              <a:lnSpc>
                <a:spcPts val="4639"/>
              </a:lnSpc>
              <a:buFont typeface="Arial"/>
              <a:buChar char="•"/>
            </a:pPr>
            <a:r>
              <a:rPr lang="en-US" sz="3300" spc="144" dirty="0">
                <a:solidFill>
                  <a:srgbClr val="000000"/>
                </a:solidFill>
                <a:latin typeface="Arial"/>
                <a:ea typeface="Arial"/>
                <a:cs typeface="Arial"/>
                <a:sym typeface="Arial"/>
              </a:rPr>
              <a:t>Rule-based alert triggers</a:t>
            </a:r>
          </a:p>
          <a:p>
            <a:pPr algn="l">
              <a:lnSpc>
                <a:spcPts val="4639"/>
              </a:lnSpc>
            </a:pPr>
            <a:endParaRPr lang="en-US" sz="3300" spc="144" dirty="0">
              <a:solidFill>
                <a:srgbClr val="000000"/>
              </a:solidFill>
              <a:latin typeface="Arial"/>
              <a:ea typeface="Arial"/>
              <a:cs typeface="Arial"/>
              <a:sym typeface="Arial"/>
            </a:endParaRPr>
          </a:p>
          <a:p>
            <a:pPr marL="0" lvl="0" indent="0" algn="l">
              <a:lnSpc>
                <a:spcPts val="4639"/>
              </a:lnSpc>
            </a:pPr>
            <a:endParaRPr lang="en-US" sz="3300" spc="144" dirty="0">
              <a:solidFill>
                <a:srgbClr val="000000"/>
              </a:solidFill>
              <a:latin typeface="Arial"/>
              <a:ea typeface="Arial"/>
              <a:cs typeface="Arial"/>
              <a:sym typeface="Arial"/>
            </a:endParaRPr>
          </a:p>
        </p:txBody>
      </p:sp>
      <p:grpSp>
        <p:nvGrpSpPr>
          <p:cNvPr id="4" name="Group 4"/>
          <p:cNvGrpSpPr/>
          <p:nvPr/>
        </p:nvGrpSpPr>
        <p:grpSpPr>
          <a:xfrm>
            <a:off x="341281" y="623438"/>
            <a:ext cx="1374838" cy="1374838"/>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F08">
                <a:alpha val="49804"/>
              </a:srgbClr>
            </a:solidFill>
          </p:spPr>
        </p:sp>
        <p:sp>
          <p:nvSpPr>
            <p:cNvPr id="6" name="TextBox 6"/>
            <p:cNvSpPr txBox="1"/>
            <p:nvPr/>
          </p:nvSpPr>
          <p:spPr>
            <a:xfrm>
              <a:off x="76200" y="19050"/>
              <a:ext cx="660400" cy="717550"/>
            </a:xfrm>
            <a:prstGeom prst="rect">
              <a:avLst/>
            </a:prstGeom>
          </p:spPr>
          <p:txBody>
            <a:bodyPr lIns="50800" tIns="50800" rIns="50800" bIns="50800" rtlCol="0" anchor="ctr"/>
            <a:lstStyle/>
            <a:p>
              <a:pPr algn="ctr">
                <a:lnSpc>
                  <a:spcPts val="3560"/>
                </a:lnSpc>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08667" y="416076"/>
            <a:ext cx="2753601" cy="275360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id="4" name="TextBox 4"/>
            <p:cNvSpPr txBox="1"/>
            <p:nvPr/>
          </p:nvSpPr>
          <p:spPr>
            <a:xfrm>
              <a:off x="76200" y="19050"/>
              <a:ext cx="660400" cy="717550"/>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a:off x="257243" y="416076"/>
            <a:ext cx="2753601" cy="275360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F08">
                <a:alpha val="49804"/>
              </a:srgbClr>
            </a:solidFill>
          </p:spPr>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560"/>
                </a:lnSpc>
              </a:pPr>
              <a:endParaRPr/>
            </a:p>
          </p:txBody>
        </p:sp>
      </p:grpSp>
      <p:sp>
        <p:nvSpPr>
          <p:cNvPr id="8" name="Freeform 8"/>
          <p:cNvSpPr/>
          <p:nvPr/>
        </p:nvSpPr>
        <p:spPr>
          <a:xfrm>
            <a:off x="3537186" y="5143500"/>
            <a:ext cx="13456320" cy="4024975"/>
          </a:xfrm>
          <a:custGeom>
            <a:avLst/>
            <a:gdLst/>
            <a:ahLst/>
            <a:cxnLst/>
            <a:rect l="l" t="t" r="r" b="b"/>
            <a:pathLst>
              <a:path w="13456320" h="4024975">
                <a:moveTo>
                  <a:pt x="0" y="0"/>
                </a:moveTo>
                <a:lnTo>
                  <a:pt x="13456320" y="0"/>
                </a:lnTo>
                <a:lnTo>
                  <a:pt x="13456320" y="4024975"/>
                </a:lnTo>
                <a:lnTo>
                  <a:pt x="0" y="4024975"/>
                </a:lnTo>
                <a:lnTo>
                  <a:pt x="0" y="0"/>
                </a:lnTo>
                <a:close/>
              </a:path>
            </a:pathLst>
          </a:custGeom>
          <a:blipFill>
            <a:blip r:embed="rId2"/>
            <a:stretch>
              <a:fillRect/>
            </a:stretch>
          </a:blipFill>
        </p:spPr>
      </p:sp>
      <p:sp>
        <p:nvSpPr>
          <p:cNvPr id="9" name="TextBox 9"/>
          <p:cNvSpPr txBox="1"/>
          <p:nvPr/>
        </p:nvSpPr>
        <p:spPr>
          <a:xfrm>
            <a:off x="515393" y="3575674"/>
            <a:ext cx="12068382" cy="974626"/>
          </a:xfrm>
          <a:prstGeom prst="rect">
            <a:avLst/>
          </a:prstGeom>
        </p:spPr>
        <p:txBody>
          <a:bodyPr wrap="square" lIns="0" tIns="0" rIns="0" bIns="0" rtlCol="0" anchor="t">
            <a:spAutoFit/>
          </a:bodyPr>
          <a:lstStyle/>
          <a:p>
            <a:pPr algn="l">
              <a:lnSpc>
                <a:spcPts val="3839"/>
              </a:lnSpc>
            </a:pPr>
            <a:r>
              <a:rPr lang="en-US" sz="3300" spc="119" dirty="0">
                <a:solidFill>
                  <a:srgbClr val="000000"/>
                </a:solidFill>
                <a:latin typeface="Arial"/>
                <a:ea typeface="Arial"/>
                <a:cs typeface="Arial"/>
                <a:sym typeface="Arial"/>
              </a:rPr>
              <a:t>UI Features:</a:t>
            </a:r>
          </a:p>
          <a:p>
            <a:pPr marL="518158" lvl="1" indent="-259079" algn="l">
              <a:lnSpc>
                <a:spcPts val="3839"/>
              </a:lnSpc>
              <a:buFont typeface="Arial"/>
              <a:buChar char="•"/>
            </a:pPr>
            <a:r>
              <a:rPr lang="en-US" sz="3300" spc="119" dirty="0">
                <a:solidFill>
                  <a:srgbClr val="000000"/>
                </a:solidFill>
                <a:latin typeface="Arial"/>
                <a:ea typeface="Arial"/>
                <a:cs typeface="Arial"/>
                <a:sym typeface="Arial"/>
              </a:rPr>
              <a:t>Dashboard with real-time API security logs</a:t>
            </a:r>
          </a:p>
        </p:txBody>
      </p:sp>
      <p:sp>
        <p:nvSpPr>
          <p:cNvPr id="10" name="TextBox 10"/>
          <p:cNvSpPr txBox="1"/>
          <p:nvPr/>
        </p:nvSpPr>
        <p:spPr>
          <a:xfrm>
            <a:off x="784929" y="991751"/>
            <a:ext cx="8115300" cy="1943100"/>
          </a:xfrm>
          <a:prstGeom prst="rect">
            <a:avLst/>
          </a:prstGeom>
        </p:spPr>
        <p:txBody>
          <a:bodyPr lIns="0" tIns="0" rIns="0" bIns="0" rtlCol="0" anchor="t">
            <a:spAutoFit/>
          </a:bodyPr>
          <a:lstStyle/>
          <a:p>
            <a:pPr marL="0" lvl="0" indent="0" algn="l">
              <a:lnSpc>
                <a:spcPts val="7440"/>
              </a:lnSpc>
            </a:pPr>
            <a:r>
              <a:rPr lang="en-US" sz="6200" b="1" spc="1085">
                <a:solidFill>
                  <a:srgbClr val="000000"/>
                </a:solidFill>
                <a:latin typeface="Poppins Bold"/>
                <a:ea typeface="Poppins Bold"/>
                <a:cs typeface="Poppins Bold"/>
                <a:sym typeface="Poppins Bold"/>
              </a:rPr>
              <a:t>UI &amp; FRONTEND DESIGN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58213" y="1995496"/>
            <a:ext cx="6296008" cy="62960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id="4" name="TextBox 4"/>
            <p:cNvSpPr txBox="1"/>
            <p:nvPr/>
          </p:nvSpPr>
          <p:spPr>
            <a:xfrm>
              <a:off x="76200" y="19050"/>
              <a:ext cx="660400" cy="717550"/>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a:off x="10229765" y="1995496"/>
            <a:ext cx="6296008" cy="6296008"/>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34FF">
                <a:alpha val="49804"/>
              </a:srgbClr>
            </a:solidFill>
          </p:spPr>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560"/>
                </a:lnSpc>
              </a:pPr>
              <a:endParaRPr/>
            </a:p>
          </p:txBody>
        </p:sp>
      </p:grpSp>
      <p:grpSp>
        <p:nvGrpSpPr>
          <p:cNvPr id="8" name="Group 8"/>
          <p:cNvGrpSpPr/>
          <p:nvPr/>
        </p:nvGrpSpPr>
        <p:grpSpPr>
          <a:xfrm>
            <a:off x="6292331" y="1995496"/>
            <a:ext cx="6296008" cy="6296008"/>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F08">
                <a:alpha val="49804"/>
              </a:srgbClr>
            </a:solidFill>
          </p:spPr>
        </p:sp>
        <p:sp>
          <p:nvSpPr>
            <p:cNvPr id="10" name="TextBox 10"/>
            <p:cNvSpPr txBox="1"/>
            <p:nvPr/>
          </p:nvSpPr>
          <p:spPr>
            <a:xfrm>
              <a:off x="76200" y="19050"/>
              <a:ext cx="660400" cy="717550"/>
            </a:xfrm>
            <a:prstGeom prst="rect">
              <a:avLst/>
            </a:prstGeom>
          </p:spPr>
          <p:txBody>
            <a:bodyPr lIns="50800" tIns="50800" rIns="50800" bIns="50800" rtlCol="0" anchor="ctr"/>
            <a:lstStyle/>
            <a:p>
              <a:pPr algn="ctr">
                <a:lnSpc>
                  <a:spcPts val="3560"/>
                </a:lnSpc>
              </a:pPr>
              <a:endParaRPr/>
            </a:p>
          </p:txBody>
        </p:sp>
      </p:grpSp>
      <p:sp>
        <p:nvSpPr>
          <p:cNvPr id="11" name="TextBox 11"/>
          <p:cNvSpPr txBox="1"/>
          <p:nvPr/>
        </p:nvSpPr>
        <p:spPr>
          <a:xfrm>
            <a:off x="1059139" y="4114837"/>
            <a:ext cx="16200161" cy="1943119"/>
          </a:xfrm>
          <a:prstGeom prst="rect">
            <a:avLst/>
          </a:prstGeom>
        </p:spPr>
        <p:txBody>
          <a:bodyPr lIns="0" tIns="0" rIns="0" bIns="0" rtlCol="0" anchor="t">
            <a:spAutoFit/>
          </a:bodyPr>
          <a:lstStyle/>
          <a:p>
            <a:pPr marL="0" lvl="0" indent="0" algn="ctr">
              <a:lnSpc>
                <a:spcPts val="14409"/>
              </a:lnSpc>
            </a:pPr>
            <a:r>
              <a:rPr lang="en-US" sz="12007" b="1" spc="2101">
                <a:solidFill>
                  <a:srgbClr val="000000"/>
                </a:solidFill>
                <a:latin typeface="Poppins Bold"/>
                <a:ea typeface="Poppins Bold"/>
                <a:cs typeface="Poppins Bold"/>
                <a:sym typeface="Poppins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TotalTime>
  <Words>306</Words>
  <Application>Microsoft Office PowerPoint</Application>
  <PresentationFormat>Custom</PresentationFormat>
  <Paragraphs>33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Canva Sans</vt:lpstr>
      <vt:lpstr>Arial</vt:lpstr>
      <vt:lpstr>Calibri</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and yellow Simple Progress Report Sustainable Development Goals Presentation</dc:title>
  <cp:lastModifiedBy>Bhavya Sri</cp:lastModifiedBy>
  <cp:revision>4</cp:revision>
  <dcterms:created xsi:type="dcterms:W3CDTF">2006-08-16T00:00:00Z</dcterms:created>
  <dcterms:modified xsi:type="dcterms:W3CDTF">2025-04-05T09:41:43Z</dcterms:modified>
  <dc:identifier>DAGjoSJ5V4Y</dc:identifier>
</cp:coreProperties>
</file>