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70" r:id="rId6"/>
    <p:sldId id="265" r:id="rId7"/>
    <p:sldId id="266" r:id="rId8"/>
    <p:sldId id="267" r:id="rId9"/>
    <p:sldId id="271" r:id="rId10"/>
    <p:sldId id="268" r:id="rId11"/>
    <p:sldId id="275" r:id="rId12"/>
    <p:sldId id="269" r:id="rId13"/>
    <p:sldId id="272" r:id="rId14"/>
    <p:sldId id="273" r:id="rId15"/>
    <p:sldId id="274" r:id="rId16"/>
  </p:sldIdLst>
  <p:sldSz cx="18288000" cy="10287000"/>
  <p:notesSz cx="6858000" cy="9144000"/>
  <p:embeddedFontLst>
    <p:embeddedFont>
      <p:font typeface="Bookman Old Style" panose="02050604050505020204" pitchFamily="18" charset="0"/>
      <p:regular r:id="rId17"/>
      <p:bold r:id="rId18"/>
      <p:italic r:id="rId19"/>
      <p:boldItalic r:id="rId20"/>
    </p:embeddedFont>
    <p:embeddedFont>
      <p:font typeface="Overpass Extra-Light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A1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83670" y="495300"/>
            <a:ext cx="786174" cy="786174"/>
          </a:xfrm>
          <a:custGeom>
            <a:avLst/>
            <a:gdLst/>
            <a:ahLst/>
            <a:cxnLst/>
            <a:rect l="l" t="t" r="r" b="b"/>
            <a:pathLst>
              <a:path w="786174" h="786174">
                <a:moveTo>
                  <a:pt x="0" y="0"/>
                </a:moveTo>
                <a:lnTo>
                  <a:pt x="786174" y="0"/>
                </a:lnTo>
                <a:lnTo>
                  <a:pt x="786174" y="786174"/>
                </a:lnTo>
                <a:lnTo>
                  <a:pt x="0" y="7861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931543" y="1358127"/>
            <a:ext cx="11127857" cy="29238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9500" spc="-410" dirty="0">
                <a:solidFill>
                  <a:srgbClr val="FFFFFF"/>
                </a:solidFill>
                <a:latin typeface="Overpass Extra-Light"/>
                <a:ea typeface="Overpass Extra-Light"/>
                <a:cs typeface="Overpass Extra-Light"/>
                <a:sym typeface="Overpass Extra-Light"/>
              </a:rPr>
              <a:t>APILOGGUARD For Security Events 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324600" y="4320759"/>
            <a:ext cx="9881262" cy="4946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128"/>
              </a:lnSpc>
            </a:pPr>
            <a:r>
              <a:rPr lang="en-US" sz="3300" spc="155" dirty="0">
                <a:solidFill>
                  <a:srgbClr val="FFFFFF"/>
                </a:solidFill>
                <a:latin typeface="Overpass Extra-Light"/>
                <a:ea typeface="Overpass Extra-Light"/>
                <a:cs typeface="Overpass Extra-Light"/>
                <a:sym typeface="Overpass Extra-Light"/>
              </a:rPr>
              <a:t>LIGHT WEIGHT API MONITORING SYSTEM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69673" y="552736"/>
            <a:ext cx="13712952" cy="675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29"/>
              </a:lnSpc>
            </a:pPr>
            <a:r>
              <a:rPr lang="en-US" sz="4500" b="1" spc="40" dirty="0">
                <a:solidFill>
                  <a:srgbClr val="FFFFFF"/>
                </a:solidFill>
                <a:latin typeface="Overpass Extra-Light"/>
                <a:ea typeface="Overpass Extra-Light"/>
                <a:cs typeface="Overpass Extra-Light"/>
                <a:sym typeface="Overpass Extra-Light"/>
              </a:rPr>
              <a:t>Geethanjali college of engineering and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C0E84-0A50-A8E0-6612-E9EC11072BED}"/>
              </a:ext>
            </a:extLst>
          </p:cNvPr>
          <p:cNvSpPr txBox="1"/>
          <p:nvPr/>
        </p:nvSpPr>
        <p:spPr>
          <a:xfrm>
            <a:off x="10839450" y="6743700"/>
            <a:ext cx="7239000" cy="2729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2500" spc="149" dirty="0">
                <a:solidFill>
                  <a:schemeClr val="bg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Batch No:C7</a:t>
            </a:r>
          </a:p>
          <a:p>
            <a:pPr>
              <a:lnSpc>
                <a:spcPts val="4199"/>
              </a:lnSpc>
            </a:pPr>
            <a:r>
              <a:rPr lang="en-US" sz="2500" spc="149" dirty="0">
                <a:solidFill>
                  <a:schemeClr val="bg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Guide: A Rahul</a:t>
            </a:r>
          </a:p>
          <a:p>
            <a:pPr>
              <a:lnSpc>
                <a:spcPts val="4199"/>
              </a:lnSpc>
            </a:pPr>
            <a:r>
              <a:rPr lang="en-US" sz="2500" spc="149" dirty="0">
                <a:solidFill>
                  <a:schemeClr val="bg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Team Members:</a:t>
            </a:r>
          </a:p>
          <a:p>
            <a:pPr>
              <a:lnSpc>
                <a:spcPts val="4199"/>
              </a:lnSpc>
            </a:pPr>
            <a:r>
              <a:rPr lang="en-US" sz="2500" spc="149" dirty="0">
                <a:solidFill>
                  <a:schemeClr val="bg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 	A. Bhavya Sri (21R11A05A5)</a:t>
            </a:r>
          </a:p>
          <a:p>
            <a:pPr>
              <a:lnSpc>
                <a:spcPts val="4199"/>
              </a:lnSpc>
            </a:pPr>
            <a:r>
              <a:rPr lang="en-US" sz="2500" spc="149" dirty="0">
                <a:solidFill>
                  <a:schemeClr val="bg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	K. Bharath Kumar (21R11A05C8)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D1A2B228-2418-0ED5-4F88-F43ABA70D9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67541"/>
            <a:ext cx="6781801" cy="8719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C25957-367B-BBB8-42DD-36245A47F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84D5DC8-B7F7-908D-DB53-26F3C69805DD}"/>
              </a:ext>
            </a:extLst>
          </p:cNvPr>
          <p:cNvSpPr txBox="1"/>
          <p:nvPr/>
        </p:nvSpPr>
        <p:spPr>
          <a:xfrm>
            <a:off x="1295400" y="952500"/>
            <a:ext cx="14782800" cy="70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99"/>
              </a:lnSpc>
            </a:pPr>
            <a:r>
              <a:rPr lang="en-IN" sz="69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Attack Simulation and testing</a:t>
            </a:r>
            <a:endParaRPr lang="en-US" sz="6900" b="1" spc="149" dirty="0">
              <a:solidFill>
                <a:schemeClr val="bg1"/>
              </a:solidFill>
              <a:latin typeface="Bookman Old Style" panose="02050604050505020204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C3CA1-7900-9FC6-BF79-ADD62D79E785}"/>
              </a:ext>
            </a:extLst>
          </p:cNvPr>
          <p:cNvSpPr txBox="1"/>
          <p:nvPr/>
        </p:nvSpPr>
        <p:spPr>
          <a:xfrm>
            <a:off x="2209800" y="1779330"/>
            <a:ext cx="15392400" cy="509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9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attackSimulator.js</a:t>
            </a:r>
            <a:r>
              <a:rPr lang="en-US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 — CLI Testing Tool: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Burst GET requests → Simulate high traffic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Simulate brute-force login attempts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Launch DDoS flood 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Inject anomaly alerts and threat indicators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Measure system response and performance under load</a:t>
            </a:r>
            <a:endParaRPr lang="en-US" sz="39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87BA2E-A747-339F-201C-8CBF15CCA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762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2128AA-453F-0224-DDAE-D29C08177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DB75022-5FE7-56DC-22E3-9D61E7D559AE}"/>
              </a:ext>
            </a:extLst>
          </p:cNvPr>
          <p:cNvSpPr txBox="1"/>
          <p:nvPr/>
        </p:nvSpPr>
        <p:spPr>
          <a:xfrm>
            <a:off x="1295400" y="952500"/>
            <a:ext cx="14782800" cy="70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99"/>
              </a:lnSpc>
            </a:pPr>
            <a:r>
              <a:rPr lang="en-IN" sz="69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Attack Simulation and testing</a:t>
            </a:r>
            <a:endParaRPr lang="en-US" sz="6900" b="1" spc="149" dirty="0">
              <a:solidFill>
                <a:schemeClr val="bg1"/>
              </a:solidFill>
              <a:latin typeface="Bookman Old Style" panose="02050604050505020204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391122-F8EA-249C-09A1-8D09B3831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6B096D-A8FE-7353-1E44-322C16094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324100"/>
            <a:ext cx="16770927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1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69DBEB-9536-CC9A-F8CF-6E6F77986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EF45A9-6A4A-2C11-CDB1-848FBA665D37}"/>
              </a:ext>
            </a:extLst>
          </p:cNvPr>
          <p:cNvSpPr txBox="1"/>
          <p:nvPr/>
        </p:nvSpPr>
        <p:spPr>
          <a:xfrm>
            <a:off x="1295400" y="952500"/>
            <a:ext cx="13106400" cy="72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99"/>
              </a:lnSpc>
            </a:pPr>
            <a:r>
              <a:rPr lang="en-IN" sz="69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Frontend Dashboard</a:t>
            </a:r>
            <a:endParaRPr lang="en-US" sz="6900" b="1" spc="149" dirty="0">
              <a:solidFill>
                <a:schemeClr val="bg1"/>
              </a:solidFill>
              <a:latin typeface="Bookman Old Style" panose="02050604050505020204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58B521-1965-635B-6559-EDEBB111FC65}"/>
              </a:ext>
            </a:extLst>
          </p:cNvPr>
          <p:cNvSpPr txBox="1"/>
          <p:nvPr/>
        </p:nvSpPr>
        <p:spPr>
          <a:xfrm>
            <a:off x="2209800" y="1779330"/>
            <a:ext cx="15392400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Dashboard (Real-time updates every 5s)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IN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Admins can export reports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900" dirty="0">
              <a:solidFill>
                <a:schemeClr val="bg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EE2BB2-43BE-E7AC-2AC1-16280F654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46A95-D297-A7D5-7CF7-97D9F04C28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43" y="3454506"/>
            <a:ext cx="17141513" cy="591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1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C0C65A-A648-957E-9F14-DCD68DA4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7132B57-D582-8A48-09D9-4CEAD16D2D8D}"/>
              </a:ext>
            </a:extLst>
          </p:cNvPr>
          <p:cNvSpPr txBox="1"/>
          <p:nvPr/>
        </p:nvSpPr>
        <p:spPr>
          <a:xfrm>
            <a:off x="1295400" y="952500"/>
            <a:ext cx="13106400" cy="72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99"/>
              </a:lnSpc>
            </a:pPr>
            <a:r>
              <a:rPr lang="en-IN" sz="69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Conclusion</a:t>
            </a:r>
            <a:endParaRPr lang="en-US" sz="6900" b="1" spc="149" dirty="0">
              <a:solidFill>
                <a:schemeClr val="bg1"/>
              </a:solidFill>
              <a:latin typeface="Bookman Old Style" panose="02050604050505020204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4C6DAF-F66B-15E6-FE49-D99A9E355867}"/>
              </a:ext>
            </a:extLst>
          </p:cNvPr>
          <p:cNvSpPr txBox="1"/>
          <p:nvPr/>
        </p:nvSpPr>
        <p:spPr>
          <a:xfrm>
            <a:off x="1676400" y="1779330"/>
            <a:ext cx="15925800" cy="669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APIs are critical to modern applications but are increasingly targeted by cyber threats.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9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APILogGuard</a:t>
            </a:r>
            <a:r>
              <a:rPr kumimoji="0" lang="en-US" altLang="en-US" sz="3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provides an efficient and real-time solution to monitor, detect, and respond to anomalies in API traffic.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The system enhances API security by combining gateway, anomaly detection, and a live dashboard for actionable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Through this architecture, it ensures better protection, quicker threat response, and improved API resilience.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9DCD93-F0E0-9359-66B3-CACF2CCE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67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C7CD14-8500-6206-127D-67EFB76DC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8B04E88-669D-6585-3E22-7C8E94AE7BCE}"/>
              </a:ext>
            </a:extLst>
          </p:cNvPr>
          <p:cNvSpPr txBox="1"/>
          <p:nvPr/>
        </p:nvSpPr>
        <p:spPr>
          <a:xfrm>
            <a:off x="1295400" y="952500"/>
            <a:ext cx="13106400" cy="72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99"/>
              </a:lnSpc>
            </a:pPr>
            <a:r>
              <a:rPr lang="en-IN" sz="69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Future Scope</a:t>
            </a:r>
            <a:endParaRPr lang="en-US" sz="6900" b="1" spc="149" dirty="0">
              <a:solidFill>
                <a:schemeClr val="bg1"/>
              </a:solidFill>
              <a:latin typeface="Bookman Old Style" panose="02050604050505020204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68C31-14F0-DC85-1BE8-67C16883E534}"/>
              </a:ext>
            </a:extLst>
          </p:cNvPr>
          <p:cNvSpPr txBox="1"/>
          <p:nvPr/>
        </p:nvSpPr>
        <p:spPr>
          <a:xfrm>
            <a:off x="2133600" y="2019300"/>
            <a:ext cx="12877800" cy="2757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4000" dirty="0">
                <a:solidFill>
                  <a:schemeClr val="bg1"/>
                </a:solidFill>
                <a:latin typeface="Bookman Old Style" panose="02050604050505020204" pitchFamily="18" charset="0"/>
              </a:rPr>
              <a:t>Add real-time WebSocket based alerts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4000" dirty="0">
                <a:solidFill>
                  <a:schemeClr val="bg1"/>
                </a:solidFill>
                <a:latin typeface="Bookman Old Style" panose="02050604050505020204" pitchFamily="18" charset="0"/>
              </a:rPr>
              <a:t>Deploy on Cloud with auto-scaling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4000" dirty="0">
                <a:solidFill>
                  <a:schemeClr val="bg1"/>
                </a:solidFill>
                <a:latin typeface="Bookman Old Style" panose="02050604050505020204" pitchFamily="18" charset="0"/>
              </a:rPr>
              <a:t>Add Machine Learning based anomaly detection</a:t>
            </a:r>
            <a:endParaRPr kumimoji="0" lang="en-US" altLang="en-US" sz="3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4EE7E7-F7CD-760F-8FD6-572B0BD4E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471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8BA17D-F1AB-351C-476C-DB148D55D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F405875-128B-4E62-C84F-ED8070F733D6}"/>
              </a:ext>
            </a:extLst>
          </p:cNvPr>
          <p:cNvSpPr txBox="1"/>
          <p:nvPr/>
        </p:nvSpPr>
        <p:spPr>
          <a:xfrm>
            <a:off x="4038600" y="4914900"/>
            <a:ext cx="10591800" cy="86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99"/>
              </a:lnSpc>
            </a:pPr>
            <a:r>
              <a:rPr lang="en-IN" sz="121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Thank you!!!</a:t>
            </a:r>
            <a:endParaRPr lang="en-US" sz="12100" b="1" spc="149" dirty="0">
              <a:solidFill>
                <a:schemeClr val="bg1"/>
              </a:solidFill>
              <a:latin typeface="Bookman Old Style" panose="02050604050505020204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28884B-8289-6A63-6C10-329203440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028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62746-3436-F835-006C-ECB16DB72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91A752-62E1-12BE-B1C4-242736A9934F}"/>
              </a:ext>
            </a:extLst>
          </p:cNvPr>
          <p:cNvSpPr txBox="1"/>
          <p:nvPr/>
        </p:nvSpPr>
        <p:spPr>
          <a:xfrm>
            <a:off x="1295400" y="952500"/>
            <a:ext cx="6553200" cy="68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6300" b="1" spc="149" dirty="0">
                <a:solidFill>
                  <a:schemeClr val="bg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Overview: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DCAB7-B8EB-8602-FAFE-1253B4C87913}"/>
              </a:ext>
            </a:extLst>
          </p:cNvPr>
          <p:cNvSpPr txBox="1"/>
          <p:nvPr/>
        </p:nvSpPr>
        <p:spPr>
          <a:xfrm>
            <a:off x="2209800" y="1790700"/>
            <a:ext cx="10896600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900" dirty="0">
                <a:solidFill>
                  <a:schemeClr val="bg1"/>
                </a:solidFill>
                <a:latin typeface="Bookman Old Style" panose="02050604050505020204" pitchFamily="18" charset="0"/>
                <a:ea typeface="Poppins Semi-Bold"/>
                <a:cs typeface="Poppins Semi-Bold"/>
                <a:sym typeface="Poppins Semi-Bold"/>
              </a:rPr>
              <a:t>Introduction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What is </a:t>
            </a:r>
            <a:r>
              <a:rPr lang="en-IN" sz="39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APILogGuard</a:t>
            </a:r>
            <a:r>
              <a:rPr lang="en-IN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?</a:t>
            </a:r>
            <a:r>
              <a:rPr lang="en-US" sz="3900" dirty="0">
                <a:solidFill>
                  <a:schemeClr val="bg1"/>
                </a:solidFill>
                <a:latin typeface="Bookman Old Style" panose="02050604050505020204" pitchFamily="18" charset="0"/>
                <a:ea typeface="Poppins Semi-Bold"/>
                <a:cs typeface="Poppins Semi-Bold"/>
                <a:sym typeface="Poppins Semi-Bold"/>
              </a:rPr>
              <a:t> 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Key Features</a:t>
            </a:r>
            <a:endParaRPr lang="en-US" sz="3900" dirty="0">
              <a:solidFill>
                <a:schemeClr val="bg1"/>
              </a:solidFill>
              <a:latin typeface="Bookman Old Style" panose="02050604050505020204" pitchFamily="18" charset="0"/>
              <a:ea typeface="Poppins Semi-Bold"/>
              <a:cs typeface="Poppins Semi-Bold"/>
              <a:sym typeface="Poppins Semi-Bold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900" dirty="0">
                <a:solidFill>
                  <a:schemeClr val="bg1"/>
                </a:solidFill>
                <a:latin typeface="Bookman Old Style" panose="02050604050505020204" pitchFamily="18" charset="0"/>
                <a:ea typeface="Poppins Semi-Bold"/>
                <a:cs typeface="Poppins Semi-Bold"/>
                <a:sym typeface="Poppins Semi-Bold"/>
              </a:rPr>
              <a:t>System Architecture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Attack Simulation and Testing</a:t>
            </a:r>
            <a:endParaRPr lang="en-US" sz="3900" dirty="0">
              <a:solidFill>
                <a:schemeClr val="bg1"/>
              </a:solidFill>
              <a:latin typeface="Bookman Old Style" panose="02050604050505020204" pitchFamily="18" charset="0"/>
              <a:cs typeface="Poppins Semi-Bold"/>
              <a:sym typeface="Poppins Semi-Bold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Frontend Dashboard</a:t>
            </a:r>
            <a:endParaRPr lang="en-US" sz="3900" dirty="0">
              <a:solidFill>
                <a:schemeClr val="bg1"/>
              </a:solidFill>
              <a:latin typeface="Bookman Old Style" panose="02050604050505020204" pitchFamily="18" charset="0"/>
              <a:cs typeface="Poppins Semi-Bold"/>
              <a:sym typeface="Poppins Semi-Bold"/>
            </a:endParaRP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Conclusion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IN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Future Scope</a:t>
            </a:r>
            <a:endParaRPr lang="en-US" sz="3900" dirty="0">
              <a:solidFill>
                <a:schemeClr val="bg1"/>
              </a:solidFill>
              <a:latin typeface="Bookman Old Style" panose="02050604050505020204" pitchFamily="18" charset="0"/>
              <a:ea typeface="Poppins Semi-Bold"/>
              <a:cs typeface="Poppins Semi-Bold"/>
              <a:sym typeface="Poppins Semi-Bold"/>
            </a:endParaRPr>
          </a:p>
          <a:p>
            <a:pPr algn="just"/>
            <a:endParaRPr lang="en-US" sz="3900" dirty="0">
              <a:solidFill>
                <a:srgbClr val="FFFFFF"/>
              </a:solidFill>
              <a:latin typeface="Bookman Old Style" panose="02050604050505020204" pitchFamily="18" charset="0"/>
              <a:ea typeface="Poppins Semi-Bold"/>
              <a:cs typeface="Poppins Semi-Bold"/>
              <a:sym typeface="Poppins Semi-Bold"/>
            </a:endParaRPr>
          </a:p>
        </p:txBody>
      </p:sp>
    </p:spTree>
    <p:extLst>
      <p:ext uri="{BB962C8B-B14F-4D97-AF65-F5344CB8AC3E}">
        <p14:creationId xmlns:p14="http://schemas.microsoft.com/office/powerpoint/2010/main" val="1878112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436046-C0DA-C37F-C6F9-B8356879A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DC0232-3996-F950-0C94-000EA577F306}"/>
              </a:ext>
            </a:extLst>
          </p:cNvPr>
          <p:cNvSpPr txBox="1"/>
          <p:nvPr/>
        </p:nvSpPr>
        <p:spPr>
          <a:xfrm>
            <a:off x="1295400" y="952500"/>
            <a:ext cx="6553200" cy="68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6300" b="1" spc="149" dirty="0">
                <a:solidFill>
                  <a:schemeClr val="bg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Introduction: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F73519-CA57-75F6-DDEE-28A157121241}"/>
              </a:ext>
            </a:extLst>
          </p:cNvPr>
          <p:cNvSpPr txBox="1"/>
          <p:nvPr/>
        </p:nvSpPr>
        <p:spPr>
          <a:xfrm>
            <a:off x="2209800" y="1790700"/>
            <a:ext cx="15392400" cy="669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APIs (Application Programming Interfaces) allow systems to communicate. They are the backbone of modern web and mobile apps.</a:t>
            </a:r>
          </a:p>
          <a:p>
            <a:pPr algn="just"/>
            <a:endParaRPr lang="en-US" sz="39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APIs expose critical data and functionality.</a:t>
            </a:r>
            <a:r>
              <a:rPr lang="en-US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 They are frequent targets of attacks like brute-force, DDoS, and credential stuffing.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3900" dirty="0">
              <a:solidFill>
                <a:schemeClr val="bg1"/>
              </a:solidFill>
              <a:latin typeface="Bookman Old Style" panose="02050604050505020204" pitchFamily="18" charset="0"/>
            </a:endParaRPr>
          </a:p>
          <a:p>
            <a:pPr>
              <a:buNone/>
            </a:pPr>
            <a:r>
              <a:rPr lang="en-US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Existing tools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Heavy and complex to set up.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Costly for small or custom projects.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50A18E-2DEB-71F2-C0EC-2914D94AB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93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7B0E8C-AC2E-DCBD-82CA-9085C23F6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5C6AE2A-37C5-1017-D137-FDD8AD5354A6}"/>
              </a:ext>
            </a:extLst>
          </p:cNvPr>
          <p:cNvSpPr txBox="1"/>
          <p:nvPr/>
        </p:nvSpPr>
        <p:spPr>
          <a:xfrm>
            <a:off x="1295400" y="952500"/>
            <a:ext cx="13106400" cy="68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6300" b="1" spc="149" dirty="0">
                <a:solidFill>
                  <a:schemeClr val="bg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Our Solution- </a:t>
            </a:r>
            <a:r>
              <a:rPr lang="en-US" sz="6300" b="1" spc="149" dirty="0" err="1">
                <a:solidFill>
                  <a:schemeClr val="bg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APILogGuard</a:t>
            </a:r>
            <a:endParaRPr lang="en-US" sz="6300" b="1" spc="149" dirty="0">
              <a:solidFill>
                <a:schemeClr val="bg1"/>
              </a:solidFill>
              <a:latin typeface="Bookman Old Style" panose="02050604050505020204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FEFA4-B3C9-70F9-9C6A-4045BB38BF2C}"/>
              </a:ext>
            </a:extLst>
          </p:cNvPr>
          <p:cNvSpPr txBox="1"/>
          <p:nvPr/>
        </p:nvSpPr>
        <p:spPr>
          <a:xfrm>
            <a:off x="2209800" y="2171700"/>
            <a:ext cx="15392400" cy="41915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A </a:t>
            </a:r>
            <a:r>
              <a:rPr lang="en-US" sz="39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custom-built</a:t>
            </a:r>
            <a:r>
              <a:rPr lang="en-US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, </a:t>
            </a:r>
            <a:r>
              <a:rPr lang="en-US" sz="39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lightweight</a:t>
            </a:r>
            <a:r>
              <a:rPr lang="en-US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 API security system: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Logs every API request and analyzes it.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Detects anomalies (Brute Force, DDoS, burst).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Displays real-time monitoring via a dashboard.</a:t>
            </a:r>
          </a:p>
          <a:p>
            <a:pPr marL="571500" indent="-5715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Supports exporting logs and anomaly reports (PDF/JSON).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6BD97E-F1B7-65BB-B7D5-1DA9A1B76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25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70778D-3C9C-B6CB-0124-934CD413D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69F812-EB58-A389-0CDB-92639755C736}"/>
              </a:ext>
            </a:extLst>
          </p:cNvPr>
          <p:cNvSpPr txBox="1"/>
          <p:nvPr/>
        </p:nvSpPr>
        <p:spPr>
          <a:xfrm>
            <a:off x="1295400" y="952500"/>
            <a:ext cx="13106400" cy="68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6300" b="1" spc="149" dirty="0">
                <a:solidFill>
                  <a:schemeClr val="bg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Key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FFAB98-36EA-D0E1-5EC9-17D769D159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23185A-9497-DDEB-3611-BAE73350F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442527"/>
              </p:ext>
            </p:extLst>
          </p:nvPr>
        </p:nvGraphicFramePr>
        <p:xfrm>
          <a:off x="1752600" y="2065020"/>
          <a:ext cx="15621000" cy="6583680"/>
        </p:xfrm>
        <a:graphic>
          <a:graphicData uri="http://schemas.openxmlformats.org/drawingml/2006/table">
            <a:tbl>
              <a:tblPr/>
              <a:tblGrid>
                <a:gridCol w="5638800">
                  <a:extLst>
                    <a:ext uri="{9D8B030D-6E8A-4147-A177-3AD203B41FA5}">
                      <a16:colId xmlns:a16="http://schemas.microsoft.com/office/drawing/2014/main" val="3852125374"/>
                    </a:ext>
                  </a:extLst>
                </a:gridCol>
                <a:gridCol w="9982200">
                  <a:extLst>
                    <a:ext uri="{9D8B030D-6E8A-4147-A177-3AD203B41FA5}">
                      <a16:colId xmlns:a16="http://schemas.microsoft.com/office/drawing/2014/main" val="4631525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3900" b="1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900" b="1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097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390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Request Logging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90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Capture and analyze every API call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9660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39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Anomaly Detection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9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Categorize threats (Critical/Suspicious/Benign)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7002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39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Real-time Monitoring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9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Live dashboard updates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0775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39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Log Downloads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90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Admin can export logs in JSON/PDF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279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390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Modular Architecture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9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Separated routes for Gateway, Anomaly, Logs, etc.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5562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390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Attack Simulator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9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Stress test the system under attack scenarios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66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454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97FC58-E5A7-C644-2FC3-D97EA8F25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5F5449-1513-C208-969B-DCCE43596C34}"/>
              </a:ext>
            </a:extLst>
          </p:cNvPr>
          <p:cNvSpPr txBox="1"/>
          <p:nvPr/>
        </p:nvSpPr>
        <p:spPr>
          <a:xfrm>
            <a:off x="1295400" y="952500"/>
            <a:ext cx="13106400" cy="68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6300" b="1" spc="149" dirty="0">
                <a:solidFill>
                  <a:schemeClr val="bg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System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D06F84-838B-7F20-7555-D5433DE4736E}"/>
              </a:ext>
            </a:extLst>
          </p:cNvPr>
          <p:cNvSpPr txBox="1"/>
          <p:nvPr/>
        </p:nvSpPr>
        <p:spPr>
          <a:xfrm>
            <a:off x="2209800" y="4762500"/>
            <a:ext cx="159258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Client:</a:t>
            </a:r>
            <a:r>
              <a:rPr kumimoji="0" lang="en-US" altLang="en-US" sz="3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Sends API requests.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Gateway:</a:t>
            </a:r>
            <a:r>
              <a:rPr kumimoji="0" lang="en-US" altLang="en-US" sz="3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Captures and logs traffic, initial    filtering (e.g., API key validation).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Anomaly Detection:</a:t>
            </a:r>
            <a:r>
              <a:rPr kumimoji="0" lang="en-US" altLang="en-US" sz="3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Analyzes traffic for suspicious patterns (DDoS, brute-force).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Dashboard Frontend:</a:t>
            </a:r>
            <a:r>
              <a:rPr kumimoji="0" lang="en-US" altLang="en-US" sz="3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 Displays alerts, statistics, and live monitoring.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A71280-A831-3028-41AD-5A7C57E4A1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DBA1F9-B16A-6751-FA5C-CD6BC4918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723900"/>
            <a:ext cx="12477750" cy="3797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37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ED949C-7755-90D8-05FE-DFF6DB161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C4C7C84-DC99-CAE6-EDC3-8303D0450EB9}"/>
              </a:ext>
            </a:extLst>
          </p:cNvPr>
          <p:cNvSpPr txBox="1"/>
          <p:nvPr/>
        </p:nvSpPr>
        <p:spPr>
          <a:xfrm>
            <a:off x="1295400" y="952500"/>
            <a:ext cx="13106400" cy="687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99"/>
              </a:lnSpc>
            </a:pPr>
            <a:r>
              <a:rPr lang="en-US" sz="6300" b="1" spc="149" dirty="0">
                <a:solidFill>
                  <a:schemeClr val="bg1"/>
                </a:solidFill>
                <a:latin typeface="Bookman Old Style" panose="02050604050505020204" pitchFamily="18" charset="0"/>
                <a:ea typeface="Arial"/>
                <a:cs typeface="Arial"/>
                <a:sym typeface="Arial"/>
              </a:rPr>
              <a:t>Components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A98E5-E01D-E4C4-78BD-595272A8523B}"/>
              </a:ext>
            </a:extLst>
          </p:cNvPr>
          <p:cNvSpPr txBox="1"/>
          <p:nvPr/>
        </p:nvSpPr>
        <p:spPr>
          <a:xfrm>
            <a:off x="1828800" y="1639868"/>
            <a:ext cx="16154400" cy="7894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Backend</a:t>
            </a:r>
            <a:endParaRPr kumimoji="0" lang="en-US" altLang="en-US" sz="3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I</a:t>
            </a:r>
            <a:r>
              <a:rPr kumimoji="0" lang="en-US" altLang="en-US" sz="3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nspects all API requests.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Logs metadata: IP, method, endpoint, headers, latency.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Detects anomalies based on request patterns.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Our system scans on port 5000 for any </a:t>
            </a:r>
            <a:r>
              <a:rPr lang="en-US" altLang="en-US" sz="3900" dirty="0" err="1">
                <a:solidFill>
                  <a:schemeClr val="bg1"/>
                </a:solidFill>
                <a:latin typeface="Bookman Old Style" panose="02050604050505020204" pitchFamily="18" charset="0"/>
              </a:rPr>
              <a:t>api</a:t>
            </a:r>
            <a:r>
              <a:rPr lang="en-US" altLang="en-US" sz="3900" dirty="0">
                <a:solidFill>
                  <a:schemeClr val="bg1"/>
                </a:solidFill>
                <a:latin typeface="Bookman Old Style" panose="02050604050505020204" pitchFamily="18" charset="0"/>
              </a:rPr>
              <a:t> calls.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3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Monitoring Dashboard (Frontend)</a:t>
            </a:r>
            <a:endParaRPr kumimoji="0" lang="en-US" altLang="en-US" sz="3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Shows request data.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Allows anomaly report downloads.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9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39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Attack Simulator</a:t>
            </a:r>
            <a:endParaRPr kumimoji="0" lang="en-US" altLang="en-US" sz="39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ookman Old Style" panose="0205060405050502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9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man Old Style" panose="02050604050505020204" pitchFamily="18" charset="0"/>
              </a:rPr>
              <a:t>	CLI tool to simulate attacks like DDoS, Brute Force, Threat Injection.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97C5DE-5E60-10DB-E7AD-3E4B49665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29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3FD39B-604D-029E-8E2D-4FB7E6E45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A481B8-D258-B284-C94C-5636DE095987}"/>
              </a:ext>
            </a:extLst>
          </p:cNvPr>
          <p:cNvSpPr txBox="1"/>
          <p:nvPr/>
        </p:nvSpPr>
        <p:spPr>
          <a:xfrm>
            <a:off x="1295400" y="952500"/>
            <a:ext cx="14173200" cy="705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199"/>
              </a:lnSpc>
            </a:pPr>
            <a:r>
              <a:rPr lang="en-IN" sz="6900" b="1" dirty="0">
                <a:solidFill>
                  <a:schemeClr val="bg1"/>
                </a:solidFill>
                <a:latin typeface="Bookman Old Style" panose="02050604050505020204" pitchFamily="18" charset="0"/>
              </a:rPr>
              <a:t>Detailed Backend Breakdown</a:t>
            </a:r>
            <a:endParaRPr lang="en-US" sz="6900" b="1" spc="149" dirty="0">
              <a:solidFill>
                <a:schemeClr val="bg1"/>
              </a:solidFill>
              <a:latin typeface="Bookman Old Style" panose="02050604050505020204" pitchFamily="18" charset="0"/>
              <a:ea typeface="Arial"/>
              <a:cs typeface="Arial"/>
              <a:sym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42001A-3C2B-3605-3D01-9F50A08D1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9FF5BF-147F-8B27-580C-C504D1BA9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636870"/>
              </p:ext>
            </p:extLst>
          </p:nvPr>
        </p:nvGraphicFramePr>
        <p:xfrm>
          <a:off x="2286000" y="2049262"/>
          <a:ext cx="13944600" cy="72900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800438091"/>
                    </a:ext>
                  </a:extLst>
                </a:gridCol>
                <a:gridCol w="9829800">
                  <a:extLst>
                    <a:ext uri="{9D8B030D-6E8A-4147-A177-3AD203B41FA5}">
                      <a16:colId xmlns:a16="http://schemas.microsoft.com/office/drawing/2014/main" val="2431652230"/>
                    </a:ext>
                  </a:extLst>
                </a:gridCol>
              </a:tblGrid>
              <a:tr h="810000">
                <a:tc>
                  <a:txBody>
                    <a:bodyPr/>
                    <a:lstStyle/>
                    <a:p>
                      <a:pPr algn="l"/>
                      <a:r>
                        <a:rPr lang="en-IN" sz="3900" b="1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File/Route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900" b="1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769024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l"/>
                      <a:r>
                        <a:rPr lang="en-IN" sz="390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gateway.js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90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Logs API requests, monitors stats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662663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l"/>
                      <a:r>
                        <a:rPr lang="en-IN" sz="39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anomaly.js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9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Stores detected anomalies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686480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l"/>
                      <a:r>
                        <a:rPr lang="en-IN" sz="39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dashboard.js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90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Aggregates request + anomaly stats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1440168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l"/>
                      <a:r>
                        <a:rPr lang="en-IN" sz="390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logs.js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90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Exports logs as JSON or PDF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7758875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l"/>
                      <a:r>
                        <a:rPr lang="en-IN" sz="390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monitoring.js</a:t>
                      </a:r>
                      <a:endParaRPr lang="en-IN" sz="3900" dirty="0">
                        <a:solidFill>
                          <a:schemeClr val="bg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90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Simulated system metrics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726671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l"/>
                      <a:r>
                        <a:rPr lang="en-IN" sz="390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response.js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9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Simulates system rules/actions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8044755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l"/>
                      <a:r>
                        <a:rPr lang="en-IN" sz="390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siem.js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90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Static SIEM events and integrations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765738"/>
                  </a:ext>
                </a:extLst>
              </a:tr>
              <a:tr h="810000">
                <a:tc>
                  <a:txBody>
                    <a:bodyPr/>
                    <a:lstStyle/>
                    <a:p>
                      <a:pPr algn="l"/>
                      <a:r>
                        <a:rPr lang="en-IN" sz="390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threat.js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3900" dirty="0">
                          <a:solidFill>
                            <a:schemeClr val="bg1"/>
                          </a:solidFill>
                          <a:effectLst/>
                          <a:latin typeface="Bookman Old Style" panose="02050604050505020204" pitchFamily="18" charset="0"/>
                        </a:rPr>
                        <a:t>Threat intelligence simulation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901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20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1A1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0ACAAD-5887-2494-1306-38286E254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E51F9C-9413-4B34-CD87-6C0C61CB3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50732BF3-C63F-E395-3601-63012BF8D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019300"/>
            <a:ext cx="17245232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726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783</TotalTime>
  <Words>572</Words>
  <Application>Microsoft Office PowerPoint</Application>
  <PresentationFormat>Custom</PresentationFormat>
  <Paragraphs>107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Wingdings</vt:lpstr>
      <vt:lpstr>Arial</vt:lpstr>
      <vt:lpstr>Overpass Extra-Light</vt:lpstr>
      <vt:lpstr>Calibri</vt:lpstr>
      <vt:lpstr>Bookman Old Style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Black and White Modern Architecture Presentation</dc:title>
  <cp:lastModifiedBy>Bhavya Sri</cp:lastModifiedBy>
  <cp:revision>9</cp:revision>
  <dcterms:created xsi:type="dcterms:W3CDTF">2006-08-16T00:00:00Z</dcterms:created>
  <dcterms:modified xsi:type="dcterms:W3CDTF">2025-04-28T08:51:06Z</dcterms:modified>
  <dc:identifier>DAGkoa-800Y</dc:identifier>
</cp:coreProperties>
</file>