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2"/>
  </p:notesMasterIdLst>
  <p:sldIdLst>
    <p:sldId id="256" r:id="rId2"/>
    <p:sldId id="311" r:id="rId3"/>
    <p:sldId id="257" r:id="rId4"/>
    <p:sldId id="312" r:id="rId5"/>
    <p:sldId id="314" r:id="rId6"/>
    <p:sldId id="315" r:id="rId7"/>
    <p:sldId id="317" r:id="rId8"/>
    <p:sldId id="321" r:id="rId9"/>
    <p:sldId id="319" r:id="rId10"/>
    <p:sldId id="320" r:id="rId11"/>
  </p:sldIdLst>
  <p:sldSz cx="9144000" cy="5143500" type="screen16x9"/>
  <p:notesSz cx="6858000" cy="9144000"/>
  <p:embeddedFontLst>
    <p:embeddedFont>
      <p:font typeface="Dosis" pitchFamily="2" charset="0"/>
      <p:regular r:id="rId13"/>
      <p:bold r:id="rId14"/>
    </p:embeddedFont>
    <p:embeddedFont>
      <p:font typeface="Philosopher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8327C9-559D-4F20-96CE-E6F9B5226F36}">
  <a:tblStyle styleId="{348327C9-559D-4F20-96CE-E6F9B5226F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ca782004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ca782004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0ed0ca36c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10ed0ca36c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11000"/>
          </a:blip>
          <a:srcRect/>
          <a:stretch/>
        </p:blipFill>
        <p:spPr>
          <a:xfrm>
            <a:off x="715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93950" y="582375"/>
            <a:ext cx="4025100" cy="29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000">
                <a:latin typeface="Philosopher"/>
                <a:ea typeface="Philosopher"/>
                <a:cs typeface="Philosopher"/>
                <a:sym typeface="Philosop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93800" y="4156125"/>
            <a:ext cx="4025100" cy="4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 amt="11000"/>
          </a:blip>
          <a:srcRect/>
          <a:stretch/>
        </p:blipFill>
        <p:spPr>
          <a:xfrm>
            <a:off x="715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Philosopher"/>
                <a:ea typeface="Philosopher"/>
                <a:cs typeface="Philosopher"/>
                <a:sym typeface="Philosop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20000" y="1141525"/>
            <a:ext cx="7704000" cy="3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10"/>
          <p:cNvPicPr preferRelativeResize="0"/>
          <p:nvPr/>
        </p:nvPicPr>
        <p:blipFill rotWithShape="1">
          <a:blip r:embed="rId2">
            <a:alphaModFix amt="11000"/>
          </a:blip>
          <a:srcRect/>
          <a:stretch/>
        </p:blipFill>
        <p:spPr>
          <a:xfrm>
            <a:off x="715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720000" y="2744525"/>
            <a:ext cx="4976400" cy="185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>
                <a:latin typeface="Philosopher"/>
                <a:ea typeface="Philosopher"/>
                <a:cs typeface="Philosopher"/>
                <a:sym typeface="Philosopher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7"/>
          <p:cNvPicPr preferRelativeResize="0"/>
          <p:nvPr/>
        </p:nvPicPr>
        <p:blipFill rotWithShape="1">
          <a:blip r:embed="rId2">
            <a:alphaModFix amt="11000"/>
          </a:blip>
          <a:srcRect/>
          <a:stretch/>
        </p:blipFill>
        <p:spPr>
          <a:xfrm>
            <a:off x="715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7"/>
          <p:cNvSpPr/>
          <p:nvPr/>
        </p:nvSpPr>
        <p:spPr>
          <a:xfrm flipH="1">
            <a:off x="8983674" y="0"/>
            <a:ext cx="1596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7"/>
          <p:cNvSpPr txBox="1"/>
          <p:nvPr/>
        </p:nvSpPr>
        <p:spPr>
          <a:xfrm rot="-5400000">
            <a:off x="401914" y="440550"/>
            <a:ext cx="416100" cy="2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rPr>
              <a:t>2022</a:t>
            </a:r>
            <a:endParaRPr sz="1100">
              <a:solidFill>
                <a:schemeClr val="dk1"/>
              </a:solidFill>
              <a:latin typeface="Philosopher"/>
              <a:ea typeface="Philosopher"/>
              <a:cs typeface="Philosopher"/>
              <a:sym typeface="Philosopher"/>
            </a:endParaRPr>
          </a:p>
        </p:txBody>
      </p:sp>
      <p:sp>
        <p:nvSpPr>
          <p:cNvPr id="161" name="Google Shape;161;p27"/>
          <p:cNvSpPr txBox="1"/>
          <p:nvPr/>
        </p:nvSpPr>
        <p:spPr>
          <a:xfrm rot="-5400000">
            <a:off x="-236936" y="2469150"/>
            <a:ext cx="1693800" cy="2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rPr>
              <a:t>HOTEL MANAGEMENT</a:t>
            </a:r>
            <a:endParaRPr sz="1100">
              <a:solidFill>
                <a:schemeClr val="dk1"/>
              </a:solidFill>
              <a:latin typeface="Philosopher"/>
              <a:ea typeface="Philosopher"/>
              <a:cs typeface="Philosopher"/>
              <a:sym typeface="Philosopher"/>
            </a:endParaRPr>
          </a:p>
        </p:txBody>
      </p:sp>
      <p:sp>
        <p:nvSpPr>
          <p:cNvPr id="162" name="Google Shape;162;p27"/>
          <p:cNvSpPr txBox="1"/>
          <p:nvPr/>
        </p:nvSpPr>
        <p:spPr>
          <a:xfrm rot="-5400000">
            <a:off x="131164" y="4227000"/>
            <a:ext cx="957600" cy="2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rPr>
              <a:t>BUSINESS</a:t>
            </a:r>
            <a:endParaRPr sz="1100">
              <a:solidFill>
                <a:schemeClr val="dk1"/>
              </a:solidFill>
              <a:latin typeface="Philosopher"/>
              <a:ea typeface="Philosopher"/>
              <a:cs typeface="Philosopher"/>
              <a:sym typeface="Philosopher"/>
            </a:endParaRPr>
          </a:p>
        </p:txBody>
      </p:sp>
      <p:sp>
        <p:nvSpPr>
          <p:cNvPr id="163" name="Google Shape;163;p27"/>
          <p:cNvSpPr/>
          <p:nvPr/>
        </p:nvSpPr>
        <p:spPr>
          <a:xfrm>
            <a:off x="440701" y="285625"/>
            <a:ext cx="338518" cy="551200"/>
          </a:xfrm>
          <a:custGeom>
            <a:avLst/>
            <a:gdLst/>
            <a:ahLst/>
            <a:cxnLst/>
            <a:rect l="l" t="t" r="r" b="b"/>
            <a:pathLst>
              <a:path w="16719" h="22048" extrusionOk="0">
                <a:moveTo>
                  <a:pt x="3557" y="15351"/>
                </a:moveTo>
                <a:cubicBezTo>
                  <a:pt x="3557" y="19007"/>
                  <a:pt x="10189" y="23882"/>
                  <a:pt x="12774" y="21297"/>
                </a:cubicBezTo>
                <a:cubicBezTo>
                  <a:pt x="17331" y="16740"/>
                  <a:pt x="18399" y="6000"/>
                  <a:pt x="13369" y="1972"/>
                </a:cubicBezTo>
                <a:cubicBezTo>
                  <a:pt x="10271" y="-509"/>
                  <a:pt x="3251" y="-984"/>
                  <a:pt x="1476" y="2566"/>
                </a:cubicBezTo>
                <a:cubicBezTo>
                  <a:pt x="-299" y="6116"/>
                  <a:pt x="-376" y="10694"/>
                  <a:pt x="882" y="14459"/>
                </a:cubicBezTo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" name="Google Shape;164;p27"/>
          <p:cNvSpPr/>
          <p:nvPr/>
        </p:nvSpPr>
        <p:spPr>
          <a:xfrm rot="-5400000">
            <a:off x="75082" y="2561843"/>
            <a:ext cx="1428039" cy="19774"/>
          </a:xfrm>
          <a:custGeom>
            <a:avLst/>
            <a:gdLst/>
            <a:ahLst/>
            <a:cxnLst/>
            <a:rect l="l" t="t" r="r" b="b"/>
            <a:pathLst>
              <a:path w="41921" h="2087" extrusionOk="0">
                <a:moveTo>
                  <a:pt x="0" y="2087"/>
                </a:moveTo>
                <a:cubicBezTo>
                  <a:pt x="7367" y="-19"/>
                  <a:pt x="15231" y="6"/>
                  <a:pt x="22893" y="6"/>
                </a:cubicBezTo>
                <a:cubicBezTo>
                  <a:pt x="23692" y="6"/>
                  <a:pt x="21272" y="50"/>
                  <a:pt x="20514" y="303"/>
                </a:cubicBezTo>
                <a:cubicBezTo>
                  <a:pt x="18613" y="937"/>
                  <a:pt x="16540" y="836"/>
                  <a:pt x="14568" y="1195"/>
                </a:cubicBezTo>
                <a:cubicBezTo>
                  <a:pt x="13382" y="1411"/>
                  <a:pt x="9794" y="1790"/>
                  <a:pt x="11000" y="1790"/>
                </a:cubicBezTo>
                <a:cubicBezTo>
                  <a:pt x="21307" y="1790"/>
                  <a:pt x="31614" y="1790"/>
                  <a:pt x="41921" y="179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8"/>
          <p:cNvPicPr preferRelativeResize="0"/>
          <p:nvPr/>
        </p:nvPicPr>
        <p:blipFill rotWithShape="1">
          <a:blip r:embed="rId2">
            <a:alphaModFix amt="11000"/>
          </a:blip>
          <a:srcRect/>
          <a:stretch/>
        </p:blipFill>
        <p:spPr>
          <a:xfrm>
            <a:off x="715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8"/>
          <p:cNvSpPr txBox="1"/>
          <p:nvPr/>
        </p:nvSpPr>
        <p:spPr>
          <a:xfrm rot="-5400000">
            <a:off x="8318550" y="440550"/>
            <a:ext cx="416100" cy="2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rPr>
              <a:t>2022</a:t>
            </a:r>
            <a:endParaRPr sz="1100">
              <a:solidFill>
                <a:schemeClr val="dk1"/>
              </a:solidFill>
              <a:latin typeface="Philosopher"/>
              <a:ea typeface="Philosopher"/>
              <a:cs typeface="Philosopher"/>
              <a:sym typeface="Philosopher"/>
            </a:endParaRPr>
          </a:p>
        </p:txBody>
      </p:sp>
      <p:sp>
        <p:nvSpPr>
          <p:cNvPr id="168" name="Google Shape;168;p28"/>
          <p:cNvSpPr txBox="1"/>
          <p:nvPr/>
        </p:nvSpPr>
        <p:spPr>
          <a:xfrm rot="-5400000">
            <a:off x="7679700" y="2469150"/>
            <a:ext cx="1693800" cy="2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rPr>
              <a:t>HOTEL MANAGEMENT</a:t>
            </a:r>
            <a:endParaRPr sz="1100">
              <a:solidFill>
                <a:schemeClr val="dk1"/>
              </a:solidFill>
              <a:latin typeface="Philosopher"/>
              <a:ea typeface="Philosopher"/>
              <a:cs typeface="Philosopher"/>
              <a:sym typeface="Philosopher"/>
            </a:endParaRPr>
          </a:p>
        </p:txBody>
      </p:sp>
      <p:sp>
        <p:nvSpPr>
          <p:cNvPr id="169" name="Google Shape;169;p28"/>
          <p:cNvSpPr txBox="1"/>
          <p:nvPr/>
        </p:nvSpPr>
        <p:spPr>
          <a:xfrm rot="-5400000">
            <a:off x="8047800" y="4227000"/>
            <a:ext cx="957600" cy="2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rPr>
              <a:t>BUSINESS</a:t>
            </a:r>
            <a:endParaRPr sz="1100">
              <a:solidFill>
                <a:schemeClr val="dk1"/>
              </a:solidFill>
              <a:latin typeface="Philosopher"/>
              <a:ea typeface="Philosopher"/>
              <a:cs typeface="Philosopher"/>
              <a:sym typeface="Philosopher"/>
            </a:endParaRPr>
          </a:p>
        </p:txBody>
      </p:sp>
      <p:sp>
        <p:nvSpPr>
          <p:cNvPr id="170" name="Google Shape;170;p28"/>
          <p:cNvSpPr/>
          <p:nvPr/>
        </p:nvSpPr>
        <p:spPr>
          <a:xfrm>
            <a:off x="8357337" y="285625"/>
            <a:ext cx="338518" cy="551200"/>
          </a:xfrm>
          <a:custGeom>
            <a:avLst/>
            <a:gdLst/>
            <a:ahLst/>
            <a:cxnLst/>
            <a:rect l="l" t="t" r="r" b="b"/>
            <a:pathLst>
              <a:path w="16719" h="22048" extrusionOk="0">
                <a:moveTo>
                  <a:pt x="3557" y="15351"/>
                </a:moveTo>
                <a:cubicBezTo>
                  <a:pt x="3557" y="19007"/>
                  <a:pt x="10189" y="23882"/>
                  <a:pt x="12774" y="21297"/>
                </a:cubicBezTo>
                <a:cubicBezTo>
                  <a:pt x="17331" y="16740"/>
                  <a:pt x="18399" y="6000"/>
                  <a:pt x="13369" y="1972"/>
                </a:cubicBezTo>
                <a:cubicBezTo>
                  <a:pt x="10271" y="-509"/>
                  <a:pt x="3251" y="-984"/>
                  <a:pt x="1476" y="2566"/>
                </a:cubicBezTo>
                <a:cubicBezTo>
                  <a:pt x="-299" y="6116"/>
                  <a:pt x="-376" y="10694"/>
                  <a:pt x="882" y="14459"/>
                </a:cubicBezTo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Google Shape;171;p28"/>
          <p:cNvSpPr/>
          <p:nvPr/>
        </p:nvSpPr>
        <p:spPr>
          <a:xfrm rot="-5400000">
            <a:off x="7991718" y="2561843"/>
            <a:ext cx="1428039" cy="19774"/>
          </a:xfrm>
          <a:custGeom>
            <a:avLst/>
            <a:gdLst/>
            <a:ahLst/>
            <a:cxnLst/>
            <a:rect l="l" t="t" r="r" b="b"/>
            <a:pathLst>
              <a:path w="41921" h="2087" extrusionOk="0">
                <a:moveTo>
                  <a:pt x="0" y="2087"/>
                </a:moveTo>
                <a:cubicBezTo>
                  <a:pt x="7367" y="-19"/>
                  <a:pt x="15231" y="6"/>
                  <a:pt x="22893" y="6"/>
                </a:cubicBezTo>
                <a:cubicBezTo>
                  <a:pt x="23692" y="6"/>
                  <a:pt x="21272" y="50"/>
                  <a:pt x="20514" y="303"/>
                </a:cubicBezTo>
                <a:cubicBezTo>
                  <a:pt x="18613" y="937"/>
                  <a:pt x="16540" y="836"/>
                  <a:pt x="14568" y="1195"/>
                </a:cubicBezTo>
                <a:cubicBezTo>
                  <a:pt x="13382" y="1411"/>
                  <a:pt x="9794" y="1790"/>
                  <a:pt x="11000" y="1790"/>
                </a:cubicBezTo>
                <a:cubicBezTo>
                  <a:pt x="21307" y="1790"/>
                  <a:pt x="31614" y="1790"/>
                  <a:pt x="41921" y="179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2" name="Google Shape;172;p28"/>
          <p:cNvSpPr/>
          <p:nvPr/>
        </p:nvSpPr>
        <p:spPr>
          <a:xfrm>
            <a:off x="-8" y="150"/>
            <a:ext cx="1932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hilosopher"/>
              <a:buNone/>
              <a:defRPr sz="30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97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●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○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■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●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○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■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●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○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■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6" r:id="rId3"/>
    <p:sldLayoutId id="2147483658" r:id="rId4"/>
    <p:sldLayoutId id="2147483673" r:id="rId5"/>
    <p:sldLayoutId id="214748367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4193950" y="582375"/>
            <a:ext cx="4025100" cy="2965200"/>
          </a:xfrm>
          <a:prstGeom prst="rect">
            <a:avLst/>
          </a:prstGeom>
        </p:spPr>
        <p:txBody>
          <a:bodyPr spcFirstLastPara="1" wrap="square" lIns="54000" tIns="91425" rIns="54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SMART ROOM ACCOMMODATION AND TRACKING SYSTEM</a:t>
            </a:r>
            <a:endParaRPr sz="3200" dirty="0"/>
          </a:p>
        </p:txBody>
      </p:sp>
      <p:pic>
        <p:nvPicPr>
          <p:cNvPr id="184" name="Google Shape;184;p32"/>
          <p:cNvPicPr preferRelativeResize="0"/>
          <p:nvPr/>
        </p:nvPicPr>
        <p:blipFill rotWithShape="1">
          <a:blip r:embed="rId3">
            <a:alphaModFix/>
          </a:blip>
          <a:srcRect l="23616" r="27488"/>
          <a:stretch/>
        </p:blipFill>
        <p:spPr>
          <a:xfrm>
            <a:off x="725" y="0"/>
            <a:ext cx="377332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2"/>
          <p:cNvSpPr txBox="1">
            <a:spLocks noGrp="1"/>
          </p:cNvSpPr>
          <p:nvPr>
            <p:ph type="subTitle" idx="1"/>
          </p:nvPr>
        </p:nvSpPr>
        <p:spPr>
          <a:xfrm>
            <a:off x="4193800" y="4156125"/>
            <a:ext cx="4025100" cy="405000"/>
          </a:xfrm>
          <a:prstGeom prst="rect">
            <a:avLst/>
          </a:prstGeom>
        </p:spPr>
        <p:txBody>
          <a:bodyPr spcFirstLastPara="1" wrap="square" lIns="54000" tIns="91425" rIns="54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2"/>
          <p:cNvSpPr txBox="1"/>
          <p:nvPr/>
        </p:nvSpPr>
        <p:spPr>
          <a:xfrm>
            <a:off x="720000" y="342094"/>
            <a:ext cx="1019400" cy="2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lt1"/>
              </a:solidFill>
              <a:latin typeface="Philosopher"/>
              <a:ea typeface="Philosopher"/>
              <a:cs typeface="Philosopher"/>
              <a:sym typeface="Philosopher"/>
            </a:endParaRPr>
          </a:p>
        </p:txBody>
      </p:sp>
      <p:sp>
        <p:nvSpPr>
          <p:cNvPr id="197" name="Google Shape;197;p32"/>
          <p:cNvSpPr txBox="1"/>
          <p:nvPr/>
        </p:nvSpPr>
        <p:spPr>
          <a:xfrm>
            <a:off x="201500" y="4362037"/>
            <a:ext cx="3572552" cy="582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lt1"/>
                </a:solidFill>
                <a:latin typeface="Times New Roman" panose="02020603050405020304" pitchFamily="18" charset="0"/>
                <a:ea typeface="Philosopher"/>
                <a:cs typeface="Times New Roman" panose="02020603050405020304" pitchFamily="18" charset="0"/>
                <a:sym typeface="Philosopher"/>
              </a:rPr>
              <a:t>HOSTEL</a:t>
            </a:r>
            <a:endParaRPr sz="7200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Google Shape;199;p32"/>
          <p:cNvSpPr txBox="1"/>
          <p:nvPr/>
        </p:nvSpPr>
        <p:spPr>
          <a:xfrm rot="-5400000">
            <a:off x="8318550" y="440550"/>
            <a:ext cx="416100" cy="2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Philosopher"/>
              <a:ea typeface="Philosopher"/>
              <a:cs typeface="Philosopher"/>
              <a:sym typeface="Philosopher"/>
            </a:endParaRPr>
          </a:p>
        </p:txBody>
      </p:sp>
      <p:sp>
        <p:nvSpPr>
          <p:cNvPr id="200" name="Google Shape;200;p32"/>
          <p:cNvSpPr txBox="1"/>
          <p:nvPr/>
        </p:nvSpPr>
        <p:spPr>
          <a:xfrm rot="-5400000">
            <a:off x="7679700" y="2469150"/>
            <a:ext cx="1693800" cy="2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Philosopher"/>
              <a:ea typeface="Philosopher"/>
              <a:cs typeface="Philosopher"/>
              <a:sym typeface="Philosopher"/>
            </a:endParaRPr>
          </a:p>
        </p:txBody>
      </p:sp>
      <p:sp>
        <p:nvSpPr>
          <p:cNvPr id="201" name="Google Shape;201;p32"/>
          <p:cNvSpPr txBox="1"/>
          <p:nvPr/>
        </p:nvSpPr>
        <p:spPr>
          <a:xfrm rot="-5400000">
            <a:off x="8047800" y="4227000"/>
            <a:ext cx="957600" cy="2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Philosopher"/>
              <a:ea typeface="Philosopher"/>
              <a:cs typeface="Philosopher"/>
              <a:sym typeface="Philosopher"/>
            </a:endParaRPr>
          </a:p>
        </p:txBody>
      </p:sp>
      <p:sp>
        <p:nvSpPr>
          <p:cNvPr id="204" name="Google Shape;204;p32"/>
          <p:cNvSpPr/>
          <p:nvPr/>
        </p:nvSpPr>
        <p:spPr>
          <a:xfrm>
            <a:off x="3764517" y="150"/>
            <a:ext cx="1932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F3A35F-4CEA-88CB-E3EC-333F93CF4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07406" y="835820"/>
            <a:ext cx="4667700" cy="3274887"/>
          </a:xfrm>
        </p:spPr>
        <p:txBody>
          <a:bodyPr/>
          <a:lstStyle/>
          <a:p>
            <a:r>
              <a:rPr lang="en-IN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</a:p>
          <a:p>
            <a:r>
              <a:rPr lang="en-IN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You!</a:t>
            </a:r>
          </a:p>
        </p:txBody>
      </p:sp>
    </p:spTree>
    <p:extLst>
      <p:ext uri="{BB962C8B-B14F-4D97-AF65-F5344CB8AC3E}">
        <p14:creationId xmlns:p14="http://schemas.microsoft.com/office/powerpoint/2010/main" val="4124824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7A4F9D-C95B-5A67-CE51-3C42B7D63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378619"/>
            <a:ext cx="7402444" cy="4225006"/>
          </a:xfrm>
        </p:spPr>
        <p:txBody>
          <a:bodyPr/>
          <a:lstStyle/>
          <a:p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Under the Guidance of : S. Radha</a:t>
            </a:r>
          </a:p>
          <a:p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Done By :  </a:t>
            </a:r>
          </a:p>
          <a:p>
            <a:pPr marL="571500" indent="-342900">
              <a:buFont typeface="Wingdings" panose="05000000000000000000" pitchFamily="2" charset="2"/>
              <a:buChar char="§"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Abburi Bhavya Sri (21R11A05A5)</a:t>
            </a:r>
          </a:p>
          <a:p>
            <a:pPr marL="571500" indent="-342900">
              <a:buFont typeface="Wingdings" panose="05000000000000000000" pitchFamily="2" charset="2"/>
              <a:buChar char="§"/>
            </a:pP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Kosuru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Bharath Kumar (21R11A05C8)</a:t>
            </a:r>
          </a:p>
          <a:p>
            <a:pPr marL="571500" indent="-342900">
              <a:buFont typeface="Wingdings" panose="05000000000000000000" pitchFamily="2" charset="2"/>
              <a:buChar char="§"/>
            </a:pP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Busholla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Srinath (21R11A05B5)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09853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" name="Google Shape;210;p33"/>
          <p:cNvSpPr txBox="1">
            <a:spLocks noGrp="1"/>
          </p:cNvSpPr>
          <p:nvPr>
            <p:ph type="body" idx="1"/>
          </p:nvPr>
        </p:nvSpPr>
        <p:spPr>
          <a:xfrm>
            <a:off x="720000" y="990769"/>
            <a:ext cx="7704000" cy="3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95300" indent="-342900"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95300" indent="-342900"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 </a:t>
            </a:r>
          </a:p>
          <a:p>
            <a:pPr marL="495300" indent="-342900"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marL="495300" indent="-342900"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Configuration</a:t>
            </a:r>
          </a:p>
          <a:p>
            <a:pPr marL="495300" indent="-342900"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marL="495300" indent="-342900"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Future scope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44515-1550-6B7E-8FDF-4F754A11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3F278-C99F-7BDE-50AC-5CBBFB5B0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905781"/>
            <a:ext cx="7704000" cy="3462000"/>
          </a:xfrm>
        </p:spPr>
        <p:txBody>
          <a:bodyPr/>
          <a:lstStyle/>
          <a:p>
            <a:pPr marL="4381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Hostels are essential in providing accommodations for students, faculty, and staff in educational institutions.</a:t>
            </a:r>
          </a:p>
          <a:p>
            <a:pPr marL="4381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ensure that individuals have a comfortable living environment, which is crucial for academic success and overall well-being.</a:t>
            </a:r>
          </a:p>
          <a:p>
            <a:pPr marL="4381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methods of hostel management are often manual and prone to errors, leading to inefficiencies.</a:t>
            </a:r>
          </a:p>
          <a:p>
            <a:pPr marL="4381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 include double bookings, underutilized or overcrowded rooms, and a lack of transparency in room allocation.</a:t>
            </a:r>
          </a:p>
          <a:p>
            <a:pPr marL="4381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Smart Room Accommodation and Tracking System aims to streamline room allocation, track occupancy, and optimize resource planning.</a:t>
            </a:r>
          </a:p>
          <a:p>
            <a:pPr marL="4381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provides a user-friendly interface for both administrators and residents, enhancing the efficiency of hostel operations.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786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92275-F2B7-AD2A-17CF-41422277B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BAC88-FAC1-955B-85F3-EAD38A385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150" y="1371600"/>
            <a:ext cx="7704000" cy="1917475"/>
          </a:xfrm>
        </p:spPr>
        <p:txBody>
          <a:bodyPr/>
          <a:lstStyle/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15240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Limitations of Current Systems:</a:t>
            </a:r>
          </a:p>
          <a:p>
            <a:pPr marL="438150" indent="-285750">
              <a:buFont typeface="Wingdings" panose="05000000000000000000" pitchFamily="2" charset="2"/>
              <a:buChar char="§"/>
            </a:pP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Cloudbeds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: Unified dashboard and automated room allocation, but reliance on real-time data can lead to synchronization failures.</a:t>
            </a:r>
          </a:p>
          <a:p>
            <a:pPr marL="438150" indent="-285750">
              <a:buFont typeface="Wingdings" panose="05000000000000000000" pitchFamily="2" charset="2"/>
              <a:buChar char="§"/>
            </a:pP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Hostelworld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: Real-time availability and user reviews, but biased feedback and limited room availability updates can result in overbooking.</a:t>
            </a: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15240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342489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18928-A42B-303B-61C5-9C3B0B98D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70CC9-2CA6-33C7-FD75-CF903BE74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93007"/>
            <a:ext cx="7566750" cy="2153218"/>
          </a:xfrm>
        </p:spPr>
        <p:txBody>
          <a:bodyPr/>
          <a:lstStyle/>
          <a:p>
            <a:pPr marL="438150" indent="-285750" algn="just">
              <a:buFont typeface="Wingdings" panose="05000000000000000000" pitchFamily="2" charset="2"/>
              <a:buChar char="§"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Room Management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: Organize availability, allocation, and booking status.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38150" indent="-285750" algn="just">
              <a:buFont typeface="Wingdings" panose="05000000000000000000" pitchFamily="2" charset="2"/>
              <a:buChar char="§"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Color Coding: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Display room occupancy status with color-coded indicators.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438150" indent="-285750" algn="just">
              <a:buFont typeface="Wingdings" panose="05000000000000000000" pitchFamily="2" charset="2"/>
              <a:buChar char="§"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Booking System: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Manage reservations, prevent double bookings, and optimize room utilization. </a:t>
            </a:r>
          </a:p>
          <a:p>
            <a:pPr marL="438150" indent="-285750" algn="just">
              <a:buFont typeface="Wingdings" panose="05000000000000000000" pitchFamily="2" charset="2"/>
              <a:buChar char="§"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Real-Time Room Availability: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Display up-to-date information on room occupancy.</a:t>
            </a:r>
          </a:p>
          <a:p>
            <a:pPr marL="82296" indent="0"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885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225A7-427D-C463-027F-1FABDE3F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Configuration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39C04-3D34-3E2D-E5B4-A31E4C01C8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itchFamily="18" charset="0"/>
              </a:rPr>
              <a:t>Operating System 	       : Windows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itchFamily="18" charset="0"/>
              </a:rPr>
              <a:t>Database  Management System : MySQL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itchFamily="18" charset="0"/>
              </a:rPr>
              <a:t>Programming Language	       : PHP, HTML, CSS, JavaScript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itchFamily="18" charset="0"/>
              </a:rPr>
              <a:t>Development Tools	        : Visual Studio Code</a:t>
            </a:r>
          </a:p>
          <a:p>
            <a:pPr marL="152400" lvl="0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800" b="1" dirty="0">
                <a:latin typeface="Times New Roman" panose="02020603050405020304" pitchFamily="18" charset="0"/>
                <a:cs typeface="Times New Roman" pitchFamily="18" charset="0"/>
              </a:rPr>
              <a:t>Hardware Requirements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itchFamily="18" charset="0"/>
              </a:rPr>
              <a:t>Processor	: intel i3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itchFamily="18" charset="0"/>
              </a:rPr>
              <a:t>Memory	: minimum 8GB</a:t>
            </a:r>
            <a:r>
              <a:rPr lang="en-US" sz="1400" dirty="0">
                <a:latin typeface="Times New Roman" panose="02020603050405020304" pitchFamily="18" charset="0"/>
                <a:cs typeface="Times New Roman" pitchFamily="18" charset="0"/>
              </a:rPr>
              <a:t>	</a:t>
            </a:r>
            <a:endParaRPr lang="en-IN" sz="14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14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826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762FF-5C31-29C4-046E-A606530A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AC857-7AC4-CD9A-D216-0F11E172B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081" y="1141525"/>
            <a:ext cx="7773919" cy="708706"/>
          </a:xfrm>
        </p:spPr>
        <p:txBody>
          <a:bodyPr/>
          <a:lstStyle/>
          <a:p>
            <a:pPr marL="15240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Implementation of the Smart Room Accommodation and Tracking System as a web-based application.</a:t>
            </a:r>
          </a:p>
          <a:p>
            <a:pPr marL="152400" indent="0">
              <a:buNone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8F1D21-42C4-D195-D421-B19F454E7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507" y="1691802"/>
            <a:ext cx="3271837" cy="30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90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E80DB-F9AB-C514-C597-B51C8051E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Future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1BF1C-31F7-1A13-1EDE-D8AC756FD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225" y="1104300"/>
            <a:ext cx="7766775" cy="3499200"/>
          </a:xfrm>
        </p:spPr>
        <p:txBody>
          <a:bodyPr/>
          <a:lstStyle/>
          <a:p>
            <a:pPr marL="15240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pPr marL="15240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improves overall hostel management by automating key functions, which leads to better resource utilization and a more comfortable living environment for residents. It fosters a more organized and efficient process, making it easier for students, faculty, and staff to secure accommodations and for administrators to manage them effectively.</a:t>
            </a:r>
          </a:p>
          <a:p>
            <a:pPr marL="15240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Scope:</a:t>
            </a:r>
          </a:p>
          <a:p>
            <a:pPr marL="15240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developments could include integrating the system with additional campus services, such as dining, to provide a more comprehensive management solution. Another enhancement could be the implementation of advanced predictive analytics to further optimize room allocations and resource planning based on trends and historical data.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391130"/>
      </p:ext>
    </p:extLst>
  </p:cSld>
  <p:clrMapOvr>
    <a:masterClrMapping/>
  </p:clrMapOvr>
</p:sld>
</file>

<file path=ppt/theme/theme1.xml><?xml version="1.0" encoding="utf-8"?>
<a:theme xmlns:a="http://schemas.openxmlformats.org/drawingml/2006/main" name="Business Major for College: Hotel Management by Slidesgo">
  <a:themeElements>
    <a:clrScheme name="Simple Light">
      <a:dk1>
        <a:srgbClr val="000000"/>
      </a:dk1>
      <a:lt1>
        <a:srgbClr val="FFFBF5"/>
      </a:lt1>
      <a:dk2>
        <a:srgbClr val="B96B15"/>
      </a:dk2>
      <a:lt2>
        <a:srgbClr val="F6ECDE"/>
      </a:lt2>
      <a:accent1>
        <a:srgbClr val="FCB293"/>
      </a:accent1>
      <a:accent2>
        <a:srgbClr val="FE4F1C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443</Words>
  <Application>Microsoft Office PowerPoint</Application>
  <PresentationFormat>On-screen Show (16:9)</PresentationFormat>
  <Paragraphs>53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Times New Roman</vt:lpstr>
      <vt:lpstr>Wingdings</vt:lpstr>
      <vt:lpstr>Philosopher</vt:lpstr>
      <vt:lpstr>Arial</vt:lpstr>
      <vt:lpstr>Dosis</vt:lpstr>
      <vt:lpstr>Business Major for College: Hotel Management by Slidesgo</vt:lpstr>
      <vt:lpstr>SMART ROOM ACCOMMODATION AND TRACKING SYSTEM</vt:lpstr>
      <vt:lpstr>PowerPoint Presentation</vt:lpstr>
      <vt:lpstr>CONTENTS</vt:lpstr>
      <vt:lpstr>Introduction</vt:lpstr>
      <vt:lpstr>Existing System</vt:lpstr>
      <vt:lpstr>Proposed System</vt:lpstr>
      <vt:lpstr>System Configuration</vt:lpstr>
      <vt:lpstr>Implementation</vt:lpstr>
      <vt:lpstr>Conclusion &amp; 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ROOM ACCOMMODATION AND TRACKING SYSTEM</dc:title>
  <dc:creator>Bhavya Sri</dc:creator>
  <cp:lastModifiedBy>Bhavya Sri</cp:lastModifiedBy>
  <cp:revision>7</cp:revision>
  <dcterms:modified xsi:type="dcterms:W3CDTF">2024-09-11T09:39:57Z</dcterms:modified>
</cp:coreProperties>
</file>