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56" r:id="rId2"/>
    <p:sldId id="311" r:id="rId3"/>
    <p:sldId id="257" r:id="rId4"/>
    <p:sldId id="312" r:id="rId5"/>
    <p:sldId id="313" r:id="rId6"/>
    <p:sldId id="314" r:id="rId7"/>
    <p:sldId id="315" r:id="rId8"/>
    <p:sldId id="316" r:id="rId9"/>
    <p:sldId id="317" r:id="rId10"/>
    <p:sldId id="321" r:id="rId11"/>
    <p:sldId id="319" r:id="rId12"/>
    <p:sldId id="320" r:id="rId13"/>
  </p:sldIdLst>
  <p:sldSz cx="9144000" cy="5143500" type="screen16x9"/>
  <p:notesSz cx="6858000" cy="9144000"/>
  <p:embeddedFontLst>
    <p:embeddedFont>
      <p:font typeface="Dosis" pitchFamily="2" charset="0"/>
      <p:regular r:id="rId15"/>
      <p:bold r:id="rId16"/>
    </p:embeddedFont>
    <p:embeddedFont>
      <p:font typeface="Philosopher"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8327C9-559D-4F20-96CE-E6F9B5226F36}">
  <a:tblStyle styleId="{348327C9-559D-4F20-96CE-E6F9B5226F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ca7820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ca7820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0ed0ca36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0ed0ca36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1000"/>
          </a:blip>
          <a:srcRect/>
          <a:stretch/>
        </p:blipFill>
        <p:spPr>
          <a:xfrm>
            <a:off x="715" y="0"/>
            <a:ext cx="9142571" cy="5143500"/>
          </a:xfrm>
          <a:prstGeom prst="rect">
            <a:avLst/>
          </a:prstGeom>
          <a:noFill/>
          <a:ln>
            <a:noFill/>
          </a:ln>
        </p:spPr>
      </p:pic>
      <p:sp>
        <p:nvSpPr>
          <p:cNvPr id="10" name="Google Shape;10;p2"/>
          <p:cNvSpPr txBox="1">
            <a:spLocks noGrp="1"/>
          </p:cNvSpPr>
          <p:nvPr>
            <p:ph type="ctrTitle"/>
          </p:nvPr>
        </p:nvSpPr>
        <p:spPr>
          <a:xfrm>
            <a:off x="4193950" y="582375"/>
            <a:ext cx="4025100" cy="2965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latin typeface="Philosopher"/>
                <a:ea typeface="Philosopher"/>
                <a:cs typeface="Philosopher"/>
                <a:sym typeface="Philosoph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93800" y="4156125"/>
            <a:ext cx="4025100" cy="405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mt="11000"/>
          </a:blip>
          <a:srcRect/>
          <a:stretch/>
        </p:blipFill>
        <p:spPr>
          <a:xfrm>
            <a:off x="715" y="0"/>
            <a:ext cx="9142571" cy="5143500"/>
          </a:xfrm>
          <a:prstGeom prst="rect">
            <a:avLst/>
          </a:prstGeom>
          <a:noFill/>
          <a:ln>
            <a:noFill/>
          </a:ln>
        </p:spPr>
      </p:pic>
      <p:sp>
        <p:nvSpPr>
          <p:cNvPr id="19" name="Google Shape;19;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atin typeface="Philosopher"/>
                <a:ea typeface="Philosopher"/>
                <a:cs typeface="Philosopher"/>
                <a:sym typeface="Philosopher"/>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41525"/>
            <a:ext cx="7704000" cy="34620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pic>
        <p:nvPicPr>
          <p:cNvPr id="44" name="Google Shape;44;p10"/>
          <p:cNvPicPr preferRelativeResize="0"/>
          <p:nvPr/>
        </p:nvPicPr>
        <p:blipFill rotWithShape="1">
          <a:blip r:embed="rId2">
            <a:alphaModFix amt="11000"/>
          </a:blip>
          <a:srcRect/>
          <a:stretch/>
        </p:blipFill>
        <p:spPr>
          <a:xfrm>
            <a:off x="715" y="0"/>
            <a:ext cx="9142571" cy="5143500"/>
          </a:xfrm>
          <a:prstGeom prst="rect">
            <a:avLst/>
          </a:prstGeom>
          <a:noFill/>
          <a:ln>
            <a:noFill/>
          </a:ln>
        </p:spPr>
      </p:pic>
      <p:sp>
        <p:nvSpPr>
          <p:cNvPr id="45" name="Google Shape;45;p10"/>
          <p:cNvSpPr txBox="1">
            <a:spLocks noGrp="1"/>
          </p:cNvSpPr>
          <p:nvPr>
            <p:ph type="body" idx="1"/>
          </p:nvPr>
        </p:nvSpPr>
        <p:spPr>
          <a:xfrm>
            <a:off x="720000" y="2744525"/>
            <a:ext cx="4976400" cy="1859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4000">
                <a:latin typeface="Philosopher"/>
                <a:ea typeface="Philosopher"/>
                <a:cs typeface="Philosopher"/>
                <a:sym typeface="Philosopher"/>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57"/>
        <p:cNvGrpSpPr/>
        <p:nvPr/>
      </p:nvGrpSpPr>
      <p:grpSpPr>
        <a:xfrm>
          <a:off x="0" y="0"/>
          <a:ext cx="0" cy="0"/>
          <a:chOff x="0" y="0"/>
          <a:chExt cx="0" cy="0"/>
        </a:xfrm>
      </p:grpSpPr>
      <p:pic>
        <p:nvPicPr>
          <p:cNvPr id="158" name="Google Shape;158;p27"/>
          <p:cNvPicPr preferRelativeResize="0"/>
          <p:nvPr/>
        </p:nvPicPr>
        <p:blipFill rotWithShape="1">
          <a:blip r:embed="rId2">
            <a:alphaModFix amt="11000"/>
          </a:blip>
          <a:srcRect/>
          <a:stretch/>
        </p:blipFill>
        <p:spPr>
          <a:xfrm>
            <a:off x="715" y="0"/>
            <a:ext cx="9142571" cy="5143500"/>
          </a:xfrm>
          <a:prstGeom prst="rect">
            <a:avLst/>
          </a:prstGeom>
          <a:noFill/>
          <a:ln>
            <a:noFill/>
          </a:ln>
        </p:spPr>
      </p:pic>
      <p:sp>
        <p:nvSpPr>
          <p:cNvPr id="159" name="Google Shape;159;p27"/>
          <p:cNvSpPr/>
          <p:nvPr/>
        </p:nvSpPr>
        <p:spPr>
          <a:xfrm flipH="1">
            <a:off x="8983674" y="0"/>
            <a:ext cx="159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txBox="1"/>
          <p:nvPr/>
        </p:nvSpPr>
        <p:spPr>
          <a:xfrm rot="-5400000">
            <a:off x="401914"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Philosopher"/>
                <a:ea typeface="Philosopher"/>
                <a:cs typeface="Philosopher"/>
                <a:sym typeface="Philosopher"/>
              </a:rPr>
              <a:t>2022</a:t>
            </a:r>
            <a:endParaRPr sz="1100">
              <a:solidFill>
                <a:schemeClr val="dk1"/>
              </a:solidFill>
              <a:latin typeface="Philosopher"/>
              <a:ea typeface="Philosopher"/>
              <a:cs typeface="Philosopher"/>
              <a:sym typeface="Philosopher"/>
            </a:endParaRPr>
          </a:p>
        </p:txBody>
      </p:sp>
      <p:sp>
        <p:nvSpPr>
          <p:cNvPr id="161" name="Google Shape;161;p27"/>
          <p:cNvSpPr txBox="1"/>
          <p:nvPr/>
        </p:nvSpPr>
        <p:spPr>
          <a:xfrm rot="-5400000">
            <a:off x="-236936"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Philosopher"/>
                <a:ea typeface="Philosopher"/>
                <a:cs typeface="Philosopher"/>
                <a:sym typeface="Philosopher"/>
              </a:rPr>
              <a:t>HOTEL MANAGEMENT</a:t>
            </a:r>
            <a:endParaRPr sz="1100">
              <a:solidFill>
                <a:schemeClr val="dk1"/>
              </a:solidFill>
              <a:latin typeface="Philosopher"/>
              <a:ea typeface="Philosopher"/>
              <a:cs typeface="Philosopher"/>
              <a:sym typeface="Philosopher"/>
            </a:endParaRPr>
          </a:p>
        </p:txBody>
      </p:sp>
      <p:sp>
        <p:nvSpPr>
          <p:cNvPr id="162" name="Google Shape;162;p27"/>
          <p:cNvSpPr txBox="1"/>
          <p:nvPr/>
        </p:nvSpPr>
        <p:spPr>
          <a:xfrm rot="-5400000">
            <a:off x="131164"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100">
                <a:solidFill>
                  <a:schemeClr val="dk1"/>
                </a:solidFill>
                <a:latin typeface="Philosopher"/>
                <a:ea typeface="Philosopher"/>
                <a:cs typeface="Philosopher"/>
                <a:sym typeface="Philosopher"/>
              </a:rPr>
              <a:t>BUSINESS</a:t>
            </a:r>
            <a:endParaRPr sz="1100">
              <a:solidFill>
                <a:schemeClr val="dk1"/>
              </a:solidFill>
              <a:latin typeface="Philosopher"/>
              <a:ea typeface="Philosopher"/>
              <a:cs typeface="Philosopher"/>
              <a:sym typeface="Philosopher"/>
            </a:endParaRPr>
          </a:p>
        </p:txBody>
      </p:sp>
      <p:sp>
        <p:nvSpPr>
          <p:cNvPr id="163" name="Google Shape;163;p27"/>
          <p:cNvSpPr/>
          <p:nvPr/>
        </p:nvSpPr>
        <p:spPr>
          <a:xfrm>
            <a:off x="440701"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64" name="Google Shape;164;p27"/>
          <p:cNvSpPr/>
          <p:nvPr/>
        </p:nvSpPr>
        <p:spPr>
          <a:xfrm rot="-5400000">
            <a:off x="75082"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165"/>
        <p:cNvGrpSpPr/>
        <p:nvPr/>
      </p:nvGrpSpPr>
      <p:grpSpPr>
        <a:xfrm>
          <a:off x="0" y="0"/>
          <a:ext cx="0" cy="0"/>
          <a:chOff x="0" y="0"/>
          <a:chExt cx="0" cy="0"/>
        </a:xfrm>
      </p:grpSpPr>
      <p:pic>
        <p:nvPicPr>
          <p:cNvPr id="166" name="Google Shape;166;p28"/>
          <p:cNvPicPr preferRelativeResize="0"/>
          <p:nvPr/>
        </p:nvPicPr>
        <p:blipFill rotWithShape="1">
          <a:blip r:embed="rId2">
            <a:alphaModFix amt="11000"/>
          </a:blip>
          <a:srcRect/>
          <a:stretch/>
        </p:blipFill>
        <p:spPr>
          <a:xfrm>
            <a:off x="715" y="0"/>
            <a:ext cx="9142571" cy="5143500"/>
          </a:xfrm>
          <a:prstGeom prst="rect">
            <a:avLst/>
          </a:prstGeom>
          <a:noFill/>
          <a:ln>
            <a:noFill/>
          </a:ln>
        </p:spPr>
      </p:pic>
      <p:sp>
        <p:nvSpPr>
          <p:cNvPr id="167" name="Google Shape;167;p28"/>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Philosopher"/>
                <a:ea typeface="Philosopher"/>
                <a:cs typeface="Philosopher"/>
                <a:sym typeface="Philosopher"/>
              </a:rPr>
              <a:t>2022</a:t>
            </a:r>
            <a:endParaRPr sz="1100">
              <a:solidFill>
                <a:schemeClr val="dk1"/>
              </a:solidFill>
              <a:latin typeface="Philosopher"/>
              <a:ea typeface="Philosopher"/>
              <a:cs typeface="Philosopher"/>
              <a:sym typeface="Philosopher"/>
            </a:endParaRPr>
          </a:p>
        </p:txBody>
      </p:sp>
      <p:sp>
        <p:nvSpPr>
          <p:cNvPr id="168" name="Google Shape;168;p28"/>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Philosopher"/>
                <a:ea typeface="Philosopher"/>
                <a:cs typeface="Philosopher"/>
                <a:sym typeface="Philosopher"/>
              </a:rPr>
              <a:t>HOTEL MANAGEMENT</a:t>
            </a:r>
            <a:endParaRPr sz="1100">
              <a:solidFill>
                <a:schemeClr val="dk1"/>
              </a:solidFill>
              <a:latin typeface="Philosopher"/>
              <a:ea typeface="Philosopher"/>
              <a:cs typeface="Philosopher"/>
              <a:sym typeface="Philosopher"/>
            </a:endParaRPr>
          </a:p>
        </p:txBody>
      </p:sp>
      <p:sp>
        <p:nvSpPr>
          <p:cNvPr id="169" name="Google Shape;169;p28"/>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100">
                <a:solidFill>
                  <a:schemeClr val="dk1"/>
                </a:solidFill>
                <a:latin typeface="Philosopher"/>
                <a:ea typeface="Philosopher"/>
                <a:cs typeface="Philosopher"/>
                <a:sym typeface="Philosopher"/>
              </a:rPr>
              <a:t>BUSINESS</a:t>
            </a:r>
            <a:endParaRPr sz="1100">
              <a:solidFill>
                <a:schemeClr val="dk1"/>
              </a:solidFill>
              <a:latin typeface="Philosopher"/>
              <a:ea typeface="Philosopher"/>
              <a:cs typeface="Philosopher"/>
              <a:sym typeface="Philosopher"/>
            </a:endParaRPr>
          </a:p>
        </p:txBody>
      </p:sp>
      <p:sp>
        <p:nvSpPr>
          <p:cNvPr id="170" name="Google Shape;170;p28"/>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71" name="Google Shape;171;p28"/>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172" name="Google Shape;172;p28"/>
          <p:cNvSpPr/>
          <p:nvPr/>
        </p:nvSpPr>
        <p:spPr>
          <a:xfrm>
            <a:off x="-8" y="150"/>
            <a:ext cx="193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3000"/>
              <a:buFont typeface="Philosopher"/>
              <a:buNone/>
              <a:defRPr sz="3000">
                <a:solidFill>
                  <a:schemeClr val="dk1"/>
                </a:solidFill>
                <a:latin typeface="Philosopher"/>
                <a:ea typeface="Philosopher"/>
                <a:cs typeface="Philosopher"/>
                <a:sym typeface="Philosopher"/>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237097"/>
            <a:ext cx="7704000" cy="33663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73" r:id="rId5"/>
    <p:sldLayoutId id="214748367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opics/hostel-management-system" TargetMode="External"/><Relationship Id="rId2" Type="http://schemas.openxmlformats.org/officeDocument/2006/relationships/hyperlink" Target="https://insider.in/hyderabad" TargetMode="External"/><Relationship Id="rId1" Type="http://schemas.openxmlformats.org/officeDocument/2006/relationships/slideLayout" Target="../slideLayouts/slideLayout2.xml"/><Relationship Id="rId4" Type="http://schemas.openxmlformats.org/officeDocument/2006/relationships/hyperlink" Target="https://www.ijraset.com/research-paper/hostel-management-system-hm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4193950" y="582375"/>
            <a:ext cx="4025100" cy="2965200"/>
          </a:xfrm>
          <a:prstGeom prst="rect">
            <a:avLst/>
          </a:prstGeom>
        </p:spPr>
        <p:txBody>
          <a:bodyPr spcFirstLastPara="1" wrap="square" lIns="54000" tIns="91425" rIns="54000" bIns="91425" anchor="ctr" anchorCtr="0">
            <a:noAutofit/>
          </a:bodyPr>
          <a:lstStyle/>
          <a:p>
            <a:pPr marL="0" lvl="0" indent="0" algn="l" rtl="0">
              <a:spcBef>
                <a:spcPts val="0"/>
              </a:spcBef>
              <a:spcAft>
                <a:spcPts val="0"/>
              </a:spcAft>
              <a:buNone/>
            </a:pPr>
            <a:r>
              <a:rPr lang="en-US" sz="3200" b="1" dirty="0">
                <a:latin typeface="Times New Roman" pitchFamily="18" charset="0"/>
                <a:cs typeface="Times New Roman" pitchFamily="18" charset="0"/>
              </a:rPr>
              <a:t>SMART ROOM ACCOMMODATION AND TRACKING SYSTEM</a:t>
            </a:r>
            <a:endParaRPr sz="3200" dirty="0"/>
          </a:p>
        </p:txBody>
      </p:sp>
      <p:pic>
        <p:nvPicPr>
          <p:cNvPr id="184" name="Google Shape;184;p32"/>
          <p:cNvPicPr preferRelativeResize="0"/>
          <p:nvPr/>
        </p:nvPicPr>
        <p:blipFill rotWithShape="1">
          <a:blip r:embed="rId3">
            <a:alphaModFix/>
          </a:blip>
          <a:srcRect l="23616" r="27488"/>
          <a:stretch/>
        </p:blipFill>
        <p:spPr>
          <a:xfrm>
            <a:off x="725" y="0"/>
            <a:ext cx="3773327" cy="5143501"/>
          </a:xfrm>
          <a:prstGeom prst="rect">
            <a:avLst/>
          </a:prstGeom>
          <a:noFill/>
          <a:ln>
            <a:noFill/>
          </a:ln>
        </p:spPr>
      </p:pic>
      <p:sp>
        <p:nvSpPr>
          <p:cNvPr id="188" name="Google Shape;188;p32"/>
          <p:cNvSpPr txBox="1">
            <a:spLocks noGrp="1"/>
          </p:cNvSpPr>
          <p:nvPr>
            <p:ph type="subTitle" idx="1"/>
          </p:nvPr>
        </p:nvSpPr>
        <p:spPr>
          <a:xfrm>
            <a:off x="4193800" y="4156125"/>
            <a:ext cx="4025100" cy="405000"/>
          </a:xfrm>
          <a:prstGeom prst="rect">
            <a:avLst/>
          </a:prstGeom>
        </p:spPr>
        <p:txBody>
          <a:bodyPr spcFirstLastPara="1" wrap="square" lIns="54000" tIns="91425" rIns="54000" bIns="91425" anchor="ctr" anchorCtr="0">
            <a:noAutofit/>
          </a:bodyPr>
          <a:lstStyle/>
          <a:p>
            <a:pPr marL="0" lvl="0" indent="0" algn="l" rtl="0">
              <a:spcBef>
                <a:spcPts val="0"/>
              </a:spcBef>
              <a:spcAft>
                <a:spcPts val="0"/>
              </a:spcAft>
              <a:buNone/>
            </a:pPr>
            <a:endParaRPr dirty="0"/>
          </a:p>
        </p:txBody>
      </p:sp>
      <p:sp>
        <p:nvSpPr>
          <p:cNvPr id="192" name="Google Shape;192;p32"/>
          <p:cNvSpPr txBox="1"/>
          <p:nvPr/>
        </p:nvSpPr>
        <p:spPr>
          <a:xfrm>
            <a:off x="720000" y="342094"/>
            <a:ext cx="10194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sz="1100" dirty="0">
              <a:solidFill>
                <a:schemeClr val="lt1"/>
              </a:solidFill>
              <a:latin typeface="Philosopher"/>
              <a:ea typeface="Philosopher"/>
              <a:cs typeface="Philosopher"/>
              <a:sym typeface="Philosopher"/>
            </a:endParaRPr>
          </a:p>
        </p:txBody>
      </p:sp>
      <p:sp>
        <p:nvSpPr>
          <p:cNvPr id="197" name="Google Shape;197;p32"/>
          <p:cNvSpPr txBox="1"/>
          <p:nvPr/>
        </p:nvSpPr>
        <p:spPr>
          <a:xfrm>
            <a:off x="201500" y="4362037"/>
            <a:ext cx="3572552" cy="582424"/>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7200" dirty="0">
                <a:solidFill>
                  <a:schemeClr val="lt1"/>
                </a:solidFill>
                <a:latin typeface="Times New Roman" panose="02020603050405020304" pitchFamily="18" charset="0"/>
                <a:ea typeface="Philosopher"/>
                <a:cs typeface="Times New Roman" panose="02020603050405020304" pitchFamily="18" charset="0"/>
                <a:sym typeface="Philosopher"/>
              </a:rPr>
              <a:t>HOSTEL</a:t>
            </a:r>
            <a:endParaRPr sz="7200" dirty="0">
              <a:solidFill>
                <a:schemeClr val="lt1"/>
              </a:solidFill>
              <a:latin typeface="Times New Roman" panose="02020603050405020304" pitchFamily="18" charset="0"/>
              <a:cs typeface="Times New Roman" panose="02020603050405020304" pitchFamily="18" charset="0"/>
            </a:endParaRPr>
          </a:p>
        </p:txBody>
      </p:sp>
      <p:sp>
        <p:nvSpPr>
          <p:cNvPr id="199" name="Google Shape;199;p32"/>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solidFill>
                <a:schemeClr val="dk1"/>
              </a:solidFill>
              <a:latin typeface="Philosopher"/>
              <a:ea typeface="Philosopher"/>
              <a:cs typeface="Philosopher"/>
              <a:sym typeface="Philosopher"/>
            </a:endParaRPr>
          </a:p>
        </p:txBody>
      </p:sp>
      <p:sp>
        <p:nvSpPr>
          <p:cNvPr id="200" name="Google Shape;200;p32"/>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solidFill>
                <a:schemeClr val="dk1"/>
              </a:solidFill>
              <a:latin typeface="Philosopher"/>
              <a:ea typeface="Philosopher"/>
              <a:cs typeface="Philosopher"/>
              <a:sym typeface="Philosopher"/>
            </a:endParaRPr>
          </a:p>
        </p:txBody>
      </p:sp>
      <p:sp>
        <p:nvSpPr>
          <p:cNvPr id="201" name="Google Shape;201;p32"/>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sz="1100" dirty="0">
              <a:solidFill>
                <a:schemeClr val="dk1"/>
              </a:solidFill>
              <a:latin typeface="Philosopher"/>
              <a:ea typeface="Philosopher"/>
              <a:cs typeface="Philosopher"/>
              <a:sym typeface="Philosopher"/>
            </a:endParaRPr>
          </a:p>
        </p:txBody>
      </p:sp>
      <p:sp>
        <p:nvSpPr>
          <p:cNvPr id="204" name="Google Shape;204;p32"/>
          <p:cNvSpPr/>
          <p:nvPr/>
        </p:nvSpPr>
        <p:spPr>
          <a:xfrm>
            <a:off x="3764517" y="150"/>
            <a:ext cx="193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762FF-5C31-29C4-046E-A606530A415B}"/>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4EBAC857-7AC4-CD9A-D216-0F11E172B18E}"/>
              </a:ext>
            </a:extLst>
          </p:cNvPr>
          <p:cNvSpPr>
            <a:spLocks noGrp="1"/>
          </p:cNvSpPr>
          <p:nvPr>
            <p:ph type="body" idx="1"/>
          </p:nvPr>
        </p:nvSpPr>
        <p:spPr/>
        <p:txBody>
          <a:bodyPr/>
          <a:lstStyle/>
          <a:p>
            <a:pPr>
              <a:buNone/>
            </a:pPr>
            <a:r>
              <a:rPr lang="en-IN" sz="1800" b="1" dirty="0">
                <a:latin typeface="Times New Roman" panose="02020603050405020304" pitchFamily="18" charset="0"/>
                <a:cs typeface="Times New Roman" panose="02020603050405020304" pitchFamily="18" charset="0"/>
              </a:rPr>
              <a:t>User :</a:t>
            </a:r>
          </a:p>
          <a:p>
            <a:pPr>
              <a:buFont typeface="Arial" pitchFamily="34" charset="0"/>
              <a:buChar char="•"/>
            </a:pPr>
            <a:r>
              <a:rPr lang="en-IN" sz="1600" dirty="0">
                <a:latin typeface="Times New Roman" pitchFamily="18" charset="0"/>
                <a:cs typeface="Times New Roman" pitchFamily="18" charset="0"/>
              </a:rPr>
              <a:t>User will login with a username and password. </a:t>
            </a:r>
          </a:p>
          <a:p>
            <a:pPr>
              <a:buFont typeface="Arial" pitchFamily="34" charset="0"/>
              <a:buChar char="•"/>
            </a:pPr>
            <a:r>
              <a:rPr lang="en-IN" sz="1600" dirty="0">
                <a:latin typeface="Times New Roman" pitchFamily="18" charset="0"/>
                <a:cs typeface="Times New Roman" pitchFamily="18" charset="0"/>
              </a:rPr>
              <a:t>User can select room and make payments.</a:t>
            </a:r>
          </a:p>
          <a:p>
            <a:pPr>
              <a:buNone/>
            </a:pPr>
            <a:endParaRPr lang="en-IN" sz="1600" dirty="0">
              <a:latin typeface="Times New Roman" pitchFamily="18" charset="0"/>
              <a:cs typeface="Times New Roman" pitchFamily="18" charset="0"/>
            </a:endParaRPr>
          </a:p>
          <a:p>
            <a:pPr>
              <a:buNone/>
            </a:pPr>
            <a:r>
              <a:rPr lang="en-IN" sz="1800" b="1" dirty="0">
                <a:latin typeface="Times New Roman" panose="02020603050405020304" pitchFamily="18" charset="0"/>
                <a:cs typeface="Times New Roman" panose="02020603050405020304" pitchFamily="18" charset="0"/>
              </a:rPr>
              <a:t>Admin :</a:t>
            </a:r>
          </a:p>
          <a:p>
            <a:pPr>
              <a:buFont typeface="Arial" pitchFamily="34" charset="0"/>
              <a:buChar char="•"/>
            </a:pPr>
            <a:r>
              <a:rPr lang="en-IN" sz="1600" dirty="0">
                <a:latin typeface="Times New Roman" pitchFamily="18" charset="0"/>
                <a:cs typeface="Times New Roman" pitchFamily="18" charset="0"/>
              </a:rPr>
              <a:t>Admin will login with a username and password.</a:t>
            </a:r>
          </a:p>
          <a:p>
            <a:pPr>
              <a:buFont typeface="Arial" pitchFamily="34" charset="0"/>
              <a:buChar char="•"/>
            </a:pPr>
            <a:r>
              <a:rPr lang="en-IN" sz="1600" dirty="0">
                <a:latin typeface="Times New Roman" pitchFamily="18" charset="0"/>
                <a:cs typeface="Times New Roman" pitchFamily="18" charset="0"/>
              </a:rPr>
              <a:t>Admin can manage and update the room allocations .</a:t>
            </a:r>
          </a:p>
          <a:p>
            <a:pPr>
              <a:buNone/>
            </a:pPr>
            <a:endParaRPr lang="en-IN" sz="1600" dirty="0">
              <a:latin typeface="Times New Roman" pitchFamily="18" charset="0"/>
              <a:cs typeface="Times New Roman" pitchFamily="18" charset="0"/>
            </a:endParaRPr>
          </a:p>
          <a:p>
            <a:pPr>
              <a:buNone/>
            </a:pPr>
            <a:r>
              <a:rPr lang="en-IN" sz="1800" b="1" dirty="0">
                <a:latin typeface="Times New Roman" panose="02020603050405020304" pitchFamily="18" charset="0"/>
                <a:cs typeface="Times New Roman" panose="02020603050405020304" pitchFamily="18" charset="0"/>
              </a:rPr>
              <a:t>Server :</a:t>
            </a:r>
          </a:p>
          <a:p>
            <a:pPr>
              <a:buFont typeface="Arial" pitchFamily="34" charset="0"/>
              <a:buChar char="•"/>
            </a:pPr>
            <a:r>
              <a:rPr lang="en-IN" sz="1600" dirty="0">
                <a:latin typeface="Times New Roman" pitchFamily="18" charset="0"/>
                <a:cs typeface="Times New Roman" pitchFamily="18" charset="0"/>
              </a:rPr>
              <a:t>User and Admin information including fee transactions will be stored.</a:t>
            </a:r>
          </a:p>
          <a:p>
            <a:pPr>
              <a:buFont typeface="Arial" pitchFamily="34" charset="0"/>
              <a:buChar char="•"/>
            </a:pPr>
            <a:r>
              <a:rPr lang="en-IN" sz="1600" dirty="0">
                <a:latin typeface="Times New Roman" pitchFamily="18" charset="0"/>
                <a:cs typeface="Times New Roman" pitchFamily="18" charset="0"/>
              </a:rPr>
              <a:t>Information about hostel infrastructure.</a:t>
            </a:r>
          </a:p>
          <a:p>
            <a:pPr>
              <a:buFont typeface="Arial" pitchFamily="34" charset="0"/>
              <a:buChar char="•"/>
            </a:pPr>
            <a:endParaRPr lang="en-IN" sz="1600" dirty="0">
              <a:latin typeface="Times New Roman" pitchFamily="18" charset="0"/>
              <a:cs typeface="Times New Roman" pitchFamily="18" charset="0"/>
            </a:endParaRPr>
          </a:p>
          <a:p>
            <a:pPr>
              <a:buFont typeface="Arial" pitchFamily="34" charset="0"/>
              <a:buChar char="•"/>
            </a:pPr>
            <a:endParaRPr lang="en-IN" sz="1600" dirty="0">
              <a:latin typeface="Times New Roman" pitchFamily="18" charset="0"/>
              <a:cs typeface="Times New Roman"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69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80DB-F9AB-C514-C597-B51C8051E4E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37B1BF1C-31F7-1A13-1EDE-D8AC756FDD13}"/>
              </a:ext>
            </a:extLst>
          </p:cNvPr>
          <p:cNvSpPr>
            <a:spLocks noGrp="1"/>
          </p:cNvSpPr>
          <p:nvPr>
            <p:ph type="body" idx="1"/>
          </p:nvPr>
        </p:nvSpPr>
        <p:spPr>
          <a:xfrm>
            <a:off x="720000" y="1104300"/>
            <a:ext cx="7704000" cy="2624706"/>
          </a:xfrm>
        </p:spPr>
        <p:txBody>
          <a:bodyPr/>
          <a:lstStyle/>
          <a:p>
            <a:pPr algn="just">
              <a:lnSpc>
                <a:spcPct val="115000"/>
              </a:lnSpc>
              <a:spcAft>
                <a:spcPts val="100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https://insider.in/hyderabad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https://github.com/topics/hostel-management-system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https://www.ijraset.com/research-paper/hostel-management-system-hms</a:t>
            </a:r>
            <a:endPar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2296" indent="0" algn="just">
              <a:lnSpc>
                <a:spcPct val="115000"/>
              </a:lnSpc>
              <a:spcAft>
                <a:spcPts val="1000"/>
              </a:spcAft>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buNone/>
            </a:pPr>
            <a:endParaRPr lang="en-IN" dirty="0"/>
          </a:p>
          <a:p>
            <a:endParaRPr lang="en-IN" dirty="0"/>
          </a:p>
        </p:txBody>
      </p:sp>
    </p:spTree>
    <p:extLst>
      <p:ext uri="{BB962C8B-B14F-4D97-AF65-F5344CB8AC3E}">
        <p14:creationId xmlns:p14="http://schemas.microsoft.com/office/powerpoint/2010/main" val="363439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3A35F-4CEA-88CB-E3EC-333F93CF4AFB}"/>
              </a:ext>
            </a:extLst>
          </p:cNvPr>
          <p:cNvSpPr>
            <a:spLocks noGrp="1"/>
          </p:cNvSpPr>
          <p:nvPr>
            <p:ph type="body" idx="1"/>
          </p:nvPr>
        </p:nvSpPr>
        <p:spPr>
          <a:xfrm>
            <a:off x="2107406" y="835820"/>
            <a:ext cx="4667700" cy="3274887"/>
          </a:xfrm>
        </p:spPr>
        <p:txBody>
          <a:bodyPr/>
          <a:lstStyle/>
          <a:p>
            <a:r>
              <a:rPr lang="en-IN" sz="6600" dirty="0">
                <a:latin typeface="Times New Roman" panose="02020603050405020304" pitchFamily="18" charset="0"/>
                <a:cs typeface="Times New Roman" panose="02020603050405020304" pitchFamily="18" charset="0"/>
              </a:rPr>
              <a:t>Thank</a:t>
            </a:r>
          </a:p>
          <a:p>
            <a:r>
              <a:rPr lang="en-IN" sz="6600"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412482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A4F9D-C95B-5A67-CE51-3C42B7D6323F}"/>
              </a:ext>
            </a:extLst>
          </p:cNvPr>
          <p:cNvSpPr>
            <a:spLocks noGrp="1"/>
          </p:cNvSpPr>
          <p:nvPr>
            <p:ph type="body" idx="1"/>
          </p:nvPr>
        </p:nvSpPr>
        <p:spPr>
          <a:xfrm>
            <a:off x="720000" y="378619"/>
            <a:ext cx="7402444" cy="4225006"/>
          </a:xfrm>
        </p:spPr>
        <p:txBody>
          <a:bodyPr/>
          <a:lstStyle/>
          <a:p>
            <a:r>
              <a:rPr lang="en-IN" sz="2000" b="1" dirty="0">
                <a:latin typeface="Times New Roman" pitchFamily="18" charset="0"/>
                <a:cs typeface="Times New Roman" pitchFamily="18" charset="0"/>
              </a:rPr>
              <a:t>Under the Guidance of : S. Radha</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Done By :  </a:t>
            </a:r>
          </a:p>
          <a:p>
            <a:pPr marL="571500" indent="-342900">
              <a:buFont typeface="Wingdings" panose="05000000000000000000" pitchFamily="2" charset="2"/>
              <a:buChar char="§"/>
            </a:pPr>
            <a:r>
              <a:rPr lang="en-IN" sz="2000" b="1" dirty="0">
                <a:latin typeface="Times New Roman" pitchFamily="18" charset="0"/>
                <a:cs typeface="Times New Roman" pitchFamily="18" charset="0"/>
              </a:rPr>
              <a:t>Abburi Bhavya Sri (21R11A05A5)</a:t>
            </a:r>
          </a:p>
          <a:p>
            <a:pPr marL="571500" indent="-342900">
              <a:buFont typeface="Wingdings" panose="05000000000000000000" pitchFamily="2" charset="2"/>
              <a:buChar char="§"/>
            </a:pPr>
            <a:r>
              <a:rPr lang="en-IN" sz="2000" b="1" dirty="0" err="1">
                <a:latin typeface="Times New Roman" pitchFamily="18" charset="0"/>
                <a:cs typeface="Times New Roman" pitchFamily="18" charset="0"/>
              </a:rPr>
              <a:t>Kosuru</a:t>
            </a:r>
            <a:r>
              <a:rPr lang="en-IN" sz="2000" b="1" dirty="0">
                <a:latin typeface="Times New Roman" pitchFamily="18" charset="0"/>
                <a:cs typeface="Times New Roman" pitchFamily="18" charset="0"/>
              </a:rPr>
              <a:t> Bharath Kumar (21R11A05C8)</a:t>
            </a:r>
          </a:p>
          <a:p>
            <a:pPr marL="571500" indent="-342900">
              <a:buFont typeface="Wingdings" panose="05000000000000000000" pitchFamily="2" charset="2"/>
              <a:buChar char="§"/>
            </a:pPr>
            <a:r>
              <a:rPr lang="en-IN" sz="2000" b="1" dirty="0" err="1">
                <a:latin typeface="Times New Roman" pitchFamily="18" charset="0"/>
                <a:cs typeface="Times New Roman" pitchFamily="18" charset="0"/>
              </a:rPr>
              <a:t>Busholla</a:t>
            </a:r>
            <a:r>
              <a:rPr lang="en-IN" sz="2000" b="1" dirty="0">
                <a:latin typeface="Times New Roman" pitchFamily="18" charset="0"/>
                <a:cs typeface="Times New Roman" pitchFamily="18" charset="0"/>
              </a:rPr>
              <a:t> Srinath (21R11A05B5)</a:t>
            </a:r>
            <a:endParaRPr lang="en-IN" sz="2000" dirty="0"/>
          </a:p>
        </p:txBody>
      </p:sp>
    </p:spTree>
    <p:extLst>
      <p:ext uri="{BB962C8B-B14F-4D97-AF65-F5344CB8AC3E}">
        <p14:creationId xmlns:p14="http://schemas.microsoft.com/office/powerpoint/2010/main" val="200985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
        <p:nvSpPr>
          <p:cNvPr id="210" name="Google Shape;210;p33"/>
          <p:cNvSpPr txBox="1">
            <a:spLocks noGrp="1"/>
          </p:cNvSpPr>
          <p:nvPr>
            <p:ph type="body" idx="1"/>
          </p:nvPr>
        </p:nvSpPr>
        <p:spPr>
          <a:xfrm>
            <a:off x="720000" y="1141525"/>
            <a:ext cx="7704000" cy="3462000"/>
          </a:xfrm>
          <a:prstGeom prst="rect">
            <a:avLst/>
          </a:prstGeom>
        </p:spPr>
        <p:txBody>
          <a:bodyPr spcFirstLastPara="1" wrap="square" lIns="91425" tIns="91425" rIns="91425" bIns="91425" anchor="ctr" anchorCtr="0">
            <a:noAutofit/>
          </a:bodyPr>
          <a:lstStyle/>
          <a:p>
            <a:pPr marL="4953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Abstract</a:t>
            </a:r>
          </a:p>
          <a:p>
            <a:pPr marL="4953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Objective</a:t>
            </a:r>
          </a:p>
          <a:p>
            <a:pPr marL="4953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Existing System </a:t>
            </a:r>
          </a:p>
          <a:p>
            <a:pPr marL="4953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Proposed System</a:t>
            </a:r>
          </a:p>
          <a:p>
            <a:pPr marL="4953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Advantages of Proposed System</a:t>
            </a:r>
          </a:p>
          <a:p>
            <a:pPr marL="4953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System Configuration</a:t>
            </a:r>
          </a:p>
          <a:p>
            <a:pPr marL="4953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Modules</a:t>
            </a:r>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4515-1550-6B7E-8FDF-4F754A110AB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DB13F278-C99F-7BDE-50AC-5CBBFB5B0AC4}"/>
              </a:ext>
            </a:extLst>
          </p:cNvPr>
          <p:cNvSpPr>
            <a:spLocks noGrp="1"/>
          </p:cNvSpPr>
          <p:nvPr>
            <p:ph type="body" idx="1"/>
          </p:nvPr>
        </p:nvSpPr>
        <p:spPr/>
        <p:txBody>
          <a:bodyPr/>
          <a:lstStyle/>
          <a:p>
            <a:pPr marL="152400" indent="0" algn="jus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Hostels play a crucial role in providing accommodations for students, faculty, and staff in educational institutions. Effective management of hostel facilities is essential to ensure optimal resource utilization, comfortable living conditions, and efficient operations. The Hostel Management System is designed to streamline room allocation, occupancy tracking, and resource planning processes. At its core, the system maintains a detailed database of the hostel's physical infrastructure, including the number of floors, rooms, and their respective dimensions. The system dynamically updates the room occupancy status, using a color-coded system to provide a clear visual representation. One of the key features of the system is the ability to accept advance bookings for rooms. The system's user-friendly web-based interface provides seamless access to hostel residents, allowing them to view room details, occupancy status, and make reservations. Administrators can easily manage room assignments and update occupancy records.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5240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78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7E25-E6BC-3C0E-B365-E816072B17F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51AB1F75-054E-DF88-7895-807FF8833FEB}"/>
              </a:ext>
            </a:extLst>
          </p:cNvPr>
          <p:cNvSpPr>
            <a:spLocks noGrp="1"/>
          </p:cNvSpPr>
          <p:nvPr>
            <p:ph type="body" idx="1"/>
          </p:nvPr>
        </p:nvSpPr>
        <p:spPr>
          <a:xfrm>
            <a:off x="720000" y="1158469"/>
            <a:ext cx="7795350" cy="2238944"/>
          </a:xfrm>
        </p:spPr>
        <p:txBody>
          <a:bodyPr/>
          <a:lstStyle/>
          <a:p>
            <a:pPr marL="4381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system covers the essential aspects such as efficient room allocation, maintaining records, fee management, handling maintenance requests and administrations.</a:t>
            </a:r>
          </a:p>
          <a:p>
            <a:pPr marL="4381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main objective aligns with the details mentioned in the abstract, which highlights features like room allocation, occupancy tracking, handling advance bookings and providing a user-friendly interface for residents and administrators.</a:t>
            </a:r>
          </a:p>
          <a:p>
            <a:pPr algn="just"/>
            <a:endParaRPr lang="en-IN" sz="1800" dirty="0"/>
          </a:p>
        </p:txBody>
      </p:sp>
    </p:spTree>
    <p:extLst>
      <p:ext uri="{BB962C8B-B14F-4D97-AF65-F5344CB8AC3E}">
        <p14:creationId xmlns:p14="http://schemas.microsoft.com/office/powerpoint/2010/main" val="164719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2275-F2B7-AD2A-17CF-41422277BE8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Text Placeholder 2">
            <a:extLst>
              <a:ext uri="{FF2B5EF4-FFF2-40B4-BE49-F238E27FC236}">
                <a16:creationId xmlns:a16="http://schemas.microsoft.com/office/drawing/2014/main" id="{638BAC88-FAC1-955B-85F3-EAD38A3857CE}"/>
              </a:ext>
            </a:extLst>
          </p:cNvPr>
          <p:cNvSpPr>
            <a:spLocks noGrp="1"/>
          </p:cNvSpPr>
          <p:nvPr>
            <p:ph type="body" idx="1"/>
          </p:nvPr>
        </p:nvSpPr>
        <p:spPr>
          <a:xfrm>
            <a:off x="770006" y="1164431"/>
            <a:ext cx="7704000" cy="1917475"/>
          </a:xfrm>
        </p:spPr>
        <p:txBody>
          <a:bodyPr/>
          <a:lstStyle/>
          <a:p>
            <a:endParaRPr lang="en-US" sz="1800" dirty="0">
              <a:latin typeface="Times New Roman" pitchFamily="18" charset="0"/>
              <a:cs typeface="Times New Roman" pitchFamily="18" charset="0"/>
            </a:endParaRPr>
          </a:p>
          <a:p>
            <a:pPr marL="438150" indent="-285750">
              <a:buFont typeface="Wingdings" panose="05000000000000000000" pitchFamily="2" charset="2"/>
              <a:buChar char="§"/>
            </a:pPr>
            <a:r>
              <a:rPr lang="en-US" sz="1800" b="1" dirty="0">
                <a:latin typeface="Times New Roman" pitchFamily="18" charset="0"/>
                <a:cs typeface="Times New Roman" pitchFamily="18" charset="0"/>
              </a:rPr>
              <a:t>Spreadsheet: </a:t>
            </a:r>
            <a:r>
              <a:rPr lang="en-US" sz="1800" dirty="0">
                <a:latin typeface="Times New Roman" pitchFamily="18" charset="0"/>
                <a:cs typeface="Times New Roman" pitchFamily="18" charset="0"/>
              </a:rPr>
              <a:t>A basic spreadsheet can track room availability, resident information, and even bookings. This is a free option but can be time-consuming to maintain and error-prone.</a:t>
            </a:r>
          </a:p>
          <a:p>
            <a:pPr marL="438150" indent="-285750">
              <a:buFont typeface="Wingdings" panose="05000000000000000000" pitchFamily="2" charset="2"/>
              <a:buChar char="§"/>
            </a:pPr>
            <a:r>
              <a:rPr lang="en-US" sz="1800" b="1" dirty="0">
                <a:latin typeface="Times New Roman" pitchFamily="18" charset="0"/>
                <a:cs typeface="Times New Roman" pitchFamily="18" charset="0"/>
              </a:rPr>
              <a:t>Online Booking Platforms: </a:t>
            </a:r>
            <a:r>
              <a:rPr lang="en-US" sz="1800" dirty="0">
                <a:latin typeface="Times New Roman" pitchFamily="18" charset="0"/>
                <a:cs typeface="Times New Roman" pitchFamily="18" charset="0"/>
              </a:rPr>
              <a:t>Some online booking platforms can be used for hostel management. These might not offer features like occupancy tracking or resident information but they can handle payments</a:t>
            </a:r>
            <a:br>
              <a:rPr lang="en-US"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a:p>
            <a:pPr marL="152400" indent="0">
              <a:buNone/>
            </a:pPr>
            <a:endParaRPr lang="en-IN" sz="1800" dirty="0"/>
          </a:p>
        </p:txBody>
      </p:sp>
    </p:spTree>
    <p:extLst>
      <p:ext uri="{BB962C8B-B14F-4D97-AF65-F5344CB8AC3E}">
        <p14:creationId xmlns:p14="http://schemas.microsoft.com/office/powerpoint/2010/main" val="334248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8928-A42B-303B-61C5-9C3B0B98D37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id="{BC470CC9-2CA6-33C7-FD75-CF903BE7408A}"/>
              </a:ext>
            </a:extLst>
          </p:cNvPr>
          <p:cNvSpPr>
            <a:spLocks noGrp="1"/>
          </p:cNvSpPr>
          <p:nvPr>
            <p:ph type="body" idx="1"/>
          </p:nvPr>
        </p:nvSpPr>
        <p:spPr>
          <a:xfrm>
            <a:off x="720000" y="1193007"/>
            <a:ext cx="7566750" cy="2153218"/>
          </a:xfrm>
        </p:spPr>
        <p:txBody>
          <a:bodyPr/>
          <a:lstStyle/>
          <a:p>
            <a:pPr marL="438150" indent="-285750" algn="just">
              <a:buFont typeface="Wingdings" panose="05000000000000000000" pitchFamily="2" charset="2"/>
              <a:buChar char="§"/>
            </a:pPr>
            <a:r>
              <a:rPr lang="en-US" sz="1800" b="1" dirty="0">
                <a:latin typeface="Times New Roman" pitchFamily="18" charset="0"/>
                <a:cs typeface="Times New Roman" pitchFamily="18" charset="0"/>
              </a:rPr>
              <a:t>Room Allocation: </a:t>
            </a:r>
            <a:r>
              <a:rPr lang="en-US" sz="1800" dirty="0">
                <a:latin typeface="Times New Roman" pitchFamily="18" charset="0"/>
                <a:cs typeface="Times New Roman" pitchFamily="18" charset="0"/>
              </a:rPr>
              <a:t>Efficiently assign rooms based on preferences, size, and occupancy limits.</a:t>
            </a:r>
          </a:p>
          <a:p>
            <a:pPr marL="438150" indent="-285750" algn="just">
              <a:buFont typeface="Wingdings" panose="05000000000000000000" pitchFamily="2" charset="2"/>
              <a:buChar char="§"/>
            </a:pPr>
            <a:r>
              <a:rPr lang="en-US" sz="1800" b="1" dirty="0">
                <a:latin typeface="Times New Roman" pitchFamily="18" charset="0"/>
                <a:cs typeface="Times New Roman" pitchFamily="18" charset="0"/>
              </a:rPr>
              <a:t>Occupancy Tracking: </a:t>
            </a:r>
            <a:r>
              <a:rPr lang="en-US" sz="1800" dirty="0">
                <a:latin typeface="Times New Roman" pitchFamily="18" charset="0"/>
                <a:cs typeface="Times New Roman" pitchFamily="18" charset="0"/>
              </a:rPr>
              <a:t>Real-time color-coded system for room availability (green = vacant, ash = full, etc.). </a:t>
            </a:r>
            <a:r>
              <a:rPr lang="en-IN" sz="1800" dirty="0">
                <a:latin typeface="Times New Roman" pitchFamily="18" charset="0"/>
                <a:cs typeface="Times New Roman" pitchFamily="18" charset="0"/>
              </a:rPr>
              <a:t> </a:t>
            </a:r>
          </a:p>
          <a:p>
            <a:pPr marL="438150" indent="-285750" algn="just">
              <a:buFont typeface="Wingdings" panose="05000000000000000000" pitchFamily="2" charset="2"/>
              <a:buChar char="§"/>
            </a:pPr>
            <a:r>
              <a:rPr lang="en-US" sz="1800" b="1" dirty="0">
                <a:latin typeface="Times New Roman" pitchFamily="18" charset="0"/>
                <a:cs typeface="Times New Roman" pitchFamily="18" charset="0"/>
              </a:rPr>
              <a:t>Booking System: </a:t>
            </a:r>
            <a:r>
              <a:rPr lang="en-US" sz="1800" dirty="0">
                <a:latin typeface="Times New Roman" pitchFamily="18" charset="0"/>
                <a:cs typeface="Times New Roman" pitchFamily="18" charset="0"/>
              </a:rPr>
              <a:t>Manage reservations, prevent double bookings, and optimize room utilization. </a:t>
            </a:r>
          </a:p>
          <a:p>
            <a:pPr marL="438150" indent="-285750" algn="just">
              <a:buFont typeface="Wingdings" panose="05000000000000000000" pitchFamily="2" charset="2"/>
              <a:buChar char="§"/>
            </a:pPr>
            <a:r>
              <a:rPr lang="en-US" sz="1800" dirty="0">
                <a:latin typeface="Times New Roman" pitchFamily="18" charset="0"/>
                <a:cs typeface="Times New Roman" pitchFamily="18" charset="0"/>
              </a:rPr>
              <a:t>It also consists of advantages of previously existing systems.</a:t>
            </a:r>
          </a:p>
          <a:p>
            <a:pPr marL="82296"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70788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3D69-9DBB-69F2-1B4C-F7AF60BD9BC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 of Proposed System</a:t>
            </a:r>
          </a:p>
        </p:txBody>
      </p:sp>
      <p:sp>
        <p:nvSpPr>
          <p:cNvPr id="3" name="Text Placeholder 2">
            <a:extLst>
              <a:ext uri="{FF2B5EF4-FFF2-40B4-BE49-F238E27FC236}">
                <a16:creationId xmlns:a16="http://schemas.microsoft.com/office/drawing/2014/main" id="{F6B02B99-60D6-7451-0285-69B1D829E8C0}"/>
              </a:ext>
            </a:extLst>
          </p:cNvPr>
          <p:cNvSpPr>
            <a:spLocks noGrp="1"/>
          </p:cNvSpPr>
          <p:nvPr>
            <p:ph type="body" idx="1"/>
          </p:nvPr>
        </p:nvSpPr>
        <p:spPr>
          <a:xfrm>
            <a:off x="720000" y="1104300"/>
            <a:ext cx="7704000" cy="1968662"/>
          </a:xfrm>
        </p:spPr>
        <p:txBody>
          <a:bodyPr/>
          <a:lstStyle/>
          <a:p>
            <a:r>
              <a:rPr lang="en-US" sz="1800" dirty="0">
                <a:latin typeface="Times New Roman" panose="02020603050405020304" pitchFamily="18" charset="0"/>
                <a:cs typeface="Times New Roman" panose="02020603050405020304" pitchFamily="18" charset="0"/>
              </a:rPr>
              <a:t>Detailed database of hostel infrastructure (floors, rooms, dimensions).</a:t>
            </a:r>
          </a:p>
          <a:p>
            <a:r>
              <a:rPr lang="en-US" sz="1800" dirty="0">
                <a:latin typeface="Times New Roman" panose="02020603050405020304" pitchFamily="18" charset="0"/>
                <a:cs typeface="Times New Roman" panose="02020603050405020304" pitchFamily="18" charset="0"/>
              </a:rPr>
              <a:t>Dynamic color-coded representation of room occupancy status.</a:t>
            </a:r>
          </a:p>
          <a:p>
            <a:r>
              <a:rPr lang="en-US" sz="1800" dirty="0">
                <a:latin typeface="Times New Roman" panose="02020603050405020304" pitchFamily="18" charset="0"/>
                <a:cs typeface="Times New Roman" panose="02020603050405020304" pitchFamily="18" charset="0"/>
              </a:rPr>
              <a:t>Ability to accept and manage advance room bookings.</a:t>
            </a:r>
          </a:p>
          <a:p>
            <a:r>
              <a:rPr lang="en-US" sz="1800" dirty="0">
                <a:latin typeface="Times New Roman" panose="02020603050405020304" pitchFamily="18" charset="0"/>
                <a:cs typeface="Times New Roman" panose="02020603050405020304" pitchFamily="18" charset="0"/>
              </a:rPr>
              <a:t>Optimal resource utilization, comfortable living, and efficient operations.</a:t>
            </a:r>
          </a:p>
          <a:p>
            <a:r>
              <a:rPr lang="en-US" sz="1800" dirty="0">
                <a:latin typeface="Times New Roman" panose="02020603050405020304" pitchFamily="18" charset="0"/>
                <a:cs typeface="Times New Roman" panose="02020603050405020304" pitchFamily="18" charset="0"/>
              </a:rPr>
              <a:t>View room details, occupancy status, make reservations, report maintenance issues.</a:t>
            </a:r>
          </a:p>
          <a:p>
            <a:endParaRPr lang="en-IN" sz="1800" dirty="0"/>
          </a:p>
        </p:txBody>
      </p:sp>
      <p:pic>
        <p:nvPicPr>
          <p:cNvPr id="5" name="Picture 4">
            <a:extLst>
              <a:ext uri="{FF2B5EF4-FFF2-40B4-BE49-F238E27FC236}">
                <a16:creationId xmlns:a16="http://schemas.microsoft.com/office/drawing/2014/main" id="{E62CDACA-5F3B-D19E-278C-0CA8951A2153}"/>
              </a:ext>
            </a:extLst>
          </p:cNvPr>
          <p:cNvPicPr>
            <a:picLocks noChangeAspect="1"/>
          </p:cNvPicPr>
          <p:nvPr/>
        </p:nvPicPr>
        <p:blipFill>
          <a:blip r:embed="rId2"/>
          <a:stretch>
            <a:fillRect/>
          </a:stretch>
        </p:blipFill>
        <p:spPr>
          <a:xfrm>
            <a:off x="0" y="3072962"/>
            <a:ext cx="9143999" cy="2070537"/>
          </a:xfrm>
          <a:prstGeom prst="rect">
            <a:avLst/>
          </a:prstGeom>
        </p:spPr>
      </p:pic>
    </p:spTree>
    <p:extLst>
      <p:ext uri="{BB962C8B-B14F-4D97-AF65-F5344CB8AC3E}">
        <p14:creationId xmlns:p14="http://schemas.microsoft.com/office/powerpoint/2010/main" val="43521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25A7-427D-C463-027F-1FABDE3F200E}"/>
              </a:ext>
            </a:extLst>
          </p:cNvPr>
          <p:cNvSpPr>
            <a:spLocks noGrp="1"/>
          </p:cNvSpPr>
          <p:nvPr>
            <p:ph type="title"/>
          </p:nvPr>
        </p:nvSpPr>
        <p:spPr/>
        <p:txBody>
          <a:bodyPr/>
          <a:lstStyle/>
          <a:p>
            <a:r>
              <a:rPr lang="en-IN" dirty="0"/>
              <a:t>System Configuration</a:t>
            </a:r>
          </a:p>
        </p:txBody>
      </p:sp>
      <p:sp>
        <p:nvSpPr>
          <p:cNvPr id="3" name="Text Placeholder 2">
            <a:extLst>
              <a:ext uri="{FF2B5EF4-FFF2-40B4-BE49-F238E27FC236}">
                <a16:creationId xmlns:a16="http://schemas.microsoft.com/office/drawing/2014/main" id="{5B139C04-3D34-3E2D-E5B4-A31E4C01C87D}"/>
              </a:ext>
            </a:extLst>
          </p:cNvPr>
          <p:cNvSpPr>
            <a:spLocks noGrp="1"/>
          </p:cNvSpPr>
          <p:nvPr>
            <p:ph type="body" idx="1"/>
          </p:nvPr>
        </p:nvSpPr>
        <p:spPr/>
        <p:txBody>
          <a:bodyPr/>
          <a:lstStyle/>
          <a:p>
            <a:pPr>
              <a:buNone/>
            </a:pPr>
            <a:r>
              <a:rPr lang="en-IN" sz="1800" b="1" dirty="0">
                <a:latin typeface="Times New Roman" panose="02020603050405020304" pitchFamily="18" charset="0"/>
                <a:cs typeface="Times New Roman" panose="02020603050405020304" pitchFamily="18" charset="0"/>
              </a:rPr>
              <a:t>Software Requirements</a:t>
            </a:r>
          </a:p>
          <a:p>
            <a:pPr lvl="0">
              <a:buFont typeface="Wingdings" panose="05000000000000000000" pitchFamily="2" charset="2"/>
              <a:buChar char="§"/>
            </a:pPr>
            <a:r>
              <a:rPr lang="en-US" sz="1600" dirty="0">
                <a:latin typeface="Times New Roman" panose="02020603050405020304" pitchFamily="18" charset="0"/>
                <a:cs typeface="Times New Roman" pitchFamily="18" charset="0"/>
              </a:rPr>
              <a:t>Operating System 	       : Windows</a:t>
            </a:r>
          </a:p>
          <a:p>
            <a:pPr lvl="0">
              <a:buFont typeface="Wingdings" panose="05000000000000000000" pitchFamily="2" charset="2"/>
              <a:buChar char="§"/>
            </a:pPr>
            <a:r>
              <a:rPr lang="en-US" sz="1600" dirty="0">
                <a:latin typeface="Times New Roman" panose="02020603050405020304" pitchFamily="18" charset="0"/>
                <a:cs typeface="Times New Roman" pitchFamily="18" charset="0"/>
              </a:rPr>
              <a:t>Database  Management System : MySQL</a:t>
            </a:r>
          </a:p>
          <a:p>
            <a:pPr lvl="0">
              <a:buFont typeface="Wingdings" panose="05000000000000000000" pitchFamily="2" charset="2"/>
              <a:buChar char="§"/>
            </a:pPr>
            <a:r>
              <a:rPr lang="en-US" sz="1600" dirty="0">
                <a:latin typeface="Times New Roman" panose="02020603050405020304" pitchFamily="18" charset="0"/>
                <a:cs typeface="Times New Roman" pitchFamily="18" charset="0"/>
              </a:rPr>
              <a:t>Programming Language	       : PHP, Python, HTML, CSS, </a:t>
            </a:r>
            <a:r>
              <a:rPr lang="en-US" sz="1600" dirty="0" err="1">
                <a:latin typeface="Times New Roman" panose="02020603050405020304" pitchFamily="18" charset="0"/>
                <a:cs typeface="Times New Roman" pitchFamily="18" charset="0"/>
              </a:rPr>
              <a:t>Javascript</a:t>
            </a:r>
            <a:endParaRPr lang="en-US" sz="1600" dirty="0">
              <a:latin typeface="Times New Roman" panose="02020603050405020304" pitchFamily="18" charset="0"/>
              <a:cs typeface="Times New Roman" pitchFamily="18" charset="0"/>
            </a:endParaRPr>
          </a:p>
          <a:p>
            <a:pPr lvl="0">
              <a:buFont typeface="Wingdings" panose="05000000000000000000" pitchFamily="2" charset="2"/>
              <a:buChar char="§"/>
            </a:pPr>
            <a:r>
              <a:rPr lang="en-US" sz="1600" dirty="0">
                <a:latin typeface="Times New Roman" panose="02020603050405020304" pitchFamily="18" charset="0"/>
                <a:cs typeface="Times New Roman" pitchFamily="18" charset="0"/>
              </a:rPr>
              <a:t>Development Tools	        : Visual Studio Code</a:t>
            </a:r>
          </a:p>
          <a:p>
            <a:pPr marL="152400" lvl="0" indent="0">
              <a:buNone/>
            </a:pPr>
            <a:endParaRPr lang="en-IN" sz="1600" dirty="0">
              <a:latin typeface="Times New Roman" panose="02020603050405020304" pitchFamily="18" charset="0"/>
              <a:cs typeface="Times New Roman" pitchFamily="18" charset="0"/>
            </a:endParaRPr>
          </a:p>
          <a:p>
            <a:pPr>
              <a:buNone/>
            </a:pPr>
            <a:r>
              <a:rPr lang="en-IN" sz="1400" dirty="0">
                <a:latin typeface="Times New Roman" panose="02020603050405020304" pitchFamily="18" charset="0"/>
                <a:cs typeface="Times New Roman" pitchFamily="18" charset="0"/>
              </a:rPr>
              <a:t> </a:t>
            </a:r>
            <a:r>
              <a:rPr lang="en-IN" sz="1800" b="1" dirty="0">
                <a:latin typeface="Times New Roman" panose="02020603050405020304" pitchFamily="18" charset="0"/>
                <a:cs typeface="Times New Roman" pitchFamily="18" charset="0"/>
              </a:rPr>
              <a:t>Hardware Requirements</a:t>
            </a:r>
          </a:p>
          <a:p>
            <a:pPr>
              <a:buFont typeface="Wingdings" panose="05000000000000000000" pitchFamily="2" charset="2"/>
              <a:buChar char="§"/>
            </a:pPr>
            <a:r>
              <a:rPr lang="en-US" sz="1600" dirty="0">
                <a:latin typeface="Times New Roman" panose="02020603050405020304" pitchFamily="18" charset="0"/>
                <a:cs typeface="Times New Roman" pitchFamily="18" charset="0"/>
              </a:rPr>
              <a:t>Processor	: intel i3</a:t>
            </a:r>
          </a:p>
          <a:p>
            <a:pPr>
              <a:buFont typeface="Wingdings" panose="05000000000000000000" pitchFamily="2" charset="2"/>
              <a:buChar char="§"/>
            </a:pPr>
            <a:r>
              <a:rPr lang="en-US" sz="1600" dirty="0">
                <a:latin typeface="Times New Roman" panose="02020603050405020304" pitchFamily="18" charset="0"/>
                <a:cs typeface="Times New Roman" pitchFamily="18" charset="0"/>
              </a:rPr>
              <a:t>Memory	: minimum 8GB</a:t>
            </a:r>
            <a:r>
              <a:rPr lang="en-US" sz="1400" dirty="0">
                <a:latin typeface="Times New Roman" panose="02020603050405020304" pitchFamily="18" charset="0"/>
                <a:cs typeface="Times New Roman" pitchFamily="18" charset="0"/>
              </a:rPr>
              <a:t>	</a:t>
            </a:r>
            <a:endParaRPr lang="en-IN" sz="1400" dirty="0">
              <a:latin typeface="Times New Roman" panose="02020603050405020304" pitchFamily="18" charset="0"/>
              <a:cs typeface="Times New Roman" pitchFamily="18" charset="0"/>
            </a:endParaRPr>
          </a:p>
          <a:p>
            <a:pPr>
              <a:buNone/>
            </a:pPr>
            <a:endParaRPr lang="en-IN" sz="1400" dirty="0">
              <a:latin typeface="Times New Roman" panose="02020603050405020304" pitchFamily="18" charset="0"/>
              <a:cs typeface="Times New Roman" pitchFamily="18" charset="0"/>
            </a:endParaRPr>
          </a:p>
          <a:p>
            <a:endParaRPr lang="en-IN" sz="1400" dirty="0">
              <a:latin typeface="Times New Roman" panose="02020603050405020304" pitchFamily="18" charset="0"/>
              <a:cs typeface="Times New Roman" pitchFamily="18" charset="0"/>
            </a:endParaRPr>
          </a:p>
          <a:p>
            <a:endParaRPr lang="en-IN" sz="1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888826573"/>
      </p:ext>
    </p:extLst>
  </p:cSld>
  <p:clrMapOvr>
    <a:masterClrMapping/>
  </p:clrMapOvr>
</p:sld>
</file>

<file path=ppt/theme/theme1.xml><?xml version="1.0" encoding="utf-8"?>
<a:theme xmlns:a="http://schemas.openxmlformats.org/drawingml/2006/main" name="Business Major for College: Hotel Management by Slidesgo">
  <a:themeElements>
    <a:clrScheme name="Simple Light">
      <a:dk1>
        <a:srgbClr val="000000"/>
      </a:dk1>
      <a:lt1>
        <a:srgbClr val="FFFBF5"/>
      </a:lt1>
      <a:dk2>
        <a:srgbClr val="B96B15"/>
      </a:dk2>
      <a:lt2>
        <a:srgbClr val="F6ECDE"/>
      </a:lt2>
      <a:accent1>
        <a:srgbClr val="FCB293"/>
      </a:accent1>
      <a:accent2>
        <a:srgbClr val="FE4F1C"/>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599</Words>
  <Application>Microsoft Office PowerPoint</Application>
  <PresentationFormat>On-screen Show (16:9)</PresentationFormat>
  <Paragraphs>67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Philosopher</vt:lpstr>
      <vt:lpstr>Calibri</vt:lpstr>
      <vt:lpstr>Arial</vt:lpstr>
      <vt:lpstr>Wingdings</vt:lpstr>
      <vt:lpstr>Times New Roman</vt:lpstr>
      <vt:lpstr>Dosis</vt:lpstr>
      <vt:lpstr>Business Major for College: Hotel Management by Slidesgo</vt:lpstr>
      <vt:lpstr>SMART ROOM ACCOMMODATION AND TRACKING SYSTEM</vt:lpstr>
      <vt:lpstr>PowerPoint Presentation</vt:lpstr>
      <vt:lpstr>CONTENTS</vt:lpstr>
      <vt:lpstr>Abstract</vt:lpstr>
      <vt:lpstr>Objective</vt:lpstr>
      <vt:lpstr>Existing System</vt:lpstr>
      <vt:lpstr>Proposed System</vt:lpstr>
      <vt:lpstr>Advantages of Proposed System</vt:lpstr>
      <vt:lpstr>System Configuration</vt:lpstr>
      <vt:lpstr>Modules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ROOM ACCOMMODATION AND TRACKING SYSTEM</dc:title>
  <cp:lastModifiedBy>Bhavya Sri</cp:lastModifiedBy>
  <cp:revision>3</cp:revision>
  <dcterms:modified xsi:type="dcterms:W3CDTF">2024-05-01T05:43:53Z</dcterms:modified>
</cp:coreProperties>
</file>