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344" r:id="rId2"/>
    <p:sldId id="347" r:id="rId3"/>
    <p:sldId id="348" r:id="rId4"/>
    <p:sldId id="349" r:id="rId5"/>
    <p:sldId id="352" r:id="rId6"/>
    <p:sldId id="358" r:id="rId7"/>
    <p:sldId id="359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60" r:id="rId16"/>
    <p:sldId id="361" r:id="rId17"/>
    <p:sldId id="363" r:id="rId18"/>
    <p:sldId id="364" r:id="rId19"/>
    <p:sldId id="362" r:id="rId20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7"/>
            <p14:sldId id="348"/>
            <p14:sldId id="349"/>
            <p14:sldId id="352"/>
            <p14:sldId id="358"/>
            <p14:sldId id="359"/>
            <p14:sldId id="350"/>
            <p14:sldId id="351"/>
            <p14:sldId id="353"/>
            <p14:sldId id="354"/>
            <p14:sldId id="355"/>
            <p14:sldId id="356"/>
            <p14:sldId id="357"/>
            <p14:sldId id="360"/>
            <p14:sldId id="361"/>
            <p14:sldId id="363"/>
            <p14:sldId id="364"/>
            <p14:sldId id="362"/>
          </p14:sldIdLst>
        </p14:section>
        <p14:section name="Финальные слайды" id="{4145BB14-2156-2145-AF78-8B8681ECBF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36"/>
    <a:srgbClr val="FF941A"/>
    <a:srgbClr val="770125"/>
    <a:srgbClr val="A30236"/>
    <a:srgbClr val="3F5CBD"/>
    <a:srgbClr val="E6E6E6"/>
    <a:srgbClr val="AFABAB"/>
    <a:srgbClr val="879DC1"/>
    <a:srgbClr val="12A3AD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807"/>
  </p:normalViewPr>
  <p:slideViewPr>
    <p:cSldViewPr snapToGrid="0">
      <p:cViewPr varScale="1">
        <p:scale>
          <a:sx n="105" d="100"/>
          <a:sy n="105" d="100"/>
        </p:scale>
        <p:origin x="840" y="108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1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8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23.10.2023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ex.com/a2193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ss.moex.com/iss/history/engines/stock/markets/bonds/boards/TQCB/securities/RU000A0JSGV0.json" TargetMode="External"/><Relationship Id="rId2" Type="http://schemas.openxmlformats.org/officeDocument/2006/relationships/hyperlink" Target="http://iss.moex.com/iss/history/engines/stock/markets/shares/boards/TQBR/securities/SBER.js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ss.moex.com/iss/history/engines/stock/markets/index/boards/SNDX/securities/imoex.js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s.moex.com/iss/history/engines/stock/markets/shares/boards/TQBR/securities/SBER.json?iss.meta=off&amp;iss.only=history&amp;fro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&#1086;&#1088;&#1075;&#1072;&#1085;&#1080;&#1079;&#1072;&#1094;&#1080;&#1080;https:/www.nalog.gov.ru/rn19/opendata/7707329152-sshr2019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github.com/kosyrev-a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jetbrains.com/pycharm/down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API </a:t>
            </a:r>
            <a:r>
              <a:rPr lang="ru-RU" dirty="0"/>
              <a:t>Московской биржи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 установки ПО до первых результатов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998C7-DE6D-8604-FB9F-875B4796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 Московской биржи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41B6-685C-9723-76D2-9C3A4B05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 – Информационно-статистический сервер</a:t>
            </a:r>
            <a:r>
              <a:rPr lang="en-US" dirty="0"/>
              <a:t> </a:t>
            </a:r>
            <a:r>
              <a:rPr lang="ru-RU" dirty="0"/>
              <a:t>Московской биржи.</a:t>
            </a:r>
          </a:p>
          <a:p>
            <a:r>
              <a:rPr lang="ru-RU" dirty="0"/>
              <a:t>ИСС как раз и есть </a:t>
            </a:r>
            <a:r>
              <a:rPr lang="en-US" dirty="0"/>
              <a:t>API</a:t>
            </a:r>
            <a:r>
              <a:rPr lang="ru-RU" dirty="0"/>
              <a:t>, созданный для работы с базой данных Московской биржи.</a:t>
            </a:r>
          </a:p>
          <a:p>
            <a:r>
              <a:rPr lang="ru-RU" dirty="0"/>
              <a:t>Может быть использован в том числе и для разработки приложений связанных с фондовым рынком.</a:t>
            </a:r>
          </a:p>
          <a:p>
            <a:r>
              <a:rPr lang="ru-RU" dirty="0"/>
              <a:t>Имеется платный вариант (подписка, чаще всего оплачивается определенное количество запросов), в этом случае данные предоставляются в реальном времени (например для создания торговых приложений, отображающих текущие котировки акций). При бесплатном доступе данные имеют небольшую задержку. </a:t>
            </a:r>
          </a:p>
          <a:p>
            <a:r>
              <a:rPr lang="ru-RU" dirty="0"/>
              <a:t>В рамках интерфейса доступны следующие типы информации: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статические данные о рынках (режимы торгов и их группы, финансовые инструменты и их описание)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для построения графиков ("свечей")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сделки (анонимно)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исторические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различные метаданные.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E482C-9CE9-CFA9-4FD3-7FFE69BB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95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4701E-D0F4-92A9-2C1E-6441651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форматы ИСС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50A8F-5CFA-CDF8-DF63-90C7179E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11849616" cy="1040211"/>
          </a:xfrm>
        </p:spPr>
        <p:txBody>
          <a:bodyPr/>
          <a:lstStyle/>
          <a:p>
            <a:r>
              <a:rPr lang="ru-RU" dirty="0"/>
              <a:t>Через </a:t>
            </a:r>
            <a:r>
              <a:rPr lang="en-US" dirty="0"/>
              <a:t>API </a:t>
            </a:r>
            <a:r>
              <a:rPr lang="ru-RU" dirty="0"/>
              <a:t>Мосбиржи, в зависимости от запроса, можно получить данные в виде </a:t>
            </a:r>
            <a:r>
              <a:rPr lang="en-US" dirty="0"/>
              <a:t>JSON</a:t>
            </a:r>
            <a:r>
              <a:rPr lang="ru-RU" dirty="0"/>
              <a:t>, </a:t>
            </a:r>
            <a:r>
              <a:rPr lang="en-US" dirty="0"/>
              <a:t>XML, HTML </a:t>
            </a:r>
            <a:r>
              <a:rPr lang="ru-RU" dirty="0"/>
              <a:t>или сформированный </a:t>
            </a:r>
            <a:r>
              <a:rPr lang="en-US" dirty="0"/>
              <a:t>csv </a:t>
            </a:r>
            <a:r>
              <a:rPr lang="ru-RU" dirty="0"/>
              <a:t>файл. Для обработки в </a:t>
            </a:r>
            <a:r>
              <a:rPr lang="en-US" dirty="0"/>
              <a:t>Python</a:t>
            </a:r>
            <a:r>
              <a:rPr lang="ru-RU" dirty="0"/>
              <a:t> наиболее привычен </a:t>
            </a:r>
            <a:r>
              <a:rPr lang="en-US" dirty="0"/>
              <a:t>JSON</a:t>
            </a:r>
            <a:r>
              <a:rPr lang="ru-RU" dirty="0"/>
              <a:t> или чуть мене популярный </a:t>
            </a:r>
            <a:r>
              <a:rPr lang="en-US" dirty="0"/>
              <a:t>XML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6E23D3-A244-802E-EB16-556658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3DAB5-5392-04EA-E698-B0FB4E20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4" y="2854484"/>
            <a:ext cx="3607625" cy="16424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732814-D0F4-0556-1E59-7B39C40E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1" y="2861187"/>
            <a:ext cx="4335211" cy="38726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A2174F-3A2E-E0C0-B9C9-95B1CD997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422" y="2755460"/>
            <a:ext cx="3904671" cy="38726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BA38DB-5C10-2863-AB3D-36373DC58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01" y="4664680"/>
            <a:ext cx="4023692" cy="1524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EDE76D-5101-E3AD-9751-66249999BE83}"/>
              </a:ext>
            </a:extLst>
          </p:cNvPr>
          <p:cNvSpPr txBox="1"/>
          <p:nvPr/>
        </p:nvSpPr>
        <p:spPr>
          <a:xfrm>
            <a:off x="3986363" y="4366070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HTML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EE49C1-196A-28D5-5CB4-7226235B03DB}"/>
              </a:ext>
            </a:extLst>
          </p:cNvPr>
          <p:cNvSpPr txBox="1"/>
          <p:nvPr/>
        </p:nvSpPr>
        <p:spPr>
          <a:xfrm>
            <a:off x="1858874" y="4705005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CSV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62040-0535-347D-D503-3AD32ACBE2D4}"/>
              </a:ext>
            </a:extLst>
          </p:cNvPr>
          <p:cNvSpPr txBox="1"/>
          <p:nvPr/>
        </p:nvSpPr>
        <p:spPr>
          <a:xfrm>
            <a:off x="6667998" y="2807397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52B22-4BCF-AC9C-9781-8531C6082495}"/>
              </a:ext>
            </a:extLst>
          </p:cNvPr>
          <p:cNvSpPr txBox="1"/>
          <p:nvPr/>
        </p:nvSpPr>
        <p:spPr>
          <a:xfrm>
            <a:off x="10745727" y="2647306"/>
            <a:ext cx="92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XML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7C32E-0D32-2770-0194-B3768E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D4D1E-3CC2-DC64-388E-73176F83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Запросы к </a:t>
            </a:r>
            <a:r>
              <a:rPr lang="en-US" dirty="0"/>
              <a:t>API </a:t>
            </a:r>
            <a:r>
              <a:rPr lang="ru-RU" dirty="0"/>
              <a:t>Мосбиржи можно выполнять не только через </a:t>
            </a:r>
            <a:r>
              <a:rPr lang="en-US" dirty="0"/>
              <a:t>IDE </a:t>
            </a:r>
            <a:r>
              <a:rPr lang="ru-RU" dirty="0"/>
              <a:t>но и просто написав его в браузере.</a:t>
            </a:r>
          </a:p>
          <a:p>
            <a:r>
              <a:rPr lang="ru-RU" dirty="0"/>
              <a:t>Простой запрос информации об инструменте:</a:t>
            </a:r>
          </a:p>
          <a:p>
            <a:pPr algn="ctr"/>
            <a:r>
              <a:rPr lang="en-US" sz="2000" dirty="0"/>
              <a:t>http://iss.moex.com/iss/securities/</a:t>
            </a:r>
            <a:r>
              <a:rPr lang="en-US" sz="2000" dirty="0">
                <a:solidFill>
                  <a:srgbClr val="00B050"/>
                </a:solidFill>
              </a:rPr>
              <a:t>GAZP</a:t>
            </a:r>
            <a:r>
              <a:rPr lang="en-US" sz="2000" i="1" dirty="0">
                <a:solidFill>
                  <a:srgbClr val="0070C0"/>
                </a:solidFill>
              </a:rPr>
              <a:t>.</a:t>
            </a:r>
            <a:r>
              <a:rPr lang="ru-RU" sz="2000" i="1" dirty="0">
                <a:solidFill>
                  <a:srgbClr val="0070C0"/>
                </a:solidFill>
              </a:rPr>
              <a:t>формат</a:t>
            </a:r>
          </a:p>
          <a:p>
            <a:r>
              <a:rPr lang="ru-RU" dirty="0"/>
              <a:t>Начинается запрос с протокола </a:t>
            </a:r>
            <a:r>
              <a:rPr lang="en-US" dirty="0"/>
              <a:t>HTTP (HTTPS </a:t>
            </a:r>
            <a:r>
              <a:rPr lang="ru-RU" dirty="0"/>
              <a:t>используется для платной подписки, т.к. передаются данные авторизации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Затем основной адрес запроса - </a:t>
            </a:r>
            <a:r>
              <a:rPr lang="en-US" dirty="0"/>
              <a:t>iss.moex.com/</a:t>
            </a:r>
            <a:r>
              <a:rPr lang="en-US" dirty="0" err="1"/>
              <a:t>iss</a:t>
            </a:r>
            <a:r>
              <a:rPr lang="en-US" dirty="0"/>
              <a:t>/…</a:t>
            </a:r>
            <a:endParaRPr lang="ru-RU" dirty="0"/>
          </a:p>
          <a:p>
            <a:r>
              <a:rPr lang="ru-RU" dirty="0"/>
              <a:t>В конце указывается тикер ценной бумаги – </a:t>
            </a:r>
            <a:r>
              <a:rPr lang="en-US" dirty="0"/>
              <a:t>GAZP</a:t>
            </a:r>
            <a:r>
              <a:rPr lang="ru-RU" dirty="0"/>
              <a:t> (Газпром).</a:t>
            </a:r>
          </a:p>
          <a:p>
            <a:r>
              <a:rPr lang="ru-RU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Тикеры можно найти в любой поисковой системе или на сайте Мосбиржи.</a:t>
            </a:r>
          </a:p>
          <a:p>
            <a:r>
              <a:rPr lang="ru-RU" sz="1400" dirty="0"/>
              <a:t>Завершает запрос формат получаемых данных - </a:t>
            </a:r>
            <a:r>
              <a:rPr lang="en-US" sz="1400" dirty="0"/>
              <a:t>.</a:t>
            </a:r>
            <a:r>
              <a:rPr lang="en-US" sz="1400" dirty="0" err="1"/>
              <a:t>json</a:t>
            </a:r>
            <a:r>
              <a:rPr lang="en-US" sz="1400" dirty="0"/>
              <a:t>, .xml, .csv</a:t>
            </a:r>
            <a:r>
              <a:rPr lang="ru-RU" sz="1400" dirty="0"/>
              <a:t> (без указания формата будет получен </a:t>
            </a:r>
            <a:r>
              <a:rPr lang="en-US" sz="1400" dirty="0"/>
              <a:t>HTML)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Простые запросы есть в документации ИСС на сайте Мосбиржи 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https://www.moex.com/a2193</a:t>
            </a:r>
            <a:endParaRPr lang="ru-RU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Там же описание метаданных и методов, пример небольшой программы на 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ru-RU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 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Basic</a:t>
            </a:r>
            <a:r>
              <a:rPr lang="ru-RU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ru-RU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01980B-46CD-4F77-4814-36367B59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34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B7523-091D-61AA-3647-C0B91013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ценной бумаге (</a:t>
            </a:r>
            <a:r>
              <a:rPr lang="en-US" dirty="0"/>
              <a:t>HTML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E11E3-11DA-F2D0-EDDA-24C67D3D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7"/>
            <a:ext cx="5159256" cy="2705334"/>
          </a:xfrm>
        </p:spPr>
        <p:txBody>
          <a:bodyPr/>
          <a:lstStyle/>
          <a:p>
            <a:r>
              <a:rPr lang="ru-RU" dirty="0"/>
              <a:t>При запросе мы получим 2 блока данных</a:t>
            </a:r>
          </a:p>
          <a:p>
            <a:r>
              <a:rPr lang="en-US" b="1" dirty="0"/>
              <a:t>description</a:t>
            </a:r>
            <a:r>
              <a:rPr lang="ru-RU" dirty="0"/>
              <a:t> – описание ценной бумаги. В этом блоке содержится коды переменных, их описание и значение, а так же формат данных (строка, число).</a:t>
            </a:r>
          </a:p>
          <a:p>
            <a:r>
              <a:rPr lang="en-US" b="1" dirty="0"/>
              <a:t>boards</a:t>
            </a:r>
            <a:r>
              <a:rPr lang="en-US" dirty="0"/>
              <a:t> – </a:t>
            </a:r>
            <a:r>
              <a:rPr lang="ru-RU" dirty="0"/>
              <a:t>блок описания режимов торгов для данной бумаги, наличие и периоды исторических данных, валюту торгов и другую вспомогательную информацию, которая может пригодится</a:t>
            </a:r>
            <a:r>
              <a:rPr lang="en-US" dirty="0"/>
              <a:t> </a:t>
            </a:r>
            <a:r>
              <a:rPr lang="ru-RU" dirty="0"/>
              <a:t>для построения более сложных запросов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7B6BA9-0580-3E6F-AA72-F79AD0C7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B23F5-F854-E0DC-E3FC-C85BD205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89" y="1820976"/>
            <a:ext cx="6812870" cy="27053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40046-C35D-6588-5D3E-BC7B4F4B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6" y="4501861"/>
            <a:ext cx="11839473" cy="158552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F56D64-4CA6-9FFE-4906-CA933CB21D81}"/>
              </a:ext>
            </a:extLst>
          </p:cNvPr>
          <p:cNvSpPr/>
          <p:nvPr/>
        </p:nvSpPr>
        <p:spPr>
          <a:xfrm>
            <a:off x="1219200" y="4958235"/>
            <a:ext cx="537210" cy="2324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337DB2-7D90-0AF5-85AF-FC55B4D9B6F3}"/>
              </a:ext>
            </a:extLst>
          </p:cNvPr>
          <p:cNvSpPr/>
          <p:nvPr/>
        </p:nvSpPr>
        <p:spPr>
          <a:xfrm>
            <a:off x="1912620" y="4958235"/>
            <a:ext cx="537210" cy="2324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432C4D-DC95-B722-94E5-8BC106D93AF2}"/>
              </a:ext>
            </a:extLst>
          </p:cNvPr>
          <p:cNvSpPr/>
          <p:nvPr/>
        </p:nvSpPr>
        <p:spPr>
          <a:xfrm>
            <a:off x="5513070" y="4958234"/>
            <a:ext cx="537210" cy="2324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3A4D85A-D0E0-4B8B-E161-6728B743EC11}"/>
              </a:ext>
            </a:extLst>
          </p:cNvPr>
          <p:cNvSpPr/>
          <p:nvPr/>
        </p:nvSpPr>
        <p:spPr>
          <a:xfrm>
            <a:off x="6814194" y="4951524"/>
            <a:ext cx="537210" cy="2324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1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7447B-28AA-CAD2-F4CC-59E2ADA9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ценной бумаге </a:t>
            </a:r>
            <a:r>
              <a:rPr lang="en-US" dirty="0"/>
              <a:t>(JSON)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EE7E1-6E35-416E-12FB-5DCE03F9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5214808" cy="4340259"/>
          </a:xfrm>
        </p:spPr>
        <p:txBody>
          <a:bodyPr/>
          <a:lstStyle/>
          <a:p>
            <a:r>
              <a:rPr lang="ru-RU" dirty="0"/>
              <a:t>В формате </a:t>
            </a:r>
            <a:r>
              <a:rPr lang="en-US" dirty="0"/>
              <a:t>JSON </a:t>
            </a:r>
            <a:r>
              <a:rPr lang="ru-RU" dirty="0"/>
              <a:t>информация менее приспособлена для визуального просмотра, но более удобна для обработки на компьютере.</a:t>
            </a:r>
          </a:p>
          <a:p>
            <a:r>
              <a:rPr lang="ru-RU" dirty="0"/>
              <a:t>Мы видим, что блок </a:t>
            </a:r>
            <a:r>
              <a:rPr lang="en-US" dirty="0"/>
              <a:t>description </a:t>
            </a:r>
            <a:r>
              <a:rPr lang="ru-RU" dirty="0"/>
              <a:t>и </a:t>
            </a:r>
            <a:r>
              <a:rPr lang="en-US" dirty="0"/>
              <a:t>bords </a:t>
            </a:r>
            <a:r>
              <a:rPr lang="ru-RU" dirty="0"/>
              <a:t>разбиты на 3 блока</a:t>
            </a:r>
            <a:r>
              <a:rPr lang="en-US" dirty="0"/>
              <a:t>:</a:t>
            </a:r>
          </a:p>
          <a:p>
            <a:r>
              <a:rPr lang="en-US" dirty="0"/>
              <a:t>metadata –</a:t>
            </a:r>
            <a:r>
              <a:rPr lang="ru-RU" dirty="0"/>
              <a:t> содержит имена и описание формата  колонок (в терминах </a:t>
            </a:r>
            <a:r>
              <a:rPr lang="en-US" dirty="0"/>
              <a:t>python – </a:t>
            </a:r>
            <a:r>
              <a:rPr lang="ru-RU" dirty="0"/>
              <a:t>это вложенные словари</a:t>
            </a:r>
            <a:r>
              <a:rPr lang="en-US" dirty="0"/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dictionary</a:t>
            </a:r>
            <a:r>
              <a:rPr lang="ru-RU" dirty="0"/>
              <a:t>)</a:t>
            </a:r>
          </a:p>
          <a:p>
            <a:r>
              <a:rPr lang="en-US" dirty="0"/>
              <a:t>columns – </a:t>
            </a:r>
            <a:r>
              <a:rPr lang="ru-RU" dirty="0"/>
              <a:t>блок названия колонок (значение словаря – список</a:t>
            </a:r>
            <a:r>
              <a:rPr lang="en-US" dirty="0"/>
              <a:t>, </a:t>
            </a:r>
            <a:r>
              <a:rPr lang="en-US" i="1" dirty="0"/>
              <a:t>list</a:t>
            </a:r>
            <a:r>
              <a:rPr lang="ru-RU" dirty="0"/>
              <a:t>)</a:t>
            </a:r>
          </a:p>
          <a:p>
            <a:r>
              <a:rPr lang="en-US" dirty="0"/>
              <a:t>data – </a:t>
            </a:r>
            <a:r>
              <a:rPr lang="ru-RU" dirty="0"/>
              <a:t>основная информация, по структуре похожа на </a:t>
            </a:r>
            <a:r>
              <a:rPr lang="en-US" dirty="0"/>
              <a:t>csv </a:t>
            </a:r>
            <a:r>
              <a:rPr lang="ru-RU" dirty="0"/>
              <a:t>файл, где колонки разделены запятой (значение словаря – список списков)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6ED9CC-5010-13AC-F898-3623523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AA319C-9F3E-6076-F0DC-59D48BC7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75"/>
          <a:stretch/>
        </p:blipFill>
        <p:spPr>
          <a:xfrm>
            <a:off x="6177351" y="1763696"/>
            <a:ext cx="2959795" cy="4176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74415F-9E19-BED1-A58E-10494652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19" y="2920180"/>
            <a:ext cx="3240149" cy="35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9820A-9806-8F23-BC80-FAF9D90C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исторических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C53FA-AEC2-7847-7DCE-787875E8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запроса исторических данных по акции Сбера: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http://iss.moex.com/iss/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/engines/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/markets/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/boards/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TQBR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/securities/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.json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Облигациям РЖД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http://iss.moex.com/iss/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/engines/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/markets/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bonds/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boards/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TQCB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/securities/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RU000A0JSGV0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.json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МосБиржи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http://iss.moex.com/iss/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/engines/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/markets/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/boards/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SNDX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/securities/</a:t>
            </a:r>
            <a:r>
              <a:rPr lang="ru-RU" sz="1800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imoex</a:t>
            </a:r>
            <a:r>
              <a:rPr lang="ru-RU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.json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ECB16A-2B79-BAB8-88DB-B2C2BD26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20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824C-BEF5-1BBC-2297-FD0A0E3B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8C8D0-3DD7-7DF8-894D-BFD92538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Мосбирж позволяет добавлять к запросу дополнительные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Указать за какой период нужна информация (за конкретный день или за промежуток между датами)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Наличие в ответе метаданных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определенные столбцы</a:t>
            </a:r>
          </a:p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Описание методов, а так же допустимые параметры для разных запросов можно найти на страницах документации.</a:t>
            </a:r>
          </a:p>
          <a:p>
            <a:r>
              <a:rPr lang="ru-RU" dirty="0"/>
              <a:t>Параметры указываются в запросе либо явно: 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 после основного запроса ставится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идет параметр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его значение, между собой параметры разделяются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moex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history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engines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stock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markets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shares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boards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TQBR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securities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SBER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json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?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meta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off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&amp;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only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history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&amp;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from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=</a:t>
            </a:r>
            <a:r>
              <a:rPr lang="ru-RU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2020-10-10</a:t>
            </a:r>
            <a:endParaRPr lang="ru-RU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можно 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задать явно, л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ибо передаются в виде словаря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(ключ – параметр, значение ключа – значения параметра)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аргумент к функции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requests.get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params=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запроса,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параметров –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{“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iss.meta”:”off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”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iss.only”:“history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“from”:”</a:t>
            </a:r>
            <a:r>
              <a:rPr lang="ru-RU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в формате ГГГГ-ММ-ДД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”}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A1505-C9B1-CACB-7FE0-3133C852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08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05B03-6942-B48C-E840-012DD29A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3A535-CFFE-E66E-A474-D9E8D89B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ФНС предоставляет открытые данные в виде файлов </a:t>
            </a:r>
            <a:r>
              <a:rPr lang="en-US" dirty="0"/>
              <a:t>XML</a:t>
            </a:r>
            <a:r>
              <a:rPr lang="ru-RU" dirty="0"/>
              <a:t>. </a:t>
            </a:r>
          </a:p>
          <a:p>
            <a:r>
              <a:rPr lang="ru-RU" dirty="0"/>
              <a:t>Работать с ними не сложнее, чем с </a:t>
            </a:r>
            <a:r>
              <a:rPr lang="en-US" dirty="0"/>
              <a:t>API </a:t>
            </a:r>
            <a:r>
              <a:rPr lang="ru-RU" dirty="0" err="1"/>
              <a:t>МосБиржи</a:t>
            </a:r>
            <a:r>
              <a:rPr lang="ru-RU" dirty="0"/>
              <a:t>.</a:t>
            </a:r>
          </a:p>
          <a:p>
            <a:r>
              <a:rPr lang="ru-RU" dirty="0"/>
              <a:t>Набор </a:t>
            </a:r>
            <a:r>
              <a:rPr lang="ru-RU" dirty="0">
                <a:hlinkClick r:id="rId2"/>
              </a:rPr>
              <a:t>данных</a:t>
            </a:r>
            <a:r>
              <a:rPr lang="ru-RU" dirty="0"/>
              <a:t> о среднесписочной численности работников, если открыть его  в браузере: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Видно, что данные структурированы определенным образом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151B9E-5EA2-34BD-A74C-C91FE34E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4B8F9D-DA17-DB01-36E9-972199C3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11" y="2939142"/>
            <a:ext cx="7968527" cy="24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3F20B-C765-FBB7-266D-FCAE38B2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Python. </a:t>
            </a:r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XML.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A26E5-4E17-4B4B-B78D-DEA9F177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xml.etree.ElementTree – </a:t>
            </a:r>
            <a:r>
              <a:rPr lang="ru-RU" dirty="0"/>
              <a:t>стандартная библиотека </a:t>
            </a:r>
            <a:r>
              <a:rPr lang="en-US" dirty="0"/>
              <a:t>Python  </a:t>
            </a:r>
            <a:r>
              <a:rPr lang="ru-RU" dirty="0"/>
              <a:t>для  работы с </a:t>
            </a:r>
            <a:r>
              <a:rPr lang="en-US" dirty="0"/>
              <a:t>XML</a:t>
            </a:r>
          </a:p>
          <a:p>
            <a:r>
              <a:rPr lang="ru-RU" dirty="0"/>
              <a:t>При помощи библиотек </a:t>
            </a:r>
            <a:r>
              <a:rPr lang="es-MX" dirty="0"/>
              <a:t>xml.etree.ElementTree</a:t>
            </a:r>
            <a:r>
              <a:rPr lang="ru-RU" dirty="0"/>
              <a:t>, </a:t>
            </a:r>
            <a:r>
              <a:rPr lang="en-US" dirty="0"/>
              <a:t>pandas </a:t>
            </a:r>
            <a:r>
              <a:rPr lang="ru-RU" dirty="0"/>
              <a:t>и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ru-RU" dirty="0"/>
              <a:t>можно быстро получить данные из </a:t>
            </a:r>
            <a:r>
              <a:rPr lang="en-US" dirty="0"/>
              <a:t>XML </a:t>
            </a:r>
            <a:r>
              <a:rPr lang="ru-RU"/>
              <a:t>документов ФНС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D58A5D-3230-25EA-A517-85E391D5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26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286B-2F24-5FB7-3202-03B3FE9E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979CB-1093-3EEA-F2CA-46D7B7E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Репозитории - </a:t>
            </a:r>
            <a:r>
              <a:rPr lang="es-MX" dirty="0">
                <a:hlinkClick r:id="rId2"/>
              </a:rPr>
              <a:t>https://github.com/kosyrev-ag</a:t>
            </a:r>
            <a:endParaRPr lang="ru-RU" dirty="0"/>
          </a:p>
          <a:p>
            <a:r>
              <a:rPr lang="en-US" dirty="0"/>
              <a:t>Anaconda - </a:t>
            </a:r>
            <a:r>
              <a:rPr lang="en-US" dirty="0">
                <a:hlinkClick r:id="rId3"/>
              </a:rPr>
              <a:t>https://www.anaconda.com/</a:t>
            </a:r>
            <a:endParaRPr lang="en-US" dirty="0"/>
          </a:p>
          <a:p>
            <a:r>
              <a:rPr lang="en-US" dirty="0"/>
              <a:t>PyCharm - </a:t>
            </a:r>
            <a:r>
              <a:rPr lang="en-US" dirty="0">
                <a:hlinkClick r:id="rId4"/>
              </a:rPr>
              <a:t>https://www.jetbrains.com/pycharm/download/</a:t>
            </a:r>
            <a:endParaRPr lang="en-US" dirty="0"/>
          </a:p>
          <a:p>
            <a:r>
              <a:rPr lang="es-MX" dirty="0"/>
              <a:t>Google Colab - </a:t>
            </a:r>
            <a:r>
              <a:rPr lang="es-MX" dirty="0">
                <a:hlinkClick r:id="rId5"/>
              </a:rPr>
              <a:t>https://colab.research.google.com/</a:t>
            </a:r>
            <a:endParaRPr lang="es-MX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5482B-4A14-AAB7-AA8E-BDCB1AC9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6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C996C-8380-E63A-5AD1-DD5DF863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ru-RU" dirty="0"/>
              <a:t> и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D1DBF-E748-B023-1547-2AD98FCC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827FAF6-F26A-6658-D84E-7976F6188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0"/>
          <a:stretch/>
        </p:blipFill>
        <p:spPr bwMode="auto">
          <a:xfrm>
            <a:off x="9207794" y="4213783"/>
            <a:ext cx="1996280" cy="191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81A38-E725-19C4-B5B3-622C3FD04C89}"/>
              </a:ext>
            </a:extLst>
          </p:cNvPr>
          <p:cNvSpPr txBox="1"/>
          <p:nvPr/>
        </p:nvSpPr>
        <p:spPr>
          <a:xfrm>
            <a:off x="1199535" y="1789471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– </a:t>
            </a:r>
            <a:r>
              <a:rPr lang="ru-RU" dirty="0"/>
              <a:t>высокоуровневый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Минималистичный синтаксис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Подключаемые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Огромное сообщество</a:t>
            </a:r>
          </a:p>
          <a:p>
            <a:endParaRPr lang="ru-RU" dirty="0"/>
          </a:p>
          <a:p>
            <a:r>
              <a:rPr lang="en-US" dirty="0"/>
              <a:t>Python </a:t>
            </a:r>
            <a:r>
              <a:rPr lang="ru-RU" dirty="0"/>
              <a:t>используется повсеместно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Анализ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Машинное 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Веб-разработка</a:t>
            </a:r>
          </a:p>
          <a:p>
            <a:endParaRPr lang="en-US" dirty="0"/>
          </a:p>
          <a:p>
            <a:r>
              <a:rPr lang="en-US" dirty="0"/>
              <a:t>R – </a:t>
            </a:r>
            <a:r>
              <a:rPr lang="ru-RU" dirty="0"/>
              <a:t>применяется в основном для обработки данных, работы с графикой. Широко используется для статистического анализа данных. </a:t>
            </a:r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08DACA69-56CC-808D-4710-A41C0DDD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16" y="1689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3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B639-8C78-5BF7-906B-674ADF38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B0A02-16FF-3D5E-2985-839797B1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5981724" cy="4340259"/>
          </a:xfrm>
        </p:spPr>
        <p:txBody>
          <a:bodyPr/>
          <a:lstStyle/>
          <a:p>
            <a:r>
              <a:rPr lang="ru-RU" dirty="0"/>
              <a:t>Среда разработки (</a:t>
            </a:r>
            <a:r>
              <a:rPr lang="en-US" dirty="0"/>
              <a:t>IDE, </a:t>
            </a:r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</a:t>
            </a:r>
            <a:r>
              <a:rPr lang="en-US" b="1" dirty="0"/>
              <a:t>E</a:t>
            </a:r>
            <a:r>
              <a:rPr lang="en-US" dirty="0"/>
              <a:t>nvironment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программная оболочка используемая для написания кода.</a:t>
            </a:r>
          </a:p>
          <a:p>
            <a:r>
              <a:rPr lang="ru-RU" dirty="0"/>
              <a:t>Наиболее популярные </a:t>
            </a:r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dirty="0"/>
              <a:t>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Atom</a:t>
            </a:r>
          </a:p>
          <a:p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dirty="0"/>
              <a:t>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R-Studio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Все перечисленное – либо бесплатно полностью, либо имеет бесплатную версию.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B9644E-97F2-E0FB-434B-C6AD254D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F59A83-177E-F79D-A936-7E54BFC8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31" y="1883786"/>
            <a:ext cx="1333500" cy="13335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7F31AD2-1A73-E1A2-7225-24D90EB1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60" y="1614358"/>
            <a:ext cx="1143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97B667-C02F-A65B-7EF0-2F78AF69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801" y="2185858"/>
            <a:ext cx="1543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54839DB-D3A4-BB1F-77D7-5E804D25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54" y="3882020"/>
            <a:ext cx="15430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9E38A3-C1CF-491C-6AAB-1DCE6C00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341" y="359581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90A63E-F91C-F303-8261-E661AB057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910" y="3177170"/>
            <a:ext cx="1543050" cy="70485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BEB922A-F331-5142-5572-7A342781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358" y="4827735"/>
            <a:ext cx="14573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43B25FB-2DFD-1DBA-5E27-5441A84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055" y="4818198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37F809E-BD6C-1D6D-11D7-CFB92B87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13" y="3960960"/>
            <a:ext cx="15430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A77F0-DE3D-58CA-60AB-B6C22A46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900000"/>
            <a:ext cx="9576679" cy="71435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7E02-FAB7-82D3-0C60-62093A87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6158705" cy="4340259"/>
          </a:xfrm>
        </p:spPr>
        <p:txBody>
          <a:bodyPr/>
          <a:lstStyle/>
          <a:p>
            <a:r>
              <a:rPr lang="en-US" dirty="0"/>
              <a:t>Jupiter Notebook</a:t>
            </a:r>
            <a:r>
              <a:rPr lang="ru-RU" dirty="0"/>
              <a:t> позволяет писать код в браузере.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Написанный код можно выполнять блоками в любом порядке. Кроме того можно оставлять примечания используя </a:t>
            </a:r>
            <a:r>
              <a:rPr lang="en-US" dirty="0"/>
              <a:t>Markdown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Используется для написания небольших скриптов.</a:t>
            </a:r>
            <a:r>
              <a:rPr lang="en-US" dirty="0"/>
              <a:t> </a:t>
            </a:r>
            <a:r>
              <a:rPr lang="ru-RU" dirty="0"/>
              <a:t>Для больших проектов – </a:t>
            </a:r>
            <a:r>
              <a:rPr lang="en-US" dirty="0"/>
              <a:t>PyCharm.</a:t>
            </a:r>
            <a:endParaRPr lang="ru-RU" dirty="0"/>
          </a:p>
          <a:p>
            <a:r>
              <a:rPr lang="ru-RU" dirty="0"/>
              <a:t>Поддерживает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/>
              <a:t>R </a:t>
            </a:r>
            <a:r>
              <a:rPr lang="ru-RU" dirty="0"/>
              <a:t>и некоторые другие языки. </a:t>
            </a:r>
          </a:p>
          <a:p>
            <a:r>
              <a:rPr lang="ru-RU" dirty="0"/>
              <a:t>При использовании дополнительных библиотек может дополнять и форматировать код, делать цветовую подсветку синтаксиса. </a:t>
            </a:r>
          </a:p>
          <a:p>
            <a:r>
              <a:rPr lang="ru-RU" dirty="0"/>
              <a:t>Облачная версия от </a:t>
            </a:r>
            <a:r>
              <a:rPr lang="en-US" dirty="0"/>
              <a:t>Google – Google </a:t>
            </a:r>
            <a:r>
              <a:rPr lang="en-US" dirty="0" err="1"/>
              <a:t>Colab</a:t>
            </a:r>
            <a:r>
              <a:rPr lang="ru-RU" dirty="0"/>
              <a:t> – позволяет работать даже на слабых устройствах, необходимо лишь наличия интернета</a:t>
            </a:r>
            <a:r>
              <a:rPr lang="en-US" dirty="0"/>
              <a:t> (</a:t>
            </a:r>
            <a:r>
              <a:rPr lang="ru-RU" dirty="0"/>
              <a:t>все вычисления выполняются облачно).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4C375-1671-CA45-88CA-CD7AAE7E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3078" name="Picture 6" descr="Что такое jupyter-ноутбук и зачем он нужен">
            <a:extLst>
              <a:ext uri="{FF2B5EF4-FFF2-40B4-BE49-F238E27FC236}">
                <a16:creationId xmlns:a16="http://schemas.microsoft.com/office/drawing/2014/main" id="{4ED9632D-3C2E-A504-77CD-7051866DE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t="2208" r="4347" b="10376"/>
          <a:stretch/>
        </p:blipFill>
        <p:spPr bwMode="auto">
          <a:xfrm>
            <a:off x="7236542" y="1101212"/>
            <a:ext cx="5289755" cy="55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ADAC8-311D-67A8-0381-2FA18836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4F509-0A2F-9B11-E3C3-714053A2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2880852"/>
            <a:ext cx="4762524" cy="3280383"/>
          </a:xfrm>
        </p:spPr>
        <p:txBody>
          <a:bodyPr/>
          <a:lstStyle/>
          <a:p>
            <a:r>
              <a:rPr lang="en-US" dirty="0"/>
              <a:t>Anaconda – </a:t>
            </a:r>
            <a:r>
              <a:rPr lang="ru-RU" dirty="0"/>
              <a:t>программный комплекс, позволяющий без сложностей установить как и сам </a:t>
            </a:r>
            <a:r>
              <a:rPr lang="en-US" dirty="0"/>
              <a:t>Python </a:t>
            </a:r>
            <a:r>
              <a:rPr lang="ru-RU" dirty="0"/>
              <a:t>так среду разработки </a:t>
            </a:r>
            <a:r>
              <a:rPr lang="en-US" dirty="0"/>
              <a:t>PyCharm, </a:t>
            </a:r>
            <a:r>
              <a:rPr lang="en-US" dirty="0" err="1"/>
              <a:t>Jupyter</a:t>
            </a:r>
            <a:r>
              <a:rPr lang="en-US" dirty="0"/>
              <a:t> Notebook, R-Studio</a:t>
            </a:r>
            <a:r>
              <a:rPr lang="ru-RU" dirty="0"/>
              <a:t> и дополнительные библиотеки.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76BB10-BF23-FB7C-055C-099A23EA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DE035E-B135-4E6E-200F-C0995519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66" y="1883786"/>
            <a:ext cx="7149484" cy="35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2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80372-BF39-0017-B922-F8A040F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0C77F-72C1-A38D-4912-CD9FC709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3782576" cy="4437583"/>
          </a:xfrm>
        </p:spPr>
        <p:txBody>
          <a:bodyPr/>
          <a:lstStyle/>
          <a:p>
            <a:r>
              <a:rPr lang="ru-RU" dirty="0"/>
              <a:t>Ярлык для запуска </a:t>
            </a:r>
            <a:r>
              <a:rPr lang="en-US" dirty="0"/>
              <a:t>Jupiter Notebook </a:t>
            </a:r>
            <a:r>
              <a:rPr lang="ru-RU" dirty="0"/>
              <a:t>после установки </a:t>
            </a:r>
            <a:r>
              <a:rPr lang="en-US" dirty="0"/>
              <a:t>Anaconda </a:t>
            </a:r>
            <a:r>
              <a:rPr lang="ru-RU" dirty="0"/>
              <a:t>можно найти либо запустив </a:t>
            </a:r>
            <a:r>
              <a:rPr lang="en-US" dirty="0"/>
              <a:t>Anaconda Navigator </a:t>
            </a:r>
            <a:r>
              <a:rPr lang="ru-RU" dirty="0"/>
              <a:t>или в списке всех программ </a:t>
            </a:r>
            <a:r>
              <a:rPr lang="en-US" dirty="0"/>
              <a:t>Anaconda -&gt;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.</a:t>
            </a:r>
          </a:p>
          <a:p>
            <a:r>
              <a:rPr lang="ru-RU" dirty="0"/>
              <a:t>При запуске появляется черный экран (командная строка) и через некоторое время открывается новая страница в браузере.</a:t>
            </a:r>
          </a:p>
          <a:p>
            <a:r>
              <a:rPr lang="ru-RU" dirty="0"/>
              <a:t>Как правило открывается папка пользователя (</a:t>
            </a:r>
            <a:r>
              <a:rPr lang="en-US" dirty="0"/>
              <a:t>C:\Users\UserName</a:t>
            </a:r>
            <a:r>
              <a:rPr lang="ru-RU" dirty="0"/>
              <a:t>).</a:t>
            </a:r>
          </a:p>
          <a:p>
            <a:r>
              <a:rPr lang="ru-RU" dirty="0"/>
              <a:t>Для удобства можно настроить любой другой каталог.</a:t>
            </a:r>
          </a:p>
          <a:p>
            <a:r>
              <a:rPr lang="ru-RU" dirty="0"/>
              <a:t>В этом окне можно создавать новые папки и файлы (Кнопка «</a:t>
            </a:r>
            <a:r>
              <a:rPr lang="en-US" dirty="0"/>
              <a:t>New</a:t>
            </a:r>
            <a:r>
              <a:rPr lang="ru-RU" dirty="0"/>
              <a:t>»,</a:t>
            </a:r>
            <a:r>
              <a:rPr lang="en-US" dirty="0"/>
              <a:t> </a:t>
            </a:r>
            <a:r>
              <a:rPr lang="ru-RU" dirty="0"/>
              <a:t>вверху справа)</a:t>
            </a:r>
            <a:endParaRPr lang="en-US" dirty="0"/>
          </a:p>
          <a:p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AF5D67-C918-D13C-DF84-EA2BEEC4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F4CBAF-304E-D0FD-9B69-FD9BDADE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842055"/>
            <a:ext cx="8041400" cy="23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2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D73AD-0455-19A3-A3C3-50A38D34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64B-D937-8B26-976B-C9899C56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5479296" cy="4549344"/>
          </a:xfrm>
        </p:spPr>
        <p:txBody>
          <a:bodyPr/>
          <a:lstStyle/>
          <a:p>
            <a:r>
              <a:rPr lang="ru-RU" dirty="0"/>
              <a:t>Основные кнопки на панели – запуск и остановка выполнения кода (выделено красным). Запускать ячейку кода можно и с клавиатуры – </a:t>
            </a:r>
            <a:r>
              <a:rPr lang="en-US" dirty="0"/>
              <a:t>CTRL + ENTER</a:t>
            </a:r>
            <a:endParaRPr lang="ru-RU" dirty="0"/>
          </a:p>
          <a:p>
            <a:r>
              <a:rPr lang="ru-RU" dirty="0"/>
              <a:t>Стрелки вниз</a:t>
            </a:r>
            <a:r>
              <a:rPr lang="en-US" dirty="0"/>
              <a:t>/</a:t>
            </a:r>
            <a:r>
              <a:rPr lang="ru-RU" dirty="0"/>
              <a:t>вверх позволяют перемещать ячейки кода</a:t>
            </a:r>
            <a:r>
              <a:rPr lang="en-US" dirty="0"/>
              <a:t>, </a:t>
            </a:r>
            <a:r>
              <a:rPr lang="ru-RU" dirty="0"/>
              <a:t>+ – добавляет ячейку после</a:t>
            </a:r>
          </a:p>
          <a:p>
            <a:r>
              <a:rPr lang="ru-RU" dirty="0"/>
              <a:t>Так же понадобятся пункты меню </a:t>
            </a:r>
            <a:r>
              <a:rPr lang="en-US" dirty="0"/>
              <a:t>Cell </a:t>
            </a:r>
            <a:r>
              <a:rPr lang="ru-RU" dirty="0"/>
              <a:t>и </a:t>
            </a:r>
            <a:r>
              <a:rPr lang="en-US" dirty="0"/>
              <a:t>Kernel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Cell – </a:t>
            </a:r>
            <a:r>
              <a:rPr lang="ru-RU" dirty="0"/>
              <a:t>позволяет запустить выбранные ячейки либо весь код целиком</a:t>
            </a:r>
          </a:p>
          <a:p>
            <a:r>
              <a:rPr lang="en-US" dirty="0"/>
              <a:t>Kernel – </a:t>
            </a:r>
            <a:r>
              <a:rPr lang="ru-RU" dirty="0"/>
              <a:t>пригодится после установки модулей для перезагрузки ядра либо для отчистки результатов вывода</a:t>
            </a:r>
          </a:p>
          <a:p>
            <a:r>
              <a:rPr lang="ru-RU" dirty="0"/>
              <a:t>Выпадающее меню (</a:t>
            </a:r>
            <a:r>
              <a:rPr lang="en-US" dirty="0"/>
              <a:t>Markdown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позволяет выбрать тип ячейки – для написания текста (</a:t>
            </a:r>
            <a:r>
              <a:rPr lang="en-US" dirty="0"/>
              <a:t>Markdown</a:t>
            </a:r>
            <a:r>
              <a:rPr lang="ru-RU" dirty="0"/>
              <a:t>) или для программного кода (</a:t>
            </a:r>
            <a:r>
              <a:rPr lang="en-US" dirty="0"/>
              <a:t>Code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Ячейки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Markdown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при выполнении кода программы игнорируются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D8AECD-85A8-0A96-B7B5-8052AC4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5B892B-FFD2-00DD-09FA-417388DC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1700906"/>
            <a:ext cx="6262368" cy="117437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7713C6-DFC2-52AB-C547-1BBEB1DAE26D}"/>
              </a:ext>
            </a:extLst>
          </p:cNvPr>
          <p:cNvSpPr/>
          <p:nvPr/>
        </p:nvSpPr>
        <p:spPr>
          <a:xfrm>
            <a:off x="9458960" y="2383949"/>
            <a:ext cx="1838960" cy="379571"/>
          </a:xfrm>
          <a:prstGeom prst="rect">
            <a:avLst/>
          </a:prstGeom>
          <a:noFill/>
          <a:ln w="28575">
            <a:solidFill>
              <a:srgbClr val="FF5C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7EFE42-EA1A-9CBD-0557-E041CFF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863" y="2951220"/>
            <a:ext cx="1668925" cy="495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E62956-A598-D84D-B8B5-3CD33170DDA7}"/>
              </a:ext>
            </a:extLst>
          </p:cNvPr>
          <p:cNvSpPr txBox="1"/>
          <p:nvPr/>
        </p:nvSpPr>
        <p:spPr>
          <a:xfrm>
            <a:off x="6520815" y="3021505"/>
            <a:ext cx="43330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Вверх</a:t>
            </a:r>
            <a:r>
              <a:rPr lang="ru-RU" dirty="0"/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справа есть значок ядра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программа выполняется он окрашен серым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Если ячейка кода не выполнялась, слева от нее пустые квадратные скобки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процессе выполнения –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[*]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После выполнения –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где цифра – порядковый номер выполненной операции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AD9D3E-0F9A-9A14-7816-E347465F10DC}"/>
              </a:ext>
            </a:extLst>
          </p:cNvPr>
          <p:cNvCxnSpPr/>
          <p:nvPr/>
        </p:nvCxnSpPr>
        <p:spPr>
          <a:xfrm flipH="1" flipV="1">
            <a:off x="12659360" y="3280327"/>
            <a:ext cx="83183" cy="7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C303C3-68B7-28AF-D94F-29899112C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447" y="3646841"/>
            <a:ext cx="2027096" cy="10364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19B040-6C12-A9C4-B74C-DE4FD2C01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7091" y="5308587"/>
            <a:ext cx="1722269" cy="678239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A132C8B-ACF8-B0FD-E52D-EAC18602353F}"/>
              </a:ext>
            </a:extLst>
          </p:cNvPr>
          <p:cNvCxnSpPr/>
          <p:nvPr/>
        </p:nvCxnSpPr>
        <p:spPr>
          <a:xfrm>
            <a:off x="6520815" y="2951220"/>
            <a:ext cx="0" cy="36914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C78E21D-37C4-C711-F63F-36CD47A251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8682" y="4481184"/>
            <a:ext cx="172226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B1DF0-6ECA-D0B4-B347-4F9C47B3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27C93-01E2-D81F-CC06-4B600EE2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6770442" cy="4340259"/>
          </a:xfrm>
        </p:spPr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– автоматизированный сбор структурированной информации с сайтов. </a:t>
            </a:r>
          </a:p>
          <a:p>
            <a:r>
              <a:rPr lang="ru-RU" dirty="0"/>
              <a:t>В ряде случаев </a:t>
            </a:r>
            <a:r>
              <a:rPr lang="ru-RU" dirty="0" err="1"/>
              <a:t>парсинг</a:t>
            </a:r>
            <a:r>
              <a:rPr lang="ru-RU" dirty="0"/>
              <a:t> довольно сложный процесс. Многие сайты имеют защиту от </a:t>
            </a:r>
            <a:r>
              <a:rPr lang="ru-RU" dirty="0" err="1"/>
              <a:t>парсинга</a:t>
            </a:r>
            <a:r>
              <a:rPr lang="ru-RU" dirty="0"/>
              <a:t>, которую в ряде случаев сложно обойти.</a:t>
            </a:r>
          </a:p>
          <a:p>
            <a:r>
              <a:rPr lang="ru-RU" dirty="0"/>
              <a:t>Библиотеки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парсинга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  <a:r>
              <a:rPr lang="ru-RU" dirty="0"/>
              <a:t> – простые запросы к сайтам, чаще для работы </a:t>
            </a:r>
            <a:r>
              <a:rPr lang="en-US" dirty="0"/>
              <a:t>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–</a:t>
            </a:r>
            <a:r>
              <a:rPr lang="ru-RU" dirty="0"/>
              <a:t>средство авто тестирования, эмулирует работу браузера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Beautiful Soup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разбор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кода полученного от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/>
              <a:t>Selenium</a:t>
            </a:r>
            <a:endParaRPr lang="ru-RU" dirty="0"/>
          </a:p>
          <a:p>
            <a:r>
              <a:rPr lang="ru-RU" dirty="0"/>
              <a:t>Аналогичные библиотеки существуют так же на </a:t>
            </a:r>
            <a:r>
              <a:rPr lang="en-US" dirty="0"/>
              <a:t>R</a:t>
            </a:r>
            <a:endParaRPr lang="ru-RU" dirty="0"/>
          </a:p>
          <a:p>
            <a:r>
              <a:rPr lang="ru-RU" dirty="0"/>
              <a:t>Перечисленные библиотеки не входят в стандартную установку, их необходимо устанавливать </a:t>
            </a:r>
            <a:r>
              <a:rPr lang="ru-RU" dirty="0" err="1"/>
              <a:t>отдлельно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1B4D2-82A6-6911-2B5A-99F6D34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49AC3-CC19-7F30-5DE4-9378DD2B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66" y="2536724"/>
            <a:ext cx="5181613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B605-A90C-9A98-570F-2D8A267E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86716-E38B-E29C-A9CB-A9D162CD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24" y="1820976"/>
            <a:ext cx="5981724" cy="4340259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сокращение от </a:t>
            </a:r>
            <a:r>
              <a:rPr lang="en-US" b="1" dirty="0"/>
              <a:t>A</a:t>
            </a:r>
            <a:r>
              <a:rPr lang="en-US" dirty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интерфейс программирования приложения, то есть описание способов взаимодействия одной программы с другими. </a:t>
            </a:r>
          </a:p>
          <a:p>
            <a:r>
              <a:rPr lang="ru-RU" dirty="0"/>
              <a:t>Многие мобильные приложения, например </a:t>
            </a:r>
            <a:r>
              <a:rPr lang="en-US" dirty="0"/>
              <a:t>Telegram</a:t>
            </a:r>
            <a:r>
              <a:rPr lang="ru-RU" dirty="0"/>
              <a:t>, работают по средствам </a:t>
            </a:r>
            <a:r>
              <a:rPr lang="en-US" dirty="0"/>
              <a:t>API</a:t>
            </a:r>
            <a:r>
              <a:rPr lang="ru-RU" dirty="0"/>
              <a:t>, отправляя и получая сообщения в виде специально сформированной строки запроса </a:t>
            </a:r>
            <a:r>
              <a:rPr lang="en-US" dirty="0"/>
              <a:t>(JSON)</a:t>
            </a:r>
          </a:p>
          <a:p>
            <a:r>
              <a:rPr lang="en-US" dirty="0"/>
              <a:t>JSON </a:t>
            </a:r>
            <a:r>
              <a:rPr lang="ru-RU" dirty="0"/>
              <a:t>напоминает собой структуру вложенных словарей, с доступом к информации по ключу словаря.</a:t>
            </a:r>
            <a:endParaRPr lang="en-US" dirty="0"/>
          </a:p>
          <a:p>
            <a:r>
              <a:rPr lang="ru-RU" dirty="0"/>
              <a:t>Для работы с </a:t>
            </a:r>
            <a:r>
              <a:rPr lang="en-US" dirty="0"/>
              <a:t>JSON </a:t>
            </a:r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есть библиотека с аналогичным названием, которая входит в стандартную установку.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53FB37-1AAE-3828-DAD6-C946BD26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38BD9-AC75-CD90-B203-1E4C1DA59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41"/>
          <a:stretch/>
        </p:blipFill>
        <p:spPr>
          <a:xfrm>
            <a:off x="7096066" y="1781827"/>
            <a:ext cx="5725631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9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4014</TotalTime>
  <Words>1556</Words>
  <Application>Microsoft Office PowerPoint</Application>
  <PresentationFormat>Произвольный</PresentationFormat>
  <Paragraphs>175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Arial</vt:lpstr>
      <vt:lpstr>Calibri</vt:lpstr>
      <vt:lpstr>Тема Office</vt:lpstr>
      <vt:lpstr>Работа с API Московской биржи</vt:lpstr>
      <vt:lpstr>Python и R</vt:lpstr>
      <vt:lpstr>Среда разработки</vt:lpstr>
      <vt:lpstr>Jupyter Notebook</vt:lpstr>
      <vt:lpstr>Anaconda</vt:lpstr>
      <vt:lpstr>Запуск Jupyter Notebook</vt:lpstr>
      <vt:lpstr>Навигация в Jupyter Notebook</vt:lpstr>
      <vt:lpstr>Парсинг данных</vt:lpstr>
      <vt:lpstr>API</vt:lpstr>
      <vt:lpstr>ИСС Московской биржи</vt:lpstr>
      <vt:lpstr>Доступные форматы ИСС</vt:lpstr>
      <vt:lpstr>Простые запросы</vt:lpstr>
      <vt:lpstr>Информация о ценной бумаге (HTML)</vt:lpstr>
      <vt:lpstr>Информация о ценной бумаге (JSON)</vt:lpstr>
      <vt:lpstr>Запрос исторических данных</vt:lpstr>
      <vt:lpstr>Метаданные</vt:lpstr>
      <vt:lpstr>XML</vt:lpstr>
      <vt:lpstr>Python. Парсинг XML.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Косырев Андрей Геннадьевич</cp:lastModifiedBy>
  <cp:revision>250</cp:revision>
  <dcterms:created xsi:type="dcterms:W3CDTF">2022-10-16T16:54:41Z</dcterms:created>
  <dcterms:modified xsi:type="dcterms:W3CDTF">2023-10-23T15:01:21Z</dcterms:modified>
</cp:coreProperties>
</file>