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28" r:id="rId19"/>
    <p:sldId id="273" r:id="rId20"/>
    <p:sldId id="274" r:id="rId21"/>
    <p:sldId id="275" r:id="rId22"/>
    <p:sldId id="311" r:id="rId23"/>
    <p:sldId id="276" r:id="rId24"/>
    <p:sldId id="312" r:id="rId25"/>
    <p:sldId id="313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29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6" r:id="rId68"/>
    <p:sldId id="325" r:id="rId69"/>
    <p:sldId id="327" r:id="rId70"/>
    <p:sldId id="332" r:id="rId71"/>
    <p:sldId id="333" r:id="rId72"/>
    <p:sldId id="334" r:id="rId73"/>
    <p:sldId id="335" r:id="rId74"/>
    <p:sldId id="336" r:id="rId75"/>
    <p:sldId id="337" r:id="rId76"/>
    <p:sldId id="330" r:id="rId77"/>
    <p:sldId id="306" r:id="rId78"/>
    <p:sldId id="307" r:id="rId79"/>
    <p:sldId id="308" r:id="rId8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684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6281D-DA5E-4FFD-8282-E25003C98A9B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7E60-1EAA-4FB4-BB34-63D39609B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59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5120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F5F59C5-02B6-4C84-BAFA-F53AD9F7D1D0}" type="slidenum">
              <a:rPr lang="ru-RU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5120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F5F59C5-02B6-4C84-BAFA-F53AD9F7D1D0}" type="slidenum">
              <a:rPr lang="ru-RU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5325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5CECFAF-45E1-4A83-8106-E0A00EB18674}" type="slidenum">
              <a:rPr lang="ru-RU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5325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5CECFAF-45E1-4A83-8106-E0A00EB18674}" type="slidenum">
              <a:rPr lang="ru-RU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Задача смешивания может быть рассмотрена в натуральных единицах или в долях.</a:t>
            </a:r>
          </a:p>
          <a:p>
            <a:r>
              <a:rPr lang="ru-RU" sz="1200" dirty="0" smtClean="0"/>
              <a:t>Рассмотрим задачу определения количества сырья, необходимого для получения смеси заданного объема.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F0F400-34D9-4955-AC3A-440862E9B569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371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Вторая разновидность смесевых задач касается оптимизации структуры готовой продукции, безотносительно к объемам.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пример такой задачи.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F0F400-34D9-4955-AC3A-440862E9B569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371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87E60-1EAA-4FB4-BB34-63D39609B9DA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31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87E60-1EAA-4FB4-BB34-63D39609B9DA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686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87E60-1EAA-4FB4-BB34-63D39609B9DA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188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21388"/>
            <a:ext cx="9144000" cy="836612"/>
          </a:xfrm>
          <a:prstGeom prst="rect">
            <a:avLst/>
          </a:prstGeom>
          <a:gradFill flip="none" rotWithShape="1">
            <a:lin ang="16200000" scaled="0"/>
            <a:tileRect/>
          </a:gra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8363"/>
            <a:ext cx="18716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021388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Documents and Settings\kia\Рабочий стол\Безимени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38138"/>
            <a:ext cx="2266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844824"/>
            <a:ext cx="5904656" cy="1584176"/>
          </a:xfrm>
        </p:spPr>
        <p:txBody>
          <a:bodyPr/>
          <a:lstStyle>
            <a:lvl1pPr algn="l">
              <a:defRPr sz="38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600599"/>
            <a:ext cx="5904656" cy="692497"/>
          </a:xfrm>
        </p:spPr>
        <p:txBody>
          <a:bodyPr/>
          <a:lstStyle>
            <a:lvl1pPr marL="0" indent="0" algn="l">
              <a:buNone/>
              <a:defRPr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3"/>
          </p:nvPr>
        </p:nvSpPr>
        <p:spPr>
          <a:xfrm>
            <a:off x="4572000" y="4581525"/>
            <a:ext cx="4248472" cy="576263"/>
          </a:xfrm>
        </p:spPr>
        <p:txBody>
          <a:bodyPr/>
          <a:lstStyle>
            <a:lvl1pPr algn="r">
              <a:buFontTx/>
              <a:buNone/>
              <a:tabLst>
                <a:tab pos="3676650" algn="l"/>
              </a:tabLst>
              <a:defRPr sz="3000" b="1">
                <a:solidFill>
                  <a:srgbClr val="1F50A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20730CF7-F40A-438E-8F22-589434FE3FC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52" y="6165304"/>
            <a:ext cx="1426346" cy="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_с объектом_без_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D:\test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D:\test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D:\test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:\test\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7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8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0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4270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4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31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468313" y="260350"/>
            <a:ext cx="3024187" cy="1081088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Tx/>
              <a:buBlip>
                <a:blip r:embed="rId8"/>
              </a:buBlip>
              <a:defRPr sz="3200"/>
            </a:lvl1pPr>
            <a:lvl2pPr>
              <a:buSzPct val="90000"/>
              <a:buFontTx/>
              <a:buBlip>
                <a:blip r:embed="rId9"/>
              </a:buBlip>
              <a:defRPr sz="2800"/>
            </a:lvl2pPr>
            <a:lvl3pPr>
              <a:buSzPct val="90000"/>
              <a:buFontTx/>
              <a:buBlip>
                <a:blip r:embed="rId10"/>
              </a:buBlip>
              <a:defRPr sz="2400"/>
            </a:lvl3pPr>
            <a:lvl4pPr>
              <a:buSzPct val="90000"/>
              <a:buFontTx/>
              <a:buBlip>
                <a:blip r:embed="rId11"/>
              </a:buBlip>
              <a:defRPr sz="2000"/>
            </a:lvl4pPr>
            <a:lvl5pPr>
              <a:buSzPct val="80000"/>
              <a:buFontTx/>
              <a:buBlip>
                <a:blip r:embed="rId9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3"/>
          </p:nvPr>
        </p:nvSpPr>
        <p:spPr>
          <a:xfrm>
            <a:off x="539552" y="310976"/>
            <a:ext cx="2880320" cy="957783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4139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6268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вертикальный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7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Freeform 8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SzPct val="90000"/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080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ертикальный заголовок и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5400000">
            <a:off x="-3321843" y="3321843"/>
            <a:ext cx="6858000" cy="214313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 rot="5400000">
            <a:off x="-1437481" y="5069681"/>
            <a:ext cx="3101975" cy="2778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0" r="46507"/>
          <a:stretch>
            <a:fillRect/>
          </a:stretch>
        </p:blipFill>
        <p:spPr bwMode="auto">
          <a:xfrm>
            <a:off x="-1588" y="250825"/>
            <a:ext cx="215901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 rot="5400000">
            <a:off x="5004594" y="2709068"/>
            <a:ext cx="6884988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4298156" y="3415506"/>
            <a:ext cx="6884988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5373688"/>
            <a:ext cx="12223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 bwMode="auto">
          <a:xfrm rot="5400000">
            <a:off x="5984876" y="2330450"/>
            <a:ext cx="48704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r>
              <a:rPr lang="ru-RU" dirty="0"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5400000">
            <a:off x="-3222625" y="3429000"/>
            <a:ext cx="6886576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D4863-080A-4F87-95DB-9A6F55DC656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4920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463E-F88B-4BFC-A3F0-92258F41AD1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45449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>
            <a:spLocks/>
          </p:cNvSpPr>
          <p:nvPr/>
        </p:nvSpPr>
        <p:spPr bwMode="auto">
          <a:xfrm>
            <a:off x="-11113" y="-7938"/>
            <a:ext cx="9166226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4A624-8A82-4438-BAF3-9D34A0192E9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89066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9657C-E66F-4E15-BD52-D781C04D44A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21231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341D5-3CB1-4854-A208-04CA5E4DC37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6034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ротки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2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58066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1A21-2167-49A3-AA6C-928EEF24B2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96328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603EB-B508-494D-8C7A-8B996B50022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91583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7E7C4-169F-4C11-8950-86A07714BD8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1828525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879725" y="64531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0763" y="6453188"/>
            <a:ext cx="5397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85FC0-4CA6-456E-8636-B18155AA1D0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13424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879725" y="64531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640763" y="6453188"/>
            <a:ext cx="5397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BC941-648D-4DD2-B606-2F9CF8CD30E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7968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короткий список_без 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2242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длинны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SzPct val="90000"/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9"/>
              </a:buBlip>
              <a:tabLst>
                <a:tab pos="1701800" algn="l"/>
              </a:tabLst>
              <a:defRPr/>
            </a:lvl4pPr>
            <a:lvl5pPr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325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!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893504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8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_без шапки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643760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16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12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68313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643438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Содержимое 2"/>
          <p:cNvSpPr>
            <a:spLocks noGrp="1"/>
          </p:cNvSpPr>
          <p:nvPr>
            <p:ph sz="half" idx="13"/>
          </p:nvPr>
        </p:nvSpPr>
        <p:spPr>
          <a:xfrm>
            <a:off x="457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535113"/>
            <a:ext cx="3888432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Текст 2"/>
          <p:cNvSpPr>
            <a:spLocks noGrp="1"/>
          </p:cNvSpPr>
          <p:nvPr>
            <p:ph type="body" idx="14"/>
          </p:nvPr>
        </p:nvSpPr>
        <p:spPr>
          <a:xfrm>
            <a:off x="4705672" y="1535113"/>
            <a:ext cx="3898776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Дата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6" name="Номер слайда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5F959-0018-43E5-B82D-668E650456E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737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_с объектом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03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4B2265-591B-44AC-BD85-254EC674A77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25" r:id="rId16"/>
    <p:sldLayoutId id="2147484046" r:id="rId17"/>
    <p:sldLayoutId id="2147484026" r:id="rId18"/>
    <p:sldLayoutId id="2147484027" r:id="rId19"/>
    <p:sldLayoutId id="2147484028" r:id="rId20"/>
    <p:sldLayoutId id="2147484029" r:id="rId21"/>
    <p:sldLayoutId id="2147484047" r:id="rId22"/>
    <p:sldLayoutId id="2147484048" r:id="rId23"/>
    <p:sldLayoutId id="2147484049" r:id="rId2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8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1.png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1.wmf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38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1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.png"/><Relationship Id="rId11" Type="http://schemas.openxmlformats.org/officeDocument/2006/relationships/image" Target="../media/image45.png"/><Relationship Id="rId5" Type="http://schemas.openxmlformats.org/officeDocument/2006/relationships/image" Target="../media/image391.png"/><Relationship Id="rId15" Type="http://schemas.openxmlformats.org/officeDocument/2006/relationships/image" Target="../media/image49.png"/><Relationship Id="rId10" Type="http://schemas.openxmlformats.org/officeDocument/2006/relationships/image" Target="../media/image441.png"/><Relationship Id="rId4" Type="http://schemas.openxmlformats.org/officeDocument/2006/relationships/image" Target="../media/image381.png"/><Relationship Id="rId9" Type="http://schemas.openxmlformats.org/officeDocument/2006/relationships/image" Target="../media/image431.png"/><Relationship Id="rId1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12.png"/><Relationship Id="rId7" Type="http://schemas.openxmlformats.org/officeDocument/2006/relationships/image" Target="../media/image4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12.png"/><Relationship Id="rId7" Type="http://schemas.openxmlformats.org/officeDocument/2006/relationships/image" Target="../media/image7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4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7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0.png"/><Relationship Id="rId4" Type="http://schemas.openxmlformats.org/officeDocument/2006/relationships/image" Target="../media/image8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101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10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9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9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340768"/>
            <a:ext cx="5904656" cy="1584176"/>
          </a:xfrm>
        </p:spPr>
        <p:txBody>
          <a:bodyPr/>
          <a:lstStyle/>
          <a:p>
            <a:r>
              <a:rPr lang="ru-RU" dirty="0"/>
              <a:t>Исследование операций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63888" y="3356992"/>
            <a:ext cx="5040560" cy="1052537"/>
          </a:xfrm>
        </p:spPr>
        <p:txBody>
          <a:bodyPr/>
          <a:lstStyle/>
          <a:p>
            <a:r>
              <a:rPr lang="ru-RU" dirty="0"/>
              <a:t>Моделирование задач исследования операций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971600" y="5229200"/>
            <a:ext cx="7920880" cy="792088"/>
          </a:xfrm>
        </p:spPr>
        <p:txBody>
          <a:bodyPr/>
          <a:lstStyle/>
          <a:p>
            <a:r>
              <a:rPr lang="ru-RU" sz="2400" dirty="0" err="1"/>
              <a:t>Турунтаев</a:t>
            </a:r>
            <a:r>
              <a:rPr lang="ru-RU" sz="2400" dirty="0"/>
              <a:t> Леонид Петрович, к.т.н., доцент кафедры автоматизации обработки информации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8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 idx="4294967295"/>
          </p:nvPr>
        </p:nvSpPr>
        <p:spPr>
          <a:xfrm>
            <a:off x="319088" y="115888"/>
            <a:ext cx="7210425" cy="1143000"/>
          </a:xfrm>
        </p:spPr>
        <p:txBody>
          <a:bodyPr/>
          <a:lstStyle/>
          <a:p>
            <a:r>
              <a:rPr lang="ru-RU" sz="3200" smtClean="0">
                <a:solidFill>
                  <a:schemeClr val="bg1"/>
                </a:solidFill>
              </a:rPr>
              <a:t>Основной принцип исследования операций</a:t>
            </a:r>
          </a:p>
        </p:txBody>
      </p:sp>
      <p:sp>
        <p:nvSpPr>
          <p:cNvPr id="35842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2924175"/>
            <a:ext cx="8229600" cy="2089150"/>
          </a:xfrm>
        </p:spPr>
        <p:txBody>
          <a:bodyPr/>
          <a:lstStyle/>
          <a:p>
            <a:endParaRPr lang="ru-RU" dirty="0" smtClean="0"/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2195513" y="2967087"/>
            <a:ext cx="1728787" cy="161582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ru-RU" dirty="0"/>
          </a:p>
          <a:p>
            <a:pPr algn="ctr">
              <a:spcBef>
                <a:spcPct val="50000"/>
              </a:spcBef>
            </a:pPr>
            <a:r>
              <a:rPr lang="ru-RU" dirty="0" smtClean="0"/>
              <a:t>Субъект</a:t>
            </a:r>
          </a:p>
          <a:p>
            <a:pPr algn="ctr">
              <a:spcBef>
                <a:spcPct val="50000"/>
              </a:spcBef>
            </a:pPr>
            <a:r>
              <a:rPr lang="ru-RU" dirty="0"/>
              <a:t>у</a:t>
            </a:r>
            <a:r>
              <a:rPr lang="ru-RU" dirty="0" smtClean="0"/>
              <a:t>правления</a:t>
            </a:r>
            <a:endParaRPr lang="ru-RU" dirty="0"/>
          </a:p>
          <a:p>
            <a:pPr>
              <a:spcBef>
                <a:spcPct val="50000"/>
              </a:spcBef>
            </a:pPr>
            <a:endParaRPr lang="ru-RU" dirty="0"/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5657949" y="2965698"/>
            <a:ext cx="1584325" cy="161582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ru-RU" dirty="0"/>
          </a:p>
          <a:p>
            <a:pPr algn="ctr">
              <a:spcBef>
                <a:spcPct val="50000"/>
              </a:spcBef>
            </a:pPr>
            <a:r>
              <a:rPr lang="ru-RU" dirty="0" smtClean="0"/>
              <a:t>Объект</a:t>
            </a:r>
          </a:p>
          <a:p>
            <a:pPr algn="ctr">
              <a:spcBef>
                <a:spcPct val="50000"/>
              </a:spcBef>
            </a:pPr>
            <a:r>
              <a:rPr lang="ru-RU" dirty="0" smtClean="0"/>
              <a:t>управления</a:t>
            </a:r>
            <a:endParaRPr lang="ru-RU" dirty="0"/>
          </a:p>
          <a:p>
            <a:pPr>
              <a:spcBef>
                <a:spcPct val="50000"/>
              </a:spcBef>
            </a:pPr>
            <a:endParaRPr lang="ru-RU" dirty="0"/>
          </a:p>
        </p:txBody>
      </p:sp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4067175" y="3213100"/>
            <a:ext cx="1439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Решение Х</a:t>
            </a:r>
          </a:p>
        </p:txBody>
      </p:sp>
      <p:sp>
        <p:nvSpPr>
          <p:cNvPr id="35846" name="Text Box 8"/>
          <p:cNvSpPr txBox="1">
            <a:spLocks noChangeArrowheads="1"/>
          </p:cNvSpPr>
          <p:nvPr/>
        </p:nvSpPr>
        <p:spPr bwMode="auto">
          <a:xfrm>
            <a:off x="611188" y="3213100"/>
            <a:ext cx="1008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Цель </a:t>
            </a:r>
            <a:r>
              <a:rPr lang="en-US"/>
              <a:t>Z</a:t>
            </a:r>
            <a:endParaRPr lang="ru-RU"/>
          </a:p>
        </p:txBody>
      </p:sp>
      <p:sp>
        <p:nvSpPr>
          <p:cNvPr id="35847" name="Text Box 9"/>
          <p:cNvSpPr txBox="1">
            <a:spLocks noChangeArrowheads="1"/>
          </p:cNvSpPr>
          <p:nvPr/>
        </p:nvSpPr>
        <p:spPr bwMode="auto">
          <a:xfrm>
            <a:off x="323850" y="4221163"/>
            <a:ext cx="1368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Ресурсы В</a:t>
            </a:r>
          </a:p>
        </p:txBody>
      </p:sp>
      <p:sp>
        <p:nvSpPr>
          <p:cNvPr id="35848" name="Line 10"/>
          <p:cNvSpPr>
            <a:spLocks noChangeShapeType="1"/>
          </p:cNvSpPr>
          <p:nvPr/>
        </p:nvSpPr>
        <p:spPr bwMode="auto">
          <a:xfrm>
            <a:off x="900113" y="3644900"/>
            <a:ext cx="1295400" cy="0"/>
          </a:xfrm>
          <a:prstGeom prst="line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ru-RU"/>
          </a:p>
        </p:txBody>
      </p:sp>
      <p:sp>
        <p:nvSpPr>
          <p:cNvPr id="35849" name="Line 11"/>
          <p:cNvSpPr>
            <a:spLocks noChangeShapeType="1"/>
          </p:cNvSpPr>
          <p:nvPr/>
        </p:nvSpPr>
        <p:spPr bwMode="auto">
          <a:xfrm>
            <a:off x="900113" y="4076700"/>
            <a:ext cx="1295400" cy="0"/>
          </a:xfrm>
          <a:prstGeom prst="line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ru-RU"/>
          </a:p>
        </p:txBody>
      </p:sp>
      <p:sp>
        <p:nvSpPr>
          <p:cNvPr id="35850" name="Line 12"/>
          <p:cNvSpPr>
            <a:spLocks noChangeShapeType="1"/>
          </p:cNvSpPr>
          <p:nvPr/>
        </p:nvSpPr>
        <p:spPr bwMode="auto">
          <a:xfrm>
            <a:off x="3924300" y="3789363"/>
            <a:ext cx="1727200" cy="0"/>
          </a:xfrm>
          <a:prstGeom prst="line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ru-RU"/>
          </a:p>
        </p:txBody>
      </p:sp>
      <p:sp>
        <p:nvSpPr>
          <p:cNvPr id="35851" name="Line 13"/>
          <p:cNvSpPr>
            <a:spLocks noChangeShapeType="1"/>
          </p:cNvSpPr>
          <p:nvPr/>
        </p:nvSpPr>
        <p:spPr bwMode="auto">
          <a:xfrm flipV="1">
            <a:off x="6659563" y="4587875"/>
            <a:ext cx="0" cy="209550"/>
          </a:xfrm>
          <a:prstGeom prst="line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ru-RU"/>
          </a:p>
        </p:txBody>
      </p:sp>
      <p:sp>
        <p:nvSpPr>
          <p:cNvPr id="35852" name="Line 14"/>
          <p:cNvSpPr>
            <a:spLocks noChangeShapeType="1"/>
          </p:cNvSpPr>
          <p:nvPr/>
        </p:nvSpPr>
        <p:spPr bwMode="auto">
          <a:xfrm>
            <a:off x="7235825" y="3789363"/>
            <a:ext cx="1295400" cy="0"/>
          </a:xfrm>
          <a:prstGeom prst="line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ru-RU"/>
          </a:p>
        </p:txBody>
      </p:sp>
      <p:sp>
        <p:nvSpPr>
          <p:cNvPr id="35853" name="Line 15"/>
          <p:cNvSpPr>
            <a:spLocks noChangeShapeType="1"/>
          </p:cNvSpPr>
          <p:nvPr/>
        </p:nvSpPr>
        <p:spPr bwMode="auto">
          <a:xfrm>
            <a:off x="1763713" y="4076700"/>
            <a:ext cx="0" cy="72072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ru-RU"/>
          </a:p>
        </p:txBody>
      </p:sp>
      <p:sp>
        <p:nvSpPr>
          <p:cNvPr id="35854" name="Line 16"/>
          <p:cNvSpPr>
            <a:spLocks noChangeShapeType="1"/>
          </p:cNvSpPr>
          <p:nvPr/>
        </p:nvSpPr>
        <p:spPr bwMode="auto">
          <a:xfrm>
            <a:off x="1763713" y="486886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5855" name="Line 17"/>
          <p:cNvSpPr>
            <a:spLocks noChangeShapeType="1"/>
          </p:cNvSpPr>
          <p:nvPr/>
        </p:nvSpPr>
        <p:spPr bwMode="auto">
          <a:xfrm>
            <a:off x="1763713" y="4797425"/>
            <a:ext cx="489585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ru-RU"/>
          </a:p>
        </p:txBody>
      </p:sp>
      <p:sp>
        <p:nvSpPr>
          <p:cNvPr id="35856" name="Text Box 18"/>
          <p:cNvSpPr txBox="1">
            <a:spLocks noChangeArrowheads="1"/>
          </p:cNvSpPr>
          <p:nvPr/>
        </p:nvSpPr>
        <p:spPr bwMode="auto">
          <a:xfrm>
            <a:off x="7308850" y="3141663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Результат </a:t>
            </a:r>
            <a:r>
              <a:rPr lang="en-US"/>
              <a:t>Y</a:t>
            </a:r>
            <a:endParaRPr lang="ru-RU"/>
          </a:p>
        </p:txBody>
      </p:sp>
      <p:sp>
        <p:nvSpPr>
          <p:cNvPr id="35857" name="Text Box 19"/>
          <p:cNvSpPr txBox="1">
            <a:spLocks noChangeArrowheads="1"/>
          </p:cNvSpPr>
          <p:nvPr/>
        </p:nvSpPr>
        <p:spPr bwMode="auto">
          <a:xfrm>
            <a:off x="0" y="1557338"/>
            <a:ext cx="88931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dirty="0"/>
              <a:t>В качестве одного из основных методологических принципов ИО является </a:t>
            </a:r>
            <a:r>
              <a:rPr lang="ru-RU" sz="2400" u="sng" dirty="0"/>
              <a:t>математическое моделирование</a:t>
            </a:r>
            <a:r>
              <a:rPr lang="ru-RU" sz="2400" dirty="0"/>
              <a:t> (построение модели) операций  Объекта Управления .</a:t>
            </a:r>
          </a:p>
        </p:txBody>
      </p:sp>
      <p:sp>
        <p:nvSpPr>
          <p:cNvPr id="35858" name="Text Box 20"/>
          <p:cNvSpPr txBox="1">
            <a:spLocks noChangeArrowheads="1"/>
          </p:cNvSpPr>
          <p:nvPr/>
        </p:nvSpPr>
        <p:spPr bwMode="auto">
          <a:xfrm>
            <a:off x="0" y="5013325"/>
            <a:ext cx="91440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Font typeface="Arial" charset="0"/>
              <a:buNone/>
            </a:pPr>
            <a:r>
              <a:rPr lang="ru-RU" sz="2400"/>
              <a:t>Математическая модель</a:t>
            </a:r>
            <a:r>
              <a:rPr lang="en-US" sz="2400"/>
              <a:t> </a:t>
            </a:r>
            <a:r>
              <a:rPr lang="ru-RU" sz="2400"/>
              <a:t>ОУ представляет из себя систему уравнений и ограничений, описывающих состояние исследуемой системы через ее входные и выходные параметры. Назовем ее Ω – модель без управления</a:t>
            </a:r>
          </a:p>
          <a:p>
            <a:pPr>
              <a:spcBef>
                <a:spcPct val="50000"/>
              </a:spcBef>
            </a:pP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1675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68313" y="333375"/>
            <a:ext cx="6634162" cy="917575"/>
          </a:xfrm>
        </p:spPr>
        <p:txBody>
          <a:bodyPr rtlCol="0" anchor="t">
            <a:no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SzPct val="128000"/>
              <a:defRPr/>
            </a:pP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       Ц</a:t>
            </a:r>
            <a:r>
              <a:rPr lang="ru-RU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ЕЛЬ ИССЛЕДОВАНИЯ ОПЕРАЦИЙ</a:t>
            </a: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6866" name="Объект 2"/>
          <p:cNvSpPr>
            <a:spLocks noGrp="1"/>
          </p:cNvSpPr>
          <p:nvPr>
            <p:ph sz="quarter" idx="4294967295"/>
          </p:nvPr>
        </p:nvSpPr>
        <p:spPr>
          <a:xfrm>
            <a:off x="539552" y="1988840"/>
            <a:ext cx="8135938" cy="3672408"/>
          </a:xfrm>
        </p:spPr>
        <p:txBody>
          <a:bodyPr/>
          <a:lstStyle/>
          <a:p>
            <a:pPr marL="46037" indent="0" eaLnBrk="1" hangingPunct="1">
              <a:buNone/>
            </a:pPr>
            <a:r>
              <a:rPr lang="ru-RU" sz="2800" i="1" dirty="0" smtClean="0"/>
              <a:t>Цель исследования операций</a:t>
            </a:r>
            <a:r>
              <a:rPr lang="ru-RU" sz="2800" dirty="0" smtClean="0"/>
              <a:t> — дать предварительное количественное обоснование оптимального решения с опорой на </a:t>
            </a:r>
            <a:r>
              <a:rPr lang="ru-RU" sz="2800" u="sng" dirty="0" smtClean="0"/>
              <a:t>критерий эффективности решения</a:t>
            </a:r>
            <a:r>
              <a:rPr lang="ru-RU" sz="2800" dirty="0" smtClean="0"/>
              <a:t>.</a:t>
            </a:r>
          </a:p>
          <a:p>
            <a:pPr marL="228600" indent="-182563" eaLnBrk="1" hangingPunct="1"/>
            <a:endParaRPr lang="ru-RU" sz="2800" dirty="0" smtClean="0"/>
          </a:p>
          <a:p>
            <a:pPr marL="46037" indent="0" eaLnBrk="1" hangingPunct="1">
              <a:buNone/>
            </a:pPr>
            <a:r>
              <a:rPr lang="ru-RU" sz="2800" dirty="0" smtClean="0"/>
              <a:t>Под решением (альтернативой) понимается вариант использования ресурсов </a:t>
            </a:r>
            <a:r>
              <a:rPr lang="ru-RU" sz="2800" b="1" dirty="0" smtClean="0"/>
              <a:t>В</a:t>
            </a:r>
            <a:r>
              <a:rPr lang="ru-RU" sz="2800" dirty="0" smtClean="0"/>
              <a:t> для получения результата </a:t>
            </a:r>
            <a:r>
              <a:rPr lang="en-US" sz="2800" b="1" dirty="0" smtClean="0"/>
              <a:t>Y</a:t>
            </a:r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16300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67544" y="188640"/>
            <a:ext cx="6634162" cy="1008112"/>
          </a:xfrm>
        </p:spPr>
        <p:txBody>
          <a:bodyPr rtlCol="0" anchor="t">
            <a:no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SzPct val="128000"/>
              <a:defRPr/>
            </a:pP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       Этапы </a:t>
            </a:r>
            <a:r>
              <a:rPr lang="ru-RU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операционного</a:t>
            </a:r>
            <a:r>
              <a:rPr lang="ru-RU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исследования</a:t>
            </a:r>
            <a:r>
              <a:rPr lang="ru-RU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6866" name="Объект 2"/>
          <p:cNvSpPr>
            <a:spLocks noGrp="1"/>
          </p:cNvSpPr>
          <p:nvPr>
            <p:ph sz="quarter" idx="4294967295"/>
          </p:nvPr>
        </p:nvSpPr>
        <p:spPr>
          <a:xfrm>
            <a:off x="179512" y="1700808"/>
            <a:ext cx="8856984" cy="4464496"/>
          </a:xfrm>
        </p:spPr>
        <p:txBody>
          <a:bodyPr/>
          <a:lstStyle/>
          <a:p>
            <a:pPr marL="46037" indent="0" eaLnBrk="1" hangingPunct="1">
              <a:buNone/>
            </a:pPr>
            <a:endParaRPr lang="ru-RU" sz="28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39552" y="2492896"/>
            <a:ext cx="2160240" cy="6463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417218" y="2370792"/>
            <a:ext cx="2160240" cy="92333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Моделирование </a:t>
            </a:r>
          </a:p>
          <a:p>
            <a:pPr algn="ctr"/>
            <a:r>
              <a:rPr lang="ru-RU" dirty="0" smtClean="0"/>
              <a:t>и </a:t>
            </a:r>
          </a:p>
          <a:p>
            <a:pPr algn="ctr"/>
            <a:r>
              <a:rPr lang="ru-RU" dirty="0" smtClean="0"/>
              <a:t>решение задачи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444208" y="2509292"/>
            <a:ext cx="2160240" cy="6463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Внедрение решения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3" idx="3"/>
            <a:endCxn id="5" idx="1"/>
          </p:cNvCxnSpPr>
          <p:nvPr/>
        </p:nvCxnSpPr>
        <p:spPr>
          <a:xfrm>
            <a:off x="2699792" y="2816062"/>
            <a:ext cx="717426" cy="16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5580112" y="2832457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520" y="3573016"/>
            <a:ext cx="25922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выявление проблемы;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формирование целей </a:t>
            </a:r>
            <a:r>
              <a:rPr lang="ru-RU" dirty="0" smtClean="0"/>
              <a:t>и критериев</a:t>
            </a:r>
            <a:r>
              <a:rPr lang="ru-RU" dirty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отбор </a:t>
            </a:r>
            <a:r>
              <a:rPr lang="ru-RU" dirty="0"/>
              <a:t>факторов, описывающих </a:t>
            </a:r>
            <a:r>
              <a:rPr lang="ru-RU" dirty="0" smtClean="0"/>
              <a:t>задачу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203848" y="3725416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ф</a:t>
            </a:r>
            <a:r>
              <a:rPr lang="ru-RU" dirty="0" smtClean="0"/>
              <a:t>ормализованное описание задачи;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построение математической модели;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</a:t>
            </a:r>
            <a:r>
              <a:rPr lang="ru-RU" dirty="0" smtClean="0"/>
              <a:t>оиск решения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228184" y="3725416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оценка полученного результата (проверка модели и оценка решения);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корректировка </a:t>
            </a:r>
            <a:r>
              <a:rPr lang="ru-RU" dirty="0" smtClean="0"/>
              <a:t>модели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772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138988" cy="1143000"/>
          </a:xfrm>
        </p:spPr>
        <p:txBody>
          <a:bodyPr/>
          <a:lstStyle/>
          <a:p>
            <a:pPr eaLnBrk="1" hangingPunct="1"/>
            <a:r>
              <a:rPr lang="ru-RU" sz="3200" smtClean="0">
                <a:solidFill>
                  <a:schemeClr val="bg1"/>
                </a:solidFill>
                <a:latin typeface="Arial" charset="0"/>
              </a:rPr>
              <a:t>Особенности задач ИО</a:t>
            </a:r>
          </a:p>
        </p:txBody>
      </p:sp>
      <p:sp>
        <p:nvSpPr>
          <p:cNvPr id="37890" name="Объект 2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9144000" cy="4852988"/>
          </a:xfrm>
        </p:spPr>
        <p:txBody>
          <a:bodyPr/>
          <a:lstStyle/>
          <a:p>
            <a:pPr marL="228600" indent="-182563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Arial" charset="0"/>
              </a:rPr>
              <a:t>В «Исследовании операций» хорошо изучены однокритериальные статические детерминированных задачи принятия решений в условиях определенности</a:t>
            </a:r>
            <a:endParaRPr lang="en-US" sz="2800" dirty="0" smtClean="0">
              <a:latin typeface="Arial" charset="0"/>
            </a:endParaRPr>
          </a:p>
          <a:p>
            <a:pPr marL="228600" indent="-182563" eaLnBrk="1" hangingPunct="1">
              <a:buFont typeface="Arial" charset="0"/>
              <a:buNone/>
            </a:pPr>
            <a:r>
              <a:rPr lang="ru-RU" sz="2800" dirty="0" smtClean="0">
                <a:latin typeface="Arial" charset="0"/>
              </a:rPr>
              <a:t>Для них характерны следующие особенности </a:t>
            </a:r>
          </a:p>
          <a:p>
            <a:pPr marL="228600" indent="-182563" eaLnBrk="1" hangingPunct="1">
              <a:buFont typeface="Arial" charset="0"/>
              <a:buNone/>
            </a:pPr>
            <a:r>
              <a:rPr lang="ru-RU" sz="2800" dirty="0" smtClean="0">
                <a:latin typeface="Arial" charset="0"/>
              </a:rPr>
              <a:t>1) объективный характер используемых моделей ОУ-</a:t>
            </a:r>
            <a:r>
              <a:rPr lang="el-GR" sz="2800" b="1" dirty="0" smtClean="0">
                <a:latin typeface="Arial" charset="0"/>
              </a:rPr>
              <a:t>Ω</a:t>
            </a:r>
            <a:r>
              <a:rPr lang="ru-RU" sz="2800" b="1" dirty="0" smtClean="0">
                <a:latin typeface="Arial" charset="0"/>
              </a:rPr>
              <a:t>(Х)</a:t>
            </a:r>
          </a:p>
          <a:p>
            <a:pPr marL="228600" indent="-182563" eaLnBrk="1" hangingPunct="1">
              <a:buFont typeface="Arial" charset="0"/>
              <a:buNone/>
            </a:pPr>
            <a:r>
              <a:rPr lang="ru-RU" sz="2800" dirty="0" smtClean="0">
                <a:latin typeface="Arial" charset="0"/>
              </a:rPr>
              <a:t>2) объективный критерий эффективности решения (цели управления)-</a:t>
            </a:r>
            <a:r>
              <a:rPr lang="en-US" sz="2800" b="1" dirty="0" smtClean="0">
                <a:latin typeface="Arial" charset="0"/>
              </a:rPr>
              <a:t>Z(X)</a:t>
            </a:r>
            <a:endParaRPr lang="ru-RU" sz="2800" b="1" dirty="0" smtClean="0">
              <a:latin typeface="Arial" charset="0"/>
            </a:endParaRPr>
          </a:p>
          <a:p>
            <a:pPr marL="228600" indent="-182563" eaLnBrk="1" hangingPunct="1">
              <a:buFont typeface="Arial" charset="0"/>
              <a:buNone/>
            </a:pPr>
            <a:r>
              <a:rPr lang="ru-RU" sz="2800" dirty="0" smtClean="0">
                <a:latin typeface="Arial" charset="0"/>
              </a:rPr>
              <a:t>3) роль СУ (ЛПР) внедрить решение</a:t>
            </a:r>
          </a:p>
          <a:p>
            <a:pPr marL="228600" indent="-182563" eaLnBrk="1" hangingPunct="1">
              <a:lnSpc>
                <a:spcPct val="80000"/>
              </a:lnSpc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8299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7272337" cy="935038"/>
          </a:xfrm>
        </p:spPr>
        <p:txBody>
          <a:bodyPr/>
          <a:lstStyle/>
          <a:p>
            <a:pPr>
              <a:defRPr/>
            </a:pPr>
            <a:r>
              <a:rPr lang="ru-RU" sz="3200" dirty="0" smtClean="0"/>
              <a:t>Формализация задач исследования операций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107950" y="1484312"/>
            <a:ext cx="8856663" cy="4969023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ru-RU" sz="2800" dirty="0"/>
              <a:t>Математическую (формализованную) постановку задачи </a:t>
            </a:r>
            <a:r>
              <a:rPr lang="ru-RU" sz="2800" dirty="0" smtClean="0"/>
              <a:t>исследования </a:t>
            </a:r>
            <a:r>
              <a:rPr lang="ru-RU" sz="2800" dirty="0"/>
              <a:t>операций </a:t>
            </a:r>
            <a:r>
              <a:rPr lang="ru-RU" sz="2800" dirty="0" smtClean="0"/>
              <a:t>в </a:t>
            </a:r>
            <a:r>
              <a:rPr lang="ru-RU" sz="2800" dirty="0"/>
              <a:t>условиях определенности можно представить в виде </a:t>
            </a:r>
            <a:r>
              <a:rPr lang="ru-RU" sz="2800" dirty="0" smtClean="0"/>
              <a:t>оптимизационной модели   </a:t>
            </a:r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endParaRPr lang="ru-RU" altLang="ru-RU" sz="2800" dirty="0"/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endParaRPr lang="ru-RU" altLang="ru-RU" sz="28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ru-RU" altLang="ru-RU" sz="2400" dirty="0" smtClean="0"/>
              <a:t>где искомый параметр Х – число, вектор, матрица, множество</a:t>
            </a:r>
          </a:p>
          <a:p>
            <a:pPr marL="0" indent="0" algn="just">
              <a:buNone/>
              <a:defRPr/>
            </a:pPr>
            <a:endParaRPr lang="ru-RU" sz="2800" dirty="0" smtClean="0"/>
          </a:p>
          <a:p>
            <a:pPr marL="0" indent="0">
              <a:buNone/>
              <a:defRPr/>
            </a:pPr>
            <a:r>
              <a:rPr lang="ru-RU" sz="2800" dirty="0" smtClean="0"/>
              <a:t>Область </a:t>
            </a:r>
            <a:r>
              <a:rPr lang="ru-RU" sz="2800" dirty="0"/>
              <a:t>математики, разрабатывающая тео­рию и численные методы решения многомерных экстремальных задач с </a:t>
            </a:r>
            <a:r>
              <a:rPr lang="ru-RU" sz="2800" dirty="0" smtClean="0"/>
              <a:t>ограничениями</a:t>
            </a:r>
            <a:r>
              <a:rPr lang="ru-RU" sz="2800" dirty="0"/>
              <a:t> </a:t>
            </a:r>
            <a:r>
              <a:rPr lang="ru-RU" sz="2800" dirty="0" smtClean="0"/>
              <a:t>– есть</a:t>
            </a:r>
          </a:p>
          <a:p>
            <a:pPr marL="0" indent="0">
              <a:buNone/>
              <a:defRPr/>
            </a:pPr>
            <a:r>
              <a:rPr lang="ru-RU" sz="2800" dirty="0" smtClean="0"/>
              <a:t>        математическое программирование.</a:t>
            </a:r>
            <a:endParaRPr lang="ru-RU" sz="2800" dirty="0"/>
          </a:p>
        </p:txBody>
      </p:sp>
      <p:sp>
        <p:nvSpPr>
          <p:cNvPr id="2064" name="TextBox 7"/>
          <p:cNvSpPr txBox="1">
            <a:spLocks noChangeArrowheads="1"/>
          </p:cNvSpPr>
          <p:nvPr/>
        </p:nvSpPr>
        <p:spPr bwMode="auto">
          <a:xfrm>
            <a:off x="1933575" y="2996952"/>
            <a:ext cx="55435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u-RU" sz="2800" b="1" dirty="0"/>
              <a:t>min(max</a:t>
            </a:r>
            <a:r>
              <a:rPr lang="ru-RU" altLang="ru-RU" sz="2800" b="1" dirty="0"/>
              <a:t>) </a:t>
            </a:r>
            <a:r>
              <a:rPr lang="en-US" altLang="ru-RU" sz="2800" b="1" dirty="0"/>
              <a:t>Z(X), </a:t>
            </a:r>
            <a:r>
              <a:rPr lang="ru-RU" altLang="ru-RU" sz="2800" b="1" dirty="0"/>
              <a:t> </a:t>
            </a:r>
            <a:r>
              <a:rPr lang="en-US" altLang="ru-RU" sz="2800" b="1" dirty="0"/>
              <a:t>X</a:t>
            </a:r>
            <a:r>
              <a:rPr lang="ru-RU" altLang="ru-RU" sz="2800" b="1" dirty="0"/>
              <a:t>      </a:t>
            </a:r>
            <a:r>
              <a:rPr lang="el-GR" altLang="ru-RU" sz="2800" b="1" dirty="0"/>
              <a:t>Ω</a:t>
            </a:r>
            <a:r>
              <a:rPr lang="en-US" altLang="ru-RU" sz="2800" b="1" dirty="0"/>
              <a:t>(X)</a:t>
            </a:r>
            <a:r>
              <a:rPr lang="ru-RU" altLang="ru-RU" sz="2800" b="1" dirty="0"/>
              <a:t> </a:t>
            </a:r>
            <a:r>
              <a:rPr lang="en-US" altLang="ru-RU" sz="2800" b="1" dirty="0"/>
              <a:t> </a:t>
            </a:r>
            <a:endParaRPr lang="ru-RU" sz="2800" b="1" dirty="0"/>
          </a:p>
        </p:txBody>
      </p:sp>
      <p:graphicFrame>
        <p:nvGraphicFramePr>
          <p:cNvPr id="20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612938"/>
              </p:ext>
            </p:extLst>
          </p:nvPr>
        </p:nvGraphicFramePr>
        <p:xfrm>
          <a:off x="5076056" y="3050133"/>
          <a:ext cx="2873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Формула" r:id="rId3" imgW="126725" imgH="126725" progId="Equation.3">
                  <p:embed/>
                </p:oleObj>
              </mc:Choice>
              <mc:Fallback>
                <p:oleObj name="Формула" r:id="rId3" imgW="126725" imgH="126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050133"/>
                        <a:ext cx="287337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16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138988" cy="922337"/>
          </a:xfrm>
        </p:spPr>
        <p:txBody>
          <a:bodyPr/>
          <a:lstStyle/>
          <a:p>
            <a:pPr eaLnBrk="1" hangingPunct="1"/>
            <a:r>
              <a:rPr lang="ru-RU" altLang="ru-RU" sz="3200" smtClean="0">
                <a:effectLst/>
              </a:rPr>
              <a:t>Решение задач ИО методами математического программирования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7150" y="2060575"/>
            <a:ext cx="8785225" cy="4176713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endParaRPr lang="ru-RU" altLang="ru-RU" sz="1600" dirty="0" smtClean="0"/>
          </a:p>
          <a:p>
            <a:pPr marL="457200" indent="-457200" eaLnBrk="1" hangingPunct="1">
              <a:lnSpc>
                <a:spcPct val="90000"/>
              </a:lnSpc>
            </a:pPr>
            <a:endParaRPr lang="ru-RU" altLang="ru-RU" sz="1800" dirty="0" smtClean="0"/>
          </a:p>
        </p:txBody>
      </p:sp>
      <p:sp>
        <p:nvSpPr>
          <p:cNvPr id="17420" name="Rectangle 36"/>
          <p:cNvSpPr>
            <a:spLocks noGrp="1" noChangeArrowheads="1"/>
          </p:cNvSpPr>
          <p:nvPr>
            <p:ph sz="quarter" idx="4294967295"/>
          </p:nvPr>
        </p:nvSpPr>
        <p:spPr>
          <a:xfrm>
            <a:off x="6011863" y="3752850"/>
            <a:ext cx="2881312" cy="7207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ru-RU" altLang="ru-RU" sz="1800" dirty="0" smtClean="0"/>
              <a:t>   Математическая постановка задачи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ru-RU" sz="1800" dirty="0" smtClean="0"/>
              <a:t>min(max) Z(X),  X </a:t>
            </a:r>
            <a:r>
              <a:rPr lang="ru-RU" altLang="ru-RU" sz="1800" dirty="0" smtClean="0"/>
              <a:t>    </a:t>
            </a:r>
            <a:r>
              <a:rPr lang="el-GR" altLang="ru-RU" sz="1800" dirty="0" smtClean="0"/>
              <a:t>Ω</a:t>
            </a:r>
            <a:r>
              <a:rPr lang="en-US" altLang="ru-RU" sz="1800" dirty="0" smtClean="0"/>
              <a:t>(X)</a:t>
            </a:r>
            <a:endParaRPr lang="ru-RU" altLang="ru-RU" sz="1800" dirty="0" smtClean="0"/>
          </a:p>
        </p:txBody>
      </p:sp>
      <p:sp>
        <p:nvSpPr>
          <p:cNvPr id="409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409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409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409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40968" name="Oval 37"/>
          <p:cNvSpPr>
            <a:spLocks noChangeArrowheads="1"/>
          </p:cNvSpPr>
          <p:nvPr/>
        </p:nvSpPr>
        <p:spPr bwMode="auto">
          <a:xfrm>
            <a:off x="900113" y="2365375"/>
            <a:ext cx="2879725" cy="12065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ru-RU" altLang="ru-RU" sz="1400" b="1" dirty="0" smtClean="0"/>
              <a:t>Задачи </a:t>
            </a:r>
            <a:r>
              <a:rPr lang="ru-RU" altLang="ru-RU" sz="1400" b="1" dirty="0"/>
              <a:t>исследования операций</a:t>
            </a:r>
          </a:p>
          <a:p>
            <a:pPr algn="ctr" eaLnBrk="0" hangingPunct="0"/>
            <a:endParaRPr lang="ru-RU" altLang="ru-RU" sz="1000" b="1" dirty="0">
              <a:solidFill>
                <a:srgbClr val="990099"/>
              </a:solidFill>
            </a:endParaRPr>
          </a:p>
        </p:txBody>
      </p:sp>
      <p:sp>
        <p:nvSpPr>
          <p:cNvPr id="40969" name="Oval 38"/>
          <p:cNvSpPr>
            <a:spLocks noChangeArrowheads="1"/>
          </p:cNvSpPr>
          <p:nvPr/>
        </p:nvSpPr>
        <p:spPr bwMode="auto">
          <a:xfrm>
            <a:off x="5292725" y="2398713"/>
            <a:ext cx="3081338" cy="11525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ru-RU" altLang="ru-RU" sz="1600" b="1" dirty="0"/>
              <a:t>Задачи математического программирования</a:t>
            </a:r>
          </a:p>
          <a:p>
            <a:pPr algn="ctr" eaLnBrk="0" hangingPunct="0"/>
            <a:endParaRPr lang="ru-RU" altLang="ru-RU" sz="1000" b="1" dirty="0">
              <a:solidFill>
                <a:srgbClr val="990099"/>
              </a:solidFill>
            </a:endParaRPr>
          </a:p>
        </p:txBody>
      </p:sp>
      <p:sp>
        <p:nvSpPr>
          <p:cNvPr id="40970" name="AutoShape 39"/>
          <p:cNvSpPr>
            <a:spLocks noChangeArrowheads="1"/>
          </p:cNvSpPr>
          <p:nvPr/>
        </p:nvSpPr>
        <p:spPr bwMode="auto">
          <a:xfrm>
            <a:off x="4137025" y="2852738"/>
            <a:ext cx="792163" cy="485775"/>
          </a:xfrm>
          <a:prstGeom prst="leftRightArrow">
            <a:avLst>
              <a:gd name="adj1" fmla="val 50000"/>
              <a:gd name="adj2" fmla="val 3261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40971" name="Text Box 42"/>
          <p:cNvSpPr txBox="1">
            <a:spLocks noChangeArrowheads="1"/>
          </p:cNvSpPr>
          <p:nvPr/>
        </p:nvSpPr>
        <p:spPr bwMode="auto">
          <a:xfrm>
            <a:off x="539750" y="4437063"/>
            <a:ext cx="4032250" cy="20320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0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/>
              <a:t>1) распределения:</a:t>
            </a:r>
          </a:p>
          <a:p>
            <a:pPr>
              <a:buFontTx/>
              <a:buChar char="•"/>
            </a:pPr>
            <a:r>
              <a:rPr lang="ru-RU" altLang="ru-RU"/>
              <a:t>    использования ресурсов,</a:t>
            </a:r>
          </a:p>
          <a:p>
            <a:pPr>
              <a:buFontTx/>
              <a:buChar char="•"/>
            </a:pPr>
            <a:r>
              <a:rPr lang="ru-RU" altLang="ru-RU"/>
              <a:t>    транспортная задача,</a:t>
            </a:r>
          </a:p>
          <a:p>
            <a:pPr>
              <a:buFontTx/>
              <a:buChar char="•"/>
            </a:pPr>
            <a:r>
              <a:rPr lang="ru-RU" altLang="ru-RU"/>
              <a:t>    о назначениях;</a:t>
            </a:r>
          </a:p>
          <a:p>
            <a:r>
              <a:rPr lang="ru-RU" altLang="ru-RU"/>
              <a:t> 2) выбора маршрута;</a:t>
            </a:r>
          </a:p>
          <a:p>
            <a:r>
              <a:rPr lang="ru-RU" altLang="ru-RU"/>
              <a:t> 3) упорядочения и согласования;</a:t>
            </a:r>
          </a:p>
          <a:p>
            <a:r>
              <a:rPr lang="ru-RU" altLang="ru-RU"/>
              <a:t> 4) массового обслуживания</a:t>
            </a:r>
          </a:p>
        </p:txBody>
      </p:sp>
      <p:sp>
        <p:nvSpPr>
          <p:cNvPr id="40972" name="Text Box 43"/>
          <p:cNvSpPr txBox="1">
            <a:spLocks noChangeArrowheads="1"/>
          </p:cNvSpPr>
          <p:nvPr/>
        </p:nvSpPr>
        <p:spPr bwMode="auto">
          <a:xfrm>
            <a:off x="4929188" y="4508500"/>
            <a:ext cx="4208462" cy="1754188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0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ru-RU" altLang="ru-RU"/>
              <a:t>линейного программирования;</a:t>
            </a:r>
          </a:p>
          <a:p>
            <a:pPr marL="342900" indent="-342900">
              <a:buFontTx/>
              <a:buAutoNum type="arabicParenR"/>
            </a:pPr>
            <a:r>
              <a:rPr lang="ru-RU" altLang="ru-RU"/>
              <a:t>нелинейного   программирования;</a:t>
            </a:r>
          </a:p>
          <a:p>
            <a:pPr marL="342900" indent="-342900">
              <a:buFontTx/>
              <a:buAutoNum type="arabicParenR"/>
            </a:pPr>
            <a:r>
              <a:rPr lang="ru-RU" altLang="ru-RU"/>
              <a:t>целочисленного программирования;</a:t>
            </a:r>
          </a:p>
          <a:p>
            <a:pPr marL="342900" indent="-342900">
              <a:buFontTx/>
              <a:buAutoNum type="arabicParenR"/>
            </a:pPr>
            <a:r>
              <a:rPr lang="ru-RU" altLang="ru-RU"/>
              <a:t>динамического программирования.</a:t>
            </a:r>
          </a:p>
        </p:txBody>
      </p:sp>
      <p:sp>
        <p:nvSpPr>
          <p:cNvPr id="40973" name="AutoShape 44"/>
          <p:cNvSpPr>
            <a:spLocks noChangeArrowheads="1"/>
          </p:cNvSpPr>
          <p:nvPr/>
        </p:nvSpPr>
        <p:spPr bwMode="auto">
          <a:xfrm>
            <a:off x="1547813" y="3867150"/>
            <a:ext cx="288925" cy="358775"/>
          </a:xfrm>
          <a:prstGeom prst="downArrow">
            <a:avLst>
              <a:gd name="adj1" fmla="val 50000"/>
              <a:gd name="adj2" fmla="val 3104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40974" name="AutoShape 45"/>
          <p:cNvSpPr>
            <a:spLocks noChangeArrowheads="1"/>
          </p:cNvSpPr>
          <p:nvPr/>
        </p:nvSpPr>
        <p:spPr bwMode="auto">
          <a:xfrm>
            <a:off x="5456238" y="3803650"/>
            <a:ext cx="288925" cy="358775"/>
          </a:xfrm>
          <a:prstGeom prst="downArrow">
            <a:avLst>
              <a:gd name="adj1" fmla="val 50000"/>
              <a:gd name="adj2" fmla="val 3104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40975" name="Text Box 48"/>
          <p:cNvSpPr txBox="1">
            <a:spLocks noChangeArrowheads="1"/>
          </p:cNvSpPr>
          <p:nvPr/>
        </p:nvSpPr>
        <p:spPr bwMode="auto">
          <a:xfrm>
            <a:off x="101600" y="1557338"/>
            <a:ext cx="9036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sz="2000" dirty="0"/>
              <a:t>В качестве основных количественных методов </a:t>
            </a:r>
            <a:r>
              <a:rPr lang="ru-RU" sz="2000" dirty="0" smtClean="0"/>
              <a:t>решения задач ИО являются </a:t>
            </a:r>
            <a:r>
              <a:rPr lang="ru-RU" sz="2000" dirty="0"/>
              <a:t>методы математического программирования</a:t>
            </a:r>
            <a:endParaRPr lang="ru-RU" altLang="ru-RU" sz="1600" dirty="0"/>
          </a:p>
        </p:txBody>
      </p:sp>
      <p:sp>
        <p:nvSpPr>
          <p:cNvPr id="40976" name="TextBox 1"/>
          <p:cNvSpPr txBox="1">
            <a:spLocks noChangeArrowheads="1"/>
          </p:cNvSpPr>
          <p:nvPr/>
        </p:nvSpPr>
        <p:spPr bwMode="auto">
          <a:xfrm>
            <a:off x="2051050" y="3752850"/>
            <a:ext cx="22320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/>
              <a:t>Содержательная постановка задачи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011863" y="4437063"/>
            <a:ext cx="12969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7508875" y="4437063"/>
            <a:ext cx="8651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761940"/>
              </p:ext>
            </p:extLst>
          </p:nvPr>
        </p:nvGraphicFramePr>
        <p:xfrm>
          <a:off x="7596336" y="4130675"/>
          <a:ext cx="18973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Формула" r:id="rId3" imgW="126725" imgH="126725" progId="Equation.3">
                  <p:embed/>
                </p:oleObj>
              </mc:Choice>
              <mc:Fallback>
                <p:oleObj name="Формула" r:id="rId3" imgW="126725" imgH="126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4130675"/>
                        <a:ext cx="18973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4079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7272337" cy="935038"/>
          </a:xfrm>
        </p:spPr>
        <p:txBody>
          <a:bodyPr/>
          <a:lstStyle/>
          <a:p>
            <a:pPr>
              <a:defRPr/>
            </a:pPr>
            <a:r>
              <a:rPr lang="ru-RU" sz="3200" dirty="0" smtClean="0"/>
              <a:t>Формализация задач исследования операций</a:t>
            </a:r>
            <a:endParaRPr lang="ru-RU" sz="32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4294967295"/>
          </p:nvPr>
        </p:nvSpPr>
        <p:spPr>
          <a:xfrm>
            <a:off x="179388" y="1484313"/>
            <a:ext cx="8785225" cy="4897437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ru-RU" sz="2600" dirty="0" smtClean="0"/>
              <a:t>Формализация задачи ИО в </a:t>
            </a:r>
            <a:r>
              <a:rPr lang="ru-RU" sz="2600" dirty="0"/>
              <a:t>принципе может иметь два крайних случая. </a:t>
            </a:r>
            <a:endParaRPr lang="ru-RU" sz="2600" dirty="0" smtClean="0"/>
          </a:p>
          <a:p>
            <a:pPr lvl="1" algn="just">
              <a:defRPr/>
            </a:pPr>
            <a:r>
              <a:rPr lang="ru-RU" sz="2600" dirty="0" smtClean="0"/>
              <a:t>В </a:t>
            </a:r>
            <a:r>
              <a:rPr lang="ru-RU" sz="2600" dirty="0"/>
              <a:t>первом случае в </a:t>
            </a:r>
            <a:r>
              <a:rPr lang="ru-RU" sz="2600" dirty="0" smtClean="0"/>
              <a:t>распоряжении СУ имеется формальная </a:t>
            </a:r>
            <a:r>
              <a:rPr lang="ru-RU" sz="2600" dirty="0"/>
              <a:t>модель, подходящая для описания возникшей ситуации; </a:t>
            </a:r>
            <a:endParaRPr lang="ru-RU" sz="2600" dirty="0" smtClean="0"/>
          </a:p>
          <a:p>
            <a:pPr lvl="1" algn="just">
              <a:defRPr/>
            </a:pPr>
            <a:r>
              <a:rPr lang="ru-RU" sz="2600" dirty="0" smtClean="0"/>
              <a:t>во </a:t>
            </a:r>
            <a:r>
              <a:rPr lang="ru-RU" sz="2600" dirty="0"/>
              <a:t>втором </a:t>
            </a:r>
            <a:r>
              <a:rPr lang="ru-RU" sz="2600" dirty="0" smtClean="0"/>
              <a:t>—такой </a:t>
            </a:r>
            <a:r>
              <a:rPr lang="ru-RU" sz="2600" dirty="0"/>
              <a:t>готовой модели нет, но есть время для ее составления. </a:t>
            </a:r>
          </a:p>
          <a:p>
            <a:pPr marL="457200" lvl="1" indent="0" algn="just">
              <a:buFont typeface="Arial" charset="0"/>
              <a:buNone/>
              <a:defRPr/>
            </a:pPr>
            <a:endParaRPr lang="ru-RU" sz="2600" dirty="0" smtClean="0"/>
          </a:p>
          <a:p>
            <a:pPr marL="457200" lvl="1" indent="0" algn="just">
              <a:buFont typeface="Arial" charset="0"/>
              <a:buNone/>
              <a:defRPr/>
            </a:pPr>
            <a:r>
              <a:rPr lang="ru-RU" sz="2600" dirty="0" smtClean="0"/>
              <a:t>В практике, как </a:t>
            </a:r>
            <a:r>
              <a:rPr lang="ru-RU" sz="2600" dirty="0"/>
              <a:t>правило, наблюдается промежуточное </a:t>
            </a:r>
            <a:r>
              <a:rPr lang="ru-RU" sz="2600" dirty="0" smtClean="0"/>
              <a:t>положение. </a:t>
            </a:r>
          </a:p>
        </p:txBody>
      </p:sp>
    </p:spTree>
    <p:extLst>
      <p:ext uri="{BB962C8B-B14F-4D97-AF65-F5344CB8AC3E}">
        <p14:creationId xmlns:p14="http://schemas.microsoft.com/office/powerpoint/2010/main" val="268539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7138988" cy="1152525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1800" dirty="0" smtClean="0">
                <a:solidFill>
                  <a:srgbClr val="FF9900"/>
                </a:solidFill>
              </a:rPr>
              <a:t> </a:t>
            </a:r>
            <a:r>
              <a:rPr lang="ru-RU" altLang="ru-RU" sz="3200" dirty="0">
                <a:cs typeface="Times New Roman" pitchFamily="18" charset="0"/>
              </a:rPr>
              <a:t>Классификация задач и методов линейного программирования</a:t>
            </a:r>
            <a:endParaRPr lang="ru-RU" altLang="ru-RU" sz="3200" dirty="0" smtClean="0">
              <a:effectLst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50825" y="2060575"/>
            <a:ext cx="8785225" cy="4176713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endParaRPr lang="ru-RU" altLang="ru-RU" sz="900" smtClean="0"/>
          </a:p>
          <a:p>
            <a:pPr marL="457200" indent="-457200" eaLnBrk="1" hangingPunct="1">
              <a:lnSpc>
                <a:spcPct val="90000"/>
              </a:lnSpc>
            </a:pPr>
            <a:endParaRPr lang="ru-RU" altLang="ru-RU" sz="1000" smtClean="0"/>
          </a:p>
        </p:txBody>
      </p:sp>
      <p:sp>
        <p:nvSpPr>
          <p:cNvPr id="430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430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430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4301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43015" name="Rectangle 63"/>
          <p:cNvSpPr>
            <a:spLocks noChangeArrowheads="1"/>
          </p:cNvSpPr>
          <p:nvPr/>
        </p:nvSpPr>
        <p:spPr bwMode="auto">
          <a:xfrm>
            <a:off x="0" y="1282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grpSp>
        <p:nvGrpSpPr>
          <p:cNvPr id="43016" name="Group 16"/>
          <p:cNvGrpSpPr>
            <a:grpSpLocks/>
          </p:cNvGrpSpPr>
          <p:nvPr/>
        </p:nvGrpSpPr>
        <p:grpSpPr bwMode="auto">
          <a:xfrm>
            <a:off x="179388" y="1557338"/>
            <a:ext cx="8856662" cy="4895850"/>
            <a:chOff x="1740" y="1619"/>
            <a:chExt cx="9381" cy="5748"/>
          </a:xfrm>
        </p:grpSpPr>
        <p:sp>
          <p:nvSpPr>
            <p:cNvPr id="43018" name="AutoShape 62"/>
            <p:cNvSpPr>
              <a:spLocks noChangeArrowheads="1"/>
            </p:cNvSpPr>
            <p:nvPr/>
          </p:nvSpPr>
          <p:spPr bwMode="auto">
            <a:xfrm>
              <a:off x="4640" y="1619"/>
              <a:ext cx="2321" cy="64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 b="1">
                  <a:cs typeface="Times New Roman" pitchFamily="18" charset="0"/>
                </a:rPr>
                <a:t>Задачи линейного</a:t>
              </a:r>
              <a:endParaRPr lang="ru-RU" altLang="ru-RU" sz="900"/>
            </a:p>
            <a:p>
              <a:pPr algn="ctr" eaLnBrk="0" hangingPunct="0"/>
              <a:r>
                <a:rPr lang="ru-RU" altLang="ru-RU" sz="1200" b="1">
                  <a:cs typeface="Times New Roman" pitchFamily="18" charset="0"/>
                </a:rPr>
                <a:t>программирования</a:t>
              </a:r>
              <a:endParaRPr lang="ru-RU" altLang="ru-RU"/>
            </a:p>
          </p:txBody>
        </p:sp>
        <p:sp>
          <p:nvSpPr>
            <p:cNvPr id="43019" name="AutoShape 61"/>
            <p:cNvSpPr>
              <a:spLocks noChangeArrowheads="1"/>
            </p:cNvSpPr>
            <p:nvPr/>
          </p:nvSpPr>
          <p:spPr bwMode="auto">
            <a:xfrm>
              <a:off x="1740" y="2730"/>
              <a:ext cx="2321" cy="4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 b="1" i="1">
                  <a:cs typeface="Times New Roman" pitchFamily="18" charset="0"/>
                </a:rPr>
                <a:t>Непрерывные ЗЛП</a:t>
              </a:r>
              <a:endParaRPr lang="ru-RU" altLang="ru-RU"/>
            </a:p>
          </p:txBody>
        </p:sp>
        <p:sp>
          <p:nvSpPr>
            <p:cNvPr id="43020" name="AutoShape 60"/>
            <p:cNvSpPr>
              <a:spLocks noChangeArrowheads="1"/>
            </p:cNvSpPr>
            <p:nvPr/>
          </p:nvSpPr>
          <p:spPr bwMode="auto">
            <a:xfrm>
              <a:off x="8160" y="2730"/>
              <a:ext cx="2321" cy="4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 b="1" i="1">
                  <a:cs typeface="Times New Roman" pitchFamily="18" charset="0"/>
                </a:rPr>
                <a:t>Дискретные ЗЛП</a:t>
              </a:r>
              <a:endParaRPr lang="ru-RU" altLang="ru-RU"/>
            </a:p>
          </p:txBody>
        </p:sp>
        <p:sp>
          <p:nvSpPr>
            <p:cNvPr id="43021" name="AutoShape 59"/>
            <p:cNvSpPr>
              <a:spLocks noChangeArrowheads="1"/>
            </p:cNvSpPr>
            <p:nvPr/>
          </p:nvSpPr>
          <p:spPr bwMode="auto">
            <a:xfrm>
              <a:off x="4640" y="3576"/>
              <a:ext cx="2486" cy="64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 b="1" i="1">
                  <a:cs typeface="Times New Roman" pitchFamily="18" charset="0"/>
                </a:rPr>
                <a:t>Задачи </a:t>
              </a:r>
              <a:endParaRPr lang="ru-RU" altLang="ru-RU" sz="900"/>
            </a:p>
            <a:p>
              <a:pPr algn="ctr" eaLnBrk="0" hangingPunct="0"/>
              <a:r>
                <a:rPr lang="ru-RU" altLang="ru-RU" sz="1200" b="1" i="1">
                  <a:cs typeface="Times New Roman" pitchFamily="18" charset="0"/>
                </a:rPr>
                <a:t>транспортного типа</a:t>
              </a:r>
              <a:endParaRPr lang="ru-RU" altLang="ru-RU"/>
            </a:p>
          </p:txBody>
        </p:sp>
        <p:sp>
          <p:nvSpPr>
            <p:cNvPr id="43022" name="AutoShape 58"/>
            <p:cNvSpPr>
              <a:spLocks noChangeArrowheads="1"/>
            </p:cNvSpPr>
            <p:nvPr/>
          </p:nvSpPr>
          <p:spPr bwMode="auto">
            <a:xfrm>
              <a:off x="7441" y="3591"/>
              <a:ext cx="981" cy="654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 b="1">
                  <a:cs typeface="Times New Roman" pitchFamily="18" charset="0"/>
                </a:rPr>
                <a:t>Общего</a:t>
              </a:r>
              <a:endParaRPr lang="ru-RU" altLang="ru-RU" sz="900"/>
            </a:p>
            <a:p>
              <a:pPr algn="ctr" eaLnBrk="0" hangingPunct="0"/>
              <a:r>
                <a:rPr lang="ru-RU" altLang="ru-RU" sz="1200" b="1">
                  <a:cs typeface="Times New Roman" pitchFamily="18" charset="0"/>
                </a:rPr>
                <a:t>вида</a:t>
              </a:r>
              <a:endParaRPr lang="ru-RU" altLang="ru-RU"/>
            </a:p>
          </p:txBody>
        </p:sp>
        <p:sp>
          <p:nvSpPr>
            <p:cNvPr id="43023" name="AutoShape 57"/>
            <p:cNvSpPr>
              <a:spLocks noChangeArrowheads="1"/>
            </p:cNvSpPr>
            <p:nvPr/>
          </p:nvSpPr>
          <p:spPr bwMode="auto">
            <a:xfrm>
              <a:off x="8528" y="3561"/>
              <a:ext cx="1438" cy="68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 b="1">
                  <a:cs typeface="Times New Roman" pitchFamily="18" charset="0"/>
                </a:rPr>
                <a:t>С неделимостями</a:t>
              </a:r>
              <a:endParaRPr lang="ru-RU" altLang="ru-RU"/>
            </a:p>
          </p:txBody>
        </p:sp>
        <p:sp>
          <p:nvSpPr>
            <p:cNvPr id="43024" name="AutoShape 56"/>
            <p:cNvSpPr>
              <a:spLocks noChangeArrowheads="1"/>
            </p:cNvSpPr>
            <p:nvPr/>
          </p:nvSpPr>
          <p:spPr bwMode="auto">
            <a:xfrm>
              <a:off x="10080" y="3576"/>
              <a:ext cx="981" cy="68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 b="1">
                  <a:cs typeface="Times New Roman" pitchFamily="18" charset="0"/>
                </a:rPr>
                <a:t>Общего</a:t>
              </a:r>
              <a:endParaRPr lang="ru-RU" altLang="ru-RU" sz="900"/>
            </a:p>
            <a:p>
              <a:pPr algn="ctr" eaLnBrk="0" hangingPunct="0"/>
              <a:r>
                <a:rPr lang="ru-RU" altLang="ru-RU" sz="1200" b="1">
                  <a:cs typeface="Times New Roman" pitchFamily="18" charset="0"/>
                </a:rPr>
                <a:t>вида</a:t>
              </a:r>
              <a:endParaRPr lang="ru-RU" altLang="ru-RU"/>
            </a:p>
          </p:txBody>
        </p:sp>
        <p:sp>
          <p:nvSpPr>
            <p:cNvPr id="43025" name="AutoShape 55"/>
            <p:cNvSpPr>
              <a:spLocks noChangeArrowheads="1"/>
            </p:cNvSpPr>
            <p:nvPr/>
          </p:nvSpPr>
          <p:spPr bwMode="auto">
            <a:xfrm>
              <a:off x="1760" y="3576"/>
              <a:ext cx="2321" cy="4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 b="1">
                  <a:cs typeface="Times New Roman" pitchFamily="18" charset="0"/>
                </a:rPr>
                <a:t>ЗЛП общего вида</a:t>
              </a:r>
              <a:endParaRPr lang="ru-RU" altLang="ru-RU"/>
            </a:p>
          </p:txBody>
        </p:sp>
        <p:sp>
          <p:nvSpPr>
            <p:cNvPr id="43026" name="AutoShape 54"/>
            <p:cNvSpPr>
              <a:spLocks noChangeArrowheads="1"/>
            </p:cNvSpPr>
            <p:nvPr/>
          </p:nvSpPr>
          <p:spPr bwMode="auto">
            <a:xfrm>
              <a:off x="4185" y="4592"/>
              <a:ext cx="981" cy="68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 b="1">
                  <a:cs typeface="Times New Roman" pitchFamily="18" charset="0"/>
                </a:rPr>
                <a:t>Транс-портная</a:t>
              </a:r>
              <a:endParaRPr lang="ru-RU" altLang="ru-RU"/>
            </a:p>
          </p:txBody>
        </p:sp>
        <p:sp>
          <p:nvSpPr>
            <p:cNvPr id="43027" name="AutoShape 53"/>
            <p:cNvSpPr>
              <a:spLocks noChangeArrowheads="1"/>
            </p:cNvSpPr>
            <p:nvPr/>
          </p:nvSpPr>
          <p:spPr bwMode="auto">
            <a:xfrm>
              <a:off x="5245" y="4592"/>
              <a:ext cx="1141" cy="68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 b="1">
                  <a:cs typeface="Times New Roman" pitchFamily="18" charset="0"/>
                </a:rPr>
                <a:t>Потоки </a:t>
              </a:r>
              <a:endParaRPr lang="ru-RU" altLang="ru-RU" sz="900"/>
            </a:p>
            <a:p>
              <a:pPr algn="ctr" eaLnBrk="0" hangingPunct="0"/>
              <a:r>
                <a:rPr lang="ru-RU" altLang="ru-RU" sz="1200" b="1">
                  <a:cs typeface="Times New Roman" pitchFamily="18" charset="0"/>
                </a:rPr>
                <a:t>в сетях</a:t>
              </a:r>
              <a:endParaRPr lang="ru-RU" altLang="ru-RU"/>
            </a:p>
          </p:txBody>
        </p:sp>
        <p:sp>
          <p:nvSpPr>
            <p:cNvPr id="43028" name="AutoShape 52"/>
            <p:cNvSpPr>
              <a:spLocks noChangeArrowheads="1"/>
            </p:cNvSpPr>
            <p:nvPr/>
          </p:nvSpPr>
          <p:spPr bwMode="auto">
            <a:xfrm>
              <a:off x="6465" y="4592"/>
              <a:ext cx="1021" cy="68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 b="1">
                  <a:cs typeface="Times New Roman" pitchFamily="18" charset="0"/>
                </a:rPr>
                <a:t>О назна-</a:t>
              </a:r>
              <a:endParaRPr lang="ru-RU" altLang="ru-RU" sz="900"/>
            </a:p>
            <a:p>
              <a:pPr algn="ctr" eaLnBrk="0" hangingPunct="0"/>
              <a:r>
                <a:rPr lang="ru-RU" altLang="ru-RU" sz="1200" b="1">
                  <a:cs typeface="Times New Roman" pitchFamily="18" charset="0"/>
                </a:rPr>
                <a:t>чениях</a:t>
              </a:r>
              <a:endParaRPr lang="ru-RU" altLang="ru-RU"/>
            </a:p>
          </p:txBody>
        </p:sp>
        <p:sp>
          <p:nvSpPr>
            <p:cNvPr id="43029" name="AutoShape 51"/>
            <p:cNvSpPr>
              <a:spLocks noChangeArrowheads="1"/>
            </p:cNvSpPr>
            <p:nvPr/>
          </p:nvSpPr>
          <p:spPr bwMode="auto">
            <a:xfrm>
              <a:off x="10105" y="4592"/>
              <a:ext cx="981" cy="967"/>
            </a:xfrm>
            <a:prstGeom prst="roundRect">
              <a:avLst>
                <a:gd name="adj" fmla="val 16667"/>
              </a:avLst>
            </a:prstGeom>
            <a:pattFill prst="smGrid">
              <a:fgClr>
                <a:srgbClr val="A6A6A6"/>
              </a:fgClr>
              <a:bgClr>
                <a:srgbClr val="F2F2F2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 b="1">
                  <a:cs typeface="Times New Roman" pitchFamily="18" charset="0"/>
                </a:rPr>
                <a:t>Задача</a:t>
              </a:r>
              <a:endParaRPr lang="ru-RU" altLang="ru-RU" sz="900"/>
            </a:p>
            <a:p>
              <a:pPr algn="ctr" eaLnBrk="0" hangingPunct="0"/>
              <a:r>
                <a:rPr lang="ru-RU" altLang="ru-RU" sz="1200" b="1">
                  <a:cs typeface="Times New Roman" pitchFamily="18" charset="0"/>
                </a:rPr>
                <a:t>комми-вояжера</a:t>
              </a:r>
              <a:endParaRPr lang="ru-RU" altLang="ru-RU"/>
            </a:p>
          </p:txBody>
        </p:sp>
        <p:sp>
          <p:nvSpPr>
            <p:cNvPr id="43030" name="AutoShape 50"/>
            <p:cNvSpPr>
              <a:spLocks noChangeArrowheads="1"/>
            </p:cNvSpPr>
            <p:nvPr/>
          </p:nvSpPr>
          <p:spPr bwMode="auto">
            <a:xfrm>
              <a:off x="8835" y="4592"/>
              <a:ext cx="981" cy="967"/>
            </a:xfrm>
            <a:prstGeom prst="roundRect">
              <a:avLst>
                <a:gd name="adj" fmla="val 16667"/>
              </a:avLst>
            </a:prstGeom>
            <a:pattFill prst="smGrid">
              <a:fgClr>
                <a:srgbClr val="A6A6A6"/>
              </a:fgClr>
              <a:bgClr>
                <a:srgbClr val="F2F2F2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 b="1">
                  <a:cs typeface="Times New Roman" pitchFamily="18" charset="0"/>
                </a:rPr>
                <a:t>Задача</a:t>
              </a:r>
              <a:endParaRPr lang="ru-RU" altLang="ru-RU" sz="900"/>
            </a:p>
            <a:p>
              <a:pPr algn="ctr" eaLnBrk="0" hangingPunct="0"/>
              <a:r>
                <a:rPr lang="ru-RU" altLang="ru-RU" sz="1200" b="1">
                  <a:cs typeface="Times New Roman" pitchFamily="18" charset="0"/>
                </a:rPr>
                <a:t>о</a:t>
              </a:r>
              <a:endParaRPr lang="ru-RU" altLang="ru-RU" sz="900"/>
            </a:p>
            <a:p>
              <a:pPr algn="ctr" eaLnBrk="0" hangingPunct="0"/>
              <a:r>
                <a:rPr lang="ru-RU" altLang="ru-RU" sz="1200" b="1">
                  <a:cs typeface="Times New Roman" pitchFamily="18" charset="0"/>
                </a:rPr>
                <a:t>рюкзаке</a:t>
              </a:r>
              <a:endParaRPr lang="ru-RU" altLang="ru-RU"/>
            </a:p>
          </p:txBody>
        </p:sp>
        <p:sp>
          <p:nvSpPr>
            <p:cNvPr id="43031" name="AutoShape 49"/>
            <p:cNvSpPr>
              <a:spLocks noChangeArrowheads="1"/>
            </p:cNvSpPr>
            <p:nvPr/>
          </p:nvSpPr>
          <p:spPr bwMode="auto">
            <a:xfrm>
              <a:off x="2845" y="4592"/>
              <a:ext cx="1181" cy="678"/>
            </a:xfrm>
            <a:prstGeom prst="roundRect">
              <a:avLst>
                <a:gd name="adj" fmla="val 16667"/>
              </a:avLst>
            </a:prstGeom>
            <a:pattFill prst="smGrid">
              <a:fgClr>
                <a:srgbClr val="A6A6A6"/>
              </a:fgClr>
              <a:bgClr>
                <a:srgbClr val="F2F2F2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 b="1">
                  <a:cs typeface="Times New Roman" pitchFamily="18" charset="0"/>
                </a:rPr>
                <a:t>Обратная ЗЛП</a:t>
              </a:r>
              <a:endParaRPr lang="ru-RU" altLang="ru-RU"/>
            </a:p>
          </p:txBody>
        </p:sp>
        <p:sp>
          <p:nvSpPr>
            <p:cNvPr id="43032" name="AutoShape 48"/>
            <p:cNvSpPr>
              <a:spLocks noChangeArrowheads="1"/>
            </p:cNvSpPr>
            <p:nvPr/>
          </p:nvSpPr>
          <p:spPr bwMode="auto">
            <a:xfrm>
              <a:off x="1770" y="4592"/>
              <a:ext cx="981" cy="679"/>
            </a:xfrm>
            <a:prstGeom prst="roundRect">
              <a:avLst>
                <a:gd name="adj" fmla="val 16667"/>
              </a:avLst>
            </a:prstGeom>
            <a:pattFill prst="smGrid">
              <a:fgClr>
                <a:srgbClr val="A6A6A6"/>
              </a:fgClr>
              <a:bgClr>
                <a:srgbClr val="F2F2F2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 b="1">
                  <a:cs typeface="Times New Roman" pitchFamily="18" charset="0"/>
                </a:rPr>
                <a:t>Прямая ЗЛП</a:t>
              </a:r>
              <a:endParaRPr lang="ru-RU" altLang="ru-RU"/>
            </a:p>
          </p:txBody>
        </p:sp>
        <p:sp>
          <p:nvSpPr>
            <p:cNvPr id="43033" name="Line 47"/>
            <p:cNvSpPr>
              <a:spLocks noChangeShapeType="1"/>
            </p:cNvSpPr>
            <p:nvPr/>
          </p:nvSpPr>
          <p:spPr bwMode="auto">
            <a:xfrm>
              <a:off x="9345" y="1964"/>
              <a:ext cx="1" cy="7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34" name="Line 46"/>
            <p:cNvSpPr>
              <a:spLocks noChangeShapeType="1"/>
            </p:cNvSpPr>
            <p:nvPr/>
          </p:nvSpPr>
          <p:spPr bwMode="auto">
            <a:xfrm flipH="1">
              <a:off x="6960" y="1964"/>
              <a:ext cx="238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35" name="Line 45"/>
            <p:cNvSpPr>
              <a:spLocks noChangeShapeType="1"/>
            </p:cNvSpPr>
            <p:nvPr/>
          </p:nvSpPr>
          <p:spPr bwMode="auto">
            <a:xfrm>
              <a:off x="2895" y="1964"/>
              <a:ext cx="1" cy="7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36" name="Line 44"/>
            <p:cNvSpPr>
              <a:spLocks noChangeShapeType="1"/>
            </p:cNvSpPr>
            <p:nvPr/>
          </p:nvSpPr>
          <p:spPr bwMode="auto">
            <a:xfrm>
              <a:off x="2910" y="1964"/>
              <a:ext cx="172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37" name="Line 43"/>
            <p:cNvSpPr>
              <a:spLocks noChangeShapeType="1"/>
            </p:cNvSpPr>
            <p:nvPr/>
          </p:nvSpPr>
          <p:spPr bwMode="auto">
            <a:xfrm>
              <a:off x="4080" y="2970"/>
              <a:ext cx="1711" cy="6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38" name="Line 42"/>
            <p:cNvSpPr>
              <a:spLocks noChangeShapeType="1"/>
            </p:cNvSpPr>
            <p:nvPr/>
          </p:nvSpPr>
          <p:spPr bwMode="auto">
            <a:xfrm flipH="1">
              <a:off x="6240" y="2970"/>
              <a:ext cx="1921" cy="6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39" name="Line 41"/>
            <p:cNvSpPr>
              <a:spLocks noChangeShapeType="1"/>
            </p:cNvSpPr>
            <p:nvPr/>
          </p:nvSpPr>
          <p:spPr bwMode="auto">
            <a:xfrm>
              <a:off x="9345" y="3194"/>
              <a:ext cx="1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40" name="Line 40"/>
            <p:cNvSpPr>
              <a:spLocks noChangeShapeType="1"/>
            </p:cNvSpPr>
            <p:nvPr/>
          </p:nvSpPr>
          <p:spPr bwMode="auto">
            <a:xfrm>
              <a:off x="9360" y="3209"/>
              <a:ext cx="1201" cy="3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41" name="Line 39"/>
            <p:cNvSpPr>
              <a:spLocks noChangeShapeType="1"/>
            </p:cNvSpPr>
            <p:nvPr/>
          </p:nvSpPr>
          <p:spPr bwMode="auto">
            <a:xfrm flipH="1">
              <a:off x="8115" y="3209"/>
              <a:ext cx="1201" cy="3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42" name="Line 38"/>
            <p:cNvSpPr>
              <a:spLocks noChangeShapeType="1"/>
            </p:cNvSpPr>
            <p:nvPr/>
          </p:nvSpPr>
          <p:spPr bwMode="auto">
            <a:xfrm>
              <a:off x="9330" y="4260"/>
              <a:ext cx="1" cy="3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43" name="Line 37"/>
            <p:cNvSpPr>
              <a:spLocks noChangeShapeType="1"/>
            </p:cNvSpPr>
            <p:nvPr/>
          </p:nvSpPr>
          <p:spPr bwMode="auto">
            <a:xfrm>
              <a:off x="10590" y="4260"/>
              <a:ext cx="1" cy="3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>
              <a:off x="2895" y="3209"/>
              <a:ext cx="1" cy="3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45" name="Line 35"/>
            <p:cNvSpPr>
              <a:spLocks noChangeShapeType="1"/>
            </p:cNvSpPr>
            <p:nvPr/>
          </p:nvSpPr>
          <p:spPr bwMode="auto">
            <a:xfrm flipV="1">
              <a:off x="2265" y="4035"/>
              <a:ext cx="1" cy="5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46" name="Line 34"/>
            <p:cNvSpPr>
              <a:spLocks noChangeShapeType="1"/>
            </p:cNvSpPr>
            <p:nvPr/>
          </p:nvSpPr>
          <p:spPr bwMode="auto">
            <a:xfrm>
              <a:off x="3465" y="4035"/>
              <a:ext cx="1" cy="5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47" name="AutoShape 33"/>
            <p:cNvSpPr>
              <a:spLocks noChangeArrowheads="1"/>
            </p:cNvSpPr>
            <p:nvPr/>
          </p:nvSpPr>
          <p:spPr bwMode="auto">
            <a:xfrm>
              <a:off x="1780" y="5967"/>
              <a:ext cx="2021" cy="1400"/>
            </a:xfrm>
            <a:prstGeom prst="roundRect">
              <a:avLst>
                <a:gd name="adj" fmla="val 16667"/>
              </a:avLst>
            </a:prstGeom>
            <a:pattFill prst="pct90">
              <a:fgClr>
                <a:srgbClr val="CCCCCC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>
                  <a:cs typeface="Times New Roman" pitchFamily="18" charset="0"/>
                </a:rPr>
                <a:t>Симплекс-методы:</a:t>
              </a:r>
              <a:endParaRPr lang="ru-RU" altLang="ru-RU" sz="900"/>
            </a:p>
            <a:p>
              <a:pPr algn="just" eaLnBrk="0" hangingPunct="0"/>
              <a:r>
                <a:rPr lang="ru-RU" altLang="ru-RU" sz="1000" b="1">
                  <a:cs typeface="Times New Roman" pitchFamily="18" charset="0"/>
                </a:rPr>
                <a:t>прямой,</a:t>
              </a:r>
              <a:endParaRPr lang="ru-RU" altLang="ru-RU" sz="900"/>
            </a:p>
            <a:p>
              <a:pPr algn="just" eaLnBrk="0" hangingPunct="0"/>
              <a:r>
                <a:rPr lang="ru-RU" altLang="ru-RU" sz="1000" b="1">
                  <a:cs typeface="Times New Roman" pitchFamily="18" charset="0"/>
                </a:rPr>
                <a:t>двойственный,</a:t>
              </a:r>
              <a:endParaRPr lang="ru-RU" altLang="ru-RU" sz="900"/>
            </a:p>
            <a:p>
              <a:pPr algn="just" eaLnBrk="0" hangingPunct="0"/>
              <a:r>
                <a:rPr lang="ru-RU" altLang="ru-RU" sz="1000" b="1">
                  <a:cs typeface="Times New Roman" pitchFamily="18" charset="0"/>
                </a:rPr>
                <a:t>двухэтапный. </a:t>
              </a:r>
              <a:endParaRPr lang="ru-RU" altLang="ru-RU" sz="900"/>
            </a:p>
            <a:p>
              <a:pPr algn="just" eaLnBrk="0" hangingPunct="0"/>
              <a:r>
                <a:rPr lang="ru-RU" altLang="ru-RU" sz="1000" b="1">
                  <a:cs typeface="Times New Roman" pitchFamily="18" charset="0"/>
                </a:rPr>
                <a:t> Анализ модели ЛП</a:t>
              </a:r>
              <a:endParaRPr lang="ru-RU" altLang="ru-RU"/>
            </a:p>
          </p:txBody>
        </p:sp>
        <p:sp>
          <p:nvSpPr>
            <p:cNvPr id="43048" name="AutoShape 32"/>
            <p:cNvSpPr>
              <a:spLocks noChangeArrowheads="1"/>
            </p:cNvSpPr>
            <p:nvPr/>
          </p:nvSpPr>
          <p:spPr bwMode="auto">
            <a:xfrm>
              <a:off x="4050" y="5967"/>
              <a:ext cx="1201" cy="1318"/>
            </a:xfrm>
            <a:prstGeom prst="roundRect">
              <a:avLst>
                <a:gd name="adj" fmla="val 16667"/>
              </a:avLst>
            </a:prstGeom>
            <a:pattFill prst="pct90">
              <a:fgClr>
                <a:srgbClr val="CCCCCC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>
                  <a:cs typeface="Times New Roman" pitchFamily="18" charset="0"/>
                </a:rPr>
                <a:t>Методы:</a:t>
              </a:r>
              <a:endParaRPr lang="ru-RU" altLang="ru-RU" sz="900"/>
            </a:p>
            <a:p>
              <a:pPr eaLnBrk="0" hangingPunct="0"/>
              <a:r>
                <a:rPr lang="ru-RU" altLang="ru-RU" sz="1000" b="1">
                  <a:cs typeface="Times New Roman" pitchFamily="18" charset="0"/>
                </a:rPr>
                <a:t>распреде-лительный,</a:t>
              </a:r>
              <a:endParaRPr lang="ru-RU" altLang="ru-RU" sz="900"/>
            </a:p>
            <a:p>
              <a:pPr eaLnBrk="0" hangingPunct="0"/>
              <a:r>
                <a:rPr lang="ru-RU" altLang="ru-RU" sz="1000" b="1">
                  <a:cs typeface="Times New Roman" pitchFamily="18" charset="0"/>
                </a:rPr>
                <a:t>потенциалов.</a:t>
              </a:r>
              <a:endParaRPr lang="ru-RU" altLang="ru-RU"/>
            </a:p>
          </p:txBody>
        </p:sp>
        <p:sp>
          <p:nvSpPr>
            <p:cNvPr id="43049" name="AutoShape 31"/>
            <p:cNvSpPr>
              <a:spLocks noChangeArrowheads="1"/>
            </p:cNvSpPr>
            <p:nvPr/>
          </p:nvSpPr>
          <p:spPr bwMode="auto">
            <a:xfrm>
              <a:off x="5385" y="5967"/>
              <a:ext cx="871" cy="1156"/>
            </a:xfrm>
            <a:prstGeom prst="roundRect">
              <a:avLst>
                <a:gd name="adj" fmla="val 16667"/>
              </a:avLst>
            </a:prstGeom>
            <a:pattFill prst="pct90">
              <a:fgClr>
                <a:srgbClr val="CCCCCC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>
                  <a:cs typeface="Times New Roman" pitchFamily="18" charset="0"/>
                </a:rPr>
                <a:t>Задача</a:t>
              </a:r>
              <a:endParaRPr lang="ru-RU" altLang="ru-RU" sz="900"/>
            </a:p>
            <a:p>
              <a:pPr algn="ctr" eaLnBrk="0" hangingPunct="0"/>
              <a:r>
                <a:rPr lang="ru-RU" altLang="ru-RU" sz="1000" b="1">
                  <a:cs typeface="Times New Roman" pitchFamily="18" charset="0"/>
                </a:rPr>
                <a:t>о макси-</a:t>
              </a:r>
              <a:endParaRPr lang="ru-RU" altLang="ru-RU" sz="900"/>
            </a:p>
            <a:p>
              <a:pPr algn="ctr" eaLnBrk="0" hangingPunct="0"/>
              <a:r>
                <a:rPr lang="ru-RU" altLang="ru-RU" sz="1000" b="1">
                  <a:cs typeface="Times New Roman" pitchFamily="18" charset="0"/>
                </a:rPr>
                <a:t>мальном потоке</a:t>
              </a:r>
              <a:endParaRPr lang="ru-RU" altLang="ru-RU"/>
            </a:p>
          </p:txBody>
        </p:sp>
        <p:sp>
          <p:nvSpPr>
            <p:cNvPr id="43050" name="AutoShape 30"/>
            <p:cNvSpPr>
              <a:spLocks noChangeArrowheads="1"/>
            </p:cNvSpPr>
            <p:nvPr/>
          </p:nvSpPr>
          <p:spPr bwMode="auto">
            <a:xfrm>
              <a:off x="6480" y="5967"/>
              <a:ext cx="946" cy="1156"/>
            </a:xfrm>
            <a:prstGeom prst="roundRect">
              <a:avLst>
                <a:gd name="adj" fmla="val 16667"/>
              </a:avLst>
            </a:prstGeom>
            <a:pattFill prst="pct90">
              <a:fgClr>
                <a:srgbClr val="CCCCCC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>
                  <a:cs typeface="Times New Roman" pitchFamily="18" charset="0"/>
                </a:rPr>
                <a:t>Методы:</a:t>
              </a:r>
              <a:endParaRPr lang="ru-RU" altLang="ru-RU" sz="900"/>
            </a:p>
            <a:p>
              <a:pPr eaLnBrk="0" hangingPunct="0"/>
              <a:r>
                <a:rPr lang="ru-RU" altLang="ru-RU" sz="1000" b="1">
                  <a:cs typeface="Times New Roman" pitchFamily="18" charset="0"/>
                </a:rPr>
                <a:t>венгер- </a:t>
              </a:r>
              <a:endParaRPr lang="ru-RU" altLang="ru-RU" sz="900"/>
            </a:p>
            <a:p>
              <a:pPr eaLnBrk="0" hangingPunct="0"/>
              <a:r>
                <a:rPr lang="ru-RU" altLang="ru-RU" sz="1000" b="1">
                  <a:cs typeface="Times New Roman" pitchFamily="18" charset="0"/>
                </a:rPr>
                <a:t>ский,</a:t>
              </a:r>
              <a:endParaRPr lang="ru-RU" altLang="ru-RU" sz="900"/>
            </a:p>
            <a:p>
              <a:pPr eaLnBrk="0" hangingPunct="0"/>
              <a:r>
                <a:rPr lang="ru-RU" altLang="ru-RU" sz="1000" b="1">
                  <a:cs typeface="Times New Roman" pitchFamily="18" charset="0"/>
                </a:rPr>
                <a:t>Мака.</a:t>
              </a:r>
              <a:endParaRPr lang="ru-RU" altLang="ru-RU"/>
            </a:p>
          </p:txBody>
        </p:sp>
        <p:sp>
          <p:nvSpPr>
            <p:cNvPr id="43051" name="AutoShape 29"/>
            <p:cNvSpPr>
              <a:spLocks noChangeArrowheads="1"/>
            </p:cNvSpPr>
            <p:nvPr/>
          </p:nvSpPr>
          <p:spPr bwMode="auto">
            <a:xfrm>
              <a:off x="7560" y="5967"/>
              <a:ext cx="1201" cy="1318"/>
            </a:xfrm>
            <a:prstGeom prst="roundRect">
              <a:avLst>
                <a:gd name="adj" fmla="val 16667"/>
              </a:avLst>
            </a:prstGeom>
            <a:pattFill prst="pct90">
              <a:fgClr>
                <a:srgbClr val="CCCCCC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>
                  <a:cs typeface="Times New Roman" pitchFamily="18" charset="0"/>
                </a:rPr>
                <a:t>Метод</a:t>
              </a:r>
              <a:endParaRPr lang="ru-RU" altLang="ru-RU" sz="900"/>
            </a:p>
            <a:p>
              <a:pPr algn="ctr" eaLnBrk="0" hangingPunct="0"/>
              <a:r>
                <a:rPr lang="ru-RU" altLang="ru-RU" sz="1000" b="1">
                  <a:cs typeface="Times New Roman" pitchFamily="18" charset="0"/>
                </a:rPr>
                <a:t>отсечения ветвей </a:t>
              </a:r>
              <a:endParaRPr lang="ru-RU" altLang="ru-RU" sz="900"/>
            </a:p>
            <a:p>
              <a:pPr algn="ctr" eaLnBrk="0" hangingPunct="0"/>
              <a:r>
                <a:rPr lang="ru-RU" altLang="ru-RU" sz="1000" b="1">
                  <a:cs typeface="Times New Roman" pitchFamily="18" charset="0"/>
                </a:rPr>
                <a:t>и границ</a:t>
              </a:r>
              <a:endParaRPr lang="ru-RU" altLang="ru-RU" sz="900"/>
            </a:p>
            <a:p>
              <a:pPr algn="ctr" eaLnBrk="0" hangingPunct="0"/>
              <a:r>
                <a:rPr lang="ru-RU" altLang="ru-RU" sz="1000" b="1">
                  <a:cs typeface="Times New Roman" pitchFamily="18" charset="0"/>
                </a:rPr>
                <a:t>(Гомори)</a:t>
              </a:r>
              <a:endParaRPr lang="ru-RU" altLang="ru-RU"/>
            </a:p>
          </p:txBody>
        </p:sp>
        <p:sp>
          <p:nvSpPr>
            <p:cNvPr id="43052" name="AutoShape 28"/>
            <p:cNvSpPr>
              <a:spLocks noChangeArrowheads="1"/>
            </p:cNvSpPr>
            <p:nvPr/>
          </p:nvSpPr>
          <p:spPr bwMode="auto">
            <a:xfrm>
              <a:off x="10070" y="5968"/>
              <a:ext cx="1051" cy="633"/>
            </a:xfrm>
            <a:prstGeom prst="roundRect">
              <a:avLst>
                <a:gd name="adj" fmla="val 16667"/>
              </a:avLst>
            </a:prstGeom>
            <a:pattFill prst="pct90">
              <a:fgClr>
                <a:srgbClr val="CCCCCC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>
                  <a:cs typeface="Times New Roman" pitchFamily="18" charset="0"/>
                </a:rPr>
                <a:t>Алгоритм</a:t>
              </a:r>
              <a:endParaRPr lang="ru-RU" altLang="ru-RU" sz="900"/>
            </a:p>
            <a:p>
              <a:pPr algn="ctr" eaLnBrk="0" hangingPunct="0"/>
              <a:r>
                <a:rPr lang="ru-RU" altLang="ru-RU" sz="1000" b="1">
                  <a:cs typeface="Times New Roman" pitchFamily="18" charset="0"/>
                </a:rPr>
                <a:t>Литтла</a:t>
              </a:r>
              <a:endParaRPr lang="ru-RU" altLang="ru-RU"/>
            </a:p>
          </p:txBody>
        </p:sp>
        <p:sp>
          <p:nvSpPr>
            <p:cNvPr id="43053" name="Line 27"/>
            <p:cNvSpPr>
              <a:spLocks noChangeShapeType="1"/>
            </p:cNvSpPr>
            <p:nvPr/>
          </p:nvSpPr>
          <p:spPr bwMode="auto">
            <a:xfrm>
              <a:off x="2220" y="5264"/>
              <a:ext cx="556" cy="7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54" name="Line 26"/>
            <p:cNvSpPr>
              <a:spLocks noChangeShapeType="1"/>
            </p:cNvSpPr>
            <p:nvPr/>
          </p:nvSpPr>
          <p:spPr bwMode="auto">
            <a:xfrm flipH="1">
              <a:off x="2760" y="5279"/>
              <a:ext cx="691" cy="6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55" name="Line 25"/>
            <p:cNvSpPr>
              <a:spLocks noChangeShapeType="1"/>
            </p:cNvSpPr>
            <p:nvPr/>
          </p:nvSpPr>
          <p:spPr bwMode="auto">
            <a:xfrm>
              <a:off x="4650" y="5264"/>
              <a:ext cx="1" cy="7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56" name="Line 24"/>
            <p:cNvSpPr>
              <a:spLocks noChangeShapeType="1"/>
            </p:cNvSpPr>
            <p:nvPr/>
          </p:nvSpPr>
          <p:spPr bwMode="auto">
            <a:xfrm>
              <a:off x="5850" y="5279"/>
              <a:ext cx="1" cy="7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57" name="Line 23"/>
            <p:cNvSpPr>
              <a:spLocks noChangeShapeType="1"/>
            </p:cNvSpPr>
            <p:nvPr/>
          </p:nvSpPr>
          <p:spPr bwMode="auto">
            <a:xfrm>
              <a:off x="6960" y="5294"/>
              <a:ext cx="1" cy="7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58" name="Line 22"/>
            <p:cNvSpPr>
              <a:spLocks noChangeShapeType="1"/>
            </p:cNvSpPr>
            <p:nvPr/>
          </p:nvSpPr>
          <p:spPr bwMode="auto">
            <a:xfrm>
              <a:off x="8115" y="4260"/>
              <a:ext cx="1" cy="17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59" name="Line 21"/>
            <p:cNvSpPr>
              <a:spLocks noChangeShapeType="1"/>
            </p:cNvSpPr>
            <p:nvPr/>
          </p:nvSpPr>
          <p:spPr bwMode="auto">
            <a:xfrm>
              <a:off x="10635" y="5565"/>
              <a:ext cx="1" cy="4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60" name="Line 19"/>
            <p:cNvSpPr>
              <a:spLocks noChangeShapeType="1"/>
            </p:cNvSpPr>
            <p:nvPr/>
          </p:nvSpPr>
          <p:spPr bwMode="auto">
            <a:xfrm>
              <a:off x="5850" y="4215"/>
              <a:ext cx="0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61" name="Line 18"/>
            <p:cNvSpPr>
              <a:spLocks noChangeShapeType="1"/>
            </p:cNvSpPr>
            <p:nvPr/>
          </p:nvSpPr>
          <p:spPr bwMode="auto">
            <a:xfrm>
              <a:off x="6945" y="4230"/>
              <a:ext cx="0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62" name="Line 17"/>
            <p:cNvSpPr>
              <a:spLocks noChangeShapeType="1"/>
            </p:cNvSpPr>
            <p:nvPr/>
          </p:nvSpPr>
          <p:spPr bwMode="auto">
            <a:xfrm>
              <a:off x="4815" y="4230"/>
              <a:ext cx="0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3017" name="Rectangle 86"/>
          <p:cNvSpPr>
            <a:spLocks noChangeArrowheads="1"/>
          </p:cNvSpPr>
          <p:nvPr/>
        </p:nvSpPr>
        <p:spPr bwMode="auto">
          <a:xfrm>
            <a:off x="0" y="1282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54095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>
              <a:buNone/>
            </a:pPr>
            <a:r>
              <a:rPr lang="ru-RU" altLang="ru-RU" dirty="0"/>
              <a:t>Возможные тематики задач ЛП:</a:t>
            </a:r>
          </a:p>
          <a:p>
            <a:pPr>
              <a:buClr>
                <a:srgbClr val="009900"/>
              </a:buClr>
              <a:buFontTx/>
              <a:buChar char="•"/>
            </a:pPr>
            <a:r>
              <a:rPr lang="ru-RU" altLang="ru-RU" sz="2400" dirty="0"/>
              <a:t>рациональное использование сырья и материалов;</a:t>
            </a:r>
          </a:p>
          <a:p>
            <a:pPr>
              <a:buClr>
                <a:srgbClr val="009900"/>
              </a:buClr>
              <a:buFontTx/>
              <a:buChar char="•"/>
            </a:pPr>
            <a:r>
              <a:rPr lang="ru-RU" altLang="ru-RU" sz="2400" dirty="0"/>
              <a:t>задачи оптимизации раскроя;</a:t>
            </a:r>
          </a:p>
          <a:p>
            <a:pPr>
              <a:buClr>
                <a:srgbClr val="009900"/>
              </a:buClr>
              <a:buFontTx/>
              <a:buChar char="•"/>
            </a:pPr>
            <a:r>
              <a:rPr lang="ru-RU" altLang="ru-RU" sz="2400" dirty="0"/>
              <a:t>оптимизации производственной программы предприятий;</a:t>
            </a:r>
          </a:p>
          <a:p>
            <a:pPr>
              <a:buClr>
                <a:srgbClr val="009900"/>
              </a:buClr>
              <a:buFontTx/>
              <a:buChar char="•"/>
            </a:pPr>
            <a:r>
              <a:rPr lang="ru-RU" altLang="ru-RU" sz="2400" dirty="0"/>
              <a:t>оптимального размещения и концентрации производства; </a:t>
            </a:r>
          </a:p>
          <a:p>
            <a:pPr>
              <a:buClr>
                <a:srgbClr val="009900"/>
              </a:buClr>
              <a:buFontTx/>
              <a:buChar char="•"/>
            </a:pPr>
            <a:r>
              <a:rPr lang="ru-RU" altLang="ru-RU" sz="2400" dirty="0"/>
              <a:t>на составление оптимального плана перевозок, работы транспорта; </a:t>
            </a:r>
          </a:p>
          <a:p>
            <a:pPr>
              <a:buClr>
                <a:srgbClr val="009900"/>
              </a:buClr>
              <a:buFontTx/>
              <a:buChar char="•"/>
            </a:pPr>
            <a:r>
              <a:rPr lang="ru-RU" altLang="ru-RU" sz="2400" dirty="0"/>
              <a:t>управления производственными запасами; </a:t>
            </a:r>
          </a:p>
          <a:p>
            <a:pPr>
              <a:buClr>
                <a:srgbClr val="009900"/>
              </a:buClr>
              <a:buFontTx/>
              <a:buChar char="•"/>
            </a:pPr>
            <a:r>
              <a:rPr lang="ru-RU" altLang="ru-RU" sz="2400" dirty="0"/>
              <a:t>и многие другие, принадлежащие сфере оптимального планирования.</a:t>
            </a:r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7504" y="197768"/>
            <a:ext cx="7632848" cy="1070992"/>
          </a:xfrm>
        </p:spPr>
        <p:txBody>
          <a:bodyPr/>
          <a:lstStyle/>
          <a:p>
            <a:r>
              <a:rPr lang="ru-RU" dirty="0" smtClean="0"/>
              <a:t>Решаемые задачи ИО методами ЛП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0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ru-RU" dirty="0" smtClean="0">
                <a:latin typeface="Times New Roman" pitchFamily="18" charset="0"/>
              </a:rPr>
              <a:t>Далее рассмотрим содержательные и математические постановки следующих задач исследования операций, в которых в качестве искомых переменных выступают векторные переменные.</a:t>
            </a:r>
          </a:p>
          <a:p>
            <a:pPr marL="0" indent="0">
              <a:buFont typeface="Arial" charset="0"/>
              <a:buChar char="•"/>
            </a:pPr>
            <a:r>
              <a:rPr lang="ru-RU" dirty="0" smtClean="0">
                <a:latin typeface="Times New Roman" pitchFamily="18" charset="0"/>
              </a:rPr>
              <a:t>Задача использования ресурсов (планирования производства);</a:t>
            </a:r>
          </a:p>
          <a:p>
            <a:pPr marL="0" indent="0">
              <a:buFont typeface="Arial" charset="0"/>
              <a:buChar char="•"/>
            </a:pPr>
            <a:r>
              <a:rPr lang="ru-RU" dirty="0" smtClean="0">
                <a:latin typeface="Times New Roman" pitchFamily="18" charset="0"/>
              </a:rPr>
              <a:t>Задача о смесях (о рационе питания, получения сплавов) </a:t>
            </a:r>
          </a:p>
          <a:p>
            <a:pPr marL="0" indent="0">
              <a:buFont typeface="Arial" charset="0"/>
              <a:buChar char="•"/>
            </a:pPr>
            <a:r>
              <a:rPr lang="ru-RU" dirty="0" smtClean="0">
                <a:latin typeface="Times New Roman" pitchFamily="18" charset="0"/>
              </a:rPr>
              <a:t>Задача о раскрое материалов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98438"/>
            <a:ext cx="6994525" cy="1069975"/>
          </a:xfrm>
        </p:spPr>
        <p:txBody>
          <a:bodyPr/>
          <a:lstStyle/>
          <a:p>
            <a:pPr>
              <a:defRPr/>
            </a:pPr>
            <a:r>
              <a:rPr lang="ru-RU" sz="3200" dirty="0" err="1" smtClean="0"/>
              <a:t>Одноиндексные</a:t>
            </a:r>
            <a:r>
              <a:rPr lang="ru-RU" sz="3200" dirty="0" smtClean="0"/>
              <a:t> задачи ИО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4452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6994525" cy="1069975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 smtClean="0"/>
              <a:t>Основная цель проведения </a:t>
            </a:r>
            <a:r>
              <a:rPr lang="ru-RU" sz="3200" dirty="0" err="1" smtClean="0"/>
              <a:t>вебинаров</a:t>
            </a:r>
            <a:endParaRPr lang="ru-RU" sz="3200" dirty="0"/>
          </a:p>
        </p:txBody>
      </p:sp>
      <p:sp>
        <p:nvSpPr>
          <p:cNvPr id="28674" name="Объект 2"/>
          <p:cNvSpPr>
            <a:spLocks noGrp="1"/>
          </p:cNvSpPr>
          <p:nvPr>
            <p:ph idx="1"/>
          </p:nvPr>
        </p:nvSpPr>
        <p:spPr>
          <a:xfrm>
            <a:off x="611188" y="2276475"/>
            <a:ext cx="8229600" cy="355758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Цель вебинаров курса «Исследование операций» состоит в изложении вопросов моделирования процессов в объектах управления организационных систем, направленных на выработку навыков применения методов, моделей и алгоритмов поиска  оптимальных решений.</a:t>
            </a:r>
          </a:p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669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950" y="44450"/>
            <a:ext cx="7416800" cy="1144588"/>
          </a:xfrm>
        </p:spPr>
        <p:txBody>
          <a:bodyPr/>
          <a:lstStyle/>
          <a:p>
            <a:pPr>
              <a:defRPr/>
            </a:pPr>
            <a:r>
              <a:rPr lang="ru-RU" sz="3200" dirty="0" smtClean="0"/>
              <a:t>Задача использования ресурсов (планирования производства)</a:t>
            </a:r>
            <a:endParaRPr lang="ru-RU" sz="3200" dirty="0"/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4294967295"/>
          </p:nvPr>
        </p:nvSpPr>
        <p:spPr>
          <a:xfrm>
            <a:off x="0" y="1484784"/>
            <a:ext cx="9036496" cy="3600400"/>
          </a:xfrm>
          <a:blipFill rotWithShape="1">
            <a:blip r:embed="rId2"/>
            <a:stretch>
              <a:fillRect l="-945" t="-3051" r="-1080"/>
            </a:stretch>
          </a:blipFill>
        </p:spPr>
        <p:txBody>
          <a:bodyPr/>
          <a:lstStyle/>
          <a:p>
            <a:pPr>
              <a:defRPr/>
            </a:pPr>
            <a:r>
              <a:rPr lang="ru-RU" dirty="0">
                <a:noFill/>
              </a:rPr>
              <a:t> 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4294967295"/>
          </p:nvPr>
        </p:nvSpPr>
        <p:spPr>
          <a:xfrm>
            <a:off x="395288" y="4941888"/>
            <a:ext cx="8569325" cy="1150937"/>
          </a:xfrm>
        </p:spPr>
        <p:txBody>
          <a:bodyPr/>
          <a:lstStyle/>
          <a:p>
            <a:r>
              <a:rPr lang="ru-RU" sz="2800" dirty="0" smtClean="0"/>
              <a:t>Требуется определить план выпуска продукции каждого вида, </a:t>
            </a:r>
            <a:r>
              <a:rPr lang="ru-RU" sz="2800" dirty="0" err="1" smtClean="0"/>
              <a:t>максимизирующий</a:t>
            </a:r>
            <a:r>
              <a:rPr lang="ru-RU" sz="2800" dirty="0" smtClean="0"/>
              <a:t> доход фабрики.</a:t>
            </a:r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56872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700"/>
            <a:ext cx="6876256" cy="1009650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eaLnBrk="1" hangingPunct="1"/>
            <a:r>
              <a:rPr lang="ru-RU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Формализованное описание задачи</a:t>
            </a:r>
          </a:p>
        </p:txBody>
      </p:sp>
      <p:sp>
        <p:nvSpPr>
          <p:cNvPr id="46082" name="Объект 2" hidden="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endParaRPr lang="ru-RU" altLang="ru-RU" smtClean="0"/>
          </a:p>
          <a:p>
            <a:pPr eaLnBrk="1" hangingPunct="1"/>
            <a:r>
              <a:rPr lang="ru-RU" altLang="ru-RU" b="1" smtClean="0"/>
              <a:t>    шкафы</a:t>
            </a:r>
            <a:endParaRPr lang="ru-RU" altLang="ru-RU" smtClean="0"/>
          </a:p>
          <a:p>
            <a:pPr eaLnBrk="1" hangingPunct="1"/>
            <a:r>
              <a:rPr lang="ru-RU" altLang="ru-RU" b="1" smtClean="0"/>
              <a:t>   столы</a:t>
            </a:r>
            <a:endParaRPr lang="ru-RU" altLang="ru-RU" smtClean="0"/>
          </a:p>
          <a:p>
            <a:pPr eaLnBrk="1" hangingPunct="1"/>
            <a:r>
              <a:rPr lang="ru-RU" altLang="ru-RU" b="1" smtClean="0"/>
              <a:t>шурупы</a:t>
            </a:r>
            <a:endParaRPr lang="ru-RU" altLang="ru-RU" smtClean="0"/>
          </a:p>
          <a:p>
            <a:pPr eaLnBrk="1" hangingPunct="1"/>
            <a:r>
              <a:rPr lang="ru-RU" altLang="ru-RU" b="1" smtClean="0"/>
              <a:t>пиломатериал</a:t>
            </a:r>
            <a:endParaRPr lang="ru-RU" altLang="ru-RU" smtClean="0"/>
          </a:p>
          <a:p>
            <a:pPr eaLnBrk="1" hangingPunct="1"/>
            <a:r>
              <a:rPr lang="ru-RU" altLang="ru-RU" b="1" smtClean="0"/>
              <a:t>краска</a:t>
            </a:r>
            <a:endParaRPr lang="ru-RU" altLang="ru-RU" smtClean="0"/>
          </a:p>
          <a:p>
            <a:pPr eaLnBrk="1" hangingPunct="1"/>
            <a:r>
              <a:rPr lang="ru-RU" altLang="ru-RU" smtClean="0"/>
              <a:t>Рис. 2.2. Формализованное описание задачи</a:t>
            </a:r>
          </a:p>
          <a:p>
            <a:pPr eaLnBrk="1" hangingPunct="1"/>
            <a:endParaRPr lang="ru-RU" altLang="ru-RU" smtClean="0"/>
          </a:p>
        </p:txBody>
      </p:sp>
      <p:sp>
        <p:nvSpPr>
          <p:cNvPr id="7" name="Прямоугольник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15816" y="2312595"/>
            <a:ext cx="2880320" cy="144016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051050" y="3057525"/>
            <a:ext cx="8651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051050" y="2565400"/>
            <a:ext cx="8651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2051050" y="3573463"/>
            <a:ext cx="8651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3708400" y="1628775"/>
            <a:ext cx="0" cy="684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5076825" y="1628775"/>
            <a:ext cx="0" cy="684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18536" y="2171049"/>
            <a:ext cx="158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пиломатериал</a:t>
            </a:r>
            <a:endParaRPr lang="ru-RU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57234" y="2718971"/>
            <a:ext cx="158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шурупы</a:t>
            </a:r>
            <a:endParaRPr lang="ru-R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157234" y="3234355"/>
            <a:ext cx="158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краска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072" y="2196068"/>
                <a:ext cx="949747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000" b="1" i="1" dirty="0" smtClean="0">
                            <a:latin typeface="Cambria Math"/>
                          </a:rPr>
                          <m:t>м</m:t>
                        </m:r>
                      </m:e>
                      <m:sup>
                        <m:r>
                          <a:rPr lang="ru-RU" sz="2000" b="1" i="1" dirty="0" smtClean="0"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ru-RU" sz="2000" b="1" i="1" dirty="0" smtClean="0">
                        <a:latin typeface="Cambria Math"/>
                      </a:rPr>
                      <m:t>)</m:t>
                    </m:r>
                  </m:oMath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72" y="2196068"/>
                <a:ext cx="949747" cy="407099"/>
              </a:xfrm>
              <a:prstGeom prst="rect">
                <a:avLst/>
              </a:prstGeom>
              <a:blipFill rotWithShape="1">
                <a:blip r:embed="rId3"/>
                <a:stretch>
                  <a:fillRect l="-645" t="-4478" r="-3226" b="-26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05072" y="2718971"/>
                <a:ext cx="9054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ru-RU" sz="2000" b="1" i="0" dirty="0" smtClean="0">
                        <a:latin typeface="Cambria Math"/>
                      </a:rPr>
                      <m:t>кг</m:t>
                    </m:r>
                    <m:r>
                      <a:rPr lang="ru-RU" sz="2000" b="1" i="1" dirty="0" smtClean="0">
                        <a:latin typeface="Cambria Math"/>
                      </a:rPr>
                      <m:t>)</m:t>
                    </m:r>
                  </m:oMath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72" y="2718971"/>
                <a:ext cx="905441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676" t="-6061" r="-3378" b="-27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3913" y="3167065"/>
                <a:ext cx="9054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ru-RU" sz="2000" b="1" i="0" dirty="0" smtClean="0">
                        <a:latin typeface="Cambria Math"/>
                      </a:rPr>
                      <m:t>кг</m:t>
                    </m:r>
                    <m:r>
                      <a:rPr lang="ru-RU" sz="2000" b="1" i="1" dirty="0" smtClean="0">
                        <a:latin typeface="Cambria Math"/>
                      </a:rPr>
                      <m:t>)</m:t>
                    </m:r>
                  </m:oMath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13" y="3167065"/>
                <a:ext cx="905441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676" t="-6154" r="-3378" b="-29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161706" y="1493828"/>
            <a:ext cx="765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столы  </a:t>
            </a:r>
            <a:endParaRPr lang="ru-R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366945" y="146305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шкафы</a:t>
            </a:r>
            <a:endParaRPr lang="ru-RU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199718" y="1801604"/>
            <a:ext cx="765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цена  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65504" y="1463050"/>
                <a:ext cx="763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ru-RU" b="1" i="1" smtClean="0"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504" y="1463050"/>
                <a:ext cx="76328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333929" y="1463050"/>
                <a:ext cx="763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ru-RU" b="1" i="1" smtClean="0"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29" y="1463050"/>
                <a:ext cx="76328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96961" y="1805299"/>
                <a:ext cx="476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961" y="1805299"/>
                <a:ext cx="47634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81832" y="1805299"/>
                <a:ext cx="476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832" y="1805299"/>
                <a:ext cx="47634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2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700"/>
            <a:ext cx="9144000" cy="1009650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eaLnBrk="1" hangingPunct="1"/>
            <a:r>
              <a:rPr lang="ru-RU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Формализованное описание задачи</a:t>
            </a:r>
          </a:p>
        </p:txBody>
      </p:sp>
      <p:sp>
        <p:nvSpPr>
          <p:cNvPr id="46082" name="Объект 2" hidden="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endParaRPr lang="ru-RU" altLang="ru-RU" smtClean="0"/>
          </a:p>
          <a:p>
            <a:pPr eaLnBrk="1" hangingPunct="1"/>
            <a:r>
              <a:rPr lang="ru-RU" altLang="ru-RU" b="1" smtClean="0"/>
              <a:t>    шкафы</a:t>
            </a:r>
            <a:endParaRPr lang="ru-RU" altLang="ru-RU" smtClean="0"/>
          </a:p>
          <a:p>
            <a:pPr eaLnBrk="1" hangingPunct="1"/>
            <a:r>
              <a:rPr lang="ru-RU" altLang="ru-RU" b="1" smtClean="0"/>
              <a:t>   столы</a:t>
            </a:r>
            <a:endParaRPr lang="ru-RU" altLang="ru-RU" smtClean="0"/>
          </a:p>
          <a:p>
            <a:pPr eaLnBrk="1" hangingPunct="1"/>
            <a:r>
              <a:rPr lang="ru-RU" altLang="ru-RU" b="1" smtClean="0"/>
              <a:t>шурупы</a:t>
            </a:r>
            <a:endParaRPr lang="ru-RU" altLang="ru-RU" smtClean="0"/>
          </a:p>
          <a:p>
            <a:pPr eaLnBrk="1" hangingPunct="1"/>
            <a:r>
              <a:rPr lang="ru-RU" altLang="ru-RU" b="1" smtClean="0"/>
              <a:t>пиломатериал</a:t>
            </a:r>
            <a:endParaRPr lang="ru-RU" altLang="ru-RU" smtClean="0"/>
          </a:p>
          <a:p>
            <a:pPr eaLnBrk="1" hangingPunct="1"/>
            <a:r>
              <a:rPr lang="ru-RU" altLang="ru-RU" b="1" smtClean="0"/>
              <a:t>краска</a:t>
            </a:r>
            <a:endParaRPr lang="ru-RU" altLang="ru-RU" smtClean="0"/>
          </a:p>
          <a:p>
            <a:pPr eaLnBrk="1" hangingPunct="1"/>
            <a:r>
              <a:rPr lang="ru-RU" altLang="ru-RU" smtClean="0"/>
              <a:t>Рис. 2.2. Формализованное описание задачи</a:t>
            </a:r>
          </a:p>
          <a:p>
            <a:pPr eaLnBrk="1" hangingPunct="1"/>
            <a:endParaRPr lang="ru-RU" altLang="ru-RU" smtClean="0"/>
          </a:p>
        </p:txBody>
      </p:sp>
      <p:sp>
        <p:nvSpPr>
          <p:cNvPr id="7" name="Прямоугольник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15816" y="2312595"/>
            <a:ext cx="2880320" cy="144016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051050" y="3057525"/>
            <a:ext cx="8651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051050" y="2565400"/>
            <a:ext cx="8651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2051050" y="3573463"/>
            <a:ext cx="8651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3708400" y="1628775"/>
            <a:ext cx="0" cy="684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5076825" y="1628775"/>
            <a:ext cx="0" cy="684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8168" y="4293096"/>
            <a:ext cx="8324312" cy="2106731"/>
          </a:xfrm>
          <a:prstGeom prst="rect">
            <a:avLst/>
          </a:prstGeom>
          <a:blipFill rotWithShape="1">
            <a:blip r:embed="rId3"/>
            <a:stretch>
              <a:fillRect l="-586" t="-1445" b="-2023"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1771650" y="5876925"/>
            <a:ext cx="3524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18536" y="2171049"/>
            <a:ext cx="158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пиломатериал</a:t>
            </a:r>
            <a:endParaRPr lang="ru-RU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57234" y="2718971"/>
            <a:ext cx="158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шурупы</a:t>
            </a:r>
            <a:endParaRPr lang="ru-R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157234" y="3234355"/>
            <a:ext cx="158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краска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072" y="2196068"/>
                <a:ext cx="949747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000" b="1" i="1" dirty="0" smtClean="0">
                            <a:latin typeface="Cambria Math"/>
                          </a:rPr>
                          <m:t>м</m:t>
                        </m:r>
                      </m:e>
                      <m:sup>
                        <m:r>
                          <a:rPr lang="ru-RU" sz="2000" b="1" i="1" dirty="0" smtClean="0"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ru-RU" sz="2000" b="1" i="1" dirty="0" smtClean="0">
                        <a:latin typeface="Cambria Math"/>
                      </a:rPr>
                      <m:t>)</m:t>
                    </m:r>
                  </m:oMath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72" y="2196068"/>
                <a:ext cx="949747" cy="407099"/>
              </a:xfrm>
              <a:prstGeom prst="rect">
                <a:avLst/>
              </a:prstGeom>
              <a:blipFill rotWithShape="1">
                <a:blip r:embed="rId4"/>
                <a:stretch>
                  <a:fillRect l="-645" t="-4478" r="-3226" b="-26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05072" y="2718971"/>
                <a:ext cx="9054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ru-RU" sz="2000" b="1" i="0" dirty="0" smtClean="0">
                        <a:latin typeface="Cambria Math"/>
                      </a:rPr>
                      <m:t>кг</m:t>
                    </m:r>
                    <m:r>
                      <a:rPr lang="ru-RU" sz="2000" b="1" i="1" dirty="0" smtClean="0">
                        <a:latin typeface="Cambria Math"/>
                      </a:rPr>
                      <m:t>)</m:t>
                    </m:r>
                  </m:oMath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72" y="2718971"/>
                <a:ext cx="905441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676" t="-6061" r="-3378" b="-27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3913" y="3167065"/>
                <a:ext cx="9054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ru-RU" sz="2000" b="1" i="0" dirty="0" smtClean="0">
                        <a:latin typeface="Cambria Math"/>
                      </a:rPr>
                      <m:t>кг</m:t>
                    </m:r>
                    <m:r>
                      <a:rPr lang="ru-RU" sz="2000" b="1" i="1" dirty="0" smtClean="0">
                        <a:latin typeface="Cambria Math"/>
                      </a:rPr>
                      <m:t>)</m:t>
                    </m:r>
                  </m:oMath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13" y="3167065"/>
                <a:ext cx="905441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676" t="-6154" r="-3378" b="-29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161706" y="1493828"/>
            <a:ext cx="765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столы  </a:t>
            </a:r>
            <a:endParaRPr lang="ru-R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366945" y="146305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шкафы</a:t>
            </a:r>
            <a:endParaRPr lang="ru-RU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199718" y="1801604"/>
            <a:ext cx="765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цена  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65504" y="1463050"/>
                <a:ext cx="763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ru-RU" b="1" i="1" smtClean="0"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504" y="1463050"/>
                <a:ext cx="76328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333929" y="1463050"/>
                <a:ext cx="763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ru-RU" b="1" i="1" smtClean="0"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29" y="1463050"/>
                <a:ext cx="76328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96961" y="1805299"/>
                <a:ext cx="476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961" y="1805299"/>
                <a:ext cx="47634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81832" y="1805299"/>
                <a:ext cx="476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832" y="1805299"/>
                <a:ext cx="4763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9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251520" y="1844824"/>
                <a:ext cx="8640638" cy="1944216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ru-RU" dirty="0" smtClean="0"/>
                  <a:t>Решением задачи является план производства столов и шкафов </a:t>
                </a:r>
                <a:r>
                  <a:rPr lang="en-US" i="1" dirty="0" smtClean="0"/>
                  <a:t>X</a:t>
                </a:r>
                <a:r>
                  <a:rPr lang="ru-RU" i="1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, целью – максимизировать доход </a:t>
                </a:r>
                <a:r>
                  <a:rPr lang="ru-RU" dirty="0"/>
                  <a:t>от продажи столов и </a:t>
                </a:r>
                <a:r>
                  <a:rPr lang="ru-RU" dirty="0" smtClean="0"/>
                  <a:t>шкафов:</a:t>
                </a:r>
                <a:endParaRPr lang="ru-RU" dirty="0"/>
              </a:p>
              <a:p>
                <a:pPr marL="0" indent="0">
                  <a:buNone/>
                  <a:defRPr/>
                </a:pPr>
                <a:r>
                  <a:rPr lang="ru-RU" dirty="0" smtClean="0"/>
                  <a:t>Целевая функция в модели задачи: </a:t>
                </a:r>
              </a:p>
              <a:p>
                <a:pPr marL="45720" indent="0">
                  <a:buFont typeface="Arial" charset="0"/>
                  <a:buNone/>
                  <a:defRPr/>
                </a:pPr>
                <a:endParaRPr lang="ru-RU" dirty="0" smtClean="0"/>
              </a:p>
              <a:p>
                <a:pPr marL="0" indent="0">
                  <a:buNone/>
                  <a:defRPr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251520" y="1844824"/>
                <a:ext cx="8640638" cy="1944216"/>
              </a:xfrm>
              <a:blipFill rotWithShape="1">
                <a:blip r:embed="rId3"/>
                <a:stretch>
                  <a:fillRect l="-1763" t="-4075" b="-467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79388" y="333375"/>
            <a:ext cx="7056437" cy="639763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3200" dirty="0" smtClean="0"/>
              <a:t>Математическая постановка задачи</a:t>
            </a:r>
          </a:p>
        </p:txBody>
      </p:sp>
      <p:graphicFrame>
        <p:nvGraphicFramePr>
          <p:cNvPr id="108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694070"/>
              </p:ext>
            </p:extLst>
          </p:nvPr>
        </p:nvGraphicFramePr>
        <p:xfrm>
          <a:off x="2195736" y="3356992"/>
          <a:ext cx="19399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Формула" r:id="rId4" imgW="672840" imgH="203040" progId="Equation.3">
                  <p:embed/>
                </p:oleObj>
              </mc:Choice>
              <mc:Fallback>
                <p:oleObj name="Формула" r:id="rId4" imgW="672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356992"/>
                        <a:ext cx="1939925" cy="5857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129989"/>
              </p:ext>
            </p:extLst>
          </p:nvPr>
        </p:nvGraphicFramePr>
        <p:xfrm>
          <a:off x="1691679" y="4869160"/>
          <a:ext cx="460851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Формула" r:id="rId6" imgW="1497950" imgH="203112" progId="Equation.3">
                  <p:embed/>
                </p:oleObj>
              </mc:Choice>
              <mc:Fallback>
                <p:oleObj name="Формула" r:id="rId6" imgW="1497950" imgH="203112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79" y="4869160"/>
                        <a:ext cx="4608513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5661248"/>
                <a:ext cx="9036496" cy="808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Проверяем ед. измерения: доход (руб.) </a:t>
                </a:r>
                <a:r>
                  <a:rPr lang="ru-RU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sz="3200" b="0" i="1" smtClean="0">
                            <a:latin typeface="Cambria Math"/>
                          </a:rPr>
                          <m:t>руб.</m:t>
                        </m:r>
                      </m:num>
                      <m:den>
                        <m:r>
                          <a:rPr lang="ru-RU" sz="3200" b="0" i="1" smtClean="0">
                            <a:latin typeface="Cambria Math"/>
                          </a:rPr>
                          <m:t>шт.</m:t>
                        </m:r>
                      </m:den>
                    </m:f>
                    <m:r>
                      <a:rPr lang="ru-RU" sz="3200" i="1" smtClean="0">
                        <a:latin typeface="Cambria Math"/>
                      </a:rPr>
                      <m:t>∗</m:t>
                    </m:r>
                    <m:r>
                      <a:rPr lang="ru-RU" sz="3200" b="0" i="1" smtClean="0">
                        <a:latin typeface="Cambria Math"/>
                      </a:rPr>
                      <m:t> шт.=руб.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61248"/>
                <a:ext cx="9036496" cy="808619"/>
              </a:xfrm>
              <a:prstGeom prst="rect">
                <a:avLst/>
              </a:prstGeom>
              <a:blipFill rotWithShape="1">
                <a:blip r:embed="rId8"/>
                <a:stretch>
                  <a:fillRect l="-1012" b="-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 flipH="1">
            <a:off x="6660232" y="5949280"/>
            <a:ext cx="576064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5724128" y="6222794"/>
            <a:ext cx="576064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8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4294967295"/>
          </p:nvPr>
        </p:nvSpPr>
        <p:spPr>
          <a:xfrm>
            <a:off x="179512" y="3212976"/>
            <a:ext cx="5184576" cy="2808312"/>
          </a:xfrm>
        </p:spPr>
        <p:txBody>
          <a:bodyPr/>
          <a:lstStyle/>
          <a:p>
            <a:pPr marL="45720" indent="0">
              <a:buFont typeface="Arial" charset="0"/>
              <a:buNone/>
              <a:defRPr/>
            </a:pPr>
            <a:r>
              <a:rPr lang="ru-RU" dirty="0" smtClean="0"/>
              <a:t>-  по пиломатериалу  </a:t>
            </a:r>
          </a:p>
          <a:p>
            <a:pPr>
              <a:buFontTx/>
              <a:buChar char="-"/>
              <a:defRPr/>
            </a:pPr>
            <a:r>
              <a:rPr lang="ru-RU" dirty="0" smtClean="0"/>
              <a:t>по шурупам</a:t>
            </a:r>
          </a:p>
          <a:p>
            <a:pPr>
              <a:buFontTx/>
              <a:buChar char="-"/>
              <a:defRPr/>
            </a:pPr>
            <a:r>
              <a:rPr lang="ru-RU" dirty="0" smtClean="0"/>
              <a:t>по краске</a:t>
            </a:r>
          </a:p>
          <a:p>
            <a:pPr marL="0" indent="0">
              <a:buNone/>
              <a:defRPr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ru-RU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на переменные :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79388" y="333375"/>
            <a:ext cx="7056437" cy="639763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3200" dirty="0" smtClean="0"/>
              <a:t>Математическая постановка задачи</a:t>
            </a:r>
          </a:p>
        </p:txBody>
      </p:sp>
      <p:graphicFrame>
        <p:nvGraphicFramePr>
          <p:cNvPr id="1081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310371"/>
              </p:ext>
            </p:extLst>
          </p:nvPr>
        </p:nvGraphicFramePr>
        <p:xfrm>
          <a:off x="5940152" y="3212976"/>
          <a:ext cx="2808287" cy="16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Формула" r:id="rId3" imgW="1307532" imgH="774364" progId="Equation.3">
                  <p:embed/>
                </p:oleObj>
              </mc:Choice>
              <mc:Fallback>
                <p:oleObj name="Формула" r:id="rId3" imgW="1307532" imgH="7743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212976"/>
                        <a:ext cx="2808287" cy="16716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2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233836"/>
              </p:ext>
            </p:extLst>
          </p:nvPr>
        </p:nvGraphicFramePr>
        <p:xfrm>
          <a:off x="5652120" y="5085184"/>
          <a:ext cx="3136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Формула" r:id="rId5" imgW="1473120" imgH="203040" progId="Equation.3">
                  <p:embed/>
                </p:oleObj>
              </mc:Choice>
              <mc:Fallback>
                <p:oleObj name="Формула" r:id="rId5" imgW="1473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085184"/>
                        <a:ext cx="3136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00153" y="3284984"/>
                <a:ext cx="1512168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800" b="1" i="1" dirty="0" smtClean="0">
                            <a:latin typeface="Cambria Math"/>
                          </a:rPr>
                          <m:t>м</m:t>
                        </m:r>
                      </m:e>
                      <m:sup>
                        <m:r>
                          <a:rPr lang="ru-RU" sz="2800" b="1" i="1" dirty="0" smtClean="0"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ru-RU" sz="2800" b="1" i="1" dirty="0" smtClean="0">
                        <a:latin typeface="Cambria Math"/>
                      </a:rPr>
                      <m:t>) :</m:t>
                    </m:r>
                  </m:oMath>
                </a14:m>
                <a:endParaRPr lang="ru-RU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153" y="3284984"/>
                <a:ext cx="1512168" cy="532966"/>
              </a:xfrm>
              <a:prstGeom prst="rect">
                <a:avLst/>
              </a:prstGeom>
              <a:blipFill rotWithShape="1">
                <a:blip r:embed="rId7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87824" y="3817950"/>
                <a:ext cx="14069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ru-RU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 smtClean="0"/>
                  <a:t>(</a:t>
                </a:r>
                <a14:m>
                  <m:oMath xmlns:m="http://schemas.openxmlformats.org/officeDocument/2006/math">
                    <m:r>
                      <a:rPr lang="ru-RU" sz="2800" b="1" i="0" dirty="0" smtClean="0">
                        <a:latin typeface="Cambria Math"/>
                      </a:rPr>
                      <m:t>кг</m:t>
                    </m:r>
                    <m:r>
                      <a:rPr lang="ru-RU" sz="2800" b="1" i="1" dirty="0" smtClean="0">
                        <a:latin typeface="Cambria Math"/>
                      </a:rPr>
                      <m:t>) :</m:t>
                    </m:r>
                  </m:oMath>
                </a14:m>
                <a:endParaRPr lang="ru-RU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817950"/>
                <a:ext cx="1406988" cy="523220"/>
              </a:xfrm>
              <a:prstGeom prst="rect">
                <a:avLst/>
              </a:prstGeom>
              <a:blipFill rotWithShape="1">
                <a:blip r:embed="rId8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43808" y="4437112"/>
                <a:ext cx="14069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ru-RU" sz="28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800" b="1" dirty="0" smtClean="0"/>
                  <a:t>(</a:t>
                </a:r>
                <a14:m>
                  <m:oMath xmlns:m="http://schemas.openxmlformats.org/officeDocument/2006/math">
                    <m:r>
                      <a:rPr lang="ru-RU" sz="2800" b="1" i="0" dirty="0" smtClean="0">
                        <a:latin typeface="Cambria Math"/>
                      </a:rPr>
                      <m:t>кг</m:t>
                    </m:r>
                    <m:r>
                      <a:rPr lang="ru-RU" sz="2800" b="1" i="1" dirty="0" smtClean="0">
                        <a:latin typeface="Cambria Math"/>
                      </a:rPr>
                      <m:t>) :</m:t>
                    </m:r>
                  </m:oMath>
                </a14:m>
                <a:endParaRPr lang="ru-RU" sz="28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437112"/>
                <a:ext cx="1406988" cy="523220"/>
              </a:xfrm>
              <a:prstGeom prst="rect">
                <a:avLst/>
              </a:prstGeom>
              <a:blipFill rotWithShape="1">
                <a:blip r:embed="rId9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02986" y="1556792"/>
            <a:ext cx="56886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i="1" dirty="0" smtClean="0"/>
              <a:t>Ограничения</a:t>
            </a:r>
          </a:p>
          <a:p>
            <a:r>
              <a:rPr lang="ru-RU" sz="3200" b="1" i="1" dirty="0" smtClean="0"/>
              <a:t> </a:t>
            </a:r>
          </a:p>
          <a:p>
            <a:r>
              <a:rPr lang="ru-RU" sz="2800" b="1" i="1" dirty="0" smtClean="0"/>
              <a:t>на ресурсы :</a:t>
            </a:r>
            <a:endParaRPr lang="ru-RU" sz="28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5805264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Не забываем проверять единицы измерения !!!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0" y="1340768"/>
            <a:ext cx="8892158" cy="5040312"/>
          </a:xfrm>
        </p:spPr>
        <p:txBody>
          <a:bodyPr/>
          <a:lstStyle/>
          <a:p>
            <a:pPr>
              <a:defRPr/>
            </a:pPr>
            <a:r>
              <a:rPr lang="ru-RU" b="1" i="1" dirty="0"/>
              <a:t>Целевая функция: </a:t>
            </a:r>
            <a:endParaRPr lang="ru-RU" b="1" i="1" dirty="0" smtClean="0"/>
          </a:p>
          <a:p>
            <a:pPr marL="45720" indent="0">
              <a:buFont typeface="Arial" charset="0"/>
              <a:buNone/>
              <a:defRPr/>
            </a:pPr>
            <a:endParaRPr lang="ru-RU" b="1" i="1" dirty="0" smtClean="0"/>
          </a:p>
          <a:p>
            <a:pPr>
              <a:defRPr/>
            </a:pPr>
            <a:endParaRPr lang="ru-RU" b="1" i="1" dirty="0" smtClean="0"/>
          </a:p>
          <a:p>
            <a:pPr>
              <a:defRPr/>
            </a:pPr>
            <a:r>
              <a:rPr lang="ru-RU" b="1" i="1" dirty="0" smtClean="0"/>
              <a:t>Ограничения</a:t>
            </a:r>
            <a:r>
              <a:rPr lang="ru-RU" b="1" i="1" dirty="0"/>
              <a:t>:</a:t>
            </a:r>
            <a:endParaRPr lang="ru-RU" dirty="0"/>
          </a:p>
          <a:p>
            <a:pPr>
              <a:defRPr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4294967295"/>
          </p:nvPr>
        </p:nvSpPr>
        <p:spPr>
          <a:xfrm>
            <a:off x="5003800" y="1484313"/>
            <a:ext cx="4032250" cy="4338637"/>
          </a:xfrm>
        </p:spPr>
        <p:txBody>
          <a:bodyPr/>
          <a:lstStyle/>
          <a:p>
            <a:pPr>
              <a:buFontTx/>
              <a:buChar char="-"/>
              <a:defRPr/>
            </a:pPr>
            <a:r>
              <a:rPr lang="ru-RU" sz="3000" dirty="0" smtClean="0"/>
              <a:t>Доход от продажи столов и шкафов</a:t>
            </a:r>
          </a:p>
          <a:p>
            <a:pPr marL="45720" indent="0">
              <a:buFont typeface="Arial" charset="0"/>
              <a:buNone/>
              <a:defRPr/>
            </a:pPr>
            <a:r>
              <a:rPr lang="ru-RU" dirty="0" smtClean="0"/>
              <a:t>Ограничения на ресурсы:</a:t>
            </a:r>
          </a:p>
          <a:p>
            <a:pPr marL="45720" indent="0">
              <a:buFont typeface="Arial" charset="0"/>
              <a:buNone/>
              <a:defRPr/>
            </a:pPr>
            <a:r>
              <a:rPr lang="ru-RU" dirty="0" smtClean="0"/>
              <a:t>-  по пиломатериалу</a:t>
            </a:r>
          </a:p>
          <a:p>
            <a:pPr>
              <a:buFontTx/>
              <a:buChar char="-"/>
              <a:defRPr/>
            </a:pPr>
            <a:r>
              <a:rPr lang="ru-RU" dirty="0" smtClean="0"/>
              <a:t>по шурупам</a:t>
            </a:r>
          </a:p>
          <a:p>
            <a:pPr>
              <a:buFontTx/>
              <a:buChar char="-"/>
              <a:defRPr/>
            </a:pPr>
            <a:r>
              <a:rPr lang="ru-RU" dirty="0" smtClean="0"/>
              <a:t>по краске</a:t>
            </a:r>
          </a:p>
          <a:p>
            <a:pPr marL="45720" indent="0">
              <a:buFont typeface="Arial" charset="0"/>
              <a:buNone/>
              <a:defRPr/>
            </a:pPr>
            <a:r>
              <a:rPr lang="ru-RU" dirty="0" smtClean="0"/>
              <a:t>  </a:t>
            </a:r>
          </a:p>
          <a:p>
            <a:pPr>
              <a:buFontTx/>
              <a:buChar char="-"/>
              <a:defRPr/>
            </a:pP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79388" y="333375"/>
            <a:ext cx="7056437" cy="639763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3200" dirty="0" smtClean="0"/>
              <a:t>Математическая постановка задачи</a:t>
            </a:r>
          </a:p>
        </p:txBody>
      </p:sp>
      <p:graphicFrame>
        <p:nvGraphicFramePr>
          <p:cNvPr id="108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509354"/>
              </p:ext>
            </p:extLst>
          </p:nvPr>
        </p:nvGraphicFramePr>
        <p:xfrm>
          <a:off x="0" y="2060848"/>
          <a:ext cx="5139069" cy="697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" name="Формула" r:id="rId3" imgW="1498320" imgH="203040" progId="Equation.3">
                  <p:embed/>
                </p:oleObj>
              </mc:Choice>
              <mc:Fallback>
                <p:oleObj name="Формула" r:id="rId3" imgW="1498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60848"/>
                        <a:ext cx="5139069" cy="6974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1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417164"/>
              </p:ext>
            </p:extLst>
          </p:nvPr>
        </p:nvGraphicFramePr>
        <p:xfrm>
          <a:off x="1115616" y="3573016"/>
          <a:ext cx="2808287" cy="16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" name="Формула" r:id="rId5" imgW="1307532" imgH="774364" progId="Equation.3">
                  <p:embed/>
                </p:oleObj>
              </mc:Choice>
              <mc:Fallback>
                <p:oleObj name="Формула" r:id="rId5" imgW="1307532" imgH="7743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573016"/>
                        <a:ext cx="2808287" cy="167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2" name="Object 58"/>
          <p:cNvGraphicFramePr>
            <a:graphicFrameLocks noChangeAspect="1"/>
          </p:cNvGraphicFramePr>
          <p:nvPr/>
        </p:nvGraphicFramePr>
        <p:xfrm>
          <a:off x="971550" y="5661025"/>
          <a:ext cx="3136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" name="Формула" r:id="rId7" imgW="1473120" imgH="203040" progId="Equation.3">
                  <p:embed/>
                </p:oleObj>
              </mc:Choice>
              <mc:Fallback>
                <p:oleObj name="Формула" r:id="rId7" imgW="1473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661025"/>
                        <a:ext cx="3136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199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0" y="1341438"/>
            <a:ext cx="9144000" cy="5040312"/>
          </a:xfrm>
        </p:spPr>
        <p:txBody>
          <a:bodyPr/>
          <a:lstStyle/>
          <a:p>
            <a:pPr>
              <a:defRPr/>
            </a:pPr>
            <a:r>
              <a:rPr lang="ru-RU" b="1" i="1" dirty="0"/>
              <a:t>Целевая функция: </a:t>
            </a:r>
            <a:endParaRPr lang="ru-RU" b="1" i="1" dirty="0" smtClean="0"/>
          </a:p>
          <a:p>
            <a:pPr marL="45720" indent="0">
              <a:buFont typeface="Arial" charset="0"/>
              <a:buNone/>
              <a:defRPr/>
            </a:pPr>
            <a:endParaRPr lang="ru-RU" b="1" i="1" dirty="0" smtClean="0"/>
          </a:p>
          <a:p>
            <a:pPr>
              <a:defRPr/>
            </a:pPr>
            <a:endParaRPr lang="ru-RU" b="1" i="1" dirty="0" smtClean="0"/>
          </a:p>
          <a:p>
            <a:pPr>
              <a:defRPr/>
            </a:pPr>
            <a:r>
              <a:rPr lang="ru-RU" b="1" i="1" dirty="0" smtClean="0"/>
              <a:t>Ограничения</a:t>
            </a:r>
            <a:r>
              <a:rPr lang="ru-RU" b="1" i="1" dirty="0"/>
              <a:t>:</a:t>
            </a:r>
            <a:endParaRPr lang="ru-RU" dirty="0"/>
          </a:p>
          <a:p>
            <a:pPr marL="0" indent="0">
              <a:buNone/>
              <a:defRPr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4294967295"/>
          </p:nvPr>
        </p:nvSpPr>
        <p:spPr>
          <a:xfrm>
            <a:off x="5003800" y="1484313"/>
            <a:ext cx="4032250" cy="4464967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buFont typeface="Arial" charset="0"/>
              <a:buNone/>
            </a:pPr>
            <a:endParaRPr lang="ru-RU" dirty="0" smtClean="0"/>
          </a:p>
          <a:p>
            <a:pPr>
              <a:buFont typeface="Arial" charset="0"/>
              <a:buNone/>
            </a:pPr>
            <a:endParaRPr lang="ru-RU" dirty="0" smtClean="0"/>
          </a:p>
        </p:txBody>
      </p:sp>
      <p:sp>
        <p:nvSpPr>
          <p:cNvPr id="5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9388" y="333375"/>
            <a:ext cx="7056437" cy="639763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altLang="ru-RU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Математическая постановка задачи</a:t>
            </a:r>
            <a:r>
              <a:rPr lang="en-US" altLang="ru-RU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ru-RU" altLang="ru-RU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краткая запись)</a:t>
            </a:r>
          </a:p>
        </p:txBody>
      </p:sp>
      <p:graphicFrame>
        <p:nvGraphicFramePr>
          <p:cNvPr id="1095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938695"/>
              </p:ext>
            </p:extLst>
          </p:nvPr>
        </p:nvGraphicFramePr>
        <p:xfrm>
          <a:off x="323528" y="2132856"/>
          <a:ext cx="44132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" name="Формула" r:id="rId3" imgW="1434960" imgH="203040" progId="Equation.3">
                  <p:embed/>
                </p:oleObj>
              </mc:Choice>
              <mc:Fallback>
                <p:oleObj name="Формула" r:id="rId3" imgW="1434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132856"/>
                        <a:ext cx="441325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35308"/>
              </p:ext>
            </p:extLst>
          </p:nvPr>
        </p:nvGraphicFramePr>
        <p:xfrm>
          <a:off x="1214438" y="3573463"/>
          <a:ext cx="2754312" cy="16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1" name="Формула" r:id="rId5" imgW="1282680" imgH="774360" progId="Equation.3">
                  <p:embed/>
                </p:oleObj>
              </mc:Choice>
              <mc:Fallback>
                <p:oleObj name="Формула" r:id="rId5" imgW="128268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573463"/>
                        <a:ext cx="2754312" cy="167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1025525" y="5661025"/>
          <a:ext cx="30289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" name="Формула" r:id="rId7" imgW="1422360" imgH="203040" progId="Equation.3">
                  <p:embed/>
                </p:oleObj>
              </mc:Choice>
              <mc:Fallback>
                <p:oleObj name="Формула" r:id="rId7" imgW="1422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5661025"/>
                        <a:ext cx="30289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028551"/>
              </p:ext>
            </p:extLst>
          </p:nvPr>
        </p:nvGraphicFramePr>
        <p:xfrm>
          <a:off x="5203825" y="1825625"/>
          <a:ext cx="3478213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3" name="Формула" r:id="rId9" imgW="1333440" imgH="444240" progId="Equation.3">
                  <p:embed/>
                </p:oleObj>
              </mc:Choice>
              <mc:Fallback>
                <p:oleObj name="Формула" r:id="rId9" imgW="1333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825" y="1825625"/>
                        <a:ext cx="3478213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5290765" y="1412776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i="1" dirty="0"/>
              <a:t>Краткая запись</a:t>
            </a:r>
          </a:p>
        </p:txBody>
      </p:sp>
      <p:graphicFrame>
        <p:nvGraphicFramePr>
          <p:cNvPr id="1095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336378"/>
              </p:ext>
            </p:extLst>
          </p:nvPr>
        </p:nvGraphicFramePr>
        <p:xfrm>
          <a:off x="5310237" y="3861048"/>
          <a:ext cx="334645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" name="Формула" r:id="rId11" imgW="1282680" imgH="457200" progId="Equation.3">
                  <p:embed/>
                </p:oleObj>
              </mc:Choice>
              <mc:Fallback>
                <p:oleObj name="Формула" r:id="rId11" imgW="1282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237" y="3861048"/>
                        <a:ext cx="3346450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2" name="Object 14"/>
          <p:cNvGraphicFramePr>
            <a:graphicFrameLocks noChangeAspect="1"/>
          </p:cNvGraphicFramePr>
          <p:nvPr/>
        </p:nvGraphicFramePr>
        <p:xfrm>
          <a:off x="5375275" y="5399088"/>
          <a:ext cx="32797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5" name="Формула" r:id="rId13" imgW="1257120" imgH="203040" progId="Equation.3">
                  <p:embed/>
                </p:oleObj>
              </mc:Choice>
              <mc:Fallback>
                <p:oleObj name="Формула" r:id="rId13" imgW="1257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5399088"/>
                        <a:ext cx="32797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Объект 3"/>
          <p:cNvSpPr>
            <a:spLocks noGrp="1"/>
          </p:cNvSpPr>
          <p:nvPr>
            <p:ph sz="quarter" idx="4294967295"/>
          </p:nvPr>
        </p:nvSpPr>
        <p:spPr>
          <a:xfrm>
            <a:off x="5059334" y="1412776"/>
            <a:ext cx="4032250" cy="4464967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buFont typeface="Arial" charset="0"/>
              <a:buNone/>
            </a:pPr>
            <a:endParaRPr lang="ru-RU" dirty="0" smtClean="0"/>
          </a:p>
          <a:p>
            <a:pPr>
              <a:buFont typeface="Arial" charset="0"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2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Объект 2"/>
          <p:cNvSpPr>
            <a:spLocks noGrp="1"/>
          </p:cNvSpPr>
          <p:nvPr>
            <p:ph sz="quarter" idx="4294967295"/>
          </p:nvPr>
        </p:nvSpPr>
        <p:spPr>
          <a:xfrm>
            <a:off x="34925" y="1341438"/>
            <a:ext cx="9109075" cy="5040312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ru-RU" sz="2000" dirty="0" smtClean="0"/>
              <a:t>Фабрика производит два вида красок: первый – для наружных, а второй – для внутренних работ. Для производства красок используются два ингредиента: А и В. Максимально возможные суточные запасы этих ингредиентов составляют 6 и 8 т соответственно. Известны расходы А и В на 1 т соответствующих красок (табл.). </a:t>
            </a:r>
          </a:p>
          <a:p>
            <a:pPr marL="0" indent="0">
              <a:buFont typeface="Arial" charset="0"/>
              <a:buNone/>
            </a:pPr>
            <a:endParaRPr lang="ru-RU" sz="2000" dirty="0" smtClean="0"/>
          </a:p>
          <a:p>
            <a:pPr marL="0" indent="0">
              <a:buFont typeface="Arial" charset="0"/>
              <a:buNone/>
            </a:pPr>
            <a:endParaRPr lang="ru-RU" sz="2000" dirty="0" smtClean="0"/>
          </a:p>
          <a:p>
            <a:pPr marL="0" indent="0">
              <a:buFont typeface="Arial" charset="0"/>
              <a:buNone/>
            </a:pPr>
            <a:endParaRPr lang="ru-RU" sz="2000" dirty="0" smtClean="0"/>
          </a:p>
          <a:p>
            <a:pPr marL="0" indent="0">
              <a:buFont typeface="Arial" charset="0"/>
              <a:buNone/>
            </a:pPr>
            <a:endParaRPr lang="ru-RU" sz="2000" dirty="0" smtClean="0"/>
          </a:p>
          <a:p>
            <a:pPr marL="0" indent="0">
              <a:buFont typeface="Arial" charset="0"/>
              <a:buNone/>
            </a:pPr>
            <a:endParaRPr lang="ru-RU" sz="2000" dirty="0" smtClean="0"/>
          </a:p>
          <a:p>
            <a:pPr marL="0" indent="0">
              <a:buFont typeface="Arial" charset="0"/>
              <a:buNone/>
            </a:pPr>
            <a:r>
              <a:rPr lang="ru-RU" sz="2000" dirty="0" smtClean="0"/>
              <a:t>Оптовые цены одной тонны красок равны: 3 тыс. руб. для краски 1-го вида; 2 тыс. руб. для краски 2-го вида. Изучение рынка сбыта показало, что суточный спрос на краску 2-го вида никогда не превышает спроса на краску 1-го вида более, чем на 1 т. Какое количество краски каждого вида надо производить, чтобы доход от реализации продукции был максимальным. Какая из моделей верна?</a:t>
            </a:r>
          </a:p>
          <a:p>
            <a:pPr marL="0" indent="0">
              <a:buFont typeface="Arial" charset="0"/>
              <a:buNone/>
            </a:pPr>
            <a:endParaRPr lang="ru-RU" sz="2000" dirty="0" smtClean="0"/>
          </a:p>
          <a:p>
            <a:pPr marL="0" indent="0">
              <a:buFont typeface="Arial" charset="0"/>
              <a:buNone/>
            </a:pPr>
            <a:endParaRPr lang="ru-RU" sz="2000" dirty="0" smtClean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79388" y="333375"/>
            <a:ext cx="7056437" cy="639763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3200" dirty="0" smtClean="0"/>
              <a:t>Задача о производстве красок (задание)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79388" y="2708275"/>
          <a:ext cx="8712970" cy="140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3633"/>
                <a:gridCol w="2231132"/>
                <a:gridCol w="2231132"/>
                <a:gridCol w="2367073"/>
              </a:tblGrid>
              <a:tr h="27003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Ингредиенты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Расход ингредиентов, т ингр./т краски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Запас, т ингр./сутки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003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Краска 1-го вида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Краска 2-го вида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А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6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В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8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4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98438"/>
            <a:ext cx="6994525" cy="1069975"/>
          </a:xfrm>
        </p:spPr>
        <p:txBody>
          <a:bodyPr/>
          <a:lstStyle/>
          <a:p>
            <a:pPr>
              <a:defRPr/>
            </a:pPr>
            <a:r>
              <a:rPr lang="ru-RU" altLang="ru-RU" dirty="0"/>
              <a:t>Задача о производстве красок </a:t>
            </a:r>
            <a:r>
              <a:rPr lang="ru-RU" altLang="ru-RU" dirty="0" smtClean="0"/>
              <a:t>(варианты моделей)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half" idx="1"/>
          </p:nvPr>
        </p:nvGraphicFramePr>
        <p:xfrm>
          <a:off x="467544" y="1700808"/>
          <a:ext cx="8280919" cy="2952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0018"/>
                <a:gridCol w="2712590"/>
                <a:gridCol w="2808311"/>
              </a:tblGrid>
              <a:tr h="295232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blipFill rotWithShape="1">
                      <a:blip r:embed="rId3"/>
                      <a:stretch>
                        <a:fillRect l="-221" r="-200000" b="-144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blipFill rotWithShape="1">
                      <a:blip r:embed="rId3"/>
                      <a:stretch>
                        <a:fillRect l="-102252" r="-104054" b="-144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blipFill rotWithShape="1">
                      <a:blip r:embed="rId3"/>
                      <a:stretch>
                        <a:fillRect l="-194794" r="-217" b="-1446"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27584" y="5157192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Первые два ограничения на ингредиенты А и В. Нужно указать, что суточный </a:t>
            </a:r>
            <a:r>
              <a:rPr lang="ru-RU" dirty="0"/>
              <a:t>спрос на краску 2-го вида никогда не превышает спроса на краску 1-го вида более, чем на 1 т.</a:t>
            </a:r>
          </a:p>
        </p:txBody>
      </p:sp>
    </p:spTree>
    <p:extLst>
      <p:ext uri="{BB962C8B-B14F-4D97-AF65-F5344CB8AC3E}">
        <p14:creationId xmlns:p14="http://schemas.microsoft.com/office/powerpoint/2010/main" val="160460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98438"/>
            <a:ext cx="6994525" cy="1069975"/>
          </a:xfrm>
        </p:spPr>
        <p:txBody>
          <a:bodyPr/>
          <a:lstStyle/>
          <a:p>
            <a:pPr>
              <a:defRPr/>
            </a:pPr>
            <a:r>
              <a:rPr lang="ru-RU" altLang="ru-RU" dirty="0"/>
              <a:t>Задача о производстве красок </a:t>
            </a:r>
            <a:r>
              <a:rPr lang="ru-RU" altLang="ru-RU" dirty="0" smtClean="0"/>
              <a:t>(варианты моделей)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half" idx="1"/>
          </p:nvPr>
        </p:nvGraphicFramePr>
        <p:xfrm>
          <a:off x="467544" y="1700808"/>
          <a:ext cx="8280919" cy="2952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0018"/>
                <a:gridCol w="2712590"/>
                <a:gridCol w="2808311"/>
              </a:tblGrid>
              <a:tr h="295232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blipFill rotWithShape="1">
                      <a:blip r:embed="rId3"/>
                      <a:stretch>
                        <a:fillRect l="-221" r="-200000" b="-144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blipFill rotWithShape="1">
                      <a:blip r:embed="rId3"/>
                      <a:stretch>
                        <a:fillRect l="-102252" r="-104054" b="-144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blipFill rotWithShape="1">
                      <a:blip r:embed="rId3"/>
                      <a:stretch>
                        <a:fillRect l="-194794" r="-217" b="-1446"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0179" name="TextBox 7"/>
              <p:cNvSpPr txBox="1">
                <a:spLocks noChangeArrowheads="1"/>
              </p:cNvSpPr>
              <p:nvPr/>
            </p:nvSpPr>
            <p:spPr bwMode="auto">
              <a:xfrm>
                <a:off x="566812" y="5516563"/>
                <a:ext cx="6840538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ru-RU" dirty="0" smtClean="0"/>
                  <a:t>Ответ: 1, почему? Во-первых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а точнее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≤</m:t>
                    </m:r>
                    <m:r>
                      <a:rPr lang="ru-RU" b="0" i="1" smtClean="0">
                        <a:latin typeface="Cambria Math"/>
                      </a:rPr>
                      <m:t>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0179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6812" y="5516563"/>
                <a:ext cx="6840538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802" t="-4717" b="-141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1069975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Моделирование </a:t>
            </a:r>
            <a:r>
              <a:rPr lang="ru-RU" sz="3200" dirty="0"/>
              <a:t>задач исследования операций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29698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78155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ru-RU" b="1" smtClean="0"/>
              <a:t>Основные</a:t>
            </a:r>
            <a:r>
              <a:rPr lang="ru-RU" smtClean="0"/>
              <a:t> </a:t>
            </a:r>
            <a:r>
              <a:rPr lang="ru-RU" b="1" smtClean="0"/>
              <a:t>цели данного вебинара</a:t>
            </a:r>
          </a:p>
          <a:p>
            <a:pPr marL="0" indent="0" eaLnBrk="1" hangingPunct="1">
              <a:spcBef>
                <a:spcPct val="0"/>
              </a:spcBef>
              <a:buFontTx/>
              <a:buAutoNum type="arabicParenR"/>
            </a:pPr>
            <a:r>
              <a:rPr lang="ru-RU" smtClean="0"/>
              <a:t>рассмотреть теоретические основы построения математических моделей операций, происходящих в системах организационного управления;</a:t>
            </a:r>
          </a:p>
          <a:p>
            <a:pPr marL="0" indent="0" eaLnBrk="1" hangingPunct="1">
              <a:spcBef>
                <a:spcPct val="0"/>
              </a:spcBef>
              <a:buFontTx/>
              <a:buAutoNum type="arabicParenR"/>
            </a:pPr>
            <a:r>
              <a:rPr lang="ru-RU" smtClean="0"/>
              <a:t>рассмотреть основные содержательные и математические постановки задач исследования операции 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ru-RU" sz="2000" smtClean="0"/>
          </a:p>
        </p:txBody>
      </p:sp>
    </p:spTree>
    <p:extLst>
      <p:ext uri="{BB962C8B-B14F-4D97-AF65-F5344CB8AC3E}">
        <p14:creationId xmlns:p14="http://schemas.microsoft.com/office/powerpoint/2010/main" val="23701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98438"/>
            <a:ext cx="6994525" cy="1069975"/>
          </a:xfrm>
        </p:spPr>
        <p:txBody>
          <a:bodyPr/>
          <a:lstStyle/>
          <a:p>
            <a:pPr>
              <a:defRPr/>
            </a:pPr>
            <a:r>
              <a:rPr lang="ru-RU" altLang="ru-RU" dirty="0"/>
              <a:t>Задача о производстве красок </a:t>
            </a:r>
            <a:r>
              <a:rPr lang="ru-RU" altLang="ru-RU" dirty="0" smtClean="0"/>
              <a:t>(варианты моделей)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5979533"/>
              </p:ext>
            </p:extLst>
          </p:nvPr>
        </p:nvGraphicFramePr>
        <p:xfrm>
          <a:off x="467544" y="2763590"/>
          <a:ext cx="8280919" cy="2897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0018"/>
                <a:gridCol w="2712590"/>
                <a:gridCol w="2808311"/>
              </a:tblGrid>
              <a:tr h="289765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blipFill rotWithShape="1">
                      <a:blip r:embed="rId3"/>
                      <a:stretch>
                        <a:fillRect l="-221" t="-207" r="-2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blipFill rotWithShape="1">
                      <a:blip r:embed="rId3"/>
                      <a:stretch>
                        <a:fillRect l="-102252" t="-207" r="-10405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blipFill rotWithShape="1">
                      <a:blip r:embed="rId3"/>
                      <a:stretch>
                        <a:fillRect l="-194794" t="-207" r="-217"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52228" name="TextBox 1"/>
          <p:cNvSpPr txBox="1">
            <a:spLocks noChangeArrowheads="1"/>
          </p:cNvSpPr>
          <p:nvPr/>
        </p:nvSpPr>
        <p:spPr bwMode="auto">
          <a:xfrm>
            <a:off x="539750" y="1557338"/>
            <a:ext cx="7848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/>
              <a:t>Как изменится ограничение в модели, если спрос на краску 2-го вида более чем в два раза превышает спрос на краску 1-го вида ? </a:t>
            </a:r>
          </a:p>
        </p:txBody>
      </p:sp>
    </p:spTree>
    <p:extLst>
      <p:ext uri="{BB962C8B-B14F-4D97-AF65-F5344CB8AC3E}">
        <p14:creationId xmlns:p14="http://schemas.microsoft.com/office/powerpoint/2010/main" val="2419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98438"/>
            <a:ext cx="6994525" cy="1069975"/>
          </a:xfrm>
        </p:spPr>
        <p:txBody>
          <a:bodyPr/>
          <a:lstStyle/>
          <a:p>
            <a:pPr>
              <a:defRPr/>
            </a:pPr>
            <a:r>
              <a:rPr lang="ru-RU" altLang="ru-RU" dirty="0"/>
              <a:t>Задача о производстве красок </a:t>
            </a:r>
            <a:r>
              <a:rPr lang="ru-RU" altLang="ru-RU" dirty="0" smtClean="0"/>
              <a:t>(варианты моделей)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87840689"/>
              </p:ext>
            </p:extLst>
          </p:nvPr>
        </p:nvGraphicFramePr>
        <p:xfrm>
          <a:off x="467544" y="2763590"/>
          <a:ext cx="8280919" cy="2897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0018"/>
                <a:gridCol w="2712590"/>
                <a:gridCol w="2808311"/>
              </a:tblGrid>
              <a:tr h="289765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blipFill rotWithShape="1">
                      <a:blip r:embed="rId3"/>
                      <a:stretch>
                        <a:fillRect l="-221" t="-207" r="-2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blipFill rotWithShape="1">
                      <a:blip r:embed="rId3"/>
                      <a:stretch>
                        <a:fillRect l="-102252" t="-207" r="-10405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blipFill rotWithShape="1">
                      <a:blip r:embed="rId3"/>
                      <a:stretch>
                        <a:fillRect l="-194794" t="-207" r="-217"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227" name="TextBox 7"/>
              <p:cNvSpPr txBox="1">
                <a:spLocks noChangeArrowheads="1"/>
              </p:cNvSpPr>
              <p:nvPr/>
            </p:nvSpPr>
            <p:spPr bwMode="auto">
              <a:xfrm>
                <a:off x="331143" y="5918170"/>
                <a:ext cx="842493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Ответ: 1,</a:t>
                </a:r>
                <a:r>
                  <a:rPr lang="en-US" dirty="0" smtClean="0"/>
                  <a:t>  </a:t>
                </a:r>
                <a:r>
                  <a:rPr lang="ru-RU" dirty="0" smtClean="0"/>
                  <a:t>почему?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0" i="1" smtClean="0">
                            <a:latin typeface="Cambria Math"/>
                          </a:rPr>
                          <m:t> Так как  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 :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latin typeface="Cambria Math"/>
                      </a:rPr>
                      <m:t>≥</m:t>
                    </m:r>
                    <m:r>
                      <a:rPr lang="en-US" sz="2000" b="0" i="1" smtClean="0">
                        <a:latin typeface="Cambria Math"/>
                      </a:rPr>
                      <m:t>2</m:t>
                    </m:r>
                    <m:r>
                      <a:rPr lang="en-US" sz="2000" b="0" i="0" smtClean="0">
                        <a:latin typeface="Cambria Math"/>
                      </a:rPr>
                      <m:t>;</m:t>
                    </m:r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0" i="1" smtClean="0">
                            <a:latin typeface="Cambria Math"/>
                          </a:rPr>
                          <m:t>то  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 smtClean="0">
                        <a:latin typeface="Cambria Math"/>
                      </a:rPr>
                      <m:t>≥</m:t>
                    </m:r>
                    <m:r>
                      <a:rPr lang="en-US" sz="2000" b="0" i="1" smtClean="0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; </m:t>
                    </m:r>
                    <m:r>
                      <a:rPr lang="ru-RU" sz="2000" b="0" i="1" smtClean="0">
                        <a:latin typeface="Cambria Math"/>
                      </a:rPr>
                      <m:t> т. е.   </m:t>
                    </m:r>
                    <m:r>
                      <a:rPr lang="en-US" sz="2000" b="0" i="1" smtClean="0">
                        <a:latin typeface="Cambria Math"/>
                      </a:rPr>
                      <m:t>−2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+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 smtClean="0"/>
                  <a:t>0</a:t>
                </a:r>
                <a:endParaRPr lang="ru-RU" sz="2000" dirty="0"/>
              </a:p>
            </p:txBody>
          </p:sp>
        </mc:Choice>
        <mc:Fallback xmlns="">
          <p:sp>
            <p:nvSpPr>
              <p:cNvPr id="52227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143" y="5918170"/>
                <a:ext cx="8424936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579" t="-6154" b="-292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28" name="TextBox 1"/>
          <p:cNvSpPr txBox="1">
            <a:spLocks noChangeArrowheads="1"/>
          </p:cNvSpPr>
          <p:nvPr/>
        </p:nvSpPr>
        <p:spPr bwMode="auto">
          <a:xfrm>
            <a:off x="539750" y="1557338"/>
            <a:ext cx="7848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/>
              <a:t>Как изменится ограничение в модели, если спрос на краску 2-го вида более чем в два раза превышает спрос на краску 1-го вида ? </a:t>
            </a:r>
          </a:p>
        </p:txBody>
      </p:sp>
    </p:spTree>
    <p:extLst>
      <p:ext uri="{BB962C8B-B14F-4D97-AF65-F5344CB8AC3E}">
        <p14:creationId xmlns:p14="http://schemas.microsoft.com/office/powerpoint/2010/main" val="176592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Объект 1"/>
          <p:cNvSpPr>
            <a:spLocks noGrp="1"/>
          </p:cNvSpPr>
          <p:nvPr>
            <p:ph sz="half" idx="1"/>
          </p:nvPr>
        </p:nvSpPr>
        <p:spPr>
          <a:xfrm>
            <a:off x="107950" y="1600200"/>
            <a:ext cx="8856663" cy="43497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ru-RU" sz="2200" dirty="0" smtClean="0"/>
              <a:t>Для составления рациона используют два вида корма I и II, содержащие питательные вещества (витамины) S1, S2 и S3. При откорме каждое животное ежедневно должно получить не менее 9 ед. питательного вещества S1, не менее 8 ед. вещества S2 и не менее 12 ед. вещества S3. Содержание количества единиц питательных веществ в 1 кг каждого вида корма и стоимость 1 кг корма приведены в таблице.</a:t>
            </a:r>
          </a:p>
          <a:p>
            <a:pPr marL="0" indent="0">
              <a:buFontTx/>
              <a:buNone/>
            </a:pPr>
            <a:endParaRPr lang="ru-RU" sz="2200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98438"/>
            <a:ext cx="6994525" cy="1069975"/>
          </a:xfrm>
        </p:spPr>
        <p:txBody>
          <a:bodyPr/>
          <a:lstStyle/>
          <a:p>
            <a:pPr>
              <a:defRPr/>
            </a:pPr>
            <a:r>
              <a:rPr lang="ru-RU" sz="3200" dirty="0" smtClean="0"/>
              <a:t>Задача о рационе питания</a:t>
            </a:r>
            <a:endParaRPr lang="ru-RU" sz="32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07950" y="3716338"/>
          <a:ext cx="8640959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184"/>
                <a:gridCol w="2259299"/>
                <a:gridCol w="1574884"/>
                <a:gridCol w="1574884"/>
                <a:gridCol w="1575708"/>
              </a:tblGrid>
              <a:tr h="521087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b="1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 </a:t>
                      </a:r>
                      <a:r>
                        <a:rPr lang="ru-RU" sz="1600" b="1" dirty="0" smtClean="0">
                          <a:effectLst/>
                        </a:rPr>
                        <a:t>Вид корма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Содержание количества ед. питательных веществ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в 1 кг каждого вида корма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Стоимость 1 кг корма</a:t>
                      </a:r>
                      <a:endParaRPr lang="ru-RU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S1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S2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S3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26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Корм 1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1</a:t>
                      </a:r>
                      <a:endParaRPr lang="ru-RU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0</a:t>
                      </a:r>
                      <a:endParaRPr lang="ru-RU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2</a:t>
                      </a:r>
                      <a:endParaRPr lang="ru-RU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4</a:t>
                      </a:r>
                      <a:endParaRPr lang="ru-RU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6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Корм 2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3</a:t>
                      </a:r>
                      <a:endParaRPr lang="ru-RU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4</a:t>
                      </a:r>
                      <a:endParaRPr lang="ru-RU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5</a:t>
                      </a:r>
                      <a:endParaRPr lang="ru-RU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6</a:t>
                      </a:r>
                      <a:endParaRPr lang="ru-RU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98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Требования на кол-во </a:t>
                      </a:r>
                      <a:r>
                        <a:rPr lang="ru-RU" sz="1600" b="1" dirty="0" smtClean="0">
                          <a:effectLst/>
                        </a:rPr>
                        <a:t>ед. </a:t>
                      </a:r>
                      <a:r>
                        <a:rPr lang="ru-RU" sz="1600" b="1" dirty="0" err="1" smtClean="0">
                          <a:effectLst/>
                        </a:rPr>
                        <a:t>пит.вещества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9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8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12</a:t>
                      </a:r>
                      <a:endParaRPr lang="ru-RU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4315" name="TextBox 5"/>
          <p:cNvSpPr txBox="1">
            <a:spLocks noChangeArrowheads="1"/>
          </p:cNvSpPr>
          <p:nvPr/>
        </p:nvSpPr>
        <p:spPr bwMode="auto">
          <a:xfrm>
            <a:off x="323850" y="5842000"/>
            <a:ext cx="81359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Необходимо составить дневной рацион нужной питательности, причем затраты на него должны быть минимальными. </a:t>
            </a:r>
          </a:p>
        </p:txBody>
      </p:sp>
    </p:spTree>
    <p:extLst>
      <p:ext uri="{BB962C8B-B14F-4D97-AF65-F5344CB8AC3E}">
        <p14:creationId xmlns:p14="http://schemas.microsoft.com/office/powerpoint/2010/main" val="234900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98438"/>
            <a:ext cx="6994525" cy="1069975"/>
          </a:xfrm>
        </p:spPr>
        <p:txBody>
          <a:bodyPr/>
          <a:lstStyle/>
          <a:p>
            <a:pPr>
              <a:defRPr/>
            </a:pPr>
            <a:r>
              <a:rPr lang="ru-RU" sz="3200" dirty="0" smtClean="0"/>
              <a:t>Формализованное описание и математическая постановка задачи о рационе питания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427984" y="1412776"/>
                <a:ext cx="4716016" cy="52131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b="1" i="1" dirty="0" smtClean="0"/>
                  <a:t>Дано: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2000" dirty="0" smtClean="0"/>
                  <a:t>- </a:t>
                </a:r>
                <a:r>
                  <a:rPr lang="ru-RU" sz="2000" i="1" dirty="0" smtClean="0"/>
                  <a:t>количество ед. </a:t>
                </a:r>
                <a:r>
                  <a:rPr lang="ru-RU" sz="2000" i="1" dirty="0"/>
                  <a:t>питательных веществ </a:t>
                </a:r>
                <a:r>
                  <a:rPr lang="en-US" sz="2000" i="1" dirty="0" smtClean="0"/>
                  <a:t>j-</a:t>
                </a:r>
                <a:r>
                  <a:rPr lang="ru-RU" sz="2000" i="1" dirty="0" err="1" smtClean="0"/>
                  <a:t>го</a:t>
                </a:r>
                <a:r>
                  <a:rPr lang="ru-RU" sz="2000" i="1" dirty="0" smtClean="0"/>
                  <a:t> вида</a:t>
                </a:r>
                <a:r>
                  <a:rPr lang="en-US" sz="2000" b="1" i="1" dirty="0" smtClean="0"/>
                  <a:t> </a:t>
                </a:r>
                <a:r>
                  <a:rPr lang="ru-RU" sz="2000" i="1" dirty="0" smtClean="0"/>
                  <a:t>в </a:t>
                </a:r>
                <a:r>
                  <a:rPr lang="ru-RU" sz="2000" i="1" dirty="0"/>
                  <a:t>1 кг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0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i="1" dirty="0" smtClean="0"/>
                  <a:t>-</a:t>
                </a:r>
                <a:r>
                  <a:rPr lang="ru-RU" sz="2000" i="1" dirty="0" err="1" smtClean="0"/>
                  <a:t>го</a:t>
                </a:r>
                <a:r>
                  <a:rPr lang="en-US" sz="2000" i="1" dirty="0" smtClean="0"/>
                  <a:t> </a:t>
                </a:r>
                <a:r>
                  <a:rPr lang="ru-RU" sz="2000" i="1" dirty="0"/>
                  <a:t>вида </a:t>
                </a:r>
                <a:r>
                  <a:rPr lang="ru-RU" sz="2000" i="1" dirty="0" smtClean="0"/>
                  <a:t>корма,</a:t>
                </a:r>
                <a:r>
                  <a:rPr lang="en-US" sz="2000" dirty="0">
                    <a:solidFill>
                      <a:srgbClr val="003366"/>
                    </a:solidFill>
                  </a:rPr>
                  <a:t> </a:t>
                </a:r>
                <a:endParaRPr lang="ru-RU" sz="2000" i="1" dirty="0" smtClean="0">
                  <a:solidFill>
                    <a:srgbClr val="003366"/>
                  </a:solidFill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sz="2000" i="1" dirty="0" smtClean="0"/>
                  <a:t> = 1,2; </a:t>
                </a:r>
                <a:r>
                  <a:rPr lang="en-US" sz="2000" i="1" dirty="0" smtClean="0"/>
                  <a:t>j = 1,2,3</a:t>
                </a:r>
                <a:r>
                  <a:rPr lang="ru-RU" sz="2000" i="1" dirty="0" smtClean="0"/>
                  <a:t>.</a:t>
                </a:r>
                <a:r>
                  <a:rPr lang="en-US" sz="2000" i="1" dirty="0" smtClean="0"/>
                  <a:t>[</a:t>
                </a:r>
                <a:r>
                  <a:rPr lang="ru-RU" sz="2000" i="1" dirty="0" smtClean="0"/>
                  <a:t>ед./кг</a:t>
                </a:r>
                <a:r>
                  <a:rPr lang="en-US" sz="2000" i="1" dirty="0" smtClean="0"/>
                  <a:t>]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sz="2000" i="1" dirty="0" smtClean="0"/>
                  <a:t>- </a:t>
                </a:r>
                <a:r>
                  <a:rPr lang="ru-RU" sz="2000" i="1" dirty="0"/>
                  <a:t>стоимость 1 кг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i="1" dirty="0"/>
                  <a:t>-</a:t>
                </a:r>
                <a:r>
                  <a:rPr lang="ru-RU" sz="2000" i="1" dirty="0" err="1"/>
                  <a:t>го</a:t>
                </a:r>
                <a:r>
                  <a:rPr lang="en-US" sz="2000" i="1" dirty="0"/>
                  <a:t> </a:t>
                </a:r>
                <a:r>
                  <a:rPr lang="ru-RU" sz="2000" i="1" dirty="0"/>
                  <a:t>вида </a:t>
                </a:r>
                <a:r>
                  <a:rPr lang="ru-RU" sz="2000" i="1" dirty="0" smtClean="0"/>
                  <a:t>корма</a:t>
                </a:r>
                <a:r>
                  <a:rPr lang="en-US" sz="2000" i="1" dirty="0" smtClean="0"/>
                  <a:t>, </a:t>
                </a:r>
                <a:endParaRPr lang="ru-RU" sz="2000" i="1" dirty="0" smtClean="0">
                  <a:solidFill>
                    <a:srgbClr val="003366"/>
                  </a:solidFill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sz="2000" i="1" dirty="0"/>
                  <a:t> = </a:t>
                </a:r>
                <a:r>
                  <a:rPr lang="ru-RU" sz="2000" i="1" dirty="0" smtClean="0"/>
                  <a:t>1,2.</a:t>
                </a:r>
                <a:r>
                  <a:rPr lang="en-US" sz="2000" i="1" dirty="0"/>
                  <a:t> </a:t>
                </a:r>
                <a:r>
                  <a:rPr lang="en-US" sz="2000" i="1" dirty="0" smtClean="0"/>
                  <a:t>[</a:t>
                </a:r>
                <a:r>
                  <a:rPr lang="ru-RU" sz="2000" i="1" dirty="0" smtClean="0"/>
                  <a:t>руб./</a:t>
                </a:r>
                <a:r>
                  <a:rPr lang="ru-RU" sz="2000" i="1" dirty="0"/>
                  <a:t>кг</a:t>
                </a:r>
                <a:r>
                  <a:rPr lang="en-US" sz="2000" i="1" dirty="0"/>
                  <a:t>]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sz="2000" i="1" dirty="0" smtClean="0"/>
                  <a:t>- </a:t>
                </a:r>
                <a:r>
                  <a:rPr lang="ru-RU" sz="2000" i="1" dirty="0" smtClean="0"/>
                  <a:t>требование на ежедневное потреб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000" i="1" dirty="0" err="1" smtClean="0"/>
                  <a:t>ление</a:t>
                </a:r>
                <a:r>
                  <a:rPr lang="ru-RU" sz="2000" i="1" dirty="0" smtClean="0"/>
                  <a:t> </a:t>
                </a:r>
                <a:r>
                  <a:rPr lang="ru-RU" sz="2000" i="1" dirty="0"/>
                  <a:t>количества единиц </a:t>
                </a:r>
                <a:r>
                  <a:rPr lang="ru-RU" sz="2000" i="1" dirty="0" smtClean="0"/>
                  <a:t>питательных веществ </a:t>
                </a:r>
                <a:r>
                  <a:rPr lang="en-US" sz="2000" i="1" dirty="0"/>
                  <a:t>j-</a:t>
                </a:r>
                <a:r>
                  <a:rPr lang="ru-RU" sz="2000" i="1" dirty="0" err="1"/>
                  <a:t>го</a:t>
                </a:r>
                <a:r>
                  <a:rPr lang="ru-RU" sz="2000" i="1" dirty="0"/>
                  <a:t> </a:t>
                </a:r>
                <a:r>
                  <a:rPr lang="ru-RU" sz="2000" i="1" dirty="0" smtClean="0"/>
                  <a:t>вида, </a:t>
                </a:r>
                <a:r>
                  <a:rPr lang="en-US" sz="2000" i="1" dirty="0" smtClean="0"/>
                  <a:t>j </a:t>
                </a:r>
                <a:r>
                  <a:rPr lang="en-US" sz="2000" i="1" dirty="0"/>
                  <a:t>= </a:t>
                </a:r>
                <a:r>
                  <a:rPr lang="en-US" sz="2000" i="1" dirty="0" smtClean="0"/>
                  <a:t>1,2,3</a:t>
                </a:r>
                <a:r>
                  <a:rPr lang="ru-RU" sz="2000" i="1" dirty="0" smtClean="0"/>
                  <a:t>.</a:t>
                </a:r>
                <a:r>
                  <a:rPr lang="en-US" sz="2000" i="1" dirty="0"/>
                  <a:t> [</a:t>
                </a:r>
                <a:r>
                  <a:rPr lang="ru-RU" sz="2000" i="1" dirty="0"/>
                  <a:t>ед</a:t>
                </a:r>
                <a:r>
                  <a:rPr lang="ru-RU" sz="2000" i="1" dirty="0" smtClean="0"/>
                  <a:t>.</a:t>
                </a:r>
                <a:r>
                  <a:rPr lang="en-US" sz="2000" i="1" dirty="0" smtClean="0"/>
                  <a:t>]</a:t>
                </a:r>
                <a:endParaRPr lang="ru-RU" sz="2000" i="1" dirty="0" smtClean="0"/>
              </a:p>
              <a:p>
                <a:pPr marL="0" indent="0">
                  <a:buNone/>
                </a:pPr>
                <a:r>
                  <a:rPr lang="ru-RU" sz="2400" b="1" i="1" dirty="0" smtClean="0"/>
                  <a:t>Найти:</a:t>
                </a:r>
                <a:endParaRPr lang="ru-RU" sz="2400" b="1" i="1" dirty="0"/>
              </a:p>
              <a:p>
                <a:pPr marL="0" indent="0">
                  <a:buNone/>
                </a:pPr>
                <a:r>
                  <a:rPr lang="en-US" i="1" dirty="0" smtClean="0"/>
                  <a:t>X= │</a:t>
                </a:r>
                <a:r>
                  <a:rPr lang="en-US" dirty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i="1" dirty="0" smtClean="0"/>
                  <a:t>│→</a:t>
                </a:r>
                <a:r>
                  <a:rPr lang="en-US" i="1" dirty="0" smtClean="0"/>
                  <a:t> min Z(X)</a:t>
                </a:r>
                <a:r>
                  <a:rPr lang="ru-RU" sz="2000" i="1" dirty="0"/>
                  <a:t>,</a:t>
                </a:r>
                <a:r>
                  <a:rPr lang="en-US" sz="2000" i="1" dirty="0" smtClean="0"/>
                  <a:t> </a:t>
                </a:r>
                <a:r>
                  <a:rPr lang="ru-RU" sz="2000" i="1" dirty="0" smtClean="0"/>
                  <a:t>где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i="1" dirty="0" smtClean="0"/>
                  <a:t>Z(X)</a:t>
                </a:r>
                <a:r>
                  <a:rPr lang="ru-RU" sz="2400" i="1" dirty="0"/>
                  <a:t>-</a:t>
                </a:r>
                <a:r>
                  <a:rPr lang="ru-RU" sz="2000" i="1" dirty="0" smtClean="0"/>
                  <a:t>затраты,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i="1" dirty="0" smtClean="0"/>
                  <a:t>- объем закупки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0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i="1" dirty="0"/>
                  <a:t>-</a:t>
                </a:r>
                <a:r>
                  <a:rPr lang="ru-RU" sz="2000" i="1" dirty="0" err="1"/>
                  <a:t>го</a:t>
                </a:r>
                <a:r>
                  <a:rPr lang="en-US" sz="2000" i="1" dirty="0"/>
                  <a:t> </a:t>
                </a:r>
                <a:r>
                  <a:rPr lang="ru-RU" sz="2000" i="1" dirty="0"/>
                  <a:t>вида корма,</a:t>
                </a:r>
                <a:r>
                  <a:rPr lang="en-US" sz="2000" dirty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000" i="1">
                        <a:latin typeface="Cambria Math"/>
                      </a:rPr>
                      <m:t>𝑖</m:t>
                    </m:r>
                  </m:oMath>
                </a14:m>
                <a:r>
                  <a:rPr lang="ru-RU" sz="2000" i="1" dirty="0"/>
                  <a:t> = </a:t>
                </a:r>
                <a:r>
                  <a:rPr lang="ru-RU" sz="2000" i="1" dirty="0" smtClean="0"/>
                  <a:t>1,2</a:t>
                </a:r>
                <a:r>
                  <a:rPr lang="en-US" sz="2000" i="1" dirty="0" smtClean="0"/>
                  <a:t>. [</a:t>
                </a:r>
                <a:r>
                  <a:rPr lang="ru-RU" sz="2000" i="1" dirty="0" smtClean="0"/>
                  <a:t>кг</a:t>
                </a:r>
                <a:r>
                  <a:rPr lang="en-US" sz="2000" i="1" dirty="0" smtClean="0"/>
                  <a:t>]</a:t>
                </a:r>
                <a:endParaRPr lang="ru-RU" sz="2000" i="1" dirty="0"/>
              </a:p>
            </p:txBody>
          </p:sp>
        </mc:Choice>
        <mc:Fallback xmlns="">
          <p:sp>
            <p:nvSpPr>
              <p:cNvPr id="9" name="Объек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427984" y="1412776"/>
                <a:ext cx="4716016" cy="5213176"/>
              </a:xfrm>
              <a:blipFill rotWithShape="1">
                <a:blip r:embed="rId2"/>
                <a:stretch>
                  <a:fillRect l="-2584" t="-936" r="-1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03159"/>
              </p:ext>
            </p:extLst>
          </p:nvPr>
        </p:nvGraphicFramePr>
        <p:xfrm>
          <a:off x="2029368" y="3079721"/>
          <a:ext cx="23042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6"/>
                <a:gridCol w="768086"/>
                <a:gridCol w="768086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2123728" y="3060606"/>
                <a:ext cx="602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060606"/>
                <a:ext cx="60298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843808" y="3037354"/>
                <a:ext cx="602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037354"/>
                <a:ext cx="60298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635896" y="3060606"/>
                <a:ext cx="602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060606"/>
                <a:ext cx="60298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2147035" y="3434140"/>
                <a:ext cx="602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35" y="3434140"/>
                <a:ext cx="60298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2890424" y="3446235"/>
                <a:ext cx="602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424" y="3446235"/>
                <a:ext cx="60298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644280" y="3433202"/>
                <a:ext cx="602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𝟐𝟑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280" y="3433202"/>
                <a:ext cx="60298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/>
          <p:cNvCxnSpPr/>
          <p:nvPr/>
        </p:nvCxnSpPr>
        <p:spPr>
          <a:xfrm>
            <a:off x="1475656" y="324527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1475656" y="3630901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2412139" y="2516148"/>
            <a:ext cx="0" cy="544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3125009" y="2516148"/>
            <a:ext cx="0" cy="544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3851920" y="2516148"/>
            <a:ext cx="0" cy="544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10624" y="2815273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Корм 1</a:t>
            </a:r>
            <a:endParaRPr lang="ru-R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310624" y="3803472"/>
            <a:ext cx="929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Корм 2</a:t>
            </a:r>
            <a:endParaRPr lang="ru-RU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-290" y="2619100"/>
            <a:ext cx="127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Стоимость</a:t>
            </a:r>
            <a:endParaRPr lang="ru-RU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206955" y="1412776"/>
            <a:ext cx="1790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Требования на потребление пит. веществ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2192207" y="2124502"/>
                <a:ext cx="7360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≥</m:t>
                          </m:r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207" y="2124502"/>
                <a:ext cx="736035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/>
              <p:cNvSpPr/>
              <p:nvPr/>
            </p:nvSpPr>
            <p:spPr>
              <a:xfrm>
                <a:off x="2948923" y="2146122"/>
                <a:ext cx="7360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≥</m:t>
                          </m:r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923" y="2146122"/>
                <a:ext cx="73603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3625230" y="2124502"/>
                <a:ext cx="7360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≥</m:t>
                          </m:r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230" y="2124502"/>
                <a:ext cx="736035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/>
              <p:cNvSpPr/>
              <p:nvPr/>
            </p:nvSpPr>
            <p:spPr>
              <a:xfrm>
                <a:off x="225435" y="3037354"/>
                <a:ext cx="476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2" name="Прямоугольник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35" y="3037354"/>
                <a:ext cx="476348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220112" y="3459992"/>
                <a:ext cx="476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12" y="3459992"/>
                <a:ext cx="476348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611279" y="4293096"/>
            <a:ext cx="1274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Решение закупки Х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/>
              <p:cNvSpPr/>
              <p:nvPr/>
            </p:nvSpPr>
            <p:spPr>
              <a:xfrm>
                <a:off x="829187" y="3037354"/>
                <a:ext cx="6334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dirty="0" smtClean="0"/>
                  <a:t>-?</a:t>
                </a:r>
                <a:endParaRPr lang="ru-RU" dirty="0"/>
              </a:p>
            </p:txBody>
          </p:sp>
        </mc:Choice>
        <mc:Fallback xmlns="">
          <p:sp>
            <p:nvSpPr>
              <p:cNvPr id="35" name="Прямоугольник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87" y="3037354"/>
                <a:ext cx="633443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8654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/>
              <p:cNvSpPr/>
              <p:nvPr/>
            </p:nvSpPr>
            <p:spPr>
              <a:xfrm>
                <a:off x="829186" y="3459992"/>
                <a:ext cx="6334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dirty="0" smtClean="0"/>
                  <a:t>-?</a:t>
                </a:r>
                <a:endParaRPr lang="ru-RU" dirty="0"/>
              </a:p>
            </p:txBody>
          </p:sp>
        </mc:Choice>
        <mc:Fallback xmlns="">
          <p:sp>
            <p:nvSpPr>
              <p:cNvPr id="36" name="Прямоугольник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86" y="3459992"/>
                <a:ext cx="63344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8654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35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98438"/>
            <a:ext cx="6994525" cy="1069975"/>
          </a:xfrm>
        </p:spPr>
        <p:txBody>
          <a:bodyPr/>
          <a:lstStyle/>
          <a:p>
            <a:pPr>
              <a:defRPr/>
            </a:pPr>
            <a:r>
              <a:rPr lang="ru-RU" sz="3200" dirty="0" smtClean="0"/>
              <a:t>Формализованное описание и математическая постановка задачи о рационе питания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04048" y="1556792"/>
                <a:ext cx="4032448" cy="50515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dirty="0" smtClean="0">
                    <a:solidFill>
                      <a:srgbClr val="003366"/>
                    </a:solidFill>
                  </a:rPr>
                  <a:t>     </a:t>
                </a:r>
                <a:r>
                  <a:rPr lang="ru-RU" sz="2800" dirty="0" smtClean="0">
                    <a:solidFill>
                      <a:srgbClr val="003366"/>
                    </a:solidFill>
                  </a:rPr>
                  <a:t>Математическая модель задачи</a:t>
                </a:r>
              </a:p>
              <a:p>
                <a:pPr algn="ctr"/>
                <a:endParaRPr lang="ru-RU" sz="2400" dirty="0" smtClean="0">
                  <a:solidFill>
                    <a:srgbClr val="003366"/>
                  </a:solidFill>
                </a:endParaRPr>
              </a:p>
              <a:p>
                <a:r>
                  <a:rPr lang="ru-RU" sz="2400" dirty="0" smtClean="0">
                    <a:solidFill>
                      <a:srgbClr val="003366"/>
                    </a:solidFill>
                  </a:rPr>
                  <a:t>Целевая функция:</a:t>
                </a:r>
              </a:p>
              <a:p>
                <a:endParaRPr lang="ru-RU" sz="1100" dirty="0" smtClean="0">
                  <a:solidFill>
                    <a:srgbClr val="003366"/>
                  </a:solidFill>
                </a:endParaRPr>
              </a:p>
              <a:p>
                <a:r>
                  <a:rPr lang="ru-RU" sz="2800" dirty="0" smtClean="0">
                    <a:solidFill>
                      <a:srgbClr val="003366"/>
                    </a:solidFill>
                  </a:rPr>
                  <a:t> </a:t>
                </a:r>
                <a:r>
                  <a:rPr lang="en-US" sz="2800" dirty="0" smtClean="0">
                    <a:solidFill>
                      <a:srgbClr val="003366"/>
                    </a:solidFill>
                  </a:rPr>
                  <a:t>Z(X)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ru-RU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→</m:t>
                        </m:r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𝑚𝑖𝑛</m:t>
                        </m:r>
                      </m:e>
                    </m:nary>
                  </m:oMath>
                </a14:m>
                <a:endParaRPr lang="ru-RU" sz="2800" dirty="0" smtClean="0">
                  <a:solidFill>
                    <a:srgbClr val="003366"/>
                  </a:solidFill>
                </a:endParaRPr>
              </a:p>
              <a:p>
                <a:endParaRPr lang="ru-RU" sz="1400" dirty="0">
                  <a:solidFill>
                    <a:srgbClr val="003366"/>
                  </a:solidFill>
                </a:endParaRPr>
              </a:p>
              <a:p>
                <a:r>
                  <a:rPr lang="ru-RU" sz="2400" dirty="0" smtClean="0">
                    <a:solidFill>
                      <a:srgbClr val="003366"/>
                    </a:solidFill>
                  </a:rPr>
                  <a:t>       </a:t>
                </a:r>
              </a:p>
              <a:p>
                <a:r>
                  <a:rPr lang="ru-RU" sz="2400" dirty="0" smtClean="0">
                    <a:solidFill>
                      <a:srgbClr val="003366"/>
                    </a:solidFill>
                  </a:rPr>
                  <a:t>Ограничения:</a:t>
                </a:r>
                <a:endParaRPr lang="en-US" sz="2400" dirty="0" smtClean="0">
                  <a:solidFill>
                    <a:srgbClr val="003366"/>
                  </a:solidFill>
                </a:endParaRPr>
              </a:p>
              <a:p>
                <a:endParaRPr lang="ru-RU" sz="1600" dirty="0">
                  <a:solidFill>
                    <a:srgbClr val="003366"/>
                  </a:solidFill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8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ru-RU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≥</m:t>
                        </m:r>
                      </m:e>
                    </m:nary>
                    <m:sSub>
                      <m:sSubPr>
                        <m:ctrlPr>
                          <a:rPr lang="en-US" sz="28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003366"/>
                    </a:solidFill>
                  </a:rPr>
                  <a:t>, </a:t>
                </a:r>
                <a:r>
                  <a:rPr lang="en-US" sz="2000" i="1" dirty="0" smtClean="0">
                    <a:solidFill>
                      <a:srgbClr val="003366"/>
                    </a:solidFill>
                  </a:rPr>
                  <a:t>j=1,2,3</a:t>
                </a:r>
              </a:p>
              <a:p>
                <a:r>
                  <a:rPr lang="en-US" sz="2000" i="1" dirty="0">
                    <a:solidFill>
                      <a:srgbClr val="003366"/>
                    </a:solidFill>
                  </a:rPr>
                  <a:t> </a:t>
                </a:r>
                <a:endParaRPr lang="en-US" sz="2800" i="1" dirty="0" smtClean="0">
                  <a:solidFill>
                    <a:srgbClr val="003366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           </m:t>
                        </m:r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i="1" dirty="0" smtClean="0">
                    <a:solidFill>
                      <a:srgbClr val="003366"/>
                    </a:solidFill>
                  </a:rPr>
                  <a:t>≥</a:t>
                </a:r>
                <a:r>
                  <a:rPr lang="en-US" sz="2400" i="1" dirty="0" smtClean="0">
                    <a:solidFill>
                      <a:srgbClr val="003366"/>
                    </a:solidFill>
                  </a:rPr>
                  <a:t>0,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i="1" dirty="0" smtClean="0">
                    <a:solidFill>
                      <a:srgbClr val="003366"/>
                    </a:solidFill>
                  </a:rPr>
                  <a:t>= 1,2</a:t>
                </a:r>
              </a:p>
              <a:p>
                <a:endParaRPr lang="ru-RU" sz="2000" dirty="0">
                  <a:solidFill>
                    <a:srgbClr val="003366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556792"/>
                <a:ext cx="4032448" cy="5051576"/>
              </a:xfrm>
              <a:prstGeom prst="rect">
                <a:avLst/>
              </a:prstGeom>
              <a:blipFill rotWithShape="1">
                <a:blip r:embed="rId2"/>
                <a:stretch>
                  <a:fillRect l="-2262" t="-10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475992"/>
                <a:ext cx="5004048" cy="52131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b="1" i="1" dirty="0" smtClean="0"/>
                  <a:t>Дано: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2000" dirty="0" smtClean="0"/>
                  <a:t>- </a:t>
                </a:r>
                <a:r>
                  <a:rPr lang="ru-RU" sz="2000" i="1" dirty="0" smtClean="0"/>
                  <a:t>количество ед. </a:t>
                </a:r>
                <a:r>
                  <a:rPr lang="ru-RU" sz="2000" i="1" dirty="0"/>
                  <a:t>питательных веществ </a:t>
                </a:r>
                <a:r>
                  <a:rPr lang="en-US" sz="2000" i="1" dirty="0" smtClean="0"/>
                  <a:t>j-</a:t>
                </a:r>
                <a:r>
                  <a:rPr lang="ru-RU" sz="2000" i="1" dirty="0" err="1" smtClean="0"/>
                  <a:t>го</a:t>
                </a:r>
                <a:r>
                  <a:rPr lang="ru-RU" sz="2000" i="1" dirty="0" smtClean="0"/>
                  <a:t> вида</a:t>
                </a:r>
                <a:r>
                  <a:rPr lang="en-US" sz="2000" b="1" i="1" dirty="0" smtClean="0"/>
                  <a:t> </a:t>
                </a:r>
                <a:r>
                  <a:rPr lang="ru-RU" sz="2000" i="1" dirty="0" smtClean="0"/>
                  <a:t>в </a:t>
                </a:r>
                <a:r>
                  <a:rPr lang="ru-RU" sz="2000" i="1" dirty="0"/>
                  <a:t>1 кг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0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i="1" dirty="0" smtClean="0"/>
                  <a:t>-</a:t>
                </a:r>
                <a:r>
                  <a:rPr lang="ru-RU" sz="2000" i="1" dirty="0" err="1" smtClean="0"/>
                  <a:t>го</a:t>
                </a:r>
                <a:r>
                  <a:rPr lang="en-US" sz="2000" i="1" dirty="0" smtClean="0"/>
                  <a:t> </a:t>
                </a:r>
                <a:r>
                  <a:rPr lang="ru-RU" sz="2000" i="1" dirty="0"/>
                  <a:t>вида </a:t>
                </a:r>
                <a:r>
                  <a:rPr lang="ru-RU" sz="2000" i="1" dirty="0" smtClean="0"/>
                  <a:t>корма,</a:t>
                </a:r>
                <a:r>
                  <a:rPr lang="en-US" sz="2000" dirty="0">
                    <a:solidFill>
                      <a:srgbClr val="003366"/>
                    </a:solidFill>
                  </a:rPr>
                  <a:t> </a:t>
                </a:r>
                <a:endParaRPr lang="ru-RU" sz="2000" i="1" dirty="0" smtClean="0">
                  <a:solidFill>
                    <a:srgbClr val="003366"/>
                  </a:solidFill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sz="2000" i="1" dirty="0" smtClean="0"/>
                  <a:t> = 1,2; </a:t>
                </a:r>
                <a:r>
                  <a:rPr lang="en-US" sz="2000" i="1" dirty="0" smtClean="0"/>
                  <a:t>j = 1,2,3</a:t>
                </a:r>
                <a:r>
                  <a:rPr lang="ru-RU" sz="2000" i="1" dirty="0" smtClean="0"/>
                  <a:t>.</a:t>
                </a:r>
                <a:r>
                  <a:rPr lang="en-US" sz="2000" i="1" dirty="0" smtClean="0"/>
                  <a:t>[</a:t>
                </a:r>
                <a:r>
                  <a:rPr lang="ru-RU" sz="2000" i="1" dirty="0" smtClean="0"/>
                  <a:t>ед./кг</a:t>
                </a:r>
                <a:r>
                  <a:rPr lang="en-US" sz="2000" i="1" dirty="0" smtClean="0"/>
                  <a:t>]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sz="2000" i="1" dirty="0" smtClean="0"/>
                  <a:t>- </a:t>
                </a:r>
                <a:r>
                  <a:rPr lang="ru-RU" sz="2000" i="1" dirty="0"/>
                  <a:t>стоимость 1 кг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i="1" dirty="0"/>
                  <a:t>-</a:t>
                </a:r>
                <a:r>
                  <a:rPr lang="ru-RU" sz="2000" i="1" dirty="0" err="1"/>
                  <a:t>го</a:t>
                </a:r>
                <a:r>
                  <a:rPr lang="en-US" sz="2000" i="1" dirty="0"/>
                  <a:t> </a:t>
                </a:r>
                <a:r>
                  <a:rPr lang="ru-RU" sz="2000" i="1" dirty="0"/>
                  <a:t>вида </a:t>
                </a:r>
                <a:r>
                  <a:rPr lang="ru-RU" sz="2000" i="1" dirty="0" smtClean="0"/>
                  <a:t>корма</a:t>
                </a:r>
                <a:r>
                  <a:rPr lang="en-US" sz="2000" i="1" dirty="0" smtClean="0"/>
                  <a:t>, </a:t>
                </a:r>
                <a:endParaRPr lang="ru-RU" sz="2000" i="1" dirty="0" smtClean="0">
                  <a:solidFill>
                    <a:srgbClr val="003366"/>
                  </a:solidFill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sz="2000" i="1" dirty="0"/>
                  <a:t> = </a:t>
                </a:r>
                <a:r>
                  <a:rPr lang="ru-RU" sz="2000" i="1" dirty="0" smtClean="0"/>
                  <a:t>1,2.</a:t>
                </a:r>
                <a:r>
                  <a:rPr lang="en-US" sz="2000" i="1" dirty="0"/>
                  <a:t> </a:t>
                </a:r>
                <a:r>
                  <a:rPr lang="en-US" sz="2000" i="1" dirty="0" smtClean="0"/>
                  <a:t>[</a:t>
                </a:r>
                <a:r>
                  <a:rPr lang="ru-RU" sz="2000" i="1" dirty="0" smtClean="0"/>
                  <a:t>руб./</a:t>
                </a:r>
                <a:r>
                  <a:rPr lang="ru-RU" sz="2000" i="1" dirty="0"/>
                  <a:t>кг</a:t>
                </a:r>
                <a:r>
                  <a:rPr lang="en-US" sz="2000" i="1" dirty="0"/>
                  <a:t>]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sz="2000" i="1" dirty="0" smtClean="0"/>
                  <a:t>- </a:t>
                </a:r>
                <a:r>
                  <a:rPr lang="ru-RU" sz="2000" i="1" dirty="0" smtClean="0"/>
                  <a:t>требование на ежедневное потреб-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000" i="1" dirty="0" err="1" smtClean="0"/>
                  <a:t>ление</a:t>
                </a:r>
                <a:r>
                  <a:rPr lang="ru-RU" sz="2000" i="1" dirty="0" smtClean="0"/>
                  <a:t> </a:t>
                </a:r>
                <a:r>
                  <a:rPr lang="ru-RU" sz="2000" i="1" dirty="0"/>
                  <a:t>количества единиц </a:t>
                </a:r>
                <a:r>
                  <a:rPr lang="ru-RU" sz="2000" i="1" dirty="0" smtClean="0"/>
                  <a:t>питательных веществ </a:t>
                </a:r>
                <a:r>
                  <a:rPr lang="en-US" sz="2000" i="1" dirty="0"/>
                  <a:t>j-</a:t>
                </a:r>
                <a:r>
                  <a:rPr lang="ru-RU" sz="2000" i="1" dirty="0" err="1"/>
                  <a:t>го</a:t>
                </a:r>
                <a:r>
                  <a:rPr lang="ru-RU" sz="2000" i="1" dirty="0"/>
                  <a:t> </a:t>
                </a:r>
                <a:r>
                  <a:rPr lang="ru-RU" sz="2000" i="1" dirty="0" smtClean="0"/>
                  <a:t>вида, </a:t>
                </a:r>
                <a:r>
                  <a:rPr lang="en-US" sz="2000" i="1" dirty="0" smtClean="0"/>
                  <a:t>j </a:t>
                </a:r>
                <a:r>
                  <a:rPr lang="en-US" sz="2000" i="1" dirty="0"/>
                  <a:t>= </a:t>
                </a:r>
                <a:r>
                  <a:rPr lang="en-US" sz="2000" i="1" dirty="0" smtClean="0"/>
                  <a:t>1,2,3</a:t>
                </a:r>
                <a:r>
                  <a:rPr lang="ru-RU" sz="2000" i="1" dirty="0" smtClean="0"/>
                  <a:t>.</a:t>
                </a:r>
                <a:r>
                  <a:rPr lang="en-US" sz="2000" i="1" dirty="0"/>
                  <a:t> [</a:t>
                </a:r>
                <a:r>
                  <a:rPr lang="ru-RU" sz="2000" i="1" dirty="0"/>
                  <a:t>ед</a:t>
                </a:r>
                <a:r>
                  <a:rPr lang="ru-RU" sz="2000" i="1" dirty="0" smtClean="0"/>
                  <a:t>.</a:t>
                </a:r>
                <a:r>
                  <a:rPr lang="en-US" sz="2000" i="1" dirty="0" smtClean="0"/>
                  <a:t>]</a:t>
                </a:r>
                <a:endParaRPr lang="ru-RU" sz="2000" i="1" dirty="0" smtClean="0"/>
              </a:p>
              <a:p>
                <a:pPr marL="0" indent="0">
                  <a:buNone/>
                </a:pPr>
                <a:r>
                  <a:rPr lang="ru-RU" sz="2400" b="1" i="1" dirty="0" smtClean="0"/>
                  <a:t>Найти:</a:t>
                </a:r>
                <a:endParaRPr lang="ru-RU" sz="2400" b="1" i="1" dirty="0"/>
              </a:p>
              <a:p>
                <a:pPr marL="0" indent="0">
                  <a:buNone/>
                </a:pPr>
                <a:r>
                  <a:rPr lang="en-US" i="1" dirty="0" smtClean="0"/>
                  <a:t>X= │</a:t>
                </a:r>
                <a:r>
                  <a:rPr lang="en-US" dirty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i="1" dirty="0" smtClean="0"/>
                  <a:t>│→</a:t>
                </a:r>
                <a:r>
                  <a:rPr lang="en-US" i="1" dirty="0" smtClean="0"/>
                  <a:t> min Z(X)</a:t>
                </a:r>
                <a:r>
                  <a:rPr lang="ru-RU" sz="2000" i="1" dirty="0"/>
                  <a:t>,</a:t>
                </a:r>
                <a:r>
                  <a:rPr lang="en-US" sz="2000" i="1" dirty="0" smtClean="0"/>
                  <a:t> </a:t>
                </a:r>
                <a:r>
                  <a:rPr lang="ru-RU" sz="2000" i="1" dirty="0" smtClean="0"/>
                  <a:t>где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i="1" dirty="0" smtClean="0"/>
                  <a:t>Z(X)</a:t>
                </a:r>
                <a:r>
                  <a:rPr lang="ru-RU" sz="2400" i="1" dirty="0"/>
                  <a:t>-</a:t>
                </a:r>
                <a:r>
                  <a:rPr lang="ru-RU" sz="2000" i="1" dirty="0" smtClean="0"/>
                  <a:t>затраты,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i="1" dirty="0" smtClean="0"/>
                  <a:t>- объем закупки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0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i="1" dirty="0"/>
                  <a:t>-</a:t>
                </a:r>
                <a:r>
                  <a:rPr lang="ru-RU" sz="2000" i="1" dirty="0" err="1"/>
                  <a:t>го</a:t>
                </a:r>
                <a:r>
                  <a:rPr lang="en-US" sz="2000" i="1" dirty="0"/>
                  <a:t> </a:t>
                </a:r>
                <a:r>
                  <a:rPr lang="ru-RU" sz="2000" i="1" dirty="0"/>
                  <a:t>вида корма,</a:t>
                </a:r>
                <a:r>
                  <a:rPr lang="en-US" sz="2000" dirty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000" i="1">
                        <a:latin typeface="Cambria Math"/>
                      </a:rPr>
                      <m:t>𝑖</m:t>
                    </m:r>
                  </m:oMath>
                </a14:m>
                <a:r>
                  <a:rPr lang="ru-RU" sz="2000" i="1" dirty="0"/>
                  <a:t> = </a:t>
                </a:r>
                <a:r>
                  <a:rPr lang="ru-RU" sz="2000" i="1" dirty="0" smtClean="0"/>
                  <a:t>1,2</a:t>
                </a:r>
                <a:r>
                  <a:rPr lang="en-US" sz="2000" i="1" dirty="0" smtClean="0"/>
                  <a:t>. [</a:t>
                </a:r>
                <a:r>
                  <a:rPr lang="ru-RU" sz="2000" i="1" dirty="0" smtClean="0"/>
                  <a:t>кг</a:t>
                </a:r>
                <a:r>
                  <a:rPr lang="en-US" sz="2000" i="1" dirty="0" smtClean="0"/>
                  <a:t>]</a:t>
                </a:r>
                <a:endParaRPr lang="ru-RU" sz="2000" i="1" dirty="0"/>
              </a:p>
            </p:txBody>
          </p:sp>
        </mc:Choice>
        <mc:Fallback xmlns="">
          <p:sp>
            <p:nvSpPr>
              <p:cNvPr id="9" name="Объек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475992"/>
                <a:ext cx="5004048" cy="5213176"/>
              </a:xfrm>
              <a:blipFill rotWithShape="1">
                <a:blip r:embed="rId3"/>
                <a:stretch>
                  <a:fillRect l="-2436" t="-936" r="-1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6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35185" y="188640"/>
            <a:ext cx="6994525" cy="1069975"/>
          </a:xfrm>
        </p:spPr>
        <p:txBody>
          <a:bodyPr/>
          <a:lstStyle/>
          <a:p>
            <a:pPr>
              <a:defRPr/>
            </a:pPr>
            <a:r>
              <a:rPr lang="ru-RU" sz="3200" dirty="0" smtClean="0"/>
              <a:t>Математическая постановка задачи о рационе питания в числовом виде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1412776"/>
                <a:ext cx="4032448" cy="49900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dirty="0" smtClean="0">
                    <a:solidFill>
                      <a:srgbClr val="003366"/>
                    </a:solidFill>
                  </a:rPr>
                  <a:t>Постановка задачи в</a:t>
                </a:r>
              </a:p>
              <a:p>
                <a:pPr algn="ctr"/>
                <a:r>
                  <a:rPr lang="ru-RU" sz="2400" dirty="0">
                    <a:solidFill>
                      <a:srgbClr val="003366"/>
                    </a:solidFill>
                  </a:rPr>
                  <a:t>ф</a:t>
                </a:r>
                <a:r>
                  <a:rPr lang="ru-RU" sz="2400" dirty="0" smtClean="0">
                    <a:solidFill>
                      <a:srgbClr val="003366"/>
                    </a:solidFill>
                  </a:rPr>
                  <a:t>ормализованном виде</a:t>
                </a:r>
              </a:p>
              <a:p>
                <a:endParaRPr lang="ru-RU" sz="2400" dirty="0" smtClean="0">
                  <a:solidFill>
                    <a:srgbClr val="003366"/>
                  </a:solidFill>
                </a:endParaRPr>
              </a:p>
              <a:p>
                <a:r>
                  <a:rPr lang="ru-RU" sz="2400" dirty="0" smtClean="0">
                    <a:solidFill>
                      <a:srgbClr val="003366"/>
                    </a:solidFill>
                  </a:rPr>
                  <a:t>Целевая функция:</a:t>
                </a:r>
              </a:p>
              <a:p>
                <a:endParaRPr lang="ru-RU" sz="1100" dirty="0" smtClean="0">
                  <a:solidFill>
                    <a:srgbClr val="003366"/>
                  </a:solidFill>
                </a:endParaRPr>
              </a:p>
              <a:p>
                <a:r>
                  <a:rPr lang="ru-RU" sz="2800" dirty="0" smtClean="0">
                    <a:solidFill>
                      <a:srgbClr val="003366"/>
                    </a:solidFill>
                  </a:rPr>
                  <a:t> </a:t>
                </a:r>
                <a:r>
                  <a:rPr lang="en-US" sz="2800" dirty="0" smtClean="0">
                    <a:solidFill>
                      <a:srgbClr val="003366"/>
                    </a:solidFill>
                  </a:rPr>
                  <a:t>Z(X)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ru-RU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→</m:t>
                        </m:r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𝑚𝑖𝑛</m:t>
                        </m:r>
                      </m:e>
                    </m:nary>
                  </m:oMath>
                </a14:m>
                <a:endParaRPr lang="ru-RU" sz="2800" dirty="0" smtClean="0">
                  <a:solidFill>
                    <a:srgbClr val="003366"/>
                  </a:solidFill>
                </a:endParaRPr>
              </a:p>
              <a:p>
                <a:endParaRPr lang="ru-RU" sz="1400" dirty="0">
                  <a:solidFill>
                    <a:srgbClr val="003366"/>
                  </a:solidFill>
                </a:endParaRPr>
              </a:p>
              <a:p>
                <a:r>
                  <a:rPr lang="ru-RU" sz="2400" dirty="0" smtClean="0">
                    <a:solidFill>
                      <a:srgbClr val="003366"/>
                    </a:solidFill>
                  </a:rPr>
                  <a:t>       </a:t>
                </a:r>
              </a:p>
              <a:p>
                <a:r>
                  <a:rPr lang="ru-RU" sz="2400" dirty="0" smtClean="0">
                    <a:solidFill>
                      <a:srgbClr val="003366"/>
                    </a:solidFill>
                  </a:rPr>
                  <a:t>Ограничения:</a:t>
                </a:r>
                <a:endParaRPr lang="en-US" sz="2400" dirty="0" smtClean="0">
                  <a:solidFill>
                    <a:srgbClr val="003366"/>
                  </a:solidFill>
                </a:endParaRPr>
              </a:p>
              <a:p>
                <a:endParaRPr lang="ru-RU" sz="1600" dirty="0">
                  <a:solidFill>
                    <a:srgbClr val="003366"/>
                  </a:solidFill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8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ru-RU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≥</m:t>
                        </m:r>
                      </m:e>
                    </m:nary>
                    <m:sSub>
                      <m:sSubPr>
                        <m:ctrlPr>
                          <a:rPr lang="en-US" sz="28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003366"/>
                    </a:solidFill>
                  </a:rPr>
                  <a:t>, </a:t>
                </a:r>
                <a:r>
                  <a:rPr lang="en-US" sz="2000" i="1" dirty="0" smtClean="0">
                    <a:solidFill>
                      <a:srgbClr val="003366"/>
                    </a:solidFill>
                  </a:rPr>
                  <a:t>j=1,2,3</a:t>
                </a:r>
              </a:p>
              <a:p>
                <a:r>
                  <a:rPr lang="en-US" sz="2000" i="1" dirty="0">
                    <a:solidFill>
                      <a:srgbClr val="003366"/>
                    </a:solidFill>
                  </a:rPr>
                  <a:t> </a:t>
                </a:r>
                <a:endParaRPr lang="en-US" sz="2800" i="1" dirty="0" smtClean="0">
                  <a:solidFill>
                    <a:srgbClr val="003366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           </m:t>
                        </m:r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i="1" dirty="0" smtClean="0">
                    <a:solidFill>
                      <a:srgbClr val="003366"/>
                    </a:solidFill>
                  </a:rPr>
                  <a:t>≥</a:t>
                </a:r>
                <a:r>
                  <a:rPr lang="en-US" sz="2400" i="1" dirty="0" smtClean="0">
                    <a:solidFill>
                      <a:srgbClr val="003366"/>
                    </a:solidFill>
                  </a:rPr>
                  <a:t>0,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i="1" dirty="0" smtClean="0">
                    <a:solidFill>
                      <a:srgbClr val="003366"/>
                    </a:solidFill>
                  </a:rPr>
                  <a:t>= 1,2</a:t>
                </a:r>
              </a:p>
              <a:p>
                <a:endParaRPr lang="ru-RU" sz="2000" dirty="0">
                  <a:solidFill>
                    <a:srgbClr val="003366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2776"/>
                <a:ext cx="4032448" cy="4990020"/>
              </a:xfrm>
              <a:prstGeom prst="rect">
                <a:avLst/>
              </a:prstGeom>
              <a:blipFill rotWithShape="1">
                <a:blip r:embed="rId2"/>
                <a:stretch>
                  <a:fillRect l="-2112" t="-7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355976" y="1412776"/>
                <a:ext cx="4608512" cy="5102027"/>
              </a:xfrm>
            </p:spPr>
            <p:txBody>
              <a:bodyPr/>
              <a:lstStyle/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ru-RU" sz="24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Постановка задачи в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ru-RU" sz="24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числовом виде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ru-RU" sz="2400" dirty="0" smtClean="0">
                  <a:solidFill>
                    <a:srgbClr val="003366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4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Целевая </a:t>
                </a:r>
                <a:r>
                  <a:rPr lang="ru-RU" sz="2400" dirty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функция</a:t>
                </a:r>
                <a:r>
                  <a:rPr lang="ru-RU" sz="24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11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Z(X) </a:t>
                </a:r>
                <a:r>
                  <a:rPr lang="en-US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4</m:t>
                    </m:r>
                    <m:sSub>
                      <m:sSubPr>
                        <m:ctrlPr>
                          <a:rPr lang="ru-RU" b="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+6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𝑚𝑖𝑛</m:t>
                    </m:r>
                  </m:oMath>
                </a14:m>
                <a:endParaRPr lang="en-US" dirty="0" smtClean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 smtClean="0">
                  <a:solidFill>
                    <a:srgbClr val="003366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rgbClr val="003366"/>
                    </a:solidFill>
                  </a:rPr>
                  <a:t>Ограничения</a:t>
                </a:r>
                <a:r>
                  <a:rPr lang="ru-RU" dirty="0">
                    <a:solidFill>
                      <a:srgbClr val="003366"/>
                    </a:solidFill>
                  </a:rPr>
                  <a:t>:</a:t>
                </a:r>
                <a:endParaRPr lang="en-US" dirty="0">
                  <a:solidFill>
                    <a:srgbClr val="003366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1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3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9</m:t>
                      </m:r>
                    </m:oMath>
                  </m:oMathPara>
                </a14:m>
                <a:endParaRPr lang="en-US" dirty="0" smtClean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4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2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5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12</m:t>
                      </m:r>
                    </m:oMath>
                  </m:oMathPara>
                </a14:m>
                <a:endParaRPr lang="en-US" dirty="0" smtClean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 smtClean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55976" y="1412776"/>
                <a:ext cx="4608512" cy="5102027"/>
              </a:xfrm>
              <a:blipFill rotWithShape="1">
                <a:blip r:embed="rId3"/>
                <a:stretch>
                  <a:fillRect l="-2778" t="-8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9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/>
          </p:cNvSpPr>
          <p:nvPr>
            <p:ph type="title" idx="4294967295"/>
          </p:nvPr>
        </p:nvSpPr>
        <p:spPr>
          <a:xfrm>
            <a:off x="0" y="116632"/>
            <a:ext cx="7452320" cy="1301006"/>
          </a:xfrm>
        </p:spPr>
        <p:txBody>
          <a:bodyPr/>
          <a:lstStyle/>
          <a:p>
            <a:pPr algn="l"/>
            <a:r>
              <a:rPr lang="ru-RU" sz="3200" dirty="0" smtClean="0">
                <a:solidFill>
                  <a:schemeClr val="bg1"/>
                </a:solidFill>
              </a:rPr>
              <a:t>Задача о смесях</a:t>
            </a:r>
          </a:p>
        </p:txBody>
      </p:sp>
      <p:sp>
        <p:nvSpPr>
          <p:cNvPr id="111619" name="Rectangle 3"/>
          <p:cNvSpPr>
            <a:spLocks noGrp="1"/>
          </p:cNvSpPr>
          <p:nvPr>
            <p:ph type="body" idx="4294967295"/>
          </p:nvPr>
        </p:nvSpPr>
        <p:spPr>
          <a:xfrm>
            <a:off x="0" y="1412776"/>
            <a:ext cx="9144000" cy="5184576"/>
          </a:xfrm>
        </p:spPr>
        <p:txBody>
          <a:bodyPr/>
          <a:lstStyle/>
          <a:p>
            <a:pPr marL="0" indent="0">
              <a:buNone/>
            </a:pPr>
            <a:r>
              <a:rPr lang="ru-RU" sz="2300" dirty="0" smtClean="0"/>
              <a:t>На </a:t>
            </a:r>
            <a:r>
              <a:rPr lang="ru-RU" sz="2300" dirty="0"/>
              <a:t>предприятии изготавливается бензин А-76, в котором содержание серы не более 0,3%, а октановое число должно быть не ниже </a:t>
            </a:r>
            <a:r>
              <a:rPr lang="ru-RU" sz="2300" dirty="0" smtClean="0"/>
              <a:t>76. Данные </a:t>
            </a:r>
            <a:r>
              <a:rPr lang="ru-RU" sz="2300" dirty="0"/>
              <a:t>об используемых компонентах (видах сырья ─ нефтепродуктах) приведены в таблице. Требуется определить, сколько тонн каждого компонента нужно взять для получения 1000 </a:t>
            </a:r>
            <a:r>
              <a:rPr lang="ru-RU" sz="2300" dirty="0" smtClean="0"/>
              <a:t>тонн </a:t>
            </a:r>
            <a:r>
              <a:rPr lang="ru-RU" sz="2300" dirty="0"/>
              <a:t>бензина А-76, чтобы при этом себестоимость бензина была минимальной</a:t>
            </a:r>
            <a:r>
              <a:rPr lang="ru-RU" sz="2300" dirty="0" smtClean="0"/>
              <a:t>.</a:t>
            </a:r>
          </a:p>
          <a:p>
            <a:pPr marL="0" indent="0">
              <a:buNone/>
            </a:pPr>
            <a:endParaRPr lang="ru-RU" sz="23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02424"/>
              </p:ext>
            </p:extLst>
          </p:nvPr>
        </p:nvGraphicFramePr>
        <p:xfrm>
          <a:off x="179512" y="3717032"/>
          <a:ext cx="8856985" cy="2830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9493"/>
                <a:gridCol w="1266358"/>
                <a:gridCol w="1266358"/>
                <a:gridCol w="1266358"/>
                <a:gridCol w="1266358"/>
                <a:gridCol w="1852060"/>
              </a:tblGrid>
              <a:tr h="570587">
                <a:tc rowSpan="2">
                  <a:txBody>
                    <a:bodyPr/>
                    <a:lstStyle/>
                    <a:p>
                      <a:pPr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Показатель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Содержание </a:t>
                      </a:r>
                      <a:r>
                        <a:rPr lang="ru-RU" dirty="0" smtClean="0">
                          <a:effectLst/>
                        </a:rPr>
                        <a:t> требуемого показателя в 1 т исходного компонента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 dirty="0">
                          <a:effectLst/>
                        </a:rPr>
                        <a:t>0граничение на </a:t>
                      </a:r>
                      <a:r>
                        <a:rPr lang="ru-RU" sz="1800" dirty="0" smtClean="0">
                          <a:effectLst/>
                        </a:rPr>
                        <a:t>состав смеси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529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>
                          <a:effectLst/>
                        </a:rPr>
                        <a:t>2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>
                          <a:effectLst/>
                        </a:rPr>
                        <a:t>4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5293">
                <a:tc>
                  <a:txBody>
                    <a:bodyPr/>
                    <a:lstStyle/>
                    <a:p>
                      <a:pPr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 dirty="0">
                          <a:effectLst/>
                        </a:rPr>
                        <a:t>Октановое число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>
                          <a:effectLst/>
                        </a:rPr>
                        <a:t>68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>
                          <a:effectLst/>
                        </a:rPr>
                        <a:t>72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>
                          <a:effectLst/>
                        </a:rPr>
                        <a:t>80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>
                          <a:effectLst/>
                        </a:rPr>
                        <a:t>90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>
                          <a:effectLst/>
                        </a:rPr>
                        <a:t>76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70587">
                <a:tc>
                  <a:txBody>
                    <a:bodyPr/>
                    <a:lstStyle/>
                    <a:p>
                      <a:pPr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>
                          <a:effectLst/>
                        </a:rPr>
                        <a:t>Содержание серы, %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 dirty="0">
                          <a:effectLst/>
                        </a:rPr>
                        <a:t>0,35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>
                          <a:effectLst/>
                        </a:rPr>
                        <a:t>0,35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>
                          <a:effectLst/>
                        </a:rPr>
                        <a:t>0,3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>
                          <a:effectLst/>
                        </a:rPr>
                        <a:t>0,2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>
                          <a:effectLst/>
                        </a:rPr>
                        <a:t>0,3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70587">
                <a:tc>
                  <a:txBody>
                    <a:bodyPr/>
                    <a:lstStyle/>
                    <a:p>
                      <a:pPr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 dirty="0">
                          <a:effectLst/>
                        </a:rPr>
                        <a:t>Наличие </a:t>
                      </a:r>
                      <a:r>
                        <a:rPr lang="ru-RU" sz="1800" dirty="0" smtClean="0">
                          <a:effectLst/>
                        </a:rPr>
                        <a:t>компонентов</a:t>
                      </a:r>
                      <a:r>
                        <a:rPr lang="ru-RU" sz="1800" dirty="0">
                          <a:effectLst/>
                        </a:rPr>
                        <a:t>, т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>
                          <a:effectLst/>
                        </a:rPr>
                        <a:t>700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>
                          <a:effectLst/>
                        </a:rPr>
                        <a:t>600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>
                          <a:effectLst/>
                        </a:rPr>
                        <a:t>500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>
                          <a:effectLst/>
                        </a:rPr>
                        <a:t>300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53957">
                <a:tc>
                  <a:txBody>
                    <a:bodyPr/>
                    <a:lstStyle/>
                    <a:p>
                      <a:pPr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 dirty="0">
                          <a:effectLst/>
                        </a:rPr>
                        <a:t>Себестоимость (</a:t>
                      </a:r>
                      <a:r>
                        <a:rPr lang="ru-RU" sz="1800" dirty="0" err="1">
                          <a:effectLst/>
                        </a:rPr>
                        <a:t>ден.ед</a:t>
                      </a:r>
                      <a:r>
                        <a:rPr lang="ru-RU" sz="1800" dirty="0" smtClean="0">
                          <a:effectLst/>
                        </a:rPr>
                        <a:t>./т)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>
                          <a:effectLst/>
                        </a:rPr>
                        <a:t>40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>
                          <a:effectLst/>
                        </a:rPr>
                        <a:t>45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 dirty="0">
                          <a:effectLst/>
                        </a:rPr>
                        <a:t>60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>
                          <a:effectLst/>
                        </a:rPr>
                        <a:t>90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7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644008" y="1484784"/>
                <a:ext cx="4499992" cy="5112568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>
                    <a:solidFill>
                      <a:srgbClr val="FF0000"/>
                    </a:solidFill>
                  </a:rPr>
                  <a:t>Дано: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i="1" dirty="0" smtClean="0">
                    <a:solidFill>
                      <a:schemeClr val="tx2"/>
                    </a:solidFill>
                    <a:latin typeface="Cambria Math"/>
                  </a:rPr>
                  <a:t>A</a:t>
                </a:r>
                <a:r>
                  <a:rPr lang="ru-RU" sz="2400" i="1" dirty="0" smtClean="0">
                    <a:solidFill>
                      <a:schemeClr val="tx2"/>
                    </a:solidFill>
                    <a:latin typeface="Cambria Math"/>
                  </a:rPr>
                  <a:t>- </a:t>
                </a:r>
                <a:r>
                  <a:rPr lang="ru-RU" sz="2000" dirty="0" smtClean="0">
                    <a:latin typeface="Cambria Math"/>
                  </a:rPr>
                  <a:t>кол-во тонн бензина-76</a:t>
                </a:r>
                <a:endParaRPr lang="ru-RU" sz="2000" dirty="0" smtClean="0">
                  <a:solidFill>
                    <a:schemeClr val="tx2"/>
                  </a:solidFill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2000" dirty="0" smtClean="0"/>
                  <a:t>- содержание </a:t>
                </a:r>
                <a:r>
                  <a:rPr lang="ru-RU" b="1" dirty="0">
                    <a:solidFill>
                      <a:schemeClr val="lt1"/>
                    </a:solidFill>
                  </a:rPr>
                  <a:t> 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sz="2000" dirty="0" smtClean="0"/>
                  <a:t>-го </a:t>
                </a:r>
                <a:r>
                  <a:rPr lang="ru-RU" sz="2000" dirty="0"/>
                  <a:t>показателя в 1 т исходного </a:t>
                </a:r>
                <a:r>
                  <a:rPr lang="ru-RU" sz="2000" dirty="0" smtClean="0"/>
                  <a:t>компонента,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ru-RU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=1,2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ru-RU" sz="2000" dirty="0" smtClean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[%]</a:t>
                </a:r>
                <a:endParaRPr lang="ru-RU" sz="2000" dirty="0">
                  <a:solidFill>
                    <a:schemeClr val="tx1"/>
                  </a:solidFill>
                  <a:latin typeface="Times New Roman"/>
                  <a:ea typeface="Times New Roman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- </a:t>
                </a:r>
                <a:r>
                  <a:rPr lang="ru-RU" sz="2000" dirty="0" smtClean="0"/>
                  <a:t>ограничение на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sz="2400" dirty="0" smtClean="0"/>
                  <a:t> –</a:t>
                </a:r>
                <a:r>
                  <a:rPr lang="ru-RU" sz="2000" dirty="0" smtClean="0"/>
                  <a:t>й показатель смеси</a:t>
                </a:r>
                <a:r>
                  <a:rPr lang="ru-RU" sz="2400" dirty="0"/>
                  <a:t> 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ru-RU" sz="2000">
                        <a:solidFill>
                          <a:schemeClr val="tx1"/>
                        </a:solidFill>
                        <a:latin typeface="Cambria Math"/>
                      </a:rPr>
                      <m:t>=1,2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sz="2000" dirty="0">
                        <a:latin typeface="Times New Roman"/>
                        <a:ea typeface="Times New Roman"/>
                      </a:rPr>
                      <m:t>[</m:t>
                    </m:r>
                    <m:r>
                      <m:rPr>
                        <m:nor/>
                      </m:rPr>
                      <a:rPr lang="ru-RU" sz="2000" b="0" i="0" dirty="0" smtClean="0">
                        <a:latin typeface="Times New Roman"/>
                        <a:ea typeface="Times New Roman"/>
                      </a:rPr>
                      <m:t>число, </m:t>
                    </m:r>
                    <m:r>
                      <m:rPr>
                        <m:nor/>
                      </m:rPr>
                      <a:rPr lang="en-US" sz="2000" dirty="0">
                        <a:latin typeface="Times New Roman"/>
                        <a:ea typeface="Times New Roman"/>
                      </a:rPr>
                      <m:t>%]</m:t>
                    </m:r>
                  </m:oMath>
                </a14:m>
                <a:endParaRPr lang="ru-RU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400" dirty="0" smtClean="0"/>
                  <a:t>- </a:t>
                </a:r>
                <a:r>
                  <a:rPr lang="ru-RU" sz="2000" dirty="0" smtClean="0"/>
                  <a:t>имеющееся количество тонн </a:t>
                </a:r>
                <a:r>
                  <a:rPr lang="en-US" sz="2000" i="1" dirty="0" smtClean="0"/>
                  <a:t>j</a:t>
                </a:r>
                <a:r>
                  <a:rPr lang="ru-RU" sz="2000" i="1" dirty="0" smtClean="0"/>
                  <a:t>-</a:t>
                </a:r>
                <a:r>
                  <a:rPr lang="ru-RU" sz="2000" dirty="0" smtClean="0"/>
                  <a:t>го</a:t>
                </a:r>
                <a:r>
                  <a:rPr lang="ru-RU" sz="2000" i="1" dirty="0" smtClean="0"/>
                  <a:t> </a:t>
                </a:r>
                <a:r>
                  <a:rPr lang="ru-RU" sz="2000" dirty="0" smtClean="0"/>
                  <a:t>компонента, </a:t>
                </a:r>
                <a:r>
                  <a:rPr lang="en-US" sz="2000" i="1" dirty="0" smtClean="0"/>
                  <a:t>j = </a:t>
                </a:r>
                <a:r>
                  <a:rPr lang="en-US" sz="2000" dirty="0" smtClean="0"/>
                  <a:t>1,2,3,4</a:t>
                </a:r>
                <a:endParaRPr lang="ru-RU" sz="20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i="1" dirty="0" smtClean="0"/>
                  <a:t>- </a:t>
                </a:r>
                <a:r>
                  <a:rPr lang="ru-RU" sz="2000" dirty="0" smtClean="0"/>
                  <a:t>себестоимость </a:t>
                </a:r>
                <a:r>
                  <a:rPr lang="en-US" sz="2000" i="1" dirty="0"/>
                  <a:t>j</a:t>
                </a:r>
                <a:r>
                  <a:rPr lang="ru-RU" sz="2000" i="1" dirty="0"/>
                  <a:t>-</a:t>
                </a:r>
                <a:r>
                  <a:rPr lang="ru-RU" sz="2000" dirty="0"/>
                  <a:t>го</a:t>
                </a:r>
                <a:r>
                  <a:rPr lang="ru-RU" sz="2000" i="1" dirty="0"/>
                  <a:t> </a:t>
                </a:r>
                <a:r>
                  <a:rPr lang="ru-RU" sz="2000" dirty="0" smtClean="0"/>
                  <a:t>компонента</a:t>
                </a:r>
                <a:r>
                  <a:rPr lang="ru-RU" sz="2000" dirty="0"/>
                  <a:t>, </a:t>
                </a:r>
                <a:endParaRPr lang="ru-RU" sz="20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i="1" dirty="0" smtClean="0"/>
                  <a:t>j </a:t>
                </a:r>
                <a:r>
                  <a:rPr lang="en-US" sz="2000" i="1" dirty="0"/>
                  <a:t>= </a:t>
                </a:r>
                <a:r>
                  <a:rPr lang="en-US" sz="2000" dirty="0" smtClean="0"/>
                  <a:t>1,2,3,4 [</a:t>
                </a:r>
                <a:r>
                  <a:rPr lang="ru-RU" sz="2000" dirty="0" smtClean="0"/>
                  <a:t>руб./т</a:t>
                </a:r>
                <a:r>
                  <a:rPr lang="en-US" sz="2000" dirty="0" smtClean="0"/>
                  <a:t>]</a:t>
                </a:r>
                <a:endParaRPr lang="ru-RU" sz="2000" dirty="0" smtClean="0"/>
              </a:p>
              <a:p>
                <a:pPr marL="0" indent="0">
                  <a:buNone/>
                </a:pPr>
                <a:r>
                  <a:rPr lang="ru-RU" sz="2400" dirty="0" smtClean="0">
                    <a:solidFill>
                      <a:srgbClr val="FF0000"/>
                    </a:solidFill>
                  </a:rPr>
                  <a:t>Найти: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>
                    <a:latin typeface="+mj-lt"/>
                  </a:rPr>
                  <a:t>X</a:t>
                </a:r>
                <a:r>
                  <a:rPr lang="en-US" sz="2400" dirty="0">
                    <a:latin typeface="+mj-lt"/>
                  </a:rPr>
                  <a:t>= │</a:t>
                </a:r>
                <a:r>
                  <a:rPr lang="en-US" sz="2400" dirty="0" smtClean="0">
                    <a:solidFill>
                      <a:srgbClr val="003366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+mj-lt"/>
                  </a:rPr>
                  <a:t>│→</a:t>
                </a:r>
                <a:r>
                  <a:rPr lang="en-US" sz="2400" dirty="0" smtClean="0">
                    <a:latin typeface="+mj-lt"/>
                  </a:rPr>
                  <a:t> </a:t>
                </a:r>
                <a:r>
                  <a:rPr lang="en-US" sz="2000" dirty="0">
                    <a:latin typeface="+mj-lt"/>
                  </a:rPr>
                  <a:t>min Z(X)</a:t>
                </a:r>
                <a:r>
                  <a:rPr lang="ru-RU" sz="2000" dirty="0">
                    <a:latin typeface="+mj-lt"/>
                  </a:rPr>
                  <a:t>,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ru-RU" sz="2000" dirty="0">
                    <a:latin typeface="+mj-lt"/>
                  </a:rPr>
                  <a:t>где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>
                    <a:latin typeface="+mj-lt"/>
                  </a:rPr>
                  <a:t>Z(X)</a:t>
                </a:r>
                <a:r>
                  <a:rPr lang="ru-RU" sz="2000" dirty="0">
                    <a:latin typeface="+mj-lt"/>
                  </a:rPr>
                  <a:t>-затраты,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3366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+mj-lt"/>
                  </a:rPr>
                  <a:t>- </a:t>
                </a:r>
                <a:r>
                  <a:rPr lang="ru-RU" sz="2000" dirty="0" smtClean="0"/>
                  <a:t>количество тонн компонента </a:t>
                </a:r>
                <a:r>
                  <a:rPr lang="en-US" sz="2000" i="1" dirty="0"/>
                  <a:t>j</a:t>
                </a:r>
                <a:r>
                  <a:rPr lang="ru-RU" sz="2000" dirty="0" smtClean="0"/>
                  <a:t>, входящего </a:t>
                </a:r>
                <a:r>
                  <a:rPr lang="ru-RU" sz="2000" dirty="0"/>
                  <a:t>в состав готовой </a:t>
                </a:r>
                <a:r>
                  <a:rPr lang="ru-RU" sz="2000" dirty="0" smtClean="0"/>
                  <a:t>смеси (бензина-76), </a:t>
                </a:r>
                <a:r>
                  <a:rPr lang="en-US" sz="2000" i="1" dirty="0"/>
                  <a:t>j = </a:t>
                </a:r>
                <a:r>
                  <a:rPr lang="en-US" sz="2000" dirty="0"/>
                  <a:t>1,2,3,4</a:t>
                </a:r>
                <a:endParaRPr lang="ru-RU" sz="2000" i="1" dirty="0"/>
              </a:p>
            </p:txBody>
          </p:sp>
        </mc:Choice>
        <mc:Fallback xmlns=""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644008" y="1484784"/>
                <a:ext cx="4499992" cy="5112568"/>
              </a:xfrm>
              <a:blipFill rotWithShape="1">
                <a:blip r:embed="rId2"/>
                <a:stretch>
                  <a:fillRect l="-2027" t="-833" r="-270" b="-29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197768"/>
            <a:ext cx="7452320" cy="1070992"/>
          </a:xfrm>
        </p:spPr>
        <p:txBody>
          <a:bodyPr/>
          <a:lstStyle/>
          <a:p>
            <a:r>
              <a:rPr lang="ru-RU" dirty="0"/>
              <a:t>Формализованное описание и математическая постановка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614598"/>
              </p:ext>
            </p:extLst>
          </p:nvPr>
        </p:nvGraphicFramePr>
        <p:xfrm>
          <a:off x="1763688" y="4149080"/>
          <a:ext cx="26879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990"/>
                <a:gridCol w="671990"/>
                <a:gridCol w="671990"/>
                <a:gridCol w="671990"/>
              </a:tblGrid>
              <a:tr h="326948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2694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835696" y="4149080"/>
                <a:ext cx="602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149080"/>
                <a:ext cx="60298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2483768" y="4149080"/>
                <a:ext cx="602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149080"/>
                <a:ext cx="60298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 стрелкой 9"/>
          <p:cNvCxnSpPr/>
          <p:nvPr/>
        </p:nvCxnSpPr>
        <p:spPr>
          <a:xfrm>
            <a:off x="2100800" y="364502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2748872" y="364502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491880" y="365149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139952" y="365149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0" y="2658379"/>
            <a:ext cx="25342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Количество компонента-</a:t>
            </a:r>
          </a:p>
          <a:p>
            <a:r>
              <a:rPr lang="ru-RU" sz="1600" dirty="0"/>
              <a:t>р</a:t>
            </a:r>
            <a:r>
              <a:rPr lang="ru-RU" sz="1600" dirty="0" smtClean="0"/>
              <a:t>ешение</a:t>
            </a:r>
            <a:r>
              <a:rPr lang="ru-RU" sz="1600" b="1" dirty="0" smtClean="0"/>
              <a:t> Х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2483768" y="3043188"/>
                <a:ext cx="763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ru-RU" b="1" i="1" smtClean="0">
                          <a:solidFill>
                            <a:srgbClr val="003366"/>
                          </a:solidFill>
                          <a:latin typeface="Cambria Math"/>
                        </a:rPr>
                        <m:t>−?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043188"/>
                <a:ext cx="76328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3270217" y="3043188"/>
                <a:ext cx="763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ru-RU" b="1" i="1" smtClean="0">
                          <a:solidFill>
                            <a:srgbClr val="003366"/>
                          </a:solidFill>
                          <a:latin typeface="Cambria Math"/>
                        </a:rPr>
                        <m:t>−?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17" y="3043188"/>
                <a:ext cx="76328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3923928" y="3048511"/>
                <a:ext cx="763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ru-RU" b="1" i="1" smtClean="0">
                          <a:solidFill>
                            <a:srgbClr val="003366"/>
                          </a:solidFill>
                          <a:latin typeface="Cambria Math"/>
                        </a:rPr>
                        <m:t>−?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3048511"/>
                <a:ext cx="76328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 стрелкой 18"/>
          <p:cNvCxnSpPr/>
          <p:nvPr/>
        </p:nvCxnSpPr>
        <p:spPr>
          <a:xfrm flipH="1" flipV="1">
            <a:off x="1331640" y="4333746"/>
            <a:ext cx="414375" cy="3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 flipV="1">
            <a:off x="1331640" y="4724023"/>
            <a:ext cx="414375" cy="1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0" y="3501008"/>
            <a:ext cx="174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Ограничение на показатель в 1т</a:t>
            </a:r>
            <a:endParaRPr lang="ru-RU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8911" y="4108430"/>
            <a:ext cx="602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О.Ч.</a:t>
            </a:r>
            <a:endParaRPr lang="ru-R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8911" y="4599384"/>
            <a:ext cx="67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Сера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683568" y="4079413"/>
                <a:ext cx="7456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≥</m:t>
                          </m:r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79413"/>
                <a:ext cx="74565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683568" y="4540478"/>
                <a:ext cx="745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540478"/>
                <a:ext cx="745653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1746015" y="3043188"/>
                <a:ext cx="763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ru-RU" b="1" i="1">
                          <a:solidFill>
                            <a:srgbClr val="003366"/>
                          </a:solidFill>
                          <a:latin typeface="Cambria Math"/>
                        </a:rPr>
                        <m:t>−?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015" y="3043188"/>
                <a:ext cx="76328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677510" y="2029325"/>
            <a:ext cx="2842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Себестоимость компонента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1824377" y="2348879"/>
                <a:ext cx="476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ru-RU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377" y="2348879"/>
                <a:ext cx="47634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/>
              <p:cNvSpPr/>
              <p:nvPr/>
            </p:nvSpPr>
            <p:spPr>
              <a:xfrm>
                <a:off x="2537724" y="2348879"/>
                <a:ext cx="476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ru-RU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0" name="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724" y="2348879"/>
                <a:ext cx="476348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/>
              <p:cNvSpPr/>
              <p:nvPr/>
            </p:nvSpPr>
            <p:spPr>
              <a:xfrm>
                <a:off x="3229565" y="2366808"/>
                <a:ext cx="476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ru-RU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565" y="2366808"/>
                <a:ext cx="476348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/>
              <p:cNvSpPr/>
              <p:nvPr/>
            </p:nvSpPr>
            <p:spPr>
              <a:xfrm>
                <a:off x="4033503" y="2348879"/>
                <a:ext cx="476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ru-RU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2" name="Прямоугольник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503" y="2348879"/>
                <a:ext cx="47634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/>
              <p:cNvSpPr/>
              <p:nvPr/>
            </p:nvSpPr>
            <p:spPr>
              <a:xfrm>
                <a:off x="3189755" y="4141058"/>
                <a:ext cx="602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5" name="Прямоугольник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755" y="4141058"/>
                <a:ext cx="602986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/>
              <p:cNvSpPr/>
              <p:nvPr/>
            </p:nvSpPr>
            <p:spPr>
              <a:xfrm>
                <a:off x="3874847" y="4155554"/>
                <a:ext cx="5768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Прямоугольник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847" y="4155554"/>
                <a:ext cx="576825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/>
              <p:cNvSpPr/>
              <p:nvPr/>
            </p:nvSpPr>
            <p:spPr>
              <a:xfrm>
                <a:off x="1827085" y="4518164"/>
                <a:ext cx="602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7" name="Прямоугольник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085" y="4518164"/>
                <a:ext cx="602986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/>
              <p:cNvSpPr/>
              <p:nvPr/>
            </p:nvSpPr>
            <p:spPr>
              <a:xfrm>
                <a:off x="2537724" y="4539357"/>
                <a:ext cx="602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8" name="Прямоугольник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724" y="4539357"/>
                <a:ext cx="602986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/>
              <p:cNvSpPr/>
              <p:nvPr/>
            </p:nvSpPr>
            <p:spPr>
              <a:xfrm>
                <a:off x="3202634" y="4518164"/>
                <a:ext cx="602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𝟐𝟑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9" name="Прямоугольник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634" y="4518164"/>
                <a:ext cx="602986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3885286" y="4547761"/>
                <a:ext cx="602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𝟐𝟒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286" y="4547761"/>
                <a:ext cx="602986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1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932040" cy="50691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>
                    <a:solidFill>
                      <a:srgbClr val="FF0000"/>
                    </a:solidFill>
                  </a:rPr>
                  <a:t>Дано: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i="1" dirty="0" smtClean="0">
                    <a:solidFill>
                      <a:schemeClr val="tx2"/>
                    </a:solidFill>
                    <a:latin typeface="Cambria Math"/>
                  </a:rPr>
                  <a:t>A</a:t>
                </a:r>
                <a:r>
                  <a:rPr lang="ru-RU" sz="2400" i="1" dirty="0" smtClean="0">
                    <a:solidFill>
                      <a:schemeClr val="tx2"/>
                    </a:solidFill>
                    <a:latin typeface="Cambria Math"/>
                  </a:rPr>
                  <a:t>- </a:t>
                </a:r>
                <a:r>
                  <a:rPr lang="ru-RU" sz="2000" dirty="0" smtClean="0">
                    <a:latin typeface="Cambria Math"/>
                  </a:rPr>
                  <a:t>кол-во получаемых тонн бензина-76</a:t>
                </a:r>
                <a:endParaRPr lang="ru-RU" sz="2000" dirty="0" smtClean="0">
                  <a:solidFill>
                    <a:schemeClr val="tx2"/>
                  </a:solidFill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2000" dirty="0" smtClean="0"/>
                  <a:t>- содержание </a:t>
                </a:r>
                <a:r>
                  <a:rPr lang="ru-RU" b="1" dirty="0">
                    <a:solidFill>
                      <a:schemeClr val="lt1"/>
                    </a:solidFill>
                  </a:rPr>
                  <a:t> 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sz="2000" dirty="0" smtClean="0"/>
                  <a:t>-го </a:t>
                </a:r>
                <a:r>
                  <a:rPr lang="ru-RU" sz="2000" dirty="0"/>
                  <a:t>показателя в 1 т исходного </a:t>
                </a:r>
                <a:r>
                  <a:rPr lang="ru-RU" sz="2000" dirty="0" smtClean="0"/>
                  <a:t>компонента,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ru-RU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=1,2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ru-RU" sz="2000" dirty="0" smtClean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[%]</a:t>
                </a:r>
                <a:endParaRPr lang="ru-RU" sz="2000" dirty="0">
                  <a:solidFill>
                    <a:schemeClr val="tx1"/>
                  </a:solidFill>
                  <a:latin typeface="Times New Roman"/>
                  <a:ea typeface="Times New Roman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- </a:t>
                </a:r>
                <a:r>
                  <a:rPr lang="ru-RU" sz="2000" dirty="0" smtClean="0"/>
                  <a:t>ограничение на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sz="2400" dirty="0" smtClean="0"/>
                  <a:t> –</a:t>
                </a:r>
                <a:r>
                  <a:rPr lang="ru-RU" sz="2000" dirty="0" smtClean="0"/>
                  <a:t>й показатель смеси</a:t>
                </a:r>
                <a:r>
                  <a:rPr lang="ru-RU" sz="2400" dirty="0"/>
                  <a:t> 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ru-RU" sz="2000">
                        <a:solidFill>
                          <a:schemeClr val="tx1"/>
                        </a:solidFill>
                        <a:latin typeface="Cambria Math"/>
                      </a:rPr>
                      <m:t>=1,2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sz="2000" dirty="0">
                        <a:latin typeface="Times New Roman"/>
                        <a:ea typeface="Times New Roman"/>
                      </a:rPr>
                      <m:t>[%]</m:t>
                    </m:r>
                  </m:oMath>
                </a14:m>
                <a:endParaRPr lang="ru-RU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400" dirty="0" smtClean="0"/>
                  <a:t>- </a:t>
                </a:r>
                <a:r>
                  <a:rPr lang="ru-RU" sz="2000" dirty="0" smtClean="0"/>
                  <a:t>имеющееся количество тонн </a:t>
                </a:r>
                <a:r>
                  <a:rPr lang="en-US" sz="2000" i="1" dirty="0" smtClean="0"/>
                  <a:t>j</a:t>
                </a:r>
                <a:r>
                  <a:rPr lang="ru-RU" sz="2000" i="1" dirty="0" smtClean="0"/>
                  <a:t>-</a:t>
                </a:r>
                <a:r>
                  <a:rPr lang="ru-RU" sz="2000" dirty="0" smtClean="0"/>
                  <a:t>го</a:t>
                </a:r>
                <a:r>
                  <a:rPr lang="ru-RU" sz="2000" i="1" dirty="0" smtClean="0"/>
                  <a:t> </a:t>
                </a:r>
                <a:r>
                  <a:rPr lang="ru-RU" sz="2000" dirty="0" smtClean="0"/>
                  <a:t>компонента, </a:t>
                </a:r>
                <a:r>
                  <a:rPr lang="en-US" sz="2000" i="1" dirty="0" smtClean="0"/>
                  <a:t>j = </a:t>
                </a:r>
                <a:r>
                  <a:rPr lang="en-US" sz="2000" dirty="0" smtClean="0"/>
                  <a:t>1,2,3,4</a:t>
                </a:r>
                <a:endParaRPr lang="ru-RU" sz="20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i="1" dirty="0" smtClean="0"/>
                  <a:t>- </a:t>
                </a:r>
                <a:r>
                  <a:rPr lang="ru-RU" sz="2000" dirty="0" smtClean="0"/>
                  <a:t>себестоимость </a:t>
                </a:r>
                <a:r>
                  <a:rPr lang="en-US" sz="2000" i="1" dirty="0"/>
                  <a:t>j</a:t>
                </a:r>
                <a:r>
                  <a:rPr lang="ru-RU" sz="2000" i="1" dirty="0"/>
                  <a:t>-</a:t>
                </a:r>
                <a:r>
                  <a:rPr lang="ru-RU" sz="2000" dirty="0"/>
                  <a:t>го</a:t>
                </a:r>
                <a:r>
                  <a:rPr lang="ru-RU" sz="2000" i="1" dirty="0"/>
                  <a:t> </a:t>
                </a:r>
                <a:r>
                  <a:rPr lang="ru-RU" sz="2000" dirty="0" smtClean="0"/>
                  <a:t>компонента</a:t>
                </a:r>
                <a:r>
                  <a:rPr lang="ru-RU" sz="2000" dirty="0"/>
                  <a:t>, </a:t>
                </a:r>
                <a:endParaRPr lang="ru-RU" sz="20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i="1" dirty="0" smtClean="0"/>
                  <a:t>j </a:t>
                </a:r>
                <a:r>
                  <a:rPr lang="en-US" sz="2000" i="1" dirty="0"/>
                  <a:t>= </a:t>
                </a:r>
                <a:r>
                  <a:rPr lang="en-US" sz="2000" dirty="0" smtClean="0"/>
                  <a:t>1,2,3,4 [</a:t>
                </a:r>
                <a:r>
                  <a:rPr lang="ru-RU" sz="2000" dirty="0" smtClean="0"/>
                  <a:t>руб./т</a:t>
                </a:r>
                <a:r>
                  <a:rPr lang="en-US" sz="2000" dirty="0" smtClean="0"/>
                  <a:t>]</a:t>
                </a:r>
                <a:endParaRPr lang="ru-RU" sz="2000" dirty="0" smtClean="0"/>
              </a:p>
              <a:p>
                <a:pPr marL="0" indent="0">
                  <a:buNone/>
                </a:pPr>
                <a:r>
                  <a:rPr lang="ru-RU" sz="2400" dirty="0" smtClean="0">
                    <a:solidFill>
                      <a:srgbClr val="FF0000"/>
                    </a:solidFill>
                  </a:rPr>
                  <a:t>Найти: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>
                    <a:latin typeface="+mj-lt"/>
                  </a:rPr>
                  <a:t>X</a:t>
                </a:r>
                <a:r>
                  <a:rPr lang="en-US" sz="2400" dirty="0">
                    <a:latin typeface="+mj-lt"/>
                  </a:rPr>
                  <a:t>= │</a:t>
                </a:r>
                <a:r>
                  <a:rPr lang="en-US" sz="2400" dirty="0">
                    <a:solidFill>
                      <a:srgbClr val="003366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+mj-lt"/>
                  </a:rPr>
                  <a:t>│→</a:t>
                </a:r>
                <a:r>
                  <a:rPr lang="en-US" sz="2400" dirty="0" smtClean="0">
                    <a:latin typeface="+mj-lt"/>
                  </a:rPr>
                  <a:t> </a:t>
                </a:r>
                <a:r>
                  <a:rPr lang="en-US" sz="2000" dirty="0">
                    <a:latin typeface="+mj-lt"/>
                  </a:rPr>
                  <a:t>min Z(X)</a:t>
                </a:r>
                <a:r>
                  <a:rPr lang="ru-RU" sz="2000" dirty="0">
                    <a:latin typeface="+mj-lt"/>
                  </a:rPr>
                  <a:t>,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ru-RU" sz="2000" dirty="0">
                    <a:latin typeface="+mj-lt"/>
                  </a:rPr>
                  <a:t>где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>
                    <a:latin typeface="+mj-lt"/>
                  </a:rPr>
                  <a:t>Z(X)</a:t>
                </a:r>
                <a:r>
                  <a:rPr lang="ru-RU" sz="2000" dirty="0">
                    <a:latin typeface="+mj-lt"/>
                  </a:rPr>
                  <a:t>-затраты,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3366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+mj-lt"/>
                  </a:rPr>
                  <a:t>- </a:t>
                </a:r>
                <a:r>
                  <a:rPr lang="ru-RU" sz="2000" dirty="0" smtClean="0"/>
                  <a:t>количество тонн компонента </a:t>
                </a:r>
                <a:r>
                  <a:rPr lang="en-US" sz="2000" i="1" dirty="0"/>
                  <a:t>j</a:t>
                </a:r>
                <a:r>
                  <a:rPr lang="ru-RU" sz="2000" dirty="0" smtClean="0"/>
                  <a:t>, входящего </a:t>
                </a:r>
                <a:r>
                  <a:rPr lang="ru-RU" sz="2000" dirty="0"/>
                  <a:t>в состав готовой </a:t>
                </a:r>
                <a:r>
                  <a:rPr lang="ru-RU" sz="2000" dirty="0" smtClean="0"/>
                  <a:t>смеси (бензина-76), </a:t>
                </a:r>
                <a:r>
                  <a:rPr lang="en-US" sz="2000" i="1" dirty="0"/>
                  <a:t>j = </a:t>
                </a:r>
                <a:r>
                  <a:rPr lang="en-US" sz="2000" dirty="0"/>
                  <a:t>1,2,3,4</a:t>
                </a:r>
                <a:endParaRPr lang="ru-RU" sz="2000" i="1" dirty="0"/>
              </a:p>
            </p:txBody>
          </p:sp>
        </mc:Choice>
        <mc:Fallback xmlns=""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932040" cy="5069160"/>
              </a:xfrm>
              <a:blipFill rotWithShape="1">
                <a:blip r:embed="rId2"/>
                <a:stretch>
                  <a:fillRect l="-1854" t="-963" b="-2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197768"/>
            <a:ext cx="7452320" cy="1070992"/>
          </a:xfrm>
        </p:spPr>
        <p:txBody>
          <a:bodyPr/>
          <a:lstStyle/>
          <a:p>
            <a:r>
              <a:rPr lang="ru-RU" dirty="0"/>
              <a:t>Формализованное описание и математическая постановка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4860031" y="1484784"/>
                <a:ext cx="4283969" cy="5132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ru-RU" sz="2400" dirty="0" smtClean="0">
                    <a:solidFill>
                      <a:srgbClr val="003366"/>
                    </a:solidFill>
                  </a:rPr>
                  <a:t>     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Математическая модель задачи</a:t>
                </a:r>
              </a:p>
              <a:p>
                <a:pPr marL="0" indent="0">
                  <a:buNone/>
                </a:pPr>
                <a:r>
                  <a:rPr lang="ru-RU" sz="2400" dirty="0" smtClean="0">
                    <a:solidFill>
                      <a:srgbClr val="003366"/>
                    </a:solidFill>
                  </a:rPr>
                  <a:t>Целевая функция:</a:t>
                </a:r>
              </a:p>
              <a:p>
                <a:endParaRPr lang="ru-RU" sz="1100" dirty="0" smtClean="0">
                  <a:solidFill>
                    <a:srgbClr val="003366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3366"/>
                    </a:solidFill>
                  </a:rPr>
                  <a:t>Z(X)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→</m:t>
                        </m:r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𝑚𝑖𝑛</m:t>
                        </m:r>
                      </m:e>
                    </m:nary>
                  </m:oMath>
                </a14:m>
                <a:endParaRPr lang="ru-RU" sz="2400" dirty="0" smtClean="0">
                  <a:solidFill>
                    <a:srgbClr val="003366"/>
                  </a:solidFill>
                </a:endParaRPr>
              </a:p>
              <a:p>
                <a:pPr marL="0" indent="0">
                  <a:buNone/>
                </a:pPr>
                <a:endParaRPr lang="ru-RU" sz="1400" dirty="0">
                  <a:solidFill>
                    <a:srgbClr val="003366"/>
                  </a:solidFill>
                </a:endParaRPr>
              </a:p>
              <a:p>
                <a:pPr marL="0" indent="0">
                  <a:buNone/>
                </a:pPr>
                <a:r>
                  <a:rPr lang="ru-RU" sz="2400" dirty="0" smtClean="0">
                    <a:solidFill>
                      <a:srgbClr val="003366"/>
                    </a:solidFill>
                  </a:rPr>
                  <a:t>Ограничения:</a:t>
                </a:r>
                <a:endParaRPr lang="ru-RU" sz="1600" dirty="0">
                  <a:solidFill>
                    <a:srgbClr val="003366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4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sz="24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3366"/>
                    </a:solidFill>
                  </a:rPr>
                  <a:t>*</a:t>
                </a:r>
                <a:r>
                  <a:rPr lang="en-US" sz="2400" i="1" dirty="0" smtClean="0">
                    <a:solidFill>
                      <a:srgbClr val="003366"/>
                    </a:solidFill>
                  </a:rPr>
                  <a:t>A</a:t>
                </a:r>
                <a:r>
                  <a:rPr lang="en-US" sz="2400" dirty="0" smtClean="0">
                    <a:solidFill>
                      <a:srgbClr val="003366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003366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i="1" dirty="0" smtClean="0">
                    <a:solidFill>
                      <a:srgbClr val="003366"/>
                    </a:solidFill>
                  </a:rPr>
                  <a:t>=1,2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sz="2400" i="1" dirty="0" smtClean="0">
                    <a:solidFill>
                      <a:srgbClr val="003366"/>
                    </a:solidFill>
                    <a:latin typeface="Cambria Math"/>
                  </a:rPr>
                  <a:t>A</a:t>
                </a:r>
                <a:endParaRPr lang="ru-RU" sz="2400" i="1" dirty="0" smtClean="0">
                  <a:solidFill>
                    <a:srgbClr val="003366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          </m:t>
                        </m:r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i="1" smtClean="0">
                        <a:solidFill>
                          <a:srgbClr val="003366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003366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66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i="1" dirty="0">
                    <a:solidFill>
                      <a:srgbClr val="003366"/>
                    </a:solidFill>
                  </a:rPr>
                  <a:t>= </a:t>
                </a:r>
                <a:r>
                  <a:rPr lang="en-US" sz="2000" i="1" dirty="0">
                    <a:solidFill>
                      <a:srgbClr val="003366"/>
                    </a:solidFill>
                  </a:rPr>
                  <a:t>1,2,3,4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           </m:t>
                        </m:r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i="1" dirty="0" smtClean="0">
                    <a:solidFill>
                      <a:srgbClr val="003366"/>
                    </a:solidFill>
                  </a:rPr>
                  <a:t>≥</a:t>
                </a:r>
                <a:r>
                  <a:rPr lang="en-US" sz="2400" i="1" dirty="0" smtClean="0">
                    <a:solidFill>
                      <a:srgbClr val="003366"/>
                    </a:solidFill>
                  </a:rPr>
                  <a:t>0,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3366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i="1" dirty="0" smtClean="0">
                    <a:solidFill>
                      <a:srgbClr val="003366"/>
                    </a:solidFill>
                  </a:rPr>
                  <a:t>= 1,2,3,4</a:t>
                </a:r>
              </a:p>
              <a:p>
                <a:endParaRPr lang="ru-RU" sz="2000" dirty="0">
                  <a:solidFill>
                    <a:srgbClr val="003366"/>
                  </a:solidFill>
                </a:endParaRPr>
              </a:p>
            </p:txBody>
          </p:sp>
        </mc:Choice>
        <mc:Fallback xmlns="">
          <p:sp>
            <p:nvSpPr>
              <p:cNvPr id="5" name="Объект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860031" y="1484784"/>
                <a:ext cx="4283969" cy="5132559"/>
              </a:xfrm>
              <a:prstGeom prst="rect">
                <a:avLst/>
              </a:prstGeom>
              <a:blipFill rotWithShape="1">
                <a:blip r:embed="rId3"/>
                <a:stretch>
                  <a:fillRect l="-1986" t="-8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9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197768"/>
            <a:ext cx="7452320" cy="1070992"/>
          </a:xfrm>
        </p:spPr>
        <p:txBody>
          <a:bodyPr/>
          <a:lstStyle/>
          <a:p>
            <a:r>
              <a:rPr lang="ru-RU" dirty="0"/>
              <a:t>Математическая постановка задачи о </a:t>
            </a:r>
            <a:r>
              <a:rPr lang="ru-RU" dirty="0" smtClean="0"/>
              <a:t>смесях в </a:t>
            </a:r>
            <a:r>
              <a:rPr lang="ru-RU" dirty="0"/>
              <a:t>числовом виде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1" y="1484784"/>
                <a:ext cx="3923928" cy="51081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ru-RU" sz="2400" dirty="0" smtClean="0">
                    <a:solidFill>
                      <a:srgbClr val="003366"/>
                    </a:solidFill>
                  </a:rPr>
                  <a:t>     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Математическая модель задачи</a:t>
                </a:r>
              </a:p>
              <a:p>
                <a:pPr marL="0" indent="0">
                  <a:buNone/>
                </a:pPr>
                <a:r>
                  <a:rPr lang="ru-RU" sz="2400" dirty="0" smtClean="0">
                    <a:solidFill>
                      <a:srgbClr val="003366"/>
                    </a:solidFill>
                  </a:rPr>
                  <a:t>Целевая функция: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3366"/>
                    </a:solidFill>
                  </a:rPr>
                  <a:t>Z(X)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→</m:t>
                        </m:r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𝑚𝑖𝑛</m:t>
                        </m:r>
                      </m:e>
                    </m:nary>
                  </m:oMath>
                </a14:m>
                <a:endParaRPr lang="ru-RU" sz="2400" dirty="0" smtClean="0">
                  <a:solidFill>
                    <a:srgbClr val="003366"/>
                  </a:solidFill>
                </a:endParaRPr>
              </a:p>
              <a:p>
                <a:pPr marL="0" indent="0">
                  <a:buNone/>
                </a:pPr>
                <a:endParaRPr lang="ru-RU" sz="2400" dirty="0" smtClean="0">
                  <a:solidFill>
                    <a:srgbClr val="003366"/>
                  </a:solidFill>
                </a:endParaRPr>
              </a:p>
              <a:p>
                <a:pPr marL="0" indent="0">
                  <a:buNone/>
                </a:pPr>
                <a:r>
                  <a:rPr lang="ru-RU" sz="2400" dirty="0" smtClean="0">
                    <a:solidFill>
                      <a:srgbClr val="003366"/>
                    </a:solidFill>
                  </a:rPr>
                  <a:t>Ограничения:</a:t>
                </a:r>
                <a:endParaRPr lang="ru-RU" sz="2400" dirty="0">
                  <a:solidFill>
                    <a:srgbClr val="003366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4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sz="24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3366"/>
                    </a:solidFill>
                  </a:rPr>
                  <a:t>*</a:t>
                </a:r>
                <a:r>
                  <a:rPr lang="en-US" sz="2400" i="1" dirty="0" smtClean="0">
                    <a:solidFill>
                      <a:srgbClr val="003366"/>
                    </a:solidFill>
                  </a:rPr>
                  <a:t>A</a:t>
                </a:r>
                <a:r>
                  <a:rPr lang="en-US" sz="2400" dirty="0" smtClean="0">
                    <a:solidFill>
                      <a:srgbClr val="003366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3366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i="1" dirty="0" smtClean="0">
                    <a:solidFill>
                      <a:srgbClr val="003366"/>
                    </a:solidFill>
                  </a:rPr>
                  <a:t>=1,2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sz="2400" i="1" dirty="0" smtClean="0">
                    <a:solidFill>
                      <a:srgbClr val="003366"/>
                    </a:solidFill>
                    <a:latin typeface="Cambria Math"/>
                  </a:rPr>
                  <a:t>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          </m:t>
                        </m:r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solidFill>
                          <a:srgbClr val="003366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rgbClr val="003366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66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i="1" dirty="0">
                    <a:solidFill>
                      <a:srgbClr val="003366"/>
                    </a:solidFill>
                  </a:rPr>
                  <a:t>= 1,2,3,4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           </m:t>
                        </m:r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i="1" dirty="0" smtClean="0">
                    <a:solidFill>
                      <a:srgbClr val="003366"/>
                    </a:solidFill>
                  </a:rPr>
                  <a:t>≥0,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3366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i="1" dirty="0" smtClean="0">
                    <a:solidFill>
                      <a:srgbClr val="003366"/>
                    </a:solidFill>
                  </a:rPr>
                  <a:t>= 1,2,3,4</a:t>
                </a:r>
              </a:p>
              <a:p>
                <a:endParaRPr lang="ru-RU" sz="2400" dirty="0">
                  <a:solidFill>
                    <a:srgbClr val="003366"/>
                  </a:solidFill>
                </a:endParaRPr>
              </a:p>
            </p:txBody>
          </p:sp>
        </mc:Choice>
        <mc:Fallback xmlns="">
          <p:sp>
            <p:nvSpPr>
              <p:cNvPr id="5" name="Объект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" y="1484784"/>
                <a:ext cx="3923928" cy="5108193"/>
              </a:xfrm>
              <a:prstGeom prst="rect">
                <a:avLst/>
              </a:prstGeom>
              <a:blipFill rotWithShape="1">
                <a:blip r:embed="rId2"/>
                <a:stretch>
                  <a:fillRect l="-2167" t="-833" r="-10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139952" y="1484784"/>
                <a:ext cx="5004048" cy="4968551"/>
              </a:xfrm>
            </p:spPr>
            <p:txBody>
              <a:bodyPr/>
              <a:lstStyle/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ru-RU" sz="240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Постановка задачи в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ru-RU" sz="240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числовом виде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400" dirty="0" smtClean="0">
                    <a:solidFill>
                      <a:srgbClr val="003366"/>
                    </a:solidFill>
                    <a:cs typeface="Arial" panose="020B0604020202020204" pitchFamily="34" charset="0"/>
                  </a:rPr>
                  <a:t>Целевая </a:t>
                </a:r>
                <a:r>
                  <a:rPr lang="ru-RU" sz="2400" dirty="0">
                    <a:solidFill>
                      <a:srgbClr val="003366"/>
                    </a:solidFill>
                    <a:cs typeface="Arial" panose="020B0604020202020204" pitchFamily="34" charset="0"/>
                  </a:rPr>
                  <a:t>функция</a:t>
                </a:r>
                <a:r>
                  <a:rPr lang="ru-RU" sz="2400" dirty="0" smtClean="0">
                    <a:solidFill>
                      <a:srgbClr val="003366"/>
                    </a:solidFill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1100" dirty="0" smtClean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Z(X</a:t>
                </a:r>
                <a:r>
                  <a:rPr lang="en-US" sz="2000" dirty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20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ru-RU" sz="2000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4</m:t>
                    </m:r>
                    <m:sSub>
                      <m:sSubPr>
                        <m:ctrlPr>
                          <a:rPr lang="ru-RU" sz="2000" b="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sz="2000" b="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2000" b="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+</m:t>
                    </m:r>
                    <m:r>
                      <a:rPr lang="ru-RU" sz="2000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45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ru-RU" sz="2000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+60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2000" b="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ru-RU" sz="2000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+90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2000" b="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𝑚𝑖𝑛</m:t>
                    </m:r>
                  </m:oMath>
                </a14:m>
                <a:endParaRPr lang="en-US" sz="2000" dirty="0" smtClean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 smtClean="0">
                  <a:solidFill>
                    <a:srgbClr val="003366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400" dirty="0" smtClean="0">
                    <a:solidFill>
                      <a:srgbClr val="003366"/>
                    </a:solidFill>
                  </a:rPr>
                  <a:t>Ограничения</a:t>
                </a:r>
                <a:r>
                  <a:rPr lang="ru-RU" sz="2400" dirty="0">
                    <a:solidFill>
                      <a:srgbClr val="003366"/>
                    </a:solidFill>
                  </a:rPr>
                  <a:t>:</a:t>
                </a:r>
                <a:endParaRPr lang="en-US" sz="2400" dirty="0">
                  <a:solidFill>
                    <a:srgbClr val="003366"/>
                  </a:solidFill>
                </a:endParaRP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ru-RU" sz="200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6</m:t>
                    </m:r>
                    <m:r>
                      <a:rPr lang="ru-RU" sz="2000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8</m:t>
                    </m:r>
                    <m:sSub>
                      <m:sSubPr>
                        <m:ctrlPr>
                          <a:rPr lang="ru-RU" sz="20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+</m:t>
                    </m:r>
                    <m:r>
                      <a:rPr lang="ru-RU" sz="2000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72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+</m:t>
                    </m:r>
                    <m:r>
                      <a:rPr lang="ru-RU" sz="2000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8</m:t>
                    </m:r>
                    <m:r>
                      <a:rPr lang="ru-RU" sz="2000" i="1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ru-RU" sz="2000" i="1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+90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  <m:r>
                      <a:rPr lang="en-US" sz="200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≥</m:t>
                    </m:r>
                  </m:oMath>
                </a14:m>
                <a:r>
                  <a:rPr lang="ru-RU" sz="20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76</a:t>
                </a:r>
                <a:r>
                  <a:rPr lang="en-US" sz="20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*1000</a:t>
                </a:r>
                <a:endParaRPr lang="ru-RU" sz="2000" dirty="0" smtClean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ru-RU" sz="200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,35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0,35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0,3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ru-RU" sz="2000" i="1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0,2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20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≤</a:t>
                </a:r>
                <a:r>
                  <a:rPr lang="en-US" sz="20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0,3*1000</a:t>
                </a:r>
                <a:endParaRPr lang="en-US" sz="20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ru-RU" sz="2000" i="1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20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≤</a:t>
                </a:r>
                <a:r>
                  <a:rPr lang="en-US" sz="20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1000</a:t>
                </a: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sz="20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700;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US" sz="20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sz="20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600;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00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sz="20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500;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sz="20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20</m:t>
                      </m:r>
                      <m:r>
                        <a:rPr lang="en-US" sz="20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≥0</m:t>
                      </m:r>
                    </m:oMath>
                  </m:oMathPara>
                </a14:m>
                <a:endParaRPr lang="en-US" sz="20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 smtClean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139952" y="1484784"/>
                <a:ext cx="5004048" cy="4968551"/>
              </a:xfrm>
              <a:blipFill rotWithShape="1">
                <a:blip r:embed="rId3"/>
                <a:stretch>
                  <a:fillRect l="-1827" t="-9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52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1069975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Моделирование </a:t>
            </a:r>
            <a:r>
              <a:rPr lang="ru-RU" sz="3200" dirty="0"/>
              <a:t>задач исследования операций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0722" name="Объект 2"/>
          <p:cNvSpPr>
            <a:spLocks noGrp="1"/>
          </p:cNvSpPr>
          <p:nvPr>
            <p:ph idx="1"/>
          </p:nvPr>
        </p:nvSpPr>
        <p:spPr>
          <a:xfrm>
            <a:off x="107950" y="2076450"/>
            <a:ext cx="9144000" cy="478155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ru-RU" b="1" smtClean="0"/>
              <a:t>Основная</a:t>
            </a:r>
            <a:r>
              <a:rPr lang="ru-RU" smtClean="0"/>
              <a:t> </a:t>
            </a:r>
            <a:r>
              <a:rPr lang="ru-RU" b="1" smtClean="0"/>
              <a:t>задача вебинара</a:t>
            </a:r>
            <a:endParaRPr lang="ru-RU" smtClean="0"/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ru-RU" smtClean="0"/>
              <a:t>приобретение практических умений и навыков в постановке содержательных задач исследования операций систем организационного управления и в построении на их основе математических моделей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ru-RU" sz="2000" smtClean="0"/>
          </a:p>
        </p:txBody>
      </p:sp>
    </p:spTree>
    <p:extLst>
      <p:ext uri="{BB962C8B-B14F-4D97-AF65-F5344CB8AC3E}">
        <p14:creationId xmlns:p14="http://schemas.microsoft.com/office/powerpoint/2010/main" val="26633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7452320" cy="1301006"/>
          </a:xfrm>
        </p:spPr>
        <p:txBody>
          <a:bodyPr/>
          <a:lstStyle/>
          <a:p>
            <a:pPr algn="l"/>
            <a:r>
              <a:rPr lang="ru-RU" sz="3200" dirty="0" smtClean="0">
                <a:solidFill>
                  <a:schemeClr val="bg1"/>
                </a:solidFill>
              </a:rPr>
              <a:t>Задача о смесях (задание)</a:t>
            </a:r>
          </a:p>
        </p:txBody>
      </p:sp>
      <p:sp>
        <p:nvSpPr>
          <p:cNvPr id="111619" name="Rectangle 3"/>
          <p:cNvSpPr>
            <a:spLocks noGrp="1"/>
          </p:cNvSpPr>
          <p:nvPr>
            <p:ph type="body" idx="4294967295"/>
          </p:nvPr>
        </p:nvSpPr>
        <p:spPr>
          <a:xfrm>
            <a:off x="0" y="1340768"/>
            <a:ext cx="9144000" cy="5328592"/>
          </a:xfrm>
        </p:spPr>
        <p:txBody>
          <a:bodyPr/>
          <a:lstStyle/>
          <a:p>
            <a:pPr marL="0" indent="0">
              <a:buNone/>
            </a:pPr>
            <a:r>
              <a:rPr lang="ru-RU" sz="2200" dirty="0"/>
              <a:t>Пусть требуется изготовить некоторую единицу объема сплава, содержащего не менее 4% никеля, не более 75% железа и 20% прочих веществ. Известна стоимость различных видов сырья и процентное содержание в них соответствующих </a:t>
            </a:r>
            <a:r>
              <a:rPr lang="ru-RU" sz="2200" dirty="0" smtClean="0"/>
              <a:t>элементов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200" dirty="0"/>
              <a:t>Определить оптимальную структуру сплава, при которой стоимость единицы сплава будет минимальной</a:t>
            </a:r>
            <a:r>
              <a:rPr lang="ru-RU" sz="2200" dirty="0" smtClean="0"/>
              <a:t>. Постройте модель в числовом виде и укажите какая из моделей верна</a:t>
            </a:r>
            <a:endParaRPr lang="ru-RU" sz="22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3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735536"/>
              </p:ext>
            </p:extLst>
          </p:nvPr>
        </p:nvGraphicFramePr>
        <p:xfrm>
          <a:off x="107504" y="2780928"/>
          <a:ext cx="8928994" cy="246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2513"/>
                <a:gridCol w="1703898"/>
                <a:gridCol w="1703898"/>
                <a:gridCol w="1703898"/>
                <a:gridCol w="1704787"/>
              </a:tblGrid>
              <a:tr h="181434">
                <a:tc rowSpan="2"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Элементы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Содержание элементов для каждого вида сырья, %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Требование по содержанию элементов в сплаве, %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430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1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2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3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7721">
                <a:tc>
                  <a:txBody>
                    <a:bodyPr/>
                    <a:lstStyle/>
                    <a:p>
                      <a:pPr marL="95250"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>
                          <a:effectLst/>
                        </a:rPr>
                        <a:t>Железо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effectLst/>
                        </a:rPr>
                        <a:t>40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effectLst/>
                        </a:rPr>
                        <a:t>30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effectLst/>
                        </a:rPr>
                        <a:t>20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effectLst/>
                        </a:rPr>
                        <a:t>75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7721">
                <a:tc>
                  <a:txBody>
                    <a:bodyPr/>
                    <a:lstStyle/>
                    <a:p>
                      <a:pPr marL="95250"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>
                          <a:effectLst/>
                        </a:rPr>
                        <a:t>Никель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effectLst/>
                        </a:rPr>
                        <a:t>40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effectLst/>
                        </a:rPr>
                        <a:t>60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effectLst/>
                        </a:rPr>
                        <a:t>50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effectLst/>
                        </a:rPr>
                        <a:t>4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7721">
                <a:tc>
                  <a:txBody>
                    <a:bodyPr/>
                    <a:lstStyle/>
                    <a:p>
                      <a:pPr marL="95250"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800">
                          <a:effectLst/>
                        </a:rPr>
                        <a:t>Прочие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effectLst/>
                        </a:rPr>
                        <a:t>20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effectLst/>
                        </a:rPr>
                        <a:t>10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effectLst/>
                        </a:rPr>
                        <a:t>30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effectLst/>
                        </a:rPr>
                        <a:t>20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2867"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Стоимость ед. сырья (ден.ед.)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4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7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6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смесях </a:t>
            </a:r>
            <a:r>
              <a:rPr lang="ru-RU" dirty="0" smtClean="0"/>
              <a:t>(вопрос: какая модель верна?)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1"/>
              <p:cNvSpPr txBox="1">
                <a:spLocks/>
              </p:cNvSpPr>
              <p:nvPr/>
            </p:nvSpPr>
            <p:spPr bwMode="auto">
              <a:xfrm>
                <a:off x="12998" y="3489226"/>
                <a:ext cx="2843808" cy="31390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47675" indent="-447675" algn="l" rtl="0" eaLnBrk="0" fontAlgn="base" hangingPunct="0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2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0" fontAlgn="base" hangingPunct="0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3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0" fontAlgn="base" hangingPunct="0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4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5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ru-RU" sz="16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    Целевая </a:t>
                </a:r>
                <a:r>
                  <a:rPr lang="ru-RU" sz="1600" dirty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функция</a:t>
                </a:r>
                <a:r>
                  <a:rPr lang="ru-RU" sz="16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Z(X</a:t>
                </a:r>
                <a:r>
                  <a:rPr lang="en-US" sz="1600" dirty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16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ru-RU" sz="1600" i="1" dirty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5</m:t>
                    </m:r>
                    <m:sSub>
                      <m:sSubPr>
                        <m:ctrlPr>
                          <a:rPr lang="ru-RU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+</m:t>
                    </m:r>
                    <m:r>
                      <a:rPr lang="ru-RU" sz="1600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4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ru-RU" sz="1600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+7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1600" b="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sz="160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n-US" sz="160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𝑚𝑖𝑛</m:t>
                    </m:r>
                  </m:oMath>
                </a14:m>
                <a:endParaRPr lang="en-US" sz="1600" dirty="0" smtClean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:r>
                  <a:rPr lang="ru-RU" sz="1600" dirty="0" smtClean="0">
                    <a:solidFill>
                      <a:srgbClr val="003366"/>
                    </a:solidFill>
                  </a:rPr>
                  <a:t>Ограничения</a:t>
                </a:r>
                <a:r>
                  <a:rPr lang="ru-RU" sz="1600" dirty="0">
                    <a:solidFill>
                      <a:srgbClr val="003366"/>
                    </a:solidFill>
                  </a:rPr>
                  <a:t>:</a:t>
                </a:r>
                <a:endParaRPr lang="en-US" sz="1600" dirty="0">
                  <a:solidFill>
                    <a:srgbClr val="003366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.4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en-US" sz="160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3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2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ru-RU" sz="1600" b="0" i="0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0.75</m:t>
                      </m:r>
                    </m:oMath>
                  </m:oMathPara>
                </a14:m>
                <a:endParaRPr lang="en-US" sz="1600" dirty="0" smtClean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0.4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6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5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60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ru-RU" sz="160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ru-RU" sz="1600" b="0" i="0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04</m:t>
                      </m:r>
                    </m:oMath>
                  </m:oMathPara>
                </a14:m>
                <a:endParaRPr lang="en-US" sz="16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2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1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3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r>
                        <a:rPr lang="ru-RU" sz="160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ru-RU" sz="1600" b="0" i="0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=100</m:t>
                      </m:r>
                    </m:oMath>
                  </m:oMathPara>
                </a14:m>
                <a:endParaRPr lang="en-US" sz="16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sz="160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ru-RU" sz="1600" dirty="0" smtClean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Объект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98" y="3489226"/>
                <a:ext cx="2843808" cy="3139008"/>
              </a:xfrm>
              <a:prstGeom prst="rect">
                <a:avLst/>
              </a:prstGeom>
              <a:blipFill rotWithShape="1">
                <a:blip r:embed="rId6"/>
                <a:stretch>
                  <a:fillRect l="-1071" t="-5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1"/>
              <p:cNvSpPr txBox="1">
                <a:spLocks/>
              </p:cNvSpPr>
              <p:nvPr/>
            </p:nvSpPr>
            <p:spPr bwMode="auto">
              <a:xfrm>
                <a:off x="3077369" y="3457042"/>
                <a:ext cx="2843808" cy="320947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47675" indent="-447675" algn="l" rtl="0" eaLnBrk="0" fontAlgn="base" hangingPunct="0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2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0" fontAlgn="base" hangingPunct="0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3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0" fontAlgn="base" hangingPunct="0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4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5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ru-RU" sz="16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Целевая </a:t>
                </a:r>
                <a:r>
                  <a:rPr lang="ru-RU" sz="1600" dirty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функция</a:t>
                </a:r>
                <a:r>
                  <a:rPr lang="ru-RU" sz="16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Z(X</a:t>
                </a:r>
                <a:r>
                  <a:rPr lang="en-US" sz="1600" dirty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16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ru-RU" sz="1600" i="1" dirty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5</m:t>
                    </m:r>
                    <m:sSub>
                      <m:sSubPr>
                        <m:ctrlPr>
                          <a:rPr lang="ru-RU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+</m:t>
                    </m:r>
                    <m:r>
                      <a:rPr lang="ru-RU" sz="1600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4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ru-RU" sz="1600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+7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1600" b="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sz="160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n-US" sz="160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𝑚𝑖𝑛</m:t>
                    </m:r>
                  </m:oMath>
                </a14:m>
                <a:endParaRPr lang="en-US" sz="1600" dirty="0" smtClean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:r>
                  <a:rPr lang="ru-RU" sz="1600" dirty="0" smtClean="0">
                    <a:solidFill>
                      <a:srgbClr val="003366"/>
                    </a:solidFill>
                  </a:rPr>
                  <a:t>Ограничения</a:t>
                </a:r>
                <a:r>
                  <a:rPr lang="ru-RU" sz="1600" dirty="0">
                    <a:solidFill>
                      <a:srgbClr val="003366"/>
                    </a:solidFill>
                  </a:rPr>
                  <a:t>:</a:t>
                </a:r>
                <a:endParaRPr lang="en-US" sz="1600" dirty="0">
                  <a:solidFill>
                    <a:srgbClr val="003366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.4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en-US" sz="160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3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2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ru-RU" sz="1600" b="0" i="0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0.75</m:t>
                      </m:r>
                    </m:oMath>
                  </m:oMathPara>
                </a14:m>
                <a:endParaRPr lang="en-US" sz="1600" dirty="0" smtClean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0.4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6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5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60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ru-RU" sz="160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ru-RU" sz="1600" b="0" i="0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04</m:t>
                      </m:r>
                    </m:oMath>
                  </m:oMathPara>
                </a14:m>
                <a:endParaRPr lang="en-US" sz="16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2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1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3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r>
                        <a:rPr lang="ru-RU" sz="160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ru-RU" sz="1600" b="0" i="0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en-US" sz="16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sz="160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:endParaRPr lang="en-US" sz="1600" dirty="0" smtClean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:endParaRPr lang="en-US" sz="16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:endParaRPr lang="ru-RU" sz="16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Объект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7369" y="3457042"/>
                <a:ext cx="2843808" cy="3209478"/>
              </a:xfrm>
              <a:prstGeom prst="rect">
                <a:avLst/>
              </a:prstGeom>
              <a:blipFill rotWithShape="1">
                <a:blip r:embed="rId7"/>
                <a:stretch>
                  <a:fillRect l="-1288" t="-5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1"/>
              <p:cNvSpPr txBox="1">
                <a:spLocks/>
              </p:cNvSpPr>
              <p:nvPr/>
            </p:nvSpPr>
            <p:spPr bwMode="auto">
              <a:xfrm>
                <a:off x="6210200" y="3454760"/>
                <a:ext cx="2843808" cy="32079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47675" indent="-447675" algn="l" rtl="0" eaLnBrk="0" fontAlgn="base" hangingPunct="0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2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0" fontAlgn="base" hangingPunct="0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3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0" fontAlgn="base" hangingPunct="0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4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5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ru-RU" sz="16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     Целевая </a:t>
                </a:r>
                <a:r>
                  <a:rPr lang="ru-RU" sz="1600" dirty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функция</a:t>
                </a:r>
                <a:r>
                  <a:rPr lang="ru-RU" sz="16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Z(X</a:t>
                </a:r>
                <a:r>
                  <a:rPr lang="en-US" sz="1600" dirty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16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ru-RU" sz="1600" i="1" dirty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5</m:t>
                    </m:r>
                    <m:sSub>
                      <m:sSubPr>
                        <m:ctrlPr>
                          <a:rPr lang="ru-RU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+</m:t>
                    </m:r>
                    <m:r>
                      <a:rPr lang="ru-RU" sz="1600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4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ru-RU" sz="1600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+7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1600" b="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sz="160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n-US" sz="160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𝑚𝑖𝑛</m:t>
                    </m:r>
                  </m:oMath>
                </a14:m>
                <a:endParaRPr lang="en-US" sz="1600" dirty="0" smtClean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:r>
                  <a:rPr lang="ru-RU" sz="1600" dirty="0" smtClean="0">
                    <a:solidFill>
                      <a:srgbClr val="003366"/>
                    </a:solidFill>
                  </a:rPr>
                  <a:t>Ограничения</a:t>
                </a:r>
                <a:r>
                  <a:rPr lang="ru-RU" sz="1600" dirty="0">
                    <a:solidFill>
                      <a:srgbClr val="003366"/>
                    </a:solidFill>
                  </a:rPr>
                  <a:t>:</a:t>
                </a:r>
                <a:endParaRPr lang="en-US" sz="1600" dirty="0">
                  <a:solidFill>
                    <a:srgbClr val="003366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.4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en-US" sz="160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3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2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ru-RU" sz="1600" b="0" i="0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75</m:t>
                      </m:r>
                    </m:oMath>
                  </m:oMathPara>
                </a14:m>
                <a:endParaRPr lang="en-US" sz="1600" dirty="0" smtClean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0.4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6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5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60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ru-RU" sz="1600" b="0" i="0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4</m:t>
                      </m:r>
                    </m:oMath>
                  </m:oMathPara>
                </a14:m>
                <a:endParaRPr lang="en-US" sz="16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2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1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3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r>
                        <a:rPr lang="ru-RU" sz="1600" b="0" i="0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20</m:t>
                      </m:r>
                    </m:oMath>
                  </m:oMathPara>
                </a14:m>
                <a:endParaRPr lang="en-US" sz="16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en-US" sz="16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sz="160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:endParaRPr lang="en-US" sz="1600" dirty="0" smtClean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:endParaRPr lang="en-US" sz="16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:endParaRPr lang="ru-RU" sz="16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Объект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0200" y="3454760"/>
                <a:ext cx="2843808" cy="3207940"/>
              </a:xfrm>
              <a:prstGeom prst="rect">
                <a:avLst/>
              </a:prstGeom>
              <a:blipFill rotWithShape="1">
                <a:blip r:embed="rId8"/>
                <a:stretch>
                  <a:fillRect l="-1288" t="-57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322553"/>
              </p:ext>
            </p:extLst>
          </p:nvPr>
        </p:nvGraphicFramePr>
        <p:xfrm>
          <a:off x="95536" y="1556792"/>
          <a:ext cx="8807474" cy="17895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2738"/>
                <a:gridCol w="1213844"/>
                <a:gridCol w="1516459"/>
                <a:gridCol w="1516459"/>
                <a:gridCol w="2377974"/>
              </a:tblGrid>
              <a:tr h="374442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Элементы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Содержание элементов для каждого вида сырья, %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Требование по содержанию элементов в сплаве, %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6166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marL="95250"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400">
                          <a:effectLst/>
                        </a:rPr>
                        <a:t>Железо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effectLst/>
                        </a:rPr>
                        <a:t>40</a:t>
                      </a:r>
                      <a:endParaRPr lang="ru-RU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effectLst/>
                        </a:rPr>
                        <a:t>30</a:t>
                      </a:r>
                      <a:endParaRPr lang="ru-RU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effectLst/>
                        </a:rPr>
                        <a:t>20</a:t>
                      </a:r>
                      <a:endParaRPr lang="ru-RU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effectLst/>
                        </a:rPr>
                        <a:t>75</a:t>
                      </a:r>
                      <a:endParaRPr lang="ru-RU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7221">
                <a:tc>
                  <a:txBody>
                    <a:bodyPr/>
                    <a:lstStyle/>
                    <a:p>
                      <a:pPr marL="95250"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400">
                          <a:effectLst/>
                        </a:rPr>
                        <a:t>Никель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effectLst/>
                        </a:rPr>
                        <a:t>40</a:t>
                      </a:r>
                      <a:endParaRPr lang="ru-RU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effectLst/>
                        </a:rPr>
                        <a:t>60</a:t>
                      </a:r>
                      <a:endParaRPr lang="ru-RU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effectLst/>
                        </a:rPr>
                        <a:t>50</a:t>
                      </a:r>
                      <a:endParaRPr lang="ru-RU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effectLst/>
                        </a:rPr>
                        <a:t>4</a:t>
                      </a:r>
                      <a:endParaRPr lang="ru-RU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7221">
                <a:tc>
                  <a:txBody>
                    <a:bodyPr/>
                    <a:lstStyle/>
                    <a:p>
                      <a:pPr marL="95250" marR="95250" algn="ctr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1400">
                          <a:effectLst/>
                        </a:rPr>
                        <a:t>Прочие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effectLst/>
                        </a:rPr>
                        <a:t>20</a:t>
                      </a:r>
                      <a:endParaRPr lang="ru-RU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effectLst/>
                        </a:rPr>
                        <a:t>10</a:t>
                      </a:r>
                      <a:endParaRPr lang="ru-RU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effectLst/>
                        </a:rPr>
                        <a:t>30</a:t>
                      </a:r>
                      <a:endParaRPr lang="ru-RU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effectLst/>
                        </a:rPr>
                        <a:t>20</a:t>
                      </a:r>
                      <a:endParaRPr lang="ru-RU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58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Стоимость ед. сырья 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5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7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38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смесях </a:t>
            </a:r>
            <a:r>
              <a:rPr lang="ru-RU" dirty="0" smtClean="0"/>
              <a:t>(ответ)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1"/>
              <p:cNvSpPr txBox="1">
                <a:spLocks/>
              </p:cNvSpPr>
              <p:nvPr/>
            </p:nvSpPr>
            <p:spPr bwMode="auto">
              <a:xfrm>
                <a:off x="118592" y="2420888"/>
                <a:ext cx="2843808" cy="3672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47675" indent="-447675" algn="l" rtl="0" eaLnBrk="0" fontAlgn="base" hangingPunct="0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2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0" fontAlgn="base" hangingPunct="0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3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0" fontAlgn="base" hangingPunct="0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4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5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ru-RU" sz="16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Целевая </a:t>
                </a:r>
                <a:r>
                  <a:rPr lang="ru-RU" sz="1600" dirty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функция</a:t>
                </a:r>
                <a:r>
                  <a:rPr lang="ru-RU" sz="16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Z(X</a:t>
                </a:r>
                <a:r>
                  <a:rPr lang="en-US" sz="1600" dirty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16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ru-RU" sz="1600" i="1" dirty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5</m:t>
                    </m:r>
                    <m:sSub>
                      <m:sSubPr>
                        <m:ctrlPr>
                          <a:rPr lang="ru-RU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+</m:t>
                    </m:r>
                    <m:r>
                      <a:rPr lang="ru-RU" sz="1600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4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ru-RU" sz="1600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+7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1600" b="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sz="160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n-US" sz="160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𝑚𝑖𝑛</m:t>
                    </m:r>
                  </m:oMath>
                </a14:m>
                <a:endParaRPr lang="en-US" sz="1600" dirty="0" smtClean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:r>
                  <a:rPr lang="ru-RU" sz="1600" dirty="0" smtClean="0">
                    <a:solidFill>
                      <a:srgbClr val="003366"/>
                    </a:solidFill>
                  </a:rPr>
                  <a:t>Ограничения</a:t>
                </a:r>
                <a:r>
                  <a:rPr lang="ru-RU" sz="1600" dirty="0">
                    <a:solidFill>
                      <a:srgbClr val="003366"/>
                    </a:solidFill>
                  </a:rPr>
                  <a:t>:</a:t>
                </a:r>
                <a:endParaRPr lang="en-US" sz="1600" dirty="0">
                  <a:solidFill>
                    <a:srgbClr val="003366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.4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en-US" sz="160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3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2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ru-RU" sz="1600" b="0" i="0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0.75</m:t>
                      </m:r>
                    </m:oMath>
                  </m:oMathPara>
                </a14:m>
                <a:endParaRPr lang="en-US" sz="1600" dirty="0" smtClean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0.4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6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5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60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ru-RU" sz="160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ru-RU" sz="1600" b="0" i="0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04</m:t>
                      </m:r>
                    </m:oMath>
                  </m:oMathPara>
                </a14:m>
                <a:endParaRPr lang="en-US" sz="16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2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1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3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r>
                        <a:rPr lang="ru-RU" sz="160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ru-RU" sz="1600" b="0" i="0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=100</m:t>
                      </m:r>
                    </m:oMath>
                  </m:oMathPara>
                </a14:m>
                <a:endParaRPr lang="en-US" sz="16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sz="160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ru-RU" sz="1600" dirty="0" smtClean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u-RU" sz="16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</a:t>
                </a:r>
                <a:endParaRPr lang="en-US" sz="16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Объект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592" y="2420888"/>
                <a:ext cx="2843808" cy="3672408"/>
              </a:xfrm>
              <a:prstGeom prst="rect">
                <a:avLst/>
              </a:prstGeom>
              <a:blipFill rotWithShape="1">
                <a:blip r:embed="rId6"/>
                <a:stretch>
                  <a:fillRect l="-1071" t="-49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1"/>
              <p:cNvSpPr txBox="1">
                <a:spLocks/>
              </p:cNvSpPr>
              <p:nvPr/>
            </p:nvSpPr>
            <p:spPr bwMode="auto">
              <a:xfrm>
                <a:off x="3090317" y="2420888"/>
                <a:ext cx="2843808" cy="367240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47675" indent="-447675" algn="l" rtl="0" eaLnBrk="0" fontAlgn="base" hangingPunct="0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2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0" fontAlgn="base" hangingPunct="0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3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0" fontAlgn="base" hangingPunct="0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4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5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ru-RU" sz="16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Целевая </a:t>
                </a:r>
                <a:r>
                  <a:rPr lang="ru-RU" sz="1600" dirty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функция</a:t>
                </a:r>
                <a:r>
                  <a:rPr lang="ru-RU" sz="16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Z(X</a:t>
                </a:r>
                <a:r>
                  <a:rPr lang="en-US" sz="1600" dirty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16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ru-RU" sz="1600" i="1" dirty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5</m:t>
                    </m:r>
                    <m:sSub>
                      <m:sSubPr>
                        <m:ctrlPr>
                          <a:rPr lang="ru-RU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+</m:t>
                    </m:r>
                    <m:r>
                      <a:rPr lang="ru-RU" sz="1600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4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ru-RU" sz="1600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+7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1600" b="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sz="160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n-US" sz="160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𝑚𝑖𝑛</m:t>
                    </m:r>
                  </m:oMath>
                </a14:m>
                <a:endParaRPr lang="en-US" sz="1600" dirty="0" smtClean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:r>
                  <a:rPr lang="ru-RU" sz="1600" dirty="0" smtClean="0">
                    <a:solidFill>
                      <a:srgbClr val="003366"/>
                    </a:solidFill>
                  </a:rPr>
                  <a:t>Ограничения</a:t>
                </a:r>
                <a:r>
                  <a:rPr lang="ru-RU" sz="1600" dirty="0">
                    <a:solidFill>
                      <a:srgbClr val="003366"/>
                    </a:solidFill>
                  </a:rPr>
                  <a:t>:</a:t>
                </a:r>
                <a:endParaRPr lang="en-US" sz="1600" dirty="0">
                  <a:solidFill>
                    <a:srgbClr val="003366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.4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en-US" sz="160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3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2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ru-RU" sz="1600" b="0" i="0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0.75</m:t>
                      </m:r>
                    </m:oMath>
                  </m:oMathPara>
                </a14:m>
                <a:endParaRPr lang="en-US" sz="1600" dirty="0" smtClean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0.4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6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5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60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ru-RU" sz="160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ru-RU" sz="1600" b="0" i="0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04</m:t>
                      </m:r>
                    </m:oMath>
                  </m:oMathPara>
                </a14:m>
                <a:endParaRPr lang="en-US" sz="16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2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1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3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r>
                        <a:rPr lang="ru-RU" sz="160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ru-RU" sz="1600" b="0" i="0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en-US" sz="16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sz="160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ru-RU" sz="1600" dirty="0" smtClean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u-RU" sz="1600" dirty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ru-RU" sz="16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:endParaRPr lang="en-US" sz="1600" dirty="0" smtClean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:endParaRPr lang="en-US" sz="16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:endParaRPr lang="ru-RU" sz="16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Объект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0317" y="2420888"/>
                <a:ext cx="2843808" cy="3672408"/>
              </a:xfrm>
              <a:prstGeom prst="rect">
                <a:avLst/>
              </a:prstGeom>
              <a:blipFill rotWithShape="1">
                <a:blip r:embed="rId7"/>
                <a:stretch>
                  <a:fillRect l="-1288" t="-49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1"/>
              <p:cNvSpPr txBox="1">
                <a:spLocks/>
              </p:cNvSpPr>
              <p:nvPr/>
            </p:nvSpPr>
            <p:spPr bwMode="auto">
              <a:xfrm>
                <a:off x="6210200" y="2420888"/>
                <a:ext cx="2843808" cy="3672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47675" indent="-447675" algn="l" rtl="0" eaLnBrk="0" fontAlgn="base" hangingPunct="0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2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0" fontAlgn="base" hangingPunct="0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3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0" fontAlgn="base" hangingPunct="0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4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5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ru-RU" sz="16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Целевая </a:t>
                </a:r>
                <a:r>
                  <a:rPr lang="ru-RU" sz="1600" dirty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функция</a:t>
                </a:r>
                <a:r>
                  <a:rPr lang="ru-RU" sz="16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Z(X</a:t>
                </a:r>
                <a:r>
                  <a:rPr lang="en-US" sz="1600" dirty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16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ru-RU" sz="1600" i="1" dirty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5</m:t>
                    </m:r>
                    <m:sSub>
                      <m:sSubPr>
                        <m:ctrlPr>
                          <a:rPr lang="ru-RU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+</m:t>
                    </m:r>
                    <m:r>
                      <a:rPr lang="ru-RU" sz="1600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4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ru-RU" sz="1600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+7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1600" b="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sz="160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n-US" sz="160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𝑚𝑖𝑛</m:t>
                    </m:r>
                  </m:oMath>
                </a14:m>
                <a:endParaRPr lang="en-US" sz="1600" dirty="0" smtClean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:r>
                  <a:rPr lang="ru-RU" sz="1600" dirty="0" smtClean="0">
                    <a:solidFill>
                      <a:srgbClr val="003366"/>
                    </a:solidFill>
                  </a:rPr>
                  <a:t>Ограничения</a:t>
                </a:r>
                <a:r>
                  <a:rPr lang="ru-RU" sz="1600" dirty="0">
                    <a:solidFill>
                      <a:srgbClr val="003366"/>
                    </a:solidFill>
                  </a:rPr>
                  <a:t>:</a:t>
                </a:r>
                <a:endParaRPr lang="en-US" sz="1600" dirty="0">
                  <a:solidFill>
                    <a:srgbClr val="003366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.4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en-US" sz="160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3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2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ru-RU" sz="1600" b="0" i="0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75</m:t>
                      </m:r>
                    </m:oMath>
                  </m:oMathPara>
                </a14:m>
                <a:endParaRPr lang="en-US" sz="1600" dirty="0" smtClean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0.4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6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5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60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ru-RU" sz="1600" b="0" i="0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4</m:t>
                      </m:r>
                    </m:oMath>
                  </m:oMathPara>
                </a14:m>
                <a:endParaRPr lang="en-US" sz="16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1600" i="1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0.</m:t>
                    </m:r>
                    <m:r>
                      <a:rPr lang="ru-RU" sz="1600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  <m:sSub>
                      <m:sSubPr>
                        <m:ctrlPr>
                          <a:rPr lang="ru-RU" sz="16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+</m:t>
                    </m:r>
                    <m:r>
                      <a:rPr lang="ru-RU" sz="1600" i="1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0.</m:t>
                    </m:r>
                    <m:r>
                      <a:rPr lang="ru-RU" sz="1600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ru-RU" sz="1600" i="1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+0.</m:t>
                    </m:r>
                    <m:r>
                      <a:rPr lang="ru-RU" sz="1600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3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1600" b="0" i="1" smtClean="0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ru-RU" sz="1600" b="0" i="1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ru-RU" sz="1600" b="0" i="0" smtClean="0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ru-RU" sz="16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US" sz="16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en-US" sz="16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1600" b="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003366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sz="1600" i="1" smtClean="0">
                          <a:solidFill>
                            <a:srgbClr val="003366"/>
                          </a:solidFill>
                          <a:latin typeface="Cambria Math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ru-RU" sz="1600" dirty="0" smtClean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u-RU" sz="1600" dirty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ru-RU" sz="1600" dirty="0" smtClean="0">
                    <a:solidFill>
                      <a:srgbClr val="0033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:endParaRPr lang="en-US" sz="1600" dirty="0" smtClean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:endParaRPr lang="en-US" sz="16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Tx/>
                  <a:buNone/>
                </a:pPr>
                <a:endParaRPr lang="ru-RU" sz="1600" dirty="0">
                  <a:solidFill>
                    <a:srgbClr val="0033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Объект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0200" y="2420888"/>
                <a:ext cx="2843808" cy="3672408"/>
              </a:xfrm>
              <a:prstGeom prst="rect">
                <a:avLst/>
              </a:prstGeom>
              <a:blipFill rotWithShape="1">
                <a:blip r:embed="rId8"/>
                <a:stretch>
                  <a:fillRect l="-1288" t="-49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95536" y="170080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Какая из моделей верна?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4538" y="6128424"/>
                <a:ext cx="8845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Ответ: 2, переменные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solidFill>
                          <a:srgbClr val="003366"/>
                        </a:solidFill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rgbClr val="003366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 smtClean="0"/>
                  <a:t> - это доли элементов в сплаве</a:t>
                </a:r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38" y="6128424"/>
                <a:ext cx="884589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620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25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Объект 1"/>
          <p:cNvSpPr>
            <a:spLocks noGrp="1"/>
          </p:cNvSpPr>
          <p:nvPr>
            <p:ph sz="half" idx="1"/>
          </p:nvPr>
        </p:nvSpPr>
        <p:spPr>
          <a:xfrm>
            <a:off x="250825" y="1557338"/>
            <a:ext cx="8785225" cy="4525962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На складе пиломатериалов имеются доски в неограниченном количестве каждая длиной </a:t>
            </a:r>
            <a:r>
              <a:rPr lang="en-US" sz="2400" dirty="0" smtClean="0"/>
              <a:t>L=6</a:t>
            </a:r>
            <a:r>
              <a:rPr lang="ru-RU" sz="2400" dirty="0" smtClean="0"/>
              <a:t> метров. Для строительства объекта необходимы доски (заготовки) трёх видов: длиной </a:t>
            </a:r>
            <a:r>
              <a:rPr lang="en-US" sz="2400" dirty="0" smtClean="0"/>
              <a:t>L1=2 </a:t>
            </a:r>
            <a:r>
              <a:rPr lang="ru-RU" sz="2400" dirty="0" smtClean="0"/>
              <a:t>метра в количестве 10 штук, длиной </a:t>
            </a:r>
            <a:r>
              <a:rPr lang="en-US" sz="2400" dirty="0" smtClean="0"/>
              <a:t>L2=2</a:t>
            </a:r>
            <a:r>
              <a:rPr lang="ru-RU" sz="2400" dirty="0" smtClean="0"/>
              <a:t>,</a:t>
            </a:r>
            <a:r>
              <a:rPr lang="en-US" sz="2400" dirty="0" smtClean="0"/>
              <a:t>5</a:t>
            </a:r>
            <a:r>
              <a:rPr lang="ru-RU" sz="2400" dirty="0" smtClean="0"/>
              <a:t> метра в количестве 15 штук, длиной </a:t>
            </a:r>
            <a:r>
              <a:rPr lang="en-US" sz="2400" dirty="0" smtClean="0"/>
              <a:t>L3</a:t>
            </a:r>
            <a:r>
              <a:rPr lang="ru-RU" sz="2400" dirty="0" smtClean="0"/>
              <a:t>=4 метра в количестве 5 штук. Определить, сколько досок длиной 6 метров следует закупить, чтобы отходы от получения заготовок трех видов в заданном количестве были бы минимальными. 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98438"/>
            <a:ext cx="6994525" cy="1069975"/>
          </a:xfrm>
        </p:spPr>
        <p:txBody>
          <a:bodyPr/>
          <a:lstStyle/>
          <a:p>
            <a:pPr>
              <a:defRPr/>
            </a:pPr>
            <a:r>
              <a:rPr lang="ru-RU" sz="3200" dirty="0" smtClean="0"/>
              <a:t>Задача о раскрое материалов</a:t>
            </a:r>
            <a:endParaRPr lang="ru-RU" sz="3200" dirty="0"/>
          </a:p>
        </p:txBody>
      </p:sp>
      <p:pic>
        <p:nvPicPr>
          <p:cNvPr id="112642" name="Picture 2" descr="https://stroimateriali.su/wp-content/uploads/2013/02/strogannaja_dosk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833751"/>
            <a:ext cx="1584176" cy="11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47" name="Picture 7" descr="3d Трудящиеся иллюстрации. Карпентер резки деревянную доску с пилой. Изолированные на белом фоне. 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138761"/>
            <a:ext cx="218088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49" name="Picture 9" descr="Каркасный дом 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313738"/>
            <a:ext cx="2211606" cy="221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16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07504" y="1600201"/>
            <a:ext cx="9036496" cy="1180727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Для решения задач о раскрое любых материалов, нужна информация о всех вариантах раскроя исходного материала. Составим её для нашей задачи. </a:t>
            </a:r>
            <a:endParaRPr lang="ru-RU" sz="24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5818183"/>
              </p:ext>
            </p:extLst>
          </p:nvPr>
        </p:nvGraphicFramePr>
        <p:xfrm>
          <a:off x="1259632" y="2996952"/>
          <a:ext cx="532859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705"/>
                <a:gridCol w="941790"/>
                <a:gridCol w="1115287"/>
                <a:gridCol w="922706"/>
                <a:gridCol w="93610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 варианта раскроя</a:t>
                      </a:r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Длина доски 6 метров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0тходы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L1=2 </a:t>
                      </a:r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</a:t>
                      </a:r>
                      <a:r>
                        <a:rPr lang="ru-RU" dirty="0" smtClean="0"/>
                        <a:t>2</a:t>
                      </a:r>
                      <a:r>
                        <a:rPr lang="en-US" dirty="0" smtClean="0"/>
                        <a:t>=2</a:t>
                      </a:r>
                      <a:r>
                        <a:rPr lang="ru-RU" dirty="0" smtClean="0"/>
                        <a:t>,5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</a:t>
                      </a:r>
                      <a:r>
                        <a:rPr lang="ru-RU" dirty="0" smtClean="0"/>
                        <a:t>3</a:t>
                      </a:r>
                      <a:r>
                        <a:rPr lang="en-US" dirty="0" smtClean="0"/>
                        <a:t>=</a:t>
                      </a:r>
                      <a:r>
                        <a:rPr lang="ru-RU" dirty="0" smtClean="0"/>
                        <a:t>4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м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раскрое материалов</a:t>
            </a:r>
          </a:p>
        </p:txBody>
      </p:sp>
    </p:spTree>
    <p:extLst>
      <p:ext uri="{BB962C8B-B14F-4D97-AF65-F5344CB8AC3E}">
        <p14:creationId xmlns:p14="http://schemas.microsoft.com/office/powerpoint/2010/main" val="25261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07504" y="1600201"/>
            <a:ext cx="9036496" cy="1180727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Для решения задач о раскрое любых материалов, нужна информация о всех вариантах раскроя исходного материала. Составим её для нашей задачи. </a:t>
            </a:r>
            <a:endParaRPr lang="ru-RU" sz="24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32036685"/>
              </p:ext>
            </p:extLst>
          </p:nvPr>
        </p:nvGraphicFramePr>
        <p:xfrm>
          <a:off x="1259632" y="2996952"/>
          <a:ext cx="532859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705"/>
                <a:gridCol w="941790"/>
                <a:gridCol w="1115287"/>
                <a:gridCol w="922706"/>
                <a:gridCol w="93610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 варианта раскроя</a:t>
                      </a:r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Длина доски 6 метров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0тходы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L1=2 </a:t>
                      </a:r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</a:t>
                      </a:r>
                      <a:r>
                        <a:rPr lang="ru-RU" dirty="0" smtClean="0"/>
                        <a:t>2</a:t>
                      </a:r>
                      <a:r>
                        <a:rPr lang="en-US" dirty="0" smtClean="0"/>
                        <a:t>=2</a:t>
                      </a:r>
                      <a:r>
                        <a:rPr lang="ru-RU" dirty="0" smtClean="0"/>
                        <a:t>,5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</a:t>
                      </a:r>
                      <a:r>
                        <a:rPr lang="ru-RU" dirty="0" smtClean="0"/>
                        <a:t>3</a:t>
                      </a:r>
                      <a:r>
                        <a:rPr lang="en-US" dirty="0" smtClean="0"/>
                        <a:t>=</a:t>
                      </a:r>
                      <a:r>
                        <a:rPr lang="ru-RU" dirty="0" smtClean="0"/>
                        <a:t>4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м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1,5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раскрое материалов</a:t>
            </a:r>
          </a:p>
        </p:txBody>
      </p:sp>
    </p:spTree>
    <p:extLst>
      <p:ext uri="{BB962C8B-B14F-4D97-AF65-F5344CB8AC3E}">
        <p14:creationId xmlns:p14="http://schemas.microsoft.com/office/powerpoint/2010/main" val="24766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07504" y="1600201"/>
            <a:ext cx="9036496" cy="1180727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Для решения задач о раскрое любых материалов, нужна информация о всех вариантах раскроя исходного материала. Составим её для нашей задачи. </a:t>
            </a:r>
            <a:endParaRPr lang="ru-RU" sz="24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08301757"/>
              </p:ext>
            </p:extLst>
          </p:nvPr>
        </p:nvGraphicFramePr>
        <p:xfrm>
          <a:off x="1259632" y="2996952"/>
          <a:ext cx="532859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705"/>
                <a:gridCol w="941790"/>
                <a:gridCol w="1115287"/>
                <a:gridCol w="922706"/>
                <a:gridCol w="93610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 варианта раскроя</a:t>
                      </a:r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Длина доски 6 метров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0тходы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L1=2 </a:t>
                      </a:r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</a:t>
                      </a:r>
                      <a:r>
                        <a:rPr lang="ru-RU" dirty="0" smtClean="0"/>
                        <a:t>2</a:t>
                      </a:r>
                      <a:r>
                        <a:rPr lang="en-US" dirty="0" smtClean="0"/>
                        <a:t>=2</a:t>
                      </a:r>
                      <a:r>
                        <a:rPr lang="ru-RU" dirty="0" smtClean="0"/>
                        <a:t>,5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</a:t>
                      </a:r>
                      <a:r>
                        <a:rPr lang="ru-RU" dirty="0" smtClean="0"/>
                        <a:t>3</a:t>
                      </a:r>
                      <a:r>
                        <a:rPr lang="en-US" dirty="0" smtClean="0"/>
                        <a:t>=</a:t>
                      </a:r>
                      <a:r>
                        <a:rPr lang="ru-RU" dirty="0" smtClean="0"/>
                        <a:t>4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м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1,5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раскрое материалов</a:t>
            </a:r>
          </a:p>
        </p:txBody>
      </p:sp>
    </p:spTree>
    <p:extLst>
      <p:ext uri="{BB962C8B-B14F-4D97-AF65-F5344CB8AC3E}">
        <p14:creationId xmlns:p14="http://schemas.microsoft.com/office/powerpoint/2010/main" val="5122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07504" y="1600201"/>
            <a:ext cx="9036496" cy="1180727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Для решения задач о раскрое любых материалов, нужна информация о всех вариантах раскроя исходного материала. Составим её для нашей задачи. </a:t>
            </a:r>
            <a:endParaRPr lang="ru-RU" sz="24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5066816"/>
              </p:ext>
            </p:extLst>
          </p:nvPr>
        </p:nvGraphicFramePr>
        <p:xfrm>
          <a:off x="1259632" y="2996952"/>
          <a:ext cx="532859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705"/>
                <a:gridCol w="941790"/>
                <a:gridCol w="1115287"/>
                <a:gridCol w="922706"/>
                <a:gridCol w="936104"/>
              </a:tblGrid>
              <a:tr h="504056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 варианта раскроя</a:t>
                      </a:r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Длина доски 6 метров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0тходы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L1=2 </a:t>
                      </a:r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</a:t>
                      </a:r>
                      <a:r>
                        <a:rPr lang="ru-RU" dirty="0" smtClean="0"/>
                        <a:t>2</a:t>
                      </a:r>
                      <a:r>
                        <a:rPr lang="en-US" dirty="0" smtClean="0"/>
                        <a:t>=2</a:t>
                      </a:r>
                      <a:r>
                        <a:rPr lang="ru-RU" dirty="0" smtClean="0"/>
                        <a:t>,5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</a:t>
                      </a:r>
                      <a:r>
                        <a:rPr lang="ru-RU" dirty="0" smtClean="0"/>
                        <a:t>3</a:t>
                      </a:r>
                      <a:r>
                        <a:rPr lang="en-US" dirty="0" smtClean="0"/>
                        <a:t>=</a:t>
                      </a:r>
                      <a:r>
                        <a:rPr lang="ru-RU" dirty="0" smtClean="0"/>
                        <a:t>4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м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1,5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раскрое материалов</a:t>
            </a:r>
          </a:p>
        </p:txBody>
      </p:sp>
    </p:spTree>
    <p:extLst>
      <p:ext uri="{BB962C8B-B14F-4D97-AF65-F5344CB8AC3E}">
        <p14:creationId xmlns:p14="http://schemas.microsoft.com/office/powerpoint/2010/main" val="32211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07504" y="1484784"/>
            <a:ext cx="9036496" cy="820687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Теперь покажем всю информацию для решения задачи в следующей таблице</a:t>
            </a: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раскрое материалов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275661"/>
              </p:ext>
            </p:extLst>
          </p:nvPr>
        </p:nvGraphicFramePr>
        <p:xfrm>
          <a:off x="1331639" y="2348881"/>
          <a:ext cx="7344817" cy="3555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864"/>
                <a:gridCol w="1199449"/>
                <a:gridCol w="1050039"/>
                <a:gridCol w="1157603"/>
                <a:gridCol w="1237208"/>
                <a:gridCol w="1091654"/>
              </a:tblGrid>
              <a:tr h="555479">
                <a:tc rowSpan="2"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Количество раз используемых вариантов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Номер варианта раскроя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Длина доски 6 метров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0тходы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</a:tr>
              <a:tr h="40856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L1=2 </a:t>
                      </a:r>
                      <a:r>
                        <a:rPr lang="ru-RU" sz="1800">
                          <a:effectLst/>
                        </a:rPr>
                        <a:t>м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</a:t>
                      </a:r>
                      <a:r>
                        <a:rPr lang="ru-RU" sz="1800">
                          <a:effectLst/>
                        </a:rPr>
                        <a:t>2</a:t>
                      </a:r>
                      <a:r>
                        <a:rPr lang="en-US" sz="1800">
                          <a:effectLst/>
                        </a:rPr>
                        <a:t>=2</a:t>
                      </a:r>
                      <a:r>
                        <a:rPr lang="ru-RU" sz="1800">
                          <a:effectLst/>
                        </a:rPr>
                        <a:t>,5 м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</a:t>
                      </a:r>
                      <a:r>
                        <a:rPr lang="ru-RU" sz="1800" dirty="0">
                          <a:effectLst/>
                        </a:rPr>
                        <a:t>3</a:t>
                      </a:r>
                      <a:r>
                        <a:rPr lang="en-US" sz="1800" dirty="0">
                          <a:effectLst/>
                        </a:rPr>
                        <a:t>=</a:t>
                      </a:r>
                      <a:r>
                        <a:rPr lang="ru-RU" sz="1800" dirty="0">
                          <a:effectLst/>
                        </a:rPr>
                        <a:t>4 м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085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X1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3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</a:tr>
              <a:tr h="4085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X2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2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1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1,5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</a:tr>
              <a:tr h="408565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X3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3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1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</a:tr>
              <a:tr h="4085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X4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4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</a:tr>
              <a:tr h="408565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</a:tr>
              <a:tr h="498039"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Количество требуемых заготовок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10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15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>
            <a:off x="1619672" y="364502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1621421" y="407707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1621421" y="450912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1619672" y="486916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4644008" y="494116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724128" y="494116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948264" y="494116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1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раскрое </a:t>
            </a:r>
            <a:r>
              <a:rPr lang="ru-RU" dirty="0" smtClean="0"/>
              <a:t>материалов в формализованном виде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8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115616" y="1412776"/>
                <a:ext cx="5832648" cy="51125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b="1" i="1" dirty="0" smtClean="0"/>
                  <a:t>Дано: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2000" dirty="0" smtClean="0"/>
                  <a:t>- </a:t>
                </a:r>
                <a:r>
                  <a:rPr lang="ru-RU" sz="2000" i="1" dirty="0" smtClean="0"/>
                  <a:t>количество заготовок </a:t>
                </a:r>
                <a:r>
                  <a:rPr lang="en-US" sz="2000" i="1" dirty="0" smtClean="0"/>
                  <a:t>j-</a:t>
                </a:r>
                <a:r>
                  <a:rPr lang="ru-RU" sz="2000" i="1" dirty="0" err="1" smtClean="0"/>
                  <a:t>го</a:t>
                </a:r>
                <a:r>
                  <a:rPr lang="ru-RU" sz="2000" i="1" dirty="0" smtClean="0"/>
                  <a:t> вида</a:t>
                </a:r>
                <a:r>
                  <a:rPr lang="en-US" sz="2000" b="1" i="1" dirty="0" smtClean="0"/>
                  <a:t> </a:t>
                </a:r>
                <a:r>
                  <a:rPr lang="ru-RU" sz="2000" i="1" dirty="0" smtClean="0"/>
                  <a:t>при 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0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i="1" dirty="0" smtClean="0"/>
                  <a:t>-</a:t>
                </a:r>
                <a:r>
                  <a:rPr lang="ru-RU" sz="2000" i="1" dirty="0" smtClean="0"/>
                  <a:t>м</a:t>
                </a:r>
                <a:r>
                  <a:rPr lang="en-US" sz="2000" i="1" dirty="0" smtClean="0"/>
                  <a:t> </a:t>
                </a:r>
                <a:r>
                  <a:rPr lang="ru-RU" sz="2000" i="1" dirty="0" smtClean="0"/>
                  <a:t>варианте раскроя,</a:t>
                </a:r>
                <a:r>
                  <a:rPr lang="en-US" sz="2000" dirty="0" smtClean="0">
                    <a:solidFill>
                      <a:srgbClr val="003366"/>
                    </a:solidFill>
                  </a:rPr>
                  <a:t> </a:t>
                </a:r>
                <a:endParaRPr lang="ru-RU" sz="2000" i="1" dirty="0" smtClean="0">
                  <a:solidFill>
                    <a:srgbClr val="003366"/>
                  </a:solidFill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sz="2000" i="1" dirty="0" smtClean="0"/>
                  <a:t> = 1,4; </a:t>
                </a:r>
                <a:r>
                  <a:rPr lang="en-US" sz="2000" i="1" dirty="0" smtClean="0"/>
                  <a:t>j = 1,2,3</a:t>
                </a:r>
                <a:r>
                  <a:rPr lang="ru-RU" sz="2000" i="1" dirty="0" smtClean="0"/>
                  <a:t>; </a:t>
                </a:r>
                <a:r>
                  <a:rPr lang="en-US" sz="2000" i="1" dirty="0" smtClean="0"/>
                  <a:t>[</a:t>
                </a:r>
                <a:r>
                  <a:rPr lang="ru-RU" sz="2000" i="1" dirty="0" smtClean="0"/>
                  <a:t>шт.</a:t>
                </a:r>
                <a:r>
                  <a:rPr lang="en-US" sz="2000" i="1" dirty="0" smtClean="0"/>
                  <a:t>]</a:t>
                </a:r>
                <a:endParaRPr lang="ru-RU" sz="2000" i="1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sz="2000" i="1" dirty="0" smtClean="0"/>
                  <a:t>- </a:t>
                </a:r>
                <a:r>
                  <a:rPr lang="ru-RU" sz="2000" i="1" dirty="0" smtClean="0"/>
                  <a:t>величина отхода </a:t>
                </a:r>
                <a:r>
                  <a:rPr lang="ru-RU" sz="2000" i="1" dirty="0"/>
                  <a:t>при 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0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i="1" dirty="0"/>
                  <a:t>-</a:t>
                </a:r>
                <a:r>
                  <a:rPr lang="ru-RU" sz="2000" i="1" dirty="0"/>
                  <a:t>м</a:t>
                </a:r>
                <a:r>
                  <a:rPr lang="en-US" sz="2000" i="1" dirty="0"/>
                  <a:t> </a:t>
                </a:r>
                <a:r>
                  <a:rPr lang="ru-RU" sz="2000" i="1" dirty="0"/>
                  <a:t>варианте раскроя,</a:t>
                </a:r>
                <a:r>
                  <a:rPr lang="en-US" sz="2000" dirty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000" i="1">
                        <a:latin typeface="Cambria Math"/>
                      </a:rPr>
                      <m:t>𝑖</m:t>
                    </m:r>
                  </m:oMath>
                </a14:m>
                <a:r>
                  <a:rPr lang="ru-RU" sz="2000" i="1" dirty="0"/>
                  <a:t> = 1,4</a:t>
                </a:r>
                <a:r>
                  <a:rPr lang="ru-RU" sz="2000" i="1" dirty="0" smtClean="0"/>
                  <a:t>; </a:t>
                </a:r>
                <a:r>
                  <a:rPr lang="en-US" sz="2000" i="1" dirty="0" smtClean="0"/>
                  <a:t>[</a:t>
                </a:r>
                <a:r>
                  <a:rPr lang="ru-RU" sz="2000" i="1" dirty="0" smtClean="0"/>
                  <a:t>м</a:t>
                </a:r>
                <a:r>
                  <a:rPr lang="en-US" sz="2000" i="1" dirty="0" smtClean="0"/>
                  <a:t>]</a:t>
                </a:r>
                <a:r>
                  <a:rPr lang="ru-RU" sz="2000" i="1" dirty="0" smtClean="0"/>
                  <a:t> </a:t>
                </a:r>
                <a:endParaRPr lang="ru-RU" i="1" dirty="0" smtClean="0">
                  <a:solidFill>
                    <a:srgbClr val="003366"/>
                  </a:solidFill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sz="2000" i="1" dirty="0" smtClean="0"/>
                  <a:t>- </a:t>
                </a:r>
                <a:r>
                  <a:rPr lang="ru-RU" sz="2000" i="1" dirty="0" smtClean="0"/>
                  <a:t>требование на количество изготавливаемых заготовок </a:t>
                </a:r>
                <a:r>
                  <a:rPr lang="en-US" sz="2000" i="1" dirty="0" smtClean="0"/>
                  <a:t>j-</a:t>
                </a:r>
                <a:r>
                  <a:rPr lang="ru-RU" sz="2000" i="1" dirty="0" err="1"/>
                  <a:t>го</a:t>
                </a:r>
                <a:r>
                  <a:rPr lang="ru-RU" sz="2000" i="1" dirty="0"/>
                  <a:t> </a:t>
                </a:r>
                <a:r>
                  <a:rPr lang="ru-RU" sz="2000" i="1" dirty="0" smtClean="0"/>
                  <a:t>вида,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i="1" dirty="0" smtClean="0"/>
                  <a:t>j </a:t>
                </a:r>
                <a:r>
                  <a:rPr lang="en-US" sz="2000" i="1" dirty="0"/>
                  <a:t>= </a:t>
                </a:r>
                <a:r>
                  <a:rPr lang="en-US" sz="2000" i="1" dirty="0" smtClean="0"/>
                  <a:t>1,2,3</a:t>
                </a:r>
                <a:r>
                  <a:rPr lang="ru-RU" sz="2000" i="1" dirty="0" smtClean="0"/>
                  <a:t>.</a:t>
                </a:r>
                <a:r>
                  <a:rPr lang="en-US" sz="2000" i="1" dirty="0"/>
                  <a:t> </a:t>
                </a:r>
                <a:r>
                  <a:rPr lang="en-US" sz="2000" i="1" dirty="0" smtClean="0"/>
                  <a:t>[</a:t>
                </a:r>
                <a:r>
                  <a:rPr lang="ru-RU" sz="2000" i="1" dirty="0"/>
                  <a:t>шт.</a:t>
                </a:r>
                <a:r>
                  <a:rPr lang="en-US" sz="2000" i="1" dirty="0" smtClean="0"/>
                  <a:t>]</a:t>
                </a:r>
                <a:endParaRPr lang="ru-RU" sz="2000" i="1" dirty="0" smtClean="0"/>
              </a:p>
              <a:p>
                <a:pPr marL="0" indent="0">
                  <a:buNone/>
                </a:pPr>
                <a:r>
                  <a:rPr lang="ru-RU" sz="2400" b="1" i="1" dirty="0" smtClean="0"/>
                  <a:t>Найти:</a:t>
                </a:r>
                <a:endParaRPr lang="ru-RU" sz="2400" b="1" i="1" dirty="0"/>
              </a:p>
              <a:p>
                <a:pPr marL="0" indent="0">
                  <a:buNone/>
                </a:pPr>
                <a:r>
                  <a:rPr lang="en-US" i="1" dirty="0" smtClean="0"/>
                  <a:t>X= │</a:t>
                </a:r>
                <a:r>
                  <a:rPr lang="en-US" dirty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i="1" dirty="0" smtClean="0"/>
                  <a:t>│→</a:t>
                </a:r>
                <a:r>
                  <a:rPr lang="en-US" i="1" dirty="0" smtClean="0"/>
                  <a:t> min Z(X)</a:t>
                </a:r>
                <a:r>
                  <a:rPr lang="ru-RU" sz="2000" i="1" dirty="0"/>
                  <a:t>,</a:t>
                </a:r>
                <a:r>
                  <a:rPr lang="en-US" sz="2000" i="1" dirty="0" smtClean="0"/>
                  <a:t> </a:t>
                </a:r>
                <a:r>
                  <a:rPr lang="ru-RU" sz="2000" i="1" dirty="0" smtClean="0"/>
                  <a:t>где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i="1" dirty="0" smtClean="0"/>
                  <a:t>Z(X)</a:t>
                </a:r>
                <a:r>
                  <a:rPr lang="ru-RU" sz="2400" i="1" dirty="0" smtClean="0"/>
                  <a:t>-</a:t>
                </a:r>
                <a:r>
                  <a:rPr lang="ru-RU" sz="2000" i="1" dirty="0" smtClean="0"/>
                  <a:t>отходы,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i="1" dirty="0" smtClean="0"/>
                  <a:t>- интенсивность использования варианта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rgbClr val="003366"/>
                        </a:solidFill>
                        <a:latin typeface="Cambria Math"/>
                      </a:rPr>
                      <m:t> </m:t>
                    </m:r>
                    <m:r>
                      <m:rPr>
                        <m:brk m:alnAt="23"/>
                      </m:rPr>
                      <a:rPr lang="en-US" sz="20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sz="2000" i="1" dirty="0"/>
                  <a:t>,</a:t>
                </a:r>
                <a:r>
                  <a:rPr lang="en-US" sz="2000" dirty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000" i="1">
                        <a:latin typeface="Cambria Math"/>
                      </a:rPr>
                      <m:t>𝑖</m:t>
                    </m:r>
                  </m:oMath>
                </a14:m>
                <a:r>
                  <a:rPr lang="ru-RU" sz="2000" i="1" dirty="0"/>
                  <a:t> = </a:t>
                </a:r>
                <a:r>
                  <a:rPr lang="ru-RU" sz="2000" i="1" dirty="0" smtClean="0"/>
                  <a:t>1,4</a:t>
                </a:r>
                <a:r>
                  <a:rPr lang="en-US" sz="2000" i="1" dirty="0" smtClean="0"/>
                  <a:t>. [</a:t>
                </a:r>
                <a:r>
                  <a:rPr lang="ru-RU" sz="2000" i="1" dirty="0" smtClean="0"/>
                  <a:t>раз</a:t>
                </a:r>
                <a:r>
                  <a:rPr lang="en-US" sz="2000" i="1" dirty="0" smtClean="0"/>
                  <a:t>]</a:t>
                </a:r>
                <a:endParaRPr lang="ru-RU" sz="2000" i="1" dirty="0"/>
              </a:p>
            </p:txBody>
          </p:sp>
        </mc:Choice>
        <mc:Fallback xmlns="">
          <p:sp>
            <p:nvSpPr>
              <p:cNvPr id="6" name="Объек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15616" y="1412776"/>
                <a:ext cx="5832648" cy="5112568"/>
              </a:xfrm>
              <a:blipFill rotWithShape="1">
                <a:blip r:embed="rId2"/>
                <a:stretch>
                  <a:fillRect l="-2090" t="-955" r="-13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22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778625" cy="70643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2400" dirty="0" smtClean="0">
                <a:solidFill>
                  <a:schemeClr val="tx1"/>
                </a:solidFill>
              </a:rPr>
              <a:t>                   </a:t>
            </a:r>
            <a:r>
              <a:rPr lang="ru-RU" altLang="ru-RU" dirty="0" smtClean="0"/>
              <a:t>Система </a:t>
            </a:r>
            <a:r>
              <a:rPr lang="ru-RU" altLang="ru-RU" sz="3200" dirty="0" smtClean="0"/>
              <a:t>организационного</a:t>
            </a:r>
            <a:r>
              <a:rPr lang="ru-RU" altLang="ru-RU" dirty="0" smtClean="0"/>
              <a:t> управления</a:t>
            </a:r>
          </a:p>
        </p:txBody>
      </p:sp>
      <p:grpSp>
        <p:nvGrpSpPr>
          <p:cNvPr id="31746" name="Group 5"/>
          <p:cNvGrpSpPr>
            <a:grpSpLocks/>
          </p:cNvGrpSpPr>
          <p:nvPr/>
        </p:nvGrpSpPr>
        <p:grpSpPr bwMode="auto">
          <a:xfrm>
            <a:off x="250825" y="1748803"/>
            <a:ext cx="8758238" cy="4704385"/>
            <a:chOff x="1089" y="4094"/>
            <a:chExt cx="6469" cy="5198"/>
          </a:xfrm>
        </p:grpSpPr>
        <p:sp>
          <p:nvSpPr>
            <p:cNvPr id="31749" name="Rectangle 6"/>
            <p:cNvSpPr>
              <a:spLocks noChangeArrowheads="1"/>
            </p:cNvSpPr>
            <p:nvPr/>
          </p:nvSpPr>
          <p:spPr bwMode="auto">
            <a:xfrm>
              <a:off x="5879" y="7045"/>
              <a:ext cx="1205" cy="6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600" b="1"/>
                <a:t>Результат </a:t>
              </a:r>
              <a:r>
                <a:rPr lang="en-US" altLang="ru-RU" sz="1600" b="1" i="1"/>
                <a:t>Y</a:t>
              </a:r>
              <a:r>
                <a:rPr lang="ru-RU" altLang="ru-RU" sz="1600" b="1"/>
                <a:t> </a:t>
              </a:r>
              <a:endParaRPr lang="en-US" altLang="ru-RU" sz="1600" b="1"/>
            </a:p>
            <a:p>
              <a:pPr algn="ctr"/>
              <a:r>
                <a:rPr lang="ru-RU" altLang="ru-RU" sz="1600" b="1"/>
                <a:t>(норма)</a:t>
              </a:r>
            </a:p>
          </p:txBody>
        </p:sp>
        <p:sp>
          <p:nvSpPr>
            <p:cNvPr id="31750" name="Rectangle 7"/>
            <p:cNvSpPr>
              <a:spLocks noChangeArrowheads="1"/>
            </p:cNvSpPr>
            <p:nvPr/>
          </p:nvSpPr>
          <p:spPr bwMode="auto">
            <a:xfrm>
              <a:off x="1727" y="4554"/>
              <a:ext cx="3559" cy="4447"/>
            </a:xfrm>
            <a:prstGeom prst="rect">
              <a:avLst/>
            </a:prstGeom>
            <a:solidFill>
              <a:srgbClr val="E5E5E5"/>
            </a:solidFill>
            <a:ln w="1270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endParaRPr lang="ru-RU" altLang="ru-RU"/>
            </a:p>
          </p:txBody>
        </p:sp>
        <p:sp>
          <p:nvSpPr>
            <p:cNvPr id="31751" name="AutoShape 9"/>
            <p:cNvSpPr>
              <a:spLocks noChangeArrowheads="1"/>
            </p:cNvSpPr>
            <p:nvPr/>
          </p:nvSpPr>
          <p:spPr bwMode="auto">
            <a:xfrm>
              <a:off x="2764" y="5324"/>
              <a:ext cx="1190" cy="66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3200" b="1">
                  <a:solidFill>
                    <a:srgbClr val="FF0000"/>
                  </a:solidFill>
                </a:rPr>
                <a:t>СУ</a:t>
              </a:r>
              <a:endParaRPr lang="ru-RU" altLang="ru-RU" sz="3200">
                <a:solidFill>
                  <a:srgbClr val="FF0000"/>
                </a:solidFill>
              </a:endParaRPr>
            </a:p>
          </p:txBody>
        </p:sp>
        <p:sp>
          <p:nvSpPr>
            <p:cNvPr id="31752" name="AutoShape 10"/>
            <p:cNvSpPr>
              <a:spLocks noChangeArrowheads="1"/>
            </p:cNvSpPr>
            <p:nvPr/>
          </p:nvSpPr>
          <p:spPr bwMode="auto">
            <a:xfrm>
              <a:off x="2841" y="7478"/>
              <a:ext cx="1157" cy="58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3200" b="1">
                  <a:solidFill>
                    <a:schemeClr val="hlink"/>
                  </a:solidFill>
                </a:rPr>
                <a:t>ОУ</a:t>
              </a:r>
              <a:endParaRPr lang="ru-RU" altLang="ru-RU" sz="3200">
                <a:solidFill>
                  <a:schemeClr val="hlink"/>
                </a:solidFill>
              </a:endParaRPr>
            </a:p>
          </p:txBody>
        </p:sp>
        <p:sp>
          <p:nvSpPr>
            <p:cNvPr id="31753" name="Rectangle 11"/>
            <p:cNvSpPr>
              <a:spLocks noChangeArrowheads="1"/>
            </p:cNvSpPr>
            <p:nvPr/>
          </p:nvSpPr>
          <p:spPr bwMode="auto">
            <a:xfrm>
              <a:off x="5950" y="4210"/>
              <a:ext cx="1608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2000"/>
                <a:t>Внешняя среда</a:t>
              </a:r>
            </a:p>
          </p:txBody>
        </p:sp>
        <p:sp>
          <p:nvSpPr>
            <p:cNvPr id="31754" name="Rectangle 12"/>
            <p:cNvSpPr>
              <a:spLocks noChangeArrowheads="1"/>
            </p:cNvSpPr>
            <p:nvPr/>
          </p:nvSpPr>
          <p:spPr bwMode="auto">
            <a:xfrm>
              <a:off x="2027" y="8307"/>
              <a:ext cx="1910" cy="324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2000"/>
                <a:t>Внутренняя среда</a:t>
              </a:r>
            </a:p>
          </p:txBody>
        </p:sp>
        <p:sp>
          <p:nvSpPr>
            <p:cNvPr id="31756" name="Rectangle 14"/>
            <p:cNvSpPr>
              <a:spLocks noChangeArrowheads="1"/>
            </p:cNvSpPr>
            <p:nvPr/>
          </p:nvSpPr>
          <p:spPr bwMode="auto">
            <a:xfrm>
              <a:off x="1089" y="5852"/>
              <a:ext cx="990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b="1"/>
                <a:t>Ресурсы </a:t>
              </a:r>
              <a:r>
                <a:rPr lang="ru-RU" altLang="ru-RU" b="1" i="1">
                  <a:cs typeface="Arial" charset="0"/>
                </a:rPr>
                <a:t>В</a:t>
              </a:r>
              <a:endParaRPr lang="en-US" altLang="ru-RU" b="1">
                <a:cs typeface="Arial" charset="0"/>
              </a:endParaRPr>
            </a:p>
          </p:txBody>
        </p:sp>
        <p:sp>
          <p:nvSpPr>
            <p:cNvPr id="4116" name="Line 15"/>
            <p:cNvSpPr>
              <a:spLocks noChangeShapeType="1"/>
            </p:cNvSpPr>
            <p:nvPr/>
          </p:nvSpPr>
          <p:spPr bwMode="auto">
            <a:xfrm>
              <a:off x="2127" y="5780"/>
              <a:ext cx="1" cy="1996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119" name="Line 18"/>
            <p:cNvSpPr>
              <a:spLocks noChangeShapeType="1"/>
            </p:cNvSpPr>
            <p:nvPr/>
          </p:nvSpPr>
          <p:spPr bwMode="auto">
            <a:xfrm flipV="1">
              <a:off x="2144" y="4979"/>
              <a:ext cx="1" cy="565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120" name="Line 19"/>
            <p:cNvSpPr>
              <a:spLocks noChangeShapeType="1"/>
            </p:cNvSpPr>
            <p:nvPr/>
          </p:nvSpPr>
          <p:spPr bwMode="auto">
            <a:xfrm>
              <a:off x="2145" y="4979"/>
              <a:ext cx="3670" cy="28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121" name="Line 20"/>
            <p:cNvSpPr>
              <a:spLocks noChangeShapeType="1"/>
            </p:cNvSpPr>
            <p:nvPr/>
          </p:nvSpPr>
          <p:spPr bwMode="auto">
            <a:xfrm>
              <a:off x="5828" y="8236"/>
              <a:ext cx="604" cy="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123" name="Line 22"/>
            <p:cNvSpPr>
              <a:spLocks noChangeShapeType="1"/>
            </p:cNvSpPr>
            <p:nvPr/>
          </p:nvSpPr>
          <p:spPr bwMode="auto">
            <a:xfrm flipV="1">
              <a:off x="4908" y="5644"/>
              <a:ext cx="0" cy="2148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1766" name="Rectangle 24"/>
            <p:cNvSpPr>
              <a:spLocks noChangeArrowheads="1"/>
            </p:cNvSpPr>
            <p:nvPr/>
          </p:nvSpPr>
          <p:spPr bwMode="auto">
            <a:xfrm>
              <a:off x="3977" y="5204"/>
              <a:ext cx="90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b="1"/>
                <a:t>Отклик</a:t>
              </a:r>
              <a:endParaRPr lang="ru-RU" altLang="ru-RU"/>
            </a:p>
          </p:txBody>
        </p:sp>
        <p:sp>
          <p:nvSpPr>
            <p:cNvPr id="31767" name="Rectangle 25"/>
            <p:cNvSpPr>
              <a:spLocks noChangeArrowheads="1"/>
            </p:cNvSpPr>
            <p:nvPr/>
          </p:nvSpPr>
          <p:spPr bwMode="auto">
            <a:xfrm>
              <a:off x="4007" y="7807"/>
              <a:ext cx="1132" cy="459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600" b="1"/>
                <a:t>Результат </a:t>
              </a:r>
              <a:r>
                <a:rPr lang="en-US" altLang="ru-RU" sz="1600" b="1" i="1"/>
                <a:t>Y</a:t>
              </a:r>
              <a:endParaRPr lang="en-US" altLang="ru-RU" sz="1600" b="1"/>
            </a:p>
            <a:p>
              <a:pPr algn="ctr"/>
              <a:r>
                <a:rPr lang="ru-RU" altLang="ru-RU" sz="1600" b="1"/>
                <a:t>(факт)</a:t>
              </a:r>
              <a:endParaRPr lang="ru-RU" altLang="ru-RU" sz="1600"/>
            </a:p>
          </p:txBody>
        </p:sp>
        <p:sp>
          <p:nvSpPr>
            <p:cNvPr id="31768" name="Rectangle 26"/>
            <p:cNvSpPr>
              <a:spLocks noChangeArrowheads="1"/>
            </p:cNvSpPr>
            <p:nvPr/>
          </p:nvSpPr>
          <p:spPr bwMode="auto">
            <a:xfrm>
              <a:off x="1850" y="8951"/>
              <a:ext cx="4512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endParaRPr lang="ru-RU" altLang="ru-RU"/>
            </a:p>
          </p:txBody>
        </p:sp>
        <p:sp>
          <p:nvSpPr>
            <p:cNvPr id="31769" name="Oval 27"/>
            <p:cNvSpPr>
              <a:spLocks noChangeArrowheads="1"/>
            </p:cNvSpPr>
            <p:nvPr/>
          </p:nvSpPr>
          <p:spPr bwMode="auto">
            <a:xfrm flipV="1">
              <a:off x="5761" y="7627"/>
              <a:ext cx="101" cy="27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altLang="ru-RU"/>
            </a:p>
          </p:txBody>
        </p:sp>
        <p:sp>
          <p:nvSpPr>
            <p:cNvPr id="4129" name="Line 28"/>
            <p:cNvSpPr>
              <a:spLocks noChangeShapeType="1"/>
            </p:cNvSpPr>
            <p:nvPr/>
          </p:nvSpPr>
          <p:spPr bwMode="auto">
            <a:xfrm>
              <a:off x="5816" y="4993"/>
              <a:ext cx="12" cy="2485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1772" name="Rectangle 30"/>
            <p:cNvSpPr>
              <a:spLocks noChangeArrowheads="1"/>
            </p:cNvSpPr>
            <p:nvPr/>
          </p:nvSpPr>
          <p:spPr bwMode="auto">
            <a:xfrm>
              <a:off x="6593" y="8054"/>
              <a:ext cx="90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900" b="1"/>
                <a:t> </a:t>
              </a:r>
              <a:r>
                <a:rPr lang="ru-RU" altLang="ru-RU" b="1"/>
                <a:t>Проблема</a:t>
              </a:r>
            </a:p>
          </p:txBody>
        </p:sp>
        <p:sp>
          <p:nvSpPr>
            <p:cNvPr id="31773" name="Rectangle 31"/>
            <p:cNvSpPr>
              <a:spLocks noChangeArrowheads="1"/>
            </p:cNvSpPr>
            <p:nvPr/>
          </p:nvSpPr>
          <p:spPr bwMode="auto">
            <a:xfrm>
              <a:off x="2191" y="5034"/>
              <a:ext cx="82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b="1"/>
                <a:t>Цель</a:t>
              </a:r>
              <a:r>
                <a:rPr lang="en-US" altLang="ru-RU" b="1"/>
                <a:t> </a:t>
              </a:r>
              <a:r>
                <a:rPr lang="en-US" altLang="ru-RU" b="1" i="1"/>
                <a:t>Z</a:t>
              </a:r>
              <a:endParaRPr lang="ru-RU" altLang="ru-RU" b="1"/>
            </a:p>
          </p:txBody>
        </p:sp>
        <p:sp>
          <p:nvSpPr>
            <p:cNvPr id="31776" name="Rectangle 34"/>
            <p:cNvSpPr>
              <a:spLocks noChangeArrowheads="1"/>
            </p:cNvSpPr>
            <p:nvPr/>
          </p:nvSpPr>
          <p:spPr bwMode="auto">
            <a:xfrm>
              <a:off x="3361" y="4094"/>
              <a:ext cx="2769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b="1"/>
                <a:t>Условия</a:t>
              </a:r>
              <a:r>
                <a:rPr lang="en-US" altLang="ru-RU" b="1"/>
                <a:t> </a:t>
              </a:r>
              <a:r>
                <a:rPr lang="ru-RU" altLang="ru-RU" b="1"/>
                <a:t>(ограничения)</a:t>
              </a:r>
              <a:r>
                <a:rPr lang="en-US" altLang="ru-RU" b="1" i="1"/>
                <a:t>E       </a:t>
              </a:r>
              <a:endParaRPr lang="ru-RU" altLang="ru-RU" b="1"/>
            </a:p>
          </p:txBody>
        </p:sp>
      </p:grpSp>
      <p:sp>
        <p:nvSpPr>
          <p:cNvPr id="31747" name="Text Box 37"/>
          <p:cNvSpPr txBox="1">
            <a:spLocks noChangeArrowheads="1"/>
          </p:cNvSpPr>
          <p:nvPr/>
        </p:nvSpPr>
        <p:spPr bwMode="auto">
          <a:xfrm>
            <a:off x="684213" y="404813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altLang="ru-RU"/>
          </a:p>
        </p:txBody>
      </p:sp>
      <p:sp>
        <p:nvSpPr>
          <p:cNvPr id="31748" name="TextBox 1"/>
          <p:cNvSpPr txBox="1">
            <a:spLocks noChangeArrowheads="1"/>
          </p:cNvSpPr>
          <p:nvPr/>
        </p:nvSpPr>
        <p:spPr bwMode="auto">
          <a:xfrm>
            <a:off x="1955800" y="3779838"/>
            <a:ext cx="20399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>
                <a:latin typeface="Calibri" pitchFamily="34" charset="0"/>
              </a:rPr>
              <a:t>Решение    Х</a:t>
            </a:r>
          </a:p>
        </p:txBody>
      </p:sp>
      <p:cxnSp>
        <p:nvCxnSpPr>
          <p:cNvPr id="3" name="Прямая со стрелкой 2"/>
          <p:cNvCxnSpPr>
            <a:stCxn id="4119" idx="0"/>
          </p:cNvCxnSpPr>
          <p:nvPr/>
        </p:nvCxnSpPr>
        <p:spPr>
          <a:xfrm>
            <a:off x="1679166" y="3061107"/>
            <a:ext cx="8394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>
            <a:stCxn id="4123" idx="1"/>
          </p:cNvCxnSpPr>
          <p:nvPr/>
        </p:nvCxnSpPr>
        <p:spPr>
          <a:xfrm flipH="1">
            <a:off x="4129687" y="3151611"/>
            <a:ext cx="129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4189257" y="5095405"/>
            <a:ext cx="2254951" cy="23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6948264" y="5068933"/>
            <a:ext cx="972281" cy="26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6644515" y="5229200"/>
            <a:ext cx="0" cy="268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684213" y="3274696"/>
            <a:ext cx="18343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4116" idx="1"/>
            <a:endCxn id="31752" idx="1"/>
          </p:cNvCxnSpPr>
          <p:nvPr/>
        </p:nvCxnSpPr>
        <p:spPr>
          <a:xfrm flipV="1">
            <a:off x="1657505" y="5074364"/>
            <a:ext cx="965315" cy="6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3131840" y="1748803"/>
            <a:ext cx="0" cy="4163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Стрелка вниз 20"/>
          <p:cNvSpPr/>
          <p:nvPr/>
        </p:nvSpPr>
        <p:spPr>
          <a:xfrm flipH="1">
            <a:off x="3307542" y="3462945"/>
            <a:ext cx="196989" cy="1348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899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раскрое </a:t>
            </a:r>
            <a:r>
              <a:rPr lang="ru-RU" dirty="0" smtClean="0"/>
              <a:t>материалов в формализованном виде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8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7504" y="1412776"/>
                <a:ext cx="4680520" cy="51125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b="1" i="1" dirty="0" smtClean="0"/>
                  <a:t>Дано: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2000" dirty="0" smtClean="0"/>
                  <a:t>- </a:t>
                </a:r>
                <a:r>
                  <a:rPr lang="ru-RU" sz="2000" i="1" dirty="0" smtClean="0"/>
                  <a:t>количество заготовок </a:t>
                </a:r>
                <a:r>
                  <a:rPr lang="en-US" sz="2000" i="1" dirty="0" smtClean="0"/>
                  <a:t>j-</a:t>
                </a:r>
                <a:r>
                  <a:rPr lang="ru-RU" sz="2000" i="1" dirty="0" err="1" smtClean="0"/>
                  <a:t>го</a:t>
                </a:r>
                <a:r>
                  <a:rPr lang="ru-RU" sz="2000" i="1" dirty="0" smtClean="0"/>
                  <a:t> вида</a:t>
                </a:r>
                <a:r>
                  <a:rPr lang="en-US" sz="2000" b="1" i="1" dirty="0" smtClean="0"/>
                  <a:t> </a:t>
                </a:r>
                <a:r>
                  <a:rPr lang="ru-RU" sz="2000" i="1" dirty="0" smtClean="0"/>
                  <a:t>при 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0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i="1" dirty="0" smtClean="0"/>
                  <a:t>-</a:t>
                </a:r>
                <a:r>
                  <a:rPr lang="ru-RU" sz="2000" i="1" dirty="0" smtClean="0"/>
                  <a:t>м</a:t>
                </a:r>
                <a:r>
                  <a:rPr lang="en-US" sz="2000" i="1" dirty="0" smtClean="0"/>
                  <a:t> </a:t>
                </a:r>
                <a:r>
                  <a:rPr lang="ru-RU" sz="2000" i="1" dirty="0" smtClean="0"/>
                  <a:t>варианте раскроя,</a:t>
                </a:r>
                <a:r>
                  <a:rPr lang="en-US" sz="2000" dirty="0" smtClean="0">
                    <a:solidFill>
                      <a:srgbClr val="003366"/>
                    </a:solidFill>
                  </a:rPr>
                  <a:t> </a:t>
                </a:r>
                <a:endParaRPr lang="ru-RU" sz="2000" i="1" dirty="0" smtClean="0">
                  <a:solidFill>
                    <a:srgbClr val="003366"/>
                  </a:solidFill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sz="2000" i="1" dirty="0" smtClean="0"/>
                  <a:t> = 1,4; </a:t>
                </a:r>
                <a:r>
                  <a:rPr lang="en-US" sz="2000" i="1" dirty="0" smtClean="0"/>
                  <a:t>j = 1,2,3</a:t>
                </a:r>
                <a:r>
                  <a:rPr lang="ru-RU" sz="2000" i="1" dirty="0" smtClean="0"/>
                  <a:t>; </a:t>
                </a:r>
                <a:r>
                  <a:rPr lang="en-US" sz="2000" i="1" dirty="0" smtClean="0"/>
                  <a:t>[</a:t>
                </a:r>
                <a:r>
                  <a:rPr lang="ru-RU" sz="2000" i="1" dirty="0" smtClean="0"/>
                  <a:t>шт.</a:t>
                </a:r>
                <a:r>
                  <a:rPr lang="en-US" sz="2000" i="1" dirty="0" smtClean="0"/>
                  <a:t>]</a:t>
                </a:r>
                <a:endParaRPr lang="ru-RU" sz="2000" i="1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sz="2000" i="1" dirty="0" smtClean="0"/>
                  <a:t>- </a:t>
                </a:r>
                <a:r>
                  <a:rPr lang="ru-RU" sz="2000" i="1" dirty="0" smtClean="0"/>
                  <a:t>величина отхода </a:t>
                </a:r>
                <a:r>
                  <a:rPr lang="ru-RU" sz="2000" i="1" dirty="0"/>
                  <a:t>при 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0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i="1" dirty="0"/>
                  <a:t>-</a:t>
                </a:r>
                <a:r>
                  <a:rPr lang="ru-RU" sz="2000" i="1" dirty="0"/>
                  <a:t>м</a:t>
                </a:r>
                <a:r>
                  <a:rPr lang="en-US" sz="2000" i="1" dirty="0"/>
                  <a:t> </a:t>
                </a:r>
                <a:r>
                  <a:rPr lang="ru-RU" sz="2000" i="1" dirty="0"/>
                  <a:t>варианте раскроя,</a:t>
                </a:r>
                <a:r>
                  <a:rPr lang="en-US" sz="2000" dirty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000" i="1">
                        <a:latin typeface="Cambria Math"/>
                      </a:rPr>
                      <m:t>𝑖</m:t>
                    </m:r>
                  </m:oMath>
                </a14:m>
                <a:r>
                  <a:rPr lang="ru-RU" sz="2000" i="1" dirty="0"/>
                  <a:t> = 1,4</a:t>
                </a:r>
                <a:r>
                  <a:rPr lang="ru-RU" sz="2000" i="1" dirty="0" smtClean="0"/>
                  <a:t>; </a:t>
                </a:r>
                <a:r>
                  <a:rPr lang="en-US" sz="2000" i="1" dirty="0" smtClean="0"/>
                  <a:t>[</a:t>
                </a:r>
                <a:r>
                  <a:rPr lang="ru-RU" sz="2000" i="1" dirty="0" smtClean="0"/>
                  <a:t>м</a:t>
                </a:r>
                <a:r>
                  <a:rPr lang="en-US" sz="2000" i="1" dirty="0" smtClean="0"/>
                  <a:t>]</a:t>
                </a:r>
                <a:r>
                  <a:rPr lang="ru-RU" sz="2000" i="1" dirty="0" smtClean="0"/>
                  <a:t> </a:t>
                </a:r>
                <a:endParaRPr lang="ru-RU" i="1" dirty="0" smtClean="0">
                  <a:solidFill>
                    <a:srgbClr val="003366"/>
                  </a:solidFill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sz="2000" i="1" dirty="0" smtClean="0"/>
                  <a:t>- </a:t>
                </a:r>
                <a:r>
                  <a:rPr lang="ru-RU" sz="2000" i="1" dirty="0" smtClean="0"/>
                  <a:t>требование на количество изготавливаемых заготовок </a:t>
                </a:r>
                <a:r>
                  <a:rPr lang="en-US" sz="2000" i="1" dirty="0" smtClean="0"/>
                  <a:t>j-</a:t>
                </a:r>
                <a:r>
                  <a:rPr lang="ru-RU" sz="2000" i="1" dirty="0" err="1"/>
                  <a:t>го</a:t>
                </a:r>
                <a:r>
                  <a:rPr lang="ru-RU" sz="2000" i="1" dirty="0"/>
                  <a:t> </a:t>
                </a:r>
                <a:r>
                  <a:rPr lang="ru-RU" sz="2000" i="1" dirty="0" smtClean="0"/>
                  <a:t>вида,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i="1" dirty="0" smtClean="0"/>
                  <a:t>j </a:t>
                </a:r>
                <a:r>
                  <a:rPr lang="en-US" sz="2000" i="1" dirty="0"/>
                  <a:t>= </a:t>
                </a:r>
                <a:r>
                  <a:rPr lang="en-US" sz="2000" i="1" dirty="0" smtClean="0"/>
                  <a:t>1,2,3</a:t>
                </a:r>
                <a:r>
                  <a:rPr lang="ru-RU" sz="2000" i="1" dirty="0" smtClean="0"/>
                  <a:t>.</a:t>
                </a:r>
                <a:r>
                  <a:rPr lang="en-US" sz="2000" i="1" dirty="0"/>
                  <a:t> </a:t>
                </a:r>
                <a:r>
                  <a:rPr lang="en-US" sz="2000" i="1" dirty="0" smtClean="0"/>
                  <a:t>[</a:t>
                </a:r>
                <a:r>
                  <a:rPr lang="ru-RU" sz="2000" i="1" dirty="0"/>
                  <a:t>шт.</a:t>
                </a:r>
                <a:r>
                  <a:rPr lang="en-US" sz="2000" i="1" dirty="0" smtClean="0"/>
                  <a:t>]</a:t>
                </a:r>
                <a:endParaRPr lang="ru-RU" sz="2000" i="1" dirty="0" smtClean="0"/>
              </a:p>
              <a:p>
                <a:pPr marL="0" indent="0">
                  <a:buNone/>
                </a:pPr>
                <a:r>
                  <a:rPr lang="ru-RU" sz="2400" b="1" i="1" dirty="0" smtClean="0"/>
                  <a:t>Найти:</a:t>
                </a:r>
                <a:endParaRPr lang="ru-RU" sz="2400" b="1" i="1" dirty="0"/>
              </a:p>
              <a:p>
                <a:pPr marL="0" indent="0">
                  <a:buNone/>
                </a:pPr>
                <a:r>
                  <a:rPr lang="en-US" i="1" dirty="0" smtClean="0"/>
                  <a:t>X= │</a:t>
                </a:r>
                <a:r>
                  <a:rPr lang="en-US" dirty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i="1" dirty="0" smtClean="0"/>
                  <a:t>│→</a:t>
                </a:r>
                <a:r>
                  <a:rPr lang="en-US" i="1" dirty="0" smtClean="0"/>
                  <a:t> min Z(X)</a:t>
                </a:r>
                <a:r>
                  <a:rPr lang="ru-RU" sz="2000" i="1" dirty="0"/>
                  <a:t>,</a:t>
                </a:r>
                <a:r>
                  <a:rPr lang="en-US" sz="2000" i="1" dirty="0" smtClean="0"/>
                  <a:t> </a:t>
                </a:r>
                <a:r>
                  <a:rPr lang="ru-RU" sz="2000" i="1" dirty="0" smtClean="0"/>
                  <a:t>где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i="1" dirty="0" smtClean="0"/>
                  <a:t>Z(X)</a:t>
                </a:r>
                <a:r>
                  <a:rPr lang="ru-RU" sz="2400" i="1" dirty="0" smtClean="0"/>
                  <a:t>-</a:t>
                </a:r>
                <a:r>
                  <a:rPr lang="ru-RU" sz="2000" i="1" dirty="0" smtClean="0"/>
                  <a:t>отходы,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i="1" dirty="0" smtClean="0"/>
                  <a:t>- интенсивность использования варианта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rgbClr val="003366"/>
                        </a:solidFill>
                        <a:latin typeface="Cambria Math"/>
                      </a:rPr>
                      <m:t> </m:t>
                    </m:r>
                    <m:r>
                      <m:rPr>
                        <m:brk m:alnAt="23"/>
                      </m:rPr>
                      <a:rPr lang="en-US" sz="20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sz="2000" i="1" dirty="0"/>
                  <a:t>,</a:t>
                </a:r>
                <a:r>
                  <a:rPr lang="en-US" sz="2000" dirty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000" i="1">
                        <a:latin typeface="Cambria Math"/>
                      </a:rPr>
                      <m:t>𝑖</m:t>
                    </m:r>
                  </m:oMath>
                </a14:m>
                <a:r>
                  <a:rPr lang="ru-RU" sz="2000" i="1" dirty="0"/>
                  <a:t> = </a:t>
                </a:r>
                <a:r>
                  <a:rPr lang="ru-RU" sz="2000" i="1" dirty="0" smtClean="0"/>
                  <a:t>1,4</a:t>
                </a:r>
                <a:r>
                  <a:rPr lang="en-US" sz="2000" i="1" dirty="0" smtClean="0"/>
                  <a:t>. [</a:t>
                </a:r>
                <a:r>
                  <a:rPr lang="ru-RU" sz="2000" i="1" dirty="0" smtClean="0"/>
                  <a:t>раз</a:t>
                </a:r>
                <a:r>
                  <a:rPr lang="en-US" sz="2000" i="1" dirty="0" smtClean="0"/>
                  <a:t>]</a:t>
                </a:r>
                <a:endParaRPr lang="ru-RU" sz="2000" i="1" dirty="0"/>
              </a:p>
            </p:txBody>
          </p:sp>
        </mc:Choice>
        <mc:Fallback xmlns="">
          <p:sp>
            <p:nvSpPr>
              <p:cNvPr id="6" name="Объек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7504" y="1412776"/>
                <a:ext cx="4680520" cy="5112568"/>
              </a:xfrm>
              <a:blipFill rotWithShape="1">
                <a:blip r:embed="rId2"/>
                <a:stretch>
                  <a:fillRect l="-2738" t="-9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5004048" y="1412776"/>
                <a:ext cx="4038600" cy="51693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ru-RU" sz="2400" dirty="0" smtClean="0">
                    <a:solidFill>
                      <a:srgbClr val="003366"/>
                    </a:solidFill>
                  </a:rPr>
                  <a:t>  </a:t>
                </a:r>
                <a:r>
                  <a:rPr lang="ru-RU" sz="2800" dirty="0" smtClean="0">
                    <a:solidFill>
                      <a:srgbClr val="003366"/>
                    </a:solidFill>
                  </a:rPr>
                  <a:t>Математическая модель задачи</a:t>
                </a:r>
                <a:endParaRPr lang="ru-RU" sz="2400" dirty="0" smtClean="0">
                  <a:solidFill>
                    <a:srgbClr val="003366"/>
                  </a:solidFill>
                </a:endParaRPr>
              </a:p>
              <a:p>
                <a:pPr marL="0" indent="0">
                  <a:buNone/>
                </a:pPr>
                <a:r>
                  <a:rPr lang="ru-RU" sz="2400" dirty="0" smtClean="0">
                    <a:solidFill>
                      <a:srgbClr val="003366"/>
                    </a:solidFill>
                  </a:rPr>
                  <a:t>Целевая функция:</a:t>
                </a:r>
              </a:p>
              <a:p>
                <a:endParaRPr lang="ru-RU" sz="1100" dirty="0" smtClean="0">
                  <a:solidFill>
                    <a:srgbClr val="003366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003366"/>
                    </a:solidFill>
                  </a:rPr>
                  <a:t>Z(X)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ru-RU" sz="28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ru-RU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→</m:t>
                        </m:r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𝑚𝑖𝑛</m:t>
                        </m:r>
                      </m:e>
                    </m:nary>
                  </m:oMath>
                </a14:m>
                <a:endParaRPr lang="ru-RU" sz="2800" dirty="0" smtClean="0">
                  <a:solidFill>
                    <a:srgbClr val="003366"/>
                  </a:solidFill>
                </a:endParaRPr>
              </a:p>
              <a:p>
                <a:pPr marL="0" indent="0">
                  <a:buNone/>
                </a:pPr>
                <a:r>
                  <a:rPr lang="ru-RU" sz="2400" dirty="0" smtClean="0">
                    <a:solidFill>
                      <a:srgbClr val="003366"/>
                    </a:solidFill>
                  </a:rPr>
                  <a:t>      </a:t>
                </a:r>
              </a:p>
              <a:p>
                <a:pPr marL="0" indent="0">
                  <a:buNone/>
                </a:pPr>
                <a:r>
                  <a:rPr lang="ru-RU" sz="2400" dirty="0" smtClean="0">
                    <a:solidFill>
                      <a:srgbClr val="003366"/>
                    </a:solidFill>
                  </a:rPr>
                  <a:t>Ограничения:</a:t>
                </a:r>
                <a:endParaRPr lang="en-US" sz="2400" dirty="0" smtClean="0">
                  <a:solidFill>
                    <a:srgbClr val="003366"/>
                  </a:solidFill>
                </a:endParaRPr>
              </a:p>
              <a:p>
                <a:endParaRPr lang="ru-RU" sz="1600" dirty="0">
                  <a:solidFill>
                    <a:srgbClr val="003366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8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ru-RU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≥</m:t>
                        </m:r>
                      </m:e>
                    </m:nary>
                    <m:sSub>
                      <m:sSubPr>
                        <m:ctrlPr>
                          <a:rPr lang="en-US" sz="28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003366"/>
                    </a:solidFill>
                  </a:rPr>
                  <a:t>, </a:t>
                </a:r>
                <a:r>
                  <a:rPr lang="en-US" sz="2000" i="1" dirty="0" smtClean="0">
                    <a:solidFill>
                      <a:srgbClr val="003366"/>
                    </a:solidFill>
                  </a:rPr>
                  <a:t>j=1,2,3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rgbClr val="003366"/>
                    </a:solidFill>
                  </a:rPr>
                  <a:t> </a:t>
                </a:r>
                <a:endParaRPr lang="ru-RU" i="1" dirty="0">
                  <a:solidFill>
                    <a:srgbClr val="003366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           </m:t>
                        </m:r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i="1" dirty="0" smtClean="0">
                    <a:solidFill>
                      <a:srgbClr val="003366"/>
                    </a:solidFill>
                  </a:rPr>
                  <a:t>≥</a:t>
                </a:r>
                <a:r>
                  <a:rPr lang="en-US" sz="2400" i="1" dirty="0" smtClean="0">
                    <a:solidFill>
                      <a:srgbClr val="003366"/>
                    </a:solidFill>
                  </a:rPr>
                  <a:t>0,</a:t>
                </a:r>
                <a:r>
                  <a:rPr lang="ru-RU" sz="2400" i="1" dirty="0" smtClean="0">
                    <a:solidFill>
                      <a:srgbClr val="003366"/>
                    </a:solidFill>
                  </a:rPr>
                  <a:t>целые,</a:t>
                </a:r>
                <a:r>
                  <a:rPr lang="en-US" sz="2400" i="1" dirty="0" smtClean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i="1" dirty="0" smtClean="0">
                    <a:solidFill>
                      <a:srgbClr val="003366"/>
                    </a:solidFill>
                  </a:rPr>
                  <a:t>= 1,2,3,4</a:t>
                </a:r>
              </a:p>
              <a:p>
                <a:endParaRPr lang="ru-RU" sz="2000" dirty="0">
                  <a:solidFill>
                    <a:srgbClr val="003366"/>
                  </a:solidFill>
                </a:endParaRPr>
              </a:p>
            </p:txBody>
          </p:sp>
        </mc:Choice>
        <mc:Fallback xmlns="">
          <p:sp>
            <p:nvSpPr>
              <p:cNvPr id="7" name="Объект 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004048" y="1412776"/>
                <a:ext cx="4038600" cy="5169364"/>
              </a:xfrm>
              <a:prstGeom prst="rect">
                <a:avLst/>
              </a:prstGeom>
              <a:blipFill rotWithShape="1">
                <a:blip r:embed="rId3"/>
                <a:stretch>
                  <a:fillRect l="-3012" t="-9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раскрое </a:t>
            </a:r>
            <a:r>
              <a:rPr lang="ru-RU" dirty="0" smtClean="0"/>
              <a:t>материалов в числовом виде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8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7504" y="1412776"/>
                <a:ext cx="3024336" cy="25202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200" dirty="0" smtClean="0">
                    <a:solidFill>
                      <a:srgbClr val="003366"/>
                    </a:solidFill>
                  </a:rPr>
                  <a:t>Целевая </a:t>
                </a:r>
                <a:r>
                  <a:rPr lang="ru-RU" sz="2200" dirty="0">
                    <a:solidFill>
                      <a:srgbClr val="003366"/>
                    </a:solidFill>
                  </a:rPr>
                  <a:t>функция</a:t>
                </a:r>
                <a:r>
                  <a:rPr lang="ru-RU" sz="2200" dirty="0" smtClean="0">
                    <a:solidFill>
                      <a:srgbClr val="003366"/>
                    </a:solidFill>
                  </a:rPr>
                  <a:t>:</a:t>
                </a:r>
                <a:endParaRPr lang="ru-RU" sz="2200" dirty="0">
                  <a:solidFill>
                    <a:srgbClr val="003366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003366"/>
                    </a:solidFill>
                  </a:rPr>
                  <a:t>Z(X</a:t>
                </a:r>
                <a:r>
                  <a:rPr lang="en-US" sz="2200" dirty="0">
                    <a:solidFill>
                      <a:srgbClr val="003366"/>
                    </a:solidFill>
                  </a:rPr>
                  <a:t>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ru-RU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ru-RU" sz="22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→</m:t>
                        </m:r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𝑚𝑖𝑛</m:t>
                        </m:r>
                      </m:e>
                    </m:nary>
                  </m:oMath>
                </a14:m>
                <a:r>
                  <a:rPr lang="ru-RU" sz="2200" dirty="0" smtClean="0">
                    <a:solidFill>
                      <a:srgbClr val="003366"/>
                    </a:solidFill>
                  </a:rPr>
                  <a:t> </a:t>
                </a:r>
                <a:endParaRPr lang="ru-RU" sz="2200" dirty="0">
                  <a:solidFill>
                    <a:srgbClr val="003366"/>
                  </a:solidFill>
                </a:endParaRPr>
              </a:p>
              <a:p>
                <a:pPr marL="0" indent="0">
                  <a:buNone/>
                </a:pPr>
                <a:r>
                  <a:rPr lang="ru-RU" sz="2200" dirty="0" smtClean="0">
                    <a:solidFill>
                      <a:srgbClr val="003366"/>
                    </a:solidFill>
                  </a:rPr>
                  <a:t>Ограничения:</a:t>
                </a:r>
                <a:endParaRPr lang="ru-RU" sz="2200" dirty="0">
                  <a:solidFill>
                    <a:srgbClr val="003366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ru-RU" sz="22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≥</m:t>
                        </m:r>
                      </m:e>
                    </m:nary>
                    <m:sSub>
                      <m:sSubPr>
                        <m:ctrlP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3366"/>
                    </a:solidFill>
                  </a:rPr>
                  <a:t>, </a:t>
                </a:r>
                <a:r>
                  <a:rPr lang="en-US" sz="2200" i="1" dirty="0" smtClean="0">
                    <a:solidFill>
                      <a:srgbClr val="003366"/>
                    </a:solidFill>
                  </a:rPr>
                  <a:t>j=1,2,3</a:t>
                </a:r>
                <a:endParaRPr lang="ru-RU" sz="2200" i="1" dirty="0" smtClean="0">
                  <a:solidFill>
                    <a:srgbClr val="003366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i="1" dirty="0">
                    <a:solidFill>
                      <a:srgbClr val="003366"/>
                    </a:solidFill>
                  </a:rPr>
                  <a:t>≥0, </a:t>
                </a:r>
                <a:r>
                  <a:rPr lang="ru-RU" sz="2200" i="1" dirty="0" smtClean="0">
                    <a:solidFill>
                      <a:srgbClr val="003366"/>
                    </a:solidFill>
                  </a:rPr>
                  <a:t>целые,</a:t>
                </a:r>
                <a14:m>
                  <m:oMath xmlns:m="http://schemas.openxmlformats.org/officeDocument/2006/math">
                    <m:r>
                      <a:rPr lang="ru-RU" sz="2200" b="0" i="1" smtClean="0">
                        <a:solidFill>
                          <a:srgbClr val="003366"/>
                        </a:solidFill>
                        <a:latin typeface="Cambria Math"/>
                      </a:rPr>
                      <m:t>  </m:t>
                    </m:r>
                    <m:r>
                      <a:rPr lang="en-US" sz="22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200" i="1" dirty="0">
                    <a:solidFill>
                      <a:srgbClr val="003366"/>
                    </a:solidFill>
                  </a:rPr>
                  <a:t>= 1,2,3,4</a:t>
                </a:r>
              </a:p>
              <a:p>
                <a:pPr marL="0" indent="0">
                  <a:buNone/>
                </a:pPr>
                <a:endParaRPr lang="ru-RU" sz="2200" i="1" dirty="0"/>
              </a:p>
            </p:txBody>
          </p:sp>
        </mc:Choice>
        <mc:Fallback xmlns="">
          <p:sp>
            <p:nvSpPr>
              <p:cNvPr id="6" name="Объек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7504" y="1412776"/>
                <a:ext cx="3024336" cy="2520280"/>
              </a:xfrm>
              <a:blipFill rotWithShape="1">
                <a:blip r:embed="rId2"/>
                <a:stretch>
                  <a:fillRect l="-14113" t="-53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0" y="3789040"/>
                <a:ext cx="9144000" cy="28862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ru-RU" sz="2200" dirty="0" smtClean="0">
                    <a:solidFill>
                      <a:srgbClr val="003366"/>
                    </a:solidFill>
                  </a:rPr>
                  <a:t>Целевая функция:</a:t>
                </a:r>
              </a:p>
              <a:p>
                <a:pPr marL="0" indent="0" algn="ctr">
                  <a:buNone/>
                </a:pPr>
                <a:r>
                  <a:rPr lang="en-US" sz="2200" dirty="0" smtClean="0">
                    <a:solidFill>
                      <a:srgbClr val="003366"/>
                    </a:solidFill>
                  </a:rPr>
                  <a:t>Z(X) =</a:t>
                </a:r>
                <a:r>
                  <a:rPr lang="ru-RU" sz="2200" dirty="0" smtClean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200" b="0" i="0" smtClean="0">
                        <a:solidFill>
                          <a:srgbClr val="003366"/>
                        </a:solidFill>
                        <a:latin typeface="Cambria Math"/>
                      </a:rPr>
                      <m:t>0</m:t>
                    </m:r>
                    <m:sSub>
                      <m:sSubPr>
                        <m:ctrlPr>
                          <a:rPr lang="ru-RU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2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200" b="0" i="1" smtClean="0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2200" b="0" i="0" smtClean="0">
                        <a:solidFill>
                          <a:srgbClr val="003366"/>
                        </a:solidFill>
                        <a:latin typeface="Cambria Math"/>
                      </a:rPr>
                      <m:t>1,5</m:t>
                    </m:r>
                    <m:sSub>
                      <m:sSubPr>
                        <m:ctrlPr>
                          <a:rPr lang="ru-RU" sz="22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ru-RU" sz="2200" b="0" i="1" smtClean="0">
                        <a:solidFill>
                          <a:srgbClr val="003366"/>
                        </a:solidFill>
                        <a:latin typeface="Cambria Math"/>
                      </a:rPr>
                      <m:t>0</m:t>
                    </m:r>
                    <m:sSub>
                      <m:sSubPr>
                        <m:ctrlPr>
                          <a:rPr lang="ru-RU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2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sz="2200" b="0" i="1" smtClean="0">
                        <a:solidFill>
                          <a:srgbClr val="003366"/>
                        </a:solidFill>
                        <a:latin typeface="Cambria Math"/>
                      </a:rPr>
                      <m:t>+1</m:t>
                    </m:r>
                    <m:sSub>
                      <m:sSubPr>
                        <m:ctrlPr>
                          <a:rPr lang="ru-RU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ru-RU" sz="2200" i="1" smtClean="0">
                        <a:solidFill>
                          <a:srgbClr val="003366"/>
                        </a:solidFill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003366"/>
                        </a:solidFill>
                        <a:latin typeface="Cambria Math"/>
                      </a:rPr>
                      <m:t>𝑚𝑖𝑛</m:t>
                    </m:r>
                  </m:oMath>
                </a14:m>
                <a:endParaRPr lang="en-US" sz="2200" dirty="0" smtClean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2200" dirty="0">
                    <a:solidFill>
                      <a:srgbClr val="003366"/>
                    </a:solidFill>
                  </a:rPr>
                  <a:t>Ограничения:</a:t>
                </a:r>
                <a:endParaRPr lang="en-US" sz="2200" dirty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rgbClr val="003366"/>
                        </a:solidFill>
                        <a:latin typeface="Cambria Math"/>
                      </a:rPr>
                      <m:t>3</m:t>
                    </m:r>
                    <m:sSub>
                      <m:sSubPr>
                        <m:ctrlPr>
                          <a:rPr lang="ru-RU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2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3366"/>
                        </a:solidFill>
                        <a:latin typeface="Cambria Math"/>
                      </a:rPr>
                      <m:t>+1</m:t>
                    </m:r>
                    <m:sSub>
                      <m:sSubPr>
                        <m:ctrlPr>
                          <a:rPr lang="ru-RU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200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003366"/>
                        </a:solidFill>
                        <a:latin typeface="Cambria Math"/>
                      </a:rPr>
                      <m:t>0</m:t>
                    </m:r>
                    <m:sSub>
                      <m:sSubPr>
                        <m:ctrlPr>
                          <a:rPr lang="ru-RU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2200" dirty="0" smtClean="0">
                    <a:solidFill>
                      <a:srgbClr val="003366"/>
                    </a:solidFill>
                  </a:rPr>
                  <a:t>≥</a:t>
                </a:r>
                <a:r>
                  <a:rPr lang="en-US" sz="2200" dirty="0" smtClean="0">
                    <a:solidFill>
                      <a:srgbClr val="003366"/>
                    </a:solidFill>
                  </a:rPr>
                  <a:t>10</a:t>
                </a:r>
                <a:endParaRPr lang="ru-RU" sz="2200" dirty="0" smtClean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rgbClr val="003366"/>
                        </a:solidFill>
                        <a:latin typeface="Cambria Math"/>
                      </a:rPr>
                      <m:t>0</m:t>
                    </m:r>
                    <m:sSub>
                      <m:sSubPr>
                        <m:ctrlPr>
                          <a:rPr lang="ru-RU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2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003366"/>
                        </a:solidFill>
                        <a:latin typeface="Cambria Math"/>
                      </a:rPr>
                      <m:t>0</m:t>
                    </m:r>
                    <m:sSub>
                      <m:sSubPr>
                        <m:ctrlPr>
                          <a:rPr lang="ru-RU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200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003366"/>
                        </a:solidFill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ru-RU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2200" dirty="0">
                    <a:solidFill>
                      <a:srgbClr val="003366"/>
                    </a:solidFill>
                  </a:rPr>
                  <a:t>≥</a:t>
                </a:r>
                <a:r>
                  <a:rPr lang="en-US" sz="2200" dirty="0" smtClean="0">
                    <a:solidFill>
                      <a:srgbClr val="003366"/>
                    </a:solidFill>
                  </a:rPr>
                  <a:t>15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200" b="0" i="0" smtClean="0">
                        <a:solidFill>
                          <a:srgbClr val="003366"/>
                        </a:solidFill>
                        <a:latin typeface="Cambria Math"/>
                      </a:rPr>
                      <m:t>0</m:t>
                    </m:r>
                    <m:sSub>
                      <m:sSubPr>
                        <m:ctrlPr>
                          <a:rPr lang="ru-RU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ru-RU" sz="2200" b="0" i="1" smtClean="0">
                        <a:solidFill>
                          <a:srgbClr val="003366"/>
                        </a:solidFill>
                        <a:latin typeface="Cambria Math"/>
                      </a:rPr>
                      <m:t>0</m:t>
                    </m:r>
                    <m:sSub>
                      <m:sSubPr>
                        <m:ctrlPr>
                          <a:rPr lang="ru-RU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solidFill>
                          <a:srgbClr val="003366"/>
                        </a:solidFill>
                        <a:latin typeface="Cambria Math"/>
                      </a:rPr>
                      <m:t>+1</m:t>
                    </m:r>
                    <m:sSub>
                      <m:sSubPr>
                        <m:ctrlPr>
                          <a:rPr lang="ru-RU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200" i="1">
                        <a:solidFill>
                          <a:srgbClr val="003366"/>
                        </a:solidFill>
                        <a:latin typeface="Cambria Math"/>
                      </a:rPr>
                      <m:t>+0</m:t>
                    </m:r>
                    <m:sSub>
                      <m:sSubPr>
                        <m:ctrlPr>
                          <a:rPr lang="ru-RU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2200" dirty="0" smtClean="0">
                    <a:solidFill>
                      <a:srgbClr val="003366"/>
                    </a:solidFill>
                  </a:rPr>
                  <a:t>≥5</a:t>
                </a:r>
                <a:endParaRPr lang="ru-RU" sz="2200" i="1" dirty="0" smtClean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200" i="1" dirty="0" smtClean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           </m:t>
                        </m:r>
                        <m:r>
                          <a:rPr lang="en-US" sz="22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2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1,2,3,4</m:t>
                        </m:r>
                      </m:sub>
                    </m:sSub>
                  </m:oMath>
                </a14:m>
                <a:r>
                  <a:rPr lang="en-US" sz="2200" i="1" dirty="0" smtClean="0">
                    <a:solidFill>
                      <a:srgbClr val="003366"/>
                    </a:solidFill>
                  </a:rPr>
                  <a:t>≥0, </a:t>
                </a:r>
                <a:r>
                  <a:rPr lang="ru-RU" sz="2200" i="1" dirty="0" smtClean="0">
                    <a:solidFill>
                      <a:srgbClr val="003366"/>
                    </a:solidFill>
                  </a:rPr>
                  <a:t>целые</a:t>
                </a:r>
                <a:endParaRPr lang="en-US" sz="2200" i="1" dirty="0" smtClean="0">
                  <a:solidFill>
                    <a:srgbClr val="003366"/>
                  </a:solidFill>
                </a:endParaRPr>
              </a:p>
            </p:txBody>
          </p:sp>
        </mc:Choice>
        <mc:Fallback xmlns="">
          <p:sp>
            <p:nvSpPr>
              <p:cNvPr id="7" name="Объект 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0" y="3789040"/>
                <a:ext cx="9144000" cy="2886239"/>
              </a:xfrm>
              <a:prstGeom prst="rect">
                <a:avLst/>
              </a:prstGeom>
              <a:blipFill rotWithShape="1">
                <a:blip r:embed="rId3"/>
                <a:stretch>
                  <a:fillRect t="-1053" b="-27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043774"/>
              </p:ext>
            </p:extLst>
          </p:nvPr>
        </p:nvGraphicFramePr>
        <p:xfrm>
          <a:off x="3275856" y="1460200"/>
          <a:ext cx="5400601" cy="2343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88"/>
                <a:gridCol w="881948"/>
                <a:gridCol w="772087"/>
                <a:gridCol w="851179"/>
                <a:gridCol w="909712"/>
                <a:gridCol w="802687"/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Количество раз используемых вариантов</a:t>
                      </a:r>
                      <a:endParaRPr lang="ru-RU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Номер варианта раскроя</a:t>
                      </a:r>
                      <a:endParaRPr lang="ru-RU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Длина доски 6 метров</a:t>
                      </a:r>
                      <a:endParaRPr lang="ru-RU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0тходы</a:t>
                      </a:r>
                      <a:endParaRPr lang="ru-RU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</a:tr>
              <a:tr h="1737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L1=2 </a:t>
                      </a:r>
                      <a:r>
                        <a:rPr lang="ru-RU" sz="1300">
                          <a:effectLst/>
                        </a:rPr>
                        <a:t>м</a:t>
                      </a:r>
                      <a:endParaRPr lang="ru-RU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L</a:t>
                      </a:r>
                      <a:r>
                        <a:rPr lang="ru-RU" sz="1300">
                          <a:effectLst/>
                        </a:rPr>
                        <a:t>2</a:t>
                      </a:r>
                      <a:r>
                        <a:rPr lang="en-US" sz="1300">
                          <a:effectLst/>
                        </a:rPr>
                        <a:t>=2</a:t>
                      </a:r>
                      <a:r>
                        <a:rPr lang="ru-RU" sz="1300">
                          <a:effectLst/>
                        </a:rPr>
                        <a:t>,5 м</a:t>
                      </a:r>
                      <a:endParaRPr lang="ru-RU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L</a:t>
                      </a:r>
                      <a:r>
                        <a:rPr lang="ru-RU" sz="1300" dirty="0">
                          <a:effectLst/>
                        </a:rPr>
                        <a:t>3</a:t>
                      </a:r>
                      <a:r>
                        <a:rPr lang="en-US" sz="1300" dirty="0">
                          <a:effectLst/>
                        </a:rPr>
                        <a:t>=</a:t>
                      </a:r>
                      <a:r>
                        <a:rPr lang="ru-RU" sz="1300" dirty="0">
                          <a:effectLst/>
                        </a:rPr>
                        <a:t>4 м</a:t>
                      </a:r>
                      <a:endParaRPr lang="ru-RU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7376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X1</a:t>
                      </a:r>
                      <a:endParaRPr lang="ru-RU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1</a:t>
                      </a:r>
                      <a:endParaRPr lang="ru-RU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3</a:t>
                      </a:r>
                      <a:endParaRPr lang="ru-RU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0</a:t>
                      </a:r>
                      <a:endParaRPr lang="ru-RU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0</a:t>
                      </a:r>
                      <a:endParaRPr lang="ru-RU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0</a:t>
                      </a:r>
                      <a:endParaRPr lang="ru-RU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</a:tr>
              <a:tr h="17376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X2</a:t>
                      </a:r>
                      <a:endParaRPr lang="ru-RU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2</a:t>
                      </a:r>
                      <a:endParaRPr lang="ru-RU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1</a:t>
                      </a:r>
                      <a:endParaRPr lang="ru-RU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1</a:t>
                      </a:r>
                      <a:endParaRPr lang="ru-RU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0</a:t>
                      </a:r>
                      <a:endParaRPr lang="ru-RU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1,5</a:t>
                      </a:r>
                      <a:endParaRPr lang="ru-RU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</a:tr>
              <a:tr h="173764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X3</a:t>
                      </a:r>
                      <a:endParaRPr lang="ru-RU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3</a:t>
                      </a:r>
                      <a:endParaRPr lang="ru-RU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1</a:t>
                      </a:r>
                      <a:endParaRPr lang="ru-RU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0</a:t>
                      </a:r>
                      <a:endParaRPr lang="ru-RU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1</a:t>
                      </a:r>
                      <a:endParaRPr lang="ru-RU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0</a:t>
                      </a:r>
                      <a:endParaRPr lang="ru-RU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</a:tr>
              <a:tr h="17376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X4</a:t>
                      </a:r>
                      <a:endParaRPr lang="ru-RU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4</a:t>
                      </a:r>
                      <a:endParaRPr lang="ru-RU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0</a:t>
                      </a:r>
                      <a:endParaRPr lang="ru-RU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2</a:t>
                      </a:r>
                      <a:endParaRPr lang="ru-RU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0</a:t>
                      </a:r>
                      <a:endParaRPr lang="ru-RU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1</a:t>
                      </a:r>
                      <a:endParaRPr lang="ru-RU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</a:tr>
              <a:tr h="173764">
                <a:tc>
                  <a:txBody>
                    <a:bodyPr/>
                    <a:lstStyle/>
                    <a:p>
                      <a:pPr algn="ctr"/>
                      <a:endParaRPr lang="ru-RU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Количество требуемых заготовок</a:t>
                      </a:r>
                      <a:endParaRPr lang="ru-RU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10</a:t>
                      </a:r>
                      <a:endParaRPr lang="ru-RU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15</a:t>
                      </a:r>
                      <a:endParaRPr lang="ru-RU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5</a:t>
                      </a:r>
                      <a:endParaRPr lang="ru-RU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309" marR="60309" marT="30154" marB="30154" anchor="ctr"/>
                </a:tc>
              </a:tr>
            </a:tbl>
          </a:graphicData>
        </a:graphic>
      </p:graphicFrame>
      <p:cxnSp>
        <p:nvCxnSpPr>
          <p:cNvPr id="3" name="Прямая со стрелкой 2"/>
          <p:cNvCxnSpPr/>
          <p:nvPr/>
        </p:nvCxnSpPr>
        <p:spPr>
          <a:xfrm>
            <a:off x="4067944" y="22768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067944" y="249289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4084712" y="29969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079379" y="274399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5724128" y="321297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6516216" y="3183260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7452320" y="321297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81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раскрое </a:t>
            </a:r>
            <a:r>
              <a:rPr lang="ru-RU" dirty="0" smtClean="0"/>
              <a:t>материалов в числовом виде (вопрос)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107504" y="1484784"/>
                <a:ext cx="4392488" cy="21242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ru-RU" sz="1600" b="1" dirty="0" smtClean="0">
                    <a:solidFill>
                      <a:srgbClr val="003366"/>
                    </a:solidFill>
                  </a:rPr>
                  <a:t>Целевая функция:</a:t>
                </a:r>
              </a:p>
              <a:p>
                <a:pPr marL="0" indent="0" algn="ctr">
                  <a:buNone/>
                </a:pPr>
                <a:r>
                  <a:rPr lang="en-US" sz="1600" b="1" dirty="0" smtClean="0">
                    <a:solidFill>
                      <a:srgbClr val="003366"/>
                    </a:solidFill>
                  </a:rPr>
                  <a:t>Z(X) =</a:t>
                </a:r>
                <a:r>
                  <a:rPr lang="ru-RU" sz="1600" b="1" dirty="0" smtClean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1600" b="1" i="0" smtClean="0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0" smtClean="0">
                        <a:solidFill>
                          <a:srgbClr val="003366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0" smtClean="0">
                        <a:solidFill>
                          <a:srgbClr val="003366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0" smtClean="0">
                        <a:solidFill>
                          <a:srgbClr val="003366"/>
                        </a:solidFill>
                        <a:latin typeface="Cambria Math"/>
                      </a:rPr>
                      <m:t>𝟓</m:t>
                    </m:r>
                    <m:sSub>
                      <m:sSubPr>
                        <m:ctrlP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𝟏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→</m:t>
                    </m:r>
                    <m:r>
                      <a:rPr lang="en-US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𝒎𝒊𝒏</m:t>
                    </m:r>
                  </m:oMath>
                </a14:m>
                <a:endParaRPr lang="en-US" sz="1600" b="1" dirty="0" smtClean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1600" b="1" dirty="0">
                    <a:solidFill>
                      <a:srgbClr val="003366"/>
                    </a:solidFill>
                  </a:rPr>
                  <a:t>Ограничения:</a:t>
                </a:r>
                <a:endParaRPr lang="en-US" sz="1600" b="1" dirty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003366"/>
                        </a:solidFill>
                        <a:latin typeface="Cambria Math"/>
                      </a:rPr>
                      <m:t>𝟑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𝟏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ru-RU" sz="1600" b="1" dirty="0" smtClean="0">
                    <a:solidFill>
                      <a:srgbClr val="003366"/>
                    </a:solidFill>
                  </a:rPr>
                  <a:t>≥</a:t>
                </a:r>
                <a:r>
                  <a:rPr lang="en-US" sz="1600" b="1" dirty="0" smtClean="0">
                    <a:solidFill>
                      <a:srgbClr val="003366"/>
                    </a:solidFill>
                  </a:rPr>
                  <a:t>10</a:t>
                </a:r>
                <a:endParaRPr lang="ru-RU" sz="1600" b="1" dirty="0" smtClean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𝟐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ru-RU" sz="1600" b="1" dirty="0">
                    <a:solidFill>
                      <a:srgbClr val="003366"/>
                    </a:solidFill>
                  </a:rPr>
                  <a:t>≥</a:t>
                </a:r>
                <a:r>
                  <a:rPr lang="en-US" sz="1600" b="1" dirty="0" smtClean="0">
                    <a:solidFill>
                      <a:srgbClr val="003366"/>
                    </a:solidFill>
                  </a:rPr>
                  <a:t>15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1600" b="1" i="0" smtClean="0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𝟏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ru-RU" sz="1600" b="1" dirty="0" smtClean="0">
                    <a:solidFill>
                      <a:srgbClr val="003366"/>
                    </a:solidFill>
                  </a:rPr>
                  <a:t>≥5</a:t>
                </a:r>
                <a:endParaRPr lang="ru-RU" sz="1600" b="1" i="1" dirty="0" smtClean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600" b="1" i="1" dirty="0" smtClean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           </m:t>
                        </m:r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1600" b="1" i="1" dirty="0" smtClean="0">
                    <a:solidFill>
                      <a:srgbClr val="003366"/>
                    </a:solidFill>
                  </a:rPr>
                  <a:t>≥0, </a:t>
                </a:r>
                <a:r>
                  <a:rPr lang="ru-RU" sz="1600" b="1" i="1" dirty="0" smtClean="0">
                    <a:solidFill>
                      <a:srgbClr val="003366"/>
                    </a:solidFill>
                  </a:rPr>
                  <a:t>целые</a:t>
                </a:r>
                <a:endParaRPr lang="en-US" sz="1600" b="1" i="1" dirty="0" smtClean="0">
                  <a:solidFill>
                    <a:srgbClr val="003366"/>
                  </a:solidFill>
                </a:endParaRPr>
              </a:p>
            </p:txBody>
          </p:sp>
        </mc:Choice>
        <mc:Fallback xmlns="">
          <p:sp>
            <p:nvSpPr>
              <p:cNvPr id="7" name="Объект 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7504" y="1484784"/>
                <a:ext cx="4392488" cy="2124299"/>
              </a:xfrm>
              <a:prstGeom prst="rect">
                <a:avLst/>
              </a:prstGeom>
              <a:blipFill rotWithShape="1">
                <a:blip r:embed="rId2"/>
                <a:stretch>
                  <a:fillRect t="-571" b="-2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788024" y="1556792"/>
            <a:ext cx="4104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 изменится модель, если первую, вторую и третью заготовки следует производить в соотношении 2:2:1, а количество исходного материала ограничить сорока досками? Какая модель верна?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0356" y="4437112"/>
                <a:ext cx="3672755" cy="1780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𝟑</m:t>
                          </m:r>
                          <m:sSub>
                            <m:sSubPr>
                              <m:ctrlPr>
                                <a:rPr lang="ru-RU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𝟏</m:t>
                          </m:r>
                          <m:sSub>
                            <m:sSubPr>
                              <m:ctrlPr>
                                <a:rPr lang="ru-RU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𝟎</m:t>
                          </m:r>
                          <m:sSub>
                            <m:sSubPr>
                              <m:ctrlPr>
                                <a:rPr lang="ru-RU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b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𝟎</m:t>
                          </m:r>
                          <m:sSub>
                            <m:sSubPr>
                              <m:ctrlPr>
                                <a:rPr lang="ru-RU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𝟎</m:t>
                          </m:r>
                          <m:sSub>
                            <m:sSubPr>
                              <m:ctrlPr>
                                <a:rPr lang="ru-RU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𝟐</m:t>
                          </m:r>
                          <m:sSub>
                            <m:sSubPr>
                              <m:ctrlPr>
                                <a:rPr lang="ru-RU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ru-RU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b="0" i="1" dirty="0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ru-RU" b="0" i="1" dirty="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ru-RU" b="0" i="1" dirty="0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ru-RU" b="0" i="1" dirty="0" smtClean="0">
                  <a:latin typeface="Cambria Math"/>
                </a:endParaRPr>
              </a:p>
              <a:p>
                <a:endParaRPr lang="ru-RU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𝟑</m:t>
                          </m:r>
                          <m:sSub>
                            <m:sSubPr>
                              <m:ctrlPr>
                                <a:rPr lang="ru-RU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𝟏</m:t>
                          </m:r>
                          <m:sSub>
                            <m:sSubPr>
                              <m:ctrlPr>
                                <a:rPr lang="ru-RU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𝟎</m:t>
                          </m:r>
                          <m:sSub>
                            <m:sSubPr>
                              <m:ctrlPr>
                                <a:rPr lang="ru-RU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b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𝟎</m:t>
                          </m:r>
                          <m:sSub>
                            <m:sSubPr>
                              <m:ctrlPr>
                                <a:rPr lang="ru-RU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b="1" i="1" smtClean="0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𝟏</m:t>
                          </m:r>
                          <m:sSub>
                            <m:sSubPr>
                              <m:ctrlPr>
                                <a:rPr lang="ru-RU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ru-RU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𝟎</m:t>
                          </m:r>
                          <m:sSub>
                            <m:sSubPr>
                              <m:ctrlPr>
                                <a:rPr lang="ru-RU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ru-RU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 dirty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ru-RU" b="0" i="1" dirty="0" smtClean="0"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ru-RU" b="0" i="1" dirty="0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ru-RU" b="0" i="1" dirty="0" smtClean="0">
                  <a:latin typeface="Cambria Math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56" y="4437112"/>
                <a:ext cx="3672755" cy="17804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80356" y="3789040"/>
            <a:ext cx="291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Помощь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40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/>
          <p:cNvSpPr>
            <a:spLocks noGrp="1"/>
          </p:cNvSpPr>
          <p:nvPr>
            <p:ph type="title"/>
          </p:nvPr>
        </p:nvSpPr>
        <p:spPr>
          <a:xfrm>
            <a:off x="35496" y="197768"/>
            <a:ext cx="7416824" cy="1070992"/>
          </a:xfrm>
        </p:spPr>
        <p:txBody>
          <a:bodyPr/>
          <a:lstStyle/>
          <a:p>
            <a:r>
              <a:rPr lang="ru-RU" dirty="0"/>
              <a:t>Задача о раскрое </a:t>
            </a:r>
            <a:r>
              <a:rPr lang="ru-RU" dirty="0" smtClean="0"/>
              <a:t>материалов в числовом виде (варианты моделей)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107504" y="1484784"/>
                <a:ext cx="4392488" cy="21242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ru-RU" sz="1600" b="1" dirty="0" smtClean="0">
                    <a:solidFill>
                      <a:srgbClr val="003366"/>
                    </a:solidFill>
                  </a:rPr>
                  <a:t>Целевая функция:</a:t>
                </a:r>
              </a:p>
              <a:p>
                <a:pPr marL="0" indent="0" algn="ctr">
                  <a:buNone/>
                </a:pPr>
                <a:r>
                  <a:rPr lang="en-US" sz="1600" b="1" dirty="0" smtClean="0">
                    <a:solidFill>
                      <a:srgbClr val="003366"/>
                    </a:solidFill>
                  </a:rPr>
                  <a:t>Z(X) =</a:t>
                </a:r>
                <a:r>
                  <a:rPr lang="ru-RU" sz="1600" b="1" dirty="0" smtClean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1600" b="1" i="0" smtClean="0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0" smtClean="0">
                        <a:solidFill>
                          <a:srgbClr val="003366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0" smtClean="0">
                        <a:solidFill>
                          <a:srgbClr val="003366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0" smtClean="0">
                        <a:solidFill>
                          <a:srgbClr val="003366"/>
                        </a:solidFill>
                        <a:latin typeface="Cambria Math"/>
                      </a:rPr>
                      <m:t>𝟓</m:t>
                    </m:r>
                    <m:sSub>
                      <m:sSubPr>
                        <m:ctrlP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𝟏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→</m:t>
                    </m:r>
                    <m:r>
                      <a:rPr lang="en-US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𝒎𝒊𝒏</m:t>
                    </m:r>
                  </m:oMath>
                </a14:m>
                <a:endParaRPr lang="en-US" sz="1600" b="1" dirty="0" smtClean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1600" b="1" dirty="0">
                    <a:solidFill>
                      <a:srgbClr val="003366"/>
                    </a:solidFill>
                  </a:rPr>
                  <a:t>Ограничения:</a:t>
                </a:r>
                <a:endParaRPr lang="en-US" sz="1600" b="1" dirty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003366"/>
                        </a:solidFill>
                        <a:latin typeface="Cambria Math"/>
                      </a:rPr>
                      <m:t>𝟑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𝟏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ru-RU" sz="1600" b="1" dirty="0" smtClean="0">
                    <a:solidFill>
                      <a:srgbClr val="003366"/>
                    </a:solidFill>
                  </a:rPr>
                  <a:t>≥</a:t>
                </a:r>
                <a:r>
                  <a:rPr lang="en-US" sz="1600" b="1" dirty="0" smtClean="0">
                    <a:solidFill>
                      <a:srgbClr val="003366"/>
                    </a:solidFill>
                  </a:rPr>
                  <a:t>10</a:t>
                </a:r>
                <a:endParaRPr lang="ru-RU" sz="1600" b="1" dirty="0" smtClean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𝟐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ru-RU" sz="1600" b="1" dirty="0">
                    <a:solidFill>
                      <a:srgbClr val="003366"/>
                    </a:solidFill>
                  </a:rPr>
                  <a:t>≥</a:t>
                </a:r>
                <a:r>
                  <a:rPr lang="en-US" sz="1600" b="1" dirty="0" smtClean="0">
                    <a:solidFill>
                      <a:srgbClr val="003366"/>
                    </a:solidFill>
                  </a:rPr>
                  <a:t>15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1600" b="1" i="0" smtClean="0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𝟏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ru-RU" sz="1600" b="1" dirty="0" smtClean="0">
                    <a:solidFill>
                      <a:srgbClr val="003366"/>
                    </a:solidFill>
                  </a:rPr>
                  <a:t>≥5</a:t>
                </a:r>
                <a:endParaRPr lang="ru-RU" sz="1600" b="1" i="1" dirty="0" smtClean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600" b="1" i="1" dirty="0" smtClean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           </m:t>
                        </m:r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1600" b="1" i="1" dirty="0" smtClean="0">
                    <a:solidFill>
                      <a:srgbClr val="003366"/>
                    </a:solidFill>
                  </a:rPr>
                  <a:t>≥0, </a:t>
                </a:r>
                <a:r>
                  <a:rPr lang="ru-RU" sz="1600" b="1" i="1" dirty="0" smtClean="0">
                    <a:solidFill>
                      <a:srgbClr val="003366"/>
                    </a:solidFill>
                  </a:rPr>
                  <a:t>целые</a:t>
                </a:r>
                <a:endParaRPr lang="en-US" sz="1600" b="1" i="1" dirty="0" smtClean="0">
                  <a:solidFill>
                    <a:srgbClr val="003366"/>
                  </a:solidFill>
                </a:endParaRPr>
              </a:p>
            </p:txBody>
          </p:sp>
        </mc:Choice>
        <mc:Fallback xmlns="">
          <p:sp>
            <p:nvSpPr>
              <p:cNvPr id="7" name="Объект 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7504" y="1484784"/>
                <a:ext cx="4392488" cy="2124299"/>
              </a:xfrm>
              <a:prstGeom prst="rect">
                <a:avLst/>
              </a:prstGeom>
              <a:blipFill rotWithShape="1">
                <a:blip r:embed="rId2"/>
                <a:stretch>
                  <a:fillRect t="-571" b="-2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788024" y="1556792"/>
            <a:ext cx="4104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Какая модель верна, </a:t>
            </a:r>
            <a:r>
              <a:rPr lang="ru-RU" sz="2000" dirty="0"/>
              <a:t>если первую, вторую и третью заготовки следует производить в соотношении 2:2:1, а количество исходного материала ограничить сорока досками</a:t>
            </a:r>
            <a:r>
              <a:rPr lang="ru-RU" sz="2000" dirty="0" smtClean="0"/>
              <a:t>?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6"/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107504" y="3789040"/>
                <a:ext cx="4392488" cy="2075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ru-RU" sz="1600" b="1" dirty="0" smtClean="0">
                    <a:solidFill>
                      <a:srgbClr val="003366"/>
                    </a:solidFill>
                  </a:rPr>
                  <a:t>1.</a:t>
                </a:r>
              </a:p>
              <a:p>
                <a:pPr marL="0" indent="0" algn="ctr">
                  <a:buNone/>
                </a:pPr>
                <a:r>
                  <a:rPr lang="en-US" sz="1600" b="1" dirty="0" smtClean="0">
                    <a:solidFill>
                      <a:srgbClr val="003366"/>
                    </a:solidFill>
                  </a:rPr>
                  <a:t>Z(X) =</a:t>
                </a:r>
                <a:r>
                  <a:rPr lang="ru-RU" sz="1600" b="1" dirty="0" smtClean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𝟏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𝟏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→</m:t>
                    </m:r>
                    <m:r>
                      <a:rPr lang="en-US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𝒎𝒂𝒙</m:t>
                    </m:r>
                    <m:r>
                      <a:rPr lang="en-US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600" b="1" dirty="0" smtClean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1600" b="1" dirty="0">
                    <a:solidFill>
                      <a:srgbClr val="003366"/>
                    </a:solidFill>
                  </a:rPr>
                  <a:t>Ограничения:</a:t>
                </a:r>
                <a:endParaRPr lang="en-US" sz="1600" b="1" dirty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3366"/>
                          </a:solidFill>
                          <a:latin typeface="Cambria Math"/>
                        </a:rPr>
                        <m:t>𝟑</m:t>
                      </m:r>
                      <m:sSub>
                        <m:sSubPr>
                          <m:ctrlPr>
                            <a:rPr lang="ru-RU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00336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sz="1600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ru-RU" sz="1600" b="1" i="1" smtClean="0">
                          <a:solidFill>
                            <a:srgbClr val="003366"/>
                          </a:solidFill>
                          <a:latin typeface="Cambria Math"/>
                        </a:rPr>
                        <m:t>−</m:t>
                      </m:r>
                      <m:r>
                        <a:rPr lang="ru-RU" sz="1600" b="1" i="1" smtClean="0">
                          <a:solidFill>
                            <a:srgbClr val="003366"/>
                          </a:solidFill>
                          <a:latin typeface="Cambria Math"/>
                        </a:rPr>
                        <m:t>𝟐</m:t>
                      </m:r>
                      <m:sSub>
                        <m:sSubPr>
                          <m:ctrlPr>
                            <a:rPr lang="ru-RU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sz="1600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ru-RU" sz="1600" b="1" i="1" smtClean="0">
                          <a:solidFill>
                            <a:srgbClr val="003366"/>
                          </a:solidFill>
                          <a:latin typeface="Cambria Math"/>
                        </a:rPr>
                        <m:t>=</m:t>
                      </m:r>
                      <m:r>
                        <a:rPr lang="ru-RU" sz="1600" b="1" i="1" smtClean="0">
                          <a:solidFill>
                            <a:srgbClr val="003366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ru-RU" sz="1600" b="1" dirty="0" smtClean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1600" b="1" dirty="0" smtClean="0">
                    <a:solidFill>
                      <a:srgbClr val="003366"/>
                    </a:solidFill>
                  </a:rPr>
                  <a:t>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=</m:t>
                    </m:r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ru-RU" sz="1600" b="1" i="1" dirty="0" smtClean="0">
                  <a:solidFill>
                    <a:srgbClr val="003366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00336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00336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00336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ru-RU" sz="1600" b="1" i="1">
                          <a:solidFill>
                            <a:srgbClr val="003366"/>
                          </a:solidFill>
                          <a:latin typeface="Cambria Math"/>
                        </a:rPr>
                        <m:t>≤</m:t>
                      </m:r>
                      <m:r>
                        <a:rPr lang="ru-RU" sz="1600" b="1" i="1" smtClean="0">
                          <a:solidFill>
                            <a:srgbClr val="003366"/>
                          </a:solidFill>
                          <a:latin typeface="Cambria Math"/>
                        </a:rPr>
                        <m:t>𝟒𝟎</m:t>
                      </m:r>
                    </m:oMath>
                  </m:oMathPara>
                </a14:m>
                <a:endParaRPr lang="ru-RU" sz="1600" b="1" i="1" dirty="0" smtClean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600" b="1" i="1" dirty="0" smtClean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           </m:t>
                        </m:r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1600" b="1" i="1" dirty="0" smtClean="0">
                    <a:solidFill>
                      <a:srgbClr val="003366"/>
                    </a:solidFill>
                  </a:rPr>
                  <a:t>≥0, </a:t>
                </a:r>
                <a:r>
                  <a:rPr lang="ru-RU" sz="1600" b="1" i="1" dirty="0" smtClean="0">
                    <a:solidFill>
                      <a:srgbClr val="003366"/>
                    </a:solidFill>
                  </a:rPr>
                  <a:t>целые</a:t>
                </a:r>
                <a:endParaRPr lang="en-US" sz="1600" b="1" i="1" dirty="0" smtClean="0">
                  <a:solidFill>
                    <a:srgbClr val="003366"/>
                  </a:solidFill>
                </a:endParaRPr>
              </a:p>
            </p:txBody>
          </p:sp>
        </mc:Choice>
        <mc:Fallback xmlns="">
          <p:sp>
            <p:nvSpPr>
              <p:cNvPr id="9" name="Объект 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7504" y="3789040"/>
                <a:ext cx="4392488" cy="2075055"/>
              </a:xfrm>
              <a:prstGeom prst="rect">
                <a:avLst/>
              </a:prstGeom>
              <a:blipFill rotWithShape="1">
                <a:blip r:embed="rId3"/>
                <a:stretch>
                  <a:fillRect t="-5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6"/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4644008" y="3789040"/>
                <a:ext cx="4392488" cy="2075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ru-RU" sz="1600" b="1" dirty="0" smtClean="0">
                    <a:solidFill>
                      <a:srgbClr val="003366"/>
                    </a:solidFill>
                  </a:rPr>
                  <a:t>2.</a:t>
                </a:r>
              </a:p>
              <a:p>
                <a:pPr marL="0" indent="0" algn="ctr">
                  <a:buNone/>
                </a:pPr>
                <a:r>
                  <a:rPr lang="en-US" sz="1600" b="1" dirty="0">
                    <a:solidFill>
                      <a:srgbClr val="003366"/>
                    </a:solidFill>
                  </a:rPr>
                  <a:t>Z(X) =</a:t>
                </a:r>
                <a:r>
                  <a:rPr lang="ru-RU" sz="1600" b="1" dirty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ru-RU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𝟏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ru-RU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ru-RU" sz="1600" b="1" i="1">
                        <a:solidFill>
                          <a:srgbClr val="003366"/>
                        </a:solidFill>
                        <a:latin typeface="Cambria Math"/>
                      </a:rPr>
                      <m:t>𝟏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ru-RU" sz="1600" b="1" i="1">
                        <a:solidFill>
                          <a:srgbClr val="003366"/>
                        </a:solidFill>
                        <a:latin typeface="Cambria Math"/>
                      </a:rPr>
                      <m:t>→</m:t>
                    </m:r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𝒎𝒂𝒙</m:t>
                    </m:r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600" b="1" dirty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1600" b="1" dirty="0">
                    <a:solidFill>
                      <a:srgbClr val="003366"/>
                    </a:solidFill>
                  </a:rPr>
                  <a:t>Ограничения:</a:t>
                </a:r>
                <a:endParaRPr lang="en-US" sz="1600" b="1" dirty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3366"/>
                          </a:solidFill>
                          <a:latin typeface="Cambria Math"/>
                        </a:rPr>
                        <m:t>𝟑</m:t>
                      </m:r>
                      <m:sSub>
                        <m:sSubPr>
                          <m:ctrlPr>
                            <a:rPr lang="ru-RU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00336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sz="1600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ru-RU" sz="1600" b="1" i="1" smtClean="0">
                          <a:solidFill>
                            <a:srgbClr val="003366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ru-RU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sz="1600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ru-RU" sz="1600" b="1" i="1" smtClean="0">
                          <a:solidFill>
                            <a:srgbClr val="003366"/>
                          </a:solidFill>
                          <a:latin typeface="Cambria Math"/>
                        </a:rPr>
                        <m:t>=</m:t>
                      </m:r>
                      <m:r>
                        <a:rPr lang="ru-RU" sz="1600" b="1" i="1" smtClean="0">
                          <a:solidFill>
                            <a:srgbClr val="003366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ru-RU" sz="1600" b="1" dirty="0" smtClean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1600" b="1" dirty="0" smtClean="0">
                    <a:solidFill>
                      <a:srgbClr val="003366"/>
                    </a:solidFill>
                  </a:rPr>
                  <a:t>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=</m:t>
                    </m:r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ru-RU" sz="1600" b="1" i="1" dirty="0" smtClean="0">
                  <a:solidFill>
                    <a:srgbClr val="003366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00336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00336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00336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ru-RU" sz="1600" b="1" i="1">
                          <a:solidFill>
                            <a:srgbClr val="003366"/>
                          </a:solidFill>
                          <a:latin typeface="Cambria Math"/>
                        </a:rPr>
                        <m:t>≤</m:t>
                      </m:r>
                      <m:r>
                        <a:rPr lang="ru-RU" sz="1600" b="1" i="1" smtClean="0">
                          <a:solidFill>
                            <a:srgbClr val="003366"/>
                          </a:solidFill>
                          <a:latin typeface="Cambria Math"/>
                        </a:rPr>
                        <m:t>𝟒𝟎</m:t>
                      </m:r>
                    </m:oMath>
                  </m:oMathPara>
                </a14:m>
                <a:endParaRPr lang="ru-RU" sz="1600" b="1" i="1" dirty="0" smtClean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600" b="1" i="1" dirty="0" smtClean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           </m:t>
                        </m:r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1600" b="1" i="1" dirty="0" smtClean="0">
                    <a:solidFill>
                      <a:srgbClr val="003366"/>
                    </a:solidFill>
                  </a:rPr>
                  <a:t>≥0, </a:t>
                </a:r>
                <a:r>
                  <a:rPr lang="ru-RU" sz="1600" b="1" i="1" dirty="0" smtClean="0">
                    <a:solidFill>
                      <a:srgbClr val="003366"/>
                    </a:solidFill>
                  </a:rPr>
                  <a:t>целые</a:t>
                </a:r>
                <a:endParaRPr lang="en-US" sz="1600" b="1" i="1" dirty="0" smtClean="0">
                  <a:solidFill>
                    <a:srgbClr val="003366"/>
                  </a:solidFill>
                </a:endParaRPr>
              </a:p>
            </p:txBody>
          </p:sp>
        </mc:Choice>
        <mc:Fallback xmlns="">
          <p:sp>
            <p:nvSpPr>
              <p:cNvPr id="11" name="Объект 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4008" y="3789040"/>
                <a:ext cx="4392488" cy="2075055"/>
              </a:xfrm>
              <a:prstGeom prst="rect">
                <a:avLst/>
              </a:prstGeom>
              <a:blipFill rotWithShape="1">
                <a:blip r:embed="rId4"/>
                <a:stretch>
                  <a:fillRect t="-5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22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раскрое </a:t>
            </a:r>
            <a:r>
              <a:rPr lang="ru-RU" dirty="0" smtClean="0"/>
              <a:t>материалов в числовом виде (ответ)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107504" y="1484784"/>
                <a:ext cx="4392488" cy="21242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ru-RU" sz="1600" b="1" dirty="0" smtClean="0">
                    <a:solidFill>
                      <a:srgbClr val="003366"/>
                    </a:solidFill>
                  </a:rPr>
                  <a:t>Целевая функция:</a:t>
                </a:r>
              </a:p>
              <a:p>
                <a:pPr marL="0" indent="0" algn="ctr">
                  <a:buNone/>
                </a:pPr>
                <a:r>
                  <a:rPr lang="en-US" sz="1600" b="1" dirty="0" smtClean="0">
                    <a:solidFill>
                      <a:srgbClr val="003366"/>
                    </a:solidFill>
                  </a:rPr>
                  <a:t>Z(X) =</a:t>
                </a:r>
                <a:r>
                  <a:rPr lang="ru-RU" sz="1600" b="1" dirty="0" smtClean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1600" b="1" i="0" smtClean="0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0" smtClean="0">
                        <a:solidFill>
                          <a:srgbClr val="003366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0" smtClean="0">
                        <a:solidFill>
                          <a:srgbClr val="003366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0" smtClean="0">
                        <a:solidFill>
                          <a:srgbClr val="003366"/>
                        </a:solidFill>
                        <a:latin typeface="Cambria Math"/>
                      </a:rPr>
                      <m:t>𝟓</m:t>
                    </m:r>
                    <m:sSub>
                      <m:sSubPr>
                        <m:ctrlP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𝟏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→</m:t>
                    </m:r>
                    <m:r>
                      <a:rPr lang="en-US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𝒎𝒊𝒏</m:t>
                    </m:r>
                  </m:oMath>
                </a14:m>
                <a:endParaRPr lang="en-US" sz="1600" b="1" dirty="0" smtClean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1600" b="1" dirty="0">
                    <a:solidFill>
                      <a:srgbClr val="003366"/>
                    </a:solidFill>
                  </a:rPr>
                  <a:t>Ограничения:</a:t>
                </a:r>
                <a:endParaRPr lang="en-US" sz="1600" b="1" dirty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003366"/>
                        </a:solidFill>
                        <a:latin typeface="Cambria Math"/>
                      </a:rPr>
                      <m:t>𝟑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𝟏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ru-RU" sz="1600" b="1" dirty="0" smtClean="0">
                    <a:solidFill>
                      <a:srgbClr val="003366"/>
                    </a:solidFill>
                  </a:rPr>
                  <a:t>≥</a:t>
                </a:r>
                <a:r>
                  <a:rPr lang="en-US" sz="1600" b="1" dirty="0" smtClean="0">
                    <a:solidFill>
                      <a:srgbClr val="003366"/>
                    </a:solidFill>
                  </a:rPr>
                  <a:t>10</a:t>
                </a:r>
                <a:endParaRPr lang="ru-RU" sz="1600" b="1" dirty="0" smtClean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𝟐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ru-RU" sz="1600" b="1" dirty="0">
                    <a:solidFill>
                      <a:srgbClr val="003366"/>
                    </a:solidFill>
                  </a:rPr>
                  <a:t>≥</a:t>
                </a:r>
                <a:r>
                  <a:rPr lang="en-US" sz="1600" b="1" dirty="0" smtClean="0">
                    <a:solidFill>
                      <a:srgbClr val="003366"/>
                    </a:solidFill>
                  </a:rPr>
                  <a:t>15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1600" b="1" i="0" smtClean="0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𝟏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ru-RU" sz="1600" b="1" dirty="0" smtClean="0">
                    <a:solidFill>
                      <a:srgbClr val="003366"/>
                    </a:solidFill>
                  </a:rPr>
                  <a:t>≥5</a:t>
                </a:r>
                <a:endParaRPr lang="ru-RU" sz="1600" b="1" i="1" dirty="0" smtClean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600" b="1" i="1" dirty="0" smtClean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           </m:t>
                        </m:r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1600" b="1" i="1" dirty="0" smtClean="0">
                    <a:solidFill>
                      <a:srgbClr val="003366"/>
                    </a:solidFill>
                  </a:rPr>
                  <a:t>≥0, </a:t>
                </a:r>
                <a:r>
                  <a:rPr lang="ru-RU" sz="1600" b="1" i="1" dirty="0" smtClean="0">
                    <a:solidFill>
                      <a:srgbClr val="003366"/>
                    </a:solidFill>
                  </a:rPr>
                  <a:t>целые</a:t>
                </a:r>
                <a:endParaRPr lang="en-US" sz="1600" b="1" i="1" dirty="0" smtClean="0">
                  <a:solidFill>
                    <a:srgbClr val="003366"/>
                  </a:solidFill>
                </a:endParaRPr>
              </a:p>
            </p:txBody>
          </p:sp>
        </mc:Choice>
        <mc:Fallback xmlns="">
          <p:sp>
            <p:nvSpPr>
              <p:cNvPr id="7" name="Объект 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7504" y="1484784"/>
                <a:ext cx="4392488" cy="2124299"/>
              </a:xfrm>
              <a:prstGeom prst="rect">
                <a:avLst/>
              </a:prstGeom>
              <a:blipFill rotWithShape="1">
                <a:blip r:embed="rId2"/>
                <a:stretch>
                  <a:fillRect t="-571" b="-2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788024" y="1556792"/>
            <a:ext cx="4104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 изменится модель, если первую, вторую и третью заготовки следует производить в соотношении 2:2:1, а количество исходного материала ограничить сорока досками? Какая модель верна?</a:t>
            </a:r>
          </a:p>
          <a:p>
            <a:r>
              <a:rPr lang="ru-RU" dirty="0" smtClean="0"/>
              <a:t>Ответ: 1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6"/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4644008" y="3933056"/>
                <a:ext cx="4392488" cy="2075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ru-RU" sz="1600" b="1" dirty="0" smtClean="0">
                    <a:solidFill>
                      <a:srgbClr val="003366"/>
                    </a:solidFill>
                  </a:rPr>
                  <a:t>1.</a:t>
                </a:r>
              </a:p>
              <a:p>
                <a:pPr marL="0" indent="0" algn="ctr">
                  <a:buNone/>
                </a:pPr>
                <a:r>
                  <a:rPr lang="en-US" sz="1600" b="1" dirty="0">
                    <a:solidFill>
                      <a:srgbClr val="003366"/>
                    </a:solidFill>
                  </a:rPr>
                  <a:t>Z(X) =</a:t>
                </a:r>
                <a:r>
                  <a:rPr lang="ru-RU" sz="1600" b="1" dirty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ru-RU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𝟏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ru-RU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ru-RU" sz="1600" b="1" i="1">
                        <a:solidFill>
                          <a:srgbClr val="003366"/>
                        </a:solidFill>
                        <a:latin typeface="Cambria Math"/>
                      </a:rPr>
                      <m:t>𝟏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ru-RU" sz="1600" b="1" i="1">
                        <a:solidFill>
                          <a:srgbClr val="003366"/>
                        </a:solidFill>
                        <a:latin typeface="Cambria Math"/>
                      </a:rPr>
                      <m:t>→</m:t>
                    </m:r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𝒎𝒂𝒙</m:t>
                    </m:r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600" b="1" dirty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1600" b="1" dirty="0">
                    <a:solidFill>
                      <a:srgbClr val="003366"/>
                    </a:solidFill>
                  </a:rPr>
                  <a:t>Ограничения:</a:t>
                </a:r>
                <a:endParaRPr lang="en-US" sz="1600" b="1" dirty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3366"/>
                          </a:solidFill>
                          <a:latin typeface="Cambria Math"/>
                        </a:rPr>
                        <m:t>𝟑</m:t>
                      </m:r>
                      <m:sSub>
                        <m:sSubPr>
                          <m:ctrlPr>
                            <a:rPr lang="ru-RU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00336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sz="1600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ru-RU" sz="1600" b="1" i="1" smtClean="0">
                          <a:solidFill>
                            <a:srgbClr val="003366"/>
                          </a:solidFill>
                          <a:latin typeface="Cambria Math"/>
                        </a:rPr>
                        <m:t>−</m:t>
                      </m:r>
                      <m:r>
                        <a:rPr lang="ru-RU" sz="1600" b="1" i="1" smtClean="0">
                          <a:solidFill>
                            <a:srgbClr val="003366"/>
                          </a:solidFill>
                          <a:latin typeface="Cambria Math"/>
                        </a:rPr>
                        <m:t>𝟐</m:t>
                      </m:r>
                      <m:sSub>
                        <m:sSubPr>
                          <m:ctrlPr>
                            <a:rPr lang="ru-RU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sz="1600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ru-RU" sz="1600" b="1" i="1" smtClean="0">
                          <a:solidFill>
                            <a:srgbClr val="003366"/>
                          </a:solidFill>
                          <a:latin typeface="Cambria Math"/>
                        </a:rPr>
                        <m:t>=</m:t>
                      </m:r>
                      <m:r>
                        <a:rPr lang="ru-RU" sz="1600" b="1" i="1" smtClean="0">
                          <a:solidFill>
                            <a:srgbClr val="003366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ru-RU" sz="1600" b="1" dirty="0" smtClean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1600" b="1" dirty="0" smtClean="0">
                    <a:solidFill>
                      <a:srgbClr val="003366"/>
                    </a:solidFill>
                  </a:rPr>
                  <a:t>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=</m:t>
                    </m:r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ru-RU" sz="1600" b="1" i="1" dirty="0" smtClean="0">
                  <a:solidFill>
                    <a:srgbClr val="003366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00336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00336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00336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ru-RU" sz="1600" b="1" i="1">
                          <a:solidFill>
                            <a:srgbClr val="003366"/>
                          </a:solidFill>
                          <a:latin typeface="Cambria Math"/>
                        </a:rPr>
                        <m:t>≤</m:t>
                      </m:r>
                      <m:r>
                        <a:rPr lang="ru-RU" sz="1600" b="1" i="1" smtClean="0">
                          <a:solidFill>
                            <a:srgbClr val="003366"/>
                          </a:solidFill>
                          <a:latin typeface="Cambria Math"/>
                        </a:rPr>
                        <m:t>𝟒𝟎</m:t>
                      </m:r>
                    </m:oMath>
                  </m:oMathPara>
                </a14:m>
                <a:endParaRPr lang="ru-RU" sz="1600" b="1" i="1" dirty="0" smtClean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600" b="1" i="1" dirty="0" smtClean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           </m:t>
                        </m:r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1600" b="1" i="1" dirty="0" smtClean="0">
                    <a:solidFill>
                      <a:srgbClr val="003366"/>
                    </a:solidFill>
                  </a:rPr>
                  <a:t>≥0, </a:t>
                </a:r>
                <a:r>
                  <a:rPr lang="ru-RU" sz="1600" b="1" i="1" dirty="0" smtClean="0">
                    <a:solidFill>
                      <a:srgbClr val="003366"/>
                    </a:solidFill>
                  </a:rPr>
                  <a:t>целые</a:t>
                </a:r>
                <a:endParaRPr lang="en-US" sz="1600" b="1" i="1" dirty="0" smtClean="0">
                  <a:solidFill>
                    <a:srgbClr val="003366"/>
                  </a:solidFill>
                </a:endParaRPr>
              </a:p>
            </p:txBody>
          </p:sp>
        </mc:Choice>
        <mc:Fallback xmlns="">
          <p:sp>
            <p:nvSpPr>
              <p:cNvPr id="9" name="Объект 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4008" y="3933056"/>
                <a:ext cx="4392488" cy="2075055"/>
              </a:xfrm>
              <a:prstGeom prst="rect">
                <a:avLst/>
              </a:prstGeom>
              <a:blipFill rotWithShape="1">
                <a:blip r:embed="rId3"/>
                <a:stretch>
                  <a:fillRect t="-5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520" y="3933056"/>
                <a:ext cx="3672755" cy="232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𝟑</m:t>
                          </m:r>
                          <m:sSub>
                            <m:sSubPr>
                              <m:ctrlPr>
                                <a:rPr lang="ru-RU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𝟏</m:t>
                          </m:r>
                          <m:sSub>
                            <m:sSubPr>
                              <m:ctrlPr>
                                <a:rPr lang="ru-RU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𝟎</m:t>
                          </m:r>
                          <m:sSub>
                            <m:sSubPr>
                              <m:ctrlPr>
                                <a:rPr lang="ru-RU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b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𝟎</m:t>
                          </m:r>
                          <m:sSub>
                            <m:sSubPr>
                              <m:ctrlPr>
                                <a:rPr lang="ru-RU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𝟎</m:t>
                          </m:r>
                          <m:sSub>
                            <m:sSubPr>
                              <m:ctrlPr>
                                <a:rPr lang="ru-RU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𝟐</m:t>
                          </m:r>
                          <m:sSub>
                            <m:sSubPr>
                              <m:ctrlPr>
                                <a:rPr lang="ru-RU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3366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ru-RU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b="0" i="1" dirty="0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ru-RU" b="0" i="1" dirty="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ru-RU" b="0" i="1" dirty="0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ru-RU" b="0" i="1" dirty="0" smtClean="0">
                  <a:latin typeface="Cambria Math"/>
                </a:endParaRPr>
              </a:p>
              <a:p>
                <a:endParaRPr lang="ru-RU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/>
                      </a:rPr>
                      <m:t>  </m:t>
                    </m:r>
                    <m:r>
                      <a:rPr lang="en-US" b="1">
                        <a:solidFill>
                          <a:srgbClr val="003366"/>
                        </a:solidFill>
                        <a:latin typeface="Cambria Math"/>
                      </a:rPr>
                      <m:t>𝟑</m:t>
                    </m:r>
                    <m:sSub>
                      <m:sSubPr>
                        <m:ctrlPr>
                          <a:rPr lang="ru-RU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3366"/>
                        </a:solidFill>
                        <a:latin typeface="Cambria Math"/>
                      </a:rPr>
                      <m:t>𝟏</m:t>
                    </m:r>
                    <m:sSub>
                      <m:sSubPr>
                        <m:ctrlPr>
                          <a:rPr lang="ru-RU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ru-RU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b="0" i="1" dirty="0" smtClean="0">
                    <a:latin typeface="Cambria Math"/>
                  </a:rPr>
                  <a:t>=</a:t>
                </a:r>
                <a:endParaRPr lang="en-US" b="1" dirty="0" smtClean="0">
                  <a:solidFill>
                    <a:srgbClr val="003366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3366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>
                          <a:solidFill>
                            <a:srgbClr val="003366"/>
                          </a:solidFill>
                          <a:latin typeface="Cambria Math"/>
                        </a:rPr>
                        <m:t>𝟎</m:t>
                      </m:r>
                      <m:sSub>
                        <m:sSubPr>
                          <m:ctrlPr>
                            <a:rPr lang="ru-RU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rgbClr val="00336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rgbClr val="003366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3366"/>
                          </a:solidFill>
                          <a:latin typeface="Cambria Math"/>
                        </a:rPr>
                        <m:t>𝟎</m:t>
                      </m:r>
                      <m:sSub>
                        <m:sSubPr>
                          <m:ctrlPr>
                            <a:rPr lang="ru-RU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>
                          <a:solidFill>
                            <a:srgbClr val="003366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3366"/>
                          </a:solidFill>
                          <a:latin typeface="Cambria Math"/>
                        </a:rPr>
                        <m:t>𝟐</m:t>
                      </m:r>
                      <m:sSub>
                        <m:sSubPr>
                          <m:ctrlPr>
                            <a:rPr lang="ru-RU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ru-RU" b="1" i="1" smtClean="0">
                          <a:solidFill>
                            <a:srgbClr val="003366"/>
                          </a:solidFill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b="1" i="1" dirty="0" smtClean="0">
                  <a:solidFill>
                    <a:srgbClr val="003366"/>
                  </a:solidFill>
                  <a:latin typeface="Cambria Math"/>
                </a:endParaRPr>
              </a:p>
              <a:p>
                <a:endParaRPr lang="en-US" b="1" i="1" dirty="0" smtClean="0">
                  <a:solidFill>
                    <a:srgbClr val="003366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3366"/>
                          </a:solidFill>
                          <a:latin typeface="Cambria Math"/>
                        </a:rPr>
                        <m:t>𝟑</m:t>
                      </m:r>
                      <m:sSub>
                        <m:sSubPr>
                          <m:ctrlPr>
                            <a:rPr lang="ru-RU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rgbClr val="00336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ru-RU" b="1" i="1">
                          <a:solidFill>
                            <a:srgbClr val="003366"/>
                          </a:solidFill>
                          <a:latin typeface="Cambria Math"/>
                        </a:rPr>
                        <m:t>−</m:t>
                      </m:r>
                      <m:r>
                        <a:rPr lang="ru-RU" b="1" i="1">
                          <a:solidFill>
                            <a:srgbClr val="003366"/>
                          </a:solidFill>
                          <a:latin typeface="Cambria Math"/>
                        </a:rPr>
                        <m:t>𝟐</m:t>
                      </m:r>
                      <m:sSub>
                        <m:sSubPr>
                          <m:ctrlPr>
                            <a:rPr lang="ru-RU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ru-RU" b="1" i="1">
                          <a:solidFill>
                            <a:srgbClr val="003366"/>
                          </a:solidFill>
                          <a:latin typeface="Cambria Math"/>
                        </a:rPr>
                        <m:t>=</m:t>
                      </m:r>
                      <m:r>
                        <a:rPr lang="ru-RU" b="1" i="1">
                          <a:solidFill>
                            <a:srgbClr val="003366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ru-RU" b="1" dirty="0">
                  <a:solidFill>
                    <a:srgbClr val="003366"/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933056"/>
                <a:ext cx="3672755" cy="23214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7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ru-RU" dirty="0" smtClean="0"/>
              <a:t>2 о </a:t>
            </a:r>
            <a:r>
              <a:rPr lang="ru-RU" dirty="0"/>
              <a:t>раскрое </a:t>
            </a:r>
            <a:r>
              <a:rPr lang="ru-RU" dirty="0" smtClean="0"/>
              <a:t>материалов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комплектации заготовок)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35496" y="4149080"/>
                <a:ext cx="3528392" cy="1990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ru-RU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Ограничения</a:t>
                </a:r>
                <a:r>
                  <a:rPr lang="en-US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были на количество заготовок:</a:t>
                </a: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3</m:t>
                    </m:r>
                    <m:sSub>
                      <m:sSubPr>
                        <m:ctrlPr>
                          <a:rPr lang="ru-RU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+1</m:t>
                    </m:r>
                    <m:sSub>
                      <m:sSubPr>
                        <m:ctrlPr>
                          <a:rPr lang="ru-RU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  <m:sSub>
                      <m:sSubPr>
                        <m:ctrlPr>
                          <a:rPr lang="ru-RU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≥</a:t>
                </a:r>
                <a:r>
                  <a:rPr lang="en-US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ru-RU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  <m:sSub>
                      <m:sSubPr>
                        <m:ctrlPr>
                          <a:rPr lang="ru-RU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  <m:sSub>
                      <m:sSubPr>
                        <m:ctrlPr>
                          <a:rPr lang="ru-RU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ru-RU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≥</a:t>
                </a:r>
                <a:r>
                  <a:rPr lang="en-US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  <m:sSub>
                      <m:sSubPr>
                        <m:ctrlPr>
                          <a:rPr lang="ru-RU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ru-RU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  <m:sSub>
                      <m:sSubPr>
                        <m:ctrlPr>
                          <a:rPr lang="ru-RU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+1</m:t>
                    </m:r>
                    <m:sSub>
                      <m:sSubPr>
                        <m:ctrlPr>
                          <a:rPr lang="ru-RU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+0</m:t>
                    </m:r>
                    <m:sSub>
                      <m:sSubPr>
                        <m:ctrlPr>
                          <a:rPr lang="ru-RU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≥5</a:t>
                </a:r>
                <a:endParaRPr lang="ru-RU" sz="1800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sz="1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          </m:t>
                        </m:r>
                        <m:r>
                          <a:rPr lang="en-US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1,2,3,4</m:t>
                        </m:r>
                      </m:sub>
                    </m:sSub>
                  </m:oMath>
                </a14:m>
                <a:r>
                  <a:rPr lang="en-US" sz="1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≥0, </a:t>
                </a:r>
                <a:r>
                  <a:rPr lang="ru-RU" sz="1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целые</a:t>
                </a:r>
                <a:endParaRPr lang="en-US" sz="1800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Объект 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5496" y="4149080"/>
                <a:ext cx="3528392" cy="1990545"/>
              </a:xfrm>
              <a:prstGeom prst="rect">
                <a:avLst/>
              </a:prstGeom>
              <a:blipFill rotWithShape="1">
                <a:blip r:embed="rId3"/>
                <a:stretch>
                  <a:fillRect t="-1534" b="-33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0" y="1500478"/>
            <a:ext cx="3203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 изменится модель, если необходимо производить максимальное число комплектов, в который входят заготовки в соотношении 2:2:1,  количество исходного материала ограничено сорока досками. 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63888" y="1525630"/>
                <a:ext cx="5328592" cy="1938992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Введем дополнительную переменную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ru-RU" dirty="0" smtClean="0"/>
                  <a:t> - количество комплектов, полученных из   40 досок. Тогда заготовок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r>
                      <a:rPr lang="ru-RU" b="1" i="1">
                        <a:solidFill>
                          <a:srgbClr val="003366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комплектах должно быть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600" dirty="0"/>
                      <m:t>первого вида</m:t>
                    </m:r>
                    <m:r>
                      <a:rPr lang="ru-RU" sz="1600" b="1" i="0" dirty="0" smtClean="0">
                        <a:latin typeface="Cambria Math"/>
                      </a:rPr>
                      <m:t>: </m:t>
                    </m:r>
                    <m:r>
                      <a:rPr lang="en-US" sz="1600" b="1">
                        <a:solidFill>
                          <a:srgbClr val="003366"/>
                        </a:solidFill>
                        <a:latin typeface="Cambria Math"/>
                      </a:rPr>
                      <m:t>𝟑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𝟏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=</m:t>
                    </m:r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𝟐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ru-RU" sz="1600" dirty="0" smtClean="0"/>
                  <a:t> , </a:t>
                </a:r>
              </a:p>
              <a:p>
                <a:r>
                  <a:rPr lang="ru-RU" sz="1600" dirty="0" smtClean="0"/>
                  <a:t>второго: </a:t>
                </a:r>
                <a14:m>
                  <m:oMath xmlns:m="http://schemas.openxmlformats.org/officeDocument/2006/math">
                    <m:r>
                      <a:rPr lang="ru-RU" sz="1600" b="0" i="0" smtClean="0">
                        <a:solidFill>
                          <a:srgbClr val="003366"/>
                        </a:solidFill>
                        <a:latin typeface="Cambria Math"/>
                      </a:rPr>
                      <m:t>             </m:t>
                    </m:r>
                    <m:r>
                      <a:rPr lang="en-US" sz="1600" b="1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𝟐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=</m:t>
                    </m:r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𝟐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ru-RU" sz="1600" dirty="0" smtClean="0"/>
                  <a:t> ,</a:t>
                </a:r>
              </a:p>
              <a:p>
                <a:r>
                  <a:rPr lang="ru-RU" sz="1600" dirty="0" smtClean="0"/>
                  <a:t>третьего: </a:t>
                </a:r>
                <a14:m>
                  <m:oMath xmlns:m="http://schemas.openxmlformats.org/officeDocument/2006/math">
                    <m:r>
                      <a:rPr lang="ru-RU" sz="1600" b="0" i="0" smtClean="0">
                        <a:solidFill>
                          <a:srgbClr val="003366"/>
                        </a:solidFill>
                        <a:latin typeface="Cambria Math"/>
                      </a:rPr>
                      <m:t>            </m:t>
                    </m:r>
                    <m:r>
                      <a:rPr lang="ru-RU" sz="1600" b="1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ru-RU" sz="1600" b="1" i="1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𝟏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=</m:t>
                    </m:r>
                    <m:r>
                      <a:rPr lang="ru-RU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𝟏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525630"/>
                <a:ext cx="5328592" cy="1938992"/>
              </a:xfrm>
              <a:prstGeom prst="rect">
                <a:avLst/>
              </a:prstGeom>
              <a:blipFill rotWithShape="1">
                <a:blip r:embed="rId4"/>
                <a:stretch>
                  <a:fillRect l="-912" t="-1246" b="-2492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563888" y="3464622"/>
                <a:ext cx="5328592" cy="3115725"/>
              </a:xfrm>
              <a:prstGeom prst="rect">
                <a:avLst/>
              </a:prstGeom>
              <a:solidFill>
                <a:schemeClr val="bg2"/>
              </a:solidFill>
              <a:ln w="158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ru-RU" sz="1600" dirty="0" smtClean="0">
                    <a:solidFill>
                      <a:srgbClr val="003366"/>
                    </a:solidFill>
                  </a:rPr>
                  <a:t>Целевая функция:</a:t>
                </a:r>
                <a:r>
                  <a:rPr lang="en-US" sz="1600" dirty="0" smtClean="0">
                    <a:solidFill>
                      <a:srgbClr val="003366"/>
                    </a:solidFill>
                  </a:rPr>
                  <a:t>       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3366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rgbClr val="003366"/>
                    </a:solidFill>
                  </a:rPr>
                  <a:t>                                 </a:t>
                </a:r>
                <a:r>
                  <a:rPr lang="ru-RU" sz="1600" b="1" dirty="0" smtClean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𝒁</m:t>
                        </m:r>
                        <m:d>
                          <m:dPr>
                            <m:ctrlPr>
                              <a:rPr lang="en-US" sz="1600" b="1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</m:d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r>
                      <a:rPr lang="ru-RU" sz="1600" b="1" i="1">
                        <a:solidFill>
                          <a:srgbClr val="003366"/>
                        </a:solidFill>
                        <a:latin typeface="Cambria Math"/>
                      </a:rPr>
                      <m:t>→</m:t>
                    </m:r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600" b="1" dirty="0" smtClean="0">
                    <a:solidFill>
                      <a:srgbClr val="003366"/>
                    </a:solidFill>
                  </a:rPr>
                  <a:t>ax</a:t>
                </a:r>
                <a:endParaRPr lang="en-US" sz="1600" b="1" dirty="0">
                  <a:solidFill>
                    <a:srgbClr val="003366"/>
                  </a:solidFill>
                </a:endParaRPr>
              </a:p>
              <a:p>
                <a:pPr marL="0" indent="0">
                  <a:buNone/>
                </a:pPr>
                <a:r>
                  <a:rPr lang="ru-RU" sz="1600" dirty="0">
                    <a:solidFill>
                      <a:srgbClr val="003366"/>
                    </a:solidFill>
                  </a:rPr>
                  <a:t>Ограничения</a:t>
                </a:r>
                <a:r>
                  <a:rPr lang="ru-RU" sz="1600" dirty="0" smtClean="0">
                    <a:solidFill>
                      <a:srgbClr val="003366"/>
                    </a:solidFill>
                  </a:rPr>
                  <a:t>:</a:t>
                </a:r>
                <a:endParaRPr lang="en-US" sz="1600" dirty="0" smtClean="0">
                  <a:solidFill>
                    <a:srgbClr val="003366"/>
                  </a:solidFill>
                </a:endParaRPr>
              </a:p>
              <a:p>
                <a:r>
                  <a:rPr lang="en-US" sz="1600" b="1" dirty="0" smtClean="0">
                    <a:solidFill>
                      <a:srgbClr val="003366"/>
                    </a:solidFill>
                  </a:rPr>
                  <a:t>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ru-RU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𝟒</m:t>
                        </m:r>
                      </m:sup>
                      <m:e>
                        <m:sSub>
                          <m:sSubPr>
                            <m:ctrlPr>
                              <a:rPr lang="ru-RU" sz="1600" b="1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600" b="1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𝟐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r>
                      <a:rPr lang="en-US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0" smtClean="0">
                        <a:solidFill>
                          <a:srgbClr val="003366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600" b="1" dirty="0" smtClean="0">
                  <a:solidFill>
                    <a:srgbClr val="003366"/>
                  </a:solidFill>
                </a:endParaRPr>
              </a:p>
              <a:p>
                <a:endParaRPr lang="en-US" sz="1600" b="1" i="0" dirty="0" smtClean="0">
                  <a:solidFill>
                    <a:srgbClr val="003366"/>
                  </a:solidFill>
                  <a:latin typeface="Cambria Math"/>
                </a:endParaRPr>
              </a:p>
              <a:p>
                <a:r>
                  <a:rPr lang="en-US" sz="1600" b="1" dirty="0" smtClean="0">
                    <a:solidFill>
                      <a:srgbClr val="003366"/>
                    </a:solidFill>
                  </a:rPr>
                  <a:t>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𝟒</m:t>
                        </m:r>
                      </m:sup>
                      <m:e>
                        <m:sSub>
                          <m:sSubPr>
                            <m:ctrlPr>
                              <a:rPr lang="ru-RU" sz="1600" b="1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600" b="1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𝟐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=</m:t>
                    </m:r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>
                        <a:solidFill>
                          <a:srgbClr val="003366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600" b="1" dirty="0" smtClean="0">
                  <a:solidFill>
                    <a:srgbClr val="003366"/>
                  </a:solidFill>
                  <a:latin typeface="Cambria Math"/>
                </a:endParaRPr>
              </a:p>
              <a:p>
                <a:endParaRPr lang="en-US" sz="1600" b="1" dirty="0">
                  <a:solidFill>
                    <a:srgbClr val="003366"/>
                  </a:solidFill>
                  <a:latin typeface="Cambria Math"/>
                </a:endParaRPr>
              </a:p>
              <a:p>
                <a:r>
                  <a:rPr lang="en-US" sz="1600" b="1" dirty="0" smtClean="0">
                    <a:solidFill>
                      <a:srgbClr val="003366"/>
                    </a:solidFill>
                  </a:rPr>
                  <a:t>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ru-RU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𝟒</m:t>
                        </m:r>
                      </m:sup>
                      <m:e>
                        <m:sSub>
                          <m:sSubPr>
                            <m:ctrlPr>
                              <a:rPr lang="ru-RU" sz="1600" b="1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600" b="1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3366"/>
                        </a:solidFill>
                        <a:latin typeface="Cambria Math"/>
                      </a:rPr>
                      <m:t>𝟏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=</m:t>
                    </m:r>
                    <m:r>
                      <a:rPr lang="en-US" sz="1600" b="1" i="1">
                        <a:solidFill>
                          <a:srgbClr val="003366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>
                        <a:solidFill>
                          <a:srgbClr val="003366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600" b="1" dirty="0" smtClean="0">
                  <a:solidFill>
                    <a:srgbClr val="003366"/>
                  </a:solidFill>
                  <a:latin typeface="Cambria Math"/>
                </a:endParaRPr>
              </a:p>
              <a:p>
                <a:endParaRPr lang="en-US" sz="1600" b="1" dirty="0" smtClean="0">
                  <a:solidFill>
                    <a:srgbClr val="003366"/>
                  </a:solidFill>
                  <a:latin typeface="Cambria Math"/>
                </a:endParaRPr>
              </a:p>
              <a:p>
                <a:r>
                  <a:rPr lang="en-US" sz="1600" b="1" dirty="0" smtClean="0">
                    <a:solidFill>
                      <a:srgbClr val="003366"/>
                    </a:solidFill>
                  </a:rPr>
                  <a:t>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𝟒</m:t>
                        </m:r>
                      </m:sup>
                      <m:e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𝟒𝟎</m:t>
                        </m:r>
                      </m:e>
                    </m:nary>
                  </m:oMath>
                </a14:m>
                <a:endParaRPr lang="en-US" sz="1600" b="1" i="1" dirty="0" smtClean="0">
                  <a:solidFill>
                    <a:srgbClr val="003366"/>
                  </a:solidFill>
                </a:endParaRPr>
              </a:p>
              <a:p>
                <a:endParaRPr lang="en-US" sz="1600" b="1" i="1" dirty="0" smtClean="0">
                  <a:solidFill>
                    <a:srgbClr val="003366"/>
                  </a:solidFill>
                </a:endParaRPr>
              </a:p>
              <a:p>
                <a:r>
                  <a:rPr lang="en-US" sz="1600" b="1" i="1" dirty="0" smtClean="0">
                    <a:solidFill>
                      <a:srgbClr val="003366"/>
                    </a:solidFill>
                  </a:rPr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i="1" dirty="0" smtClean="0">
                    <a:solidFill>
                      <a:srgbClr val="003366"/>
                    </a:solidFill>
                  </a:rPr>
                  <a:t>≥</a:t>
                </a:r>
                <a:r>
                  <a:rPr lang="en-US" sz="1600" b="1" i="1" dirty="0">
                    <a:solidFill>
                      <a:srgbClr val="003366"/>
                    </a:solidFill>
                  </a:rPr>
                  <a:t>0</a:t>
                </a:r>
                <a:r>
                  <a:rPr lang="en-US" sz="1600" b="1" i="1" dirty="0" smtClean="0">
                    <a:solidFill>
                      <a:srgbClr val="003366"/>
                    </a:solidFill>
                  </a:rPr>
                  <a:t>,  </a:t>
                </a:r>
                <a:r>
                  <a:rPr lang="ru-RU" sz="1600" i="1" dirty="0" smtClean="0">
                    <a:solidFill>
                      <a:srgbClr val="003366"/>
                    </a:solidFill>
                  </a:rPr>
                  <a:t>целые</a:t>
                </a:r>
                <a:r>
                  <a:rPr lang="ru-RU" sz="1600" i="1" dirty="0">
                    <a:solidFill>
                      <a:srgbClr val="003366"/>
                    </a:solidFill>
                  </a:rPr>
                  <a:t>,</a:t>
                </a:r>
                <a:r>
                  <a:rPr lang="en-US" sz="1600" i="1" dirty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600" i="1" dirty="0">
                    <a:solidFill>
                      <a:srgbClr val="003366"/>
                    </a:solidFill>
                  </a:rPr>
                  <a:t>= </a:t>
                </a:r>
                <a:r>
                  <a:rPr lang="en-US" sz="1600" i="1" dirty="0" smtClean="0">
                    <a:solidFill>
                      <a:srgbClr val="003366"/>
                    </a:solidFill>
                  </a:rPr>
                  <a:t>1,2,3,4,5</a:t>
                </a:r>
                <a:endParaRPr lang="en-US" sz="1600" dirty="0">
                  <a:solidFill>
                    <a:srgbClr val="003366"/>
                  </a:solidFill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464622"/>
                <a:ext cx="5328592" cy="3115725"/>
              </a:xfrm>
              <a:prstGeom prst="rect">
                <a:avLst/>
              </a:prstGeom>
              <a:blipFill rotWithShape="1">
                <a:blip r:embed="rId5"/>
                <a:stretch>
                  <a:fillRect l="-570" t="-389" b="-1751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15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ru-RU" dirty="0" smtClean="0">
                <a:latin typeface="Times New Roman" pitchFamily="18" charset="0"/>
              </a:rPr>
              <a:t>Теперь рассмотрим содержательные и математические постановки распределительных задач, в которых в качестве искомых переменных выступают матричные переменные.</a:t>
            </a:r>
          </a:p>
          <a:p>
            <a:pPr marL="0" indent="0">
              <a:buFont typeface="Arial" charset="0"/>
              <a:buChar char="•"/>
            </a:pPr>
            <a:r>
              <a:rPr lang="ru-RU" dirty="0" smtClean="0">
                <a:latin typeface="Times New Roman" pitchFamily="18" charset="0"/>
              </a:rPr>
              <a:t>Задача планирования </a:t>
            </a:r>
            <a:r>
              <a:rPr lang="ru-RU" dirty="0">
                <a:latin typeface="Times New Roman" pitchFamily="18" charset="0"/>
              </a:rPr>
              <a:t>работы оборудования</a:t>
            </a:r>
            <a:r>
              <a:rPr lang="ru-RU" dirty="0" smtClean="0">
                <a:latin typeface="Times New Roman" pitchFamily="18" charset="0"/>
              </a:rPr>
              <a:t>;</a:t>
            </a:r>
            <a:endParaRPr lang="en-US" dirty="0" smtClean="0">
              <a:latin typeface="Times New Roman" pitchFamily="18" charset="0"/>
            </a:endParaRPr>
          </a:p>
          <a:p>
            <a:pPr marL="0" indent="0">
              <a:buFont typeface="Arial" charset="0"/>
              <a:buChar char="•"/>
            </a:pPr>
            <a:r>
              <a:rPr lang="ru-RU" dirty="0">
                <a:latin typeface="Times New Roman" pitchFamily="18" charset="0"/>
              </a:rPr>
              <a:t>Задача </a:t>
            </a:r>
            <a:r>
              <a:rPr lang="ru-RU" dirty="0" smtClean="0">
                <a:latin typeface="Times New Roman" pitchFamily="18" charset="0"/>
              </a:rPr>
              <a:t>распределения времени (объёмов) </a:t>
            </a:r>
            <a:r>
              <a:rPr lang="ru-RU" dirty="0">
                <a:latin typeface="Times New Roman" pitchFamily="18" charset="0"/>
              </a:rPr>
              <a:t>работы </a:t>
            </a:r>
            <a:r>
              <a:rPr lang="ru-RU" dirty="0" smtClean="0">
                <a:latin typeface="Times New Roman" pitchFamily="18" charset="0"/>
              </a:rPr>
              <a:t>механизмов.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98438"/>
            <a:ext cx="6994525" cy="1069975"/>
          </a:xfrm>
        </p:spPr>
        <p:txBody>
          <a:bodyPr/>
          <a:lstStyle/>
          <a:p>
            <a:pPr>
              <a:defRPr/>
            </a:pPr>
            <a:r>
              <a:rPr lang="ru-RU" sz="3200" dirty="0" err="1" smtClean="0"/>
              <a:t>Двухиндексные</a:t>
            </a:r>
            <a:r>
              <a:rPr lang="ru-RU" sz="3200" dirty="0" smtClean="0"/>
              <a:t> задачи ИО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374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98438"/>
            <a:ext cx="6994525" cy="1069975"/>
          </a:xfrm>
        </p:spPr>
        <p:txBody>
          <a:bodyPr/>
          <a:lstStyle/>
          <a:p>
            <a:pPr>
              <a:defRPr/>
            </a:pPr>
            <a:r>
              <a:rPr lang="en-US" sz="3200" dirty="0" err="1">
                <a:effectLst/>
              </a:rPr>
              <a:t>Задача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планирования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работы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оборудования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1412776"/>
            <a:ext cx="9144000" cy="5256584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Фирма производит 3 вида продукции. Каждая продукция может быть изготовлена на любом из 2-х видов оборудовании. Заданы заказы на выполнение каждой продукции. Нормы </a:t>
            </a:r>
            <a:r>
              <a:rPr lang="ru-RU" sz="2400" dirty="0"/>
              <a:t>времени работы оборудования по каждому виду </a:t>
            </a:r>
            <a:r>
              <a:rPr lang="ru-RU" sz="2400" dirty="0" smtClean="0"/>
              <a:t>продукции приведены в таблице. Найти вариант выполнения заказа при минимальном времени его выполнения.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456684"/>
              </p:ext>
            </p:extLst>
          </p:nvPr>
        </p:nvGraphicFramePr>
        <p:xfrm>
          <a:off x="755576" y="3789040"/>
          <a:ext cx="7632848" cy="2659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8212"/>
                <a:gridCol w="1908212"/>
                <a:gridCol w="1908212"/>
                <a:gridCol w="1908212"/>
              </a:tblGrid>
              <a:tr h="489654">
                <a:tc rowSpan="2">
                  <a:txBody>
                    <a:bodyPr/>
                    <a:lstStyle/>
                    <a:p>
                      <a:pPr algn="ctr"/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Продукция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Норма времени работы оборудования, (час./ед.)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ru-RU" sz="1000" dirty="0" smtClean="0"/>
                    </a:p>
                    <a:p>
                      <a:pPr algn="ctr"/>
                      <a:r>
                        <a:rPr lang="ru-RU" sz="2000" dirty="0" smtClean="0"/>
                        <a:t>Заказ</a:t>
                      </a:r>
                    </a:p>
                    <a:p>
                      <a:pPr algn="ctr"/>
                      <a:r>
                        <a:rPr lang="ru-RU" sz="2000" dirty="0" smtClean="0"/>
                        <a:t>(ед.)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965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2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70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2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90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3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45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6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98438"/>
            <a:ext cx="6994525" cy="1069975"/>
          </a:xfrm>
        </p:spPr>
        <p:txBody>
          <a:bodyPr/>
          <a:lstStyle/>
          <a:p>
            <a:pPr>
              <a:defRPr/>
            </a:pPr>
            <a:r>
              <a:rPr lang="ru-RU" sz="3200" dirty="0" smtClean="0">
                <a:effectLst/>
              </a:rPr>
              <a:t>Формализованное описание з</a:t>
            </a:r>
            <a:r>
              <a:rPr lang="en-US" sz="3200" dirty="0" err="1" smtClean="0">
                <a:effectLst/>
              </a:rPr>
              <a:t>адач</a:t>
            </a:r>
            <a:r>
              <a:rPr lang="ru-RU" sz="3200" dirty="0" smtClean="0">
                <a:effectLst/>
              </a:rPr>
              <a:t>и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>
                <a:effectLst/>
              </a:rPr>
              <a:t>планирования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работы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оборудования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412776"/>
                <a:ext cx="9144000" cy="5256584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Дано</a:t>
                </a:r>
                <a:r>
                  <a:rPr lang="ru-RU" dirty="0"/>
                  <a:t>:</a:t>
                </a:r>
                <a:r>
                  <a:rPr lang="ru-RU" dirty="0">
                    <a:solidFill>
                      <a:srgbClr val="003366"/>
                    </a:solidFill>
                  </a:rPr>
                  <a:t> </a:t>
                </a:r>
                <a:endParaRPr lang="en-US" sz="800" dirty="0" smtClean="0">
                  <a:solidFill>
                    <a:srgbClr val="003366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/>
                  <a:t>- </a:t>
                </a:r>
                <a:r>
                  <a:rPr lang="ru-RU" sz="2400" i="1" dirty="0"/>
                  <a:t>н</a:t>
                </a:r>
                <a:r>
                  <a:rPr lang="ru-RU" sz="2400" i="1" dirty="0" smtClean="0"/>
                  <a:t>орма </a:t>
                </a:r>
                <a:r>
                  <a:rPr lang="ru-RU" sz="2400" i="1" dirty="0"/>
                  <a:t>времени работы </a:t>
                </a:r>
                <a:r>
                  <a:rPr lang="en-US" sz="2400" i="1" dirty="0" smtClean="0"/>
                  <a:t>j-</a:t>
                </a:r>
                <a:r>
                  <a:rPr lang="ru-RU" sz="2400" i="1" dirty="0" err="1" smtClean="0"/>
                  <a:t>го</a:t>
                </a:r>
                <a:r>
                  <a:rPr lang="ru-RU" sz="2400" i="1" dirty="0" smtClean="0"/>
                  <a:t> оборудования при изготовлении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sz="2400" i="1" dirty="0" smtClean="0"/>
                  <a:t>-й продукции,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sz="2400" i="1" dirty="0" smtClean="0"/>
                  <a:t>=1,2,3; </a:t>
                </a:r>
                <a:r>
                  <a:rPr lang="en-US" sz="2400" i="1" dirty="0" smtClean="0"/>
                  <a:t>j</a:t>
                </a:r>
                <a:r>
                  <a:rPr lang="ru-RU" sz="2400" i="1" dirty="0" smtClean="0"/>
                  <a:t>= 1,2; </a:t>
                </a:r>
                <a:r>
                  <a:rPr lang="en-US" sz="2400" i="1" dirty="0" smtClean="0"/>
                  <a:t>[</a:t>
                </a:r>
                <a:r>
                  <a:rPr lang="ru-RU" sz="2400" i="1" dirty="0" smtClean="0"/>
                  <a:t>час</a:t>
                </a:r>
                <a:r>
                  <a:rPr lang="ru-RU" sz="2400" i="1" dirty="0"/>
                  <a:t>./ед</a:t>
                </a:r>
                <a:r>
                  <a:rPr lang="ru-RU" sz="2400" i="1" dirty="0" smtClean="0"/>
                  <a:t>.</a:t>
                </a:r>
                <a:r>
                  <a:rPr lang="en-US" sz="2400" i="1" dirty="0" smtClean="0"/>
                  <a:t>]</a:t>
                </a:r>
                <a:endParaRPr lang="ru-RU" sz="2400" i="1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400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i="1" dirty="0"/>
                  <a:t> - </a:t>
                </a:r>
                <a:r>
                  <a:rPr lang="ru-RU" sz="2400" i="1" dirty="0"/>
                  <a:t>требование </a:t>
                </a:r>
                <a:r>
                  <a:rPr lang="ru-RU" sz="2400" i="1" dirty="0" smtClean="0"/>
                  <a:t>на величину </a:t>
                </a:r>
                <a:r>
                  <a:rPr lang="ru-RU" sz="2400" i="1" dirty="0" smtClean="0"/>
                  <a:t>продукции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003366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i="1" dirty="0" smtClean="0"/>
                  <a:t>-</a:t>
                </a:r>
                <a:r>
                  <a:rPr lang="ru-RU" sz="2400" i="1" dirty="0" err="1"/>
                  <a:t>го</a:t>
                </a:r>
                <a:r>
                  <a:rPr lang="ru-RU" sz="2400" i="1" dirty="0"/>
                  <a:t> вида,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sz="2400" i="1" dirty="0"/>
                  <a:t>=1,2,3.</a:t>
                </a:r>
                <a:r>
                  <a:rPr lang="en-US" sz="2400" i="1" dirty="0"/>
                  <a:t> [</a:t>
                </a:r>
                <a:r>
                  <a:rPr lang="ru-RU" sz="2400" i="1" dirty="0"/>
                  <a:t>ед.</a:t>
                </a:r>
                <a:r>
                  <a:rPr lang="en-US" sz="2400" i="1" dirty="0"/>
                  <a:t>]</a:t>
                </a:r>
                <a:endParaRPr lang="ru-RU" sz="2400" i="1" dirty="0"/>
              </a:p>
              <a:p>
                <a:pPr marL="0" indent="0">
                  <a:buNone/>
                </a:pPr>
                <a:r>
                  <a:rPr lang="ru-RU" sz="2400" b="1" i="1" dirty="0"/>
                  <a:t>Найти:</a:t>
                </a:r>
              </a:p>
              <a:p>
                <a:pPr marL="0" indent="0">
                  <a:buNone/>
                </a:pPr>
                <a:r>
                  <a:rPr lang="en-US" sz="2400" i="1" dirty="0"/>
                  <a:t>X= │</a:t>
                </a:r>
                <a:r>
                  <a:rPr lang="en-US" sz="2400" dirty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400" i="1" dirty="0"/>
                  <a:t>│→</a:t>
                </a:r>
                <a:r>
                  <a:rPr lang="en-US" sz="2400" i="1" dirty="0"/>
                  <a:t> min Z(X)</a:t>
                </a:r>
                <a:r>
                  <a:rPr lang="ru-RU" sz="2400" i="1" dirty="0"/>
                  <a:t>,</a:t>
                </a:r>
                <a:r>
                  <a:rPr lang="en-US" sz="2400" i="1" dirty="0"/>
                  <a:t> </a:t>
                </a:r>
                <a:r>
                  <a:rPr lang="ru-RU" sz="2400" i="1" dirty="0"/>
                  <a:t>где </a:t>
                </a:r>
                <a:r>
                  <a:rPr lang="en-US" sz="2400" i="1" dirty="0" smtClean="0"/>
                  <a:t>Z(X</a:t>
                </a:r>
                <a:r>
                  <a:rPr lang="en-US" sz="2400" i="1" dirty="0"/>
                  <a:t>)</a:t>
                </a:r>
                <a:r>
                  <a:rPr lang="ru-RU" sz="2400" i="1" dirty="0"/>
                  <a:t>-затраты, </a:t>
                </a:r>
                <a:endParaRPr lang="ru-RU" sz="2400" i="1" dirty="0" smtClean="0">
                  <a:solidFill>
                    <a:srgbClr val="003366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400" i="1" dirty="0"/>
                  <a:t>- объем </a:t>
                </a:r>
                <a:r>
                  <a:rPr lang="ru-RU" sz="2400" i="1" dirty="0" smtClean="0"/>
                  <a:t>производства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4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i="1" dirty="0" smtClean="0"/>
                  <a:t>-</a:t>
                </a:r>
                <a:r>
                  <a:rPr lang="ru-RU" sz="2400" i="1" dirty="0" smtClean="0"/>
                  <a:t>й</a:t>
                </a:r>
                <a:r>
                  <a:rPr lang="en-US" sz="2400" i="1" dirty="0" smtClean="0"/>
                  <a:t> </a:t>
                </a:r>
                <a:r>
                  <a:rPr lang="ru-RU" sz="2400" i="1" dirty="0" smtClean="0"/>
                  <a:t>продукции на </a:t>
                </a:r>
                <a:r>
                  <a:rPr lang="en-US" sz="2400" i="1" dirty="0" smtClean="0"/>
                  <a:t>j-</a:t>
                </a:r>
                <a:r>
                  <a:rPr lang="ru-RU" sz="2400" i="1" dirty="0"/>
                  <a:t>м</a:t>
                </a:r>
                <a:r>
                  <a:rPr lang="ru-RU" sz="2400" i="1" dirty="0" smtClean="0"/>
                  <a:t> оборудовании</a:t>
                </a:r>
                <a:r>
                  <a:rPr lang="en-US" sz="2400" i="1" dirty="0" smtClean="0"/>
                  <a:t> [</a:t>
                </a:r>
                <a:r>
                  <a:rPr lang="ru-RU" sz="2400" i="1" dirty="0" smtClean="0"/>
                  <a:t>ед.</a:t>
                </a:r>
                <a:r>
                  <a:rPr lang="en-US" sz="2400" i="1" dirty="0" smtClean="0"/>
                  <a:t>]</a:t>
                </a:r>
                <a:endParaRPr lang="ru-RU" sz="2400" i="1" dirty="0"/>
              </a:p>
              <a:p>
                <a:pPr marL="0" indent="0">
                  <a:buNone/>
                </a:pPr>
                <a:endParaRPr lang="ru-RU" i="1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412776"/>
                <a:ext cx="9144000" cy="5256584"/>
              </a:xfrm>
              <a:blipFill rotWithShape="1">
                <a:blip r:embed="rId2"/>
                <a:stretch>
                  <a:fillRect l="-1333" b="-18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0173460"/>
                  </p:ext>
                </p:extLst>
              </p:nvPr>
            </p:nvGraphicFramePr>
            <p:xfrm>
              <a:off x="179512" y="1484785"/>
              <a:ext cx="8784976" cy="191579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9338"/>
                    <a:gridCol w="2535158"/>
                    <a:gridCol w="2160240"/>
                    <a:gridCol w="2160240"/>
                  </a:tblGrid>
                  <a:tr h="358267">
                    <a:tc rowSpan="2">
                      <a:txBody>
                        <a:bodyPr/>
                        <a:lstStyle/>
                        <a:p>
                          <a:pPr algn="ctr"/>
                          <a:endParaRPr lang="ru-RU" sz="16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Продукция</a:t>
                          </a:r>
                          <a:endParaRPr lang="ru-RU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Норма времени работы оборудования, (час./ед.)</a:t>
                          </a:r>
                          <a:endParaRPr lang="ru-RU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Заказ</a:t>
                          </a:r>
                        </a:p>
                        <a:p>
                          <a:pPr algn="ctr"/>
                          <a:r>
                            <a:rPr lang="ru-RU" sz="1600" b="1" dirty="0" smtClean="0"/>
                            <a:t>(ед.)</a:t>
                          </a:r>
                          <a:endParaRPr lang="ru-RU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288475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2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288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𝟒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𝟏𝟎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𝟕𝟎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288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2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𝟕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𝟓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𝟗𝟎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288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3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𝟑𝟏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𝟑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𝟑𝟏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𝟑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𝟔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𝟑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𝟒𝟓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0173460"/>
                  </p:ext>
                </p:extLst>
              </p:nvPr>
            </p:nvGraphicFramePr>
            <p:xfrm>
              <a:off x="179512" y="1484785"/>
              <a:ext cx="8784976" cy="191579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9338"/>
                    <a:gridCol w="2535158"/>
                    <a:gridCol w="2160240"/>
                    <a:gridCol w="2160240"/>
                  </a:tblGrid>
                  <a:tr h="358267">
                    <a:tc rowSpan="2">
                      <a:txBody>
                        <a:bodyPr/>
                        <a:lstStyle/>
                        <a:p>
                          <a:pPr algn="ctr"/>
                          <a:endParaRPr lang="ru-RU" sz="16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Продукция</a:t>
                          </a:r>
                          <a:endParaRPr lang="ru-RU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Норма времени работы оборудования, (час./ед.)</a:t>
                          </a:r>
                          <a:endParaRPr lang="ru-RU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Заказ</a:t>
                          </a:r>
                        </a:p>
                        <a:p>
                          <a:pPr algn="ctr"/>
                          <a:r>
                            <a:rPr lang="ru-RU" sz="1600" b="1" dirty="0" smtClean="0"/>
                            <a:t>(ед.)</a:t>
                          </a:r>
                          <a:endParaRPr lang="ru-RU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2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07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76202" t="-177273" r="-170433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7062" t="-177273" r="-100282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6197" t="-177273" b="-204545"/>
                          </a:stretch>
                        </a:blipFill>
                      </a:tcPr>
                    </a:tc>
                  </a:tr>
                  <a:tr h="407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2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76202" t="-273134" r="-170433" b="-1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7062" t="-273134" r="-100282" b="-1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6197" t="-273134" b="-101493"/>
                          </a:stretch>
                        </a:blipFill>
                      </a:tcPr>
                    </a:tc>
                  </a:tr>
                  <a:tr h="407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3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76202" t="-373134" r="-170433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7062" t="-373134" r="-100282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6197" t="-373134" b="-149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813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idx="4294967295"/>
          </p:nvPr>
        </p:nvSpPr>
        <p:spPr>
          <a:xfrm>
            <a:off x="457200" y="198438"/>
            <a:ext cx="6994525" cy="1069975"/>
          </a:xfrm>
        </p:spPr>
        <p:txBody>
          <a:bodyPr/>
          <a:lstStyle/>
          <a:p>
            <a:pPr algn="l"/>
            <a:r>
              <a:rPr lang="ru-RU" sz="3200" b="1" dirty="0" smtClean="0">
                <a:solidFill>
                  <a:schemeClr val="bg1"/>
                </a:solidFill>
              </a:rPr>
              <a:t>Постановка цели решения з</a:t>
            </a:r>
            <a:r>
              <a:rPr lang="en-US" sz="3200" b="1" dirty="0" err="1" smtClean="0">
                <a:solidFill>
                  <a:schemeClr val="bg1"/>
                </a:solidFill>
              </a:rPr>
              <a:t>адач</a:t>
            </a:r>
            <a:r>
              <a:rPr lang="ru-RU" sz="3200" b="1" dirty="0" smtClean="0">
                <a:solidFill>
                  <a:schemeClr val="bg1"/>
                </a:solidFill>
              </a:rPr>
              <a:t>и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планирования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работы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оборудования</a:t>
            </a:r>
            <a:endParaRPr lang="ru-RU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179512" y="3429000"/>
            <a:ext cx="8784976" cy="374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900" dirty="0"/>
              <a:t>Давайте уточним цель решения задачи: Найти вариант выполнения заказа при минимальном времени его выполнения.</a:t>
            </a:r>
          </a:p>
          <a:p>
            <a:pPr>
              <a:spcBef>
                <a:spcPct val="50000"/>
              </a:spcBef>
            </a:pPr>
            <a:r>
              <a:rPr lang="ru-RU" sz="1900" dirty="0" smtClean="0"/>
              <a:t> </a:t>
            </a:r>
            <a:r>
              <a:rPr lang="ru-RU" sz="1900" dirty="0"/>
              <a:t>Если считать, что в качестве цели взять минимизацию суммарного времени работы оборудований на выполнение всех заказов, то это будет одна модель. </a:t>
            </a:r>
            <a:endParaRPr lang="ru-RU" sz="1900" dirty="0" smtClean="0"/>
          </a:p>
          <a:p>
            <a:pPr>
              <a:spcBef>
                <a:spcPct val="50000"/>
              </a:spcBef>
            </a:pPr>
            <a:r>
              <a:rPr lang="ru-RU" sz="1900" dirty="0" smtClean="0"/>
              <a:t>Но </a:t>
            </a:r>
            <a:r>
              <a:rPr lang="ru-RU" sz="1900" dirty="0"/>
              <a:t>можно в качестве цели взять минимизацию времени параллельной работы двух оборудований на выполнение всех заказов, т.е. найти время работы того оборудования, которое закончит выполнение работы </a:t>
            </a:r>
            <a:r>
              <a:rPr lang="ru-RU" sz="1900" dirty="0" smtClean="0"/>
              <a:t>последним</a:t>
            </a:r>
            <a:r>
              <a:rPr lang="ru-RU" sz="1900" dirty="0"/>
              <a:t>, но оно будет минимальным из всех других вариантов параллельной работы оборудований. </a:t>
            </a:r>
          </a:p>
          <a:p>
            <a:pPr>
              <a:spcBef>
                <a:spcPct val="50000"/>
              </a:spcBef>
            </a:pPr>
            <a:r>
              <a:rPr lang="ru-RU" sz="1900" dirty="0" smtClean="0"/>
              <a:t> </a:t>
            </a:r>
            <a:endParaRPr lang="ru-RU" sz="1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2526772"/>
                  </p:ext>
                </p:extLst>
              </p:nvPr>
            </p:nvGraphicFramePr>
            <p:xfrm>
              <a:off x="179512" y="1484785"/>
              <a:ext cx="8784976" cy="18928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9338"/>
                    <a:gridCol w="2535158"/>
                    <a:gridCol w="2160240"/>
                    <a:gridCol w="2160240"/>
                  </a:tblGrid>
                  <a:tr h="293366">
                    <a:tc rowSpan="2">
                      <a:txBody>
                        <a:bodyPr/>
                        <a:lstStyle/>
                        <a:p>
                          <a:pPr algn="ctr"/>
                          <a:endParaRPr lang="ru-RU" sz="16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Продукция</a:t>
                          </a:r>
                          <a:endParaRPr lang="ru-RU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Норма времени работы оборудования, (час./ед.)</a:t>
                          </a:r>
                          <a:endParaRPr lang="ru-RU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Заказ</a:t>
                          </a:r>
                        </a:p>
                        <a:p>
                          <a:pPr algn="ctr"/>
                          <a:r>
                            <a:rPr lang="ru-RU" sz="1600" b="1" dirty="0" smtClean="0"/>
                            <a:t>(ед.)</a:t>
                          </a:r>
                          <a:endParaRPr lang="ru-RU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293366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2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564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𝟒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𝟏𝟎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𝟕𝟎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3564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2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𝟕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𝟓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𝟗𝟎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3564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3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𝟑𝟏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𝟑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𝟑𝟏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𝟑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𝟔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𝟑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𝟒𝟓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2526772"/>
                  </p:ext>
                </p:extLst>
              </p:nvPr>
            </p:nvGraphicFramePr>
            <p:xfrm>
              <a:off x="179512" y="1484785"/>
              <a:ext cx="8784976" cy="18928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9338"/>
                    <a:gridCol w="2535158"/>
                    <a:gridCol w="2160240"/>
                    <a:gridCol w="2160240"/>
                  </a:tblGrid>
                  <a:tr h="335280">
                    <a:tc rowSpan="2">
                      <a:txBody>
                        <a:bodyPr/>
                        <a:lstStyle/>
                        <a:p>
                          <a:pPr algn="ctr"/>
                          <a:endParaRPr lang="ru-RU" sz="16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Продукция</a:t>
                          </a:r>
                          <a:endParaRPr lang="ru-RU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Норма времени работы оборудования, (час./ед.)</a:t>
                          </a:r>
                          <a:endParaRPr lang="ru-RU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Заказ</a:t>
                          </a:r>
                        </a:p>
                        <a:p>
                          <a:pPr algn="ctr"/>
                          <a:r>
                            <a:rPr lang="ru-RU" sz="1600" b="1" dirty="0" smtClean="0"/>
                            <a:t>(ед.)</a:t>
                          </a:r>
                          <a:endParaRPr lang="ru-RU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2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07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76202" t="-168657" r="-1704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7062" t="-168657" r="-10028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6197" t="-168657" b="-200000"/>
                          </a:stretch>
                        </a:blipFill>
                      </a:tcPr>
                    </a:tc>
                  </a:tr>
                  <a:tr h="407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2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76202" t="-272727" r="-170433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7062" t="-272727" r="-100282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6197" t="-272727" b="-103030"/>
                          </a:stretch>
                        </a:blipFill>
                      </a:tcPr>
                    </a:tc>
                  </a:tr>
                  <a:tr h="407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3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76202" t="-367164" r="-170433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7062" t="-367164" r="-100282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6197" t="-367164" b="-149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119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15888"/>
            <a:ext cx="6751637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 smtClean="0"/>
              <a:t>Сравнить</a:t>
            </a:r>
            <a:r>
              <a:rPr lang="ru-RU" sz="2800" dirty="0" smtClean="0"/>
              <a:t> </a:t>
            </a:r>
            <a:r>
              <a:rPr lang="ru-RU" sz="3200" dirty="0" smtClean="0"/>
              <a:t>систему организационного управления с человеком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169863" y="1306513"/>
            <a:ext cx="5113337" cy="3989387"/>
          </a:xfrm>
        </p:spPr>
        <p:txBody>
          <a:bodyPr/>
          <a:lstStyle/>
          <a:p>
            <a:pPr eaLnBrk="1" hangingPunct="1"/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quarter" idx="4294967295"/>
          </p:nvPr>
        </p:nvSpPr>
        <p:spPr>
          <a:xfrm>
            <a:off x="5605463" y="2376488"/>
            <a:ext cx="3346450" cy="2938462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grpSp>
        <p:nvGrpSpPr>
          <p:cNvPr id="32772" name="Group 5"/>
          <p:cNvGrpSpPr>
            <a:grpSpLocks/>
          </p:cNvGrpSpPr>
          <p:nvPr/>
        </p:nvGrpSpPr>
        <p:grpSpPr bwMode="auto">
          <a:xfrm>
            <a:off x="277813" y="1485900"/>
            <a:ext cx="5113337" cy="3957638"/>
            <a:chOff x="1089" y="4014"/>
            <a:chExt cx="6300" cy="5278"/>
          </a:xfrm>
        </p:grpSpPr>
        <p:sp>
          <p:nvSpPr>
            <p:cNvPr id="32781" name="Rectangle 6"/>
            <p:cNvSpPr>
              <a:spLocks noChangeArrowheads="1"/>
            </p:cNvSpPr>
            <p:nvPr/>
          </p:nvSpPr>
          <p:spPr bwMode="auto">
            <a:xfrm>
              <a:off x="5879" y="7045"/>
              <a:ext cx="1205" cy="6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/>
                <a:t>Результат </a:t>
              </a:r>
              <a:r>
                <a:rPr lang="en-US" altLang="ru-RU" sz="1000" b="1" i="1"/>
                <a:t>Y</a:t>
              </a:r>
              <a:r>
                <a:rPr lang="ru-RU" altLang="ru-RU" sz="1000" b="1"/>
                <a:t> </a:t>
              </a:r>
              <a:endParaRPr lang="en-US" altLang="ru-RU" sz="1000" b="1"/>
            </a:p>
            <a:p>
              <a:pPr algn="ctr"/>
              <a:r>
                <a:rPr lang="ru-RU" altLang="ru-RU" sz="1000" b="1"/>
                <a:t>(норма)</a:t>
              </a:r>
            </a:p>
          </p:txBody>
        </p:sp>
        <p:sp>
          <p:nvSpPr>
            <p:cNvPr id="32782" name="Rectangle 7"/>
            <p:cNvSpPr>
              <a:spLocks noChangeArrowheads="1"/>
            </p:cNvSpPr>
            <p:nvPr/>
          </p:nvSpPr>
          <p:spPr bwMode="auto">
            <a:xfrm>
              <a:off x="1575" y="4685"/>
              <a:ext cx="3568" cy="4059"/>
            </a:xfrm>
            <a:prstGeom prst="rect">
              <a:avLst/>
            </a:prstGeom>
            <a:solidFill>
              <a:srgbClr val="E5E5E5"/>
            </a:solidFill>
            <a:ln w="1270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endParaRPr lang="ru-RU" altLang="ru-RU"/>
            </a:p>
          </p:txBody>
        </p:sp>
        <p:sp>
          <p:nvSpPr>
            <p:cNvPr id="32783" name="Rectangle 8"/>
            <p:cNvSpPr>
              <a:spLocks noChangeArrowheads="1"/>
            </p:cNvSpPr>
            <p:nvPr/>
          </p:nvSpPr>
          <p:spPr bwMode="auto">
            <a:xfrm>
              <a:off x="2208" y="6669"/>
              <a:ext cx="1292" cy="287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vert="wordArtVert" lIns="12700" tIns="12700" rIns="12700" bIns="12700"/>
            <a:lstStyle/>
            <a:p>
              <a:r>
                <a:rPr lang="ru-RU" altLang="ru-RU" sz="900" b="1" dirty="0"/>
                <a:t>Р</a:t>
              </a:r>
            </a:p>
            <a:p>
              <a:r>
                <a:rPr lang="ru-RU" altLang="ru-RU" sz="900" b="1" dirty="0"/>
                <a:t>е</a:t>
              </a:r>
            </a:p>
            <a:p>
              <a:r>
                <a:rPr lang="ru-RU" altLang="ru-RU" sz="900" b="1" dirty="0"/>
                <a:t>ш</a:t>
              </a:r>
            </a:p>
            <a:p>
              <a:r>
                <a:rPr lang="ru-RU" altLang="ru-RU" sz="900" b="1" dirty="0"/>
                <a:t>е</a:t>
              </a:r>
            </a:p>
            <a:p>
              <a:r>
                <a:rPr lang="ru-RU" altLang="ru-RU" sz="900" b="1" dirty="0"/>
                <a:t>н</a:t>
              </a:r>
            </a:p>
            <a:p>
              <a:r>
                <a:rPr lang="ru-RU" altLang="ru-RU" sz="900" b="1" dirty="0"/>
                <a:t>и</a:t>
              </a:r>
            </a:p>
            <a:p>
              <a:r>
                <a:rPr lang="ru-RU" altLang="ru-RU" sz="900" b="1" dirty="0"/>
                <a:t>е</a:t>
              </a:r>
            </a:p>
            <a:p>
              <a:endParaRPr lang="ru-RU" altLang="ru-RU" sz="900" b="1" dirty="0"/>
            </a:p>
          </p:txBody>
        </p:sp>
        <p:sp>
          <p:nvSpPr>
            <p:cNvPr id="32784" name="AutoShape 9"/>
            <p:cNvSpPr>
              <a:spLocks noChangeArrowheads="1"/>
            </p:cNvSpPr>
            <p:nvPr/>
          </p:nvSpPr>
          <p:spPr bwMode="auto">
            <a:xfrm>
              <a:off x="2764" y="5324"/>
              <a:ext cx="1190" cy="66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2000" b="1">
                  <a:solidFill>
                    <a:srgbClr val="FF0000"/>
                  </a:solidFill>
                </a:rPr>
                <a:t>СУ</a:t>
              </a:r>
              <a:endParaRPr lang="ru-RU" altLang="ru-RU">
                <a:solidFill>
                  <a:srgbClr val="FF0000"/>
                </a:solidFill>
              </a:endParaRPr>
            </a:p>
          </p:txBody>
        </p:sp>
        <p:sp>
          <p:nvSpPr>
            <p:cNvPr id="32785" name="AutoShape 10"/>
            <p:cNvSpPr>
              <a:spLocks noChangeArrowheads="1"/>
            </p:cNvSpPr>
            <p:nvPr/>
          </p:nvSpPr>
          <p:spPr bwMode="auto">
            <a:xfrm>
              <a:off x="2794" y="7525"/>
              <a:ext cx="1190" cy="4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2000" b="1">
                  <a:solidFill>
                    <a:schemeClr val="hlink"/>
                  </a:solidFill>
                </a:rPr>
                <a:t>ОУ</a:t>
              </a:r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32786" name="Rectangle 11"/>
            <p:cNvSpPr>
              <a:spLocks noChangeArrowheads="1"/>
            </p:cNvSpPr>
            <p:nvPr/>
          </p:nvSpPr>
          <p:spPr bwMode="auto">
            <a:xfrm>
              <a:off x="5326" y="8409"/>
              <a:ext cx="1608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1000"/>
                <a:t>Внешняя среда</a:t>
              </a:r>
            </a:p>
          </p:txBody>
        </p:sp>
        <p:sp>
          <p:nvSpPr>
            <p:cNvPr id="32787" name="Rectangle 12"/>
            <p:cNvSpPr>
              <a:spLocks noChangeArrowheads="1"/>
            </p:cNvSpPr>
            <p:nvPr/>
          </p:nvSpPr>
          <p:spPr bwMode="auto">
            <a:xfrm>
              <a:off x="1792" y="8323"/>
              <a:ext cx="1910" cy="324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/>
                <a:t>Внутренняя среда</a:t>
              </a:r>
            </a:p>
          </p:txBody>
        </p:sp>
        <p:sp>
          <p:nvSpPr>
            <p:cNvPr id="32788" name="Line 13"/>
            <p:cNvSpPr>
              <a:spLocks noChangeShapeType="1"/>
            </p:cNvSpPr>
            <p:nvPr/>
          </p:nvSpPr>
          <p:spPr bwMode="auto">
            <a:xfrm>
              <a:off x="3350" y="5987"/>
              <a:ext cx="1" cy="1538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32789" name="Rectangle 14"/>
            <p:cNvSpPr>
              <a:spLocks noChangeArrowheads="1"/>
            </p:cNvSpPr>
            <p:nvPr/>
          </p:nvSpPr>
          <p:spPr bwMode="auto">
            <a:xfrm>
              <a:off x="1089" y="5852"/>
              <a:ext cx="990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/>
                <a:t>Ресурсы </a:t>
              </a:r>
              <a:r>
                <a:rPr lang="ru-RU" altLang="ru-RU" sz="1000" b="1" i="1">
                  <a:cs typeface="Arial" charset="0"/>
                </a:rPr>
                <a:t>В</a:t>
              </a:r>
              <a:endParaRPr lang="en-US" altLang="ru-RU" sz="1000" b="1">
                <a:cs typeface="Arial" charset="0"/>
              </a:endParaRPr>
            </a:p>
          </p:txBody>
        </p:sp>
        <p:sp>
          <p:nvSpPr>
            <p:cNvPr id="32790" name="Line 15"/>
            <p:cNvSpPr>
              <a:spLocks noChangeShapeType="1"/>
            </p:cNvSpPr>
            <p:nvPr/>
          </p:nvSpPr>
          <p:spPr bwMode="auto">
            <a:xfrm>
              <a:off x="2127" y="5780"/>
              <a:ext cx="1" cy="19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1" name="Line 16"/>
            <p:cNvSpPr>
              <a:spLocks noChangeShapeType="1"/>
            </p:cNvSpPr>
            <p:nvPr/>
          </p:nvSpPr>
          <p:spPr bwMode="auto">
            <a:xfrm>
              <a:off x="2144" y="7775"/>
              <a:ext cx="6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2" name="Line 17"/>
            <p:cNvSpPr>
              <a:spLocks noChangeShapeType="1"/>
            </p:cNvSpPr>
            <p:nvPr/>
          </p:nvSpPr>
          <p:spPr bwMode="auto">
            <a:xfrm>
              <a:off x="2144" y="5542"/>
              <a:ext cx="6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3" name="Line 18"/>
            <p:cNvSpPr>
              <a:spLocks noChangeShapeType="1"/>
            </p:cNvSpPr>
            <p:nvPr/>
          </p:nvSpPr>
          <p:spPr bwMode="auto">
            <a:xfrm flipV="1">
              <a:off x="2144" y="4979"/>
              <a:ext cx="1" cy="5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4" name="Line 19"/>
            <p:cNvSpPr>
              <a:spLocks noChangeShapeType="1"/>
            </p:cNvSpPr>
            <p:nvPr/>
          </p:nvSpPr>
          <p:spPr bwMode="auto">
            <a:xfrm>
              <a:off x="2144" y="4979"/>
              <a:ext cx="36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5" name="Line 20"/>
            <p:cNvSpPr>
              <a:spLocks noChangeShapeType="1"/>
            </p:cNvSpPr>
            <p:nvPr/>
          </p:nvSpPr>
          <p:spPr bwMode="auto">
            <a:xfrm>
              <a:off x="5828" y="8236"/>
              <a:ext cx="6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6" name="Line 21"/>
            <p:cNvSpPr>
              <a:spLocks noChangeShapeType="1"/>
            </p:cNvSpPr>
            <p:nvPr/>
          </p:nvSpPr>
          <p:spPr bwMode="auto">
            <a:xfrm>
              <a:off x="3998" y="7775"/>
              <a:ext cx="177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7" name="Line 22"/>
            <p:cNvSpPr>
              <a:spLocks noChangeShapeType="1"/>
            </p:cNvSpPr>
            <p:nvPr/>
          </p:nvSpPr>
          <p:spPr bwMode="auto">
            <a:xfrm flipV="1">
              <a:off x="4907" y="5644"/>
              <a:ext cx="1" cy="20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8" name="Line 23"/>
            <p:cNvSpPr>
              <a:spLocks noChangeShapeType="1"/>
            </p:cNvSpPr>
            <p:nvPr/>
          </p:nvSpPr>
          <p:spPr bwMode="auto">
            <a:xfrm flipH="1">
              <a:off x="3953" y="5644"/>
              <a:ext cx="95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med"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9" name="Rectangle 24"/>
            <p:cNvSpPr>
              <a:spLocks noChangeArrowheads="1"/>
            </p:cNvSpPr>
            <p:nvPr/>
          </p:nvSpPr>
          <p:spPr bwMode="auto">
            <a:xfrm>
              <a:off x="3953" y="5320"/>
              <a:ext cx="90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900" b="1"/>
                <a:t>Отклик</a:t>
              </a:r>
              <a:endParaRPr lang="ru-RU" altLang="ru-RU"/>
            </a:p>
          </p:txBody>
        </p:sp>
        <p:sp>
          <p:nvSpPr>
            <p:cNvPr id="32800" name="Rectangle 25"/>
            <p:cNvSpPr>
              <a:spLocks noChangeArrowheads="1"/>
            </p:cNvSpPr>
            <p:nvPr/>
          </p:nvSpPr>
          <p:spPr bwMode="auto">
            <a:xfrm>
              <a:off x="4007" y="7807"/>
              <a:ext cx="1132" cy="459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/>
                <a:t>Результат </a:t>
              </a:r>
              <a:r>
                <a:rPr lang="en-US" altLang="ru-RU" sz="1000" b="1" i="1"/>
                <a:t>Y</a:t>
              </a:r>
              <a:endParaRPr lang="en-US" altLang="ru-RU" sz="1000" b="1"/>
            </a:p>
            <a:p>
              <a:pPr algn="ctr"/>
              <a:r>
                <a:rPr lang="ru-RU" altLang="ru-RU" sz="1000" b="1"/>
                <a:t>(факт)</a:t>
              </a:r>
              <a:endParaRPr lang="ru-RU" altLang="ru-RU" sz="1000"/>
            </a:p>
          </p:txBody>
        </p:sp>
        <p:sp>
          <p:nvSpPr>
            <p:cNvPr id="32801" name="Rectangle 26"/>
            <p:cNvSpPr>
              <a:spLocks noChangeArrowheads="1"/>
            </p:cNvSpPr>
            <p:nvPr/>
          </p:nvSpPr>
          <p:spPr bwMode="auto">
            <a:xfrm>
              <a:off x="1850" y="8951"/>
              <a:ext cx="4512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endParaRPr lang="ru-RU" altLang="ru-RU"/>
            </a:p>
          </p:txBody>
        </p:sp>
        <p:sp>
          <p:nvSpPr>
            <p:cNvPr id="32802" name="Oval 27"/>
            <p:cNvSpPr>
              <a:spLocks noChangeArrowheads="1"/>
            </p:cNvSpPr>
            <p:nvPr/>
          </p:nvSpPr>
          <p:spPr bwMode="auto">
            <a:xfrm>
              <a:off x="5778" y="7720"/>
              <a:ext cx="67" cy="8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altLang="ru-RU"/>
            </a:p>
          </p:txBody>
        </p:sp>
        <p:sp>
          <p:nvSpPr>
            <p:cNvPr id="32803" name="Line 28"/>
            <p:cNvSpPr>
              <a:spLocks noChangeShapeType="1"/>
            </p:cNvSpPr>
            <p:nvPr/>
          </p:nvSpPr>
          <p:spPr bwMode="auto">
            <a:xfrm>
              <a:off x="5812" y="4975"/>
              <a:ext cx="0" cy="26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804" name="Line 29"/>
            <p:cNvSpPr>
              <a:spLocks noChangeShapeType="1"/>
            </p:cNvSpPr>
            <p:nvPr/>
          </p:nvSpPr>
          <p:spPr bwMode="auto">
            <a:xfrm flipV="1">
              <a:off x="5827" y="7871"/>
              <a:ext cx="0" cy="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805" name="Rectangle 30"/>
            <p:cNvSpPr>
              <a:spLocks noChangeArrowheads="1"/>
            </p:cNvSpPr>
            <p:nvPr/>
          </p:nvSpPr>
          <p:spPr bwMode="auto">
            <a:xfrm>
              <a:off x="6481" y="8054"/>
              <a:ext cx="90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900" b="1"/>
                <a:t> </a:t>
              </a:r>
              <a:r>
                <a:rPr lang="ru-RU" altLang="ru-RU" sz="1000" b="1"/>
                <a:t>Проблема</a:t>
              </a:r>
            </a:p>
          </p:txBody>
        </p:sp>
        <p:sp>
          <p:nvSpPr>
            <p:cNvPr id="32806" name="Rectangle 31"/>
            <p:cNvSpPr>
              <a:spLocks noChangeArrowheads="1"/>
            </p:cNvSpPr>
            <p:nvPr/>
          </p:nvSpPr>
          <p:spPr bwMode="auto">
            <a:xfrm>
              <a:off x="2191" y="5034"/>
              <a:ext cx="82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1200" b="1"/>
                <a:t>Цель</a:t>
              </a:r>
              <a:r>
                <a:rPr lang="en-US" altLang="ru-RU" sz="900" b="1"/>
                <a:t> </a:t>
              </a:r>
              <a:r>
                <a:rPr lang="en-US" altLang="ru-RU" sz="1200" b="1" i="1"/>
                <a:t>Z</a:t>
              </a:r>
              <a:endParaRPr lang="ru-RU" altLang="ru-RU" b="1"/>
            </a:p>
          </p:txBody>
        </p:sp>
        <p:sp>
          <p:nvSpPr>
            <p:cNvPr id="32807" name="Line 32"/>
            <p:cNvSpPr>
              <a:spLocks noChangeShapeType="1"/>
            </p:cNvSpPr>
            <p:nvPr/>
          </p:nvSpPr>
          <p:spPr bwMode="auto">
            <a:xfrm>
              <a:off x="5880" y="7776"/>
              <a:ext cx="9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808" name="Line 33"/>
            <p:cNvSpPr>
              <a:spLocks noChangeShapeType="1"/>
            </p:cNvSpPr>
            <p:nvPr/>
          </p:nvSpPr>
          <p:spPr bwMode="auto">
            <a:xfrm rot="5400000">
              <a:off x="3014" y="4332"/>
              <a:ext cx="6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809" name="Rectangle 34"/>
            <p:cNvSpPr>
              <a:spLocks noChangeArrowheads="1"/>
            </p:cNvSpPr>
            <p:nvPr/>
          </p:nvSpPr>
          <p:spPr bwMode="auto">
            <a:xfrm>
              <a:off x="3361" y="4094"/>
              <a:ext cx="276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1200" b="1"/>
                <a:t>Условия</a:t>
              </a:r>
              <a:r>
                <a:rPr lang="en-US" altLang="ru-RU" sz="1200" b="1"/>
                <a:t> </a:t>
              </a:r>
              <a:r>
                <a:rPr lang="ru-RU" altLang="ru-RU" sz="1200" b="1"/>
                <a:t>(ограничения)</a:t>
              </a:r>
              <a:r>
                <a:rPr lang="en-US" altLang="ru-RU" sz="1200" b="1" i="1"/>
                <a:t>E       </a:t>
              </a:r>
              <a:endParaRPr lang="ru-RU" altLang="ru-RU" sz="1200" b="1"/>
            </a:p>
          </p:txBody>
        </p:sp>
        <p:sp>
          <p:nvSpPr>
            <p:cNvPr id="32810" name="Line 35"/>
            <p:cNvSpPr>
              <a:spLocks noChangeShapeType="1"/>
            </p:cNvSpPr>
            <p:nvPr/>
          </p:nvSpPr>
          <p:spPr bwMode="auto">
            <a:xfrm>
              <a:off x="1430" y="5776"/>
              <a:ext cx="13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811" name="Rectangle 36"/>
            <p:cNvSpPr>
              <a:spLocks noChangeArrowheads="1"/>
            </p:cNvSpPr>
            <p:nvPr/>
          </p:nvSpPr>
          <p:spPr bwMode="auto">
            <a:xfrm>
              <a:off x="3500" y="6642"/>
              <a:ext cx="28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1200" b="1" dirty="0"/>
                <a:t> </a:t>
              </a:r>
              <a:r>
                <a:rPr lang="en-US" altLang="ru-RU" sz="1200" b="1" dirty="0"/>
                <a:t>Х</a:t>
              </a:r>
              <a:r>
                <a:rPr lang="ru-RU" altLang="ru-RU" sz="1200" b="1" dirty="0"/>
                <a:t> </a:t>
              </a:r>
              <a:endParaRPr lang="ru-RU" altLang="ru-RU" dirty="0"/>
            </a:p>
          </p:txBody>
        </p:sp>
      </p:grpSp>
      <p:pic>
        <p:nvPicPr>
          <p:cNvPr id="32773" name="Picture 3" descr="C:\Program Files\Microsoft Office\MEDIA\CAGCAT10\j0285698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7850" y="1801813"/>
            <a:ext cx="3017838" cy="322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Полилиния 68"/>
          <p:cNvSpPr/>
          <p:nvPr/>
        </p:nvSpPr>
        <p:spPr>
          <a:xfrm>
            <a:off x="1258888" y="2282825"/>
            <a:ext cx="1679575" cy="1049338"/>
          </a:xfrm>
          <a:custGeom>
            <a:avLst/>
            <a:gdLst>
              <a:gd name="connsiteX0" fmla="*/ 98854 w 1680519"/>
              <a:gd name="connsiteY0" fmla="*/ 185351 h 1050324"/>
              <a:gd name="connsiteX1" fmla="*/ 160638 w 1680519"/>
              <a:gd name="connsiteY1" fmla="*/ 148281 h 1050324"/>
              <a:gd name="connsiteX2" fmla="*/ 185351 w 1680519"/>
              <a:gd name="connsiteY2" fmla="*/ 111211 h 1050324"/>
              <a:gd name="connsiteX3" fmla="*/ 222421 w 1680519"/>
              <a:gd name="connsiteY3" fmla="*/ 98854 h 1050324"/>
              <a:gd name="connsiteX4" fmla="*/ 259492 w 1680519"/>
              <a:gd name="connsiteY4" fmla="*/ 74141 h 1050324"/>
              <a:gd name="connsiteX5" fmla="*/ 333632 w 1680519"/>
              <a:gd name="connsiteY5" fmla="*/ 49427 h 1050324"/>
              <a:gd name="connsiteX6" fmla="*/ 407773 w 1680519"/>
              <a:gd name="connsiteY6" fmla="*/ 24714 h 1050324"/>
              <a:gd name="connsiteX7" fmla="*/ 518984 w 1680519"/>
              <a:gd name="connsiteY7" fmla="*/ 0 h 1050324"/>
              <a:gd name="connsiteX8" fmla="*/ 1309816 w 1680519"/>
              <a:gd name="connsiteY8" fmla="*/ 12357 h 1050324"/>
              <a:gd name="connsiteX9" fmla="*/ 1346886 w 1680519"/>
              <a:gd name="connsiteY9" fmla="*/ 37070 h 1050324"/>
              <a:gd name="connsiteX10" fmla="*/ 1421027 w 1680519"/>
              <a:gd name="connsiteY10" fmla="*/ 74141 h 1050324"/>
              <a:gd name="connsiteX11" fmla="*/ 1458097 w 1680519"/>
              <a:gd name="connsiteY11" fmla="*/ 111211 h 1050324"/>
              <a:gd name="connsiteX12" fmla="*/ 1532238 w 1680519"/>
              <a:gd name="connsiteY12" fmla="*/ 148281 h 1050324"/>
              <a:gd name="connsiteX13" fmla="*/ 1544594 w 1680519"/>
              <a:gd name="connsiteY13" fmla="*/ 185351 h 1050324"/>
              <a:gd name="connsiteX14" fmla="*/ 1606378 w 1680519"/>
              <a:gd name="connsiteY14" fmla="*/ 259492 h 1050324"/>
              <a:gd name="connsiteX15" fmla="*/ 1631092 w 1680519"/>
              <a:gd name="connsiteY15" fmla="*/ 333632 h 1050324"/>
              <a:gd name="connsiteX16" fmla="*/ 1655805 w 1680519"/>
              <a:gd name="connsiteY16" fmla="*/ 420130 h 1050324"/>
              <a:gd name="connsiteX17" fmla="*/ 1680519 w 1680519"/>
              <a:gd name="connsiteY17" fmla="*/ 506627 h 1050324"/>
              <a:gd name="connsiteX18" fmla="*/ 1668162 w 1680519"/>
              <a:gd name="connsiteY18" fmla="*/ 729049 h 1050324"/>
              <a:gd name="connsiteX19" fmla="*/ 1643448 w 1680519"/>
              <a:gd name="connsiteY19" fmla="*/ 803189 h 1050324"/>
              <a:gd name="connsiteX20" fmla="*/ 1569308 w 1680519"/>
              <a:gd name="connsiteY20" fmla="*/ 852616 h 1050324"/>
              <a:gd name="connsiteX21" fmla="*/ 1532238 w 1680519"/>
              <a:gd name="connsiteY21" fmla="*/ 877330 h 1050324"/>
              <a:gd name="connsiteX22" fmla="*/ 1445740 w 1680519"/>
              <a:gd name="connsiteY22" fmla="*/ 914400 h 1050324"/>
              <a:gd name="connsiteX23" fmla="*/ 1408670 w 1680519"/>
              <a:gd name="connsiteY23" fmla="*/ 939114 h 1050324"/>
              <a:gd name="connsiteX24" fmla="*/ 1322173 w 1680519"/>
              <a:gd name="connsiteY24" fmla="*/ 963827 h 1050324"/>
              <a:gd name="connsiteX25" fmla="*/ 1285102 w 1680519"/>
              <a:gd name="connsiteY25" fmla="*/ 976184 h 1050324"/>
              <a:gd name="connsiteX26" fmla="*/ 1186248 w 1680519"/>
              <a:gd name="connsiteY26" fmla="*/ 1000897 h 1050324"/>
              <a:gd name="connsiteX27" fmla="*/ 1112108 w 1680519"/>
              <a:gd name="connsiteY27" fmla="*/ 1025611 h 1050324"/>
              <a:gd name="connsiteX28" fmla="*/ 1075038 w 1680519"/>
              <a:gd name="connsiteY28" fmla="*/ 1050324 h 1050324"/>
              <a:gd name="connsiteX29" fmla="*/ 605481 w 1680519"/>
              <a:gd name="connsiteY29" fmla="*/ 1037968 h 1050324"/>
              <a:gd name="connsiteX30" fmla="*/ 568411 w 1680519"/>
              <a:gd name="connsiteY30" fmla="*/ 1025611 h 1050324"/>
              <a:gd name="connsiteX31" fmla="*/ 518984 w 1680519"/>
              <a:gd name="connsiteY31" fmla="*/ 1013254 h 1050324"/>
              <a:gd name="connsiteX32" fmla="*/ 481913 w 1680519"/>
              <a:gd name="connsiteY32" fmla="*/ 988541 h 1050324"/>
              <a:gd name="connsiteX33" fmla="*/ 444843 w 1680519"/>
              <a:gd name="connsiteY33" fmla="*/ 976184 h 1050324"/>
              <a:gd name="connsiteX34" fmla="*/ 370702 w 1680519"/>
              <a:gd name="connsiteY34" fmla="*/ 926757 h 1050324"/>
              <a:gd name="connsiteX35" fmla="*/ 296562 w 1680519"/>
              <a:gd name="connsiteY35" fmla="*/ 864973 h 1050324"/>
              <a:gd name="connsiteX36" fmla="*/ 148281 w 1680519"/>
              <a:gd name="connsiteY36" fmla="*/ 642551 h 1050324"/>
              <a:gd name="connsiteX37" fmla="*/ 98854 w 1680519"/>
              <a:gd name="connsiteY37" fmla="*/ 568411 h 1050324"/>
              <a:gd name="connsiteX38" fmla="*/ 74140 w 1680519"/>
              <a:gd name="connsiteY38" fmla="*/ 531341 h 1050324"/>
              <a:gd name="connsiteX39" fmla="*/ 61784 w 1680519"/>
              <a:gd name="connsiteY39" fmla="*/ 494270 h 1050324"/>
              <a:gd name="connsiteX40" fmla="*/ 37070 w 1680519"/>
              <a:gd name="connsiteY40" fmla="*/ 457200 h 1050324"/>
              <a:gd name="connsiteX41" fmla="*/ 12356 w 1680519"/>
              <a:gd name="connsiteY41" fmla="*/ 383059 h 1050324"/>
              <a:gd name="connsiteX42" fmla="*/ 0 w 1680519"/>
              <a:gd name="connsiteY42" fmla="*/ 345989 h 1050324"/>
              <a:gd name="connsiteX43" fmla="*/ 12356 w 1680519"/>
              <a:gd name="connsiteY43" fmla="*/ 259492 h 1050324"/>
              <a:gd name="connsiteX44" fmla="*/ 49427 w 1680519"/>
              <a:gd name="connsiteY44" fmla="*/ 247135 h 1050324"/>
              <a:gd name="connsiteX45" fmla="*/ 123567 w 1680519"/>
              <a:gd name="connsiteY45" fmla="*/ 197708 h 1050324"/>
              <a:gd name="connsiteX46" fmla="*/ 160638 w 1680519"/>
              <a:gd name="connsiteY46" fmla="*/ 160638 h 105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680519" h="1050324">
                <a:moveTo>
                  <a:pt x="98854" y="185351"/>
                </a:moveTo>
                <a:cubicBezTo>
                  <a:pt x="119449" y="172994"/>
                  <a:pt x="142403" y="163911"/>
                  <a:pt x="160638" y="148281"/>
                </a:cubicBezTo>
                <a:cubicBezTo>
                  <a:pt x="171914" y="138616"/>
                  <a:pt x="173755" y="120488"/>
                  <a:pt x="185351" y="111211"/>
                </a:cubicBezTo>
                <a:cubicBezTo>
                  <a:pt x="195522" y="103074"/>
                  <a:pt x="210771" y="104679"/>
                  <a:pt x="222421" y="98854"/>
                </a:cubicBezTo>
                <a:cubicBezTo>
                  <a:pt x="235704" y="92212"/>
                  <a:pt x="245921" y="80173"/>
                  <a:pt x="259492" y="74141"/>
                </a:cubicBezTo>
                <a:cubicBezTo>
                  <a:pt x="283297" y="63561"/>
                  <a:pt x="308919" y="57665"/>
                  <a:pt x="333632" y="49427"/>
                </a:cubicBezTo>
                <a:cubicBezTo>
                  <a:pt x="333643" y="49423"/>
                  <a:pt x="407762" y="24716"/>
                  <a:pt x="407773" y="24714"/>
                </a:cubicBezTo>
                <a:cubicBezTo>
                  <a:pt x="494761" y="10216"/>
                  <a:pt x="458144" y="20280"/>
                  <a:pt x="518984" y="0"/>
                </a:cubicBezTo>
                <a:cubicBezTo>
                  <a:pt x="782595" y="4119"/>
                  <a:pt x="1046437" y="564"/>
                  <a:pt x="1309816" y="12357"/>
                </a:cubicBezTo>
                <a:cubicBezTo>
                  <a:pt x="1324652" y="13021"/>
                  <a:pt x="1333603" y="30429"/>
                  <a:pt x="1346886" y="37070"/>
                </a:cubicBezTo>
                <a:cubicBezTo>
                  <a:pt x="1402615" y="64934"/>
                  <a:pt x="1367908" y="29875"/>
                  <a:pt x="1421027" y="74141"/>
                </a:cubicBezTo>
                <a:cubicBezTo>
                  <a:pt x="1434452" y="85328"/>
                  <a:pt x="1444672" y="100024"/>
                  <a:pt x="1458097" y="111211"/>
                </a:cubicBezTo>
                <a:cubicBezTo>
                  <a:pt x="1490035" y="137826"/>
                  <a:pt x="1495085" y="135897"/>
                  <a:pt x="1532238" y="148281"/>
                </a:cubicBezTo>
                <a:cubicBezTo>
                  <a:pt x="1536357" y="160638"/>
                  <a:pt x="1537369" y="174514"/>
                  <a:pt x="1544594" y="185351"/>
                </a:cubicBezTo>
                <a:cubicBezTo>
                  <a:pt x="1583396" y="243554"/>
                  <a:pt x="1579425" y="198847"/>
                  <a:pt x="1606378" y="259492"/>
                </a:cubicBezTo>
                <a:cubicBezTo>
                  <a:pt x="1616958" y="283297"/>
                  <a:pt x="1622854" y="308919"/>
                  <a:pt x="1631092" y="333632"/>
                </a:cubicBezTo>
                <a:cubicBezTo>
                  <a:pt x="1660713" y="422497"/>
                  <a:pt x="1624779" y="311543"/>
                  <a:pt x="1655805" y="420130"/>
                </a:cubicBezTo>
                <a:cubicBezTo>
                  <a:pt x="1691260" y="544220"/>
                  <a:pt x="1641889" y="352110"/>
                  <a:pt x="1680519" y="506627"/>
                </a:cubicBezTo>
                <a:cubicBezTo>
                  <a:pt x="1676400" y="580768"/>
                  <a:pt x="1677372" y="655367"/>
                  <a:pt x="1668162" y="729049"/>
                </a:cubicBezTo>
                <a:cubicBezTo>
                  <a:pt x="1664931" y="754898"/>
                  <a:pt x="1665123" y="788739"/>
                  <a:pt x="1643448" y="803189"/>
                </a:cubicBezTo>
                <a:lnTo>
                  <a:pt x="1569308" y="852616"/>
                </a:lnTo>
                <a:cubicBezTo>
                  <a:pt x="1556951" y="860854"/>
                  <a:pt x="1546327" y="872634"/>
                  <a:pt x="1532238" y="877330"/>
                </a:cubicBezTo>
                <a:cubicBezTo>
                  <a:pt x="1490647" y="891193"/>
                  <a:pt x="1488496" y="889967"/>
                  <a:pt x="1445740" y="914400"/>
                </a:cubicBezTo>
                <a:cubicBezTo>
                  <a:pt x="1432846" y="921768"/>
                  <a:pt x="1421953" y="932472"/>
                  <a:pt x="1408670" y="939114"/>
                </a:cubicBezTo>
                <a:cubicBezTo>
                  <a:pt x="1388924" y="948987"/>
                  <a:pt x="1340641" y="958550"/>
                  <a:pt x="1322173" y="963827"/>
                </a:cubicBezTo>
                <a:cubicBezTo>
                  <a:pt x="1309649" y="967405"/>
                  <a:pt x="1297668" y="972757"/>
                  <a:pt x="1285102" y="976184"/>
                </a:cubicBezTo>
                <a:cubicBezTo>
                  <a:pt x="1252333" y="985121"/>
                  <a:pt x="1218470" y="990156"/>
                  <a:pt x="1186248" y="1000897"/>
                </a:cubicBezTo>
                <a:cubicBezTo>
                  <a:pt x="1161535" y="1009135"/>
                  <a:pt x="1133783" y="1011161"/>
                  <a:pt x="1112108" y="1025611"/>
                </a:cubicBezTo>
                <a:lnTo>
                  <a:pt x="1075038" y="1050324"/>
                </a:lnTo>
                <a:cubicBezTo>
                  <a:pt x="918519" y="1046205"/>
                  <a:pt x="761868" y="1045596"/>
                  <a:pt x="605481" y="1037968"/>
                </a:cubicBezTo>
                <a:cubicBezTo>
                  <a:pt x="592471" y="1037333"/>
                  <a:pt x="580935" y="1029189"/>
                  <a:pt x="568411" y="1025611"/>
                </a:cubicBezTo>
                <a:cubicBezTo>
                  <a:pt x="552082" y="1020945"/>
                  <a:pt x="535460" y="1017373"/>
                  <a:pt x="518984" y="1013254"/>
                </a:cubicBezTo>
                <a:cubicBezTo>
                  <a:pt x="506627" y="1005016"/>
                  <a:pt x="495196" y="995183"/>
                  <a:pt x="481913" y="988541"/>
                </a:cubicBezTo>
                <a:cubicBezTo>
                  <a:pt x="470263" y="982716"/>
                  <a:pt x="456229" y="982510"/>
                  <a:pt x="444843" y="976184"/>
                </a:cubicBezTo>
                <a:cubicBezTo>
                  <a:pt x="418879" y="961759"/>
                  <a:pt x="391704" y="947760"/>
                  <a:pt x="370702" y="926757"/>
                </a:cubicBezTo>
                <a:cubicBezTo>
                  <a:pt x="323131" y="879185"/>
                  <a:pt x="348172" y="899379"/>
                  <a:pt x="296562" y="864973"/>
                </a:cubicBezTo>
                <a:lnTo>
                  <a:pt x="148281" y="642551"/>
                </a:lnTo>
                <a:lnTo>
                  <a:pt x="98854" y="568411"/>
                </a:lnTo>
                <a:lnTo>
                  <a:pt x="74140" y="531341"/>
                </a:lnTo>
                <a:cubicBezTo>
                  <a:pt x="70021" y="518984"/>
                  <a:pt x="67609" y="505920"/>
                  <a:pt x="61784" y="494270"/>
                </a:cubicBezTo>
                <a:cubicBezTo>
                  <a:pt x="55143" y="480987"/>
                  <a:pt x="43102" y="470771"/>
                  <a:pt x="37070" y="457200"/>
                </a:cubicBezTo>
                <a:cubicBezTo>
                  <a:pt x="26490" y="433395"/>
                  <a:pt x="20594" y="407773"/>
                  <a:pt x="12356" y="383059"/>
                </a:cubicBezTo>
                <a:lnTo>
                  <a:pt x="0" y="345989"/>
                </a:lnTo>
                <a:cubicBezTo>
                  <a:pt x="4119" y="317157"/>
                  <a:pt x="-669" y="285542"/>
                  <a:pt x="12356" y="259492"/>
                </a:cubicBezTo>
                <a:cubicBezTo>
                  <a:pt x="18181" y="247842"/>
                  <a:pt x="38041" y="253461"/>
                  <a:pt x="49427" y="247135"/>
                </a:cubicBezTo>
                <a:cubicBezTo>
                  <a:pt x="75391" y="232711"/>
                  <a:pt x="123567" y="197708"/>
                  <a:pt x="123567" y="197708"/>
                </a:cubicBezTo>
                <a:cubicBezTo>
                  <a:pt x="150566" y="157211"/>
                  <a:pt x="133430" y="160638"/>
                  <a:pt x="160638" y="160638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2" name="Полилиния 71"/>
          <p:cNvSpPr/>
          <p:nvPr/>
        </p:nvSpPr>
        <p:spPr>
          <a:xfrm>
            <a:off x="1173163" y="3859213"/>
            <a:ext cx="1679575" cy="1050925"/>
          </a:xfrm>
          <a:custGeom>
            <a:avLst/>
            <a:gdLst>
              <a:gd name="connsiteX0" fmla="*/ 98854 w 1680519"/>
              <a:gd name="connsiteY0" fmla="*/ 185351 h 1050324"/>
              <a:gd name="connsiteX1" fmla="*/ 160638 w 1680519"/>
              <a:gd name="connsiteY1" fmla="*/ 148281 h 1050324"/>
              <a:gd name="connsiteX2" fmla="*/ 185351 w 1680519"/>
              <a:gd name="connsiteY2" fmla="*/ 111211 h 1050324"/>
              <a:gd name="connsiteX3" fmla="*/ 222421 w 1680519"/>
              <a:gd name="connsiteY3" fmla="*/ 98854 h 1050324"/>
              <a:gd name="connsiteX4" fmla="*/ 259492 w 1680519"/>
              <a:gd name="connsiteY4" fmla="*/ 74141 h 1050324"/>
              <a:gd name="connsiteX5" fmla="*/ 333632 w 1680519"/>
              <a:gd name="connsiteY5" fmla="*/ 49427 h 1050324"/>
              <a:gd name="connsiteX6" fmla="*/ 407773 w 1680519"/>
              <a:gd name="connsiteY6" fmla="*/ 24714 h 1050324"/>
              <a:gd name="connsiteX7" fmla="*/ 518984 w 1680519"/>
              <a:gd name="connsiteY7" fmla="*/ 0 h 1050324"/>
              <a:gd name="connsiteX8" fmla="*/ 1309816 w 1680519"/>
              <a:gd name="connsiteY8" fmla="*/ 12357 h 1050324"/>
              <a:gd name="connsiteX9" fmla="*/ 1346886 w 1680519"/>
              <a:gd name="connsiteY9" fmla="*/ 37070 h 1050324"/>
              <a:gd name="connsiteX10" fmla="*/ 1421027 w 1680519"/>
              <a:gd name="connsiteY10" fmla="*/ 74141 h 1050324"/>
              <a:gd name="connsiteX11" fmla="*/ 1458097 w 1680519"/>
              <a:gd name="connsiteY11" fmla="*/ 111211 h 1050324"/>
              <a:gd name="connsiteX12" fmla="*/ 1532238 w 1680519"/>
              <a:gd name="connsiteY12" fmla="*/ 148281 h 1050324"/>
              <a:gd name="connsiteX13" fmla="*/ 1544594 w 1680519"/>
              <a:gd name="connsiteY13" fmla="*/ 185351 h 1050324"/>
              <a:gd name="connsiteX14" fmla="*/ 1606378 w 1680519"/>
              <a:gd name="connsiteY14" fmla="*/ 259492 h 1050324"/>
              <a:gd name="connsiteX15" fmla="*/ 1631092 w 1680519"/>
              <a:gd name="connsiteY15" fmla="*/ 333632 h 1050324"/>
              <a:gd name="connsiteX16" fmla="*/ 1655805 w 1680519"/>
              <a:gd name="connsiteY16" fmla="*/ 420130 h 1050324"/>
              <a:gd name="connsiteX17" fmla="*/ 1680519 w 1680519"/>
              <a:gd name="connsiteY17" fmla="*/ 506627 h 1050324"/>
              <a:gd name="connsiteX18" fmla="*/ 1668162 w 1680519"/>
              <a:gd name="connsiteY18" fmla="*/ 729049 h 1050324"/>
              <a:gd name="connsiteX19" fmla="*/ 1643448 w 1680519"/>
              <a:gd name="connsiteY19" fmla="*/ 803189 h 1050324"/>
              <a:gd name="connsiteX20" fmla="*/ 1569308 w 1680519"/>
              <a:gd name="connsiteY20" fmla="*/ 852616 h 1050324"/>
              <a:gd name="connsiteX21" fmla="*/ 1532238 w 1680519"/>
              <a:gd name="connsiteY21" fmla="*/ 877330 h 1050324"/>
              <a:gd name="connsiteX22" fmla="*/ 1445740 w 1680519"/>
              <a:gd name="connsiteY22" fmla="*/ 914400 h 1050324"/>
              <a:gd name="connsiteX23" fmla="*/ 1408670 w 1680519"/>
              <a:gd name="connsiteY23" fmla="*/ 939114 h 1050324"/>
              <a:gd name="connsiteX24" fmla="*/ 1322173 w 1680519"/>
              <a:gd name="connsiteY24" fmla="*/ 963827 h 1050324"/>
              <a:gd name="connsiteX25" fmla="*/ 1285102 w 1680519"/>
              <a:gd name="connsiteY25" fmla="*/ 976184 h 1050324"/>
              <a:gd name="connsiteX26" fmla="*/ 1186248 w 1680519"/>
              <a:gd name="connsiteY26" fmla="*/ 1000897 h 1050324"/>
              <a:gd name="connsiteX27" fmla="*/ 1112108 w 1680519"/>
              <a:gd name="connsiteY27" fmla="*/ 1025611 h 1050324"/>
              <a:gd name="connsiteX28" fmla="*/ 1075038 w 1680519"/>
              <a:gd name="connsiteY28" fmla="*/ 1050324 h 1050324"/>
              <a:gd name="connsiteX29" fmla="*/ 605481 w 1680519"/>
              <a:gd name="connsiteY29" fmla="*/ 1037968 h 1050324"/>
              <a:gd name="connsiteX30" fmla="*/ 568411 w 1680519"/>
              <a:gd name="connsiteY30" fmla="*/ 1025611 h 1050324"/>
              <a:gd name="connsiteX31" fmla="*/ 518984 w 1680519"/>
              <a:gd name="connsiteY31" fmla="*/ 1013254 h 1050324"/>
              <a:gd name="connsiteX32" fmla="*/ 481913 w 1680519"/>
              <a:gd name="connsiteY32" fmla="*/ 988541 h 1050324"/>
              <a:gd name="connsiteX33" fmla="*/ 444843 w 1680519"/>
              <a:gd name="connsiteY33" fmla="*/ 976184 h 1050324"/>
              <a:gd name="connsiteX34" fmla="*/ 370702 w 1680519"/>
              <a:gd name="connsiteY34" fmla="*/ 926757 h 1050324"/>
              <a:gd name="connsiteX35" fmla="*/ 296562 w 1680519"/>
              <a:gd name="connsiteY35" fmla="*/ 864973 h 1050324"/>
              <a:gd name="connsiteX36" fmla="*/ 148281 w 1680519"/>
              <a:gd name="connsiteY36" fmla="*/ 642551 h 1050324"/>
              <a:gd name="connsiteX37" fmla="*/ 98854 w 1680519"/>
              <a:gd name="connsiteY37" fmla="*/ 568411 h 1050324"/>
              <a:gd name="connsiteX38" fmla="*/ 74140 w 1680519"/>
              <a:gd name="connsiteY38" fmla="*/ 531341 h 1050324"/>
              <a:gd name="connsiteX39" fmla="*/ 61784 w 1680519"/>
              <a:gd name="connsiteY39" fmla="*/ 494270 h 1050324"/>
              <a:gd name="connsiteX40" fmla="*/ 37070 w 1680519"/>
              <a:gd name="connsiteY40" fmla="*/ 457200 h 1050324"/>
              <a:gd name="connsiteX41" fmla="*/ 12356 w 1680519"/>
              <a:gd name="connsiteY41" fmla="*/ 383059 h 1050324"/>
              <a:gd name="connsiteX42" fmla="*/ 0 w 1680519"/>
              <a:gd name="connsiteY42" fmla="*/ 345989 h 1050324"/>
              <a:gd name="connsiteX43" fmla="*/ 12356 w 1680519"/>
              <a:gd name="connsiteY43" fmla="*/ 259492 h 1050324"/>
              <a:gd name="connsiteX44" fmla="*/ 49427 w 1680519"/>
              <a:gd name="connsiteY44" fmla="*/ 247135 h 1050324"/>
              <a:gd name="connsiteX45" fmla="*/ 123567 w 1680519"/>
              <a:gd name="connsiteY45" fmla="*/ 197708 h 1050324"/>
              <a:gd name="connsiteX46" fmla="*/ 160638 w 1680519"/>
              <a:gd name="connsiteY46" fmla="*/ 160638 h 105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680519" h="1050324">
                <a:moveTo>
                  <a:pt x="98854" y="185351"/>
                </a:moveTo>
                <a:cubicBezTo>
                  <a:pt x="119449" y="172994"/>
                  <a:pt x="142403" y="163911"/>
                  <a:pt x="160638" y="148281"/>
                </a:cubicBezTo>
                <a:cubicBezTo>
                  <a:pt x="171914" y="138616"/>
                  <a:pt x="173755" y="120488"/>
                  <a:pt x="185351" y="111211"/>
                </a:cubicBezTo>
                <a:cubicBezTo>
                  <a:pt x="195522" y="103074"/>
                  <a:pt x="210771" y="104679"/>
                  <a:pt x="222421" y="98854"/>
                </a:cubicBezTo>
                <a:cubicBezTo>
                  <a:pt x="235704" y="92212"/>
                  <a:pt x="245921" y="80173"/>
                  <a:pt x="259492" y="74141"/>
                </a:cubicBezTo>
                <a:cubicBezTo>
                  <a:pt x="283297" y="63561"/>
                  <a:pt x="308919" y="57665"/>
                  <a:pt x="333632" y="49427"/>
                </a:cubicBezTo>
                <a:cubicBezTo>
                  <a:pt x="333643" y="49423"/>
                  <a:pt x="407762" y="24716"/>
                  <a:pt x="407773" y="24714"/>
                </a:cubicBezTo>
                <a:cubicBezTo>
                  <a:pt x="494761" y="10216"/>
                  <a:pt x="458144" y="20280"/>
                  <a:pt x="518984" y="0"/>
                </a:cubicBezTo>
                <a:cubicBezTo>
                  <a:pt x="782595" y="4119"/>
                  <a:pt x="1046437" y="564"/>
                  <a:pt x="1309816" y="12357"/>
                </a:cubicBezTo>
                <a:cubicBezTo>
                  <a:pt x="1324652" y="13021"/>
                  <a:pt x="1333603" y="30429"/>
                  <a:pt x="1346886" y="37070"/>
                </a:cubicBezTo>
                <a:cubicBezTo>
                  <a:pt x="1402615" y="64934"/>
                  <a:pt x="1367908" y="29875"/>
                  <a:pt x="1421027" y="74141"/>
                </a:cubicBezTo>
                <a:cubicBezTo>
                  <a:pt x="1434452" y="85328"/>
                  <a:pt x="1444672" y="100024"/>
                  <a:pt x="1458097" y="111211"/>
                </a:cubicBezTo>
                <a:cubicBezTo>
                  <a:pt x="1490035" y="137826"/>
                  <a:pt x="1495085" y="135897"/>
                  <a:pt x="1532238" y="148281"/>
                </a:cubicBezTo>
                <a:cubicBezTo>
                  <a:pt x="1536357" y="160638"/>
                  <a:pt x="1537369" y="174514"/>
                  <a:pt x="1544594" y="185351"/>
                </a:cubicBezTo>
                <a:cubicBezTo>
                  <a:pt x="1583396" y="243554"/>
                  <a:pt x="1579425" y="198847"/>
                  <a:pt x="1606378" y="259492"/>
                </a:cubicBezTo>
                <a:cubicBezTo>
                  <a:pt x="1616958" y="283297"/>
                  <a:pt x="1622854" y="308919"/>
                  <a:pt x="1631092" y="333632"/>
                </a:cubicBezTo>
                <a:cubicBezTo>
                  <a:pt x="1660713" y="422497"/>
                  <a:pt x="1624779" y="311543"/>
                  <a:pt x="1655805" y="420130"/>
                </a:cubicBezTo>
                <a:cubicBezTo>
                  <a:pt x="1691260" y="544220"/>
                  <a:pt x="1641889" y="352110"/>
                  <a:pt x="1680519" y="506627"/>
                </a:cubicBezTo>
                <a:cubicBezTo>
                  <a:pt x="1676400" y="580768"/>
                  <a:pt x="1677372" y="655367"/>
                  <a:pt x="1668162" y="729049"/>
                </a:cubicBezTo>
                <a:cubicBezTo>
                  <a:pt x="1664931" y="754898"/>
                  <a:pt x="1665123" y="788739"/>
                  <a:pt x="1643448" y="803189"/>
                </a:cubicBezTo>
                <a:lnTo>
                  <a:pt x="1569308" y="852616"/>
                </a:lnTo>
                <a:cubicBezTo>
                  <a:pt x="1556951" y="860854"/>
                  <a:pt x="1546327" y="872634"/>
                  <a:pt x="1532238" y="877330"/>
                </a:cubicBezTo>
                <a:cubicBezTo>
                  <a:pt x="1490647" y="891193"/>
                  <a:pt x="1488496" y="889967"/>
                  <a:pt x="1445740" y="914400"/>
                </a:cubicBezTo>
                <a:cubicBezTo>
                  <a:pt x="1432846" y="921768"/>
                  <a:pt x="1421953" y="932472"/>
                  <a:pt x="1408670" y="939114"/>
                </a:cubicBezTo>
                <a:cubicBezTo>
                  <a:pt x="1388924" y="948987"/>
                  <a:pt x="1340641" y="958550"/>
                  <a:pt x="1322173" y="963827"/>
                </a:cubicBezTo>
                <a:cubicBezTo>
                  <a:pt x="1309649" y="967405"/>
                  <a:pt x="1297668" y="972757"/>
                  <a:pt x="1285102" y="976184"/>
                </a:cubicBezTo>
                <a:cubicBezTo>
                  <a:pt x="1252333" y="985121"/>
                  <a:pt x="1218470" y="990156"/>
                  <a:pt x="1186248" y="1000897"/>
                </a:cubicBezTo>
                <a:cubicBezTo>
                  <a:pt x="1161535" y="1009135"/>
                  <a:pt x="1133783" y="1011161"/>
                  <a:pt x="1112108" y="1025611"/>
                </a:cubicBezTo>
                <a:lnTo>
                  <a:pt x="1075038" y="1050324"/>
                </a:lnTo>
                <a:cubicBezTo>
                  <a:pt x="918519" y="1046205"/>
                  <a:pt x="761868" y="1045596"/>
                  <a:pt x="605481" y="1037968"/>
                </a:cubicBezTo>
                <a:cubicBezTo>
                  <a:pt x="592471" y="1037333"/>
                  <a:pt x="580935" y="1029189"/>
                  <a:pt x="568411" y="1025611"/>
                </a:cubicBezTo>
                <a:cubicBezTo>
                  <a:pt x="552082" y="1020945"/>
                  <a:pt x="535460" y="1017373"/>
                  <a:pt x="518984" y="1013254"/>
                </a:cubicBezTo>
                <a:cubicBezTo>
                  <a:pt x="506627" y="1005016"/>
                  <a:pt x="495196" y="995183"/>
                  <a:pt x="481913" y="988541"/>
                </a:cubicBezTo>
                <a:cubicBezTo>
                  <a:pt x="470263" y="982716"/>
                  <a:pt x="456229" y="982510"/>
                  <a:pt x="444843" y="976184"/>
                </a:cubicBezTo>
                <a:cubicBezTo>
                  <a:pt x="418879" y="961759"/>
                  <a:pt x="391704" y="947760"/>
                  <a:pt x="370702" y="926757"/>
                </a:cubicBezTo>
                <a:cubicBezTo>
                  <a:pt x="323131" y="879185"/>
                  <a:pt x="348172" y="899379"/>
                  <a:pt x="296562" y="864973"/>
                </a:cubicBezTo>
                <a:lnTo>
                  <a:pt x="148281" y="642551"/>
                </a:lnTo>
                <a:lnTo>
                  <a:pt x="98854" y="568411"/>
                </a:lnTo>
                <a:lnTo>
                  <a:pt x="74140" y="531341"/>
                </a:lnTo>
                <a:cubicBezTo>
                  <a:pt x="70021" y="518984"/>
                  <a:pt x="67609" y="505920"/>
                  <a:pt x="61784" y="494270"/>
                </a:cubicBezTo>
                <a:cubicBezTo>
                  <a:pt x="55143" y="480987"/>
                  <a:pt x="43102" y="470771"/>
                  <a:pt x="37070" y="457200"/>
                </a:cubicBezTo>
                <a:cubicBezTo>
                  <a:pt x="26490" y="433395"/>
                  <a:pt x="20594" y="407773"/>
                  <a:pt x="12356" y="383059"/>
                </a:cubicBezTo>
                <a:lnTo>
                  <a:pt x="0" y="345989"/>
                </a:lnTo>
                <a:cubicBezTo>
                  <a:pt x="4119" y="317157"/>
                  <a:pt x="-669" y="285542"/>
                  <a:pt x="12356" y="259492"/>
                </a:cubicBezTo>
                <a:cubicBezTo>
                  <a:pt x="18181" y="247842"/>
                  <a:pt x="38041" y="253461"/>
                  <a:pt x="49427" y="247135"/>
                </a:cubicBezTo>
                <a:cubicBezTo>
                  <a:pt x="75391" y="232711"/>
                  <a:pt x="123567" y="197708"/>
                  <a:pt x="123567" y="197708"/>
                </a:cubicBezTo>
                <a:cubicBezTo>
                  <a:pt x="150566" y="157211"/>
                  <a:pt x="133430" y="160638"/>
                  <a:pt x="160638" y="160638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0" name="Полилиния 69"/>
          <p:cNvSpPr/>
          <p:nvPr/>
        </p:nvSpPr>
        <p:spPr>
          <a:xfrm>
            <a:off x="6165850" y="1655763"/>
            <a:ext cx="1112838" cy="766762"/>
          </a:xfrm>
          <a:custGeom>
            <a:avLst/>
            <a:gdLst>
              <a:gd name="connsiteX0" fmla="*/ 111210 w 1112108"/>
              <a:gd name="connsiteY0" fmla="*/ 160638 h 766119"/>
              <a:gd name="connsiteX1" fmla="*/ 210064 w 1112108"/>
              <a:gd name="connsiteY1" fmla="*/ 98854 h 766119"/>
              <a:gd name="connsiteX2" fmla="*/ 247135 w 1112108"/>
              <a:gd name="connsiteY2" fmla="*/ 74141 h 766119"/>
              <a:gd name="connsiteX3" fmla="*/ 321275 w 1112108"/>
              <a:gd name="connsiteY3" fmla="*/ 49427 h 766119"/>
              <a:gd name="connsiteX4" fmla="*/ 358346 w 1112108"/>
              <a:gd name="connsiteY4" fmla="*/ 37071 h 766119"/>
              <a:gd name="connsiteX5" fmla="*/ 457200 w 1112108"/>
              <a:gd name="connsiteY5" fmla="*/ 12357 h 766119"/>
              <a:gd name="connsiteX6" fmla="*/ 494270 w 1112108"/>
              <a:gd name="connsiteY6" fmla="*/ 0 h 766119"/>
              <a:gd name="connsiteX7" fmla="*/ 988540 w 1112108"/>
              <a:gd name="connsiteY7" fmla="*/ 12357 h 766119"/>
              <a:gd name="connsiteX8" fmla="*/ 1062681 w 1112108"/>
              <a:gd name="connsiteY8" fmla="*/ 37071 h 766119"/>
              <a:gd name="connsiteX9" fmla="*/ 1087394 w 1112108"/>
              <a:gd name="connsiteY9" fmla="*/ 74141 h 766119"/>
              <a:gd name="connsiteX10" fmla="*/ 1112108 w 1112108"/>
              <a:gd name="connsiteY10" fmla="*/ 197709 h 766119"/>
              <a:gd name="connsiteX11" fmla="*/ 1099751 w 1112108"/>
              <a:gd name="connsiteY11" fmla="*/ 407773 h 766119"/>
              <a:gd name="connsiteX12" fmla="*/ 1087394 w 1112108"/>
              <a:gd name="connsiteY12" fmla="*/ 457200 h 766119"/>
              <a:gd name="connsiteX13" fmla="*/ 1050324 w 1112108"/>
              <a:gd name="connsiteY13" fmla="*/ 481914 h 766119"/>
              <a:gd name="connsiteX14" fmla="*/ 1025610 w 1112108"/>
              <a:gd name="connsiteY14" fmla="*/ 531341 h 766119"/>
              <a:gd name="connsiteX15" fmla="*/ 951470 w 1112108"/>
              <a:gd name="connsiteY15" fmla="*/ 580768 h 766119"/>
              <a:gd name="connsiteX16" fmla="*/ 877329 w 1112108"/>
              <a:gd name="connsiteY16" fmla="*/ 630195 h 766119"/>
              <a:gd name="connsiteX17" fmla="*/ 766119 w 1112108"/>
              <a:gd name="connsiteY17" fmla="*/ 679622 h 766119"/>
              <a:gd name="connsiteX18" fmla="*/ 729048 w 1112108"/>
              <a:gd name="connsiteY18" fmla="*/ 691979 h 766119"/>
              <a:gd name="connsiteX19" fmla="*/ 691978 w 1112108"/>
              <a:gd name="connsiteY19" fmla="*/ 716692 h 766119"/>
              <a:gd name="connsiteX20" fmla="*/ 568410 w 1112108"/>
              <a:gd name="connsiteY20" fmla="*/ 753763 h 766119"/>
              <a:gd name="connsiteX21" fmla="*/ 444843 w 1112108"/>
              <a:gd name="connsiteY21" fmla="*/ 766119 h 766119"/>
              <a:gd name="connsiteX22" fmla="*/ 210064 w 1112108"/>
              <a:gd name="connsiteY22" fmla="*/ 741406 h 766119"/>
              <a:gd name="connsiteX23" fmla="*/ 160637 w 1112108"/>
              <a:gd name="connsiteY23" fmla="*/ 667265 h 766119"/>
              <a:gd name="connsiteX24" fmla="*/ 123567 w 1112108"/>
              <a:gd name="connsiteY24" fmla="*/ 630195 h 766119"/>
              <a:gd name="connsiteX25" fmla="*/ 49427 w 1112108"/>
              <a:gd name="connsiteY25" fmla="*/ 568411 h 766119"/>
              <a:gd name="connsiteX26" fmla="*/ 12356 w 1112108"/>
              <a:gd name="connsiteY26" fmla="*/ 494271 h 766119"/>
              <a:gd name="connsiteX27" fmla="*/ 0 w 1112108"/>
              <a:gd name="connsiteY27" fmla="*/ 457200 h 766119"/>
              <a:gd name="connsiteX28" fmla="*/ 12356 w 1112108"/>
              <a:gd name="connsiteY28" fmla="*/ 247136 h 766119"/>
              <a:gd name="connsiteX29" fmla="*/ 24713 w 1112108"/>
              <a:gd name="connsiteY29" fmla="*/ 210065 h 766119"/>
              <a:gd name="connsiteX30" fmla="*/ 61783 w 1112108"/>
              <a:gd name="connsiteY30" fmla="*/ 185352 h 766119"/>
              <a:gd name="connsiteX31" fmla="*/ 111210 w 1112108"/>
              <a:gd name="connsiteY31" fmla="*/ 160638 h 76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12108" h="766119">
                <a:moveTo>
                  <a:pt x="111210" y="160638"/>
                </a:moveTo>
                <a:cubicBezTo>
                  <a:pt x="135923" y="146222"/>
                  <a:pt x="113482" y="147144"/>
                  <a:pt x="210064" y="98854"/>
                </a:cubicBezTo>
                <a:cubicBezTo>
                  <a:pt x="223347" y="92212"/>
                  <a:pt x="233564" y="80173"/>
                  <a:pt x="247135" y="74141"/>
                </a:cubicBezTo>
                <a:cubicBezTo>
                  <a:pt x="270940" y="63561"/>
                  <a:pt x="296562" y="57665"/>
                  <a:pt x="321275" y="49427"/>
                </a:cubicBezTo>
                <a:cubicBezTo>
                  <a:pt x="333632" y="45308"/>
                  <a:pt x="345710" y="40230"/>
                  <a:pt x="358346" y="37071"/>
                </a:cubicBezTo>
                <a:cubicBezTo>
                  <a:pt x="391297" y="28833"/>
                  <a:pt x="424978" y="23098"/>
                  <a:pt x="457200" y="12357"/>
                </a:cubicBezTo>
                <a:lnTo>
                  <a:pt x="494270" y="0"/>
                </a:lnTo>
                <a:cubicBezTo>
                  <a:pt x="659027" y="4119"/>
                  <a:pt x="824081" y="1631"/>
                  <a:pt x="988540" y="12357"/>
                </a:cubicBezTo>
                <a:cubicBezTo>
                  <a:pt x="1014535" y="14052"/>
                  <a:pt x="1062681" y="37071"/>
                  <a:pt x="1062681" y="37071"/>
                </a:cubicBezTo>
                <a:cubicBezTo>
                  <a:pt x="1070919" y="49428"/>
                  <a:pt x="1080753" y="60858"/>
                  <a:pt x="1087394" y="74141"/>
                </a:cubicBezTo>
                <a:cubicBezTo>
                  <a:pt x="1104648" y="108650"/>
                  <a:pt x="1107554" y="165829"/>
                  <a:pt x="1112108" y="197709"/>
                </a:cubicBezTo>
                <a:cubicBezTo>
                  <a:pt x="1107989" y="267730"/>
                  <a:pt x="1106401" y="337947"/>
                  <a:pt x="1099751" y="407773"/>
                </a:cubicBezTo>
                <a:cubicBezTo>
                  <a:pt x="1098141" y="424679"/>
                  <a:pt x="1096814" y="443069"/>
                  <a:pt x="1087394" y="457200"/>
                </a:cubicBezTo>
                <a:cubicBezTo>
                  <a:pt x="1079156" y="469557"/>
                  <a:pt x="1062681" y="473676"/>
                  <a:pt x="1050324" y="481914"/>
                </a:cubicBezTo>
                <a:cubicBezTo>
                  <a:pt x="1042086" y="498390"/>
                  <a:pt x="1036317" y="516352"/>
                  <a:pt x="1025610" y="531341"/>
                </a:cubicBezTo>
                <a:cubicBezTo>
                  <a:pt x="982311" y="591959"/>
                  <a:pt x="1002896" y="552198"/>
                  <a:pt x="951470" y="580768"/>
                </a:cubicBezTo>
                <a:cubicBezTo>
                  <a:pt x="925506" y="595193"/>
                  <a:pt x="902043" y="613719"/>
                  <a:pt x="877329" y="630195"/>
                </a:cubicBezTo>
                <a:cubicBezTo>
                  <a:pt x="818581" y="669360"/>
                  <a:pt x="854353" y="650211"/>
                  <a:pt x="766119" y="679622"/>
                </a:cubicBezTo>
                <a:cubicBezTo>
                  <a:pt x="753762" y="683741"/>
                  <a:pt x="739886" y="684754"/>
                  <a:pt x="729048" y="691979"/>
                </a:cubicBezTo>
                <a:cubicBezTo>
                  <a:pt x="716691" y="700217"/>
                  <a:pt x="705549" y="710661"/>
                  <a:pt x="691978" y="716692"/>
                </a:cubicBezTo>
                <a:cubicBezTo>
                  <a:pt x="675685" y="723933"/>
                  <a:pt x="594894" y="749980"/>
                  <a:pt x="568410" y="753763"/>
                </a:cubicBezTo>
                <a:cubicBezTo>
                  <a:pt x="527432" y="759617"/>
                  <a:pt x="486032" y="762000"/>
                  <a:pt x="444843" y="766119"/>
                </a:cubicBezTo>
                <a:cubicBezTo>
                  <a:pt x="366583" y="757881"/>
                  <a:pt x="284388" y="767258"/>
                  <a:pt x="210064" y="741406"/>
                </a:cubicBezTo>
                <a:cubicBezTo>
                  <a:pt x="182010" y="731648"/>
                  <a:pt x="181640" y="688268"/>
                  <a:pt x="160637" y="667265"/>
                </a:cubicBezTo>
                <a:cubicBezTo>
                  <a:pt x="148280" y="654908"/>
                  <a:pt x="136992" y="641382"/>
                  <a:pt x="123567" y="630195"/>
                </a:cubicBezTo>
                <a:cubicBezTo>
                  <a:pt x="20347" y="544178"/>
                  <a:pt x="157727" y="676711"/>
                  <a:pt x="49427" y="568411"/>
                </a:cubicBezTo>
                <a:cubicBezTo>
                  <a:pt x="18364" y="475225"/>
                  <a:pt x="60269" y="590098"/>
                  <a:pt x="12356" y="494271"/>
                </a:cubicBezTo>
                <a:cubicBezTo>
                  <a:pt x="6531" y="482621"/>
                  <a:pt x="4119" y="469557"/>
                  <a:pt x="0" y="457200"/>
                </a:cubicBezTo>
                <a:cubicBezTo>
                  <a:pt x="4119" y="387179"/>
                  <a:pt x="5377" y="316930"/>
                  <a:pt x="12356" y="247136"/>
                </a:cubicBezTo>
                <a:cubicBezTo>
                  <a:pt x="13652" y="234175"/>
                  <a:pt x="16576" y="220236"/>
                  <a:pt x="24713" y="210065"/>
                </a:cubicBezTo>
                <a:cubicBezTo>
                  <a:pt x="33990" y="198468"/>
                  <a:pt x="48500" y="191993"/>
                  <a:pt x="61783" y="185352"/>
                </a:cubicBezTo>
                <a:cubicBezTo>
                  <a:pt x="102762" y="164863"/>
                  <a:pt x="86497" y="175054"/>
                  <a:pt x="111210" y="160638"/>
                </a:cubicBezTo>
                <a:close/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71" name="Полилиния 70"/>
          <p:cNvSpPr/>
          <p:nvPr/>
        </p:nvSpPr>
        <p:spPr>
          <a:xfrm>
            <a:off x="6916738" y="2762250"/>
            <a:ext cx="917575" cy="2020888"/>
          </a:xfrm>
          <a:custGeom>
            <a:avLst/>
            <a:gdLst>
              <a:gd name="connsiteX0" fmla="*/ 65284 w 917900"/>
              <a:gd name="connsiteY0" fmla="*/ 166357 h 2020728"/>
              <a:gd name="connsiteX1" fmla="*/ 127067 w 917900"/>
              <a:gd name="connsiteY1" fmla="*/ 154001 h 2020728"/>
              <a:gd name="connsiteX2" fmla="*/ 213565 w 917900"/>
              <a:gd name="connsiteY2" fmla="*/ 116930 h 2020728"/>
              <a:gd name="connsiteX3" fmla="*/ 324775 w 917900"/>
              <a:gd name="connsiteY3" fmla="*/ 55147 h 2020728"/>
              <a:gd name="connsiteX4" fmla="*/ 349489 w 917900"/>
              <a:gd name="connsiteY4" fmla="*/ 18076 h 2020728"/>
              <a:gd name="connsiteX5" fmla="*/ 497770 w 917900"/>
              <a:gd name="connsiteY5" fmla="*/ 18076 h 2020728"/>
              <a:gd name="connsiteX6" fmla="*/ 522484 w 917900"/>
              <a:gd name="connsiteY6" fmla="*/ 55147 h 2020728"/>
              <a:gd name="connsiteX7" fmla="*/ 534840 w 917900"/>
              <a:gd name="connsiteY7" fmla="*/ 104574 h 2020728"/>
              <a:gd name="connsiteX8" fmla="*/ 584267 w 917900"/>
              <a:gd name="connsiteY8" fmla="*/ 215784 h 2020728"/>
              <a:gd name="connsiteX9" fmla="*/ 621338 w 917900"/>
              <a:gd name="connsiteY9" fmla="*/ 240498 h 2020728"/>
              <a:gd name="connsiteX10" fmla="*/ 683121 w 917900"/>
              <a:gd name="connsiteY10" fmla="*/ 339352 h 2020728"/>
              <a:gd name="connsiteX11" fmla="*/ 744905 w 917900"/>
              <a:gd name="connsiteY11" fmla="*/ 450563 h 2020728"/>
              <a:gd name="connsiteX12" fmla="*/ 769619 w 917900"/>
              <a:gd name="connsiteY12" fmla="*/ 487633 h 2020728"/>
              <a:gd name="connsiteX13" fmla="*/ 819046 w 917900"/>
              <a:gd name="connsiteY13" fmla="*/ 598844 h 2020728"/>
              <a:gd name="connsiteX14" fmla="*/ 843759 w 917900"/>
              <a:gd name="connsiteY14" fmla="*/ 685341 h 2020728"/>
              <a:gd name="connsiteX15" fmla="*/ 856116 w 917900"/>
              <a:gd name="connsiteY15" fmla="*/ 734768 h 2020728"/>
              <a:gd name="connsiteX16" fmla="*/ 880830 w 917900"/>
              <a:gd name="connsiteY16" fmla="*/ 808909 h 2020728"/>
              <a:gd name="connsiteX17" fmla="*/ 893186 w 917900"/>
              <a:gd name="connsiteY17" fmla="*/ 845979 h 2020728"/>
              <a:gd name="connsiteX18" fmla="*/ 917900 w 917900"/>
              <a:gd name="connsiteY18" fmla="*/ 932476 h 2020728"/>
              <a:gd name="connsiteX19" fmla="*/ 905543 w 917900"/>
              <a:gd name="connsiteY19" fmla="*/ 1698595 h 2020728"/>
              <a:gd name="connsiteX20" fmla="*/ 868473 w 917900"/>
              <a:gd name="connsiteY20" fmla="*/ 1772736 h 2020728"/>
              <a:gd name="connsiteX21" fmla="*/ 831402 w 917900"/>
              <a:gd name="connsiteY21" fmla="*/ 1785092 h 2020728"/>
              <a:gd name="connsiteX22" fmla="*/ 794332 w 917900"/>
              <a:gd name="connsiteY22" fmla="*/ 1809806 h 2020728"/>
              <a:gd name="connsiteX23" fmla="*/ 757262 w 917900"/>
              <a:gd name="connsiteY23" fmla="*/ 1822163 h 2020728"/>
              <a:gd name="connsiteX24" fmla="*/ 732548 w 917900"/>
              <a:gd name="connsiteY24" fmla="*/ 1859233 h 2020728"/>
              <a:gd name="connsiteX25" fmla="*/ 695478 w 917900"/>
              <a:gd name="connsiteY25" fmla="*/ 1871590 h 2020728"/>
              <a:gd name="connsiteX26" fmla="*/ 621338 w 917900"/>
              <a:gd name="connsiteY26" fmla="*/ 1921017 h 2020728"/>
              <a:gd name="connsiteX27" fmla="*/ 584267 w 917900"/>
              <a:gd name="connsiteY27" fmla="*/ 1945730 h 2020728"/>
              <a:gd name="connsiteX28" fmla="*/ 547197 w 917900"/>
              <a:gd name="connsiteY28" fmla="*/ 1970444 h 2020728"/>
              <a:gd name="connsiteX29" fmla="*/ 435986 w 917900"/>
              <a:gd name="connsiteY29" fmla="*/ 2007514 h 2020728"/>
              <a:gd name="connsiteX30" fmla="*/ 398916 w 917900"/>
              <a:gd name="connsiteY30" fmla="*/ 2019871 h 2020728"/>
              <a:gd name="connsiteX31" fmla="*/ 164138 w 917900"/>
              <a:gd name="connsiteY31" fmla="*/ 2007514 h 2020728"/>
              <a:gd name="connsiteX32" fmla="*/ 114711 w 917900"/>
              <a:gd name="connsiteY32" fmla="*/ 1933374 h 2020728"/>
              <a:gd name="connsiteX33" fmla="*/ 89997 w 917900"/>
              <a:gd name="connsiteY33" fmla="*/ 1772736 h 2020728"/>
              <a:gd name="connsiteX34" fmla="*/ 102354 w 917900"/>
              <a:gd name="connsiteY34" fmla="*/ 1587384 h 2020728"/>
              <a:gd name="connsiteX35" fmla="*/ 114711 w 917900"/>
              <a:gd name="connsiteY35" fmla="*/ 1550314 h 2020728"/>
              <a:gd name="connsiteX36" fmla="*/ 201208 w 917900"/>
              <a:gd name="connsiteY36" fmla="*/ 1439103 h 2020728"/>
              <a:gd name="connsiteX37" fmla="*/ 238278 w 917900"/>
              <a:gd name="connsiteY37" fmla="*/ 1364963 h 2020728"/>
              <a:gd name="connsiteX38" fmla="*/ 275348 w 917900"/>
              <a:gd name="connsiteY38" fmla="*/ 1241395 h 2020728"/>
              <a:gd name="connsiteX39" fmla="*/ 300062 w 917900"/>
              <a:gd name="connsiteY39" fmla="*/ 1167255 h 2020728"/>
              <a:gd name="connsiteX40" fmla="*/ 312419 w 917900"/>
              <a:gd name="connsiteY40" fmla="*/ 1130184 h 2020728"/>
              <a:gd name="connsiteX41" fmla="*/ 300062 w 917900"/>
              <a:gd name="connsiteY41" fmla="*/ 734768 h 2020728"/>
              <a:gd name="connsiteX42" fmla="*/ 238278 w 917900"/>
              <a:gd name="connsiteY42" fmla="*/ 623557 h 2020728"/>
              <a:gd name="connsiteX43" fmla="*/ 201208 w 917900"/>
              <a:gd name="connsiteY43" fmla="*/ 598844 h 2020728"/>
              <a:gd name="connsiteX44" fmla="*/ 127067 w 917900"/>
              <a:gd name="connsiteY44" fmla="*/ 561774 h 2020728"/>
              <a:gd name="connsiteX45" fmla="*/ 40570 w 917900"/>
              <a:gd name="connsiteY45" fmla="*/ 462920 h 2020728"/>
              <a:gd name="connsiteX46" fmla="*/ 28213 w 917900"/>
              <a:gd name="connsiteY46" fmla="*/ 401136 h 2020728"/>
              <a:gd name="connsiteX47" fmla="*/ 28213 w 917900"/>
              <a:gd name="connsiteY47" fmla="*/ 215784 h 2020728"/>
              <a:gd name="connsiteX48" fmla="*/ 102354 w 917900"/>
              <a:gd name="connsiteY48" fmla="*/ 191071 h 2020728"/>
              <a:gd name="connsiteX49" fmla="*/ 164138 w 917900"/>
              <a:gd name="connsiteY49" fmla="*/ 154001 h 202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17900" h="2020728">
                <a:moveTo>
                  <a:pt x="65284" y="166357"/>
                </a:moveTo>
                <a:cubicBezTo>
                  <a:pt x="85878" y="162238"/>
                  <a:pt x="106692" y="159095"/>
                  <a:pt x="127067" y="154001"/>
                </a:cubicBezTo>
                <a:cubicBezTo>
                  <a:pt x="156287" y="146696"/>
                  <a:pt x="188304" y="132087"/>
                  <a:pt x="213565" y="116930"/>
                </a:cubicBezTo>
                <a:cubicBezTo>
                  <a:pt x="319784" y="53198"/>
                  <a:pt x="250212" y="80000"/>
                  <a:pt x="324775" y="55147"/>
                </a:cubicBezTo>
                <a:cubicBezTo>
                  <a:pt x="333013" y="42790"/>
                  <a:pt x="335532" y="23151"/>
                  <a:pt x="349489" y="18076"/>
                </a:cubicBezTo>
                <a:cubicBezTo>
                  <a:pt x="428659" y="-10713"/>
                  <a:pt x="441025" y="-838"/>
                  <a:pt x="497770" y="18076"/>
                </a:cubicBezTo>
                <a:cubicBezTo>
                  <a:pt x="506008" y="30433"/>
                  <a:pt x="516634" y="41497"/>
                  <a:pt x="522484" y="55147"/>
                </a:cubicBezTo>
                <a:cubicBezTo>
                  <a:pt x="529174" y="70757"/>
                  <a:pt x="529960" y="88308"/>
                  <a:pt x="534840" y="104574"/>
                </a:cubicBezTo>
                <a:cubicBezTo>
                  <a:pt x="545326" y="139529"/>
                  <a:pt x="555892" y="187409"/>
                  <a:pt x="584267" y="215784"/>
                </a:cubicBezTo>
                <a:cubicBezTo>
                  <a:pt x="594768" y="226285"/>
                  <a:pt x="608981" y="232260"/>
                  <a:pt x="621338" y="240498"/>
                </a:cubicBezTo>
                <a:cubicBezTo>
                  <a:pt x="650747" y="328727"/>
                  <a:pt x="624376" y="300188"/>
                  <a:pt x="683121" y="339352"/>
                </a:cubicBezTo>
                <a:cubicBezTo>
                  <a:pt x="704871" y="404599"/>
                  <a:pt x="688254" y="365586"/>
                  <a:pt x="744905" y="450563"/>
                </a:cubicBezTo>
                <a:lnTo>
                  <a:pt x="769619" y="487633"/>
                </a:lnTo>
                <a:cubicBezTo>
                  <a:pt x="799028" y="575863"/>
                  <a:pt x="779882" y="540099"/>
                  <a:pt x="819046" y="598844"/>
                </a:cubicBezTo>
                <a:cubicBezTo>
                  <a:pt x="857660" y="753309"/>
                  <a:pt x="808315" y="561291"/>
                  <a:pt x="843759" y="685341"/>
                </a:cubicBezTo>
                <a:cubicBezTo>
                  <a:pt x="848425" y="701670"/>
                  <a:pt x="851236" y="718501"/>
                  <a:pt x="856116" y="734768"/>
                </a:cubicBezTo>
                <a:cubicBezTo>
                  <a:pt x="863602" y="759720"/>
                  <a:pt x="872592" y="784195"/>
                  <a:pt x="880830" y="808909"/>
                </a:cubicBezTo>
                <a:cubicBezTo>
                  <a:pt x="884949" y="821266"/>
                  <a:pt x="890027" y="833343"/>
                  <a:pt x="893186" y="845979"/>
                </a:cubicBezTo>
                <a:cubicBezTo>
                  <a:pt x="908702" y="908042"/>
                  <a:pt x="900172" y="879295"/>
                  <a:pt x="917900" y="932476"/>
                </a:cubicBezTo>
                <a:cubicBezTo>
                  <a:pt x="913781" y="1187849"/>
                  <a:pt x="913398" y="1443310"/>
                  <a:pt x="905543" y="1698595"/>
                </a:cubicBezTo>
                <a:cubicBezTo>
                  <a:pt x="904978" y="1716954"/>
                  <a:pt x="881611" y="1762226"/>
                  <a:pt x="868473" y="1772736"/>
                </a:cubicBezTo>
                <a:cubicBezTo>
                  <a:pt x="858302" y="1780873"/>
                  <a:pt x="843759" y="1780973"/>
                  <a:pt x="831402" y="1785092"/>
                </a:cubicBezTo>
                <a:cubicBezTo>
                  <a:pt x="819045" y="1793330"/>
                  <a:pt x="807615" y="1803164"/>
                  <a:pt x="794332" y="1809806"/>
                </a:cubicBezTo>
                <a:cubicBezTo>
                  <a:pt x="782682" y="1815631"/>
                  <a:pt x="767433" y="1814026"/>
                  <a:pt x="757262" y="1822163"/>
                </a:cubicBezTo>
                <a:cubicBezTo>
                  <a:pt x="745665" y="1831440"/>
                  <a:pt x="744145" y="1849956"/>
                  <a:pt x="732548" y="1859233"/>
                </a:cubicBezTo>
                <a:cubicBezTo>
                  <a:pt x="722377" y="1867370"/>
                  <a:pt x="706864" y="1865264"/>
                  <a:pt x="695478" y="1871590"/>
                </a:cubicBezTo>
                <a:cubicBezTo>
                  <a:pt x="669514" y="1886015"/>
                  <a:pt x="646051" y="1904542"/>
                  <a:pt x="621338" y="1921017"/>
                </a:cubicBezTo>
                <a:lnTo>
                  <a:pt x="584267" y="1945730"/>
                </a:lnTo>
                <a:cubicBezTo>
                  <a:pt x="571910" y="1953968"/>
                  <a:pt x="561286" y="1965748"/>
                  <a:pt x="547197" y="1970444"/>
                </a:cubicBezTo>
                <a:lnTo>
                  <a:pt x="435986" y="2007514"/>
                </a:lnTo>
                <a:lnTo>
                  <a:pt x="398916" y="2019871"/>
                </a:lnTo>
                <a:cubicBezTo>
                  <a:pt x="320657" y="2015752"/>
                  <a:pt x="239110" y="2030332"/>
                  <a:pt x="164138" y="2007514"/>
                </a:cubicBezTo>
                <a:cubicBezTo>
                  <a:pt x="135723" y="1998866"/>
                  <a:pt x="114711" y="1933374"/>
                  <a:pt x="114711" y="1933374"/>
                </a:cubicBezTo>
                <a:cubicBezTo>
                  <a:pt x="99788" y="1873683"/>
                  <a:pt x="89997" y="1843897"/>
                  <a:pt x="89997" y="1772736"/>
                </a:cubicBezTo>
                <a:cubicBezTo>
                  <a:pt x="89997" y="1710815"/>
                  <a:pt x="95516" y="1648926"/>
                  <a:pt x="102354" y="1587384"/>
                </a:cubicBezTo>
                <a:cubicBezTo>
                  <a:pt x="103792" y="1574439"/>
                  <a:pt x="108385" y="1561700"/>
                  <a:pt x="114711" y="1550314"/>
                </a:cubicBezTo>
                <a:cubicBezTo>
                  <a:pt x="151661" y="1483805"/>
                  <a:pt x="156180" y="1484132"/>
                  <a:pt x="201208" y="1439103"/>
                </a:cubicBezTo>
                <a:cubicBezTo>
                  <a:pt x="246276" y="1303904"/>
                  <a:pt x="174399" y="1508691"/>
                  <a:pt x="238278" y="1364963"/>
                </a:cubicBezTo>
                <a:cubicBezTo>
                  <a:pt x="265170" y="1304457"/>
                  <a:pt x="258756" y="1296703"/>
                  <a:pt x="275348" y="1241395"/>
                </a:cubicBezTo>
                <a:cubicBezTo>
                  <a:pt x="282833" y="1216443"/>
                  <a:pt x="291824" y="1191968"/>
                  <a:pt x="300062" y="1167255"/>
                </a:cubicBezTo>
                <a:lnTo>
                  <a:pt x="312419" y="1130184"/>
                </a:lnTo>
                <a:cubicBezTo>
                  <a:pt x="308300" y="998379"/>
                  <a:pt x="307585" y="866423"/>
                  <a:pt x="300062" y="734768"/>
                </a:cubicBezTo>
                <a:cubicBezTo>
                  <a:pt x="298277" y="703533"/>
                  <a:pt x="249402" y="630973"/>
                  <a:pt x="238278" y="623557"/>
                </a:cubicBezTo>
                <a:cubicBezTo>
                  <a:pt x="225921" y="615319"/>
                  <a:pt x="214491" y="605485"/>
                  <a:pt x="201208" y="598844"/>
                </a:cubicBezTo>
                <a:cubicBezTo>
                  <a:pt x="98885" y="547682"/>
                  <a:pt x="233313" y="632602"/>
                  <a:pt x="127067" y="561774"/>
                </a:cubicBezTo>
                <a:cubicBezTo>
                  <a:pt x="69402" y="475276"/>
                  <a:pt x="102354" y="504109"/>
                  <a:pt x="40570" y="462920"/>
                </a:cubicBezTo>
                <a:cubicBezTo>
                  <a:pt x="36451" y="442325"/>
                  <a:pt x="33307" y="421511"/>
                  <a:pt x="28213" y="401136"/>
                </a:cubicBezTo>
                <a:cubicBezTo>
                  <a:pt x="10728" y="331195"/>
                  <a:pt x="-25414" y="323038"/>
                  <a:pt x="28213" y="215784"/>
                </a:cubicBezTo>
                <a:cubicBezTo>
                  <a:pt x="39863" y="192484"/>
                  <a:pt x="80679" y="205521"/>
                  <a:pt x="102354" y="191071"/>
                </a:cubicBezTo>
                <a:cubicBezTo>
                  <a:pt x="147087" y="161248"/>
                  <a:pt x="126141" y="172998"/>
                  <a:pt x="164138" y="154001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74" name="Прямая со стрелкой 73"/>
          <p:cNvCxnSpPr>
            <a:stCxn id="69" idx="17"/>
            <a:endCxn id="70" idx="23"/>
          </p:cNvCxnSpPr>
          <p:nvPr/>
        </p:nvCxnSpPr>
        <p:spPr>
          <a:xfrm flipV="1">
            <a:off x="2938463" y="2322513"/>
            <a:ext cx="3387725" cy="4667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V="1">
            <a:off x="2668588" y="3308350"/>
            <a:ext cx="4314825" cy="9921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39750" y="5300663"/>
            <a:ext cx="8280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Вопрос: Укажите назначение человека в жизни</a:t>
            </a:r>
            <a:endParaRPr lang="ru-RU" sz="2800"/>
          </a:p>
          <a:p>
            <a:r>
              <a:rPr lang="ru-RU" sz="2400"/>
              <a:t>1-жить для себя; 2-быть востребованным обществом</a:t>
            </a:r>
            <a:r>
              <a:rPr lang="ru-RU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00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idx="4294967295"/>
          </p:nvPr>
        </p:nvSpPr>
        <p:spPr>
          <a:xfrm>
            <a:off x="457200" y="198438"/>
            <a:ext cx="6994525" cy="1069975"/>
          </a:xfrm>
        </p:spPr>
        <p:txBody>
          <a:bodyPr/>
          <a:lstStyle/>
          <a:p>
            <a:pPr algn="l"/>
            <a:r>
              <a:rPr lang="ru-RU" sz="3200" b="1" dirty="0" smtClean="0">
                <a:solidFill>
                  <a:schemeClr val="bg1"/>
                </a:solidFill>
              </a:rPr>
              <a:t>Математическая постановка 1 з</a:t>
            </a:r>
            <a:r>
              <a:rPr lang="en-US" sz="3200" b="1" dirty="0" err="1" smtClean="0">
                <a:solidFill>
                  <a:schemeClr val="bg1"/>
                </a:solidFill>
              </a:rPr>
              <a:t>адач</a:t>
            </a:r>
            <a:r>
              <a:rPr lang="ru-RU" sz="3200" b="1" dirty="0" smtClean="0">
                <a:solidFill>
                  <a:schemeClr val="bg1"/>
                </a:solidFill>
              </a:rPr>
              <a:t>и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планирования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работы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оборудования</a:t>
            </a:r>
            <a:endParaRPr lang="ru-RU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0" y="3501008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dirty="0" smtClean="0"/>
              <a:t>В </a:t>
            </a:r>
            <a:r>
              <a:rPr lang="ru-RU" dirty="0"/>
              <a:t>качестве цели </a:t>
            </a:r>
            <a:r>
              <a:rPr lang="ru-RU" dirty="0" smtClean="0"/>
              <a:t>возьмем </a:t>
            </a:r>
            <a:r>
              <a:rPr lang="ru-RU" dirty="0"/>
              <a:t>минимизацию суммарного времени работы оборудований на выполнение всех </a:t>
            </a:r>
            <a:r>
              <a:rPr lang="ru-RU" dirty="0" smtClean="0"/>
              <a:t>заказов</a:t>
            </a:r>
            <a:r>
              <a:rPr lang="ru-RU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396" y="4147339"/>
                <a:ext cx="3189452" cy="22888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  <m:e/>
                          </m:nary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=1,2,3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≥0,</m:t>
                      </m:r>
                      <m:r>
                        <m:rPr>
                          <m:nor/>
                        </m:rPr>
                        <a:rPr lang="ru-RU">
                          <a:sym typeface="Symbol"/>
                        </a:rPr>
                        <m:t>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𝑗</m:t>
                      </m:r>
                    </m:oMath>
                  </m:oMathPara>
                </a14:m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" y="4147339"/>
                <a:ext cx="3189452" cy="22888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03848" y="4276092"/>
                <a:ext cx="594015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=4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+7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+3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b="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+10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+5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+6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  <m:r>
                        <a:rPr lang="en-US" b="0" i="1">
                          <a:latin typeface="Cambria Math"/>
                        </a:rPr>
                        <m:t>→</m:t>
                      </m:r>
                      <m:r>
                        <a:rPr lang="en-US" b="0" i="1">
                          <a:latin typeface="Cambria Math"/>
                        </a:rPr>
                        <m:t>𝑚𝑖𝑛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b="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≥70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9</m:t>
                      </m:r>
                      <m:r>
                        <a:rPr lang="en-US" b="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b="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b="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45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b="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276092"/>
                <a:ext cx="5940152" cy="20313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6608661"/>
                  </p:ext>
                </p:extLst>
              </p:nvPr>
            </p:nvGraphicFramePr>
            <p:xfrm>
              <a:off x="179512" y="1484785"/>
              <a:ext cx="8784976" cy="191579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9338"/>
                    <a:gridCol w="2535158"/>
                    <a:gridCol w="2160240"/>
                    <a:gridCol w="2160240"/>
                  </a:tblGrid>
                  <a:tr h="358267">
                    <a:tc rowSpan="2">
                      <a:txBody>
                        <a:bodyPr/>
                        <a:lstStyle/>
                        <a:p>
                          <a:pPr algn="ctr"/>
                          <a:endParaRPr lang="ru-RU" sz="16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Продукция</a:t>
                          </a:r>
                          <a:endParaRPr lang="ru-RU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Норма времени работы оборудования, (час./ед.)</a:t>
                          </a:r>
                          <a:endParaRPr lang="ru-RU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Заказ</a:t>
                          </a:r>
                        </a:p>
                        <a:p>
                          <a:pPr algn="ctr"/>
                          <a:r>
                            <a:rPr lang="ru-RU" sz="1600" b="1" dirty="0" smtClean="0"/>
                            <a:t>(ед.)</a:t>
                          </a:r>
                          <a:endParaRPr lang="ru-RU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288475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2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288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𝟒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𝟏𝟎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𝟕𝟎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288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2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𝟕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𝟓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𝟗𝟎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288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3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𝟑𝟏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𝟑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𝟑𝟏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𝟑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𝟔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𝟑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𝟒𝟓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6608661"/>
                  </p:ext>
                </p:extLst>
              </p:nvPr>
            </p:nvGraphicFramePr>
            <p:xfrm>
              <a:off x="179512" y="1484785"/>
              <a:ext cx="8784976" cy="191579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9338"/>
                    <a:gridCol w="2535158"/>
                    <a:gridCol w="2160240"/>
                    <a:gridCol w="2160240"/>
                  </a:tblGrid>
                  <a:tr h="358267">
                    <a:tc rowSpan="2">
                      <a:txBody>
                        <a:bodyPr/>
                        <a:lstStyle/>
                        <a:p>
                          <a:pPr algn="ctr"/>
                          <a:endParaRPr lang="ru-RU" sz="16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Продукция</a:t>
                          </a:r>
                          <a:endParaRPr lang="ru-RU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Норма времени работы оборудования, (час./ед.)</a:t>
                          </a:r>
                          <a:endParaRPr lang="ru-RU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Заказ</a:t>
                          </a:r>
                        </a:p>
                        <a:p>
                          <a:pPr algn="ctr"/>
                          <a:r>
                            <a:rPr lang="ru-RU" sz="1600" b="1" dirty="0" smtClean="0"/>
                            <a:t>(ед.)</a:t>
                          </a:r>
                          <a:endParaRPr lang="ru-RU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2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07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76202" t="-177273" r="-170433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207062" t="-177273" r="-100282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6197" t="-177273" b="-204545"/>
                          </a:stretch>
                        </a:blipFill>
                      </a:tcPr>
                    </a:tc>
                  </a:tr>
                  <a:tr h="407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2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76202" t="-273134" r="-170433" b="-1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207062" t="-273134" r="-100282" b="-1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6197" t="-273134" b="-101493"/>
                          </a:stretch>
                        </a:blipFill>
                      </a:tcPr>
                    </a:tc>
                  </a:tr>
                  <a:tr h="407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3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76202" t="-373134" r="-170433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207062" t="-373134" r="-100282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6197" t="-373134" b="-149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462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0" y="3501008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ru-RU" dirty="0"/>
              <a:t>качестве цели </a:t>
            </a:r>
            <a:r>
              <a:rPr lang="ru-RU" dirty="0" smtClean="0"/>
              <a:t>возьмем </a:t>
            </a:r>
            <a:r>
              <a:rPr lang="ru-RU" dirty="0"/>
              <a:t>минимизацию времени параллельной работы двух оборудований на выполнение всех заказов, т.е. найти время работы того оборудования, которое закончит выполнение работы </a:t>
            </a:r>
            <a:r>
              <a:rPr lang="ru-RU" dirty="0" smtClean="0"/>
              <a:t>последним, но оно будет минимальным из всех других вариантов параллельной работы оборудований.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6608661"/>
                  </p:ext>
                </p:extLst>
              </p:nvPr>
            </p:nvGraphicFramePr>
            <p:xfrm>
              <a:off x="179512" y="1484785"/>
              <a:ext cx="8784976" cy="191579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9338"/>
                    <a:gridCol w="2535158"/>
                    <a:gridCol w="2160240"/>
                    <a:gridCol w="2160240"/>
                  </a:tblGrid>
                  <a:tr h="358267">
                    <a:tc rowSpan="2">
                      <a:txBody>
                        <a:bodyPr/>
                        <a:lstStyle/>
                        <a:p>
                          <a:pPr algn="ctr"/>
                          <a:endParaRPr lang="ru-RU" sz="16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Продукция</a:t>
                          </a:r>
                          <a:endParaRPr lang="ru-RU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Норма времени работы оборудования, (час./ед.)</a:t>
                          </a:r>
                          <a:endParaRPr lang="ru-RU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Заказ</a:t>
                          </a:r>
                        </a:p>
                        <a:p>
                          <a:pPr algn="ctr"/>
                          <a:r>
                            <a:rPr lang="ru-RU" sz="1600" b="1" dirty="0" smtClean="0"/>
                            <a:t>(ед.)</a:t>
                          </a:r>
                          <a:endParaRPr lang="ru-RU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288475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2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288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𝟒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𝟏𝟎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𝟕𝟎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288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2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𝟕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𝟓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𝟗𝟎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288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3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𝟑𝟏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𝟑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𝟑𝟏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𝟑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𝟔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𝟑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𝟒𝟓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6608661"/>
                  </p:ext>
                </p:extLst>
              </p:nvPr>
            </p:nvGraphicFramePr>
            <p:xfrm>
              <a:off x="179512" y="1484785"/>
              <a:ext cx="8784976" cy="191579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9338"/>
                    <a:gridCol w="2535158"/>
                    <a:gridCol w="2160240"/>
                    <a:gridCol w="2160240"/>
                  </a:tblGrid>
                  <a:tr h="358267">
                    <a:tc rowSpan="2">
                      <a:txBody>
                        <a:bodyPr/>
                        <a:lstStyle/>
                        <a:p>
                          <a:pPr algn="ctr"/>
                          <a:endParaRPr lang="ru-RU" sz="1600" b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Продукция</a:t>
                          </a:r>
                          <a:endParaRPr lang="ru-RU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Норма времени работы оборудования, (час./ед.)</a:t>
                          </a:r>
                          <a:endParaRPr lang="ru-RU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Заказ</a:t>
                          </a:r>
                        </a:p>
                        <a:p>
                          <a:pPr algn="ctr"/>
                          <a:r>
                            <a:rPr lang="ru-RU" sz="1600" b="1" dirty="0" smtClean="0"/>
                            <a:t>(ед.)</a:t>
                          </a:r>
                          <a:endParaRPr lang="ru-RU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2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07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76202" t="-177273" r="-170433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7062" t="-177273" r="-100282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6197" t="-177273" b="-204545"/>
                          </a:stretch>
                        </a:blipFill>
                      </a:tcPr>
                    </a:tc>
                  </a:tr>
                  <a:tr h="407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2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76202" t="-273134" r="-170433" b="-1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7062" t="-273134" r="-100282" b="-1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6197" t="-273134" b="-101493"/>
                          </a:stretch>
                        </a:blipFill>
                      </a:tcPr>
                    </a:tc>
                  </a:tr>
                  <a:tr h="407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3</a:t>
                          </a:r>
                          <a:endParaRPr lang="ru-RU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76202" t="-373134" r="-170433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7062" t="-373134" r="-100282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6197" t="-373134" b="-149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Заголовок 3"/>
          <p:cNvSpPr>
            <a:spLocks noGrp="1"/>
          </p:cNvSpPr>
          <p:nvPr>
            <p:ph type="title" idx="4294967295"/>
          </p:nvPr>
        </p:nvSpPr>
        <p:spPr>
          <a:xfrm>
            <a:off x="457200" y="198438"/>
            <a:ext cx="6994525" cy="1069975"/>
          </a:xfrm>
        </p:spPr>
        <p:txBody>
          <a:bodyPr/>
          <a:lstStyle/>
          <a:p>
            <a:pPr algn="l"/>
            <a:r>
              <a:rPr lang="ru-RU" sz="3200" b="1" dirty="0" smtClean="0">
                <a:solidFill>
                  <a:schemeClr val="bg1"/>
                </a:solidFill>
              </a:rPr>
              <a:t>Формализация цели 2 з</a:t>
            </a:r>
            <a:r>
              <a:rPr lang="en-US" sz="3200" b="1" dirty="0" err="1" smtClean="0">
                <a:solidFill>
                  <a:schemeClr val="bg1"/>
                </a:solidFill>
              </a:rPr>
              <a:t>адач</a:t>
            </a:r>
            <a:r>
              <a:rPr lang="ru-RU" sz="3200" b="1" dirty="0" smtClean="0">
                <a:solidFill>
                  <a:schemeClr val="bg1"/>
                </a:solidFill>
              </a:rPr>
              <a:t>и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планирования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работы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оборудования</a:t>
            </a:r>
            <a:endParaRPr lang="ru-RU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8333138"/>
                  </p:ext>
                </p:extLst>
              </p:nvPr>
            </p:nvGraphicFramePr>
            <p:xfrm>
              <a:off x="1763688" y="5157192"/>
              <a:ext cx="2088232" cy="12222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7487"/>
                    <a:gridCol w="960745"/>
                  </a:tblGrid>
                  <a:tr h="2884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𝟒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𝟏𝟎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28847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𝟕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𝟓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28847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𝟑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𝟑𝟏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𝟔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𝟑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8333138"/>
                  </p:ext>
                </p:extLst>
              </p:nvPr>
            </p:nvGraphicFramePr>
            <p:xfrm>
              <a:off x="1763688" y="5157192"/>
              <a:ext cx="2088232" cy="12222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7487"/>
                    <a:gridCol w="960745"/>
                  </a:tblGrid>
                  <a:tr h="4074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1493" r="-8540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17089" t="-1493" b="-200000"/>
                          </a:stretch>
                        </a:blipFill>
                      </a:tcPr>
                    </a:tc>
                  </a:tr>
                  <a:tr h="4074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103030" r="-85405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17089" t="-103030" b="-103030"/>
                          </a:stretch>
                        </a:blipFill>
                      </a:tcPr>
                    </a:tc>
                  </a:tr>
                  <a:tr h="4074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200000" r="-85405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17089" t="-200000" b="-149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7504" y="5365000"/>
                <a:ext cx="14401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ru-RU" b="0" i="1" smtClean="0">
                          <a:latin typeface="Cambria Math"/>
                        </a:rPr>
                        <m:t>время </m:t>
                      </m:r>
                    </m:oMath>
                  </m:oMathPara>
                </a14:m>
                <a:endParaRPr lang="ru-RU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работы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365000"/>
                <a:ext cx="1440160" cy="646331"/>
              </a:xfrm>
              <a:prstGeom prst="rect">
                <a:avLst/>
              </a:prstGeom>
              <a:blipFill rotWithShape="1">
                <a:blip r:embed="rId4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11959" y="5366437"/>
                <a:ext cx="13673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ru-RU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ru-RU" b="0" i="1" smtClean="0">
                          <a:latin typeface="Cambria Math"/>
                        </a:rPr>
                        <m:t>время </m:t>
                      </m:r>
                    </m:oMath>
                  </m:oMathPara>
                </a14:m>
                <a:endParaRPr lang="ru-RU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работы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59" y="5366437"/>
                <a:ext cx="1367355" cy="646331"/>
              </a:xfrm>
              <a:prstGeom prst="rect">
                <a:avLst/>
              </a:prstGeom>
              <a:blipFill rotWithShape="1">
                <a:blip r:embed="rId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Стрелка вправо 5"/>
          <p:cNvSpPr/>
          <p:nvPr/>
        </p:nvSpPr>
        <p:spPr>
          <a:xfrm>
            <a:off x="1403648" y="5576096"/>
            <a:ext cx="288032" cy="170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лево 8"/>
          <p:cNvSpPr/>
          <p:nvPr/>
        </p:nvSpPr>
        <p:spPr>
          <a:xfrm>
            <a:off x="3923928" y="5576096"/>
            <a:ext cx="288031" cy="1709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96136" y="5321440"/>
                <a:ext cx="29523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𝑍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min</m:t>
                      </m:r>
                      <m:r>
                        <a:rPr lang="en-US" sz="2400" b="0" i="1" smtClean="0">
                          <a:latin typeface="Cambria Math"/>
                        </a:rPr>
                        <m:t>⁡[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321440"/>
                <a:ext cx="2952328" cy="461665"/>
              </a:xfrm>
              <a:prstGeom prst="rect">
                <a:avLst/>
              </a:prstGeom>
              <a:blipFill rotWithShape="1">
                <a:blip r:embed="rId6"/>
                <a:stretch>
                  <a:fillRect r="-1240" b="-197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8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/>
          <p:cNvSpPr>
            <a:spLocks noGrp="1"/>
          </p:cNvSpPr>
          <p:nvPr>
            <p:ph type="title" idx="4294967295"/>
          </p:nvPr>
        </p:nvSpPr>
        <p:spPr>
          <a:xfrm>
            <a:off x="457200" y="198438"/>
            <a:ext cx="6994525" cy="1069975"/>
          </a:xfrm>
        </p:spPr>
        <p:txBody>
          <a:bodyPr/>
          <a:lstStyle/>
          <a:p>
            <a:pPr algn="l"/>
            <a:r>
              <a:rPr lang="ru-RU" sz="3200" b="1" dirty="0" smtClean="0">
                <a:solidFill>
                  <a:schemeClr val="bg1"/>
                </a:solidFill>
              </a:rPr>
              <a:t>Формализация з</a:t>
            </a:r>
            <a:r>
              <a:rPr lang="en-US" sz="3200" b="1" dirty="0" err="1" smtClean="0">
                <a:solidFill>
                  <a:schemeClr val="bg1"/>
                </a:solidFill>
              </a:rPr>
              <a:t>адач</a:t>
            </a:r>
            <a:r>
              <a:rPr lang="ru-RU" sz="3200" b="1" dirty="0" smtClean="0">
                <a:solidFill>
                  <a:schemeClr val="bg1"/>
                </a:solidFill>
              </a:rPr>
              <a:t>и</a:t>
            </a:r>
            <a:r>
              <a:rPr lang="en-US" sz="3200" b="1" dirty="0" smtClean="0">
                <a:solidFill>
                  <a:schemeClr val="bg1"/>
                </a:solidFill>
              </a:rPr>
              <a:t> 2 </a:t>
            </a:r>
            <a:r>
              <a:rPr lang="en-US" sz="3200" b="1" dirty="0" err="1" smtClean="0">
                <a:solidFill>
                  <a:schemeClr val="bg1"/>
                </a:solidFill>
              </a:rPr>
              <a:t>планирования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работы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оборудования</a:t>
            </a:r>
            <a:endParaRPr lang="ru-RU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8286209"/>
                  </p:ext>
                </p:extLst>
              </p:nvPr>
            </p:nvGraphicFramePr>
            <p:xfrm>
              <a:off x="1259632" y="1762432"/>
              <a:ext cx="1720500" cy="12222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8940"/>
                    <a:gridCol w="791560"/>
                  </a:tblGrid>
                  <a:tr h="2884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𝟒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𝟏𝟎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28847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𝟕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𝟓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28847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𝟑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𝟑𝟏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𝟔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𝟑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8286209"/>
                  </p:ext>
                </p:extLst>
              </p:nvPr>
            </p:nvGraphicFramePr>
            <p:xfrm>
              <a:off x="1259632" y="1762432"/>
              <a:ext cx="1720500" cy="12222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8940"/>
                    <a:gridCol w="791560"/>
                  </a:tblGrid>
                  <a:tr h="4074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658" r="-8552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7692" b="-200000"/>
                          </a:stretch>
                        </a:blipFill>
                      </a:tcPr>
                    </a:tc>
                  </a:tr>
                  <a:tr h="4074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658" t="-100000" r="-8552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7692" t="-100000" b="-100000"/>
                          </a:stretch>
                        </a:blipFill>
                      </a:tcPr>
                    </a:tc>
                  </a:tr>
                  <a:tr h="4074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658" t="-200000" r="-85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7692" t="-20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353" y="2098289"/>
                <a:ext cx="935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ru-RU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3" y="2098289"/>
                <a:ext cx="93577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47862" y="2098289"/>
                <a:ext cx="734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ru-RU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2" y="2098289"/>
                <a:ext cx="73428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Стрелка вправо 5"/>
          <p:cNvSpPr/>
          <p:nvPr/>
        </p:nvSpPr>
        <p:spPr>
          <a:xfrm>
            <a:off x="826787" y="2202623"/>
            <a:ext cx="288032" cy="170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лево 8"/>
          <p:cNvSpPr/>
          <p:nvPr/>
        </p:nvSpPr>
        <p:spPr>
          <a:xfrm>
            <a:off x="3059831" y="2232049"/>
            <a:ext cx="288031" cy="1709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1240" y="3581760"/>
                <a:ext cx="29523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𝑍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min</m:t>
                      </m:r>
                      <m:r>
                        <a:rPr lang="en-US" sz="2400" b="0" i="1" smtClean="0">
                          <a:latin typeface="Cambria Math"/>
                        </a:rPr>
                        <m:t>⁡[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40" y="3581760"/>
                <a:ext cx="2952328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1240" b="-2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82147" y="1636838"/>
                <a:ext cx="4827448" cy="300825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𝑗</m:t>
                              </m:r>
                            </m:lim>
                          </m:limLow>
                        </m:fName>
                        <m:e/>
                      </m:func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=1,2,3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≥0,</m:t>
                      </m:r>
                      <m:r>
                        <m:rPr>
                          <m:nor/>
                        </m:rPr>
                        <a:rPr lang="ru-RU" sz="2400">
                          <a:sym typeface="Symbol"/>
                        </a:rPr>
                        <m:t>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147" y="1636838"/>
                <a:ext cx="4827448" cy="300825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82754" y="4822880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Модель </a:t>
            </a:r>
            <a:r>
              <a:rPr lang="ru-RU" sz="2400" dirty="0"/>
              <a:t>в целом не </a:t>
            </a:r>
            <a:r>
              <a:rPr lang="ru-RU" sz="2400" dirty="0" smtClean="0"/>
              <a:t>является линейной. </a:t>
            </a:r>
            <a:r>
              <a:rPr lang="ru-RU" sz="2400" dirty="0"/>
              <a:t>Однако такая модель легко преобразуется к линейной. </a:t>
            </a:r>
            <a:r>
              <a:rPr lang="ru-RU" sz="2400" dirty="0" smtClean="0"/>
              <a:t>Таких постановок может быть несколько.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999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/>
          <p:cNvSpPr>
            <a:spLocks noGrp="1"/>
          </p:cNvSpPr>
          <p:nvPr>
            <p:ph type="title" idx="4294967295"/>
          </p:nvPr>
        </p:nvSpPr>
        <p:spPr>
          <a:xfrm>
            <a:off x="457200" y="198438"/>
            <a:ext cx="6994525" cy="1069975"/>
          </a:xfrm>
        </p:spPr>
        <p:txBody>
          <a:bodyPr/>
          <a:lstStyle/>
          <a:p>
            <a:pPr algn="l"/>
            <a:r>
              <a:rPr lang="ru-RU" sz="3200" b="1" dirty="0" smtClean="0">
                <a:solidFill>
                  <a:schemeClr val="bg1"/>
                </a:solidFill>
              </a:rPr>
              <a:t>Модель</a:t>
            </a:r>
            <a:r>
              <a:rPr lang="en-US" sz="3200" b="1" dirty="0" smtClean="0">
                <a:solidFill>
                  <a:schemeClr val="bg1"/>
                </a:solidFill>
              </a:rPr>
              <a:t> 2</a:t>
            </a:r>
            <a:r>
              <a:rPr lang="ru-RU" sz="3200" b="1" dirty="0" smtClean="0">
                <a:solidFill>
                  <a:schemeClr val="bg1"/>
                </a:solidFill>
              </a:rPr>
              <a:t> з</a:t>
            </a:r>
            <a:r>
              <a:rPr lang="en-US" sz="3200" b="1" dirty="0" err="1" smtClean="0">
                <a:solidFill>
                  <a:schemeClr val="bg1"/>
                </a:solidFill>
              </a:rPr>
              <a:t>адач</a:t>
            </a:r>
            <a:r>
              <a:rPr lang="ru-RU" sz="3200" b="1" dirty="0" smtClean="0">
                <a:solidFill>
                  <a:schemeClr val="bg1"/>
                </a:solidFill>
              </a:rPr>
              <a:t>и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планирования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работы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оборудования</a:t>
            </a:r>
            <a:endParaRPr lang="ru-RU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3544140"/>
                  </p:ext>
                </p:extLst>
              </p:nvPr>
            </p:nvGraphicFramePr>
            <p:xfrm>
              <a:off x="4860032" y="1566873"/>
              <a:ext cx="1516440" cy="12222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8763"/>
                    <a:gridCol w="697677"/>
                  </a:tblGrid>
                  <a:tr h="2846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𝟒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𝟏𝟎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2846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𝟕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𝟓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2846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𝟑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𝟑𝟏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𝟔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𝟑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3544140"/>
                  </p:ext>
                </p:extLst>
              </p:nvPr>
            </p:nvGraphicFramePr>
            <p:xfrm>
              <a:off x="4860032" y="1566873"/>
              <a:ext cx="1516440" cy="12222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8763"/>
                    <a:gridCol w="697677"/>
                  </a:tblGrid>
                  <a:tr h="4074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r="-865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6522" r="-870" b="-200000"/>
                          </a:stretch>
                        </a:blipFill>
                      </a:tcPr>
                    </a:tc>
                  </a:tr>
                  <a:tr h="4074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00000" r="-8656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6522" t="-100000" r="-870" b="-100000"/>
                          </a:stretch>
                        </a:blipFill>
                      </a:tcPr>
                    </a:tc>
                  </a:tr>
                  <a:tr h="4074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00000" r="-865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6522" t="-200000" r="-87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91880" y="1988840"/>
                <a:ext cx="935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ru-RU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988840"/>
                <a:ext cx="93577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07520" y="1983627"/>
                <a:ext cx="734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ru-RU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520" y="1983627"/>
                <a:ext cx="73428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Стрелка вправо 5"/>
          <p:cNvSpPr/>
          <p:nvPr/>
        </p:nvSpPr>
        <p:spPr>
          <a:xfrm>
            <a:off x="4283638" y="2088039"/>
            <a:ext cx="288032" cy="170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лево 8"/>
          <p:cNvSpPr/>
          <p:nvPr/>
        </p:nvSpPr>
        <p:spPr>
          <a:xfrm>
            <a:off x="6588224" y="2088038"/>
            <a:ext cx="288031" cy="1709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1642752"/>
                <a:ext cx="29523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𝑍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</a:rPr>
                        <m:t>𝑚𝑖𝑛</m:t>
                      </m:r>
                    </m:oMath>
                  </m:oMathPara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42752"/>
                <a:ext cx="2952328" cy="830997"/>
              </a:xfrm>
              <a:prstGeom prst="rect">
                <a:avLst/>
              </a:prstGeom>
              <a:blipFill rotWithShape="1">
                <a:blip r:embed="rId5"/>
                <a:stretch>
                  <a:fillRect b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9403" y="2597223"/>
                <a:ext cx="3518501" cy="36900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2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→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en-US" sz="2200" dirty="0" smtClean="0"/>
              </a:p>
              <a:p>
                <a:endParaRPr lang="en-US" sz="22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/>
                            </a:rPr>
                            <m:t>𝑖</m:t>
                          </m:r>
                          <m:r>
                            <a:rPr lang="en-US" sz="2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2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sz="2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=1,2,3</m:t>
                          </m:r>
                        </m:e>
                      </m:nary>
                    </m:oMath>
                  </m:oMathPara>
                </a14:m>
                <a:endParaRPr lang="en-US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≥0,</m:t>
                      </m:r>
                      <m:r>
                        <m:rPr>
                          <m:nor/>
                        </m:rPr>
                        <a:rPr lang="ru-RU" sz="2200">
                          <a:sym typeface="Symbol"/>
                        </a:rPr>
                        <m:t>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𝑗</m:t>
                      </m:r>
                    </m:oMath>
                  </m:oMathPara>
                </a14:m>
                <a:endParaRPr lang="en-US" sz="220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03" y="2597223"/>
                <a:ext cx="3518501" cy="3690049"/>
              </a:xfrm>
              <a:prstGeom prst="rect">
                <a:avLst/>
              </a:prstGeom>
              <a:blipFill rotWithShape="1">
                <a:blip r:embed="rId6"/>
                <a:stretch>
                  <a:fillRect b="-32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07904" y="2924944"/>
                <a:ext cx="5328591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𝒁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𝟒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r>
                        <a:rPr lang="en-US" b="1" i="1">
                          <a:latin typeface="Cambria Math"/>
                        </a:rPr>
                        <m:t>𝟕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r>
                        <a:rPr lang="en-US" b="1" i="1">
                          <a:latin typeface="Cambria Math"/>
                        </a:rPr>
                        <m:t>𝟑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𝟑𝟏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→</m:t>
                      </m:r>
                      <m:r>
                        <a:rPr lang="en-US" b="1" i="1">
                          <a:latin typeface="Cambria Math"/>
                        </a:rPr>
                        <m:t>𝒎𝒊𝒏</m:t>
                      </m:r>
                    </m:oMath>
                  </m:oMathPara>
                </a14:m>
                <a:endParaRPr lang="en-US" b="1" dirty="0" smtClean="0"/>
              </a:p>
              <a:p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𝟒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r>
                        <a:rPr lang="en-US" b="1" i="1">
                          <a:latin typeface="Cambria Math"/>
                        </a:rPr>
                        <m:t>𝟕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r>
                        <a:rPr lang="en-US" b="1" i="1">
                          <a:latin typeface="Cambria Math"/>
                        </a:rPr>
                        <m:t>𝟑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𝟑𝟏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>
                          <a:latin typeface="Cambria Math"/>
                        </a:rPr>
                        <m:t>𝟏𝟎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>
                          <a:latin typeface="Cambria Math"/>
                        </a:rPr>
                        <m:t>𝟓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>
                          <a:latin typeface="Cambria Math"/>
                        </a:rPr>
                        <m:t>𝟔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𝟑𝟐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≥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 smtClean="0"/>
              </a:p>
              <a:p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≥</m:t>
                      </m:r>
                      <m:r>
                        <a:rPr lang="en-US" b="1" i="1">
                          <a:latin typeface="Cambria Math"/>
                        </a:rPr>
                        <m:t>𝟕𝟎</m:t>
                      </m:r>
                    </m:oMath>
                  </m:oMathPara>
                </a14:m>
                <a:endParaRPr lang="en-US" b="1" dirty="0" smtClean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≥</m:t>
                      </m:r>
                      <m:r>
                        <a:rPr lang="en-US" b="1" i="1">
                          <a:latin typeface="Cambria Math"/>
                        </a:rPr>
                        <m:t>𝟗𝟎</m:t>
                      </m:r>
                    </m:oMath>
                  </m:oMathPara>
                </a14:m>
                <a:endParaRPr lang="en-US" b="1" dirty="0" smtClean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𝟑𝟏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𝟑𝟐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≥</m:t>
                      </m:r>
                      <m:r>
                        <a:rPr lang="en-US" b="1" i="1" smtClean="0">
                          <a:latin typeface="Cambria Math"/>
                        </a:rPr>
                        <m:t>𝟒𝟓</m:t>
                      </m:r>
                    </m:oMath>
                  </m:oMathPara>
                </a14:m>
                <a:endParaRPr lang="en-US" b="1" dirty="0" smtClean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𝟑𝟏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𝟑𝟐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≥</m:t>
                      </m:r>
                      <m:r>
                        <a:rPr lang="en-US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  <a:p>
                <a:endParaRPr lang="en-US" b="1" dirty="0" smtClean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924944"/>
                <a:ext cx="5328591" cy="369331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7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/>
          <p:cNvSpPr>
            <a:spLocks noGrp="1"/>
          </p:cNvSpPr>
          <p:nvPr>
            <p:ph type="title" idx="4294967295"/>
          </p:nvPr>
        </p:nvSpPr>
        <p:spPr>
          <a:xfrm>
            <a:off x="457200" y="198438"/>
            <a:ext cx="6994525" cy="1069975"/>
          </a:xfrm>
        </p:spPr>
        <p:txBody>
          <a:bodyPr/>
          <a:lstStyle/>
          <a:p>
            <a:pPr algn="l"/>
            <a:r>
              <a:rPr lang="ru-RU" sz="3200" b="1" dirty="0" smtClean="0">
                <a:solidFill>
                  <a:schemeClr val="bg1"/>
                </a:solidFill>
              </a:rPr>
              <a:t>Модель </a:t>
            </a:r>
            <a:r>
              <a:rPr lang="en-US" sz="3200" b="1" dirty="0" smtClean="0">
                <a:solidFill>
                  <a:schemeClr val="bg1"/>
                </a:solidFill>
              </a:rPr>
              <a:t>3 </a:t>
            </a:r>
            <a:r>
              <a:rPr lang="ru-RU" sz="3200" b="1" dirty="0" smtClean="0">
                <a:solidFill>
                  <a:schemeClr val="bg1"/>
                </a:solidFill>
              </a:rPr>
              <a:t>з</a:t>
            </a:r>
            <a:r>
              <a:rPr lang="en-US" sz="3200" b="1" dirty="0" err="1" smtClean="0">
                <a:solidFill>
                  <a:schemeClr val="bg1"/>
                </a:solidFill>
              </a:rPr>
              <a:t>адач</a:t>
            </a:r>
            <a:r>
              <a:rPr lang="ru-RU" sz="3200" b="1" dirty="0" smtClean="0">
                <a:solidFill>
                  <a:schemeClr val="bg1"/>
                </a:solidFill>
              </a:rPr>
              <a:t>и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планирования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работы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оборудования</a:t>
            </a:r>
            <a:endParaRPr lang="ru-RU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1113734"/>
                  </p:ext>
                </p:extLst>
              </p:nvPr>
            </p:nvGraphicFramePr>
            <p:xfrm>
              <a:off x="4860032" y="1566873"/>
              <a:ext cx="1516440" cy="12222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8763"/>
                    <a:gridCol w="697677"/>
                  </a:tblGrid>
                  <a:tr h="2846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𝟒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𝟏𝟎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2846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𝟕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𝟓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2846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𝟑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𝟑𝟏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𝟔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𝟑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1113734"/>
                  </p:ext>
                </p:extLst>
              </p:nvPr>
            </p:nvGraphicFramePr>
            <p:xfrm>
              <a:off x="4860032" y="1566873"/>
              <a:ext cx="1516440" cy="12222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8763"/>
                    <a:gridCol w="697677"/>
                  </a:tblGrid>
                  <a:tr h="4074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r="-865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6522" r="-870" b="-200000"/>
                          </a:stretch>
                        </a:blipFill>
                      </a:tcPr>
                    </a:tc>
                  </a:tr>
                  <a:tr h="4074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00000" r="-8656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6522" t="-100000" r="-870" b="-100000"/>
                          </a:stretch>
                        </a:blipFill>
                      </a:tcPr>
                    </a:tc>
                  </a:tr>
                  <a:tr h="4074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00000" r="-865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6522" t="-200000" r="-87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91880" y="1988840"/>
                <a:ext cx="935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ru-RU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988840"/>
                <a:ext cx="93577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07520" y="1983627"/>
                <a:ext cx="734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ru-RU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520" y="1983627"/>
                <a:ext cx="73428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Стрелка вправо 5"/>
          <p:cNvSpPr/>
          <p:nvPr/>
        </p:nvSpPr>
        <p:spPr>
          <a:xfrm>
            <a:off x="4283638" y="2088039"/>
            <a:ext cx="288032" cy="170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лево 8"/>
          <p:cNvSpPr/>
          <p:nvPr/>
        </p:nvSpPr>
        <p:spPr>
          <a:xfrm>
            <a:off x="6588224" y="2088038"/>
            <a:ext cx="288031" cy="1709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1642752"/>
                <a:ext cx="29523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𝑍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</a:rPr>
                        <m:t>𝑚𝑖𝑛</m:t>
                      </m:r>
                    </m:oMath>
                  </m:oMathPara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42752"/>
                <a:ext cx="2952328" cy="830997"/>
              </a:xfrm>
              <a:prstGeom prst="rect">
                <a:avLst/>
              </a:prstGeom>
              <a:blipFill rotWithShape="1">
                <a:blip r:embed="rId5"/>
                <a:stretch>
                  <a:fillRect b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9403" y="2597223"/>
                <a:ext cx="3518501" cy="36900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2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→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en-US" sz="2200" dirty="0" smtClean="0"/>
              </a:p>
              <a:p>
                <a:endParaRPr lang="en-US" sz="22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/>
                            </a:rPr>
                            <m:t>𝑖</m:t>
                          </m:r>
                          <m:r>
                            <a:rPr lang="en-US" sz="2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2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sz="2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=1,2,3</m:t>
                          </m:r>
                        </m:e>
                      </m:nary>
                    </m:oMath>
                  </m:oMathPara>
                </a14:m>
                <a:endParaRPr lang="en-US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≥0,</m:t>
                      </m:r>
                      <m:r>
                        <m:rPr>
                          <m:nor/>
                        </m:rPr>
                        <a:rPr lang="ru-RU" sz="2200">
                          <a:sym typeface="Symbol"/>
                        </a:rPr>
                        <m:t>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𝑗</m:t>
                      </m:r>
                    </m:oMath>
                  </m:oMathPara>
                </a14:m>
                <a:endParaRPr lang="en-US" sz="220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03" y="2597223"/>
                <a:ext cx="3518501" cy="3690049"/>
              </a:xfrm>
              <a:prstGeom prst="rect">
                <a:avLst/>
              </a:prstGeom>
              <a:blipFill rotWithShape="1">
                <a:blip r:embed="rId6"/>
                <a:stretch>
                  <a:fillRect b="-32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07904" y="2924944"/>
                <a:ext cx="5328591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𝒁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𝟏𝟎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𝟓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𝟔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𝟑𝟏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→</m:t>
                      </m:r>
                      <m:r>
                        <a:rPr lang="en-US" b="1" i="1">
                          <a:latin typeface="Cambria Math"/>
                        </a:rPr>
                        <m:t>𝒎𝒊𝒏</m:t>
                      </m:r>
                    </m:oMath>
                  </m:oMathPara>
                </a14:m>
                <a:endParaRPr lang="en-US" b="1" dirty="0" smtClean="0"/>
              </a:p>
              <a:p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𝟒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r>
                        <a:rPr lang="en-US" b="1" i="1">
                          <a:latin typeface="Cambria Math"/>
                        </a:rPr>
                        <m:t>𝟕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r>
                        <a:rPr lang="en-US" b="1" i="1">
                          <a:latin typeface="Cambria Math"/>
                        </a:rPr>
                        <m:t>𝟑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𝟑𝟏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>
                          <a:latin typeface="Cambria Math"/>
                        </a:rPr>
                        <m:t>𝟏𝟎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>
                          <a:latin typeface="Cambria Math"/>
                        </a:rPr>
                        <m:t>𝟓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>
                          <a:latin typeface="Cambria Math"/>
                        </a:rPr>
                        <m:t>𝟔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𝟑𝟐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 smtClean="0"/>
              </a:p>
              <a:p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≥</m:t>
                      </m:r>
                      <m:r>
                        <a:rPr lang="en-US" b="1" i="1">
                          <a:latin typeface="Cambria Math"/>
                        </a:rPr>
                        <m:t>𝟕𝟎</m:t>
                      </m:r>
                    </m:oMath>
                  </m:oMathPara>
                </a14:m>
                <a:endParaRPr lang="en-US" b="1" dirty="0" smtClean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≥</m:t>
                      </m:r>
                      <m:r>
                        <a:rPr lang="en-US" b="1" i="1">
                          <a:latin typeface="Cambria Math"/>
                        </a:rPr>
                        <m:t>𝟗𝟎</m:t>
                      </m:r>
                    </m:oMath>
                  </m:oMathPara>
                </a14:m>
                <a:endParaRPr lang="en-US" b="1" dirty="0" smtClean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𝟑𝟏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𝟑𝟐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≥</m:t>
                      </m:r>
                      <m:r>
                        <a:rPr lang="en-US" b="1" i="1" smtClean="0">
                          <a:latin typeface="Cambria Math"/>
                        </a:rPr>
                        <m:t>𝟒𝟓</m:t>
                      </m:r>
                    </m:oMath>
                  </m:oMathPara>
                </a14:m>
                <a:endParaRPr lang="en-US" b="1" dirty="0" smtClean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𝟑𝟏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𝟑𝟐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≥</m:t>
                      </m:r>
                      <m:r>
                        <a:rPr lang="en-US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  <a:p>
                <a:endParaRPr lang="en-US" b="1" dirty="0" smtClean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924944"/>
                <a:ext cx="5328591" cy="369331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6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/>
          <p:cNvSpPr>
            <a:spLocks noGrp="1"/>
          </p:cNvSpPr>
          <p:nvPr>
            <p:ph type="title" idx="4294967295"/>
          </p:nvPr>
        </p:nvSpPr>
        <p:spPr>
          <a:xfrm>
            <a:off x="457200" y="198438"/>
            <a:ext cx="6994525" cy="1069975"/>
          </a:xfrm>
        </p:spPr>
        <p:txBody>
          <a:bodyPr/>
          <a:lstStyle/>
          <a:p>
            <a:pPr algn="l"/>
            <a:r>
              <a:rPr lang="ru-RU" sz="3200" b="1" dirty="0" smtClean="0">
                <a:solidFill>
                  <a:schemeClr val="bg1"/>
                </a:solidFill>
              </a:rPr>
              <a:t>Модель </a:t>
            </a:r>
            <a:r>
              <a:rPr lang="en-US" sz="3200" b="1" dirty="0">
                <a:solidFill>
                  <a:schemeClr val="bg1"/>
                </a:solidFill>
              </a:rPr>
              <a:t>4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smtClean="0">
                <a:solidFill>
                  <a:schemeClr val="bg1"/>
                </a:solidFill>
              </a:rPr>
              <a:t>з</a:t>
            </a:r>
            <a:r>
              <a:rPr lang="en-US" sz="3200" b="1" dirty="0" err="1" smtClean="0">
                <a:solidFill>
                  <a:schemeClr val="bg1"/>
                </a:solidFill>
              </a:rPr>
              <a:t>адач</a:t>
            </a:r>
            <a:r>
              <a:rPr lang="ru-RU" sz="3200" b="1" dirty="0" smtClean="0">
                <a:solidFill>
                  <a:schemeClr val="bg1"/>
                </a:solidFill>
              </a:rPr>
              <a:t>и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планирования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работы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оборудования</a:t>
            </a:r>
            <a:endParaRPr lang="ru-RU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0937068"/>
                  </p:ext>
                </p:extLst>
              </p:nvPr>
            </p:nvGraphicFramePr>
            <p:xfrm>
              <a:off x="4860032" y="1566873"/>
              <a:ext cx="1516440" cy="12222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8763"/>
                    <a:gridCol w="697677"/>
                  </a:tblGrid>
                  <a:tr h="2846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𝟒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𝟏𝟎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2846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𝟕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𝟓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2846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𝟑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𝟑𝟏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𝟔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𝟑</m:t>
                                    </m:r>
                                    <m:r>
                                      <a:rPr lang="ru-RU" sz="1600" b="1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0937068"/>
                  </p:ext>
                </p:extLst>
              </p:nvPr>
            </p:nvGraphicFramePr>
            <p:xfrm>
              <a:off x="4860032" y="1566873"/>
              <a:ext cx="1516440" cy="12222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8763"/>
                    <a:gridCol w="697677"/>
                  </a:tblGrid>
                  <a:tr h="4074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r="-865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6522" r="-870" b="-200000"/>
                          </a:stretch>
                        </a:blipFill>
                      </a:tcPr>
                    </a:tc>
                  </a:tr>
                  <a:tr h="4074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00000" r="-8656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6522" t="-100000" r="-870" b="-100000"/>
                          </a:stretch>
                        </a:blipFill>
                      </a:tcPr>
                    </a:tc>
                  </a:tr>
                  <a:tr h="4074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00000" r="-865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6522" t="-200000" r="-87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91880" y="1988840"/>
                <a:ext cx="935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ru-RU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988840"/>
                <a:ext cx="93577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07520" y="1983627"/>
                <a:ext cx="734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ru-RU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520" y="1983627"/>
                <a:ext cx="73428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Стрелка вправо 5"/>
          <p:cNvSpPr/>
          <p:nvPr/>
        </p:nvSpPr>
        <p:spPr>
          <a:xfrm>
            <a:off x="4283638" y="2088039"/>
            <a:ext cx="288032" cy="170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лево 8"/>
          <p:cNvSpPr/>
          <p:nvPr/>
        </p:nvSpPr>
        <p:spPr>
          <a:xfrm>
            <a:off x="6588224" y="2088038"/>
            <a:ext cx="288031" cy="1709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557" y="1427975"/>
                <a:ext cx="3707903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200" dirty="0" smtClean="0">
                    <a:latin typeface="Cambria Math"/>
                  </a:rPr>
                  <a:t>Вводим  искомое время  Т</a:t>
                </a:r>
                <a:endParaRPr lang="en-US" sz="2200" b="0" dirty="0" smtClean="0">
                  <a:latin typeface="Cambria Math"/>
                </a:endParaRPr>
              </a:p>
              <a:p>
                <a:endParaRPr lang="en-US" sz="9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𝑍</m:t>
                      </m:r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𝑇</m:t>
                      </m:r>
                      <m:r>
                        <a:rPr lang="en-US" sz="2200" b="0" i="1" smtClean="0">
                          <a:latin typeface="Cambria Math"/>
                        </a:rPr>
                        <m:t>→</m:t>
                      </m:r>
                      <m:r>
                        <a:rPr lang="en-US" sz="2200" b="0" i="1" smtClean="0">
                          <a:latin typeface="Cambria Math"/>
                        </a:rPr>
                        <m:t>𝑚𝑖𝑛</m:t>
                      </m:r>
                    </m:oMath>
                  </m:oMathPara>
                </a14:m>
                <a:endParaRPr lang="en-US" sz="2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≤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𝑇</m:t>
                      </m:r>
                    </m:oMath>
                  </m:oMathPara>
                </a14:m>
                <a:endParaRPr lang="en-US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≤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𝑇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7" y="1427975"/>
                <a:ext cx="3707903" cy="1585049"/>
              </a:xfrm>
              <a:prstGeom prst="rect">
                <a:avLst/>
              </a:prstGeom>
              <a:blipFill rotWithShape="1">
                <a:blip r:embed="rId5"/>
                <a:stretch>
                  <a:fillRect l="-2138" t="-2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1959" y="3212976"/>
                <a:ext cx="3518501" cy="30768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𝑍</m:t>
                      </m:r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𝑇</m:t>
                      </m:r>
                      <m:r>
                        <a:rPr lang="en-US" sz="2200" b="0" i="1" smtClean="0">
                          <a:latin typeface="Cambria Math"/>
                        </a:rPr>
                        <m:t>→</m:t>
                      </m:r>
                      <m:r>
                        <a:rPr lang="en-US" sz="2200" b="0" i="1" smtClean="0">
                          <a:latin typeface="Cambria Math"/>
                        </a:rPr>
                        <m:t>𝑚𝑖𝑛</m:t>
                      </m:r>
                    </m:oMath>
                  </m:oMathPara>
                </a14:m>
                <a:endParaRPr lang="en-US" sz="2200" dirty="0" smtClean="0"/>
              </a:p>
              <a:p>
                <a:endParaRPr lang="en-US" sz="22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/>
                            </a:rPr>
                            <m:t>𝑖</m:t>
                          </m:r>
                          <m:r>
                            <a:rPr lang="en-US" sz="2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=1,2</m:t>
                          </m:r>
                        </m:e>
                      </m:nary>
                    </m:oMath>
                  </m:oMathPara>
                </a14:m>
                <a:endParaRPr lang="en-US" sz="22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sz="2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=1,2,3</m:t>
                          </m:r>
                        </m:e>
                      </m:nary>
                    </m:oMath>
                  </m:oMathPara>
                </a14:m>
                <a:endParaRPr lang="en-US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≥0,</m:t>
                      </m:r>
                      <m:r>
                        <m:rPr>
                          <m:nor/>
                        </m:rPr>
                        <a:rPr lang="ru-RU" sz="2200">
                          <a:sym typeface="Symbol"/>
                        </a:rPr>
                        <m:t>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𝑗</m:t>
                      </m:r>
                    </m:oMath>
                  </m:oMathPara>
                </a14:m>
                <a:endParaRPr lang="en-US" sz="220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59" y="3212976"/>
                <a:ext cx="3518501" cy="3076868"/>
              </a:xfrm>
              <a:prstGeom prst="rect">
                <a:avLst/>
              </a:prstGeom>
              <a:blipFill rotWithShape="1">
                <a:blip r:embed="rId6"/>
                <a:stretch>
                  <a:fillRect b="-3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94638" y="2924943"/>
                <a:ext cx="5328591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𝒁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𝑻</m:t>
                      </m:r>
                      <m:r>
                        <a:rPr lang="en-US" b="1" i="1">
                          <a:latin typeface="Cambria Math"/>
                        </a:rPr>
                        <m:t>→</m:t>
                      </m:r>
                      <m:r>
                        <a:rPr lang="en-US" b="1" i="1">
                          <a:latin typeface="Cambria Math"/>
                        </a:rPr>
                        <m:t>𝒎𝒊𝒏</m:t>
                      </m:r>
                    </m:oMath>
                  </m:oMathPara>
                </a14:m>
                <a:endParaRPr lang="en-US" b="1" dirty="0" smtClean="0"/>
              </a:p>
              <a:p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𝟒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r>
                        <a:rPr lang="en-US" b="1" i="1">
                          <a:latin typeface="Cambria Math"/>
                        </a:rPr>
                        <m:t>𝟕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r>
                        <a:rPr lang="en-US" b="1" i="1">
                          <a:latin typeface="Cambria Math"/>
                        </a:rPr>
                        <m:t>𝟑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𝟑𝟏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𝑻</m:t>
                      </m:r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𝟏𝟎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>
                          <a:latin typeface="Cambria Math"/>
                        </a:rPr>
                        <m:t>𝟓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>
                          <a:latin typeface="Cambria Math"/>
                        </a:rPr>
                        <m:t>𝟔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𝟑𝟐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𝑻</m:t>
                      </m:r>
                      <m:r>
                        <a:rPr lang="en-US" b="1" i="1">
                          <a:latin typeface="Cambria Math"/>
                        </a:rPr>
                        <m:t>≤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 smtClean="0"/>
              </a:p>
              <a:p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≥</m:t>
                      </m:r>
                      <m:r>
                        <a:rPr lang="en-US" b="1" i="1">
                          <a:latin typeface="Cambria Math"/>
                        </a:rPr>
                        <m:t>𝟕𝟎</m:t>
                      </m:r>
                    </m:oMath>
                  </m:oMathPara>
                </a14:m>
                <a:endParaRPr lang="en-US" b="1" dirty="0" smtClean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≥</m:t>
                      </m:r>
                      <m:r>
                        <a:rPr lang="en-US" b="1" i="1">
                          <a:latin typeface="Cambria Math"/>
                        </a:rPr>
                        <m:t>𝟗𝟎</m:t>
                      </m:r>
                    </m:oMath>
                  </m:oMathPara>
                </a14:m>
                <a:endParaRPr lang="en-US" b="1" dirty="0" smtClean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𝟑𝟏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𝟑𝟐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≥</m:t>
                      </m:r>
                      <m:r>
                        <a:rPr lang="en-US" b="1" i="1" smtClean="0">
                          <a:latin typeface="Cambria Math"/>
                        </a:rPr>
                        <m:t>𝟒𝟓</m:t>
                      </m:r>
                    </m:oMath>
                  </m:oMathPara>
                </a14:m>
                <a:endParaRPr lang="en-US" b="1" dirty="0" smtClean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𝟑𝟏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𝟑𝟐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≥</m:t>
                      </m:r>
                      <m:r>
                        <a:rPr lang="en-US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  <a:p>
                <a:endParaRPr lang="en-US" b="1" dirty="0" smtClean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638" y="2924943"/>
                <a:ext cx="5328591" cy="397031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19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179512" y="1556793"/>
            <a:ext cx="8640960" cy="2376264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Строительной организации необходимо выполнить n видов земляных работ, объем которых составляет </a:t>
            </a:r>
            <a:r>
              <a:rPr lang="ru-RU" sz="2000" dirty="0" err="1"/>
              <a:t>Vj</a:t>
            </a:r>
            <a:r>
              <a:rPr lang="ru-RU" sz="2000" dirty="0"/>
              <a:t> куб. м (j=1, n). Для их осуществления можно использовать m механизмов. Производительность i-</a:t>
            </a:r>
            <a:r>
              <a:rPr lang="ru-RU" sz="2000" dirty="0" err="1"/>
              <a:t>го</a:t>
            </a:r>
            <a:r>
              <a:rPr lang="ru-RU" sz="2000" dirty="0"/>
              <a:t>  механизма  при выполнении j-ой работы составляет </a:t>
            </a:r>
            <a:r>
              <a:rPr lang="ru-RU" sz="2000" dirty="0" err="1"/>
              <a:t>Pij</a:t>
            </a:r>
            <a:r>
              <a:rPr lang="ru-RU" sz="2000" dirty="0"/>
              <a:t> куб. м в час.,  а себестоимость одного часа работы </a:t>
            </a:r>
            <a:r>
              <a:rPr lang="ru-RU" sz="2000" dirty="0" err="1"/>
              <a:t>Sij</a:t>
            </a:r>
            <a:r>
              <a:rPr lang="ru-RU" sz="2000" dirty="0"/>
              <a:t> руб. Плановый фонд  рабочего времени i-</a:t>
            </a:r>
            <a:r>
              <a:rPr lang="ru-RU" sz="2000" dirty="0" err="1"/>
              <a:t>го</a:t>
            </a:r>
            <a:r>
              <a:rPr lang="ru-RU" sz="2000" dirty="0"/>
              <a:t> механизма составляет </a:t>
            </a:r>
            <a:r>
              <a:rPr lang="ru-RU" sz="2000" dirty="0" err="1"/>
              <a:t>Ti</a:t>
            </a:r>
            <a:r>
              <a:rPr lang="ru-RU" sz="2000" dirty="0"/>
              <a:t> часов. Составить план организации работ,  обеспечивающий его выполнение с минимальными затратами. 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</a:rPr>
              <a:t>Задача распределения времени (объёмов) работы механизмов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4435439"/>
                  </p:ext>
                </p:extLst>
              </p:nvPr>
            </p:nvGraphicFramePr>
            <p:xfrm>
              <a:off x="107504" y="3789040"/>
              <a:ext cx="8712966" cy="28445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76264"/>
                    <a:gridCol w="1979764"/>
                    <a:gridCol w="2052684"/>
                    <a:gridCol w="2304254"/>
                  </a:tblGrid>
                  <a:tr h="10015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Механизмы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Производительность и себестоимость i-го  механизма  при выполнении j-ой работы,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lin"/>
                                  <m:ctrlPr>
                                    <a:rPr lang="ru-RU" sz="1800" i="1">
                                      <a:effectLst/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sz="1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800">
                                          <a:effectLst/>
                                          <a:latin typeface="Cambria Math"/>
                                        </a:rPr>
                                        <m:t>м</m:t>
                                      </m:r>
                                    </m:e>
                                    <m:sup>
                                      <m:r>
                                        <a:rPr lang="ru-RU" sz="1800">
                                          <a:effectLst/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sz="1800">
                                      <a:effectLst/>
                                      <a:latin typeface="Cambria Math"/>
                                    </a:rPr>
                                    <m:t>час</m:t>
                                  </m:r>
                                </m:den>
                              </m:f>
                            </m:oMath>
                          </a14:m>
                          <a:r>
                            <a:rPr lang="ru-RU" sz="1800">
                              <a:effectLst/>
                            </a:rPr>
                            <a:t>]; [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lin"/>
                                  <m:ctrlPr>
                                    <a:rPr lang="ru-RU" sz="1800" i="1">
                                      <a:effectLst/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1800">
                                      <a:effectLst/>
                                      <a:latin typeface="Cambria Math"/>
                                    </a:rPr>
                                    <m:t>руб</m:t>
                                  </m:r>
                                </m:num>
                                <m:den>
                                  <m:r>
                                    <a:rPr lang="ru-RU" sz="1800">
                                      <a:effectLst/>
                                      <a:latin typeface="Cambria Math"/>
                                    </a:rPr>
                                    <m:t>час</m:t>
                                  </m:r>
                                </m:den>
                              </m:f>
                            </m:oMath>
                          </a14:m>
                          <a:r>
                            <a:rPr lang="ru-RU" sz="1800">
                              <a:effectLst/>
                            </a:rPr>
                            <a:t>]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Плановый фонд  рабочего времени i-го механизма [час]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181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1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; 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sz="1800">
                                    <a:effectLst/>
                                    <a:latin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; 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sz="1800">
                                    <a:effectLst/>
                                    <a:latin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ru-RU" sz="18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181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2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; 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sz="1800">
                                    <a:effectLst/>
                                    <a:latin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; 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sz="1800">
                                    <a:effectLst/>
                                    <a:latin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ru-RU" sz="18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66640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Плановый объем </a:t>
                          </a:r>
                          <a:r>
                            <a:rPr lang="en-US" sz="1800">
                              <a:effectLst/>
                            </a:rPr>
                            <a:t>V</a:t>
                          </a:r>
                          <a:endParaRPr lang="ru-RU" sz="18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выполнения </a:t>
                          </a:r>
                          <a:r>
                            <a:rPr lang="en-US" sz="1800">
                              <a:effectLst/>
                            </a:rPr>
                            <a:t>j</a:t>
                          </a:r>
                          <a:r>
                            <a:rPr lang="ru-RU" sz="1800">
                              <a:effectLst/>
                            </a:rPr>
                            <a:t> –й работы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ru-RU" sz="18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ru-RU" sz="18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 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4435439"/>
                  </p:ext>
                </p:extLst>
              </p:nvPr>
            </p:nvGraphicFramePr>
            <p:xfrm>
              <a:off x="107504" y="3789040"/>
              <a:ext cx="8712966" cy="28056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76264"/>
                    <a:gridCol w="1979764"/>
                    <a:gridCol w="2052684"/>
                    <a:gridCol w="2304254"/>
                  </a:tblGrid>
                  <a:tr h="12414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Механизмы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9153" t="-4412" r="-57186" b="-136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Плановый фонд  рабочего времени i-го механизма [час]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181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1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20679" t="-409615" r="-220679" b="-4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12166" t="-409615" r="-112166" b="-4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78307" t="-409615" b="-436538"/>
                          </a:stretch>
                        </a:blipFill>
                      </a:tcPr>
                    </a:tc>
                  </a:tr>
                  <a:tr h="3181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2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20679" t="-509615" r="-220679" b="-3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12166" t="-509615" r="-112166" b="-3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78307" t="-509615" b="-336538"/>
                          </a:stretch>
                        </a:blipFill>
                      </a:tcPr>
                    </a:tc>
                  </a:tr>
                  <a:tr h="9278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Плановый объем </a:t>
                          </a:r>
                          <a:r>
                            <a:rPr lang="en-US" sz="1800">
                              <a:effectLst/>
                            </a:rPr>
                            <a:t>V</a:t>
                          </a:r>
                          <a:endParaRPr lang="ru-RU" sz="18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выполнения </a:t>
                          </a:r>
                          <a:r>
                            <a:rPr lang="en-US" sz="1800">
                              <a:effectLst/>
                            </a:rPr>
                            <a:t>j</a:t>
                          </a:r>
                          <a:r>
                            <a:rPr lang="ru-RU" sz="1800">
                              <a:effectLst/>
                            </a:rPr>
                            <a:t> –й работы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120679" t="-208553" r="-220679" b="-15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212166" t="-208553" r="-112166" b="-15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 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92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</a:rPr>
              <a:t>Формализация задачи распределения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512" y="1556792"/>
                <a:ext cx="8856984" cy="5075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ru-RU" sz="2400" dirty="0" smtClean="0">
                    <a:solidFill>
                      <a:srgbClr val="FF0000"/>
                    </a:solidFill>
                  </a:rPr>
                  <a:t>Дано: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2400" dirty="0"/>
                  <a:t>- </a:t>
                </a:r>
                <a:r>
                  <a:rPr lang="ru-RU" sz="2400" dirty="0" smtClean="0"/>
                  <a:t>производительность </a:t>
                </a:r>
                <a:r>
                  <a:rPr lang="ru-RU" sz="2400" b="1" dirty="0">
                    <a:solidFill>
                      <a:schemeClr val="lt1"/>
                    </a:solidFill>
                  </a:rPr>
                  <a:t> 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sz="2400" dirty="0"/>
                  <a:t>-го </a:t>
                </a:r>
                <a:r>
                  <a:rPr lang="ru-RU" sz="2400" dirty="0" smtClean="0"/>
                  <a:t>механизма </a:t>
                </a:r>
                <a:r>
                  <a:rPr lang="ru-RU" sz="2400" dirty="0"/>
                  <a:t>при </a:t>
                </a:r>
                <a:r>
                  <a:rPr lang="ru-RU" sz="2400" dirty="0" smtClean="0"/>
                  <a:t>выполнении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400" dirty="0" smtClean="0"/>
                  <a:t> </a:t>
                </a:r>
                <a:r>
                  <a:rPr lang="en-US" sz="2400" i="1" dirty="0" smtClean="0"/>
                  <a:t>j</a:t>
                </a:r>
                <a:r>
                  <a:rPr lang="ru-RU" sz="2400" dirty="0" smtClean="0"/>
                  <a:t> –й работы,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ru-RU" sz="2400">
                        <a:latin typeface="Cambria Math"/>
                      </a:rPr>
                      <m:t>=</m:t>
                    </m:r>
                    <m:r>
                      <a:rPr lang="ru-RU" sz="2400" i="1">
                        <a:latin typeface="Cambria Math"/>
                      </a:rPr>
                      <m:t>1,</m:t>
                    </m:r>
                    <m:r>
                      <a:rPr lang="en-US" sz="2400" b="0" i="1" smtClean="0">
                        <a:latin typeface="Cambria Math"/>
                      </a:rPr>
                      <m:t>.,</m:t>
                    </m:r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</m:oMath>
                </a14:m>
                <a:r>
                  <a:rPr lang="ru-RU" sz="2400" i="1" dirty="0"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𝑗</m:t>
                    </m:r>
                    <m:r>
                      <a:rPr lang="ru-RU" sz="2400" i="1">
                        <a:latin typeface="Cambria Math"/>
                      </a:rPr>
                      <m:t>=1,</m:t>
                    </m:r>
                    <m:r>
                      <a:rPr lang="en-US" sz="2400" b="0" i="1" smtClean="0">
                        <a:latin typeface="Cambria Math"/>
                      </a:rPr>
                      <m:t>.,</m:t>
                    </m:r>
                  </m:oMath>
                </a14:m>
                <a:r>
                  <a:rPr lang="en-US" sz="2400" i="1" dirty="0" smtClean="0">
                    <a:latin typeface="Times New Roman"/>
                    <a:ea typeface="Times New Roman"/>
                  </a:rPr>
                  <a:t>n</a:t>
                </a:r>
                <a:r>
                  <a:rPr lang="en-US" sz="2400" dirty="0" smtClean="0">
                    <a:latin typeface="Times New Roman"/>
                    <a:ea typeface="Times New Roman"/>
                  </a:rPr>
                  <a:t>;</a:t>
                </a:r>
                <a:r>
                  <a:rPr lang="ru-RU" sz="2400" dirty="0" smtClean="0">
                    <a:latin typeface="Times New Roman"/>
                    <a:ea typeface="Times New Roman"/>
                  </a:rPr>
                  <a:t>  </a:t>
                </a:r>
                <a:r>
                  <a:rPr lang="en-US" sz="2400" dirty="0" smtClean="0">
                    <a:latin typeface="Times New Roman"/>
                    <a:ea typeface="Times New Roman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sz="2400" b="0" i="1" smtClean="0">
                                <a:latin typeface="Cambria Math"/>
                              </a:rPr>
                              <m:t>м</m:t>
                            </m:r>
                          </m:e>
                          <m:sup>
                            <m:r>
                              <a:rPr lang="ru-RU" sz="24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ru-RU" sz="2400" b="0" i="1" smtClean="0">
                            <a:latin typeface="Cambria Math"/>
                          </a:rPr>
                          <m:t>час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Times New Roman"/>
                    <a:ea typeface="Times New Roman"/>
                  </a:rPr>
                  <a:t>]</a:t>
                </a:r>
                <a:endParaRPr lang="ru-RU" sz="2400" dirty="0">
                  <a:latin typeface="Times New Roman"/>
                  <a:ea typeface="Times New Roman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2400" dirty="0"/>
                  <a:t>- </a:t>
                </a:r>
                <a:r>
                  <a:rPr lang="ru-RU" sz="2400" dirty="0" smtClean="0"/>
                  <a:t>себестоимость работы </a:t>
                </a:r>
                <a:r>
                  <a:rPr lang="ru-RU" sz="2400" b="1" dirty="0">
                    <a:solidFill>
                      <a:schemeClr val="lt1"/>
                    </a:solidFill>
                  </a:rPr>
                  <a:t> 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sz="2400" dirty="0"/>
                  <a:t>-го механизма при выполнении </a:t>
                </a:r>
                <a:r>
                  <a:rPr lang="en-US" sz="2400" i="1" dirty="0"/>
                  <a:t>j</a:t>
                </a:r>
                <a:r>
                  <a:rPr lang="ru-RU" sz="2400" dirty="0"/>
                  <a:t> –й работы,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ru-RU" sz="2400">
                        <a:latin typeface="Cambria Math"/>
                      </a:rPr>
                      <m:t>=</m:t>
                    </m:r>
                    <m:r>
                      <a:rPr lang="ru-RU" sz="2400" i="1">
                        <a:latin typeface="Cambria Math"/>
                      </a:rPr>
                      <m:t>1,</m:t>
                    </m:r>
                    <m:r>
                      <a:rPr lang="en-US" sz="2400" i="1">
                        <a:latin typeface="Cambria Math"/>
                      </a:rPr>
                      <m:t>.,</m:t>
                    </m:r>
                    <m:r>
                      <a:rPr lang="en-US" sz="2400" i="1">
                        <a:latin typeface="Cambria Math"/>
                      </a:rPr>
                      <m:t>𝑚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</m:oMath>
                </a14:m>
                <a:r>
                  <a:rPr lang="ru-RU" sz="2400" i="1" dirty="0"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ru-RU" sz="2400" i="1">
                        <a:latin typeface="Cambria Math"/>
                      </a:rPr>
                      <m:t>=1,</m:t>
                    </m:r>
                    <m:r>
                      <a:rPr lang="en-US" sz="2400" i="1">
                        <a:latin typeface="Cambria Math"/>
                      </a:rPr>
                      <m:t>.,</m:t>
                    </m:r>
                  </m:oMath>
                </a14:m>
                <a:r>
                  <a:rPr lang="en-US" sz="2400" i="1" dirty="0">
                    <a:latin typeface="Times New Roman"/>
                    <a:ea typeface="Times New Roman"/>
                  </a:rPr>
                  <a:t>n</a:t>
                </a:r>
                <a:r>
                  <a:rPr lang="en-US" sz="2400" dirty="0">
                    <a:latin typeface="Times New Roman"/>
                    <a:ea typeface="Times New Roman"/>
                  </a:rPr>
                  <a:t>;</a:t>
                </a:r>
                <a:r>
                  <a:rPr lang="ru-RU" sz="2400" dirty="0" smtClean="0">
                    <a:latin typeface="Times New Roman"/>
                    <a:ea typeface="Times New Roman"/>
                  </a:rPr>
                  <a:t>  </a:t>
                </a:r>
                <a:r>
                  <a:rPr lang="en-US" sz="2400" dirty="0">
                    <a:latin typeface="Times New Roman"/>
                    <a:ea typeface="Times New Roman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400" b="0" i="1" smtClean="0">
                            <a:latin typeface="Cambria Math"/>
                          </a:rPr>
                          <m:t>руб</m:t>
                        </m:r>
                      </m:num>
                      <m:den>
                        <m:r>
                          <a:rPr lang="ru-RU" sz="2400" i="1">
                            <a:latin typeface="Cambria Math"/>
                          </a:rPr>
                          <m:t>час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/>
                    <a:ea typeface="Times New Roman"/>
                  </a:rPr>
                  <a:t>]</a:t>
                </a:r>
                <a:endParaRPr lang="ru-RU" sz="2400" dirty="0">
                  <a:latin typeface="Times New Roman"/>
                  <a:ea typeface="Times New Roman"/>
                </a:endParaRP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- </a:t>
                </a:r>
                <a:r>
                  <a:rPr lang="ru-RU" sz="2400" dirty="0" smtClean="0"/>
                  <a:t>плановый фонд работы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sz="2400" dirty="0"/>
                  <a:t>-го </a:t>
                </a:r>
                <a:r>
                  <a:rPr lang="ru-RU" sz="2400" dirty="0" smtClean="0"/>
                  <a:t>механизма,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ru-RU" sz="2400">
                        <a:latin typeface="Cambria Math"/>
                      </a:rPr>
                      <m:t>=</m:t>
                    </m:r>
                    <m:r>
                      <a:rPr lang="ru-RU" sz="2400" i="1">
                        <a:latin typeface="Cambria Math"/>
                      </a:rPr>
                      <m:t>1,</m:t>
                    </m:r>
                    <m:r>
                      <a:rPr lang="en-US" sz="2400" i="1">
                        <a:latin typeface="Cambria Math"/>
                      </a:rPr>
                      <m:t>.,</m:t>
                    </m:r>
                    <m:r>
                      <a:rPr lang="en-US" sz="2400" i="1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>
                    <a:latin typeface="Times New Roman"/>
                    <a:ea typeface="Times New Roman"/>
                  </a:rPr>
                  <a:t>;</a:t>
                </a:r>
                <a:r>
                  <a:rPr lang="ru-RU" sz="2400" dirty="0" smtClean="0">
                    <a:latin typeface="Times New Roman"/>
                    <a:ea typeface="Times New Roman"/>
                  </a:rPr>
                  <a:t> </a:t>
                </a:r>
                <a:r>
                  <a:rPr lang="en-US" sz="2400" dirty="0" smtClean="0">
                    <a:latin typeface="Times New Roman"/>
                    <a:ea typeface="Times New Roman"/>
                  </a:rPr>
                  <a:t>[</a:t>
                </a:r>
                <a:r>
                  <a:rPr lang="ru-RU" sz="2400" dirty="0" smtClean="0">
                    <a:latin typeface="Times New Roman"/>
                    <a:ea typeface="Times New Roman"/>
                  </a:rPr>
                  <a:t>час</a:t>
                </a:r>
                <a:r>
                  <a:rPr lang="en-US" sz="2400" dirty="0" smtClean="0">
                    <a:latin typeface="Times New Roman"/>
                    <a:ea typeface="Times New Roman"/>
                  </a:rPr>
                  <a:t>]</a:t>
                </a:r>
                <a:endParaRPr lang="ru-RU" sz="2400" dirty="0">
                  <a:latin typeface="Times New Roman"/>
                  <a:ea typeface="Times New Roman"/>
                </a:endParaRP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400" dirty="0"/>
                  <a:t>- плановый </a:t>
                </a:r>
                <a:r>
                  <a:rPr lang="ru-RU" sz="2400" dirty="0" smtClean="0"/>
                  <a:t>объем выполнения </a:t>
                </a:r>
                <a:r>
                  <a:rPr lang="en-US" sz="2400" i="1" dirty="0"/>
                  <a:t>j</a:t>
                </a:r>
                <a:r>
                  <a:rPr lang="ru-RU" sz="2400" dirty="0"/>
                  <a:t> –й работы</a:t>
                </a:r>
                <a:r>
                  <a:rPr lang="ru-RU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𝑗</m:t>
                    </m:r>
                    <m:r>
                      <a:rPr lang="ru-RU" sz="2400">
                        <a:latin typeface="Cambria Math"/>
                      </a:rPr>
                      <m:t>=</m:t>
                    </m:r>
                    <m:r>
                      <a:rPr lang="ru-RU" sz="2400" i="1">
                        <a:latin typeface="Cambria Math"/>
                      </a:rPr>
                      <m:t>1,</m:t>
                    </m:r>
                    <m:r>
                      <a:rPr lang="en-US" sz="2400" i="1">
                        <a:latin typeface="Cambria Math"/>
                      </a:rPr>
                      <m:t>.,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/>
                    <a:ea typeface="Times New Roman"/>
                  </a:rPr>
                  <a:t>;</a:t>
                </a:r>
                <a:r>
                  <a:rPr lang="ru-RU" sz="2400" dirty="0">
                    <a:latin typeface="Times New Roman"/>
                    <a:ea typeface="Times New Roman"/>
                  </a:rPr>
                  <a:t> </a:t>
                </a:r>
                <a:r>
                  <a:rPr lang="en-US" sz="2400" dirty="0" smtClean="0">
                    <a:latin typeface="Times New Roman"/>
                    <a:ea typeface="Times New Roman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/>
                          </a:rPr>
                          <m:t>м</m:t>
                        </m:r>
                      </m:e>
                      <m:sup>
                        <m:r>
                          <a:rPr lang="ru-RU" sz="24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/>
                    <a:ea typeface="Times New Roman"/>
                  </a:rPr>
                  <a:t>]</a:t>
                </a:r>
                <a:endParaRPr lang="ru-RU" sz="2400" dirty="0">
                  <a:latin typeface="Times New Roman"/>
                  <a:ea typeface="Times New Roman"/>
                </a:endParaRPr>
              </a:p>
              <a:p>
                <a:pPr marL="0" indent="0">
                  <a:buNone/>
                </a:pPr>
                <a:r>
                  <a:rPr lang="ru-RU" sz="2400" dirty="0" smtClean="0">
                    <a:solidFill>
                      <a:srgbClr val="FF0000"/>
                    </a:solidFill>
                  </a:rPr>
                  <a:t>Найти</a:t>
                </a:r>
                <a:r>
                  <a:rPr lang="ru-RU" sz="2400" dirty="0">
                    <a:solidFill>
                      <a:srgbClr val="FF0000"/>
                    </a:solidFill>
                  </a:rPr>
                  <a:t>: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X= 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6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400" dirty="0"/>
                  <a:t>│→</a:t>
                </a:r>
                <a:r>
                  <a:rPr lang="en-US" sz="2400" dirty="0"/>
                  <a:t> min Z(X)</a:t>
                </a:r>
                <a:r>
                  <a:rPr lang="ru-RU" sz="2400" dirty="0"/>
                  <a:t>,</a:t>
                </a:r>
                <a:r>
                  <a:rPr lang="en-US" sz="2400" dirty="0"/>
                  <a:t> </a:t>
                </a:r>
                <a:r>
                  <a:rPr lang="ru-RU" sz="2400" dirty="0"/>
                  <a:t>где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 smtClean="0"/>
                  <a:t>Z(X)</a:t>
                </a:r>
                <a:r>
                  <a:rPr lang="ru-RU" sz="2400" dirty="0"/>
                  <a:t>-затраты,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solidFill>
                          <a:srgbClr val="003366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- </a:t>
                </a:r>
                <a:r>
                  <a:rPr lang="ru-RU" sz="2400" dirty="0" smtClean="0"/>
                  <a:t>план работы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sz="2400" dirty="0"/>
                  <a:t>-го механизма при выполнении </a:t>
                </a:r>
                <a:r>
                  <a:rPr lang="en-US" sz="2400" i="1" dirty="0"/>
                  <a:t>j</a:t>
                </a:r>
                <a:r>
                  <a:rPr lang="ru-RU" sz="2400" dirty="0"/>
                  <a:t> –й </a:t>
                </a:r>
                <a:r>
                  <a:rPr lang="ru-RU" sz="2400" dirty="0" smtClean="0"/>
                  <a:t>работы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ru-RU" sz="2400">
                        <a:latin typeface="Cambria Math"/>
                      </a:rPr>
                      <m:t>=</m:t>
                    </m:r>
                    <m:r>
                      <a:rPr lang="ru-RU" sz="2400" i="1">
                        <a:latin typeface="Cambria Math"/>
                      </a:rPr>
                      <m:t>1,</m:t>
                    </m:r>
                    <m:r>
                      <a:rPr lang="en-US" sz="2400" i="1">
                        <a:latin typeface="Cambria Math"/>
                      </a:rPr>
                      <m:t>.,</m:t>
                    </m:r>
                    <m:r>
                      <a:rPr lang="en-US" sz="2400" i="1">
                        <a:latin typeface="Cambria Math"/>
                      </a:rPr>
                      <m:t>𝑚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</m:oMath>
                </a14:m>
                <a:r>
                  <a:rPr lang="ru-RU" sz="2400" i="1" dirty="0"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ru-RU" sz="2400" i="1">
                        <a:latin typeface="Cambria Math"/>
                      </a:rPr>
                      <m:t>=1,</m:t>
                    </m:r>
                    <m:r>
                      <a:rPr lang="en-US" sz="2400" i="1">
                        <a:latin typeface="Cambria Math"/>
                      </a:rPr>
                      <m:t>.,</m:t>
                    </m:r>
                  </m:oMath>
                </a14:m>
                <a:r>
                  <a:rPr lang="en-US" sz="2400" i="1" dirty="0">
                    <a:latin typeface="Times New Roman"/>
                    <a:ea typeface="Times New Roman"/>
                  </a:rPr>
                  <a:t>n</a:t>
                </a:r>
                <a:r>
                  <a:rPr lang="en-US" sz="2400" dirty="0">
                    <a:latin typeface="Times New Roman"/>
                    <a:ea typeface="Times New Roman"/>
                  </a:rPr>
                  <a:t>;</a:t>
                </a:r>
                <a:r>
                  <a:rPr lang="ru-RU" sz="2400" dirty="0">
                    <a:latin typeface="Times New Roman"/>
                    <a:ea typeface="Times New Roman"/>
                  </a:rPr>
                  <a:t> </a:t>
                </a:r>
                <a:endParaRPr lang="ru-RU" sz="24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rgbClr val="C00000"/>
                    </a:solidFill>
                  </a:rPr>
                  <a:t>[</a:t>
                </a:r>
                <a:r>
                  <a:rPr lang="ru-RU" sz="2400" dirty="0" smtClean="0">
                    <a:solidFill>
                      <a:srgbClr val="C00000"/>
                    </a:solidFill>
                  </a:rPr>
                  <a:t> в каких единицах будете измерять: в часах или в куб</a:t>
                </a:r>
                <a:r>
                  <a:rPr lang="ru-RU" sz="2400" dirty="0">
                    <a:solidFill>
                      <a:srgbClr val="C00000"/>
                    </a:solidFill>
                  </a:rPr>
                  <a:t>. м </a:t>
                </a:r>
                <a:r>
                  <a:rPr lang="ru-RU" sz="24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]</a:t>
                </a:r>
                <a:endParaRPr lang="ru-RU" sz="2400" dirty="0" smtClean="0">
                  <a:solidFill>
                    <a:srgbClr val="C00000"/>
                  </a:solidFill>
                </a:endParaRPr>
              </a:p>
              <a:p>
                <a:r>
                  <a:rPr lang="ru-RU" sz="2400" dirty="0" smtClean="0">
                    <a:solidFill>
                      <a:srgbClr val="C00000"/>
                    </a:solidFill>
                  </a:rPr>
                  <a:t>От этого зависит запись математической модели.</a:t>
                </a:r>
              </a:p>
              <a:p>
                <a:r>
                  <a:rPr lang="ru-RU" sz="2400" dirty="0" smtClean="0"/>
                  <a:t>Какая из моделей верна?</a:t>
                </a:r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556792"/>
                <a:ext cx="8856984" cy="5075557"/>
              </a:xfrm>
              <a:prstGeom prst="rect">
                <a:avLst/>
              </a:prstGeom>
              <a:blipFill rotWithShape="1">
                <a:blip r:embed="rId2"/>
                <a:stretch>
                  <a:fillRect l="-1032" t="-840" r="-619" b="-1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13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7504" y="197768"/>
            <a:ext cx="7344816" cy="1070992"/>
          </a:xfrm>
        </p:spPr>
        <p:txBody>
          <a:bodyPr/>
          <a:lstStyle/>
          <a:p>
            <a:r>
              <a:rPr lang="ru-RU" sz="3200" dirty="0" smtClean="0">
                <a:latin typeface="Times New Roman" pitchFamily="18" charset="0"/>
              </a:rPr>
              <a:t>Модель задачи </a:t>
            </a:r>
            <a:r>
              <a:rPr lang="ru-RU" sz="3200" dirty="0">
                <a:latin typeface="Times New Roman" pitchFamily="18" charset="0"/>
              </a:rPr>
              <a:t>распределения времени (объёмов) работы механизмов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077288626"/>
                  </p:ext>
                </p:extLst>
              </p:nvPr>
            </p:nvGraphicFramePr>
            <p:xfrm>
              <a:off x="107504" y="3933056"/>
              <a:ext cx="8856984" cy="26248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831361"/>
                    <a:gridCol w="2857271"/>
                    <a:gridCol w="3168352"/>
                  </a:tblGrid>
                  <a:tr h="262483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6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ru-RU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ru-RU" sz="1600" b="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 ∀ 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i</m:t>
                                </m:r>
                                <m:r>
                                  <a:rPr lang="ru-RU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=1,.,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  ∀ 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j</m:t>
                                </m:r>
                                <m:r>
                                  <a:rPr lang="ru-RU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=1,.,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1.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41024" marR="41024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ru-RU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ru-RU" sz="1600" b="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max</m:t>
                                </m:r>
                              </m:oMath>
                            </m:oMathPara>
                          </a14:m>
                          <a:endParaRPr lang="ru-RU" sz="1600" b="0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j</m:t>
                                </m:r>
                                <m:r>
                                  <a:rPr lang="ru-RU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=1,.,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i</m:t>
                                </m:r>
                                <m:r>
                                  <a:rPr lang="ru-RU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=1,.,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2.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41024" marR="41024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6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ru-RU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ru-RU" sz="1600" b="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∀</m:t>
                                </m:r>
                                <m:r>
                                  <a:rPr lang="ru-RU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j</m:t>
                                </m:r>
                                <m:r>
                                  <a:rPr lang="ru-RU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=1,..,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i</m:t>
                                </m:r>
                                <m:r>
                                  <a:rPr lang="ru-RU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=1,..,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3.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41024" marR="41024" marT="0" marB="0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077288626"/>
                  </p:ext>
                </p:extLst>
              </p:nvPr>
            </p:nvGraphicFramePr>
            <p:xfrm>
              <a:off x="107504" y="3933056"/>
              <a:ext cx="8856984" cy="26248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831361"/>
                    <a:gridCol w="2857271"/>
                    <a:gridCol w="3168352"/>
                  </a:tblGrid>
                  <a:tr h="262483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41024" marR="41024" marT="0" marB="0">
                        <a:blipFill rotWithShape="1">
                          <a:blip r:embed="rId2"/>
                          <a:stretch>
                            <a:fillRect l="-216" r="-2131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41024" marR="41024" marT="0" marB="0">
                        <a:blipFill rotWithShape="1">
                          <a:blip r:embed="rId2"/>
                          <a:stretch>
                            <a:fillRect l="-99147" r="-1108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41024" marR="41024" marT="0" marB="0">
                        <a:blipFill rotWithShape="1">
                          <a:blip r:embed="rId2"/>
                          <a:stretch>
                            <a:fillRect l="-1796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6956273"/>
                  </p:ext>
                </p:extLst>
              </p:nvPr>
            </p:nvGraphicFramePr>
            <p:xfrm>
              <a:off x="179512" y="1484784"/>
              <a:ext cx="8712966" cy="230425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76264"/>
                    <a:gridCol w="1979764"/>
                    <a:gridCol w="2052684"/>
                    <a:gridCol w="2304254"/>
                  </a:tblGrid>
                  <a:tr h="10015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Механизмы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Производительность и себестоимость i-го  механизма  при выполнении j-ой работы,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lin"/>
                                  <m:ctrlPr>
                                    <a:rPr lang="ru-RU" sz="1600" i="1">
                                      <a:effectLst/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sz="16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600">
                                          <a:effectLst/>
                                          <a:latin typeface="Cambria Math"/>
                                        </a:rPr>
                                        <m:t>м</m:t>
                                      </m:r>
                                    </m:e>
                                    <m:sup>
                                      <m:r>
                                        <a:rPr lang="ru-RU" sz="1600">
                                          <a:effectLst/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sz="1600">
                                      <a:effectLst/>
                                      <a:latin typeface="Cambria Math"/>
                                    </a:rPr>
                                    <m:t>час</m:t>
                                  </m:r>
                                </m:den>
                              </m:f>
                            </m:oMath>
                          </a14:m>
                          <a:r>
                            <a:rPr lang="ru-RU" sz="1600">
                              <a:effectLst/>
                            </a:rPr>
                            <a:t>]; [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lin"/>
                                  <m:ctrlPr>
                                    <a:rPr lang="ru-RU" sz="1600" i="1">
                                      <a:effectLst/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1600">
                                      <a:effectLst/>
                                      <a:latin typeface="Cambria Math"/>
                                    </a:rPr>
                                    <m:t>руб</m:t>
                                  </m:r>
                                </m:num>
                                <m:den>
                                  <m:r>
                                    <a:rPr lang="ru-RU" sz="1600">
                                      <a:effectLst/>
                                      <a:latin typeface="Cambria Math"/>
                                    </a:rPr>
                                    <m:t>час</m:t>
                                  </m:r>
                                </m:den>
                              </m:f>
                            </m:oMath>
                          </a14:m>
                          <a:r>
                            <a:rPr lang="ru-RU" sz="1600">
                              <a:effectLst/>
                            </a:rPr>
                            <a:t>]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Плановый фонд  рабочего времени i-го механизма [час]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181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; 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sz="1600">
                                    <a:effectLst/>
                                    <a:latin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; 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sz="1600">
                                    <a:effectLst/>
                                    <a:latin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ru-RU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181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2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; 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sz="1600">
                                    <a:effectLst/>
                                    <a:latin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; 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sz="1600">
                                    <a:effectLst/>
                                    <a:latin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ru-RU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66640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Плановый объем </a:t>
                          </a:r>
                          <a:r>
                            <a:rPr lang="en-US" sz="1600">
                              <a:effectLst/>
                            </a:rPr>
                            <a:t>V</a:t>
                          </a:r>
                          <a:endParaRPr lang="ru-RU" sz="16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выполнения </a:t>
                          </a:r>
                          <a:r>
                            <a:rPr lang="en-US" sz="1600">
                              <a:effectLst/>
                            </a:rPr>
                            <a:t>j</a:t>
                          </a:r>
                          <a:r>
                            <a:rPr lang="ru-RU" sz="1600">
                              <a:effectLst/>
                            </a:rPr>
                            <a:t> –й работы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ru-RU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ru-RU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 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6956273"/>
                  </p:ext>
                </p:extLst>
              </p:nvPr>
            </p:nvGraphicFramePr>
            <p:xfrm>
              <a:off x="179512" y="1484784"/>
              <a:ext cx="8712966" cy="230425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76264"/>
                    <a:gridCol w="1979764"/>
                    <a:gridCol w="2052684"/>
                    <a:gridCol w="2304254"/>
                  </a:tblGrid>
                  <a:tr h="10015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Механизмы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58912" t="-610" r="-57100" b="-13719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Плановый фонд  рабочего времени i-го механизма [час]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181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20000" t="-317308" r="-220000" b="-3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12166" t="-317308" r="-112166" b="-3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78307" t="-317308" b="-332692"/>
                          </a:stretch>
                        </a:blipFill>
                      </a:tcPr>
                    </a:tc>
                  </a:tr>
                  <a:tr h="3181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2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20000" t="-409434" r="-220000" b="-226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12166" t="-409434" r="-112166" b="-226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78307" t="-409434" b="-226415"/>
                          </a:stretch>
                        </a:blipFill>
                      </a:tcPr>
                    </a:tc>
                  </a:tr>
                  <a:tr h="66640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Плановый объем </a:t>
                          </a:r>
                          <a:r>
                            <a:rPr lang="en-US" sz="1600">
                              <a:effectLst/>
                            </a:rPr>
                            <a:t>V</a:t>
                          </a:r>
                          <a:endParaRPr lang="ru-RU" sz="16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выполнения </a:t>
                          </a:r>
                          <a:r>
                            <a:rPr lang="en-US" sz="1600">
                              <a:effectLst/>
                            </a:rPr>
                            <a:t>j</a:t>
                          </a:r>
                          <a:r>
                            <a:rPr lang="ru-RU" sz="1600">
                              <a:effectLst/>
                            </a:rPr>
                            <a:t> –й работы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120000" t="-247706" r="-220000" b="-100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12166" t="-247706" r="-112166" b="-100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 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99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распределения времени (объёмов) работы механизмов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063613461"/>
                  </p:ext>
                </p:extLst>
              </p:nvPr>
            </p:nvGraphicFramePr>
            <p:xfrm>
              <a:off x="89454" y="3865106"/>
              <a:ext cx="8856984" cy="23545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831361"/>
                    <a:gridCol w="2857271"/>
                    <a:gridCol w="3168352"/>
                  </a:tblGrid>
                  <a:tr h="21389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6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ru-RU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ru-RU" sz="1600" b="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 ∀ 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i</m:t>
                                </m:r>
                                <m:r>
                                  <a:rPr lang="ru-RU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=1,.,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  ∀ 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j</m:t>
                                </m:r>
                                <m:r>
                                  <a:rPr lang="ru-RU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=1,.,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1.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41024" marR="41024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ru-RU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ru-RU" sz="1600" b="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max</m:t>
                                </m:r>
                              </m:oMath>
                            </m:oMathPara>
                          </a14:m>
                          <a:endParaRPr lang="ru-RU" sz="1600" b="0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j</m:t>
                                </m:r>
                                <m:r>
                                  <a:rPr lang="ru-RU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=1,.,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i</m:t>
                                </m:r>
                                <m:r>
                                  <a:rPr lang="ru-RU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=1,.,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2.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41024" marR="41024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6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ru-RU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ru-RU" sz="1600" b="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∀</m:t>
                                </m:r>
                                <m:r>
                                  <a:rPr lang="ru-RU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j</m:t>
                                </m:r>
                                <m:r>
                                  <a:rPr lang="ru-RU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=1,..,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i</m:t>
                                </m:r>
                                <m:r>
                                  <a:rPr lang="ru-RU" sz="16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=1,..,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3.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41024" marR="41024" marT="0" marB="0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063613461"/>
                  </p:ext>
                </p:extLst>
              </p:nvPr>
            </p:nvGraphicFramePr>
            <p:xfrm>
              <a:off x="89454" y="3865106"/>
              <a:ext cx="8856984" cy="23545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831361"/>
                    <a:gridCol w="2857271"/>
                    <a:gridCol w="3168352"/>
                  </a:tblGrid>
                  <a:tr h="23545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41024" marR="41024" marT="0" marB="0">
                        <a:blipFill rotWithShape="1">
                          <a:blip r:embed="rId2"/>
                          <a:stretch>
                            <a:fillRect l="-216" r="-213147" b="-4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41024" marR="41024" marT="0" marB="0">
                        <a:blipFill rotWithShape="1">
                          <a:blip r:embed="rId2"/>
                          <a:stretch>
                            <a:fillRect l="-99147" r="-110874" b="-4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41024" marR="41024" marT="0" marB="0">
                        <a:blipFill rotWithShape="1">
                          <a:blip r:embed="rId2"/>
                          <a:stretch>
                            <a:fillRect l="-179615" b="-492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7504" y="6237312"/>
                <a:ext cx="7992888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Ответ: 3, переменные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dirty="0" smtClean="0"/>
                  <a:t> измеряем в часах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6237312"/>
                <a:ext cx="7992888" cy="395621"/>
              </a:xfrm>
              <a:prstGeom prst="rect">
                <a:avLst/>
              </a:prstGeom>
              <a:blipFill rotWithShape="1">
                <a:blip r:embed="rId3"/>
                <a:stretch>
                  <a:fillRect l="-686" t="-7692" b="-16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4841691"/>
                  </p:ext>
                </p:extLst>
              </p:nvPr>
            </p:nvGraphicFramePr>
            <p:xfrm>
              <a:off x="251520" y="1484784"/>
              <a:ext cx="8640958" cy="228485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59563"/>
                    <a:gridCol w="2160465"/>
                    <a:gridCol w="2160465"/>
                    <a:gridCol w="2160465"/>
                  </a:tblGrid>
                  <a:tr h="88277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Механизмы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Производительность и себестоимость i-го  механизма  при выполнении j-ой работы,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lin"/>
                                  <m:ctrlPr>
                                    <a:rPr lang="ru-RU" sz="1600" i="1">
                                      <a:effectLst/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sz="16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600">
                                          <a:effectLst/>
                                          <a:latin typeface="Cambria Math"/>
                                        </a:rPr>
                                        <m:t>м</m:t>
                                      </m:r>
                                    </m:e>
                                    <m:sup>
                                      <m:r>
                                        <a:rPr lang="ru-RU" sz="1600">
                                          <a:effectLst/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sz="1600">
                                      <a:effectLst/>
                                      <a:latin typeface="Cambria Math"/>
                                    </a:rPr>
                                    <m:t>час</m:t>
                                  </m:r>
                                </m:den>
                              </m:f>
                            </m:oMath>
                          </a14:m>
                          <a:r>
                            <a:rPr lang="ru-RU" sz="1600">
                              <a:effectLst/>
                            </a:rPr>
                            <a:t>]; [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lin"/>
                                  <m:ctrlPr>
                                    <a:rPr lang="ru-RU" sz="1600" i="1">
                                      <a:effectLst/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1600">
                                      <a:effectLst/>
                                      <a:latin typeface="Cambria Math"/>
                                    </a:rPr>
                                    <m:t>руб</m:t>
                                  </m:r>
                                </m:num>
                                <m:den>
                                  <m:r>
                                    <a:rPr lang="ru-RU" sz="1600">
                                      <a:effectLst/>
                                      <a:latin typeface="Cambria Math"/>
                                    </a:rPr>
                                    <m:t>час</m:t>
                                  </m:r>
                                </m:den>
                              </m:f>
                            </m:oMath>
                          </a14:m>
                          <a:r>
                            <a:rPr lang="ru-RU" sz="1600">
                              <a:effectLst/>
                            </a:rPr>
                            <a:t>]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Плановый фонд  рабочего времени i-го механизма [час]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786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; 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sz="1600">
                                    <a:effectLst/>
                                    <a:latin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; 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sz="1600">
                                    <a:effectLst/>
                                    <a:latin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ru-RU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786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2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; 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sz="1600">
                                    <a:effectLst/>
                                    <a:latin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; 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sz="1600">
                                    <a:effectLst/>
                                    <a:latin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ru-RU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70411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Плановый объем </a:t>
                          </a:r>
                          <a:r>
                            <a:rPr lang="en-US" sz="1600">
                              <a:effectLst/>
                            </a:rPr>
                            <a:t>V</a:t>
                          </a:r>
                          <a:endParaRPr lang="ru-RU" sz="16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выполнения </a:t>
                          </a:r>
                          <a:r>
                            <a:rPr lang="en-US" sz="1600">
                              <a:effectLst/>
                            </a:rPr>
                            <a:t>j</a:t>
                          </a:r>
                          <a:r>
                            <a:rPr lang="ru-RU" sz="1600">
                              <a:effectLst/>
                            </a:rPr>
                            <a:t> –й работы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ru-RU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ru-RU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 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4841691"/>
                  </p:ext>
                </p:extLst>
              </p:nvPr>
            </p:nvGraphicFramePr>
            <p:xfrm>
              <a:off x="251520" y="1484784"/>
              <a:ext cx="8640958" cy="228485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59563"/>
                    <a:gridCol w="2160465"/>
                    <a:gridCol w="2160465"/>
                    <a:gridCol w="2160465"/>
                  </a:tblGrid>
                  <a:tr h="88277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Механизмы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9929" t="-2778" r="-50071" b="-17291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Плановый фонд  рабочего времени i-го механизма [час]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99718" t="-321739" r="-199718" b="-44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200282" t="-321739" r="-100282" b="-44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299437" t="-321739" b="-441304"/>
                          </a:stretch>
                        </a:blipFill>
                      </a:tcPr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2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99718" t="-421739" r="-199718" b="-34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200282" t="-421739" r="-100282" b="-34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299437" t="-421739" b="-341304"/>
                          </a:stretch>
                        </a:blipFill>
                      </a:tcPr>
                    </a:tc>
                  </a:tr>
                  <a:tr h="84124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Плановый объем </a:t>
                          </a:r>
                          <a:r>
                            <a:rPr lang="en-US" sz="1600">
                              <a:effectLst/>
                            </a:rPr>
                            <a:t>V</a:t>
                          </a:r>
                          <a:endParaRPr lang="ru-RU" sz="16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выполнения </a:t>
                          </a:r>
                          <a:r>
                            <a:rPr lang="en-US" sz="1600">
                              <a:effectLst/>
                            </a:rPr>
                            <a:t>j</a:t>
                          </a:r>
                          <a:r>
                            <a:rPr lang="ru-RU" sz="1600">
                              <a:effectLst/>
                            </a:rPr>
                            <a:t> –й работы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99718" t="-173913" r="-199718" b="-137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200282" t="-173913" r="-100282" b="-137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 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97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333375"/>
            <a:ext cx="7561263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 smtClean="0"/>
              <a:t>Место и роль </a:t>
            </a:r>
            <a:r>
              <a:rPr lang="ru-RU" sz="3200" dirty="0"/>
              <a:t>и</a:t>
            </a:r>
            <a:r>
              <a:rPr lang="ru-RU" sz="3200" dirty="0" smtClean="0"/>
              <a:t>сследования операций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149225" y="1790700"/>
            <a:ext cx="4843463" cy="4230688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quarter" idx="4294967295"/>
          </p:nvPr>
        </p:nvSpPr>
        <p:spPr>
          <a:xfrm>
            <a:off x="5456238" y="1541463"/>
            <a:ext cx="3325812" cy="1917700"/>
          </a:xfrm>
        </p:spPr>
        <p:txBody>
          <a:bodyPr>
            <a:normAutofit fontScale="55000" lnSpcReduction="20000"/>
          </a:bodyPr>
          <a:lstStyle/>
          <a:p>
            <a:pPr marL="0" indent="0" algn="ctr" eaLnBrk="1" hangingPunct="1">
              <a:lnSpc>
                <a:spcPct val="1200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ru-RU" dirty="0" smtClean="0"/>
              <a:t>    </a:t>
            </a:r>
            <a:r>
              <a:rPr lang="ru-RU" sz="3600" dirty="0" smtClean="0"/>
              <a:t>Моделированием деятельности субъектов управления занимается дисциплина «</a:t>
            </a:r>
            <a:r>
              <a:rPr lang="ru-RU" sz="3600" b="1" dirty="0" smtClean="0"/>
              <a:t>Теория принятия решений</a:t>
            </a:r>
            <a:r>
              <a:rPr lang="ru-RU" sz="3600" dirty="0" smtClean="0"/>
              <a:t>»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ru-RU" dirty="0" smtClean="0"/>
              <a:t> </a:t>
            </a:r>
            <a:endParaRPr lang="ru-RU" dirty="0"/>
          </a:p>
        </p:txBody>
      </p:sp>
      <p:grpSp>
        <p:nvGrpSpPr>
          <p:cNvPr id="33796" name="Group 5"/>
          <p:cNvGrpSpPr>
            <a:grpSpLocks/>
          </p:cNvGrpSpPr>
          <p:nvPr/>
        </p:nvGrpSpPr>
        <p:grpSpPr bwMode="auto">
          <a:xfrm>
            <a:off x="149225" y="1557338"/>
            <a:ext cx="5695950" cy="4829175"/>
            <a:chOff x="1089" y="4014"/>
            <a:chExt cx="6300" cy="5283"/>
          </a:xfrm>
        </p:grpSpPr>
        <p:sp>
          <p:nvSpPr>
            <p:cNvPr id="33802" name="Rectangle 6"/>
            <p:cNvSpPr>
              <a:spLocks noChangeArrowheads="1"/>
            </p:cNvSpPr>
            <p:nvPr/>
          </p:nvSpPr>
          <p:spPr bwMode="auto">
            <a:xfrm>
              <a:off x="5879" y="7045"/>
              <a:ext cx="1205" cy="6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/>
                <a:t>Результат </a:t>
              </a:r>
              <a:r>
                <a:rPr lang="en-US" altLang="ru-RU" sz="1000" b="1" i="1"/>
                <a:t>Y</a:t>
              </a:r>
              <a:r>
                <a:rPr lang="ru-RU" altLang="ru-RU" sz="1000" b="1"/>
                <a:t> </a:t>
              </a:r>
              <a:endParaRPr lang="en-US" altLang="ru-RU" sz="1000" b="1"/>
            </a:p>
            <a:p>
              <a:pPr algn="ctr"/>
              <a:r>
                <a:rPr lang="ru-RU" altLang="ru-RU" sz="1000" b="1"/>
                <a:t>(норма)</a:t>
              </a:r>
            </a:p>
          </p:txBody>
        </p:sp>
        <p:sp>
          <p:nvSpPr>
            <p:cNvPr id="33803" name="Rectangle 7"/>
            <p:cNvSpPr>
              <a:spLocks noChangeArrowheads="1"/>
            </p:cNvSpPr>
            <p:nvPr/>
          </p:nvSpPr>
          <p:spPr bwMode="auto">
            <a:xfrm>
              <a:off x="1575" y="4674"/>
              <a:ext cx="3751" cy="4059"/>
            </a:xfrm>
            <a:prstGeom prst="rect">
              <a:avLst/>
            </a:prstGeom>
            <a:solidFill>
              <a:srgbClr val="E5E5E5"/>
            </a:solidFill>
            <a:ln w="1270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endParaRPr lang="ru-RU" altLang="ru-RU"/>
            </a:p>
          </p:txBody>
        </p:sp>
        <p:sp>
          <p:nvSpPr>
            <p:cNvPr id="33804" name="Rectangle 8"/>
            <p:cNvSpPr>
              <a:spLocks noChangeArrowheads="1"/>
            </p:cNvSpPr>
            <p:nvPr/>
          </p:nvSpPr>
          <p:spPr bwMode="auto">
            <a:xfrm>
              <a:off x="2463" y="6608"/>
              <a:ext cx="1152" cy="200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vert="wordArtVert" lIns="12700" tIns="12700" rIns="12700" bIns="12700"/>
            <a:lstStyle/>
            <a:p>
              <a:r>
                <a:rPr lang="ru-RU" altLang="ru-RU" sz="1100" b="1" dirty="0" smtClean="0"/>
                <a:t>Р</a:t>
              </a:r>
            </a:p>
            <a:p>
              <a:r>
                <a:rPr lang="ru-RU" altLang="ru-RU" sz="1100" b="1" dirty="0" smtClean="0"/>
                <a:t>е</a:t>
              </a:r>
            </a:p>
            <a:p>
              <a:r>
                <a:rPr lang="ru-RU" altLang="ru-RU" sz="1100" b="1" dirty="0" smtClean="0"/>
                <a:t>ш</a:t>
              </a:r>
              <a:endParaRPr lang="ru-RU" altLang="ru-RU" sz="1100" b="1" dirty="0"/>
            </a:p>
            <a:p>
              <a:r>
                <a:rPr lang="ru-RU" altLang="ru-RU" sz="1100" b="1" dirty="0"/>
                <a:t>е</a:t>
              </a:r>
            </a:p>
            <a:p>
              <a:r>
                <a:rPr lang="ru-RU" altLang="ru-RU" sz="1100" b="1" dirty="0"/>
                <a:t>н</a:t>
              </a:r>
            </a:p>
            <a:p>
              <a:r>
                <a:rPr lang="ru-RU" altLang="ru-RU" sz="1100" b="1" dirty="0"/>
                <a:t>и</a:t>
              </a:r>
            </a:p>
            <a:p>
              <a:r>
                <a:rPr lang="ru-RU" altLang="ru-RU" sz="1100" b="1" dirty="0"/>
                <a:t>е</a:t>
              </a:r>
            </a:p>
            <a:p>
              <a:endParaRPr lang="ru-RU" altLang="ru-RU" sz="900" b="1" dirty="0"/>
            </a:p>
          </p:txBody>
        </p:sp>
        <p:sp>
          <p:nvSpPr>
            <p:cNvPr id="33805" name="AutoShape 9"/>
            <p:cNvSpPr>
              <a:spLocks noChangeArrowheads="1"/>
            </p:cNvSpPr>
            <p:nvPr/>
          </p:nvSpPr>
          <p:spPr bwMode="auto">
            <a:xfrm>
              <a:off x="2764" y="5324"/>
              <a:ext cx="1190" cy="66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2000" b="1">
                  <a:solidFill>
                    <a:srgbClr val="FF0000"/>
                  </a:solidFill>
                </a:rPr>
                <a:t>СУ</a:t>
              </a:r>
              <a:endParaRPr lang="ru-RU" altLang="ru-RU">
                <a:solidFill>
                  <a:srgbClr val="FF0000"/>
                </a:solidFill>
              </a:endParaRPr>
            </a:p>
          </p:txBody>
        </p:sp>
        <p:sp>
          <p:nvSpPr>
            <p:cNvPr id="33806" name="AutoShape 10"/>
            <p:cNvSpPr>
              <a:spLocks noChangeArrowheads="1"/>
            </p:cNvSpPr>
            <p:nvPr/>
          </p:nvSpPr>
          <p:spPr bwMode="auto">
            <a:xfrm>
              <a:off x="2794" y="7525"/>
              <a:ext cx="1190" cy="4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2000" b="1">
                  <a:solidFill>
                    <a:schemeClr val="hlink"/>
                  </a:solidFill>
                </a:rPr>
                <a:t>ОУ</a:t>
              </a:r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33807" name="Rectangle 11"/>
            <p:cNvSpPr>
              <a:spLocks noChangeArrowheads="1"/>
            </p:cNvSpPr>
            <p:nvPr/>
          </p:nvSpPr>
          <p:spPr bwMode="auto">
            <a:xfrm>
              <a:off x="1842" y="8973"/>
              <a:ext cx="1608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1000"/>
                <a:t>Внешняя среда</a:t>
              </a:r>
            </a:p>
          </p:txBody>
        </p:sp>
        <p:sp>
          <p:nvSpPr>
            <p:cNvPr id="33808" name="Rectangle 12"/>
            <p:cNvSpPr>
              <a:spLocks noChangeArrowheads="1"/>
            </p:cNvSpPr>
            <p:nvPr/>
          </p:nvSpPr>
          <p:spPr bwMode="auto">
            <a:xfrm>
              <a:off x="1792" y="8323"/>
              <a:ext cx="1910" cy="324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/>
                <a:t>Внутренняя среда</a:t>
              </a:r>
            </a:p>
          </p:txBody>
        </p:sp>
        <p:sp>
          <p:nvSpPr>
            <p:cNvPr id="33809" name="Line 13"/>
            <p:cNvSpPr>
              <a:spLocks noChangeShapeType="1"/>
            </p:cNvSpPr>
            <p:nvPr/>
          </p:nvSpPr>
          <p:spPr bwMode="auto">
            <a:xfrm>
              <a:off x="3350" y="5987"/>
              <a:ext cx="11" cy="1538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33810" name="Rectangle 14"/>
            <p:cNvSpPr>
              <a:spLocks noChangeArrowheads="1"/>
            </p:cNvSpPr>
            <p:nvPr/>
          </p:nvSpPr>
          <p:spPr bwMode="auto">
            <a:xfrm>
              <a:off x="1089" y="5852"/>
              <a:ext cx="990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/>
                <a:t>Ресурсы </a:t>
              </a:r>
              <a:r>
                <a:rPr lang="ru-RU" altLang="ru-RU" sz="1000" b="1" i="1">
                  <a:cs typeface="Arial" charset="0"/>
                </a:rPr>
                <a:t>В</a:t>
              </a:r>
              <a:endParaRPr lang="en-US" altLang="ru-RU" sz="1000" b="1">
                <a:cs typeface="Arial" charset="0"/>
              </a:endParaRPr>
            </a:p>
          </p:txBody>
        </p:sp>
        <p:sp>
          <p:nvSpPr>
            <p:cNvPr id="33811" name="Line 15"/>
            <p:cNvSpPr>
              <a:spLocks noChangeShapeType="1"/>
            </p:cNvSpPr>
            <p:nvPr/>
          </p:nvSpPr>
          <p:spPr bwMode="auto">
            <a:xfrm>
              <a:off x="2127" y="5780"/>
              <a:ext cx="1" cy="19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2" name="Line 16"/>
            <p:cNvSpPr>
              <a:spLocks noChangeShapeType="1"/>
            </p:cNvSpPr>
            <p:nvPr/>
          </p:nvSpPr>
          <p:spPr bwMode="auto">
            <a:xfrm>
              <a:off x="2144" y="7775"/>
              <a:ext cx="6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3" name="Line 17"/>
            <p:cNvSpPr>
              <a:spLocks noChangeShapeType="1"/>
            </p:cNvSpPr>
            <p:nvPr/>
          </p:nvSpPr>
          <p:spPr bwMode="auto">
            <a:xfrm>
              <a:off x="2144" y="5542"/>
              <a:ext cx="6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4" name="Line 18"/>
            <p:cNvSpPr>
              <a:spLocks noChangeShapeType="1"/>
            </p:cNvSpPr>
            <p:nvPr/>
          </p:nvSpPr>
          <p:spPr bwMode="auto">
            <a:xfrm flipV="1">
              <a:off x="2144" y="4979"/>
              <a:ext cx="1" cy="5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5" name="Line 19"/>
            <p:cNvSpPr>
              <a:spLocks noChangeShapeType="1"/>
            </p:cNvSpPr>
            <p:nvPr/>
          </p:nvSpPr>
          <p:spPr bwMode="auto">
            <a:xfrm>
              <a:off x="2144" y="4979"/>
              <a:ext cx="36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6" name="Line 20"/>
            <p:cNvSpPr>
              <a:spLocks noChangeShapeType="1"/>
            </p:cNvSpPr>
            <p:nvPr/>
          </p:nvSpPr>
          <p:spPr bwMode="auto">
            <a:xfrm>
              <a:off x="5828" y="8236"/>
              <a:ext cx="6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7" name="Line 21"/>
            <p:cNvSpPr>
              <a:spLocks noChangeShapeType="1"/>
            </p:cNvSpPr>
            <p:nvPr/>
          </p:nvSpPr>
          <p:spPr bwMode="auto">
            <a:xfrm>
              <a:off x="3998" y="7775"/>
              <a:ext cx="177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8" name="Line 22"/>
            <p:cNvSpPr>
              <a:spLocks noChangeShapeType="1"/>
            </p:cNvSpPr>
            <p:nvPr/>
          </p:nvSpPr>
          <p:spPr bwMode="auto">
            <a:xfrm flipV="1">
              <a:off x="4907" y="5644"/>
              <a:ext cx="1" cy="20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9" name="Line 23"/>
            <p:cNvSpPr>
              <a:spLocks noChangeShapeType="1"/>
            </p:cNvSpPr>
            <p:nvPr/>
          </p:nvSpPr>
          <p:spPr bwMode="auto">
            <a:xfrm flipH="1">
              <a:off x="3953" y="5644"/>
              <a:ext cx="95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med"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20" name="Rectangle 24"/>
            <p:cNvSpPr>
              <a:spLocks noChangeArrowheads="1"/>
            </p:cNvSpPr>
            <p:nvPr/>
          </p:nvSpPr>
          <p:spPr bwMode="auto">
            <a:xfrm>
              <a:off x="3953" y="5320"/>
              <a:ext cx="90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900" b="1"/>
                <a:t>Отклик</a:t>
              </a:r>
              <a:endParaRPr lang="ru-RU" altLang="ru-RU"/>
            </a:p>
          </p:txBody>
        </p:sp>
        <p:sp>
          <p:nvSpPr>
            <p:cNvPr id="33821" name="Rectangle 25"/>
            <p:cNvSpPr>
              <a:spLocks noChangeArrowheads="1"/>
            </p:cNvSpPr>
            <p:nvPr/>
          </p:nvSpPr>
          <p:spPr bwMode="auto">
            <a:xfrm>
              <a:off x="4007" y="7807"/>
              <a:ext cx="1132" cy="459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/>
                <a:t>Результат </a:t>
              </a:r>
              <a:r>
                <a:rPr lang="en-US" altLang="ru-RU" sz="1000" b="1" i="1"/>
                <a:t>Y</a:t>
              </a:r>
              <a:endParaRPr lang="en-US" altLang="ru-RU" sz="1000" b="1"/>
            </a:p>
            <a:p>
              <a:pPr algn="ctr"/>
              <a:r>
                <a:rPr lang="ru-RU" altLang="ru-RU" sz="1000" b="1"/>
                <a:t>(факт)</a:t>
              </a:r>
              <a:endParaRPr lang="ru-RU" altLang="ru-RU" sz="1000"/>
            </a:p>
          </p:txBody>
        </p:sp>
        <p:sp>
          <p:nvSpPr>
            <p:cNvPr id="33822" name="Rectangle 26"/>
            <p:cNvSpPr>
              <a:spLocks noChangeArrowheads="1"/>
            </p:cNvSpPr>
            <p:nvPr/>
          </p:nvSpPr>
          <p:spPr bwMode="auto">
            <a:xfrm>
              <a:off x="1850" y="8951"/>
              <a:ext cx="4512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endParaRPr lang="ru-RU" altLang="ru-RU"/>
            </a:p>
          </p:txBody>
        </p:sp>
        <p:sp>
          <p:nvSpPr>
            <p:cNvPr id="33823" name="Oval 27"/>
            <p:cNvSpPr>
              <a:spLocks noChangeArrowheads="1"/>
            </p:cNvSpPr>
            <p:nvPr/>
          </p:nvSpPr>
          <p:spPr bwMode="auto">
            <a:xfrm>
              <a:off x="5778" y="7720"/>
              <a:ext cx="67" cy="8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altLang="ru-RU"/>
            </a:p>
          </p:txBody>
        </p:sp>
        <p:sp>
          <p:nvSpPr>
            <p:cNvPr id="33824" name="Line 28"/>
            <p:cNvSpPr>
              <a:spLocks noChangeShapeType="1"/>
            </p:cNvSpPr>
            <p:nvPr/>
          </p:nvSpPr>
          <p:spPr bwMode="auto">
            <a:xfrm>
              <a:off x="5812" y="4975"/>
              <a:ext cx="0" cy="26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25" name="Line 29"/>
            <p:cNvSpPr>
              <a:spLocks noChangeShapeType="1"/>
            </p:cNvSpPr>
            <p:nvPr/>
          </p:nvSpPr>
          <p:spPr bwMode="auto">
            <a:xfrm flipV="1">
              <a:off x="5827" y="7871"/>
              <a:ext cx="0" cy="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26" name="Rectangle 30"/>
            <p:cNvSpPr>
              <a:spLocks noChangeArrowheads="1"/>
            </p:cNvSpPr>
            <p:nvPr/>
          </p:nvSpPr>
          <p:spPr bwMode="auto">
            <a:xfrm>
              <a:off x="6481" y="8054"/>
              <a:ext cx="90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900" b="1"/>
                <a:t> </a:t>
              </a:r>
              <a:r>
                <a:rPr lang="ru-RU" altLang="ru-RU" sz="1000" b="1"/>
                <a:t>Проблема</a:t>
              </a:r>
            </a:p>
          </p:txBody>
        </p:sp>
        <p:sp>
          <p:nvSpPr>
            <p:cNvPr id="33827" name="Rectangle 31"/>
            <p:cNvSpPr>
              <a:spLocks noChangeArrowheads="1"/>
            </p:cNvSpPr>
            <p:nvPr/>
          </p:nvSpPr>
          <p:spPr bwMode="auto">
            <a:xfrm>
              <a:off x="2191" y="5034"/>
              <a:ext cx="82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1200" b="1"/>
                <a:t>Цель</a:t>
              </a:r>
              <a:r>
                <a:rPr lang="en-US" altLang="ru-RU" sz="900" b="1"/>
                <a:t> </a:t>
              </a:r>
              <a:r>
                <a:rPr lang="en-US" altLang="ru-RU" sz="1200" b="1" i="1"/>
                <a:t>Z</a:t>
              </a:r>
              <a:endParaRPr lang="ru-RU" altLang="ru-RU" b="1"/>
            </a:p>
          </p:txBody>
        </p:sp>
        <p:sp>
          <p:nvSpPr>
            <p:cNvPr id="33828" name="Line 32"/>
            <p:cNvSpPr>
              <a:spLocks noChangeShapeType="1"/>
            </p:cNvSpPr>
            <p:nvPr/>
          </p:nvSpPr>
          <p:spPr bwMode="auto">
            <a:xfrm>
              <a:off x="5880" y="7776"/>
              <a:ext cx="9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29" name="Line 33"/>
            <p:cNvSpPr>
              <a:spLocks noChangeShapeType="1"/>
            </p:cNvSpPr>
            <p:nvPr/>
          </p:nvSpPr>
          <p:spPr bwMode="auto">
            <a:xfrm rot="5400000">
              <a:off x="3014" y="4332"/>
              <a:ext cx="6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30" name="Rectangle 34"/>
            <p:cNvSpPr>
              <a:spLocks noChangeArrowheads="1"/>
            </p:cNvSpPr>
            <p:nvPr/>
          </p:nvSpPr>
          <p:spPr bwMode="auto">
            <a:xfrm>
              <a:off x="3361" y="4094"/>
              <a:ext cx="276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1200" b="1"/>
                <a:t>Условия</a:t>
              </a:r>
              <a:r>
                <a:rPr lang="en-US" altLang="ru-RU" sz="1200" b="1"/>
                <a:t> </a:t>
              </a:r>
              <a:r>
                <a:rPr lang="ru-RU" altLang="ru-RU" sz="1200" b="1"/>
                <a:t>(ограничения)</a:t>
              </a:r>
              <a:r>
                <a:rPr lang="en-US" altLang="ru-RU" sz="1200" b="1" i="1"/>
                <a:t>E       </a:t>
              </a:r>
              <a:endParaRPr lang="ru-RU" altLang="ru-RU" sz="1200" b="1"/>
            </a:p>
          </p:txBody>
        </p:sp>
        <p:sp>
          <p:nvSpPr>
            <p:cNvPr id="33831" name="Line 35"/>
            <p:cNvSpPr>
              <a:spLocks noChangeShapeType="1"/>
            </p:cNvSpPr>
            <p:nvPr/>
          </p:nvSpPr>
          <p:spPr bwMode="auto">
            <a:xfrm>
              <a:off x="1430" y="5776"/>
              <a:ext cx="13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32" name="Rectangle 36"/>
            <p:cNvSpPr>
              <a:spLocks noChangeArrowheads="1"/>
            </p:cNvSpPr>
            <p:nvPr/>
          </p:nvSpPr>
          <p:spPr bwMode="auto">
            <a:xfrm>
              <a:off x="3954" y="6638"/>
              <a:ext cx="28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1200" b="1" dirty="0"/>
                <a:t> </a:t>
              </a:r>
              <a:r>
                <a:rPr lang="en-US" altLang="ru-RU" sz="1200" b="1" dirty="0"/>
                <a:t>Х</a:t>
              </a:r>
              <a:r>
                <a:rPr lang="ru-RU" altLang="ru-RU" sz="1200" b="1" dirty="0"/>
                <a:t> </a:t>
              </a:r>
              <a:endParaRPr lang="ru-RU" altLang="ru-RU" dirty="0"/>
            </a:p>
          </p:txBody>
        </p:sp>
      </p:grpSp>
      <p:sp>
        <p:nvSpPr>
          <p:cNvPr id="44" name="Полилиния 43"/>
          <p:cNvSpPr/>
          <p:nvPr/>
        </p:nvSpPr>
        <p:spPr>
          <a:xfrm>
            <a:off x="1530350" y="2559050"/>
            <a:ext cx="1430338" cy="1100138"/>
          </a:xfrm>
          <a:custGeom>
            <a:avLst/>
            <a:gdLst>
              <a:gd name="connsiteX0" fmla="*/ 175098 w 1429966"/>
              <a:gd name="connsiteY0" fmla="*/ 48639 h 1099226"/>
              <a:gd name="connsiteX1" fmla="*/ 282102 w 1429966"/>
              <a:gd name="connsiteY1" fmla="*/ 29183 h 1099226"/>
              <a:gd name="connsiteX2" fmla="*/ 350196 w 1429966"/>
              <a:gd name="connsiteY2" fmla="*/ 0 h 1099226"/>
              <a:gd name="connsiteX3" fmla="*/ 1079770 w 1429966"/>
              <a:gd name="connsiteY3" fmla="*/ 9728 h 1099226"/>
              <a:gd name="connsiteX4" fmla="*/ 1138136 w 1429966"/>
              <a:gd name="connsiteY4" fmla="*/ 38911 h 1099226"/>
              <a:gd name="connsiteX5" fmla="*/ 1167319 w 1429966"/>
              <a:gd name="connsiteY5" fmla="*/ 68094 h 1099226"/>
              <a:gd name="connsiteX6" fmla="*/ 1235413 w 1429966"/>
              <a:gd name="connsiteY6" fmla="*/ 155643 h 1099226"/>
              <a:gd name="connsiteX7" fmla="*/ 1293779 w 1429966"/>
              <a:gd name="connsiteY7" fmla="*/ 204281 h 1099226"/>
              <a:gd name="connsiteX8" fmla="*/ 1342417 w 1429966"/>
              <a:gd name="connsiteY8" fmla="*/ 243192 h 1099226"/>
              <a:gd name="connsiteX9" fmla="*/ 1371600 w 1429966"/>
              <a:gd name="connsiteY9" fmla="*/ 301558 h 1099226"/>
              <a:gd name="connsiteX10" fmla="*/ 1391055 w 1429966"/>
              <a:gd name="connsiteY10" fmla="*/ 330741 h 1099226"/>
              <a:gd name="connsiteX11" fmla="*/ 1410510 w 1429966"/>
              <a:gd name="connsiteY11" fmla="*/ 398834 h 1099226"/>
              <a:gd name="connsiteX12" fmla="*/ 1429966 w 1429966"/>
              <a:gd name="connsiteY12" fmla="*/ 457200 h 1099226"/>
              <a:gd name="connsiteX13" fmla="*/ 1420238 w 1429966"/>
              <a:gd name="connsiteY13" fmla="*/ 807396 h 1099226"/>
              <a:gd name="connsiteX14" fmla="*/ 1361872 w 1429966"/>
              <a:gd name="connsiteY14" fmla="*/ 904673 h 1099226"/>
              <a:gd name="connsiteX15" fmla="*/ 1303506 w 1429966"/>
              <a:gd name="connsiteY15" fmla="*/ 943583 h 1099226"/>
              <a:gd name="connsiteX16" fmla="*/ 1284051 w 1429966"/>
              <a:gd name="connsiteY16" fmla="*/ 963039 h 1099226"/>
              <a:gd name="connsiteX17" fmla="*/ 1215957 w 1429966"/>
              <a:gd name="connsiteY17" fmla="*/ 982494 h 1099226"/>
              <a:gd name="connsiteX18" fmla="*/ 1157591 w 1429966"/>
              <a:gd name="connsiteY18" fmla="*/ 1001949 h 1099226"/>
              <a:gd name="connsiteX19" fmla="*/ 1118681 w 1429966"/>
              <a:gd name="connsiteY19" fmla="*/ 1011677 h 1099226"/>
              <a:gd name="connsiteX20" fmla="*/ 1031132 w 1429966"/>
              <a:gd name="connsiteY20" fmla="*/ 1040860 h 1099226"/>
              <a:gd name="connsiteX21" fmla="*/ 1001949 w 1429966"/>
              <a:gd name="connsiteY21" fmla="*/ 1050588 h 1099226"/>
              <a:gd name="connsiteX22" fmla="*/ 953310 w 1429966"/>
              <a:gd name="connsiteY22" fmla="*/ 1060315 h 1099226"/>
              <a:gd name="connsiteX23" fmla="*/ 894945 w 1429966"/>
              <a:gd name="connsiteY23" fmla="*/ 1079771 h 1099226"/>
              <a:gd name="connsiteX24" fmla="*/ 817123 w 1429966"/>
              <a:gd name="connsiteY24" fmla="*/ 1099226 h 1099226"/>
              <a:gd name="connsiteX25" fmla="*/ 515566 w 1429966"/>
              <a:gd name="connsiteY25" fmla="*/ 1089498 h 1099226"/>
              <a:gd name="connsiteX26" fmla="*/ 428017 w 1429966"/>
              <a:gd name="connsiteY26" fmla="*/ 1079771 h 1099226"/>
              <a:gd name="connsiteX27" fmla="*/ 369651 w 1429966"/>
              <a:gd name="connsiteY27" fmla="*/ 1060315 h 1099226"/>
              <a:gd name="connsiteX28" fmla="*/ 311285 w 1429966"/>
              <a:gd name="connsiteY28" fmla="*/ 1040860 h 1099226"/>
              <a:gd name="connsiteX29" fmla="*/ 282102 w 1429966"/>
              <a:gd name="connsiteY29" fmla="*/ 1031132 h 1099226"/>
              <a:gd name="connsiteX30" fmla="*/ 252919 w 1429966"/>
              <a:gd name="connsiteY30" fmla="*/ 1011677 h 1099226"/>
              <a:gd name="connsiteX31" fmla="*/ 194553 w 1429966"/>
              <a:gd name="connsiteY31" fmla="*/ 992222 h 1099226"/>
              <a:gd name="connsiteX32" fmla="*/ 165370 w 1429966"/>
              <a:gd name="connsiteY32" fmla="*/ 982494 h 1099226"/>
              <a:gd name="connsiteX33" fmla="*/ 116732 w 1429966"/>
              <a:gd name="connsiteY33" fmla="*/ 943583 h 1099226"/>
              <a:gd name="connsiteX34" fmla="*/ 68093 w 1429966"/>
              <a:gd name="connsiteY34" fmla="*/ 904673 h 1099226"/>
              <a:gd name="connsiteX35" fmla="*/ 58366 w 1429966"/>
              <a:gd name="connsiteY35" fmla="*/ 856034 h 1099226"/>
              <a:gd name="connsiteX36" fmla="*/ 38910 w 1429966"/>
              <a:gd name="connsiteY36" fmla="*/ 797668 h 1099226"/>
              <a:gd name="connsiteX37" fmla="*/ 29183 w 1429966"/>
              <a:gd name="connsiteY37" fmla="*/ 768485 h 1099226"/>
              <a:gd name="connsiteX38" fmla="*/ 19455 w 1429966"/>
              <a:gd name="connsiteY38" fmla="*/ 739302 h 1099226"/>
              <a:gd name="connsiteX39" fmla="*/ 0 w 1429966"/>
              <a:gd name="connsiteY39" fmla="*/ 671209 h 1099226"/>
              <a:gd name="connsiteX40" fmla="*/ 9727 w 1429966"/>
              <a:gd name="connsiteY40" fmla="*/ 272375 h 1099226"/>
              <a:gd name="connsiteX41" fmla="*/ 19455 w 1429966"/>
              <a:gd name="connsiteY41" fmla="*/ 243192 h 1099226"/>
              <a:gd name="connsiteX42" fmla="*/ 48638 w 1429966"/>
              <a:gd name="connsiteY42" fmla="*/ 214009 h 1099226"/>
              <a:gd name="connsiteX43" fmla="*/ 58366 w 1429966"/>
              <a:gd name="connsiteY43" fmla="*/ 184826 h 1099226"/>
              <a:gd name="connsiteX44" fmla="*/ 87549 w 1429966"/>
              <a:gd name="connsiteY44" fmla="*/ 165371 h 1099226"/>
              <a:gd name="connsiteX45" fmla="*/ 107004 w 1429966"/>
              <a:gd name="connsiteY45" fmla="*/ 107005 h 1099226"/>
              <a:gd name="connsiteX46" fmla="*/ 165370 w 1429966"/>
              <a:gd name="connsiteY46" fmla="*/ 77822 h 1099226"/>
              <a:gd name="connsiteX47" fmla="*/ 233464 w 1429966"/>
              <a:gd name="connsiteY47" fmla="*/ 58366 h 1099226"/>
              <a:gd name="connsiteX48" fmla="*/ 252919 w 1429966"/>
              <a:gd name="connsiteY48" fmla="*/ 48639 h 1099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29966" h="1099226">
                <a:moveTo>
                  <a:pt x="175098" y="48639"/>
                </a:moveTo>
                <a:cubicBezTo>
                  <a:pt x="190879" y="46384"/>
                  <a:pt x="259168" y="39012"/>
                  <a:pt x="282102" y="29183"/>
                </a:cubicBezTo>
                <a:cubicBezTo>
                  <a:pt x="376153" y="-11124"/>
                  <a:pt x="238484" y="27929"/>
                  <a:pt x="350196" y="0"/>
                </a:cubicBezTo>
                <a:lnTo>
                  <a:pt x="1079770" y="9728"/>
                </a:lnTo>
                <a:cubicBezTo>
                  <a:pt x="1097875" y="10192"/>
                  <a:pt x="1125698" y="28546"/>
                  <a:pt x="1138136" y="38911"/>
                </a:cubicBezTo>
                <a:cubicBezTo>
                  <a:pt x="1148704" y="47718"/>
                  <a:pt x="1157591" y="58366"/>
                  <a:pt x="1167319" y="68094"/>
                </a:cubicBezTo>
                <a:cubicBezTo>
                  <a:pt x="1185748" y="123379"/>
                  <a:pt x="1169796" y="90026"/>
                  <a:pt x="1235413" y="155643"/>
                </a:cubicBezTo>
                <a:cubicBezTo>
                  <a:pt x="1304743" y="224973"/>
                  <a:pt x="1226057" y="150102"/>
                  <a:pt x="1293779" y="204281"/>
                </a:cubicBezTo>
                <a:cubicBezTo>
                  <a:pt x="1363084" y="259726"/>
                  <a:pt x="1252595" y="183312"/>
                  <a:pt x="1342417" y="243192"/>
                </a:cubicBezTo>
                <a:cubicBezTo>
                  <a:pt x="1398172" y="326826"/>
                  <a:pt x="1331326" y="221010"/>
                  <a:pt x="1371600" y="301558"/>
                </a:cubicBezTo>
                <a:cubicBezTo>
                  <a:pt x="1376828" y="312015"/>
                  <a:pt x="1385827" y="320284"/>
                  <a:pt x="1391055" y="330741"/>
                </a:cubicBezTo>
                <a:cubicBezTo>
                  <a:pt x="1399230" y="347092"/>
                  <a:pt x="1405833" y="383243"/>
                  <a:pt x="1410510" y="398834"/>
                </a:cubicBezTo>
                <a:cubicBezTo>
                  <a:pt x="1416403" y="418477"/>
                  <a:pt x="1429966" y="457200"/>
                  <a:pt x="1429966" y="457200"/>
                </a:cubicBezTo>
                <a:cubicBezTo>
                  <a:pt x="1426723" y="573932"/>
                  <a:pt x="1428558" y="690916"/>
                  <a:pt x="1420238" y="807396"/>
                </a:cubicBezTo>
                <a:cubicBezTo>
                  <a:pt x="1417311" y="848372"/>
                  <a:pt x="1395313" y="882380"/>
                  <a:pt x="1361872" y="904673"/>
                </a:cubicBezTo>
                <a:cubicBezTo>
                  <a:pt x="1342417" y="917643"/>
                  <a:pt x="1320039" y="927049"/>
                  <a:pt x="1303506" y="943583"/>
                </a:cubicBezTo>
                <a:cubicBezTo>
                  <a:pt x="1297021" y="950068"/>
                  <a:pt x="1291915" y="958320"/>
                  <a:pt x="1284051" y="963039"/>
                </a:cubicBezTo>
                <a:cubicBezTo>
                  <a:pt x="1273158" y="969575"/>
                  <a:pt x="1224430" y="979952"/>
                  <a:pt x="1215957" y="982494"/>
                </a:cubicBezTo>
                <a:cubicBezTo>
                  <a:pt x="1196314" y="988387"/>
                  <a:pt x="1177486" y="996975"/>
                  <a:pt x="1157591" y="1001949"/>
                </a:cubicBezTo>
                <a:cubicBezTo>
                  <a:pt x="1144621" y="1005192"/>
                  <a:pt x="1131486" y="1007835"/>
                  <a:pt x="1118681" y="1011677"/>
                </a:cubicBezTo>
                <a:cubicBezTo>
                  <a:pt x="1118646" y="1011687"/>
                  <a:pt x="1045741" y="1035990"/>
                  <a:pt x="1031132" y="1040860"/>
                </a:cubicBezTo>
                <a:cubicBezTo>
                  <a:pt x="1021404" y="1044103"/>
                  <a:pt x="1012004" y="1048577"/>
                  <a:pt x="1001949" y="1050588"/>
                </a:cubicBezTo>
                <a:cubicBezTo>
                  <a:pt x="985736" y="1053830"/>
                  <a:pt x="969261" y="1055965"/>
                  <a:pt x="953310" y="1060315"/>
                </a:cubicBezTo>
                <a:cubicBezTo>
                  <a:pt x="933525" y="1065711"/>
                  <a:pt x="915054" y="1075749"/>
                  <a:pt x="894945" y="1079771"/>
                </a:cubicBezTo>
                <a:cubicBezTo>
                  <a:pt x="836251" y="1091509"/>
                  <a:pt x="861992" y="1084269"/>
                  <a:pt x="817123" y="1099226"/>
                </a:cubicBezTo>
                <a:lnTo>
                  <a:pt x="515566" y="1089498"/>
                </a:lnTo>
                <a:cubicBezTo>
                  <a:pt x="486240" y="1088032"/>
                  <a:pt x="456809" y="1085529"/>
                  <a:pt x="428017" y="1079771"/>
                </a:cubicBezTo>
                <a:cubicBezTo>
                  <a:pt x="407907" y="1075749"/>
                  <a:pt x="389106" y="1066800"/>
                  <a:pt x="369651" y="1060315"/>
                </a:cubicBezTo>
                <a:lnTo>
                  <a:pt x="311285" y="1040860"/>
                </a:lnTo>
                <a:cubicBezTo>
                  <a:pt x="301557" y="1037617"/>
                  <a:pt x="290634" y="1036820"/>
                  <a:pt x="282102" y="1031132"/>
                </a:cubicBezTo>
                <a:cubicBezTo>
                  <a:pt x="272374" y="1024647"/>
                  <a:pt x="263603" y="1016425"/>
                  <a:pt x="252919" y="1011677"/>
                </a:cubicBezTo>
                <a:cubicBezTo>
                  <a:pt x="234179" y="1003348"/>
                  <a:pt x="214008" y="998707"/>
                  <a:pt x="194553" y="992222"/>
                </a:cubicBezTo>
                <a:cubicBezTo>
                  <a:pt x="184825" y="988979"/>
                  <a:pt x="173902" y="988182"/>
                  <a:pt x="165370" y="982494"/>
                </a:cubicBezTo>
                <a:cubicBezTo>
                  <a:pt x="75548" y="922614"/>
                  <a:pt x="186037" y="999028"/>
                  <a:pt x="116732" y="943583"/>
                </a:cubicBezTo>
                <a:cubicBezTo>
                  <a:pt x="55363" y="894487"/>
                  <a:pt x="115079" y="951656"/>
                  <a:pt x="68093" y="904673"/>
                </a:cubicBezTo>
                <a:cubicBezTo>
                  <a:pt x="64851" y="888460"/>
                  <a:pt x="62716" y="871985"/>
                  <a:pt x="58366" y="856034"/>
                </a:cubicBezTo>
                <a:cubicBezTo>
                  <a:pt x="52970" y="836249"/>
                  <a:pt x="45395" y="817123"/>
                  <a:pt x="38910" y="797668"/>
                </a:cubicBezTo>
                <a:lnTo>
                  <a:pt x="29183" y="768485"/>
                </a:lnTo>
                <a:cubicBezTo>
                  <a:pt x="25940" y="758757"/>
                  <a:pt x="21942" y="749250"/>
                  <a:pt x="19455" y="739302"/>
                </a:cubicBezTo>
                <a:cubicBezTo>
                  <a:pt x="7240" y="690444"/>
                  <a:pt x="13954" y="713075"/>
                  <a:pt x="0" y="671209"/>
                </a:cubicBezTo>
                <a:cubicBezTo>
                  <a:pt x="3242" y="538264"/>
                  <a:pt x="3689" y="405222"/>
                  <a:pt x="9727" y="272375"/>
                </a:cubicBezTo>
                <a:cubicBezTo>
                  <a:pt x="10193" y="262132"/>
                  <a:pt x="13767" y="251724"/>
                  <a:pt x="19455" y="243192"/>
                </a:cubicBezTo>
                <a:cubicBezTo>
                  <a:pt x="27086" y="231746"/>
                  <a:pt x="38910" y="223737"/>
                  <a:pt x="48638" y="214009"/>
                </a:cubicBezTo>
                <a:cubicBezTo>
                  <a:pt x="51881" y="204281"/>
                  <a:pt x="51960" y="192833"/>
                  <a:pt x="58366" y="184826"/>
                </a:cubicBezTo>
                <a:cubicBezTo>
                  <a:pt x="65669" y="175697"/>
                  <a:pt x="81353" y="175285"/>
                  <a:pt x="87549" y="165371"/>
                </a:cubicBezTo>
                <a:cubicBezTo>
                  <a:pt x="98418" y="147981"/>
                  <a:pt x="87549" y="113490"/>
                  <a:pt x="107004" y="107005"/>
                </a:cubicBezTo>
                <a:cubicBezTo>
                  <a:pt x="180357" y="82553"/>
                  <a:pt x="89940" y="115537"/>
                  <a:pt x="165370" y="77822"/>
                </a:cubicBezTo>
                <a:cubicBezTo>
                  <a:pt x="184107" y="68453"/>
                  <a:pt x="214762" y="64600"/>
                  <a:pt x="233464" y="58366"/>
                </a:cubicBezTo>
                <a:cubicBezTo>
                  <a:pt x="240342" y="56073"/>
                  <a:pt x="246434" y="51881"/>
                  <a:pt x="252919" y="486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6" name="Прямая со стрелкой 45"/>
          <p:cNvCxnSpPr>
            <a:stCxn id="44" idx="5"/>
          </p:cNvCxnSpPr>
          <p:nvPr/>
        </p:nvCxnSpPr>
        <p:spPr>
          <a:xfrm flipV="1">
            <a:off x="2698750" y="2160588"/>
            <a:ext cx="2757488" cy="466725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олилиния 49"/>
          <p:cNvSpPr/>
          <p:nvPr/>
        </p:nvSpPr>
        <p:spPr>
          <a:xfrm>
            <a:off x="1512888" y="4430713"/>
            <a:ext cx="1430337" cy="1100137"/>
          </a:xfrm>
          <a:custGeom>
            <a:avLst/>
            <a:gdLst>
              <a:gd name="connsiteX0" fmla="*/ 175098 w 1429966"/>
              <a:gd name="connsiteY0" fmla="*/ 48639 h 1099226"/>
              <a:gd name="connsiteX1" fmla="*/ 282102 w 1429966"/>
              <a:gd name="connsiteY1" fmla="*/ 29183 h 1099226"/>
              <a:gd name="connsiteX2" fmla="*/ 350196 w 1429966"/>
              <a:gd name="connsiteY2" fmla="*/ 0 h 1099226"/>
              <a:gd name="connsiteX3" fmla="*/ 1079770 w 1429966"/>
              <a:gd name="connsiteY3" fmla="*/ 9728 h 1099226"/>
              <a:gd name="connsiteX4" fmla="*/ 1138136 w 1429966"/>
              <a:gd name="connsiteY4" fmla="*/ 38911 h 1099226"/>
              <a:gd name="connsiteX5" fmla="*/ 1167319 w 1429966"/>
              <a:gd name="connsiteY5" fmla="*/ 68094 h 1099226"/>
              <a:gd name="connsiteX6" fmla="*/ 1235413 w 1429966"/>
              <a:gd name="connsiteY6" fmla="*/ 155643 h 1099226"/>
              <a:gd name="connsiteX7" fmla="*/ 1293779 w 1429966"/>
              <a:gd name="connsiteY7" fmla="*/ 204281 h 1099226"/>
              <a:gd name="connsiteX8" fmla="*/ 1342417 w 1429966"/>
              <a:gd name="connsiteY8" fmla="*/ 243192 h 1099226"/>
              <a:gd name="connsiteX9" fmla="*/ 1371600 w 1429966"/>
              <a:gd name="connsiteY9" fmla="*/ 301558 h 1099226"/>
              <a:gd name="connsiteX10" fmla="*/ 1391055 w 1429966"/>
              <a:gd name="connsiteY10" fmla="*/ 330741 h 1099226"/>
              <a:gd name="connsiteX11" fmla="*/ 1410510 w 1429966"/>
              <a:gd name="connsiteY11" fmla="*/ 398834 h 1099226"/>
              <a:gd name="connsiteX12" fmla="*/ 1429966 w 1429966"/>
              <a:gd name="connsiteY12" fmla="*/ 457200 h 1099226"/>
              <a:gd name="connsiteX13" fmla="*/ 1420238 w 1429966"/>
              <a:gd name="connsiteY13" fmla="*/ 807396 h 1099226"/>
              <a:gd name="connsiteX14" fmla="*/ 1361872 w 1429966"/>
              <a:gd name="connsiteY14" fmla="*/ 904673 h 1099226"/>
              <a:gd name="connsiteX15" fmla="*/ 1303506 w 1429966"/>
              <a:gd name="connsiteY15" fmla="*/ 943583 h 1099226"/>
              <a:gd name="connsiteX16" fmla="*/ 1284051 w 1429966"/>
              <a:gd name="connsiteY16" fmla="*/ 963039 h 1099226"/>
              <a:gd name="connsiteX17" fmla="*/ 1215957 w 1429966"/>
              <a:gd name="connsiteY17" fmla="*/ 982494 h 1099226"/>
              <a:gd name="connsiteX18" fmla="*/ 1157591 w 1429966"/>
              <a:gd name="connsiteY18" fmla="*/ 1001949 h 1099226"/>
              <a:gd name="connsiteX19" fmla="*/ 1118681 w 1429966"/>
              <a:gd name="connsiteY19" fmla="*/ 1011677 h 1099226"/>
              <a:gd name="connsiteX20" fmla="*/ 1031132 w 1429966"/>
              <a:gd name="connsiteY20" fmla="*/ 1040860 h 1099226"/>
              <a:gd name="connsiteX21" fmla="*/ 1001949 w 1429966"/>
              <a:gd name="connsiteY21" fmla="*/ 1050588 h 1099226"/>
              <a:gd name="connsiteX22" fmla="*/ 953310 w 1429966"/>
              <a:gd name="connsiteY22" fmla="*/ 1060315 h 1099226"/>
              <a:gd name="connsiteX23" fmla="*/ 894945 w 1429966"/>
              <a:gd name="connsiteY23" fmla="*/ 1079771 h 1099226"/>
              <a:gd name="connsiteX24" fmla="*/ 817123 w 1429966"/>
              <a:gd name="connsiteY24" fmla="*/ 1099226 h 1099226"/>
              <a:gd name="connsiteX25" fmla="*/ 515566 w 1429966"/>
              <a:gd name="connsiteY25" fmla="*/ 1089498 h 1099226"/>
              <a:gd name="connsiteX26" fmla="*/ 428017 w 1429966"/>
              <a:gd name="connsiteY26" fmla="*/ 1079771 h 1099226"/>
              <a:gd name="connsiteX27" fmla="*/ 369651 w 1429966"/>
              <a:gd name="connsiteY27" fmla="*/ 1060315 h 1099226"/>
              <a:gd name="connsiteX28" fmla="*/ 311285 w 1429966"/>
              <a:gd name="connsiteY28" fmla="*/ 1040860 h 1099226"/>
              <a:gd name="connsiteX29" fmla="*/ 282102 w 1429966"/>
              <a:gd name="connsiteY29" fmla="*/ 1031132 h 1099226"/>
              <a:gd name="connsiteX30" fmla="*/ 252919 w 1429966"/>
              <a:gd name="connsiteY30" fmla="*/ 1011677 h 1099226"/>
              <a:gd name="connsiteX31" fmla="*/ 194553 w 1429966"/>
              <a:gd name="connsiteY31" fmla="*/ 992222 h 1099226"/>
              <a:gd name="connsiteX32" fmla="*/ 165370 w 1429966"/>
              <a:gd name="connsiteY32" fmla="*/ 982494 h 1099226"/>
              <a:gd name="connsiteX33" fmla="*/ 116732 w 1429966"/>
              <a:gd name="connsiteY33" fmla="*/ 943583 h 1099226"/>
              <a:gd name="connsiteX34" fmla="*/ 68093 w 1429966"/>
              <a:gd name="connsiteY34" fmla="*/ 904673 h 1099226"/>
              <a:gd name="connsiteX35" fmla="*/ 58366 w 1429966"/>
              <a:gd name="connsiteY35" fmla="*/ 856034 h 1099226"/>
              <a:gd name="connsiteX36" fmla="*/ 38910 w 1429966"/>
              <a:gd name="connsiteY36" fmla="*/ 797668 h 1099226"/>
              <a:gd name="connsiteX37" fmla="*/ 29183 w 1429966"/>
              <a:gd name="connsiteY37" fmla="*/ 768485 h 1099226"/>
              <a:gd name="connsiteX38" fmla="*/ 19455 w 1429966"/>
              <a:gd name="connsiteY38" fmla="*/ 739302 h 1099226"/>
              <a:gd name="connsiteX39" fmla="*/ 0 w 1429966"/>
              <a:gd name="connsiteY39" fmla="*/ 671209 h 1099226"/>
              <a:gd name="connsiteX40" fmla="*/ 9727 w 1429966"/>
              <a:gd name="connsiteY40" fmla="*/ 272375 h 1099226"/>
              <a:gd name="connsiteX41" fmla="*/ 19455 w 1429966"/>
              <a:gd name="connsiteY41" fmla="*/ 243192 h 1099226"/>
              <a:gd name="connsiteX42" fmla="*/ 48638 w 1429966"/>
              <a:gd name="connsiteY42" fmla="*/ 214009 h 1099226"/>
              <a:gd name="connsiteX43" fmla="*/ 58366 w 1429966"/>
              <a:gd name="connsiteY43" fmla="*/ 184826 h 1099226"/>
              <a:gd name="connsiteX44" fmla="*/ 87549 w 1429966"/>
              <a:gd name="connsiteY44" fmla="*/ 165371 h 1099226"/>
              <a:gd name="connsiteX45" fmla="*/ 107004 w 1429966"/>
              <a:gd name="connsiteY45" fmla="*/ 107005 h 1099226"/>
              <a:gd name="connsiteX46" fmla="*/ 165370 w 1429966"/>
              <a:gd name="connsiteY46" fmla="*/ 77822 h 1099226"/>
              <a:gd name="connsiteX47" fmla="*/ 233464 w 1429966"/>
              <a:gd name="connsiteY47" fmla="*/ 58366 h 1099226"/>
              <a:gd name="connsiteX48" fmla="*/ 252919 w 1429966"/>
              <a:gd name="connsiteY48" fmla="*/ 48639 h 1099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29966" h="1099226">
                <a:moveTo>
                  <a:pt x="175098" y="48639"/>
                </a:moveTo>
                <a:cubicBezTo>
                  <a:pt x="190879" y="46384"/>
                  <a:pt x="259168" y="39012"/>
                  <a:pt x="282102" y="29183"/>
                </a:cubicBezTo>
                <a:cubicBezTo>
                  <a:pt x="376153" y="-11124"/>
                  <a:pt x="238484" y="27929"/>
                  <a:pt x="350196" y="0"/>
                </a:cubicBezTo>
                <a:lnTo>
                  <a:pt x="1079770" y="9728"/>
                </a:lnTo>
                <a:cubicBezTo>
                  <a:pt x="1097875" y="10192"/>
                  <a:pt x="1125698" y="28546"/>
                  <a:pt x="1138136" y="38911"/>
                </a:cubicBezTo>
                <a:cubicBezTo>
                  <a:pt x="1148704" y="47718"/>
                  <a:pt x="1157591" y="58366"/>
                  <a:pt x="1167319" y="68094"/>
                </a:cubicBezTo>
                <a:cubicBezTo>
                  <a:pt x="1185748" y="123379"/>
                  <a:pt x="1169796" y="90026"/>
                  <a:pt x="1235413" y="155643"/>
                </a:cubicBezTo>
                <a:cubicBezTo>
                  <a:pt x="1304743" y="224973"/>
                  <a:pt x="1226057" y="150102"/>
                  <a:pt x="1293779" y="204281"/>
                </a:cubicBezTo>
                <a:cubicBezTo>
                  <a:pt x="1363084" y="259726"/>
                  <a:pt x="1252595" y="183312"/>
                  <a:pt x="1342417" y="243192"/>
                </a:cubicBezTo>
                <a:cubicBezTo>
                  <a:pt x="1398172" y="326826"/>
                  <a:pt x="1331326" y="221010"/>
                  <a:pt x="1371600" y="301558"/>
                </a:cubicBezTo>
                <a:cubicBezTo>
                  <a:pt x="1376828" y="312015"/>
                  <a:pt x="1385827" y="320284"/>
                  <a:pt x="1391055" y="330741"/>
                </a:cubicBezTo>
                <a:cubicBezTo>
                  <a:pt x="1399230" y="347092"/>
                  <a:pt x="1405833" y="383243"/>
                  <a:pt x="1410510" y="398834"/>
                </a:cubicBezTo>
                <a:cubicBezTo>
                  <a:pt x="1416403" y="418477"/>
                  <a:pt x="1429966" y="457200"/>
                  <a:pt x="1429966" y="457200"/>
                </a:cubicBezTo>
                <a:cubicBezTo>
                  <a:pt x="1426723" y="573932"/>
                  <a:pt x="1428558" y="690916"/>
                  <a:pt x="1420238" y="807396"/>
                </a:cubicBezTo>
                <a:cubicBezTo>
                  <a:pt x="1417311" y="848372"/>
                  <a:pt x="1395313" y="882380"/>
                  <a:pt x="1361872" y="904673"/>
                </a:cubicBezTo>
                <a:cubicBezTo>
                  <a:pt x="1342417" y="917643"/>
                  <a:pt x="1320039" y="927049"/>
                  <a:pt x="1303506" y="943583"/>
                </a:cubicBezTo>
                <a:cubicBezTo>
                  <a:pt x="1297021" y="950068"/>
                  <a:pt x="1291915" y="958320"/>
                  <a:pt x="1284051" y="963039"/>
                </a:cubicBezTo>
                <a:cubicBezTo>
                  <a:pt x="1273158" y="969575"/>
                  <a:pt x="1224430" y="979952"/>
                  <a:pt x="1215957" y="982494"/>
                </a:cubicBezTo>
                <a:cubicBezTo>
                  <a:pt x="1196314" y="988387"/>
                  <a:pt x="1177486" y="996975"/>
                  <a:pt x="1157591" y="1001949"/>
                </a:cubicBezTo>
                <a:cubicBezTo>
                  <a:pt x="1144621" y="1005192"/>
                  <a:pt x="1131486" y="1007835"/>
                  <a:pt x="1118681" y="1011677"/>
                </a:cubicBezTo>
                <a:cubicBezTo>
                  <a:pt x="1118646" y="1011687"/>
                  <a:pt x="1045741" y="1035990"/>
                  <a:pt x="1031132" y="1040860"/>
                </a:cubicBezTo>
                <a:cubicBezTo>
                  <a:pt x="1021404" y="1044103"/>
                  <a:pt x="1012004" y="1048577"/>
                  <a:pt x="1001949" y="1050588"/>
                </a:cubicBezTo>
                <a:cubicBezTo>
                  <a:pt x="985736" y="1053830"/>
                  <a:pt x="969261" y="1055965"/>
                  <a:pt x="953310" y="1060315"/>
                </a:cubicBezTo>
                <a:cubicBezTo>
                  <a:pt x="933525" y="1065711"/>
                  <a:pt x="915054" y="1075749"/>
                  <a:pt x="894945" y="1079771"/>
                </a:cubicBezTo>
                <a:cubicBezTo>
                  <a:pt x="836251" y="1091509"/>
                  <a:pt x="861992" y="1084269"/>
                  <a:pt x="817123" y="1099226"/>
                </a:cubicBezTo>
                <a:lnTo>
                  <a:pt x="515566" y="1089498"/>
                </a:lnTo>
                <a:cubicBezTo>
                  <a:pt x="486240" y="1088032"/>
                  <a:pt x="456809" y="1085529"/>
                  <a:pt x="428017" y="1079771"/>
                </a:cubicBezTo>
                <a:cubicBezTo>
                  <a:pt x="407907" y="1075749"/>
                  <a:pt x="389106" y="1066800"/>
                  <a:pt x="369651" y="1060315"/>
                </a:cubicBezTo>
                <a:lnTo>
                  <a:pt x="311285" y="1040860"/>
                </a:lnTo>
                <a:cubicBezTo>
                  <a:pt x="301557" y="1037617"/>
                  <a:pt x="290634" y="1036820"/>
                  <a:pt x="282102" y="1031132"/>
                </a:cubicBezTo>
                <a:cubicBezTo>
                  <a:pt x="272374" y="1024647"/>
                  <a:pt x="263603" y="1016425"/>
                  <a:pt x="252919" y="1011677"/>
                </a:cubicBezTo>
                <a:cubicBezTo>
                  <a:pt x="234179" y="1003348"/>
                  <a:pt x="214008" y="998707"/>
                  <a:pt x="194553" y="992222"/>
                </a:cubicBezTo>
                <a:cubicBezTo>
                  <a:pt x="184825" y="988979"/>
                  <a:pt x="173902" y="988182"/>
                  <a:pt x="165370" y="982494"/>
                </a:cubicBezTo>
                <a:cubicBezTo>
                  <a:pt x="75548" y="922614"/>
                  <a:pt x="186037" y="999028"/>
                  <a:pt x="116732" y="943583"/>
                </a:cubicBezTo>
                <a:cubicBezTo>
                  <a:pt x="55363" y="894487"/>
                  <a:pt x="115079" y="951656"/>
                  <a:pt x="68093" y="904673"/>
                </a:cubicBezTo>
                <a:cubicBezTo>
                  <a:pt x="64851" y="888460"/>
                  <a:pt x="62716" y="871985"/>
                  <a:pt x="58366" y="856034"/>
                </a:cubicBezTo>
                <a:cubicBezTo>
                  <a:pt x="52970" y="836249"/>
                  <a:pt x="45395" y="817123"/>
                  <a:pt x="38910" y="797668"/>
                </a:cubicBezTo>
                <a:lnTo>
                  <a:pt x="29183" y="768485"/>
                </a:lnTo>
                <a:cubicBezTo>
                  <a:pt x="25940" y="758757"/>
                  <a:pt x="21942" y="749250"/>
                  <a:pt x="19455" y="739302"/>
                </a:cubicBezTo>
                <a:cubicBezTo>
                  <a:pt x="7240" y="690444"/>
                  <a:pt x="13954" y="713075"/>
                  <a:pt x="0" y="671209"/>
                </a:cubicBezTo>
                <a:cubicBezTo>
                  <a:pt x="3242" y="538264"/>
                  <a:pt x="3689" y="405222"/>
                  <a:pt x="9727" y="272375"/>
                </a:cubicBezTo>
                <a:cubicBezTo>
                  <a:pt x="10193" y="262132"/>
                  <a:pt x="13767" y="251724"/>
                  <a:pt x="19455" y="243192"/>
                </a:cubicBezTo>
                <a:cubicBezTo>
                  <a:pt x="27086" y="231746"/>
                  <a:pt x="38910" y="223737"/>
                  <a:pt x="48638" y="214009"/>
                </a:cubicBezTo>
                <a:cubicBezTo>
                  <a:pt x="51881" y="204281"/>
                  <a:pt x="51960" y="192833"/>
                  <a:pt x="58366" y="184826"/>
                </a:cubicBezTo>
                <a:cubicBezTo>
                  <a:pt x="65669" y="175697"/>
                  <a:pt x="81353" y="175285"/>
                  <a:pt x="87549" y="165371"/>
                </a:cubicBezTo>
                <a:cubicBezTo>
                  <a:pt x="98418" y="147981"/>
                  <a:pt x="87549" y="113490"/>
                  <a:pt x="107004" y="107005"/>
                </a:cubicBezTo>
                <a:cubicBezTo>
                  <a:pt x="180357" y="82553"/>
                  <a:pt x="89940" y="115537"/>
                  <a:pt x="165370" y="77822"/>
                </a:cubicBezTo>
                <a:cubicBezTo>
                  <a:pt x="184107" y="68453"/>
                  <a:pt x="214762" y="64600"/>
                  <a:pt x="233464" y="58366"/>
                </a:cubicBezTo>
                <a:cubicBezTo>
                  <a:pt x="240342" y="56073"/>
                  <a:pt x="246434" y="51881"/>
                  <a:pt x="252919" y="486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49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7504" y="197768"/>
            <a:ext cx="7344816" cy="1070992"/>
          </a:xfrm>
        </p:spPr>
        <p:txBody>
          <a:bodyPr/>
          <a:lstStyle/>
          <a:p>
            <a:r>
              <a:rPr lang="ru-RU" sz="3200" dirty="0">
                <a:latin typeface="Times New Roman" pitchFamily="18" charset="0"/>
              </a:rPr>
              <a:t>Задача распределения </a:t>
            </a:r>
            <a:r>
              <a:rPr lang="ru-RU" sz="3200" dirty="0" smtClean="0">
                <a:latin typeface="Times New Roman" pitchFamily="18" charset="0"/>
              </a:rPr>
              <a:t>объёмов работ между бригадами</a:t>
            </a:r>
            <a:endParaRPr lang="ru-RU" sz="32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18143"/>
              </p:ext>
            </p:extLst>
          </p:nvPr>
        </p:nvGraphicFramePr>
        <p:xfrm>
          <a:off x="107504" y="2757121"/>
          <a:ext cx="7992888" cy="23934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1049038"/>
                <a:gridCol w="1471242"/>
                <a:gridCol w="1089494"/>
                <a:gridCol w="1496893"/>
                <a:gridCol w="1518069"/>
              </a:tblGrid>
              <a:tr h="868251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Бригада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Производительность бригад, </a:t>
                      </a:r>
                      <a:r>
                        <a:rPr lang="ru-RU" sz="1800" dirty="0" err="1">
                          <a:effectLst/>
                        </a:rPr>
                        <a:t>шт</a:t>
                      </a:r>
                      <a:r>
                        <a:rPr lang="ru-RU" sz="1800" dirty="0">
                          <a:effectLst/>
                        </a:rPr>
                        <a:t>/ч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Затраты на 1 ед. изделия, </a:t>
                      </a:r>
                      <a:r>
                        <a:rPr lang="ru-RU" sz="1800" dirty="0" err="1" smtClean="0">
                          <a:effectLst/>
                        </a:rPr>
                        <a:t>руб</a:t>
                      </a:r>
                      <a:r>
                        <a:rPr lang="ru-RU" sz="1800" dirty="0" smtClean="0">
                          <a:effectLst/>
                        </a:rPr>
                        <a:t>/</a:t>
                      </a:r>
                      <a:r>
                        <a:rPr lang="ru-RU" sz="1800" dirty="0" err="1" smtClean="0">
                          <a:effectLst/>
                        </a:rPr>
                        <a:t>шт</a:t>
                      </a:r>
                      <a:endParaRPr lang="ru-RU" sz="18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Фонд рабочего времени, ч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94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И1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И2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И1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И2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94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Б1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/>
                          <a:ea typeface="Times New Roman"/>
                        </a:rPr>
                        <a:t>20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9,5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94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Б2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3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/>
                          <a:ea typeface="Times New Roman"/>
                        </a:rPr>
                        <a:t>30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788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Заказ, шт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40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24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7504" y="1484784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Две бригады Б1 и Б2 взялись выполнить заказ по производству 40 изделий И1 и 24-х изделий </a:t>
            </a:r>
            <a:r>
              <a:rPr lang="ru-RU" dirty="0" smtClean="0"/>
              <a:t>И2. Производительность </a:t>
            </a:r>
            <a:r>
              <a:rPr lang="ru-RU" dirty="0"/>
              <a:t>бригад по производству изделий в час, фонд рабочего времени  </a:t>
            </a:r>
            <a:r>
              <a:rPr lang="ru-RU" dirty="0" smtClean="0"/>
              <a:t>бригад, затраты</a:t>
            </a:r>
            <a:r>
              <a:rPr lang="ru-RU" dirty="0"/>
              <a:t>, связанные с производством единицы изделия, для бригады Б1 приведены в таблице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2" y="5445224"/>
            <a:ext cx="8856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Составьте математическую модель задачи, позволяющую найти оптимальный объем выпуска изделий, обеспечивающий минимальные затраты на выполнение заказа. Какая из моделей верна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84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7504" y="188640"/>
            <a:ext cx="7704856" cy="1215008"/>
          </a:xfrm>
        </p:spPr>
        <p:txBody>
          <a:bodyPr/>
          <a:lstStyle/>
          <a:p>
            <a:r>
              <a:rPr lang="ru-RU" sz="3200" dirty="0" smtClean="0"/>
              <a:t>Какая </a:t>
            </a:r>
            <a:r>
              <a:rPr lang="ru-RU" sz="3200" dirty="0"/>
              <a:t>из моделей </a:t>
            </a:r>
            <a:r>
              <a:rPr lang="ru-RU" sz="3200" dirty="0" smtClean="0"/>
              <a:t>верна для задачи </a:t>
            </a:r>
            <a:r>
              <a:rPr lang="ru-RU" sz="3200" dirty="0"/>
              <a:t>распределения объёмов </a:t>
            </a:r>
            <a:r>
              <a:rPr lang="ru-RU" sz="3200" dirty="0" smtClean="0"/>
              <a:t>работ? 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345879"/>
              </p:ext>
            </p:extLst>
          </p:nvPr>
        </p:nvGraphicFramePr>
        <p:xfrm>
          <a:off x="251521" y="1484784"/>
          <a:ext cx="7848871" cy="2146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3501"/>
                <a:gridCol w="1030136"/>
                <a:gridCol w="1444733"/>
                <a:gridCol w="1069863"/>
                <a:gridCol w="1469922"/>
                <a:gridCol w="1490716"/>
              </a:tblGrid>
              <a:tr h="783087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Бригада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Производительность бригад, </a:t>
                      </a:r>
                      <a:r>
                        <a:rPr lang="ru-RU" sz="1600" dirty="0" err="1">
                          <a:effectLst/>
                        </a:rPr>
                        <a:t>шт</a:t>
                      </a:r>
                      <a:r>
                        <a:rPr lang="ru-RU" sz="1600" dirty="0">
                          <a:effectLst/>
                        </a:rPr>
                        <a:t>/ч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Затраты на 1 ед. изделия, </a:t>
                      </a:r>
                      <a:r>
                        <a:rPr lang="ru-RU" sz="1600" dirty="0" err="1" smtClean="0">
                          <a:effectLst/>
                        </a:rPr>
                        <a:t>руб</a:t>
                      </a:r>
                      <a:r>
                        <a:rPr lang="ru-RU" sz="1600" dirty="0" smtClean="0">
                          <a:effectLst/>
                        </a:rPr>
                        <a:t>/</a:t>
                      </a:r>
                      <a:r>
                        <a:rPr lang="ru-RU" sz="1600" dirty="0" err="1" smtClean="0">
                          <a:effectLst/>
                        </a:rPr>
                        <a:t>шт</a:t>
                      </a:r>
                      <a:endParaRPr lang="ru-RU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Фонд рабочего времени, ч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10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И1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И2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И1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И2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10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Б1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20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9,5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10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Б2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30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20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Заказ, шт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40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24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0480531"/>
                  </p:ext>
                </p:extLst>
              </p:nvPr>
            </p:nvGraphicFramePr>
            <p:xfrm>
              <a:off x="107505" y="3732557"/>
              <a:ext cx="8856983" cy="24597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52019"/>
                    <a:gridCol w="2952019"/>
                    <a:gridCol w="2952945"/>
                  </a:tblGrid>
                  <a:tr h="2432747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ru-RU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𝟗</m:t>
                              </m:r>
                              <m:sSub>
                                <m:sSubPr>
                                  <m:ctrlPr>
                                    <a:rPr lang="ru-RU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𝟏𝟏</m:t>
                                  </m:r>
                                </m:sub>
                              </m:sSub>
                              <m:r>
                                <a:rPr lang="en-US" sz="18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𝟐𝟎</m:t>
                              </m:r>
                              <m:sSub>
                                <m:sSubPr>
                                  <m:ctrlPr>
                                    <a:rPr lang="ru-RU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𝟏𝟐</m:t>
                                  </m:r>
                                </m:sub>
                              </m:sSub>
                              <m:r>
                                <a:rPr lang="en-US" sz="18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</m:oMath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𝟏𝟓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𝟐𝟏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𝟑𝟎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𝒎𝒊𝒏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𝟏𝟏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𝟏𝟐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𝟑𝟖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𝟐𝟏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𝟏𝟏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𝟐𝟏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≥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𝟒𝟎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𝟏𝟐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≥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𝟐𝟒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1.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𝟐𝟗</m:t>
                              </m:r>
                              <m:sSub>
                                <m:sSubPr>
                                  <m:ctrlPr>
                                    <a:rPr lang="ru-RU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8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𝟒𝟓</m:t>
                              </m:r>
                              <m:sSub>
                                <m:sSubPr>
                                  <m:ctrlPr>
                                    <a:rPr lang="ru-RU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8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sz="18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𝒎𝒊𝒏</m:t>
                              </m:r>
                            </m:oMath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𝟒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𝟗</m:t>
                                </m:r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≥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𝟑𝟐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≥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2.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𝟗</m:t>
                              </m:r>
                              <m:sSub>
                                <m:sSubPr>
                                  <m:ctrlPr>
                                    <a:rPr lang="ru-RU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𝟏𝟏</m:t>
                                  </m:r>
                                </m:sub>
                              </m:sSub>
                              <m:r>
                                <a:rPr lang="en-US" sz="18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𝟐𝟎</m:t>
                              </m:r>
                              <m:sSub>
                                <m:sSubPr>
                                  <m:ctrlPr>
                                    <a:rPr lang="ru-RU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𝟏𝟐</m:t>
                                  </m:r>
                                </m:sub>
                              </m:sSub>
                              <m:r>
                                <a:rPr lang="en-US" sz="18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</m:oMath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𝟏𝟓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𝟐𝟏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𝟑𝟎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𝒎𝒊𝒏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ru-RU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𝟏𝟏</m:t>
                                  </m:r>
                                </m:sub>
                              </m:sSub>
                              <m:r>
                                <a:rPr lang="en-US" sz="18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ru-RU" sz="18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ru-RU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𝟏𝟐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r>
                                <a:rPr lang="ru-RU" sz="18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𝟗</m:t>
                              </m:r>
                              <m:r>
                                <a:rPr lang="ru-RU" sz="18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,</m:t>
                              </m:r>
                              <m:r>
                                <a:rPr lang="ru-RU" sz="18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𝟓</m:t>
                              </m:r>
                            </m:oMath>
                          </a14:m>
                          <a:endParaRPr lang="ru-RU" sz="1800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endParaRPr>
                        </a:p>
                        <a:p>
                          <a:pPr algn="ctr"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𝟐𝟏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𝟏𝟏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𝟐𝟏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≥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𝟒𝟎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𝟏𝟐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≥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𝟐𝟒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3.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0480531"/>
                  </p:ext>
                </p:extLst>
              </p:nvPr>
            </p:nvGraphicFramePr>
            <p:xfrm>
              <a:off x="107505" y="3732557"/>
              <a:ext cx="8856983" cy="243973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52019"/>
                    <a:gridCol w="2952019"/>
                    <a:gridCol w="2952945"/>
                  </a:tblGrid>
                  <a:tr h="24397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7" r="-200207" b="-5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000" r="-99794" b="-5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413" b="-59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2736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7504" y="188640"/>
            <a:ext cx="7704856" cy="1215008"/>
          </a:xfrm>
        </p:spPr>
        <p:txBody>
          <a:bodyPr/>
          <a:lstStyle/>
          <a:p>
            <a:r>
              <a:rPr lang="ru-RU" sz="3200" dirty="0" smtClean="0"/>
              <a:t>Какая </a:t>
            </a:r>
            <a:r>
              <a:rPr lang="ru-RU" sz="3200" dirty="0"/>
              <a:t>из моделей </a:t>
            </a:r>
            <a:r>
              <a:rPr lang="ru-RU" sz="3200" dirty="0" smtClean="0"/>
              <a:t>верна для задачи </a:t>
            </a:r>
            <a:r>
              <a:rPr lang="ru-RU" sz="3200" dirty="0"/>
              <a:t>распределения объёмов </a:t>
            </a:r>
            <a:r>
              <a:rPr lang="ru-RU" sz="3200" dirty="0" smtClean="0"/>
              <a:t>работ? 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67575"/>
              </p:ext>
            </p:extLst>
          </p:nvPr>
        </p:nvGraphicFramePr>
        <p:xfrm>
          <a:off x="251521" y="1484784"/>
          <a:ext cx="7848871" cy="2146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3501"/>
                <a:gridCol w="1030136"/>
                <a:gridCol w="1444733"/>
                <a:gridCol w="1069863"/>
                <a:gridCol w="1469922"/>
                <a:gridCol w="1490716"/>
              </a:tblGrid>
              <a:tr h="783087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Бригада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Производительность бригад, </a:t>
                      </a:r>
                      <a:r>
                        <a:rPr lang="ru-RU" sz="1600" dirty="0" err="1">
                          <a:effectLst/>
                        </a:rPr>
                        <a:t>шт</a:t>
                      </a:r>
                      <a:r>
                        <a:rPr lang="ru-RU" sz="1600" dirty="0">
                          <a:effectLst/>
                        </a:rPr>
                        <a:t>/ч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Затраты на 1 ед. изделия, </a:t>
                      </a:r>
                      <a:r>
                        <a:rPr lang="ru-RU" sz="1600" dirty="0" err="1" smtClean="0">
                          <a:effectLst/>
                        </a:rPr>
                        <a:t>руб</a:t>
                      </a:r>
                      <a:r>
                        <a:rPr lang="ru-RU" sz="1600" dirty="0" smtClean="0">
                          <a:effectLst/>
                        </a:rPr>
                        <a:t>/</a:t>
                      </a:r>
                      <a:r>
                        <a:rPr lang="ru-RU" sz="1600" dirty="0" err="1" smtClean="0">
                          <a:effectLst/>
                        </a:rPr>
                        <a:t>шт</a:t>
                      </a:r>
                      <a:endParaRPr lang="ru-RU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Фонд рабочего времени, ч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10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И1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И2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И1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И2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10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Б1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20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9,5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10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Б2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30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20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Заказ, шт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40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24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4047640"/>
                  </p:ext>
                </p:extLst>
              </p:nvPr>
            </p:nvGraphicFramePr>
            <p:xfrm>
              <a:off x="107505" y="3732557"/>
              <a:ext cx="8856983" cy="24597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52019"/>
                    <a:gridCol w="2952019"/>
                    <a:gridCol w="2952945"/>
                  </a:tblGrid>
                  <a:tr h="2432747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ru-RU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𝟗</m:t>
                              </m:r>
                              <m:sSub>
                                <m:sSubPr>
                                  <m:ctrlPr>
                                    <a:rPr lang="ru-RU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𝟏𝟏</m:t>
                                  </m:r>
                                </m:sub>
                              </m:sSub>
                              <m:r>
                                <a:rPr lang="en-US" sz="18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𝟐𝟎</m:t>
                              </m:r>
                              <m:sSub>
                                <m:sSubPr>
                                  <m:ctrlPr>
                                    <a:rPr lang="ru-RU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𝟏𝟐</m:t>
                                  </m:r>
                                </m:sub>
                              </m:sSub>
                              <m:r>
                                <a:rPr lang="en-US" sz="18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</m:oMath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𝟏𝟓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𝟐𝟏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𝟑𝟎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𝒎𝒊𝒏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𝟏𝟏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𝟏𝟐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𝟑𝟖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𝟐𝟏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𝟏𝟏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𝟐𝟏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≥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𝟒𝟎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𝟏𝟐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≥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𝟐𝟒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1.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𝟐𝟗</m:t>
                              </m:r>
                              <m:sSub>
                                <m:sSubPr>
                                  <m:ctrlPr>
                                    <a:rPr lang="ru-RU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8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𝟒𝟓</m:t>
                              </m:r>
                              <m:sSub>
                                <m:sSubPr>
                                  <m:ctrlPr>
                                    <a:rPr lang="ru-RU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8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sz="18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𝒎𝒊𝒏</m:t>
                              </m:r>
                            </m:oMath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𝟒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𝟗</m:t>
                                </m:r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≥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𝟑𝟐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≥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2.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𝟗</m:t>
                              </m:r>
                              <m:sSub>
                                <m:sSubPr>
                                  <m:ctrlPr>
                                    <a:rPr lang="ru-RU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𝟏𝟏</m:t>
                                  </m:r>
                                </m:sub>
                              </m:sSub>
                              <m:r>
                                <a:rPr lang="en-US" sz="18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𝟐𝟎</m:t>
                              </m:r>
                              <m:sSub>
                                <m:sSubPr>
                                  <m:ctrlPr>
                                    <a:rPr lang="ru-RU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𝟏𝟐</m:t>
                                  </m:r>
                                </m:sub>
                              </m:sSub>
                              <m:r>
                                <a:rPr lang="en-US" sz="18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</m:oMath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𝟏𝟓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𝟐𝟏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𝟑𝟎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𝒎𝒊𝒏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ru-RU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𝟏𝟏</m:t>
                                  </m:r>
                                </m:sub>
                              </m:sSub>
                              <m:r>
                                <a:rPr lang="en-US" sz="1800" b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ru-RU" sz="18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ru-RU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𝟏𝟐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r>
                                <a:rPr lang="ru-RU" sz="18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𝟗</m:t>
                              </m:r>
                              <m:r>
                                <a:rPr lang="ru-RU" sz="18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,</m:t>
                              </m:r>
                              <m:r>
                                <a:rPr lang="ru-RU" sz="18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𝟓</m:t>
                              </m:r>
                            </m:oMath>
                          </a14:m>
                          <a:endParaRPr lang="ru-RU" sz="1800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endParaRPr>
                        </a:p>
                        <a:p>
                          <a:pPr algn="ctr"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𝟐𝟏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𝟏𝟏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𝟐𝟏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≥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𝟒𝟎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𝟏𝟐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≥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𝟐𝟒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3.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4047640"/>
                  </p:ext>
                </p:extLst>
              </p:nvPr>
            </p:nvGraphicFramePr>
            <p:xfrm>
              <a:off x="107505" y="3732557"/>
              <a:ext cx="8856983" cy="24597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52019"/>
                    <a:gridCol w="2952019"/>
                    <a:gridCol w="2952945"/>
                  </a:tblGrid>
                  <a:tr h="245973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7" r="-200207" b="-5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000" r="-99794" b="-5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413" b="-519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323528" y="6237312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Ответ: 1. Почему? Составим модель в формализованном виде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7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7504" y="188640"/>
            <a:ext cx="7704856" cy="1215008"/>
          </a:xfrm>
        </p:spPr>
        <p:txBody>
          <a:bodyPr/>
          <a:lstStyle/>
          <a:p>
            <a:r>
              <a:rPr lang="ru-RU" sz="3200" dirty="0" smtClean="0">
                <a:latin typeface="+mn-lt"/>
              </a:rPr>
              <a:t>Формализованные обозначения для задачи </a:t>
            </a:r>
            <a:r>
              <a:rPr lang="ru-RU" sz="3200" dirty="0">
                <a:latin typeface="+mn-lt"/>
              </a:rPr>
              <a:t>распределения объёмов </a:t>
            </a:r>
            <a:r>
              <a:rPr lang="ru-RU" sz="3200" dirty="0" smtClean="0">
                <a:latin typeface="+mn-lt"/>
              </a:rPr>
              <a:t>работ</a:t>
            </a:r>
            <a:r>
              <a:rPr lang="ru-RU" sz="3200" dirty="0">
                <a:latin typeface="+mn-lt"/>
              </a:rPr>
              <a:t/>
            </a:r>
            <a:br>
              <a:rPr lang="ru-RU" sz="3200" dirty="0">
                <a:latin typeface="+mn-lt"/>
              </a:rPr>
            </a:br>
            <a:endParaRPr lang="ru-RU" sz="3200" dirty="0">
              <a:latin typeface="+mn-lt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520165"/>
              </p:ext>
            </p:extLst>
          </p:nvPr>
        </p:nvGraphicFramePr>
        <p:xfrm>
          <a:off x="251521" y="1484784"/>
          <a:ext cx="7848871" cy="2146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3501"/>
                <a:gridCol w="1030136"/>
                <a:gridCol w="1444733"/>
                <a:gridCol w="1069863"/>
                <a:gridCol w="1469922"/>
                <a:gridCol w="1490716"/>
              </a:tblGrid>
              <a:tr h="783087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Бригада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Производительность бригад, </a:t>
                      </a:r>
                      <a:r>
                        <a:rPr lang="ru-RU" sz="1600" dirty="0" err="1">
                          <a:effectLst/>
                        </a:rPr>
                        <a:t>шт</a:t>
                      </a:r>
                      <a:r>
                        <a:rPr lang="ru-RU" sz="1600" dirty="0">
                          <a:effectLst/>
                        </a:rPr>
                        <a:t>/ч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Затраты на 1 ед. изделия, </a:t>
                      </a:r>
                      <a:r>
                        <a:rPr lang="ru-RU" sz="1600" dirty="0" err="1" smtClean="0">
                          <a:effectLst/>
                        </a:rPr>
                        <a:t>руб</a:t>
                      </a:r>
                      <a:r>
                        <a:rPr lang="ru-RU" sz="1600" dirty="0" smtClean="0">
                          <a:effectLst/>
                        </a:rPr>
                        <a:t>/</a:t>
                      </a:r>
                      <a:r>
                        <a:rPr lang="ru-RU" sz="1600" dirty="0" err="1" smtClean="0">
                          <a:effectLst/>
                        </a:rPr>
                        <a:t>шт</a:t>
                      </a:r>
                      <a:endParaRPr lang="ru-RU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Фонд рабочего времени, ч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10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И1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И2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И1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И2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10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Б1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20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9,5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10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Б2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30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20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Заказ, шт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40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24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520" y="3717032"/>
                <a:ext cx="8784976" cy="2999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Дано: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производительность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й бригады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производству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изделия,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шт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/ч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/>
                          </a:rPr>
                          <m:t>𝐜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ru-RU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- </a:t>
                </a:r>
                <a:r>
                  <a:rPr lang="ru-RU" sz="2000" dirty="0" smtClean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затраты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й бригады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производство 1 ед.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изделия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руб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шт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  </a:t>
                </a:r>
                <a:r>
                  <a:rPr lang="en-US" sz="2000" dirty="0" smtClean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- </a:t>
                </a:r>
                <a:r>
                  <a:rPr lang="ru-RU" sz="2000" dirty="0" smtClean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фонд рабочего времени</a:t>
                </a:r>
                <a:r>
                  <a:rPr lang="ru-RU" sz="2000" i="1" dirty="0" smtClean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й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бригады,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];</a:t>
                </a:r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заказ на производство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j-</a:t>
                </a:r>
                <a:r>
                  <a:rPr lang="ru-RU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изделия,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шт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Найти: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 │</a:t>
                </a:r>
                <a:r>
                  <a:rPr lang="en-US" sz="20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│→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 Z(X)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Z(X)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-затраты, </a:t>
                </a:r>
                <a:endParaRPr lang="ru-RU" sz="2000" i="1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объем производства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3366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изделия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й бригадой,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</a:t>
                </a:r>
                <a:r>
                  <a:rPr lang="ru-RU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шт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000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717032"/>
                <a:ext cx="8784976" cy="2999026"/>
              </a:xfrm>
              <a:prstGeom prst="rect">
                <a:avLst/>
              </a:prstGeom>
              <a:blipFill rotWithShape="1">
                <a:blip r:embed="rId2"/>
                <a:stretch>
                  <a:fillRect l="-694" t="-1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98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7504" y="188640"/>
            <a:ext cx="7704856" cy="1215008"/>
          </a:xfrm>
        </p:spPr>
        <p:txBody>
          <a:bodyPr/>
          <a:lstStyle/>
          <a:p>
            <a:r>
              <a:rPr lang="ru-RU" sz="3200" dirty="0" smtClean="0">
                <a:latin typeface="+mn-lt"/>
              </a:rPr>
              <a:t>Математическая модель задачи </a:t>
            </a:r>
            <a:r>
              <a:rPr lang="ru-RU" sz="3200" dirty="0">
                <a:latin typeface="+mn-lt"/>
              </a:rPr>
              <a:t>распределения объёмов </a:t>
            </a:r>
            <a:r>
              <a:rPr lang="ru-RU" sz="3200" dirty="0" smtClean="0">
                <a:latin typeface="+mn-lt"/>
              </a:rPr>
              <a:t>работ</a:t>
            </a:r>
            <a:r>
              <a:rPr lang="ru-RU" sz="3200" dirty="0">
                <a:latin typeface="+mn-lt"/>
              </a:rPr>
              <a:t/>
            </a:r>
            <a:br>
              <a:rPr lang="ru-RU" sz="3200" dirty="0">
                <a:latin typeface="+mn-lt"/>
              </a:rPr>
            </a:br>
            <a:endParaRPr lang="ru-RU" sz="32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4499992" y="1699392"/>
                <a:ext cx="4455128" cy="45590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ru-RU" sz="2400" dirty="0" smtClean="0">
                    <a:solidFill>
                      <a:srgbClr val="003366"/>
                    </a:solidFill>
                  </a:rPr>
                  <a:t>  </a:t>
                </a:r>
                <a:r>
                  <a:rPr lang="ru-RU" sz="2800" dirty="0" smtClean="0">
                    <a:solidFill>
                      <a:srgbClr val="003366"/>
                    </a:solidFill>
                  </a:rPr>
                  <a:t>Математическая модель задачи</a:t>
                </a:r>
                <a:endParaRPr lang="ru-RU" sz="2400" dirty="0" smtClean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2400" dirty="0" smtClean="0">
                    <a:solidFill>
                      <a:srgbClr val="003366"/>
                    </a:solidFill>
                  </a:rPr>
                  <a:t>Целевая функция:</a:t>
                </a:r>
              </a:p>
              <a:p>
                <a:pPr algn="ctr"/>
                <a:endParaRPr lang="ru-RU" sz="1100" dirty="0" smtClean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dirty="0" smtClean="0">
                    <a:solidFill>
                      <a:srgbClr val="003366"/>
                    </a:solidFill>
                  </a:rPr>
                  <a:t>Z(X) =</a:t>
                </a:r>
                <a:r>
                  <a:rPr lang="ru-RU" sz="2400" dirty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ru-RU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sz="24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</m:e>
                    </m:nary>
                    <m:r>
                      <a:rPr lang="en-US" sz="2400" i="1">
                        <a:solidFill>
                          <a:srgbClr val="003366"/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ru-RU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ru-RU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→</m:t>
                        </m:r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𝑚𝑖𝑛</m:t>
                        </m:r>
                      </m:e>
                    </m:nary>
                  </m:oMath>
                </a14:m>
                <a:endParaRPr lang="ru-RU" sz="2400" dirty="0" smtClean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2400" dirty="0" smtClean="0">
                    <a:solidFill>
                      <a:srgbClr val="003366"/>
                    </a:solidFill>
                  </a:rPr>
                  <a:t>      Ограничения:</a:t>
                </a:r>
                <a:endParaRPr lang="en-US" sz="2400" dirty="0" smtClean="0">
                  <a:solidFill>
                    <a:srgbClr val="003366"/>
                  </a:solidFill>
                </a:endParaRPr>
              </a:p>
              <a:p>
                <a:pPr algn="ctr"/>
                <a:endParaRPr lang="ru-RU" sz="1600" dirty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4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sz="240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3366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3366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3366"/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3366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3366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3366"/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 smtClean="0">
                            <a:solidFill>
                              <a:srgbClr val="003366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</m:e>
                    </m:nary>
                    <m:sSub>
                      <m:sSubPr>
                        <m:ctrlPr>
                          <a:rPr lang="en-US" sz="24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3366"/>
                        </a:solidFill>
                        <a:latin typeface="Cambria Math"/>
                      </a:rPr>
                      <m:t>,    </m:t>
                    </m:r>
                    <m:r>
                      <a:rPr lang="en-US" sz="2400" b="0" i="1" smtClean="0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solidFill>
                          <a:srgbClr val="003366"/>
                        </a:solidFill>
                        <a:latin typeface="Cambria Math"/>
                      </a:rPr>
                      <m:t>=1,2</m:t>
                    </m:r>
                  </m:oMath>
                </a14:m>
                <a:r>
                  <a:rPr lang="en-US" sz="2400" dirty="0" smtClean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i="1" smtClean="0">
                            <a:solidFill>
                              <a:srgbClr val="003366"/>
                            </a:solidFill>
                            <a:latin typeface="Cambria Math"/>
                            <a:ea typeface="Cambria Math"/>
                          </a:rPr>
                          <m:t>≥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3366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  <a:ea typeface="Cambria Math"/>
                          </a:rPr>
                          <m:t>,   </m:t>
                        </m:r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  <a:ea typeface="Cambria Math"/>
                          </a:rPr>
                          <m:t>=1,2</m:t>
                        </m:r>
                      </m:e>
                    </m:nary>
                  </m:oMath>
                </a14:m>
                <a:endParaRPr lang="en-US" sz="2400" i="1" dirty="0" smtClean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           </m:t>
                        </m:r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i="1" dirty="0" smtClean="0">
                    <a:solidFill>
                      <a:srgbClr val="003366"/>
                    </a:solidFill>
                  </a:rPr>
                  <a:t>≥</a:t>
                </a:r>
                <a:r>
                  <a:rPr lang="en-US" sz="2400" i="1" dirty="0" smtClean="0">
                    <a:solidFill>
                      <a:srgbClr val="003366"/>
                    </a:solidFill>
                  </a:rPr>
                  <a:t>0</a:t>
                </a:r>
                <a:r>
                  <a:rPr lang="en-US" sz="2400" i="1" dirty="0">
                    <a:solidFill>
                      <a:srgbClr val="003366"/>
                    </a:solidFill>
                  </a:rPr>
                  <a:t>;</a:t>
                </a:r>
                <a:r>
                  <a:rPr lang="en-US" sz="2400" i="1" dirty="0" smtClean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003366"/>
                        </a:solidFill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3366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i="1" dirty="0" smtClean="0">
                    <a:solidFill>
                      <a:srgbClr val="003366"/>
                    </a:solidFill>
                  </a:rPr>
                  <a:t>= </a:t>
                </a:r>
                <a:r>
                  <a:rPr lang="en-US" sz="2400" i="1" dirty="0" smtClean="0">
                    <a:solidFill>
                      <a:srgbClr val="003366"/>
                    </a:solidFill>
                  </a:rPr>
                  <a:t>1,2</a:t>
                </a:r>
              </a:p>
            </p:txBody>
          </p:sp>
        </mc:Choice>
        <mc:Fallback xmlns="">
          <p:sp>
            <p:nvSpPr>
              <p:cNvPr id="7" name="Объект 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9992" y="1699392"/>
                <a:ext cx="4455128" cy="4559069"/>
              </a:xfrm>
              <a:prstGeom prst="rect">
                <a:avLst/>
              </a:prstGeom>
              <a:blipFill rotWithShape="1">
                <a:blip r:embed="rId2"/>
                <a:stretch>
                  <a:fillRect t="-1067" b="-2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504" y="1412776"/>
                <a:ext cx="4320480" cy="4845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Дано: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производительность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й бригады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производству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изделия,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шт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/ч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/>
                          </a:rPr>
                          <m:t>𝐜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ru-RU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- </a:t>
                </a:r>
                <a:r>
                  <a:rPr lang="ru-RU" sz="2000" dirty="0" smtClean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затраты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й бригады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производство 1 ед.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изделия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руб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шт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  </a:t>
                </a:r>
                <a:r>
                  <a:rPr lang="en-US" sz="2000" dirty="0" smtClean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- </a:t>
                </a:r>
                <a:r>
                  <a:rPr lang="ru-RU" sz="2000" dirty="0" smtClean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фонд рабочего времени</a:t>
                </a:r>
                <a:r>
                  <a:rPr lang="ru-RU" sz="2000" i="1" dirty="0" smtClean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й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бригады,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];</a:t>
                </a:r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заказ на производство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j-</a:t>
                </a:r>
                <a:r>
                  <a:rPr lang="ru-RU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изделия,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шт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Найти: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 │</a:t>
                </a:r>
                <a:r>
                  <a:rPr lang="en-US" sz="20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│→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 Z(X)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Z(X)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-затраты, </a:t>
                </a:r>
                <a:endParaRPr lang="ru-RU" sz="2000" i="1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объем производства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3366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изделия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й бригадой,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</a:t>
                </a:r>
                <a:r>
                  <a:rPr lang="ru-RU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шт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412776"/>
                <a:ext cx="4320480" cy="4845685"/>
              </a:xfrm>
              <a:prstGeom prst="rect">
                <a:avLst/>
              </a:prstGeom>
              <a:blipFill rotWithShape="1">
                <a:blip r:embed="rId3"/>
                <a:stretch>
                  <a:fillRect l="-1554" t="-629" r="-989" b="-12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1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7504" y="188640"/>
            <a:ext cx="7704856" cy="1215008"/>
          </a:xfrm>
        </p:spPr>
        <p:txBody>
          <a:bodyPr/>
          <a:lstStyle/>
          <a:p>
            <a:r>
              <a:rPr lang="ru-RU" sz="3200" dirty="0" smtClean="0">
                <a:latin typeface="+mn-lt"/>
              </a:rPr>
              <a:t>Единицы измерения в задачи </a:t>
            </a:r>
            <a:r>
              <a:rPr lang="ru-RU" sz="3200" dirty="0">
                <a:latin typeface="+mn-lt"/>
              </a:rPr>
              <a:t>распределения объёмов </a:t>
            </a:r>
            <a:r>
              <a:rPr lang="ru-RU" sz="3200" dirty="0" smtClean="0">
                <a:latin typeface="+mn-lt"/>
              </a:rPr>
              <a:t>работ</a:t>
            </a:r>
            <a:r>
              <a:rPr lang="ru-RU" sz="3200" dirty="0">
                <a:latin typeface="+mn-lt"/>
              </a:rPr>
              <a:t/>
            </a:r>
            <a:br>
              <a:rPr lang="ru-RU" sz="3200" dirty="0">
                <a:latin typeface="+mn-lt"/>
              </a:rPr>
            </a:br>
            <a:endParaRPr lang="ru-RU" sz="32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4499992" y="1699392"/>
                <a:ext cx="4455128" cy="46512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ru-RU" sz="2400" dirty="0" smtClean="0">
                    <a:solidFill>
                      <a:srgbClr val="003366"/>
                    </a:solidFill>
                  </a:rPr>
                  <a:t>  </a:t>
                </a:r>
                <a:r>
                  <a:rPr lang="ru-RU" sz="2800" dirty="0" smtClean="0">
                    <a:solidFill>
                      <a:srgbClr val="003366"/>
                    </a:solidFill>
                  </a:rPr>
                  <a:t>Математическая модель задачи</a:t>
                </a:r>
                <a:endParaRPr lang="ru-RU" sz="2400" dirty="0" smtClean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2400" dirty="0" smtClean="0">
                    <a:solidFill>
                      <a:srgbClr val="003366"/>
                    </a:solidFill>
                  </a:rPr>
                  <a:t>Целевая функция:</a:t>
                </a:r>
              </a:p>
              <a:p>
                <a:pPr algn="ctr"/>
                <a:endParaRPr lang="ru-RU" sz="1100" dirty="0" smtClean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dirty="0" smtClean="0">
                    <a:solidFill>
                      <a:srgbClr val="003366"/>
                    </a:solidFill>
                  </a:rPr>
                  <a:t>Z(X) =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руб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шт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]*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шт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]=[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руб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ru-RU" sz="2400" dirty="0" smtClean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2400" dirty="0" smtClean="0">
                    <a:solidFill>
                      <a:srgbClr val="003366"/>
                    </a:solidFill>
                  </a:rPr>
                  <a:t>      Ограничения:</a:t>
                </a:r>
                <a:endParaRPr lang="en-US" sz="2400" dirty="0" smtClean="0">
                  <a:solidFill>
                    <a:srgbClr val="003366"/>
                  </a:solidFill>
                </a:endParaRPr>
              </a:p>
              <a:p>
                <a:pPr algn="ctr"/>
                <a:endParaRPr lang="ru-RU" sz="1600" dirty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4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sz="240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3366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3366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3366"/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3366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3366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3366"/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sz="240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ru-RU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шт</m:t>
                            </m:r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]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2400" i="1" smtClean="0">
                                    <a:solidFill>
                                      <a:srgbClr val="003366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rgbClr val="003366"/>
                                    </a:solidFill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ru-RU" sz="2400" b="0" i="1" smtClean="0">
                                    <a:solidFill>
                                      <a:srgbClr val="003366"/>
                                    </a:solidFill>
                                    <a:latin typeface="Cambria Math"/>
                                  </a:rPr>
                                  <m:t>шт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3366"/>
                                    </a:solidFill>
                                    <a:latin typeface="Cambria Math"/>
                                  </a:rPr>
                                  <m:t>]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rgbClr val="003366"/>
                                    </a:solidFill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ru-RU" sz="2400" b="0" i="1" smtClean="0">
                                    <a:solidFill>
                                      <a:srgbClr val="003366"/>
                                    </a:solidFill>
                                    <a:latin typeface="Cambria Math"/>
                                  </a:rPr>
                                  <m:t>ч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3366"/>
                                    </a:solidFill>
                                    <a:latin typeface="Cambria Math"/>
                                  </a:rPr>
                                  <m:t>]</m:t>
                                </m:r>
                              </m:den>
                            </m:f>
                          </m:den>
                        </m:f>
                        <m:r>
                          <a:rPr lang="en-US" sz="2400" i="1" smtClean="0">
                            <a:solidFill>
                              <a:srgbClr val="003366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</m:e>
                    </m:nary>
                    <m:sSub>
                      <m:sSubPr>
                        <m:ctrlPr>
                          <a:rPr lang="en-US" sz="24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sz="2400" b="0" i="1" smtClean="0">
                        <a:solidFill>
                          <a:srgbClr val="003366"/>
                        </a:solidFill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3366"/>
                        </a:solidFill>
                        <a:latin typeface="Cambria Math"/>
                      </a:rPr>
                      <m:t>[</m:t>
                    </m:r>
                    <m:r>
                      <a:rPr lang="ru-RU" sz="2400" b="0" i="1" smtClean="0">
                        <a:solidFill>
                          <a:srgbClr val="003366"/>
                        </a:solidFill>
                        <a:latin typeface="Cambria Math"/>
                      </a:rPr>
                      <m:t>ч</m:t>
                    </m:r>
                    <m:r>
                      <a:rPr lang="en-US" sz="2400" b="0" i="1" smtClean="0">
                        <a:solidFill>
                          <a:srgbClr val="003366"/>
                        </a:solidFill>
                        <a:latin typeface="Cambria Math"/>
                      </a:rPr>
                      <m:t>],    </m:t>
                    </m:r>
                    <m:r>
                      <a:rPr lang="en-US" sz="2400" b="0" i="1" smtClean="0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solidFill>
                          <a:srgbClr val="003366"/>
                        </a:solidFill>
                        <a:latin typeface="Cambria Math"/>
                      </a:rPr>
                      <m:t>=1,2</m:t>
                    </m:r>
                  </m:oMath>
                </a14:m>
                <a:r>
                  <a:rPr lang="en-US" sz="2400" dirty="0" smtClean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ш</m:t>
                            </m:r>
                          </m:e>
                        </m:d>
                        <m:r>
                          <a:rPr lang="en-US" sz="2400" i="1" smtClean="0">
                            <a:solidFill>
                              <a:srgbClr val="003366"/>
                            </a:solidFill>
                            <a:latin typeface="Cambria Math"/>
                            <a:ea typeface="Cambria Math"/>
                          </a:rPr>
                          <m:t>≥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3366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ru-RU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  <a:ea typeface="Cambria Math"/>
                              </a:rPr>
                              <m:t>ш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  <a:ea typeface="Cambria Math"/>
                          </a:rPr>
                          <m:t>,   </m:t>
                        </m:r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  <a:ea typeface="Cambria Math"/>
                          </a:rPr>
                          <m:t>=1,2</m:t>
                        </m:r>
                      </m:e>
                    </m:nary>
                  </m:oMath>
                </a14:m>
                <a:endParaRPr lang="en-US" sz="2400" i="1" dirty="0" smtClean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           </m:t>
                        </m:r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i="1" dirty="0" smtClean="0">
                    <a:solidFill>
                      <a:srgbClr val="003366"/>
                    </a:solidFill>
                  </a:rPr>
                  <a:t>≥</a:t>
                </a:r>
                <a:r>
                  <a:rPr lang="en-US" sz="2400" i="1" dirty="0" smtClean="0">
                    <a:solidFill>
                      <a:srgbClr val="003366"/>
                    </a:solidFill>
                  </a:rPr>
                  <a:t>0</a:t>
                </a:r>
                <a:r>
                  <a:rPr lang="en-US" sz="2400" i="1" dirty="0">
                    <a:solidFill>
                      <a:srgbClr val="003366"/>
                    </a:solidFill>
                  </a:rPr>
                  <a:t>;</a:t>
                </a:r>
                <a:r>
                  <a:rPr lang="en-US" sz="2400" i="1" dirty="0" smtClean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003366"/>
                        </a:solidFill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3366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i="1" dirty="0" smtClean="0">
                    <a:solidFill>
                      <a:srgbClr val="003366"/>
                    </a:solidFill>
                  </a:rPr>
                  <a:t>= </a:t>
                </a:r>
                <a:r>
                  <a:rPr lang="en-US" sz="2400" i="1" dirty="0" smtClean="0">
                    <a:solidFill>
                      <a:srgbClr val="003366"/>
                    </a:solidFill>
                  </a:rPr>
                  <a:t>1,2</a:t>
                </a:r>
              </a:p>
            </p:txBody>
          </p:sp>
        </mc:Choice>
        <mc:Fallback xmlns="">
          <p:sp>
            <p:nvSpPr>
              <p:cNvPr id="7" name="Объект 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9992" y="1699392"/>
                <a:ext cx="4455128" cy="4651210"/>
              </a:xfrm>
              <a:prstGeom prst="rect">
                <a:avLst/>
              </a:prstGeom>
              <a:blipFill rotWithShape="1">
                <a:blip r:embed="rId2"/>
                <a:stretch>
                  <a:fillRect t="-1046" b="-19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504" y="1412776"/>
                <a:ext cx="4320480" cy="4845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Дано: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производительность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й бригады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производству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изделия,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шт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/ч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/>
                          </a:rPr>
                          <m:t>𝐜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ru-RU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- </a:t>
                </a:r>
                <a:r>
                  <a:rPr lang="ru-RU" sz="2000" dirty="0" smtClean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затраты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й бригады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производство 1 ед.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изделия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руб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шт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  </a:t>
                </a:r>
                <a:r>
                  <a:rPr lang="en-US" sz="2000" dirty="0" smtClean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- </a:t>
                </a:r>
                <a:r>
                  <a:rPr lang="ru-RU" sz="2000" dirty="0" smtClean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фонд рабочего времени</a:t>
                </a:r>
                <a:r>
                  <a:rPr lang="ru-RU" sz="2000" i="1" dirty="0" smtClean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й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бригады,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];</a:t>
                </a:r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заказ на производство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j-</a:t>
                </a:r>
                <a:r>
                  <a:rPr lang="ru-RU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изделия,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шт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Найти: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 │</a:t>
                </a:r>
                <a:r>
                  <a:rPr lang="en-US" sz="20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│→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 Z(X)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Z(X)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-затраты, </a:t>
                </a:r>
                <a:endParaRPr lang="ru-RU" sz="2000" i="1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объем производства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3366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изделия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й бригадой,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</a:t>
                </a:r>
                <a:r>
                  <a:rPr lang="ru-RU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шт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412776"/>
                <a:ext cx="4320480" cy="4845685"/>
              </a:xfrm>
              <a:prstGeom prst="rect">
                <a:avLst/>
              </a:prstGeom>
              <a:blipFill rotWithShape="1">
                <a:blip r:embed="rId3"/>
                <a:stretch>
                  <a:fillRect l="-1554" t="-629" r="-989" b="-12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95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779912" y="1600200"/>
                <a:ext cx="5364088" cy="4925144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ru-RU" sz="2400" dirty="0" smtClean="0">
                    <a:solidFill>
                      <a:srgbClr val="003366"/>
                    </a:solidFill>
                  </a:rPr>
                  <a:t>Модель </a:t>
                </a:r>
                <a:r>
                  <a:rPr lang="ru-RU" sz="2400" dirty="0">
                    <a:solidFill>
                      <a:srgbClr val="003366"/>
                    </a:solidFill>
                  </a:rPr>
                  <a:t>задачи в </a:t>
                </a:r>
                <a:r>
                  <a:rPr lang="ru-RU" sz="2400" dirty="0" smtClean="0">
                    <a:solidFill>
                      <a:srgbClr val="003366"/>
                    </a:solidFill>
                  </a:rPr>
                  <a:t>числовом виде</a:t>
                </a:r>
                <a:endParaRPr lang="en-US" sz="2400" dirty="0" smtClean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:endParaRPr lang="ru-RU" sz="2400" dirty="0" smtClean="0">
                  <a:solidFill>
                    <a:srgbClr val="003366"/>
                  </a:solidFill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000" dirty="0">
                    <a:solidFill>
                      <a:srgbClr val="003366"/>
                    </a:solidFill>
                  </a:rPr>
                  <a:t>Z(X) =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/>
                      </a:rPr>
                      <m:t>9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sz="2000" b="0">
                        <a:latin typeface="Cambria Math"/>
                      </a:rPr>
                      <m:t>+</m:t>
                    </m:r>
                    <m:r>
                      <a:rPr lang="en-US" sz="2000" b="0" i="1">
                        <a:latin typeface="Cambria Math"/>
                      </a:rPr>
                      <m:t>20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000" b="0">
                        <a:latin typeface="Cambria Math"/>
                      </a:rPr>
                      <m:t>+</m:t>
                    </m:r>
                    <m:r>
                      <a:rPr lang="ru-RU" sz="2000" b="0" i="1">
                        <a:latin typeface="Cambria Math"/>
                      </a:rPr>
                      <m:t>15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sz="2000" b="0">
                        <a:latin typeface="Cambria Math"/>
                      </a:rPr>
                      <m:t>+</m:t>
                    </m:r>
                    <m:r>
                      <a:rPr lang="en-US" sz="2000" b="0" i="1">
                        <a:latin typeface="Cambria Math"/>
                      </a:rPr>
                      <m:t>30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sz="2000" i="1" smtClean="0">
                        <a:latin typeface="Cambria Math"/>
                      </a:rPr>
                      <m:t>→</m:t>
                    </m:r>
                    <m:r>
                      <a:rPr lang="en-US" sz="2000" b="0" i="1" smtClean="0">
                        <a:latin typeface="Cambria Math"/>
                      </a:rPr>
                      <m:t>𝑚𝑖𝑛</m:t>
                    </m:r>
                  </m:oMath>
                </a14:m>
                <a:endParaRPr lang="en-US" sz="2000" b="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sz="24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b="1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𝟏𝟏</m:t>
                            </m:r>
                          </m:sub>
                        </m:sSub>
                      </m:num>
                      <m:den>
                        <m:r>
                          <a:rPr lang="en-US" sz="24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ru-RU" sz="24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b="1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n-US" sz="2400" b="1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003366"/>
                        </a:solidFill>
                        <a:latin typeface="Cambria Math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003366"/>
                        </a:solidFill>
                        <a:latin typeface="Cambria Math"/>
                      </a:rPr>
                      <m:t>9,5 </m:t>
                    </m:r>
                  </m:oMath>
                </a14:m>
                <a:r>
                  <a:rPr lang="ru-RU" sz="2000" dirty="0" smtClean="0">
                    <a:solidFill>
                      <a:srgbClr val="003366"/>
                    </a:solidFill>
                  </a:rPr>
                  <a:t>   </a:t>
                </a:r>
                <a:r>
                  <a:rPr lang="ru-RU" sz="2400" dirty="0" smtClean="0">
                    <a:solidFill>
                      <a:srgbClr val="003366"/>
                    </a:solidFill>
                  </a:rPr>
                  <a:t>или    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sz="2400" b="0">
                          <a:latin typeface="Cambria Math"/>
                        </a:rPr>
                        <m:t>+</m:t>
                      </m:r>
                      <m:r>
                        <a:rPr lang="en-US" sz="2400" b="0" i="1"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2400" b="0">
                          <a:latin typeface="Cambria Math"/>
                        </a:rPr>
                        <m:t>≤</m:t>
                      </m:r>
                      <m:r>
                        <a:rPr lang="en-US" sz="2400" b="0" i="1">
                          <a:latin typeface="Cambria Math"/>
                        </a:rPr>
                        <m:t>38</m:t>
                      </m:r>
                    </m:oMath>
                  </m:oMathPara>
                </a14:m>
                <a:endParaRPr lang="ru-RU" sz="24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b="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ru-RU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en-US" sz="2400" b="0" i="1">
                        <a:solidFill>
                          <a:srgbClr val="003366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ru-RU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b="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ru-RU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400" b="0" i="1">
                        <a:solidFill>
                          <a:srgbClr val="003366"/>
                        </a:solidFill>
                        <a:latin typeface="Cambria Math"/>
                      </a:rPr>
                      <m:t>≤</m:t>
                    </m:r>
                    <m:r>
                      <a:rPr lang="ru-RU" sz="2400" b="0" i="1" smtClean="0">
                        <a:solidFill>
                          <a:srgbClr val="003366"/>
                        </a:solidFill>
                        <a:latin typeface="Cambria Math"/>
                      </a:rPr>
                      <m:t>4</m:t>
                    </m:r>
                  </m:oMath>
                </a14:m>
                <a:r>
                  <a:rPr lang="ru-RU" sz="2400" dirty="0" smtClean="0"/>
                  <a:t>       или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ru-RU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sz="2400" b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2400" b="0">
                          <a:latin typeface="Cambria Math"/>
                        </a:rPr>
                        <m:t>≥</m:t>
                      </m:r>
                      <m:r>
                        <a:rPr lang="en-US" sz="2400" b="0" i="1">
                          <a:latin typeface="Cambria Math"/>
                        </a:rPr>
                        <m:t>40</m:t>
                      </m:r>
                    </m:oMath>
                  </m:oMathPara>
                </a14:m>
                <a:endParaRPr lang="ru-RU" sz="2400" dirty="0"/>
              </a:p>
              <a:p>
                <a:pPr marL="0" indent="0">
                  <a:lnSpc>
                    <a:spcPct val="115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2400" b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sz="2400" b="0">
                          <a:latin typeface="Cambria Math"/>
                        </a:rPr>
                        <m:t>≥</m:t>
                      </m:r>
                      <m:r>
                        <a:rPr lang="en-US" sz="2400" b="0" i="1">
                          <a:latin typeface="Cambria Math"/>
                        </a:rPr>
                        <m:t>24</m:t>
                      </m:r>
                    </m:oMath>
                  </m:oMathPara>
                </a14:m>
                <a:endParaRPr lang="ru-RU" sz="2400" dirty="0" smtClean="0"/>
              </a:p>
              <a:p>
                <a:pPr marL="0" indent="0">
                  <a:lnSpc>
                    <a:spcPct val="115000"/>
                  </a:lnSpc>
                  <a:spcAft>
                    <a:spcPts val="600"/>
                  </a:spcAft>
                  <a:buNone/>
                </a:pPr>
                <a:r>
                  <a:rPr lang="ru-RU" sz="2400" dirty="0" smtClean="0"/>
                  <a:t>Ответ: модель1</a:t>
                </a:r>
              </a:p>
              <a:p>
                <a:pPr marL="0" indent="0">
                  <a:lnSpc>
                    <a:spcPct val="115000"/>
                  </a:lnSpc>
                  <a:spcAft>
                    <a:spcPts val="600"/>
                  </a:spcAft>
                  <a:buNone/>
                </a:pPr>
                <a:endParaRPr lang="ru-RU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ru-RU" sz="24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ru-RU" sz="2000" b="1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ru-RU" sz="2000" dirty="0">
                  <a:solidFill>
                    <a:srgbClr val="003366"/>
                  </a:solidFill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779912" y="1600200"/>
                <a:ext cx="5364088" cy="4925144"/>
              </a:xfrm>
              <a:blipFill rotWithShape="1">
                <a:blip r:embed="rId2"/>
                <a:stretch>
                  <a:fillRect l="-1705" t="-991" b="-48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задачи в числовом </a:t>
            </a:r>
            <a:r>
              <a:rPr lang="ru-RU" dirty="0" smtClean="0"/>
              <a:t>виде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6"/>
              <p:cNvSpPr txBox="1">
                <a:spLocks noGrp="1"/>
              </p:cNvSpPr>
              <p:nvPr>
                <p:ph sz="half" idx="1"/>
              </p:nvPr>
            </p:nvSpPr>
            <p:spPr>
              <a:xfrm>
                <a:off x="-33985" y="1628800"/>
                <a:ext cx="3669881" cy="47929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ru-RU" sz="2400" dirty="0" smtClean="0">
                    <a:solidFill>
                      <a:srgbClr val="003366"/>
                    </a:solidFill>
                  </a:rPr>
                  <a:t>Модель задачи в общем виде</a:t>
                </a:r>
              </a:p>
              <a:p>
                <a:pPr marL="0" indent="0" algn="ctr">
                  <a:buNone/>
                </a:pPr>
                <a:r>
                  <a:rPr lang="ru-RU" sz="2400" dirty="0" smtClean="0">
                    <a:solidFill>
                      <a:srgbClr val="003366"/>
                    </a:solidFill>
                  </a:rPr>
                  <a:t>Целевая функция:</a:t>
                </a:r>
              </a:p>
              <a:p>
                <a:pPr algn="ctr"/>
                <a:endParaRPr lang="ru-RU" sz="1100" dirty="0" smtClean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dirty="0" smtClean="0">
                    <a:solidFill>
                      <a:srgbClr val="003366"/>
                    </a:solidFill>
                  </a:rPr>
                  <a:t>Z(X) =</a:t>
                </a:r>
                <a:r>
                  <a:rPr lang="ru-RU" sz="2400" dirty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ru-RU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sz="24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</m:e>
                    </m:nary>
                    <m:r>
                      <a:rPr lang="en-US" sz="2400" i="1">
                        <a:solidFill>
                          <a:srgbClr val="003366"/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ru-RU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ru-RU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→</m:t>
                        </m:r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𝑚𝑖𝑛</m:t>
                        </m:r>
                      </m:e>
                    </m:nary>
                  </m:oMath>
                </a14:m>
                <a:endParaRPr lang="ru-RU" sz="2400" dirty="0" smtClean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2400" dirty="0" smtClean="0">
                    <a:solidFill>
                      <a:srgbClr val="003366"/>
                    </a:solidFill>
                  </a:rPr>
                  <a:t>      Ограничения:</a:t>
                </a:r>
                <a:endParaRPr lang="en-US" sz="2400" dirty="0" smtClean="0">
                  <a:solidFill>
                    <a:srgbClr val="003366"/>
                  </a:solidFill>
                </a:endParaRPr>
              </a:p>
              <a:p>
                <a:pPr algn="ctr"/>
                <a:endParaRPr lang="ru-RU" sz="1600" dirty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4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sz="240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3366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3366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3366"/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3366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3366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3366"/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 smtClean="0">
                            <a:solidFill>
                              <a:srgbClr val="003366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</m:e>
                    </m:nary>
                    <m:sSub>
                      <m:sSubPr>
                        <m:ctrlPr>
                          <a:rPr lang="en-US" sz="24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3366"/>
                        </a:solidFill>
                        <a:latin typeface="Cambria Math"/>
                      </a:rPr>
                      <m:t>,    </m:t>
                    </m:r>
                    <m:r>
                      <a:rPr lang="en-US" sz="2400" b="0" i="1" smtClean="0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solidFill>
                          <a:srgbClr val="003366"/>
                        </a:solidFill>
                        <a:latin typeface="Cambria Math"/>
                      </a:rPr>
                      <m:t>=1,2</m:t>
                    </m:r>
                  </m:oMath>
                </a14:m>
                <a:r>
                  <a:rPr lang="en-US" sz="2400" dirty="0" smtClean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i="1" smtClean="0">
                            <a:solidFill>
                              <a:srgbClr val="003366"/>
                            </a:solidFill>
                            <a:latin typeface="Cambria Math"/>
                            <a:ea typeface="Cambria Math"/>
                          </a:rPr>
                          <m:t>≥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3366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  <a:ea typeface="Cambria Math"/>
                          </a:rPr>
                          <m:t>,   </m:t>
                        </m:r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  <a:ea typeface="Cambria Math"/>
                          </a:rPr>
                          <m:t>=1,2</m:t>
                        </m:r>
                      </m:e>
                    </m:nary>
                  </m:oMath>
                </a14:m>
                <a:endParaRPr lang="en-US" sz="2400" i="1" dirty="0" smtClean="0">
                  <a:solidFill>
                    <a:srgbClr val="003366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           </m:t>
                        </m:r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i="1" dirty="0" smtClean="0">
                    <a:solidFill>
                      <a:srgbClr val="003366"/>
                    </a:solidFill>
                  </a:rPr>
                  <a:t>≥</a:t>
                </a:r>
                <a:r>
                  <a:rPr lang="en-US" sz="2400" i="1" dirty="0" smtClean="0">
                    <a:solidFill>
                      <a:srgbClr val="003366"/>
                    </a:solidFill>
                  </a:rPr>
                  <a:t>0</a:t>
                </a:r>
                <a:r>
                  <a:rPr lang="en-US" sz="2400" i="1" dirty="0">
                    <a:solidFill>
                      <a:srgbClr val="003366"/>
                    </a:solidFill>
                  </a:rPr>
                  <a:t>;</a:t>
                </a:r>
                <a:r>
                  <a:rPr lang="en-US" sz="2400" i="1" dirty="0" smtClean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3366"/>
                        </a:solidFill>
                        <a:latin typeface="Cambria Math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003366"/>
                        </a:solidFill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3366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i="1" dirty="0" smtClean="0">
                    <a:solidFill>
                      <a:srgbClr val="003366"/>
                    </a:solidFill>
                  </a:rPr>
                  <a:t>= </a:t>
                </a:r>
                <a:r>
                  <a:rPr lang="en-US" sz="2400" i="1" dirty="0" smtClean="0">
                    <a:solidFill>
                      <a:srgbClr val="003366"/>
                    </a:solidFill>
                  </a:rPr>
                  <a:t>1,2</a:t>
                </a:r>
              </a:p>
            </p:txBody>
          </p:sp>
        </mc:Choice>
        <mc:Fallback xmlns="">
          <p:sp>
            <p:nvSpPr>
              <p:cNvPr id="5" name="Объект 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-33985" y="1628800"/>
                <a:ext cx="3669881" cy="4792915"/>
              </a:xfrm>
              <a:prstGeom prst="rect">
                <a:avLst/>
              </a:prstGeom>
              <a:blipFill rotWithShape="1">
                <a:blip r:embed="rId3"/>
                <a:stretch>
                  <a:fillRect t="-888" r="-166" b="-19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7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Типичные ошибки записи математических моделей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8435280" cy="4925144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ru-RU" sz="2400" i="1" dirty="0" smtClean="0">
                    <a:solidFill>
                      <a:srgbClr val="003366"/>
                    </a:solidFill>
                    <a:latin typeface="Cambria Math"/>
                  </a:rPr>
                  <a:t>Не соответствие единиц измерения в выражениях (например складываются рубли, а сравниваются со штуками)</a:t>
                </a:r>
              </a:p>
              <a:p>
                <a:pPr marL="514350" indent="-514350">
                  <a:buAutoNum type="arabicPeriod"/>
                </a:pPr>
                <a:r>
                  <a:rPr lang="ru-RU" sz="2400" i="1" dirty="0" smtClean="0">
                    <a:solidFill>
                      <a:srgbClr val="003366"/>
                    </a:solidFill>
                    <a:latin typeface="Cambria Math"/>
                  </a:rPr>
                  <a:t>Суммирование должно быть по индексу переменной: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≥</m:t>
                        </m:r>
                      </m:e>
                    </m:nary>
                    <m:sSub>
                      <m:sSubPr>
                        <m:ctrlP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3366"/>
                    </a:solidFill>
                  </a:rPr>
                  <a:t>, </a:t>
                </a:r>
                <a:r>
                  <a:rPr lang="en-US" sz="2400" i="1" dirty="0" smtClean="0">
                    <a:solidFill>
                      <a:srgbClr val="003366"/>
                    </a:solidFill>
                  </a:rPr>
                  <a:t>j=1,2,3</a:t>
                </a:r>
                <a:endParaRPr lang="ru-RU" sz="2400" i="1" dirty="0" smtClean="0">
                  <a:solidFill>
                    <a:srgbClr val="003366"/>
                  </a:solidFill>
                </a:endParaRPr>
              </a:p>
              <a:p>
                <a:pPr marL="0" indent="0">
                  <a:buNone/>
                </a:pPr>
                <a:endParaRPr lang="ru-RU" sz="2400" i="1" dirty="0">
                  <a:solidFill>
                    <a:srgbClr val="003366"/>
                  </a:solidFill>
                </a:endParaRPr>
              </a:p>
              <a:p>
                <a:pPr marL="0" indent="0">
                  <a:buNone/>
                </a:pPr>
                <a:r>
                  <a:rPr lang="ru-RU" sz="2400" i="1" dirty="0" smtClean="0">
                    <a:solidFill>
                      <a:srgbClr val="003366"/>
                    </a:solidFill>
                  </a:rPr>
                  <a:t>Ошибки : </a:t>
                </a:r>
                <a:endParaRPr lang="en-US" sz="2400" i="1" dirty="0" smtClean="0">
                  <a:solidFill>
                    <a:srgbClr val="003366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≥</m:t>
                        </m:r>
                      </m:e>
                    </m:nary>
                    <m:sSub>
                      <m:sSubPr>
                        <m:ctrlP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3366"/>
                    </a:solidFill>
                  </a:rPr>
                  <a:t>, </a:t>
                </a:r>
                <a:r>
                  <a:rPr lang="en-US" sz="2400" i="1" dirty="0" smtClean="0">
                    <a:solidFill>
                      <a:srgbClr val="003366"/>
                    </a:solidFill>
                  </a:rPr>
                  <a:t>j=1,2,3; </a:t>
                </a:r>
              </a:p>
              <a:p>
                <a:pPr marL="0" indent="0">
                  <a:buNone/>
                </a:pPr>
                <a:r>
                  <a:rPr lang="ru-RU" sz="2400" i="1" dirty="0" smtClean="0">
                    <a:solidFill>
                      <a:srgbClr val="003366"/>
                    </a:solidFill>
                  </a:rPr>
                  <a:t>Если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3366"/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ru-RU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𝑖𝑗</m:t>
                            </m:r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ru-RU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, то должно быть </m:t>
                        </m:r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≥</m:t>
                        </m:r>
                      </m:e>
                    </m:nary>
                    <m:sSub>
                      <m:sSubPr>
                        <m:ctrlP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3366"/>
                    </a:solidFill>
                  </a:rPr>
                  <a:t>, </a:t>
                </a:r>
                <a:r>
                  <a:rPr lang="en-US" sz="2400" i="1" dirty="0" smtClean="0">
                    <a:solidFill>
                      <a:srgbClr val="003366"/>
                    </a:solidFill>
                  </a:rPr>
                  <a:t>j=1,2,3; k=1,…,n</a:t>
                </a:r>
              </a:p>
              <a:p>
                <a:pPr marL="0" indent="0">
                  <a:buNone/>
                </a:pPr>
                <a:r>
                  <a:rPr lang="ru-RU" sz="2400" i="1" dirty="0">
                    <a:solidFill>
                      <a:srgbClr val="003366"/>
                    </a:solidFill>
                  </a:rPr>
                  <a:t>Если</a:t>
                </a:r>
                <a:r>
                  <a:rPr lang="en-US" sz="2400" i="1" dirty="0" smtClean="0">
                    <a:solidFill>
                      <a:srgbClr val="003366"/>
                    </a:solidFill>
                  </a:rPr>
                  <a:t> </a:t>
                </a:r>
                <a:r>
                  <a:rPr lang="ru-RU" sz="2400" i="1" dirty="0" smtClean="0">
                    <a:solidFill>
                      <a:srgbClr val="003366"/>
                    </a:solidFill>
                  </a:rPr>
                  <a:t>двойная сумма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3366"/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2</m:t>
                        </m:r>
                      </m:sup>
                      <m:e/>
                    </m:nary>
                    <m:nary>
                      <m:naryPr>
                        <m:chr m:val="∑"/>
                        <m:ctrlPr>
                          <a:rPr lang="ru-RU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=1</m:t>
                        </m:r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/>
                          </a:rPr>
                          <m:t>,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𝑖𝑗𝑘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ru-RU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, то должно быть </m:t>
                        </m:r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≥</m:t>
                        </m:r>
                      </m:e>
                    </m:nary>
                    <m:sSub>
                      <m:sSubPr>
                        <m:ctrlP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3366"/>
                    </a:solidFill>
                  </a:rPr>
                  <a:t>,</a:t>
                </a:r>
                <a:r>
                  <a:rPr lang="en-US" sz="2400" i="1" dirty="0">
                    <a:solidFill>
                      <a:srgbClr val="003366"/>
                    </a:solidFill>
                  </a:rPr>
                  <a:t> k=1,…,n</a:t>
                </a:r>
              </a:p>
              <a:p>
                <a:pPr marL="0" indent="0">
                  <a:buNone/>
                </a:pPr>
                <a:endParaRPr lang="ru-RU" sz="2400" i="1" dirty="0" smtClean="0">
                  <a:solidFill>
                    <a:srgbClr val="003366"/>
                  </a:solidFill>
                </a:endParaRPr>
              </a:p>
              <a:p>
                <a:pPr marL="0" indent="0">
                  <a:buNone/>
                </a:pPr>
                <a:endParaRPr lang="ru-RU" sz="2400" i="1" dirty="0">
                  <a:solidFill>
                    <a:srgbClr val="003366"/>
                  </a:solidFill>
                </a:endParaRPr>
              </a:p>
              <a:p>
                <a:pPr marL="0" indent="0">
                  <a:buNone/>
                </a:pPr>
                <a:endParaRPr lang="en-US" sz="2400" i="1" dirty="0">
                  <a:solidFill>
                    <a:srgbClr val="003366"/>
                  </a:solidFill>
                </a:endParaRPr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8435280" cy="4925144"/>
              </a:xfrm>
              <a:blipFill rotWithShape="1">
                <a:blip r:embed="rId2"/>
                <a:stretch>
                  <a:fillRect l="-1084" t="-991" b="-9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75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ru-RU" sz="3000" dirty="0" smtClean="0"/>
              <a:t>На </a:t>
            </a:r>
            <a:r>
              <a:rPr lang="ru-RU" sz="3000" dirty="0"/>
              <a:t>этом </a:t>
            </a:r>
            <a:r>
              <a:rPr lang="ru-RU" sz="3000" dirty="0" err="1"/>
              <a:t>вебинаре</a:t>
            </a:r>
            <a:r>
              <a:rPr lang="ru-RU" sz="3000" dirty="0"/>
              <a:t> мы обсудим </a:t>
            </a:r>
            <a:r>
              <a:rPr lang="ru-RU" sz="3000" dirty="0" smtClean="0"/>
              <a:t>вопросы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000" dirty="0"/>
              <a:t> </a:t>
            </a:r>
            <a:r>
              <a:rPr lang="ru-RU" sz="3000" dirty="0" smtClean="0"/>
              <a:t>Рассмотрим </a:t>
            </a:r>
            <a:r>
              <a:rPr lang="ru-RU" sz="3000" dirty="0"/>
              <a:t>графический способ решения задачи </a:t>
            </a:r>
            <a:r>
              <a:rPr lang="ru-RU" sz="3000" dirty="0" smtClean="0"/>
              <a:t>линейного программирования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000" dirty="0" smtClean="0"/>
              <a:t> Выясним </a:t>
            </a:r>
            <a:r>
              <a:rPr lang="ru-RU" sz="3000" dirty="0"/>
              <a:t>идею решения этой задачи алгебраическим способом, получившим название «симплекс-метод». </a:t>
            </a:r>
            <a:endParaRPr lang="ru-RU" sz="3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3000" dirty="0" smtClean="0"/>
              <a:t>Обсудим </a:t>
            </a:r>
            <a:r>
              <a:rPr lang="ru-RU" sz="3000" dirty="0"/>
              <a:t>прямой, двойственный, двухэтапный симплекс-алгоритмы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Тема 2: Решение задач линейного программирования общего типа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2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Заголовок 1"/>
          <p:cNvSpPr>
            <a:spLocks noGrp="1"/>
          </p:cNvSpPr>
          <p:nvPr>
            <p:ph type="title"/>
          </p:nvPr>
        </p:nvSpPr>
        <p:spPr>
          <a:xfrm>
            <a:off x="1074738" y="2643188"/>
            <a:ext cx="6994525" cy="1071562"/>
          </a:xfrm>
        </p:spPr>
        <p:txBody>
          <a:bodyPr/>
          <a:lstStyle/>
          <a:p>
            <a:pPr eaLnBrk="1" hangingPunct="1"/>
            <a:r>
              <a:rPr lang="ru-RU" dirty="0" smtClean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57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333375"/>
            <a:ext cx="7561263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 smtClean="0"/>
              <a:t>Место и роль </a:t>
            </a:r>
            <a:r>
              <a:rPr lang="ru-RU" sz="3200" dirty="0"/>
              <a:t>и</a:t>
            </a:r>
            <a:r>
              <a:rPr lang="ru-RU" sz="3200" dirty="0" smtClean="0"/>
              <a:t>сследования операций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149225" y="1790700"/>
            <a:ext cx="4843463" cy="4230688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quarter" idx="4294967295"/>
          </p:nvPr>
        </p:nvSpPr>
        <p:spPr>
          <a:xfrm>
            <a:off x="5456238" y="1541462"/>
            <a:ext cx="3436242" cy="2117725"/>
          </a:xfrm>
        </p:spPr>
        <p:txBody>
          <a:bodyPr>
            <a:normAutofit fontScale="47500" lnSpcReduction="20000"/>
          </a:bodyPr>
          <a:lstStyle/>
          <a:p>
            <a:pPr marL="0" indent="0" algn="ctr" eaLnBrk="1" hangingPunct="1">
              <a:lnSpc>
                <a:spcPct val="1200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ru-RU" sz="4200" dirty="0" smtClean="0"/>
              <a:t>    Моделированием деятельности субъектов управления занимается дисциплина </a:t>
            </a:r>
          </a:p>
          <a:p>
            <a:pPr marL="0" indent="0" algn="ctr" eaLnBrk="1" hangingPunct="1">
              <a:lnSpc>
                <a:spcPct val="1200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ru-RU" sz="4200" dirty="0" smtClean="0"/>
              <a:t>«</a:t>
            </a:r>
            <a:r>
              <a:rPr lang="ru-RU" sz="4200" b="1" dirty="0" smtClean="0"/>
              <a:t>Теория принятия решений</a:t>
            </a:r>
            <a:r>
              <a:rPr lang="ru-RU" sz="4200" dirty="0" smtClean="0"/>
              <a:t>»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ru-RU" dirty="0" smtClean="0"/>
              <a:t> </a:t>
            </a:r>
            <a:endParaRPr lang="ru-RU" dirty="0"/>
          </a:p>
        </p:txBody>
      </p:sp>
      <p:grpSp>
        <p:nvGrpSpPr>
          <p:cNvPr id="33796" name="Group 5"/>
          <p:cNvGrpSpPr>
            <a:grpSpLocks/>
          </p:cNvGrpSpPr>
          <p:nvPr/>
        </p:nvGrpSpPr>
        <p:grpSpPr bwMode="auto">
          <a:xfrm>
            <a:off x="149225" y="1557338"/>
            <a:ext cx="5695950" cy="4829175"/>
            <a:chOff x="1089" y="4014"/>
            <a:chExt cx="6300" cy="5283"/>
          </a:xfrm>
        </p:grpSpPr>
        <p:sp>
          <p:nvSpPr>
            <p:cNvPr id="33802" name="Rectangle 6"/>
            <p:cNvSpPr>
              <a:spLocks noChangeArrowheads="1"/>
            </p:cNvSpPr>
            <p:nvPr/>
          </p:nvSpPr>
          <p:spPr bwMode="auto">
            <a:xfrm>
              <a:off x="5879" y="7045"/>
              <a:ext cx="1205" cy="6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/>
                <a:t>Результат </a:t>
              </a:r>
              <a:r>
                <a:rPr lang="en-US" altLang="ru-RU" sz="1000" b="1" i="1"/>
                <a:t>Y</a:t>
              </a:r>
              <a:r>
                <a:rPr lang="ru-RU" altLang="ru-RU" sz="1000" b="1"/>
                <a:t> </a:t>
              </a:r>
              <a:endParaRPr lang="en-US" altLang="ru-RU" sz="1000" b="1"/>
            </a:p>
            <a:p>
              <a:pPr algn="ctr"/>
              <a:r>
                <a:rPr lang="ru-RU" altLang="ru-RU" sz="1000" b="1"/>
                <a:t>(норма)</a:t>
              </a:r>
            </a:p>
          </p:txBody>
        </p:sp>
        <p:sp>
          <p:nvSpPr>
            <p:cNvPr id="33803" name="Rectangle 7"/>
            <p:cNvSpPr>
              <a:spLocks noChangeArrowheads="1"/>
            </p:cNvSpPr>
            <p:nvPr/>
          </p:nvSpPr>
          <p:spPr bwMode="auto">
            <a:xfrm>
              <a:off x="1575" y="4674"/>
              <a:ext cx="3751" cy="4059"/>
            </a:xfrm>
            <a:prstGeom prst="rect">
              <a:avLst/>
            </a:prstGeom>
            <a:solidFill>
              <a:srgbClr val="E5E5E5"/>
            </a:solidFill>
            <a:ln w="1270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endParaRPr lang="ru-RU" altLang="ru-RU"/>
            </a:p>
          </p:txBody>
        </p:sp>
        <p:sp>
          <p:nvSpPr>
            <p:cNvPr id="33804" name="Rectangle 8"/>
            <p:cNvSpPr>
              <a:spLocks noChangeArrowheads="1"/>
            </p:cNvSpPr>
            <p:nvPr/>
          </p:nvSpPr>
          <p:spPr bwMode="auto">
            <a:xfrm>
              <a:off x="2463" y="6608"/>
              <a:ext cx="1152" cy="200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vert="wordArtVert" lIns="12700" tIns="12700" rIns="12700" bIns="12700"/>
            <a:lstStyle/>
            <a:p>
              <a:r>
                <a:rPr lang="ru-RU" altLang="ru-RU" sz="1100" b="1" dirty="0" smtClean="0"/>
                <a:t>Р</a:t>
              </a:r>
            </a:p>
            <a:p>
              <a:r>
                <a:rPr lang="ru-RU" altLang="ru-RU" sz="1100" b="1" dirty="0" smtClean="0"/>
                <a:t>е</a:t>
              </a:r>
            </a:p>
            <a:p>
              <a:r>
                <a:rPr lang="ru-RU" altLang="ru-RU" sz="1100" b="1" dirty="0" smtClean="0"/>
                <a:t>ш</a:t>
              </a:r>
              <a:endParaRPr lang="ru-RU" altLang="ru-RU" sz="1100" b="1" dirty="0"/>
            </a:p>
            <a:p>
              <a:r>
                <a:rPr lang="ru-RU" altLang="ru-RU" sz="1100" b="1" dirty="0"/>
                <a:t>е</a:t>
              </a:r>
            </a:p>
            <a:p>
              <a:r>
                <a:rPr lang="ru-RU" altLang="ru-RU" sz="1100" b="1" dirty="0"/>
                <a:t>н</a:t>
              </a:r>
            </a:p>
            <a:p>
              <a:r>
                <a:rPr lang="ru-RU" altLang="ru-RU" sz="1100" b="1" dirty="0"/>
                <a:t>и</a:t>
              </a:r>
            </a:p>
            <a:p>
              <a:r>
                <a:rPr lang="ru-RU" altLang="ru-RU" sz="1100" b="1" dirty="0"/>
                <a:t>е</a:t>
              </a:r>
            </a:p>
            <a:p>
              <a:endParaRPr lang="ru-RU" altLang="ru-RU" sz="900" b="1" dirty="0"/>
            </a:p>
          </p:txBody>
        </p:sp>
        <p:sp>
          <p:nvSpPr>
            <p:cNvPr id="33805" name="AutoShape 9"/>
            <p:cNvSpPr>
              <a:spLocks noChangeArrowheads="1"/>
            </p:cNvSpPr>
            <p:nvPr/>
          </p:nvSpPr>
          <p:spPr bwMode="auto">
            <a:xfrm>
              <a:off x="2764" y="5324"/>
              <a:ext cx="1190" cy="66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2000" b="1">
                  <a:solidFill>
                    <a:srgbClr val="FF0000"/>
                  </a:solidFill>
                </a:rPr>
                <a:t>СУ</a:t>
              </a:r>
              <a:endParaRPr lang="ru-RU" altLang="ru-RU">
                <a:solidFill>
                  <a:srgbClr val="FF0000"/>
                </a:solidFill>
              </a:endParaRPr>
            </a:p>
          </p:txBody>
        </p:sp>
        <p:sp>
          <p:nvSpPr>
            <p:cNvPr id="33806" name="AutoShape 10"/>
            <p:cNvSpPr>
              <a:spLocks noChangeArrowheads="1"/>
            </p:cNvSpPr>
            <p:nvPr/>
          </p:nvSpPr>
          <p:spPr bwMode="auto">
            <a:xfrm>
              <a:off x="2794" y="7525"/>
              <a:ext cx="1190" cy="4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2000" b="1">
                  <a:solidFill>
                    <a:schemeClr val="hlink"/>
                  </a:solidFill>
                </a:rPr>
                <a:t>ОУ</a:t>
              </a:r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33807" name="Rectangle 11"/>
            <p:cNvSpPr>
              <a:spLocks noChangeArrowheads="1"/>
            </p:cNvSpPr>
            <p:nvPr/>
          </p:nvSpPr>
          <p:spPr bwMode="auto">
            <a:xfrm>
              <a:off x="1842" y="8973"/>
              <a:ext cx="1608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1000"/>
                <a:t>Внешняя среда</a:t>
              </a:r>
            </a:p>
          </p:txBody>
        </p:sp>
        <p:sp>
          <p:nvSpPr>
            <p:cNvPr id="33808" name="Rectangle 12"/>
            <p:cNvSpPr>
              <a:spLocks noChangeArrowheads="1"/>
            </p:cNvSpPr>
            <p:nvPr/>
          </p:nvSpPr>
          <p:spPr bwMode="auto">
            <a:xfrm>
              <a:off x="1792" y="8323"/>
              <a:ext cx="1910" cy="324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/>
                <a:t>Внутренняя среда</a:t>
              </a:r>
            </a:p>
          </p:txBody>
        </p:sp>
        <p:sp>
          <p:nvSpPr>
            <p:cNvPr id="33809" name="Line 13"/>
            <p:cNvSpPr>
              <a:spLocks noChangeShapeType="1"/>
            </p:cNvSpPr>
            <p:nvPr/>
          </p:nvSpPr>
          <p:spPr bwMode="auto">
            <a:xfrm>
              <a:off x="3350" y="5987"/>
              <a:ext cx="11" cy="1538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33810" name="Rectangle 14"/>
            <p:cNvSpPr>
              <a:spLocks noChangeArrowheads="1"/>
            </p:cNvSpPr>
            <p:nvPr/>
          </p:nvSpPr>
          <p:spPr bwMode="auto">
            <a:xfrm>
              <a:off x="1089" y="5852"/>
              <a:ext cx="990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/>
                <a:t>Ресурсы </a:t>
              </a:r>
              <a:r>
                <a:rPr lang="ru-RU" altLang="ru-RU" sz="1000" b="1" i="1">
                  <a:cs typeface="Arial" charset="0"/>
                </a:rPr>
                <a:t>В</a:t>
              </a:r>
              <a:endParaRPr lang="en-US" altLang="ru-RU" sz="1000" b="1">
                <a:cs typeface="Arial" charset="0"/>
              </a:endParaRPr>
            </a:p>
          </p:txBody>
        </p:sp>
        <p:sp>
          <p:nvSpPr>
            <p:cNvPr id="33811" name="Line 15"/>
            <p:cNvSpPr>
              <a:spLocks noChangeShapeType="1"/>
            </p:cNvSpPr>
            <p:nvPr/>
          </p:nvSpPr>
          <p:spPr bwMode="auto">
            <a:xfrm>
              <a:off x="2127" y="5780"/>
              <a:ext cx="1" cy="19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2" name="Line 16"/>
            <p:cNvSpPr>
              <a:spLocks noChangeShapeType="1"/>
            </p:cNvSpPr>
            <p:nvPr/>
          </p:nvSpPr>
          <p:spPr bwMode="auto">
            <a:xfrm>
              <a:off x="2144" y="7775"/>
              <a:ext cx="6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3" name="Line 17"/>
            <p:cNvSpPr>
              <a:spLocks noChangeShapeType="1"/>
            </p:cNvSpPr>
            <p:nvPr/>
          </p:nvSpPr>
          <p:spPr bwMode="auto">
            <a:xfrm>
              <a:off x="2144" y="5542"/>
              <a:ext cx="6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4" name="Line 18"/>
            <p:cNvSpPr>
              <a:spLocks noChangeShapeType="1"/>
            </p:cNvSpPr>
            <p:nvPr/>
          </p:nvSpPr>
          <p:spPr bwMode="auto">
            <a:xfrm flipV="1">
              <a:off x="2144" y="4979"/>
              <a:ext cx="1" cy="5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5" name="Line 19"/>
            <p:cNvSpPr>
              <a:spLocks noChangeShapeType="1"/>
            </p:cNvSpPr>
            <p:nvPr/>
          </p:nvSpPr>
          <p:spPr bwMode="auto">
            <a:xfrm>
              <a:off x="2144" y="4979"/>
              <a:ext cx="36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6" name="Line 20"/>
            <p:cNvSpPr>
              <a:spLocks noChangeShapeType="1"/>
            </p:cNvSpPr>
            <p:nvPr/>
          </p:nvSpPr>
          <p:spPr bwMode="auto">
            <a:xfrm>
              <a:off x="5828" y="8236"/>
              <a:ext cx="6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7" name="Line 21"/>
            <p:cNvSpPr>
              <a:spLocks noChangeShapeType="1"/>
            </p:cNvSpPr>
            <p:nvPr/>
          </p:nvSpPr>
          <p:spPr bwMode="auto">
            <a:xfrm>
              <a:off x="3998" y="7775"/>
              <a:ext cx="177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8" name="Line 22"/>
            <p:cNvSpPr>
              <a:spLocks noChangeShapeType="1"/>
            </p:cNvSpPr>
            <p:nvPr/>
          </p:nvSpPr>
          <p:spPr bwMode="auto">
            <a:xfrm flipV="1">
              <a:off x="4907" y="5644"/>
              <a:ext cx="1" cy="20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9" name="Line 23"/>
            <p:cNvSpPr>
              <a:spLocks noChangeShapeType="1"/>
            </p:cNvSpPr>
            <p:nvPr/>
          </p:nvSpPr>
          <p:spPr bwMode="auto">
            <a:xfrm flipH="1">
              <a:off x="3953" y="5644"/>
              <a:ext cx="95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med"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20" name="Rectangle 24"/>
            <p:cNvSpPr>
              <a:spLocks noChangeArrowheads="1"/>
            </p:cNvSpPr>
            <p:nvPr/>
          </p:nvSpPr>
          <p:spPr bwMode="auto">
            <a:xfrm>
              <a:off x="3953" y="5320"/>
              <a:ext cx="90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900" b="1"/>
                <a:t>Отклик</a:t>
              </a:r>
              <a:endParaRPr lang="ru-RU" altLang="ru-RU"/>
            </a:p>
          </p:txBody>
        </p:sp>
        <p:sp>
          <p:nvSpPr>
            <p:cNvPr id="33821" name="Rectangle 25"/>
            <p:cNvSpPr>
              <a:spLocks noChangeArrowheads="1"/>
            </p:cNvSpPr>
            <p:nvPr/>
          </p:nvSpPr>
          <p:spPr bwMode="auto">
            <a:xfrm>
              <a:off x="4007" y="7807"/>
              <a:ext cx="1132" cy="459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/>
                <a:t>Результат </a:t>
              </a:r>
              <a:r>
                <a:rPr lang="en-US" altLang="ru-RU" sz="1000" b="1" i="1"/>
                <a:t>Y</a:t>
              </a:r>
              <a:endParaRPr lang="en-US" altLang="ru-RU" sz="1000" b="1"/>
            </a:p>
            <a:p>
              <a:pPr algn="ctr"/>
              <a:r>
                <a:rPr lang="ru-RU" altLang="ru-RU" sz="1000" b="1"/>
                <a:t>(факт)</a:t>
              </a:r>
              <a:endParaRPr lang="ru-RU" altLang="ru-RU" sz="1000"/>
            </a:p>
          </p:txBody>
        </p:sp>
        <p:sp>
          <p:nvSpPr>
            <p:cNvPr id="33822" name="Rectangle 26"/>
            <p:cNvSpPr>
              <a:spLocks noChangeArrowheads="1"/>
            </p:cNvSpPr>
            <p:nvPr/>
          </p:nvSpPr>
          <p:spPr bwMode="auto">
            <a:xfrm>
              <a:off x="1850" y="8951"/>
              <a:ext cx="4512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endParaRPr lang="ru-RU" altLang="ru-RU"/>
            </a:p>
          </p:txBody>
        </p:sp>
        <p:sp>
          <p:nvSpPr>
            <p:cNvPr id="33823" name="Oval 27"/>
            <p:cNvSpPr>
              <a:spLocks noChangeArrowheads="1"/>
            </p:cNvSpPr>
            <p:nvPr/>
          </p:nvSpPr>
          <p:spPr bwMode="auto">
            <a:xfrm>
              <a:off x="5778" y="7720"/>
              <a:ext cx="67" cy="8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altLang="ru-RU"/>
            </a:p>
          </p:txBody>
        </p:sp>
        <p:sp>
          <p:nvSpPr>
            <p:cNvPr id="33824" name="Line 28"/>
            <p:cNvSpPr>
              <a:spLocks noChangeShapeType="1"/>
            </p:cNvSpPr>
            <p:nvPr/>
          </p:nvSpPr>
          <p:spPr bwMode="auto">
            <a:xfrm>
              <a:off x="5812" y="4975"/>
              <a:ext cx="0" cy="26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25" name="Line 29"/>
            <p:cNvSpPr>
              <a:spLocks noChangeShapeType="1"/>
            </p:cNvSpPr>
            <p:nvPr/>
          </p:nvSpPr>
          <p:spPr bwMode="auto">
            <a:xfrm flipV="1">
              <a:off x="5827" y="7871"/>
              <a:ext cx="0" cy="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26" name="Rectangle 30"/>
            <p:cNvSpPr>
              <a:spLocks noChangeArrowheads="1"/>
            </p:cNvSpPr>
            <p:nvPr/>
          </p:nvSpPr>
          <p:spPr bwMode="auto">
            <a:xfrm>
              <a:off x="6481" y="8054"/>
              <a:ext cx="90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900" b="1"/>
                <a:t> </a:t>
              </a:r>
              <a:r>
                <a:rPr lang="ru-RU" altLang="ru-RU" sz="1000" b="1"/>
                <a:t>Проблема</a:t>
              </a:r>
            </a:p>
          </p:txBody>
        </p:sp>
        <p:sp>
          <p:nvSpPr>
            <p:cNvPr id="33827" name="Rectangle 31"/>
            <p:cNvSpPr>
              <a:spLocks noChangeArrowheads="1"/>
            </p:cNvSpPr>
            <p:nvPr/>
          </p:nvSpPr>
          <p:spPr bwMode="auto">
            <a:xfrm>
              <a:off x="2191" y="5034"/>
              <a:ext cx="82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1200" b="1"/>
                <a:t>Цель</a:t>
              </a:r>
              <a:r>
                <a:rPr lang="en-US" altLang="ru-RU" sz="900" b="1"/>
                <a:t> </a:t>
              </a:r>
              <a:r>
                <a:rPr lang="en-US" altLang="ru-RU" sz="1200" b="1" i="1"/>
                <a:t>Z</a:t>
              </a:r>
              <a:endParaRPr lang="ru-RU" altLang="ru-RU" b="1"/>
            </a:p>
          </p:txBody>
        </p:sp>
        <p:sp>
          <p:nvSpPr>
            <p:cNvPr id="33828" name="Line 32"/>
            <p:cNvSpPr>
              <a:spLocks noChangeShapeType="1"/>
            </p:cNvSpPr>
            <p:nvPr/>
          </p:nvSpPr>
          <p:spPr bwMode="auto">
            <a:xfrm>
              <a:off x="5880" y="7776"/>
              <a:ext cx="9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29" name="Line 33"/>
            <p:cNvSpPr>
              <a:spLocks noChangeShapeType="1"/>
            </p:cNvSpPr>
            <p:nvPr/>
          </p:nvSpPr>
          <p:spPr bwMode="auto">
            <a:xfrm rot="5400000">
              <a:off x="3014" y="4332"/>
              <a:ext cx="6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30" name="Rectangle 34"/>
            <p:cNvSpPr>
              <a:spLocks noChangeArrowheads="1"/>
            </p:cNvSpPr>
            <p:nvPr/>
          </p:nvSpPr>
          <p:spPr bwMode="auto">
            <a:xfrm>
              <a:off x="3361" y="4094"/>
              <a:ext cx="276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1200" b="1"/>
                <a:t>Условия</a:t>
              </a:r>
              <a:r>
                <a:rPr lang="en-US" altLang="ru-RU" sz="1200" b="1"/>
                <a:t> </a:t>
              </a:r>
              <a:r>
                <a:rPr lang="ru-RU" altLang="ru-RU" sz="1200" b="1"/>
                <a:t>(ограничения)</a:t>
              </a:r>
              <a:r>
                <a:rPr lang="en-US" altLang="ru-RU" sz="1200" b="1" i="1"/>
                <a:t>E       </a:t>
              </a:r>
              <a:endParaRPr lang="ru-RU" altLang="ru-RU" sz="1200" b="1"/>
            </a:p>
          </p:txBody>
        </p:sp>
        <p:sp>
          <p:nvSpPr>
            <p:cNvPr id="33831" name="Line 35"/>
            <p:cNvSpPr>
              <a:spLocks noChangeShapeType="1"/>
            </p:cNvSpPr>
            <p:nvPr/>
          </p:nvSpPr>
          <p:spPr bwMode="auto">
            <a:xfrm>
              <a:off x="1430" y="5776"/>
              <a:ext cx="13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32" name="Rectangle 36"/>
            <p:cNvSpPr>
              <a:spLocks noChangeArrowheads="1"/>
            </p:cNvSpPr>
            <p:nvPr/>
          </p:nvSpPr>
          <p:spPr bwMode="auto">
            <a:xfrm>
              <a:off x="3954" y="6638"/>
              <a:ext cx="28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1200" b="1" dirty="0"/>
                <a:t> </a:t>
              </a:r>
              <a:r>
                <a:rPr lang="en-US" altLang="ru-RU" sz="1200" b="1" dirty="0"/>
                <a:t>Х</a:t>
              </a:r>
              <a:r>
                <a:rPr lang="ru-RU" altLang="ru-RU" sz="1200" b="1" dirty="0"/>
                <a:t> </a:t>
              </a:r>
              <a:endParaRPr lang="ru-RU" altLang="ru-RU" dirty="0"/>
            </a:p>
          </p:txBody>
        </p:sp>
      </p:grpSp>
      <p:sp>
        <p:nvSpPr>
          <p:cNvPr id="44" name="Полилиния 43"/>
          <p:cNvSpPr/>
          <p:nvPr/>
        </p:nvSpPr>
        <p:spPr>
          <a:xfrm>
            <a:off x="1530350" y="2559050"/>
            <a:ext cx="1430338" cy="1100138"/>
          </a:xfrm>
          <a:custGeom>
            <a:avLst/>
            <a:gdLst>
              <a:gd name="connsiteX0" fmla="*/ 175098 w 1429966"/>
              <a:gd name="connsiteY0" fmla="*/ 48639 h 1099226"/>
              <a:gd name="connsiteX1" fmla="*/ 282102 w 1429966"/>
              <a:gd name="connsiteY1" fmla="*/ 29183 h 1099226"/>
              <a:gd name="connsiteX2" fmla="*/ 350196 w 1429966"/>
              <a:gd name="connsiteY2" fmla="*/ 0 h 1099226"/>
              <a:gd name="connsiteX3" fmla="*/ 1079770 w 1429966"/>
              <a:gd name="connsiteY3" fmla="*/ 9728 h 1099226"/>
              <a:gd name="connsiteX4" fmla="*/ 1138136 w 1429966"/>
              <a:gd name="connsiteY4" fmla="*/ 38911 h 1099226"/>
              <a:gd name="connsiteX5" fmla="*/ 1167319 w 1429966"/>
              <a:gd name="connsiteY5" fmla="*/ 68094 h 1099226"/>
              <a:gd name="connsiteX6" fmla="*/ 1235413 w 1429966"/>
              <a:gd name="connsiteY6" fmla="*/ 155643 h 1099226"/>
              <a:gd name="connsiteX7" fmla="*/ 1293779 w 1429966"/>
              <a:gd name="connsiteY7" fmla="*/ 204281 h 1099226"/>
              <a:gd name="connsiteX8" fmla="*/ 1342417 w 1429966"/>
              <a:gd name="connsiteY8" fmla="*/ 243192 h 1099226"/>
              <a:gd name="connsiteX9" fmla="*/ 1371600 w 1429966"/>
              <a:gd name="connsiteY9" fmla="*/ 301558 h 1099226"/>
              <a:gd name="connsiteX10" fmla="*/ 1391055 w 1429966"/>
              <a:gd name="connsiteY10" fmla="*/ 330741 h 1099226"/>
              <a:gd name="connsiteX11" fmla="*/ 1410510 w 1429966"/>
              <a:gd name="connsiteY11" fmla="*/ 398834 h 1099226"/>
              <a:gd name="connsiteX12" fmla="*/ 1429966 w 1429966"/>
              <a:gd name="connsiteY12" fmla="*/ 457200 h 1099226"/>
              <a:gd name="connsiteX13" fmla="*/ 1420238 w 1429966"/>
              <a:gd name="connsiteY13" fmla="*/ 807396 h 1099226"/>
              <a:gd name="connsiteX14" fmla="*/ 1361872 w 1429966"/>
              <a:gd name="connsiteY14" fmla="*/ 904673 h 1099226"/>
              <a:gd name="connsiteX15" fmla="*/ 1303506 w 1429966"/>
              <a:gd name="connsiteY15" fmla="*/ 943583 h 1099226"/>
              <a:gd name="connsiteX16" fmla="*/ 1284051 w 1429966"/>
              <a:gd name="connsiteY16" fmla="*/ 963039 h 1099226"/>
              <a:gd name="connsiteX17" fmla="*/ 1215957 w 1429966"/>
              <a:gd name="connsiteY17" fmla="*/ 982494 h 1099226"/>
              <a:gd name="connsiteX18" fmla="*/ 1157591 w 1429966"/>
              <a:gd name="connsiteY18" fmla="*/ 1001949 h 1099226"/>
              <a:gd name="connsiteX19" fmla="*/ 1118681 w 1429966"/>
              <a:gd name="connsiteY19" fmla="*/ 1011677 h 1099226"/>
              <a:gd name="connsiteX20" fmla="*/ 1031132 w 1429966"/>
              <a:gd name="connsiteY20" fmla="*/ 1040860 h 1099226"/>
              <a:gd name="connsiteX21" fmla="*/ 1001949 w 1429966"/>
              <a:gd name="connsiteY21" fmla="*/ 1050588 h 1099226"/>
              <a:gd name="connsiteX22" fmla="*/ 953310 w 1429966"/>
              <a:gd name="connsiteY22" fmla="*/ 1060315 h 1099226"/>
              <a:gd name="connsiteX23" fmla="*/ 894945 w 1429966"/>
              <a:gd name="connsiteY23" fmla="*/ 1079771 h 1099226"/>
              <a:gd name="connsiteX24" fmla="*/ 817123 w 1429966"/>
              <a:gd name="connsiteY24" fmla="*/ 1099226 h 1099226"/>
              <a:gd name="connsiteX25" fmla="*/ 515566 w 1429966"/>
              <a:gd name="connsiteY25" fmla="*/ 1089498 h 1099226"/>
              <a:gd name="connsiteX26" fmla="*/ 428017 w 1429966"/>
              <a:gd name="connsiteY26" fmla="*/ 1079771 h 1099226"/>
              <a:gd name="connsiteX27" fmla="*/ 369651 w 1429966"/>
              <a:gd name="connsiteY27" fmla="*/ 1060315 h 1099226"/>
              <a:gd name="connsiteX28" fmla="*/ 311285 w 1429966"/>
              <a:gd name="connsiteY28" fmla="*/ 1040860 h 1099226"/>
              <a:gd name="connsiteX29" fmla="*/ 282102 w 1429966"/>
              <a:gd name="connsiteY29" fmla="*/ 1031132 h 1099226"/>
              <a:gd name="connsiteX30" fmla="*/ 252919 w 1429966"/>
              <a:gd name="connsiteY30" fmla="*/ 1011677 h 1099226"/>
              <a:gd name="connsiteX31" fmla="*/ 194553 w 1429966"/>
              <a:gd name="connsiteY31" fmla="*/ 992222 h 1099226"/>
              <a:gd name="connsiteX32" fmla="*/ 165370 w 1429966"/>
              <a:gd name="connsiteY32" fmla="*/ 982494 h 1099226"/>
              <a:gd name="connsiteX33" fmla="*/ 116732 w 1429966"/>
              <a:gd name="connsiteY33" fmla="*/ 943583 h 1099226"/>
              <a:gd name="connsiteX34" fmla="*/ 68093 w 1429966"/>
              <a:gd name="connsiteY34" fmla="*/ 904673 h 1099226"/>
              <a:gd name="connsiteX35" fmla="*/ 58366 w 1429966"/>
              <a:gd name="connsiteY35" fmla="*/ 856034 h 1099226"/>
              <a:gd name="connsiteX36" fmla="*/ 38910 w 1429966"/>
              <a:gd name="connsiteY36" fmla="*/ 797668 h 1099226"/>
              <a:gd name="connsiteX37" fmla="*/ 29183 w 1429966"/>
              <a:gd name="connsiteY37" fmla="*/ 768485 h 1099226"/>
              <a:gd name="connsiteX38" fmla="*/ 19455 w 1429966"/>
              <a:gd name="connsiteY38" fmla="*/ 739302 h 1099226"/>
              <a:gd name="connsiteX39" fmla="*/ 0 w 1429966"/>
              <a:gd name="connsiteY39" fmla="*/ 671209 h 1099226"/>
              <a:gd name="connsiteX40" fmla="*/ 9727 w 1429966"/>
              <a:gd name="connsiteY40" fmla="*/ 272375 h 1099226"/>
              <a:gd name="connsiteX41" fmla="*/ 19455 w 1429966"/>
              <a:gd name="connsiteY41" fmla="*/ 243192 h 1099226"/>
              <a:gd name="connsiteX42" fmla="*/ 48638 w 1429966"/>
              <a:gd name="connsiteY42" fmla="*/ 214009 h 1099226"/>
              <a:gd name="connsiteX43" fmla="*/ 58366 w 1429966"/>
              <a:gd name="connsiteY43" fmla="*/ 184826 h 1099226"/>
              <a:gd name="connsiteX44" fmla="*/ 87549 w 1429966"/>
              <a:gd name="connsiteY44" fmla="*/ 165371 h 1099226"/>
              <a:gd name="connsiteX45" fmla="*/ 107004 w 1429966"/>
              <a:gd name="connsiteY45" fmla="*/ 107005 h 1099226"/>
              <a:gd name="connsiteX46" fmla="*/ 165370 w 1429966"/>
              <a:gd name="connsiteY46" fmla="*/ 77822 h 1099226"/>
              <a:gd name="connsiteX47" fmla="*/ 233464 w 1429966"/>
              <a:gd name="connsiteY47" fmla="*/ 58366 h 1099226"/>
              <a:gd name="connsiteX48" fmla="*/ 252919 w 1429966"/>
              <a:gd name="connsiteY48" fmla="*/ 48639 h 1099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29966" h="1099226">
                <a:moveTo>
                  <a:pt x="175098" y="48639"/>
                </a:moveTo>
                <a:cubicBezTo>
                  <a:pt x="190879" y="46384"/>
                  <a:pt x="259168" y="39012"/>
                  <a:pt x="282102" y="29183"/>
                </a:cubicBezTo>
                <a:cubicBezTo>
                  <a:pt x="376153" y="-11124"/>
                  <a:pt x="238484" y="27929"/>
                  <a:pt x="350196" y="0"/>
                </a:cubicBezTo>
                <a:lnTo>
                  <a:pt x="1079770" y="9728"/>
                </a:lnTo>
                <a:cubicBezTo>
                  <a:pt x="1097875" y="10192"/>
                  <a:pt x="1125698" y="28546"/>
                  <a:pt x="1138136" y="38911"/>
                </a:cubicBezTo>
                <a:cubicBezTo>
                  <a:pt x="1148704" y="47718"/>
                  <a:pt x="1157591" y="58366"/>
                  <a:pt x="1167319" y="68094"/>
                </a:cubicBezTo>
                <a:cubicBezTo>
                  <a:pt x="1185748" y="123379"/>
                  <a:pt x="1169796" y="90026"/>
                  <a:pt x="1235413" y="155643"/>
                </a:cubicBezTo>
                <a:cubicBezTo>
                  <a:pt x="1304743" y="224973"/>
                  <a:pt x="1226057" y="150102"/>
                  <a:pt x="1293779" y="204281"/>
                </a:cubicBezTo>
                <a:cubicBezTo>
                  <a:pt x="1363084" y="259726"/>
                  <a:pt x="1252595" y="183312"/>
                  <a:pt x="1342417" y="243192"/>
                </a:cubicBezTo>
                <a:cubicBezTo>
                  <a:pt x="1398172" y="326826"/>
                  <a:pt x="1331326" y="221010"/>
                  <a:pt x="1371600" y="301558"/>
                </a:cubicBezTo>
                <a:cubicBezTo>
                  <a:pt x="1376828" y="312015"/>
                  <a:pt x="1385827" y="320284"/>
                  <a:pt x="1391055" y="330741"/>
                </a:cubicBezTo>
                <a:cubicBezTo>
                  <a:pt x="1399230" y="347092"/>
                  <a:pt x="1405833" y="383243"/>
                  <a:pt x="1410510" y="398834"/>
                </a:cubicBezTo>
                <a:cubicBezTo>
                  <a:pt x="1416403" y="418477"/>
                  <a:pt x="1429966" y="457200"/>
                  <a:pt x="1429966" y="457200"/>
                </a:cubicBezTo>
                <a:cubicBezTo>
                  <a:pt x="1426723" y="573932"/>
                  <a:pt x="1428558" y="690916"/>
                  <a:pt x="1420238" y="807396"/>
                </a:cubicBezTo>
                <a:cubicBezTo>
                  <a:pt x="1417311" y="848372"/>
                  <a:pt x="1395313" y="882380"/>
                  <a:pt x="1361872" y="904673"/>
                </a:cubicBezTo>
                <a:cubicBezTo>
                  <a:pt x="1342417" y="917643"/>
                  <a:pt x="1320039" y="927049"/>
                  <a:pt x="1303506" y="943583"/>
                </a:cubicBezTo>
                <a:cubicBezTo>
                  <a:pt x="1297021" y="950068"/>
                  <a:pt x="1291915" y="958320"/>
                  <a:pt x="1284051" y="963039"/>
                </a:cubicBezTo>
                <a:cubicBezTo>
                  <a:pt x="1273158" y="969575"/>
                  <a:pt x="1224430" y="979952"/>
                  <a:pt x="1215957" y="982494"/>
                </a:cubicBezTo>
                <a:cubicBezTo>
                  <a:pt x="1196314" y="988387"/>
                  <a:pt x="1177486" y="996975"/>
                  <a:pt x="1157591" y="1001949"/>
                </a:cubicBezTo>
                <a:cubicBezTo>
                  <a:pt x="1144621" y="1005192"/>
                  <a:pt x="1131486" y="1007835"/>
                  <a:pt x="1118681" y="1011677"/>
                </a:cubicBezTo>
                <a:cubicBezTo>
                  <a:pt x="1118646" y="1011687"/>
                  <a:pt x="1045741" y="1035990"/>
                  <a:pt x="1031132" y="1040860"/>
                </a:cubicBezTo>
                <a:cubicBezTo>
                  <a:pt x="1021404" y="1044103"/>
                  <a:pt x="1012004" y="1048577"/>
                  <a:pt x="1001949" y="1050588"/>
                </a:cubicBezTo>
                <a:cubicBezTo>
                  <a:pt x="985736" y="1053830"/>
                  <a:pt x="969261" y="1055965"/>
                  <a:pt x="953310" y="1060315"/>
                </a:cubicBezTo>
                <a:cubicBezTo>
                  <a:pt x="933525" y="1065711"/>
                  <a:pt x="915054" y="1075749"/>
                  <a:pt x="894945" y="1079771"/>
                </a:cubicBezTo>
                <a:cubicBezTo>
                  <a:pt x="836251" y="1091509"/>
                  <a:pt x="861992" y="1084269"/>
                  <a:pt x="817123" y="1099226"/>
                </a:cubicBezTo>
                <a:lnTo>
                  <a:pt x="515566" y="1089498"/>
                </a:lnTo>
                <a:cubicBezTo>
                  <a:pt x="486240" y="1088032"/>
                  <a:pt x="456809" y="1085529"/>
                  <a:pt x="428017" y="1079771"/>
                </a:cubicBezTo>
                <a:cubicBezTo>
                  <a:pt x="407907" y="1075749"/>
                  <a:pt x="389106" y="1066800"/>
                  <a:pt x="369651" y="1060315"/>
                </a:cubicBezTo>
                <a:lnTo>
                  <a:pt x="311285" y="1040860"/>
                </a:lnTo>
                <a:cubicBezTo>
                  <a:pt x="301557" y="1037617"/>
                  <a:pt x="290634" y="1036820"/>
                  <a:pt x="282102" y="1031132"/>
                </a:cubicBezTo>
                <a:cubicBezTo>
                  <a:pt x="272374" y="1024647"/>
                  <a:pt x="263603" y="1016425"/>
                  <a:pt x="252919" y="1011677"/>
                </a:cubicBezTo>
                <a:cubicBezTo>
                  <a:pt x="234179" y="1003348"/>
                  <a:pt x="214008" y="998707"/>
                  <a:pt x="194553" y="992222"/>
                </a:cubicBezTo>
                <a:cubicBezTo>
                  <a:pt x="184825" y="988979"/>
                  <a:pt x="173902" y="988182"/>
                  <a:pt x="165370" y="982494"/>
                </a:cubicBezTo>
                <a:cubicBezTo>
                  <a:pt x="75548" y="922614"/>
                  <a:pt x="186037" y="999028"/>
                  <a:pt x="116732" y="943583"/>
                </a:cubicBezTo>
                <a:cubicBezTo>
                  <a:pt x="55363" y="894487"/>
                  <a:pt x="115079" y="951656"/>
                  <a:pt x="68093" y="904673"/>
                </a:cubicBezTo>
                <a:cubicBezTo>
                  <a:pt x="64851" y="888460"/>
                  <a:pt x="62716" y="871985"/>
                  <a:pt x="58366" y="856034"/>
                </a:cubicBezTo>
                <a:cubicBezTo>
                  <a:pt x="52970" y="836249"/>
                  <a:pt x="45395" y="817123"/>
                  <a:pt x="38910" y="797668"/>
                </a:cubicBezTo>
                <a:lnTo>
                  <a:pt x="29183" y="768485"/>
                </a:lnTo>
                <a:cubicBezTo>
                  <a:pt x="25940" y="758757"/>
                  <a:pt x="21942" y="749250"/>
                  <a:pt x="19455" y="739302"/>
                </a:cubicBezTo>
                <a:cubicBezTo>
                  <a:pt x="7240" y="690444"/>
                  <a:pt x="13954" y="713075"/>
                  <a:pt x="0" y="671209"/>
                </a:cubicBezTo>
                <a:cubicBezTo>
                  <a:pt x="3242" y="538264"/>
                  <a:pt x="3689" y="405222"/>
                  <a:pt x="9727" y="272375"/>
                </a:cubicBezTo>
                <a:cubicBezTo>
                  <a:pt x="10193" y="262132"/>
                  <a:pt x="13767" y="251724"/>
                  <a:pt x="19455" y="243192"/>
                </a:cubicBezTo>
                <a:cubicBezTo>
                  <a:pt x="27086" y="231746"/>
                  <a:pt x="38910" y="223737"/>
                  <a:pt x="48638" y="214009"/>
                </a:cubicBezTo>
                <a:cubicBezTo>
                  <a:pt x="51881" y="204281"/>
                  <a:pt x="51960" y="192833"/>
                  <a:pt x="58366" y="184826"/>
                </a:cubicBezTo>
                <a:cubicBezTo>
                  <a:pt x="65669" y="175697"/>
                  <a:pt x="81353" y="175285"/>
                  <a:pt x="87549" y="165371"/>
                </a:cubicBezTo>
                <a:cubicBezTo>
                  <a:pt x="98418" y="147981"/>
                  <a:pt x="87549" y="113490"/>
                  <a:pt x="107004" y="107005"/>
                </a:cubicBezTo>
                <a:cubicBezTo>
                  <a:pt x="180357" y="82553"/>
                  <a:pt x="89940" y="115537"/>
                  <a:pt x="165370" y="77822"/>
                </a:cubicBezTo>
                <a:cubicBezTo>
                  <a:pt x="184107" y="68453"/>
                  <a:pt x="214762" y="64600"/>
                  <a:pt x="233464" y="58366"/>
                </a:cubicBezTo>
                <a:cubicBezTo>
                  <a:pt x="240342" y="56073"/>
                  <a:pt x="246434" y="51881"/>
                  <a:pt x="252919" y="486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6" name="Прямая со стрелкой 45"/>
          <p:cNvCxnSpPr>
            <a:stCxn id="44" idx="5"/>
          </p:cNvCxnSpPr>
          <p:nvPr/>
        </p:nvCxnSpPr>
        <p:spPr>
          <a:xfrm flipV="1">
            <a:off x="2698750" y="2160588"/>
            <a:ext cx="2757488" cy="466725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олилиния 49"/>
          <p:cNvSpPr/>
          <p:nvPr/>
        </p:nvSpPr>
        <p:spPr>
          <a:xfrm>
            <a:off x="1512888" y="4430713"/>
            <a:ext cx="1430337" cy="1100137"/>
          </a:xfrm>
          <a:custGeom>
            <a:avLst/>
            <a:gdLst>
              <a:gd name="connsiteX0" fmla="*/ 175098 w 1429966"/>
              <a:gd name="connsiteY0" fmla="*/ 48639 h 1099226"/>
              <a:gd name="connsiteX1" fmla="*/ 282102 w 1429966"/>
              <a:gd name="connsiteY1" fmla="*/ 29183 h 1099226"/>
              <a:gd name="connsiteX2" fmla="*/ 350196 w 1429966"/>
              <a:gd name="connsiteY2" fmla="*/ 0 h 1099226"/>
              <a:gd name="connsiteX3" fmla="*/ 1079770 w 1429966"/>
              <a:gd name="connsiteY3" fmla="*/ 9728 h 1099226"/>
              <a:gd name="connsiteX4" fmla="*/ 1138136 w 1429966"/>
              <a:gd name="connsiteY4" fmla="*/ 38911 h 1099226"/>
              <a:gd name="connsiteX5" fmla="*/ 1167319 w 1429966"/>
              <a:gd name="connsiteY5" fmla="*/ 68094 h 1099226"/>
              <a:gd name="connsiteX6" fmla="*/ 1235413 w 1429966"/>
              <a:gd name="connsiteY6" fmla="*/ 155643 h 1099226"/>
              <a:gd name="connsiteX7" fmla="*/ 1293779 w 1429966"/>
              <a:gd name="connsiteY7" fmla="*/ 204281 h 1099226"/>
              <a:gd name="connsiteX8" fmla="*/ 1342417 w 1429966"/>
              <a:gd name="connsiteY8" fmla="*/ 243192 h 1099226"/>
              <a:gd name="connsiteX9" fmla="*/ 1371600 w 1429966"/>
              <a:gd name="connsiteY9" fmla="*/ 301558 h 1099226"/>
              <a:gd name="connsiteX10" fmla="*/ 1391055 w 1429966"/>
              <a:gd name="connsiteY10" fmla="*/ 330741 h 1099226"/>
              <a:gd name="connsiteX11" fmla="*/ 1410510 w 1429966"/>
              <a:gd name="connsiteY11" fmla="*/ 398834 h 1099226"/>
              <a:gd name="connsiteX12" fmla="*/ 1429966 w 1429966"/>
              <a:gd name="connsiteY12" fmla="*/ 457200 h 1099226"/>
              <a:gd name="connsiteX13" fmla="*/ 1420238 w 1429966"/>
              <a:gd name="connsiteY13" fmla="*/ 807396 h 1099226"/>
              <a:gd name="connsiteX14" fmla="*/ 1361872 w 1429966"/>
              <a:gd name="connsiteY14" fmla="*/ 904673 h 1099226"/>
              <a:gd name="connsiteX15" fmla="*/ 1303506 w 1429966"/>
              <a:gd name="connsiteY15" fmla="*/ 943583 h 1099226"/>
              <a:gd name="connsiteX16" fmla="*/ 1284051 w 1429966"/>
              <a:gd name="connsiteY16" fmla="*/ 963039 h 1099226"/>
              <a:gd name="connsiteX17" fmla="*/ 1215957 w 1429966"/>
              <a:gd name="connsiteY17" fmla="*/ 982494 h 1099226"/>
              <a:gd name="connsiteX18" fmla="*/ 1157591 w 1429966"/>
              <a:gd name="connsiteY18" fmla="*/ 1001949 h 1099226"/>
              <a:gd name="connsiteX19" fmla="*/ 1118681 w 1429966"/>
              <a:gd name="connsiteY19" fmla="*/ 1011677 h 1099226"/>
              <a:gd name="connsiteX20" fmla="*/ 1031132 w 1429966"/>
              <a:gd name="connsiteY20" fmla="*/ 1040860 h 1099226"/>
              <a:gd name="connsiteX21" fmla="*/ 1001949 w 1429966"/>
              <a:gd name="connsiteY21" fmla="*/ 1050588 h 1099226"/>
              <a:gd name="connsiteX22" fmla="*/ 953310 w 1429966"/>
              <a:gd name="connsiteY22" fmla="*/ 1060315 h 1099226"/>
              <a:gd name="connsiteX23" fmla="*/ 894945 w 1429966"/>
              <a:gd name="connsiteY23" fmla="*/ 1079771 h 1099226"/>
              <a:gd name="connsiteX24" fmla="*/ 817123 w 1429966"/>
              <a:gd name="connsiteY24" fmla="*/ 1099226 h 1099226"/>
              <a:gd name="connsiteX25" fmla="*/ 515566 w 1429966"/>
              <a:gd name="connsiteY25" fmla="*/ 1089498 h 1099226"/>
              <a:gd name="connsiteX26" fmla="*/ 428017 w 1429966"/>
              <a:gd name="connsiteY26" fmla="*/ 1079771 h 1099226"/>
              <a:gd name="connsiteX27" fmla="*/ 369651 w 1429966"/>
              <a:gd name="connsiteY27" fmla="*/ 1060315 h 1099226"/>
              <a:gd name="connsiteX28" fmla="*/ 311285 w 1429966"/>
              <a:gd name="connsiteY28" fmla="*/ 1040860 h 1099226"/>
              <a:gd name="connsiteX29" fmla="*/ 282102 w 1429966"/>
              <a:gd name="connsiteY29" fmla="*/ 1031132 h 1099226"/>
              <a:gd name="connsiteX30" fmla="*/ 252919 w 1429966"/>
              <a:gd name="connsiteY30" fmla="*/ 1011677 h 1099226"/>
              <a:gd name="connsiteX31" fmla="*/ 194553 w 1429966"/>
              <a:gd name="connsiteY31" fmla="*/ 992222 h 1099226"/>
              <a:gd name="connsiteX32" fmla="*/ 165370 w 1429966"/>
              <a:gd name="connsiteY32" fmla="*/ 982494 h 1099226"/>
              <a:gd name="connsiteX33" fmla="*/ 116732 w 1429966"/>
              <a:gd name="connsiteY33" fmla="*/ 943583 h 1099226"/>
              <a:gd name="connsiteX34" fmla="*/ 68093 w 1429966"/>
              <a:gd name="connsiteY34" fmla="*/ 904673 h 1099226"/>
              <a:gd name="connsiteX35" fmla="*/ 58366 w 1429966"/>
              <a:gd name="connsiteY35" fmla="*/ 856034 h 1099226"/>
              <a:gd name="connsiteX36" fmla="*/ 38910 w 1429966"/>
              <a:gd name="connsiteY36" fmla="*/ 797668 h 1099226"/>
              <a:gd name="connsiteX37" fmla="*/ 29183 w 1429966"/>
              <a:gd name="connsiteY37" fmla="*/ 768485 h 1099226"/>
              <a:gd name="connsiteX38" fmla="*/ 19455 w 1429966"/>
              <a:gd name="connsiteY38" fmla="*/ 739302 h 1099226"/>
              <a:gd name="connsiteX39" fmla="*/ 0 w 1429966"/>
              <a:gd name="connsiteY39" fmla="*/ 671209 h 1099226"/>
              <a:gd name="connsiteX40" fmla="*/ 9727 w 1429966"/>
              <a:gd name="connsiteY40" fmla="*/ 272375 h 1099226"/>
              <a:gd name="connsiteX41" fmla="*/ 19455 w 1429966"/>
              <a:gd name="connsiteY41" fmla="*/ 243192 h 1099226"/>
              <a:gd name="connsiteX42" fmla="*/ 48638 w 1429966"/>
              <a:gd name="connsiteY42" fmla="*/ 214009 h 1099226"/>
              <a:gd name="connsiteX43" fmla="*/ 58366 w 1429966"/>
              <a:gd name="connsiteY43" fmla="*/ 184826 h 1099226"/>
              <a:gd name="connsiteX44" fmla="*/ 87549 w 1429966"/>
              <a:gd name="connsiteY44" fmla="*/ 165371 h 1099226"/>
              <a:gd name="connsiteX45" fmla="*/ 107004 w 1429966"/>
              <a:gd name="connsiteY45" fmla="*/ 107005 h 1099226"/>
              <a:gd name="connsiteX46" fmla="*/ 165370 w 1429966"/>
              <a:gd name="connsiteY46" fmla="*/ 77822 h 1099226"/>
              <a:gd name="connsiteX47" fmla="*/ 233464 w 1429966"/>
              <a:gd name="connsiteY47" fmla="*/ 58366 h 1099226"/>
              <a:gd name="connsiteX48" fmla="*/ 252919 w 1429966"/>
              <a:gd name="connsiteY48" fmla="*/ 48639 h 1099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29966" h="1099226">
                <a:moveTo>
                  <a:pt x="175098" y="48639"/>
                </a:moveTo>
                <a:cubicBezTo>
                  <a:pt x="190879" y="46384"/>
                  <a:pt x="259168" y="39012"/>
                  <a:pt x="282102" y="29183"/>
                </a:cubicBezTo>
                <a:cubicBezTo>
                  <a:pt x="376153" y="-11124"/>
                  <a:pt x="238484" y="27929"/>
                  <a:pt x="350196" y="0"/>
                </a:cubicBezTo>
                <a:lnTo>
                  <a:pt x="1079770" y="9728"/>
                </a:lnTo>
                <a:cubicBezTo>
                  <a:pt x="1097875" y="10192"/>
                  <a:pt x="1125698" y="28546"/>
                  <a:pt x="1138136" y="38911"/>
                </a:cubicBezTo>
                <a:cubicBezTo>
                  <a:pt x="1148704" y="47718"/>
                  <a:pt x="1157591" y="58366"/>
                  <a:pt x="1167319" y="68094"/>
                </a:cubicBezTo>
                <a:cubicBezTo>
                  <a:pt x="1185748" y="123379"/>
                  <a:pt x="1169796" y="90026"/>
                  <a:pt x="1235413" y="155643"/>
                </a:cubicBezTo>
                <a:cubicBezTo>
                  <a:pt x="1304743" y="224973"/>
                  <a:pt x="1226057" y="150102"/>
                  <a:pt x="1293779" y="204281"/>
                </a:cubicBezTo>
                <a:cubicBezTo>
                  <a:pt x="1363084" y="259726"/>
                  <a:pt x="1252595" y="183312"/>
                  <a:pt x="1342417" y="243192"/>
                </a:cubicBezTo>
                <a:cubicBezTo>
                  <a:pt x="1398172" y="326826"/>
                  <a:pt x="1331326" y="221010"/>
                  <a:pt x="1371600" y="301558"/>
                </a:cubicBezTo>
                <a:cubicBezTo>
                  <a:pt x="1376828" y="312015"/>
                  <a:pt x="1385827" y="320284"/>
                  <a:pt x="1391055" y="330741"/>
                </a:cubicBezTo>
                <a:cubicBezTo>
                  <a:pt x="1399230" y="347092"/>
                  <a:pt x="1405833" y="383243"/>
                  <a:pt x="1410510" y="398834"/>
                </a:cubicBezTo>
                <a:cubicBezTo>
                  <a:pt x="1416403" y="418477"/>
                  <a:pt x="1429966" y="457200"/>
                  <a:pt x="1429966" y="457200"/>
                </a:cubicBezTo>
                <a:cubicBezTo>
                  <a:pt x="1426723" y="573932"/>
                  <a:pt x="1428558" y="690916"/>
                  <a:pt x="1420238" y="807396"/>
                </a:cubicBezTo>
                <a:cubicBezTo>
                  <a:pt x="1417311" y="848372"/>
                  <a:pt x="1395313" y="882380"/>
                  <a:pt x="1361872" y="904673"/>
                </a:cubicBezTo>
                <a:cubicBezTo>
                  <a:pt x="1342417" y="917643"/>
                  <a:pt x="1320039" y="927049"/>
                  <a:pt x="1303506" y="943583"/>
                </a:cubicBezTo>
                <a:cubicBezTo>
                  <a:pt x="1297021" y="950068"/>
                  <a:pt x="1291915" y="958320"/>
                  <a:pt x="1284051" y="963039"/>
                </a:cubicBezTo>
                <a:cubicBezTo>
                  <a:pt x="1273158" y="969575"/>
                  <a:pt x="1224430" y="979952"/>
                  <a:pt x="1215957" y="982494"/>
                </a:cubicBezTo>
                <a:cubicBezTo>
                  <a:pt x="1196314" y="988387"/>
                  <a:pt x="1177486" y="996975"/>
                  <a:pt x="1157591" y="1001949"/>
                </a:cubicBezTo>
                <a:cubicBezTo>
                  <a:pt x="1144621" y="1005192"/>
                  <a:pt x="1131486" y="1007835"/>
                  <a:pt x="1118681" y="1011677"/>
                </a:cubicBezTo>
                <a:cubicBezTo>
                  <a:pt x="1118646" y="1011687"/>
                  <a:pt x="1045741" y="1035990"/>
                  <a:pt x="1031132" y="1040860"/>
                </a:cubicBezTo>
                <a:cubicBezTo>
                  <a:pt x="1021404" y="1044103"/>
                  <a:pt x="1012004" y="1048577"/>
                  <a:pt x="1001949" y="1050588"/>
                </a:cubicBezTo>
                <a:cubicBezTo>
                  <a:pt x="985736" y="1053830"/>
                  <a:pt x="969261" y="1055965"/>
                  <a:pt x="953310" y="1060315"/>
                </a:cubicBezTo>
                <a:cubicBezTo>
                  <a:pt x="933525" y="1065711"/>
                  <a:pt x="915054" y="1075749"/>
                  <a:pt x="894945" y="1079771"/>
                </a:cubicBezTo>
                <a:cubicBezTo>
                  <a:pt x="836251" y="1091509"/>
                  <a:pt x="861992" y="1084269"/>
                  <a:pt x="817123" y="1099226"/>
                </a:cubicBezTo>
                <a:lnTo>
                  <a:pt x="515566" y="1089498"/>
                </a:lnTo>
                <a:cubicBezTo>
                  <a:pt x="486240" y="1088032"/>
                  <a:pt x="456809" y="1085529"/>
                  <a:pt x="428017" y="1079771"/>
                </a:cubicBezTo>
                <a:cubicBezTo>
                  <a:pt x="407907" y="1075749"/>
                  <a:pt x="389106" y="1066800"/>
                  <a:pt x="369651" y="1060315"/>
                </a:cubicBezTo>
                <a:lnTo>
                  <a:pt x="311285" y="1040860"/>
                </a:lnTo>
                <a:cubicBezTo>
                  <a:pt x="301557" y="1037617"/>
                  <a:pt x="290634" y="1036820"/>
                  <a:pt x="282102" y="1031132"/>
                </a:cubicBezTo>
                <a:cubicBezTo>
                  <a:pt x="272374" y="1024647"/>
                  <a:pt x="263603" y="1016425"/>
                  <a:pt x="252919" y="1011677"/>
                </a:cubicBezTo>
                <a:cubicBezTo>
                  <a:pt x="234179" y="1003348"/>
                  <a:pt x="214008" y="998707"/>
                  <a:pt x="194553" y="992222"/>
                </a:cubicBezTo>
                <a:cubicBezTo>
                  <a:pt x="184825" y="988979"/>
                  <a:pt x="173902" y="988182"/>
                  <a:pt x="165370" y="982494"/>
                </a:cubicBezTo>
                <a:cubicBezTo>
                  <a:pt x="75548" y="922614"/>
                  <a:pt x="186037" y="999028"/>
                  <a:pt x="116732" y="943583"/>
                </a:cubicBezTo>
                <a:cubicBezTo>
                  <a:pt x="55363" y="894487"/>
                  <a:pt x="115079" y="951656"/>
                  <a:pt x="68093" y="904673"/>
                </a:cubicBezTo>
                <a:cubicBezTo>
                  <a:pt x="64851" y="888460"/>
                  <a:pt x="62716" y="871985"/>
                  <a:pt x="58366" y="856034"/>
                </a:cubicBezTo>
                <a:cubicBezTo>
                  <a:pt x="52970" y="836249"/>
                  <a:pt x="45395" y="817123"/>
                  <a:pt x="38910" y="797668"/>
                </a:cubicBezTo>
                <a:lnTo>
                  <a:pt x="29183" y="768485"/>
                </a:lnTo>
                <a:cubicBezTo>
                  <a:pt x="25940" y="758757"/>
                  <a:pt x="21942" y="749250"/>
                  <a:pt x="19455" y="739302"/>
                </a:cubicBezTo>
                <a:cubicBezTo>
                  <a:pt x="7240" y="690444"/>
                  <a:pt x="13954" y="713075"/>
                  <a:pt x="0" y="671209"/>
                </a:cubicBezTo>
                <a:cubicBezTo>
                  <a:pt x="3242" y="538264"/>
                  <a:pt x="3689" y="405222"/>
                  <a:pt x="9727" y="272375"/>
                </a:cubicBezTo>
                <a:cubicBezTo>
                  <a:pt x="10193" y="262132"/>
                  <a:pt x="13767" y="251724"/>
                  <a:pt x="19455" y="243192"/>
                </a:cubicBezTo>
                <a:cubicBezTo>
                  <a:pt x="27086" y="231746"/>
                  <a:pt x="38910" y="223737"/>
                  <a:pt x="48638" y="214009"/>
                </a:cubicBezTo>
                <a:cubicBezTo>
                  <a:pt x="51881" y="204281"/>
                  <a:pt x="51960" y="192833"/>
                  <a:pt x="58366" y="184826"/>
                </a:cubicBezTo>
                <a:cubicBezTo>
                  <a:pt x="65669" y="175697"/>
                  <a:pt x="81353" y="175285"/>
                  <a:pt x="87549" y="165371"/>
                </a:cubicBezTo>
                <a:cubicBezTo>
                  <a:pt x="98418" y="147981"/>
                  <a:pt x="87549" y="113490"/>
                  <a:pt x="107004" y="107005"/>
                </a:cubicBezTo>
                <a:cubicBezTo>
                  <a:pt x="180357" y="82553"/>
                  <a:pt x="89940" y="115537"/>
                  <a:pt x="165370" y="77822"/>
                </a:cubicBezTo>
                <a:cubicBezTo>
                  <a:pt x="184107" y="68453"/>
                  <a:pt x="214762" y="64600"/>
                  <a:pt x="233464" y="58366"/>
                </a:cubicBezTo>
                <a:cubicBezTo>
                  <a:pt x="240342" y="56073"/>
                  <a:pt x="246434" y="51881"/>
                  <a:pt x="252919" y="486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434204" y="3532552"/>
            <a:ext cx="3313113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000" dirty="0">
                <a:latin typeface="Calibri" pitchFamily="34" charset="0"/>
              </a:rPr>
              <a:t>    Моделированием деятельности объектов управления занимается дисциплина </a:t>
            </a:r>
            <a:endParaRPr lang="ru-RU" sz="2000" dirty="0" smtClean="0">
              <a:latin typeface="Calibri" pitchFamily="34" charset="0"/>
            </a:endParaRPr>
          </a:p>
          <a:p>
            <a:pPr algn="ctr"/>
            <a:r>
              <a:rPr lang="ru-RU" sz="2000" dirty="0" smtClean="0">
                <a:latin typeface="Calibri" pitchFamily="34" charset="0"/>
              </a:rPr>
              <a:t>«</a:t>
            </a:r>
            <a:r>
              <a:rPr lang="ru-RU" sz="2000" b="1" dirty="0">
                <a:latin typeface="Calibri" pitchFamily="34" charset="0"/>
              </a:rPr>
              <a:t>Исследование операций</a:t>
            </a:r>
            <a:r>
              <a:rPr lang="ru-RU" sz="2000" dirty="0">
                <a:latin typeface="Calibri" pitchFamily="34" charset="0"/>
              </a:rPr>
              <a:t>»</a:t>
            </a:r>
          </a:p>
          <a:p>
            <a:endParaRPr lang="ru-RU" dirty="0">
              <a:latin typeface="Calibri" pitchFamily="34" charset="0"/>
            </a:endParaRPr>
          </a:p>
        </p:txBody>
      </p:sp>
      <p:cxnSp>
        <p:nvCxnSpPr>
          <p:cNvPr id="42" name="Прямая со стрелкой 41"/>
          <p:cNvCxnSpPr/>
          <p:nvPr/>
        </p:nvCxnSpPr>
        <p:spPr>
          <a:xfrm flipV="1">
            <a:off x="2676716" y="4019915"/>
            <a:ext cx="2757488" cy="466725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6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7950" y="260350"/>
            <a:ext cx="80645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Определения Исследования операций</a:t>
            </a:r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0" y="1412875"/>
            <a:ext cx="8820150" cy="5184775"/>
          </a:xfrm>
        </p:spPr>
        <p:txBody>
          <a:bodyPr>
            <a:normAutofit fontScale="85000" lnSpcReduction="20000"/>
          </a:bodyPr>
          <a:lstStyle/>
          <a:p>
            <a:pPr marL="0" indent="0" algn="just" eaLnBrk="1" hangingPunct="1">
              <a:buFont typeface="Arial" charset="0"/>
              <a:buNone/>
              <a:defRPr/>
            </a:pPr>
            <a:r>
              <a:rPr lang="ru-RU" sz="3300" i="1" dirty="0" smtClean="0">
                <a:solidFill>
                  <a:srgbClr val="C00000"/>
                </a:solidFill>
              </a:rPr>
              <a:t>Исследование </a:t>
            </a:r>
            <a:r>
              <a:rPr lang="ru-RU" sz="3300" i="1" dirty="0">
                <a:solidFill>
                  <a:srgbClr val="C00000"/>
                </a:solidFill>
              </a:rPr>
              <a:t>операций</a:t>
            </a:r>
            <a:r>
              <a:rPr lang="ru-RU" sz="3300" i="1" dirty="0"/>
              <a:t> </a:t>
            </a:r>
            <a:r>
              <a:rPr lang="ru-RU" i="1" dirty="0"/>
              <a:t>– </a:t>
            </a:r>
            <a:r>
              <a:rPr lang="ru-RU" sz="3300" dirty="0"/>
              <a:t>это </a:t>
            </a:r>
            <a:r>
              <a:rPr lang="ru-RU" sz="3300" dirty="0">
                <a:solidFill>
                  <a:schemeClr val="tx2"/>
                </a:solidFill>
              </a:rPr>
              <a:t>искусство</a:t>
            </a:r>
            <a:r>
              <a:rPr lang="ru-RU" sz="3300" dirty="0"/>
              <a:t> давать плохие ответы на те практические вопросы, на которые даются еще более плохие ответы другими </a:t>
            </a:r>
            <a:r>
              <a:rPr lang="ru-RU" sz="3300" dirty="0" smtClean="0"/>
              <a:t>способами.</a:t>
            </a:r>
          </a:p>
          <a:p>
            <a:pPr marL="45720" indent="0" algn="ctr" eaLnBrk="1" hangingPunct="1">
              <a:buFont typeface="Arial" charset="0"/>
              <a:buNone/>
              <a:defRPr/>
            </a:pPr>
            <a:r>
              <a:rPr lang="ru-RU" sz="3300" dirty="0" smtClean="0"/>
              <a:t>                     Томас </a:t>
            </a:r>
            <a:r>
              <a:rPr lang="ru-RU" sz="3300" dirty="0" err="1" smtClean="0"/>
              <a:t>Саати</a:t>
            </a:r>
            <a:r>
              <a:rPr lang="ru-RU" sz="3300" dirty="0" smtClean="0"/>
              <a:t>, начало 50-х годов прошлого столетия</a:t>
            </a:r>
            <a:endParaRPr lang="ru-RU" sz="3300" dirty="0"/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ru-RU" i="1" dirty="0" smtClean="0">
                <a:solidFill>
                  <a:srgbClr val="C00000"/>
                </a:solidFill>
              </a:rPr>
              <a:t>Исследование </a:t>
            </a:r>
            <a:r>
              <a:rPr lang="ru-RU" i="1" dirty="0">
                <a:solidFill>
                  <a:srgbClr val="C00000"/>
                </a:solidFill>
              </a:rPr>
              <a:t>операций </a:t>
            </a:r>
            <a:r>
              <a:rPr lang="ru-RU" i="1" dirty="0" smtClean="0"/>
              <a:t>– </a:t>
            </a:r>
            <a:r>
              <a:rPr lang="ru-RU" i="1" dirty="0"/>
              <a:t> </a:t>
            </a:r>
            <a:r>
              <a:rPr lang="ru-RU" dirty="0"/>
              <a:t>дисциплина, занимающаяся разработкой и </a:t>
            </a:r>
            <a:r>
              <a:rPr lang="ru-RU" dirty="0" smtClean="0">
                <a:solidFill>
                  <a:schemeClr val="tx2"/>
                </a:solidFill>
              </a:rPr>
              <a:t>применением </a:t>
            </a:r>
            <a:r>
              <a:rPr lang="ru-RU" dirty="0">
                <a:solidFill>
                  <a:schemeClr val="tx2"/>
                </a:solidFill>
              </a:rPr>
              <a:t>математических, количественных методов </a:t>
            </a:r>
            <a:r>
              <a:rPr lang="ru-RU" dirty="0"/>
              <a:t>для обоснования решений во всех областях целенаправленной человеческой деятельности. </a:t>
            </a:r>
            <a:r>
              <a:rPr lang="ru-RU" dirty="0" smtClean="0"/>
              <a:t>                                             Википедия</a:t>
            </a:r>
          </a:p>
          <a:p>
            <a:pPr marL="45720" indent="0" eaLnBrk="1" hangingPunct="1">
              <a:buFont typeface="Arial" charset="0"/>
              <a:buNone/>
              <a:defRPr/>
            </a:pPr>
            <a:endParaRPr lang="ru-RU" dirty="0" smtClean="0"/>
          </a:p>
          <a:p>
            <a:pPr marL="45720" indent="0" eaLnBrk="1" hangingPunct="1">
              <a:buFont typeface="Arial" charset="0"/>
              <a:buNone/>
              <a:defRPr/>
            </a:pPr>
            <a:r>
              <a:rPr lang="ru-RU" dirty="0" smtClean="0"/>
              <a:t>Деятельность Объекта Управления </a:t>
            </a:r>
            <a:r>
              <a:rPr lang="ru-RU" dirty="0"/>
              <a:t>по достижению какой-нибудь цели называют </a:t>
            </a:r>
            <a:r>
              <a:rPr lang="ru-RU" i="1" u="sng" dirty="0">
                <a:solidFill>
                  <a:srgbClr val="C00000"/>
                </a:solidFill>
              </a:rPr>
              <a:t>операцией</a:t>
            </a:r>
          </a:p>
        </p:txBody>
      </p:sp>
    </p:spTree>
    <p:extLst>
      <p:ext uri="{BB962C8B-B14F-4D97-AF65-F5344CB8AC3E}">
        <p14:creationId xmlns:p14="http://schemas.microsoft.com/office/powerpoint/2010/main" val="7269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ФДО2016">
  <a:themeElements>
    <a:clrScheme name="Другая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ТемаФДО2016</Template>
  <TotalTime>2175</TotalTime>
  <Words>10127</Words>
  <Application>Microsoft Office PowerPoint</Application>
  <PresentationFormat>Экран (4:3)</PresentationFormat>
  <Paragraphs>1542</Paragraphs>
  <Slides>79</Slides>
  <Notes>9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79</vt:i4>
      </vt:variant>
    </vt:vector>
  </HeadingPairs>
  <TitlesOfParts>
    <vt:vector size="81" baseType="lpstr">
      <vt:lpstr>ТемаФДО2016</vt:lpstr>
      <vt:lpstr>Формула</vt:lpstr>
      <vt:lpstr>Исследование операций</vt:lpstr>
      <vt:lpstr>Основная цель проведения вебинаров</vt:lpstr>
      <vt:lpstr> Моделирование задач исследования операций </vt:lpstr>
      <vt:lpstr> Моделирование задач исследования операций </vt:lpstr>
      <vt:lpstr>                   Система организационного управления</vt:lpstr>
      <vt:lpstr>Сравнить систему организационного управления с человеком</vt:lpstr>
      <vt:lpstr>Место и роль исследования операций</vt:lpstr>
      <vt:lpstr>Место и роль исследования операций</vt:lpstr>
      <vt:lpstr> Определения Исследования операций</vt:lpstr>
      <vt:lpstr>Основной принцип исследования операций</vt:lpstr>
      <vt:lpstr>        ЦЕЛЬ ИССЛЕДОВАНИЯ ОПЕРАЦИЙ</vt:lpstr>
      <vt:lpstr>        Этапы  операционного исследования </vt:lpstr>
      <vt:lpstr>Особенности задач ИО</vt:lpstr>
      <vt:lpstr>Формализация задач исследования операций</vt:lpstr>
      <vt:lpstr>Решение задач ИО методами математического программирования</vt:lpstr>
      <vt:lpstr>Формализация задач исследования операций</vt:lpstr>
      <vt:lpstr> Классификация задач и методов линейного программирования</vt:lpstr>
      <vt:lpstr>Решаемые задачи ИО методами ЛП</vt:lpstr>
      <vt:lpstr>Одноиндексные задачи ИО</vt:lpstr>
      <vt:lpstr>Задача использования ресурсов (планирования производства)</vt:lpstr>
      <vt:lpstr>Формализованное описание задачи</vt:lpstr>
      <vt:lpstr>Формализованное описание задачи</vt:lpstr>
      <vt:lpstr>Математическая постановка задачи</vt:lpstr>
      <vt:lpstr>Математическая постановка задачи</vt:lpstr>
      <vt:lpstr>Математическая постановка задачи</vt:lpstr>
      <vt:lpstr>Математическая постановка задачи (краткая запись)</vt:lpstr>
      <vt:lpstr>Задача о производстве красок (задание)</vt:lpstr>
      <vt:lpstr>Задача о производстве красок (варианты моделей)</vt:lpstr>
      <vt:lpstr>Задача о производстве красок (варианты моделей)</vt:lpstr>
      <vt:lpstr>Задача о производстве красок (варианты моделей)</vt:lpstr>
      <vt:lpstr>Задача о производстве красок (варианты моделей)</vt:lpstr>
      <vt:lpstr>Задача о рационе питания</vt:lpstr>
      <vt:lpstr>Формализованное описание и математическая постановка задачи о рационе питания</vt:lpstr>
      <vt:lpstr>Формализованное описание и математическая постановка задачи о рационе питания</vt:lpstr>
      <vt:lpstr>Математическая постановка задачи о рационе питания в числовом виде</vt:lpstr>
      <vt:lpstr>Задача о смесях</vt:lpstr>
      <vt:lpstr>Формализованное описание и математическая постановка</vt:lpstr>
      <vt:lpstr>Формализованное описание и математическая постановка</vt:lpstr>
      <vt:lpstr>Математическая постановка задачи о смесях в числовом виде</vt:lpstr>
      <vt:lpstr>Задача о смесях (задание)</vt:lpstr>
      <vt:lpstr>Задача о смесях (вопрос: какая модель верна?)</vt:lpstr>
      <vt:lpstr>Задача о смесях (ответ)</vt:lpstr>
      <vt:lpstr>Задача о раскрое материалов</vt:lpstr>
      <vt:lpstr>Задача о раскрое материалов</vt:lpstr>
      <vt:lpstr>Задача о раскрое материалов</vt:lpstr>
      <vt:lpstr>Задача о раскрое материалов</vt:lpstr>
      <vt:lpstr>Задача о раскрое материалов</vt:lpstr>
      <vt:lpstr>Задача о раскрое материалов</vt:lpstr>
      <vt:lpstr>Задача о раскрое материалов в формализованном виде</vt:lpstr>
      <vt:lpstr>Задача о раскрое материалов в формализованном виде</vt:lpstr>
      <vt:lpstr>Задача о раскрое материалов в числовом виде</vt:lpstr>
      <vt:lpstr>Задача о раскрое материалов в числовом виде (вопрос)</vt:lpstr>
      <vt:lpstr>Задача о раскрое материалов в числовом виде (варианты моделей)</vt:lpstr>
      <vt:lpstr>Задача о раскрое материалов в числовом виде (ответ)</vt:lpstr>
      <vt:lpstr>Задача 2 о раскрое материалов  (комплектации заготовок)</vt:lpstr>
      <vt:lpstr>Двухиндексные задачи ИО</vt:lpstr>
      <vt:lpstr>Задача планирования работы оборудования</vt:lpstr>
      <vt:lpstr>Формализованное описание задачи планирования работы оборудования</vt:lpstr>
      <vt:lpstr>Постановка цели решения задачи планирования работы оборудования</vt:lpstr>
      <vt:lpstr>Математическая постановка 1 задачи планирования работы оборудования</vt:lpstr>
      <vt:lpstr>Формализация цели 2 задачи планирования работы оборудования</vt:lpstr>
      <vt:lpstr>Формализация задачи 2 планирования работы оборудования</vt:lpstr>
      <vt:lpstr>Модель 2 задачи планирования работы оборудования</vt:lpstr>
      <vt:lpstr>Модель 3 задачи планирования работы оборудования</vt:lpstr>
      <vt:lpstr>Модель 4 задачи планирования работы оборудования</vt:lpstr>
      <vt:lpstr>Задача распределения времени (объёмов) работы механизмов</vt:lpstr>
      <vt:lpstr>Формализация задачи распределения</vt:lpstr>
      <vt:lpstr>Модель задачи распределения времени (объёмов) работы механизмов</vt:lpstr>
      <vt:lpstr>Задача распределения времени (объёмов) работы механизмов</vt:lpstr>
      <vt:lpstr>Задача распределения объёмов работ между бригадами</vt:lpstr>
      <vt:lpstr>Какая из моделей верна для задачи распределения объёмов работ?  </vt:lpstr>
      <vt:lpstr>Какая из моделей верна для задачи распределения объёмов работ?  </vt:lpstr>
      <vt:lpstr>Формализованные обозначения для задачи распределения объёмов работ </vt:lpstr>
      <vt:lpstr>Математическая модель задачи распределения объёмов работ </vt:lpstr>
      <vt:lpstr>Единицы измерения в задачи распределения объёмов работ </vt:lpstr>
      <vt:lpstr>Модель задачи в числовом виде</vt:lpstr>
      <vt:lpstr>Типичные ошибки записи математических моделей</vt:lpstr>
      <vt:lpstr>Тема 2: Решение задач линейного программирования общего типа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kia</dc:creator>
  <cp:lastModifiedBy>tlp</cp:lastModifiedBy>
  <cp:revision>93</cp:revision>
  <dcterms:created xsi:type="dcterms:W3CDTF">2017-01-25T04:02:20Z</dcterms:created>
  <dcterms:modified xsi:type="dcterms:W3CDTF">2018-03-29T04:59:58Z</dcterms:modified>
</cp:coreProperties>
</file>