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8"/>
  </p:notesMasterIdLst>
  <p:sldIdLst>
    <p:sldId id="328" r:id="rId2"/>
    <p:sldId id="329" r:id="rId3"/>
    <p:sldId id="259" r:id="rId4"/>
    <p:sldId id="270" r:id="rId5"/>
    <p:sldId id="272" r:id="rId6"/>
    <p:sldId id="330" r:id="rId7"/>
    <p:sldId id="340" r:id="rId8"/>
    <p:sldId id="341" r:id="rId9"/>
    <p:sldId id="342" r:id="rId10"/>
    <p:sldId id="348" r:id="rId11"/>
    <p:sldId id="350" r:id="rId12"/>
    <p:sldId id="351" r:id="rId13"/>
    <p:sldId id="352" r:id="rId14"/>
    <p:sldId id="339" r:id="rId15"/>
    <p:sldId id="353" r:id="rId16"/>
    <p:sldId id="354" r:id="rId17"/>
    <p:sldId id="355" r:id="rId18"/>
    <p:sldId id="356" r:id="rId19"/>
    <p:sldId id="357" r:id="rId20"/>
    <p:sldId id="359" r:id="rId21"/>
    <p:sldId id="360" r:id="rId22"/>
    <p:sldId id="361" r:id="rId23"/>
    <p:sldId id="362" r:id="rId24"/>
    <p:sldId id="363" r:id="rId25"/>
    <p:sldId id="369" r:id="rId26"/>
    <p:sldId id="364" r:id="rId27"/>
    <p:sldId id="366" r:id="rId28"/>
    <p:sldId id="370" r:id="rId29"/>
    <p:sldId id="367" r:id="rId30"/>
    <p:sldId id="368" r:id="rId31"/>
    <p:sldId id="371" r:id="rId32"/>
    <p:sldId id="372" r:id="rId33"/>
    <p:sldId id="386" r:id="rId34"/>
    <p:sldId id="387" r:id="rId35"/>
    <p:sldId id="373" r:id="rId36"/>
    <p:sldId id="374" r:id="rId37"/>
    <p:sldId id="375" r:id="rId38"/>
    <p:sldId id="376" r:id="rId39"/>
    <p:sldId id="377" r:id="rId40"/>
    <p:sldId id="378" r:id="rId41"/>
    <p:sldId id="379" r:id="rId42"/>
    <p:sldId id="380" r:id="rId43"/>
    <p:sldId id="383" r:id="rId44"/>
    <p:sldId id="384" r:id="rId45"/>
    <p:sldId id="381" r:id="rId46"/>
    <p:sldId id="308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684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6281D-DA5E-4FFD-8282-E25003C98A9B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87E60-1EAA-4FB4-BB34-63D39609B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597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87E60-1EAA-4FB4-BB34-63D39609B9DA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873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021388"/>
            <a:ext cx="9144000" cy="836612"/>
          </a:xfrm>
          <a:prstGeom prst="rect">
            <a:avLst/>
          </a:prstGeom>
          <a:gradFill flip="none" rotWithShape="1">
            <a:lin ang="16200000" scaled="0"/>
            <a:tileRect/>
          </a:gra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8363"/>
            <a:ext cx="187166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021388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Documents and Settings\kia\Рабочий стол\Безимени-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38138"/>
            <a:ext cx="22669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5816" y="1844824"/>
            <a:ext cx="5904656" cy="1584176"/>
          </a:xfrm>
        </p:spPr>
        <p:txBody>
          <a:bodyPr/>
          <a:lstStyle>
            <a:lvl1pPr algn="l">
              <a:defRPr sz="3800" b="1">
                <a:solidFill>
                  <a:srgbClr val="1F50A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600599"/>
            <a:ext cx="5904656" cy="692497"/>
          </a:xfrm>
        </p:spPr>
        <p:txBody>
          <a:bodyPr/>
          <a:lstStyle>
            <a:lvl1pPr marL="0" indent="0" algn="l">
              <a:buNone/>
              <a:defRPr b="1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3"/>
          </p:nvPr>
        </p:nvSpPr>
        <p:spPr>
          <a:xfrm>
            <a:off x="4572000" y="4581525"/>
            <a:ext cx="4248472" cy="576263"/>
          </a:xfrm>
        </p:spPr>
        <p:txBody>
          <a:bodyPr/>
          <a:lstStyle>
            <a:lvl1pPr algn="r">
              <a:buFontTx/>
              <a:buNone/>
              <a:tabLst>
                <a:tab pos="3676650" algn="l"/>
              </a:tabLst>
              <a:defRPr sz="3000" b="1">
                <a:solidFill>
                  <a:srgbClr val="1F50A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="" xmlns:a16="http://schemas.microsoft.com/office/drawing/2014/main" id="{20730CF7-F40A-438E-8F22-589434FE3FC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352" y="6165304"/>
            <a:ext cx="1426346" cy="5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4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_с объектом_без_низ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D:\test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2" descr="D:\test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D:\test\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D:\test\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433822"/>
            <a:ext cx="8229600" cy="585269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7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8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0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04270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4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316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Скругленный прямоугольник 8"/>
          <p:cNvSpPr/>
          <p:nvPr/>
        </p:nvSpPr>
        <p:spPr>
          <a:xfrm>
            <a:off x="468313" y="260350"/>
            <a:ext cx="3024187" cy="1081088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FontTx/>
              <a:buBlip>
                <a:blip r:embed="rId8"/>
              </a:buBlip>
              <a:defRPr sz="3200"/>
            </a:lvl1pPr>
            <a:lvl2pPr>
              <a:buSzPct val="90000"/>
              <a:buFontTx/>
              <a:buBlip>
                <a:blip r:embed="rId9"/>
              </a:buBlip>
              <a:defRPr sz="2800"/>
            </a:lvl2pPr>
            <a:lvl3pPr>
              <a:buSzPct val="90000"/>
              <a:buFontTx/>
              <a:buBlip>
                <a:blip r:embed="rId10"/>
              </a:buBlip>
              <a:defRPr sz="2400"/>
            </a:lvl3pPr>
            <a:lvl4pPr>
              <a:buSzPct val="90000"/>
              <a:buFontTx/>
              <a:buBlip>
                <a:blip r:embed="rId11"/>
              </a:buBlip>
              <a:defRPr sz="2000"/>
            </a:lvl4pPr>
            <a:lvl5pPr>
              <a:buSzPct val="80000"/>
              <a:buFontTx/>
              <a:buBlip>
                <a:blip r:embed="rId9"/>
              </a:buBlip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idx="13"/>
          </p:nvPr>
        </p:nvSpPr>
        <p:spPr>
          <a:xfrm>
            <a:off x="539552" y="310976"/>
            <a:ext cx="2880320" cy="957783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41396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F50A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b="1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62687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вертикальный текст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reeform 7"/>
          <p:cNvSpPr/>
          <p:nvPr/>
        </p:nvSpPr>
        <p:spPr bwMode="gray">
          <a:xfrm>
            <a:off x="0" y="0"/>
            <a:ext cx="9150350" cy="1281113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Freeform 8"/>
          <p:cNvSpPr/>
          <p:nvPr/>
        </p:nvSpPr>
        <p:spPr bwMode="invGray">
          <a:xfrm>
            <a:off x="0" y="-1588"/>
            <a:ext cx="9144000" cy="1093788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FontTx/>
              <a:buBlip>
                <a:blip r:embed="rId9"/>
              </a:buBlip>
              <a:defRPr/>
            </a:lvl1pPr>
            <a:lvl2pPr>
              <a:buSzPct val="90000"/>
              <a:buFontTx/>
              <a:buBlip>
                <a:blip r:embed="rId10"/>
              </a:buBlip>
              <a:defRPr/>
            </a:lvl2pPr>
            <a:lvl3pPr>
              <a:buSzPct val="90000"/>
              <a:buFontTx/>
              <a:buBlip>
                <a:blip r:embed="rId11"/>
              </a:buBlip>
              <a:defRPr/>
            </a:lvl3pPr>
            <a:lvl4pPr>
              <a:buSzPct val="90000"/>
              <a:buFontTx/>
              <a:buBlip>
                <a:blip r:embed="rId12"/>
              </a:buBlip>
              <a:defRPr/>
            </a:lvl4pPr>
            <a:lvl5pPr>
              <a:buSzPct val="80000"/>
              <a:buFontTx/>
              <a:buBlip>
                <a:blip r:embed="rId10"/>
              </a:buBlip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4080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ертикальный заголовок и текст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 rot="5400000">
            <a:off x="-3321843" y="3321843"/>
            <a:ext cx="6858000" cy="214313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 rot="5400000">
            <a:off x="-1437481" y="5069681"/>
            <a:ext cx="3101975" cy="2778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0" r="46507"/>
          <a:stretch>
            <a:fillRect/>
          </a:stretch>
        </p:blipFill>
        <p:spPr bwMode="auto">
          <a:xfrm>
            <a:off x="-1588" y="250825"/>
            <a:ext cx="215901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 rot="5400000">
            <a:off x="5004594" y="2709068"/>
            <a:ext cx="6884988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rot="5400000">
            <a:off x="4298156" y="3415506"/>
            <a:ext cx="6884988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5373688"/>
            <a:ext cx="1222375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Заголовок 1"/>
          <p:cNvSpPr txBox="1">
            <a:spLocks/>
          </p:cNvSpPr>
          <p:nvPr/>
        </p:nvSpPr>
        <p:spPr bwMode="auto">
          <a:xfrm rot="5400000">
            <a:off x="5984876" y="2330450"/>
            <a:ext cx="487045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eaLnBrk="0" hangingPunct="0">
              <a:defRPr/>
            </a:pPr>
            <a:r>
              <a:rPr lang="ru-RU" dirty="0">
                <a:latin typeface="+mj-lt"/>
                <a:ea typeface="+mj-ea"/>
                <a:cs typeface="+mj-cs"/>
              </a:rPr>
              <a:t>Образец заголовка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5400000">
            <a:off x="-3222625" y="3429000"/>
            <a:ext cx="6886576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buFontTx/>
              <a:buBlip>
                <a:blip r:embed="rId9"/>
              </a:buBlip>
              <a:defRPr/>
            </a:lvl1pPr>
            <a:lvl2pPr>
              <a:buSzPct val="90000"/>
              <a:buFontTx/>
              <a:buBlip>
                <a:blip r:embed="rId10"/>
              </a:buBlip>
              <a:defRPr/>
            </a:lvl2pPr>
            <a:lvl3pPr>
              <a:buFontTx/>
              <a:buBlip>
                <a:blip r:embed="rId11"/>
              </a:buBlip>
              <a:defRPr/>
            </a:lvl3pPr>
            <a:lvl4pPr>
              <a:buSzPct val="90000"/>
              <a:buFontTx/>
              <a:buBlip>
                <a:blip r:embed="rId12"/>
              </a:buBlip>
              <a:defRPr/>
            </a:lvl4pPr>
            <a:lvl5pPr>
              <a:buSzPct val="80000"/>
              <a:buFontTx/>
              <a:buBlip>
                <a:blip r:embed="rId10"/>
              </a:buBlip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D4863-080A-4F87-95DB-9A6F55DC6560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849201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A463E-F88B-4BFC-A3F0-92258F41AD1B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345449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/>
          <p:cNvSpPr>
            <a:spLocks/>
          </p:cNvSpPr>
          <p:nvPr/>
        </p:nvSpPr>
        <p:spPr bwMode="auto">
          <a:xfrm>
            <a:off x="-11113" y="-7938"/>
            <a:ext cx="9166226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6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4A624-8A82-4438-BAF3-9D34A0192E9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089066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9657C-E66F-4E15-BD52-D781C04D44A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221231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341D5-3CB1-4854-A208-04CA5E4DC37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56034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роткий список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8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9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1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2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58066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B1A21-2167-49A3-AA6C-928EEF24B28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963285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603EB-B508-494D-8C7A-8B996B500221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91583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7E7C4-169F-4C11-8950-86A07714BD88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61828525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2879725" y="645318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640763" y="6453188"/>
            <a:ext cx="53975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BC941-648D-4DD2-B606-2F9CF8CD30E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0796871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021388"/>
            <a:ext cx="9144000" cy="836612"/>
          </a:xfrm>
          <a:prstGeom prst="rect">
            <a:avLst/>
          </a:prstGeom>
          <a:gradFill flip="none" rotWithShape="1">
            <a:lin ang="16200000" scaled="0"/>
            <a:tileRect/>
          </a:gra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8363"/>
            <a:ext cx="187166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021388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Documents and Settings\kia\Рабочий стол\Безимени-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38138"/>
            <a:ext cx="22669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5816" y="1844824"/>
            <a:ext cx="5904656" cy="1584176"/>
          </a:xfrm>
        </p:spPr>
        <p:txBody>
          <a:bodyPr/>
          <a:lstStyle>
            <a:lvl1pPr algn="l">
              <a:defRPr sz="3800" b="1">
                <a:solidFill>
                  <a:srgbClr val="1F50A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600599"/>
            <a:ext cx="5904656" cy="692497"/>
          </a:xfrm>
        </p:spPr>
        <p:txBody>
          <a:bodyPr/>
          <a:lstStyle>
            <a:lvl1pPr marL="0" indent="0" algn="l">
              <a:buNone/>
              <a:defRPr b="1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3"/>
          </p:nvPr>
        </p:nvSpPr>
        <p:spPr>
          <a:xfrm>
            <a:off x="4572000" y="4581525"/>
            <a:ext cx="4248472" cy="576263"/>
          </a:xfrm>
        </p:spPr>
        <p:txBody>
          <a:bodyPr/>
          <a:lstStyle>
            <a:lvl1pPr algn="r">
              <a:buFontTx/>
              <a:buNone/>
              <a:tabLst>
                <a:tab pos="3676650" algn="l"/>
              </a:tabLst>
              <a:defRPr sz="3000" b="1">
                <a:solidFill>
                  <a:srgbClr val="1F50A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20730CF7-F40A-438E-8F22-589434FE3FC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352" y="6165304"/>
            <a:ext cx="1426346" cy="5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5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короткий список_без низ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8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1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2242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длинный список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8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SzPct val="90000"/>
              <a:buFontTx/>
              <a:buBlip>
                <a:blip r:embed="rId9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1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9"/>
              </a:buBlip>
              <a:tabLst>
                <a:tab pos="1701800" algn="l"/>
              </a:tabLst>
              <a:defRPr/>
            </a:lvl4pPr>
            <a:lvl5pPr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13258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за внимание!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5508625" y="6602413"/>
            <a:ext cx="304165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074440" y="2893504"/>
            <a:ext cx="6995120" cy="1070992"/>
          </a:xfrm>
        </p:spPr>
        <p:txBody>
          <a:bodyPr/>
          <a:lstStyle>
            <a:lvl1pPr algn="ctr">
              <a:defRPr sz="4400" b="1" i="1" u="none">
                <a:solidFill>
                  <a:srgbClr val="1F50A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98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за внимание_без шапки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508625" y="6602413"/>
            <a:ext cx="304165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074440" y="2643760"/>
            <a:ext cx="6995120" cy="1070992"/>
          </a:xfrm>
        </p:spPr>
        <p:txBody>
          <a:bodyPr/>
          <a:lstStyle>
            <a:lvl1pPr algn="ctr">
              <a:defRPr sz="4400" b="1" i="1" u="none">
                <a:solidFill>
                  <a:srgbClr val="1F50A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90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516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12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кругленный прямоугольник 16"/>
          <p:cNvSpPr/>
          <p:nvPr/>
        </p:nvSpPr>
        <p:spPr>
          <a:xfrm>
            <a:off x="468313" y="1484313"/>
            <a:ext cx="4032250" cy="720725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643438" y="1484313"/>
            <a:ext cx="4032250" cy="720725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9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4" name="Содержимое 2"/>
          <p:cNvSpPr>
            <a:spLocks noGrp="1"/>
          </p:cNvSpPr>
          <p:nvPr>
            <p:ph sz="half" idx="13"/>
          </p:nvPr>
        </p:nvSpPr>
        <p:spPr>
          <a:xfrm>
            <a:off x="457200" y="2420888"/>
            <a:ext cx="4038600" cy="3705275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5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420888"/>
            <a:ext cx="4038600" cy="3705275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552" y="1535113"/>
            <a:ext cx="3888432" cy="639762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Текст 2"/>
          <p:cNvSpPr>
            <a:spLocks noGrp="1"/>
          </p:cNvSpPr>
          <p:nvPr>
            <p:ph type="body" idx="14"/>
          </p:nvPr>
        </p:nvSpPr>
        <p:spPr>
          <a:xfrm>
            <a:off x="4705672" y="1535113"/>
            <a:ext cx="3898776" cy="639762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Дата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5" name="Нижний колонтитул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6" name="Номер слайда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5F959-0018-43E5-B82D-668E650456EA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77372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_с объектом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433822"/>
            <a:ext cx="8229600" cy="585269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8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1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4030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4B2265-591B-44AC-BD85-254EC674A77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25" r:id="rId16"/>
    <p:sldLayoutId id="2147484046" r:id="rId17"/>
    <p:sldLayoutId id="2147484026" r:id="rId18"/>
    <p:sldLayoutId id="2147484027" r:id="rId19"/>
    <p:sldLayoutId id="2147484028" r:id="rId20"/>
    <p:sldLayoutId id="2147484029" r:id="rId21"/>
    <p:sldLayoutId id="2147484047" r:id="rId22"/>
    <p:sldLayoutId id="2147484049" r:id="rId23"/>
    <p:sldLayoutId id="2147484050" r:id="rId2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1.png"/><Relationship Id="rId7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3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9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3.png"/><Relationship Id="rId3" Type="http://schemas.openxmlformats.org/officeDocument/2006/relationships/image" Target="../media/image23.png"/><Relationship Id="rId7" Type="http://schemas.openxmlformats.org/officeDocument/2006/relationships/image" Target="../media/image41.png"/><Relationship Id="rId12" Type="http://schemas.openxmlformats.org/officeDocument/2006/relationships/image" Target="../media/image4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14.png"/><Relationship Id="rId5" Type="http://schemas.openxmlformats.org/officeDocument/2006/relationships/image" Target="../media/image36.png"/><Relationship Id="rId10" Type="http://schemas.openxmlformats.org/officeDocument/2006/relationships/image" Target="../media/image13.png"/><Relationship Id="rId9" Type="http://schemas.openxmlformats.org/officeDocument/2006/relationships/image" Target="../media/image12.png"/><Relationship Id="rId14" Type="http://schemas.openxmlformats.org/officeDocument/2006/relationships/image" Target="../media/image3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23.png"/><Relationship Id="rId7" Type="http://schemas.openxmlformats.org/officeDocument/2006/relationships/image" Target="../media/image41.png"/><Relationship Id="rId12" Type="http://schemas.openxmlformats.org/officeDocument/2006/relationships/image" Target="../media/image47.png"/><Relationship Id="rId2" Type="http://schemas.openxmlformats.org/officeDocument/2006/relationships/image" Target="../media/image33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6.png"/><Relationship Id="rId5" Type="http://schemas.openxmlformats.org/officeDocument/2006/relationships/image" Target="../media/image36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50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12.png"/><Relationship Id="rId7" Type="http://schemas.openxmlformats.org/officeDocument/2006/relationships/image" Target="../media/image3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29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12.png"/><Relationship Id="rId7" Type="http://schemas.openxmlformats.org/officeDocument/2006/relationships/image" Target="../media/image5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5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5.png"/><Relationship Id="rId7" Type="http://schemas.openxmlformats.org/officeDocument/2006/relationships/image" Target="../media/image93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12.png"/><Relationship Id="rId7" Type="http://schemas.openxmlformats.org/officeDocument/2006/relationships/image" Target="../media/image10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14.png"/><Relationship Id="rId10" Type="http://schemas.openxmlformats.org/officeDocument/2006/relationships/image" Target="../media/image104.png"/><Relationship Id="rId4" Type="http://schemas.openxmlformats.org/officeDocument/2006/relationships/image" Target="../media/image13.png"/><Relationship Id="rId9" Type="http://schemas.openxmlformats.org/officeDocument/2006/relationships/image" Target="../media/image10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11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2.png"/><Relationship Id="rId7" Type="http://schemas.openxmlformats.org/officeDocument/2006/relationships/image" Target="../media/image1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4.png"/><Relationship Id="rId10" Type="http://schemas.openxmlformats.org/officeDocument/2006/relationships/image" Target="../media/image119.png"/><Relationship Id="rId4" Type="http://schemas.openxmlformats.org/officeDocument/2006/relationships/image" Target="../media/image13.png"/><Relationship Id="rId9" Type="http://schemas.openxmlformats.org/officeDocument/2006/relationships/image" Target="../media/image10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23.png"/><Relationship Id="rId4" Type="http://schemas.openxmlformats.org/officeDocument/2006/relationships/image" Target="../media/image12.png"/><Relationship Id="rId9" Type="http://schemas.openxmlformats.org/officeDocument/2006/relationships/image" Target="../media/image12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5816" y="1340768"/>
            <a:ext cx="5904656" cy="1584176"/>
          </a:xfrm>
        </p:spPr>
        <p:txBody>
          <a:bodyPr/>
          <a:lstStyle/>
          <a:p>
            <a:r>
              <a:rPr lang="ru-RU" dirty="0"/>
              <a:t>Исследование операций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43808" y="3356992"/>
            <a:ext cx="6120680" cy="1296144"/>
          </a:xfrm>
        </p:spPr>
        <p:txBody>
          <a:bodyPr>
            <a:normAutofit/>
          </a:bodyPr>
          <a:lstStyle/>
          <a:p>
            <a:r>
              <a:rPr lang="ru-RU" dirty="0"/>
              <a:t>Решение задач линейного программирования общего </a:t>
            </a:r>
            <a:r>
              <a:rPr lang="ru-RU" dirty="0" smtClean="0"/>
              <a:t>вида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>
          <a:xfrm>
            <a:off x="971600" y="5229200"/>
            <a:ext cx="7920880" cy="792088"/>
          </a:xfrm>
        </p:spPr>
        <p:txBody>
          <a:bodyPr>
            <a:normAutofit lnSpcReduction="10000"/>
          </a:bodyPr>
          <a:lstStyle/>
          <a:p>
            <a:r>
              <a:rPr lang="ru-RU" sz="2400" dirty="0" err="1"/>
              <a:t>Турунтаев</a:t>
            </a:r>
            <a:r>
              <a:rPr lang="ru-RU" sz="2400" dirty="0"/>
              <a:t> Леонид Петрович, к.т.н., доцент кафедры автоматизации обработки информации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2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197768"/>
            <a:ext cx="7452320" cy="1070992"/>
          </a:xfrm>
        </p:spPr>
        <p:txBody>
          <a:bodyPr/>
          <a:lstStyle/>
          <a:p>
            <a:r>
              <a:rPr lang="ru-RU" dirty="0" smtClean="0"/>
              <a:t>Построение области ограничений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691680" y="1466251"/>
            <a:ext cx="729855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0" eaLnBrk="1" fontAlgn="auto" hangingPunct="1">
              <a:lnSpc>
                <a:spcPct val="8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ru-RU" altLang="ru-RU" sz="2400" dirty="0"/>
              <a:t>2) Определение полуплоскости для границы 1: </a:t>
            </a:r>
          </a:p>
          <a:p>
            <a:pPr marL="45720" indent="0" eaLnBrk="1" fontAlgn="auto" hangingPunct="1">
              <a:lnSpc>
                <a:spcPct val="80000"/>
              </a:lnSpc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en-US" altLang="ru-RU" sz="2400" dirty="0"/>
              <a:t>x</a:t>
            </a:r>
            <a:r>
              <a:rPr lang="en-US" altLang="ru-RU" sz="2400" baseline="-25000" dirty="0"/>
              <a:t>1</a:t>
            </a:r>
            <a:r>
              <a:rPr lang="en-US" altLang="ru-RU" sz="2400" dirty="0"/>
              <a:t> + </a:t>
            </a:r>
            <a:r>
              <a:rPr lang="ru-RU" altLang="ru-RU" sz="2400" dirty="0"/>
              <a:t>3</a:t>
            </a:r>
            <a:r>
              <a:rPr lang="en-US" altLang="ru-RU" sz="2400" dirty="0"/>
              <a:t>x</a:t>
            </a:r>
            <a:r>
              <a:rPr lang="en-US" altLang="ru-RU" sz="2400" baseline="-25000" dirty="0"/>
              <a:t>2 </a:t>
            </a:r>
            <a:r>
              <a:rPr lang="en-US" alt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≤</a:t>
            </a:r>
            <a:r>
              <a:rPr lang="en-US" altLang="ru-RU" sz="2400" dirty="0"/>
              <a:t> </a:t>
            </a:r>
            <a:r>
              <a:rPr lang="ru-RU" altLang="ru-RU" sz="2400" dirty="0"/>
              <a:t>14 – полуплоскость</a:t>
            </a:r>
          </a:p>
          <a:p>
            <a:pPr marL="45720" indent="0" eaLnBrk="1" fontAlgn="auto" hangingPunct="1">
              <a:lnSpc>
                <a:spcPct val="80000"/>
              </a:lnSpc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ru-RU" altLang="ru-RU" sz="2400" dirty="0"/>
              <a:t>Подставляем координаты точки О(0;0) в неравенство: </a:t>
            </a:r>
          </a:p>
          <a:p>
            <a:pPr marL="45720" indent="0" eaLnBrk="1" fontAlgn="auto" hangingPunct="1">
              <a:lnSpc>
                <a:spcPct val="80000"/>
              </a:lnSpc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ru-RU" altLang="ru-RU" sz="2400" dirty="0"/>
              <a:t>1*0 + 3*0 </a:t>
            </a:r>
            <a:r>
              <a:rPr lang="en-US" alt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≤</a:t>
            </a:r>
            <a:r>
              <a:rPr lang="ru-RU" altLang="ru-RU" sz="2400" dirty="0"/>
              <a:t> 14-верно, следовательно точка О принадлежит области допустимых планов.</a:t>
            </a: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250825" y="5373688"/>
            <a:ext cx="215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>
                <a:solidFill>
                  <a:schemeClr val="tx1"/>
                </a:solidFill>
                <a:latin typeface="Arial" charset="0"/>
              </a:rPr>
              <a:t>0</a:t>
            </a:r>
            <a:endParaRPr lang="ru-RU" altLang="ru-RU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" name="Line 343"/>
          <p:cNvSpPr>
            <a:spLocks noChangeShapeType="1"/>
          </p:cNvSpPr>
          <p:nvPr/>
        </p:nvSpPr>
        <p:spPr bwMode="auto">
          <a:xfrm>
            <a:off x="539750" y="3860800"/>
            <a:ext cx="5040362" cy="1728788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" name="Text Box 346"/>
          <p:cNvSpPr txBox="1">
            <a:spLocks noChangeArrowheads="1"/>
          </p:cNvSpPr>
          <p:nvPr/>
        </p:nvSpPr>
        <p:spPr bwMode="auto">
          <a:xfrm>
            <a:off x="6174274" y="558958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 dirty="0">
                <a:solidFill>
                  <a:schemeClr val="tx1"/>
                </a:solidFill>
                <a:latin typeface="Arial" charset="0"/>
              </a:rPr>
              <a:t>x</a:t>
            </a:r>
            <a:r>
              <a:rPr lang="en-US" altLang="ru-RU" sz="1800" baseline="-25000" dirty="0">
                <a:solidFill>
                  <a:schemeClr val="tx1"/>
                </a:solidFill>
                <a:latin typeface="Arial" charset="0"/>
              </a:rPr>
              <a:t>1</a:t>
            </a:r>
            <a:endParaRPr lang="ru-RU" altLang="ru-RU" sz="1800" baseline="-250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Text Box 347"/>
          <p:cNvSpPr txBox="1">
            <a:spLocks noChangeArrowheads="1"/>
          </p:cNvSpPr>
          <p:nvPr/>
        </p:nvSpPr>
        <p:spPr bwMode="auto">
          <a:xfrm>
            <a:off x="34925" y="291782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 dirty="0">
                <a:solidFill>
                  <a:schemeClr val="tx1"/>
                </a:solidFill>
                <a:latin typeface="Arial" charset="0"/>
              </a:rPr>
              <a:t>x</a:t>
            </a:r>
            <a:r>
              <a:rPr lang="en-US" altLang="ru-RU" sz="1800" baseline="-25000" dirty="0">
                <a:solidFill>
                  <a:schemeClr val="tx1"/>
                </a:solidFill>
                <a:latin typeface="Arial" charset="0"/>
              </a:rPr>
              <a:t>2</a:t>
            </a:r>
            <a:endParaRPr lang="ru-RU" altLang="ru-RU" sz="1800" baseline="-250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971600" y="3994030"/>
            <a:ext cx="0" cy="1563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1630881" y="4221163"/>
            <a:ext cx="0" cy="1368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3695023" y="5089139"/>
            <a:ext cx="360859" cy="86716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1285375" y="4125549"/>
            <a:ext cx="0" cy="1464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2051720" y="4371975"/>
            <a:ext cx="0" cy="1217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2771800" y="4648974"/>
            <a:ext cx="0" cy="940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3779912" y="4980780"/>
            <a:ext cx="0" cy="608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2411760" y="4508164"/>
            <a:ext cx="0" cy="1081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131145" y="4740275"/>
            <a:ext cx="0" cy="849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3491880" y="4849257"/>
            <a:ext cx="0" cy="740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4211960" y="5119687"/>
            <a:ext cx="0" cy="469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4644008" y="5247921"/>
            <a:ext cx="0" cy="341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539750" y="3817993"/>
            <a:ext cx="45719" cy="85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5563654" y="5546781"/>
            <a:ext cx="45719" cy="85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 Box 371"/>
          <p:cNvSpPr txBox="1">
            <a:spLocks noChangeArrowheads="1"/>
          </p:cNvSpPr>
          <p:nvPr/>
        </p:nvSpPr>
        <p:spPr bwMode="auto">
          <a:xfrm>
            <a:off x="482248" y="3530174"/>
            <a:ext cx="12814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 b="1" dirty="0" smtClean="0">
                <a:solidFill>
                  <a:schemeClr val="tx1"/>
                </a:solidFill>
                <a:latin typeface="Garamond" pitchFamily="18" charset="0"/>
              </a:rPr>
              <a:t>A=</a:t>
            </a:r>
            <a:r>
              <a:rPr lang="ru-RU" altLang="ru-RU" sz="1800" b="1" dirty="0" smtClean="0">
                <a:solidFill>
                  <a:schemeClr val="tx1"/>
                </a:solidFill>
                <a:latin typeface="Garamond" pitchFamily="18" charset="0"/>
              </a:rPr>
              <a:t>(0;</a:t>
            </a:r>
            <a:r>
              <a:rPr lang="en-US" altLang="ru-RU" sz="1800" b="1" dirty="0" smtClean="0">
                <a:solidFill>
                  <a:schemeClr val="tx1"/>
                </a:solidFill>
                <a:latin typeface="Garamond" pitchFamily="18" charset="0"/>
              </a:rPr>
              <a:t>4,66</a:t>
            </a:r>
            <a:r>
              <a:rPr lang="ru-RU" altLang="ru-RU" sz="1800" b="1" dirty="0" smtClean="0">
                <a:solidFill>
                  <a:schemeClr val="tx1"/>
                </a:solidFill>
                <a:latin typeface="Garamond" pitchFamily="18" charset="0"/>
              </a:rPr>
              <a:t>)</a:t>
            </a:r>
            <a:endParaRPr lang="ru-RU" altLang="ru-RU" sz="1800" b="1" dirty="0">
              <a:solidFill>
                <a:schemeClr val="tx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371"/>
              <p:cNvSpPr txBox="1">
                <a:spLocks noChangeArrowheads="1"/>
              </p:cNvSpPr>
              <p:nvPr/>
            </p:nvSpPr>
            <p:spPr bwMode="auto">
              <a:xfrm>
                <a:off x="5360488" y="5185360"/>
                <a:ext cx="1371752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altLang="ru-RU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ru-RU" sz="16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altLang="ru-RU" sz="16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ru-RU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ru-RU" altLang="ru-RU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ru-RU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𝟏𝟒</m:t>
                      </m:r>
                      <m:r>
                        <a:rPr lang="ru-RU" altLang="ru-RU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;</m:t>
                      </m:r>
                      <m:r>
                        <a:rPr lang="ru-RU" altLang="ru-RU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  <m:r>
                        <a:rPr lang="ru-RU" altLang="ru-RU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altLang="ru-RU" sz="1600" b="1" dirty="0">
                  <a:solidFill>
                    <a:srgbClr val="FF9900"/>
                  </a:solidFill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33" name="Text Box 3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0488" y="5185360"/>
                <a:ext cx="1371752" cy="338554"/>
              </a:xfrm>
              <a:prstGeom prst="rect">
                <a:avLst/>
              </a:prstGeom>
              <a:blipFill rotWithShape="1">
                <a:blip r:embed="rId2"/>
                <a:stretch>
                  <a:fillRect b="-109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 Box 351"/>
          <p:cNvSpPr txBox="1">
            <a:spLocks noChangeArrowheads="1"/>
          </p:cNvSpPr>
          <p:nvPr/>
        </p:nvSpPr>
        <p:spPr bwMode="auto">
          <a:xfrm>
            <a:off x="4068763" y="4859338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400" b="1" dirty="0">
                <a:solidFill>
                  <a:schemeClr val="tx1"/>
                </a:solidFill>
                <a:latin typeface="Arial" charset="0"/>
              </a:rPr>
              <a:t>(1)</a:t>
            </a:r>
            <a:endParaRPr lang="ru-RU" altLang="ru-RU" sz="1400" b="1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V="1">
            <a:off x="538163" y="3101181"/>
            <a:ext cx="24446" cy="2488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538163" y="5589588"/>
            <a:ext cx="58520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52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925" y="197768"/>
            <a:ext cx="7417395" cy="1070992"/>
          </a:xfrm>
        </p:spPr>
        <p:txBody>
          <a:bodyPr/>
          <a:lstStyle/>
          <a:p>
            <a:pPr algn="ctr"/>
            <a:r>
              <a:rPr lang="ru-RU" dirty="0" smtClean="0"/>
              <a:t>Определение области допустимых решений </a:t>
            </a:r>
            <a:r>
              <a:rPr lang="el-GR" dirty="0" smtClean="0"/>
              <a:t>Ω</a:t>
            </a:r>
            <a:r>
              <a:rPr lang="ru-RU" dirty="0" smtClean="0"/>
              <a:t>(</a:t>
            </a:r>
            <a:r>
              <a:rPr lang="en-US" dirty="0" smtClean="0"/>
              <a:t>X)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080128" y="1757553"/>
            <a:ext cx="6408712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0" eaLnBrk="1" fontAlgn="auto" hangingPunct="1">
              <a:lnSpc>
                <a:spcPct val="8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ru-RU" altLang="ru-RU" sz="2400" dirty="0" smtClean="0"/>
              <a:t>Аналогично строим другие ограничения</a:t>
            </a:r>
            <a:endParaRPr lang="ru-RU" altLang="ru-RU" sz="2400" dirty="0"/>
          </a:p>
        </p:txBody>
      </p:sp>
      <p:sp>
        <p:nvSpPr>
          <p:cNvPr id="12" name="Line 337"/>
          <p:cNvSpPr>
            <a:spLocks noChangeShapeType="1"/>
          </p:cNvSpPr>
          <p:nvPr/>
        </p:nvSpPr>
        <p:spPr bwMode="auto">
          <a:xfrm flipH="1">
            <a:off x="538162" y="1320717"/>
            <a:ext cx="1587" cy="42488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" name="Line 338"/>
          <p:cNvSpPr>
            <a:spLocks noChangeShapeType="1"/>
          </p:cNvSpPr>
          <p:nvPr/>
        </p:nvSpPr>
        <p:spPr bwMode="auto">
          <a:xfrm>
            <a:off x="538163" y="5589588"/>
            <a:ext cx="518596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250825" y="5373688"/>
            <a:ext cx="215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>
                <a:solidFill>
                  <a:schemeClr val="tx1"/>
                </a:solidFill>
                <a:latin typeface="Arial" charset="0"/>
              </a:rPr>
              <a:t>0</a:t>
            </a:r>
            <a:endParaRPr lang="ru-RU" altLang="ru-RU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" name="Line 343"/>
          <p:cNvSpPr>
            <a:spLocks noChangeShapeType="1"/>
          </p:cNvSpPr>
          <p:nvPr/>
        </p:nvSpPr>
        <p:spPr bwMode="auto">
          <a:xfrm>
            <a:off x="539750" y="3860800"/>
            <a:ext cx="5040362" cy="1728788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" name="Text Box 346"/>
          <p:cNvSpPr txBox="1">
            <a:spLocks noChangeArrowheads="1"/>
          </p:cNvSpPr>
          <p:nvPr/>
        </p:nvSpPr>
        <p:spPr bwMode="auto">
          <a:xfrm>
            <a:off x="5724128" y="558958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 dirty="0">
                <a:solidFill>
                  <a:schemeClr val="tx1"/>
                </a:solidFill>
                <a:latin typeface="Arial" charset="0"/>
              </a:rPr>
              <a:t>x</a:t>
            </a:r>
            <a:r>
              <a:rPr lang="en-US" altLang="ru-RU" sz="1800" baseline="-25000" dirty="0">
                <a:solidFill>
                  <a:schemeClr val="tx1"/>
                </a:solidFill>
                <a:latin typeface="Arial" charset="0"/>
              </a:rPr>
              <a:t>1</a:t>
            </a:r>
            <a:endParaRPr lang="ru-RU" altLang="ru-RU" sz="1800" baseline="-250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Text Box 347"/>
          <p:cNvSpPr txBox="1">
            <a:spLocks noChangeArrowheads="1"/>
          </p:cNvSpPr>
          <p:nvPr/>
        </p:nvSpPr>
        <p:spPr bwMode="auto">
          <a:xfrm>
            <a:off x="34925" y="291782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 dirty="0">
                <a:solidFill>
                  <a:schemeClr val="tx1"/>
                </a:solidFill>
                <a:latin typeface="Arial" charset="0"/>
              </a:rPr>
              <a:t>x</a:t>
            </a:r>
            <a:r>
              <a:rPr lang="en-US" altLang="ru-RU" sz="1800" baseline="-25000" dirty="0">
                <a:solidFill>
                  <a:schemeClr val="tx1"/>
                </a:solidFill>
                <a:latin typeface="Arial" charset="0"/>
              </a:rPr>
              <a:t>2</a:t>
            </a:r>
            <a:endParaRPr lang="ru-RU" altLang="ru-RU" sz="1800" baseline="-250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971600" y="4149725"/>
            <a:ext cx="0" cy="1407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1630881" y="4221163"/>
            <a:ext cx="0" cy="1368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3695023" y="5089139"/>
            <a:ext cx="360859" cy="86716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1285375" y="4149725"/>
            <a:ext cx="0" cy="1439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2051720" y="4371975"/>
            <a:ext cx="0" cy="1217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2771800" y="5418754"/>
            <a:ext cx="0" cy="170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2411760" y="4740275"/>
            <a:ext cx="0" cy="849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5563654" y="5546781"/>
            <a:ext cx="45719" cy="85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 Box 351"/>
          <p:cNvSpPr txBox="1">
            <a:spLocks noChangeArrowheads="1"/>
          </p:cNvSpPr>
          <p:nvPr/>
        </p:nvSpPr>
        <p:spPr bwMode="auto">
          <a:xfrm>
            <a:off x="4068763" y="4859338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400" b="1" dirty="0">
                <a:solidFill>
                  <a:schemeClr val="tx1"/>
                </a:solidFill>
                <a:latin typeface="Arial" charset="0"/>
              </a:rPr>
              <a:t>(1)</a:t>
            </a:r>
            <a:endParaRPr lang="ru-RU" altLang="ru-RU" sz="14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8" name="Line 342"/>
          <p:cNvSpPr>
            <a:spLocks noChangeShapeType="1"/>
          </p:cNvSpPr>
          <p:nvPr/>
        </p:nvSpPr>
        <p:spPr bwMode="auto">
          <a:xfrm>
            <a:off x="539750" y="4149725"/>
            <a:ext cx="43211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1" name="Text Box 351"/>
          <p:cNvSpPr txBox="1">
            <a:spLocks noChangeArrowheads="1"/>
          </p:cNvSpPr>
          <p:nvPr/>
        </p:nvSpPr>
        <p:spPr bwMode="auto">
          <a:xfrm>
            <a:off x="3875452" y="3751207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400" b="1" dirty="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ru-RU" altLang="ru-RU" sz="1400" b="1" dirty="0" smtClean="0">
                <a:solidFill>
                  <a:schemeClr val="tx1"/>
                </a:solidFill>
                <a:latin typeface="Arial" charset="0"/>
              </a:rPr>
              <a:t>3</a:t>
            </a:r>
            <a:r>
              <a:rPr lang="en-US" altLang="ru-RU" sz="1400" b="1" dirty="0" smtClean="0">
                <a:solidFill>
                  <a:schemeClr val="tx1"/>
                </a:solidFill>
                <a:latin typeface="Arial" charset="0"/>
              </a:rPr>
              <a:t>)</a:t>
            </a:r>
            <a:endParaRPr lang="ru-RU" altLang="ru-RU" sz="14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6" name="Line 344"/>
          <p:cNvSpPr>
            <a:spLocks noChangeShapeType="1"/>
          </p:cNvSpPr>
          <p:nvPr/>
        </p:nvSpPr>
        <p:spPr bwMode="auto">
          <a:xfrm flipH="1" flipV="1">
            <a:off x="683567" y="1340768"/>
            <a:ext cx="2159645" cy="424882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8" name="Text Box 351"/>
          <p:cNvSpPr txBox="1">
            <a:spLocks noChangeArrowheads="1"/>
          </p:cNvSpPr>
          <p:nvPr/>
        </p:nvSpPr>
        <p:spPr bwMode="auto">
          <a:xfrm>
            <a:off x="1285375" y="2132856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400" b="1" dirty="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ru-RU" altLang="ru-RU" sz="1400" b="1" dirty="0">
                <a:solidFill>
                  <a:schemeClr val="tx1"/>
                </a:solidFill>
                <a:latin typeface="Arial" charset="0"/>
              </a:rPr>
              <a:t>2</a:t>
            </a:r>
            <a:r>
              <a:rPr lang="en-US" altLang="ru-RU" sz="1400" b="1" dirty="0" smtClean="0">
                <a:solidFill>
                  <a:schemeClr val="tx1"/>
                </a:solidFill>
                <a:latin typeface="Arial" charset="0"/>
              </a:rPr>
              <a:t>)</a:t>
            </a:r>
            <a:endParaRPr lang="ru-RU" altLang="ru-RU" sz="1400" b="1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774615" y="2462397"/>
            <a:ext cx="457791" cy="271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4101572" y="4140973"/>
            <a:ext cx="0" cy="5754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0825" y="4036497"/>
            <a:ext cx="311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4</a:t>
            </a:r>
            <a:endParaRPr lang="ru-RU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700337" y="5632395"/>
            <a:ext cx="575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6,5</a:t>
            </a:r>
            <a:endParaRPr lang="ru-RU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28632" y="1349292"/>
            <a:ext cx="720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13</a:t>
            </a:r>
            <a:endParaRPr lang="ru-RU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3695023" y="2437656"/>
            <a:ext cx="49814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Симплекс – многогранник с угловыми точками </a:t>
            </a:r>
            <a:r>
              <a:rPr lang="en-US" sz="2000" dirty="0" smtClean="0"/>
              <a:t>a,b,c,d,0</a:t>
            </a:r>
            <a:r>
              <a:rPr lang="ru-RU" sz="2000" dirty="0" smtClean="0"/>
              <a:t>. Это область </a:t>
            </a:r>
            <a:r>
              <a:rPr lang="ru-RU" sz="2000" dirty="0"/>
              <a:t>допустимых решений </a:t>
            </a:r>
            <a:r>
              <a:rPr lang="ru-RU" sz="2000" dirty="0" smtClean="0"/>
              <a:t>задачи </a:t>
            </a:r>
            <a:r>
              <a:rPr lang="el-GR" sz="2000" dirty="0" smtClean="0"/>
              <a:t>Ω</a:t>
            </a:r>
            <a:r>
              <a:rPr lang="ru-RU" sz="2000" dirty="0"/>
              <a:t>(</a:t>
            </a:r>
            <a:r>
              <a:rPr lang="en-US" sz="2000" dirty="0"/>
              <a:t>X)</a:t>
            </a:r>
            <a:endParaRPr lang="ru-RU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562609" y="4140973"/>
            <a:ext cx="38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1247731" y="4140973"/>
            <a:ext cx="38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360856" y="4190385"/>
            <a:ext cx="38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795030" y="5220254"/>
            <a:ext cx="38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 flipH="1">
            <a:off x="527894" y="4104892"/>
            <a:ext cx="45719" cy="89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/>
          <p:cNvSpPr/>
          <p:nvPr/>
        </p:nvSpPr>
        <p:spPr>
          <a:xfrm flipV="1">
            <a:off x="1395075" y="4140972"/>
            <a:ext cx="45719" cy="64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 flipH="1">
            <a:off x="2234543" y="4405847"/>
            <a:ext cx="84208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/>
          <p:cNvSpPr/>
          <p:nvPr/>
        </p:nvSpPr>
        <p:spPr>
          <a:xfrm>
            <a:off x="2794692" y="5534184"/>
            <a:ext cx="71413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/>
          <p:cNvSpPr/>
          <p:nvPr/>
        </p:nvSpPr>
        <p:spPr>
          <a:xfrm>
            <a:off x="527893" y="5568281"/>
            <a:ext cx="45719" cy="64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4" name="Прямая со стрелкой 53"/>
          <p:cNvCxnSpPr/>
          <p:nvPr/>
        </p:nvCxnSpPr>
        <p:spPr>
          <a:xfrm flipH="1">
            <a:off x="1835696" y="3573016"/>
            <a:ext cx="718225" cy="1152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505137" y="3203684"/>
            <a:ext cx="72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Ω</a:t>
            </a:r>
            <a:r>
              <a:rPr lang="ru-RU" dirty="0"/>
              <a:t>(</a:t>
            </a:r>
            <a:r>
              <a:rPr lang="en-US" dirty="0"/>
              <a:t>X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798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направления </a:t>
            </a:r>
            <a:r>
              <a:rPr lang="en-US" dirty="0" smtClean="0"/>
              <a:t> Z(X)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53921" y="1665954"/>
            <a:ext cx="641056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fontAlgn="auto">
              <a:buClr>
                <a:schemeClr val="accent6">
                  <a:lumMod val="75000"/>
                </a:schemeClr>
              </a:buClr>
              <a:defRPr/>
            </a:pPr>
            <a:r>
              <a:rPr lang="ru-RU" altLang="ru-RU" sz="2000" dirty="0" smtClean="0"/>
              <a:t>Определяем направление вектора </a:t>
            </a:r>
            <a:r>
              <a:rPr lang="en-US" altLang="ru-RU" sz="2000" dirty="0">
                <a:latin typeface="Arial" charset="0"/>
              </a:rPr>
              <a:t>V=grad(Z)={3, 3</a:t>
            </a:r>
            <a:r>
              <a:rPr lang="en-US" altLang="ru-RU" sz="2000" dirty="0" smtClean="0">
                <a:latin typeface="Arial" charset="0"/>
              </a:rPr>
              <a:t>}.</a:t>
            </a:r>
          </a:p>
          <a:p>
            <a:pPr marL="45720" fontAlgn="auto">
              <a:buClr>
                <a:schemeClr val="accent6">
                  <a:lumMod val="75000"/>
                </a:schemeClr>
              </a:buClr>
              <a:defRPr/>
            </a:pPr>
            <a:endParaRPr lang="ru-RU" altLang="ru-RU" sz="2000" dirty="0" smtClean="0">
              <a:latin typeface="Arial" charset="0"/>
            </a:endParaRPr>
          </a:p>
          <a:p>
            <a:pPr marL="45720" fontAlgn="auto">
              <a:buClr>
                <a:schemeClr val="accent6">
                  <a:lumMod val="75000"/>
                </a:schemeClr>
              </a:buClr>
              <a:defRPr/>
            </a:pPr>
            <a:r>
              <a:rPr lang="ru-RU" altLang="ru-RU" sz="2000" dirty="0">
                <a:latin typeface="Arial" charset="0"/>
              </a:rPr>
              <a:t>Градиентом функции </a:t>
            </a:r>
            <a:r>
              <a:rPr lang="en-US" altLang="ru-RU" sz="2000" dirty="0" smtClean="0">
                <a:latin typeface="Arial" charset="0"/>
              </a:rPr>
              <a:t>Z(X) </a:t>
            </a:r>
            <a:r>
              <a:rPr lang="ru-RU" altLang="ru-RU" sz="2000" dirty="0" smtClean="0">
                <a:latin typeface="Arial" charset="0"/>
              </a:rPr>
              <a:t>называется </a:t>
            </a:r>
            <a:r>
              <a:rPr lang="ru-RU" altLang="ru-RU" sz="2000" dirty="0">
                <a:latin typeface="Arial" charset="0"/>
              </a:rPr>
              <a:t>вектор, компонентами которого являются частные производные функции </a:t>
            </a:r>
            <a:r>
              <a:rPr lang="en-US" altLang="ru-RU" sz="2000" dirty="0">
                <a:latin typeface="Arial" charset="0"/>
              </a:rPr>
              <a:t> </a:t>
            </a:r>
            <a:r>
              <a:rPr lang="en-US" altLang="ru-RU" sz="2000" dirty="0" smtClean="0">
                <a:latin typeface="Arial" charset="0"/>
              </a:rPr>
              <a:t>Z</a:t>
            </a:r>
            <a:r>
              <a:rPr lang="ru-RU" altLang="ru-RU" sz="2000" dirty="0" smtClean="0">
                <a:latin typeface="Arial" charset="0"/>
              </a:rPr>
              <a:t> </a:t>
            </a:r>
            <a:r>
              <a:rPr lang="ru-RU" altLang="ru-RU" sz="2000" dirty="0">
                <a:latin typeface="Arial" charset="0"/>
              </a:rPr>
              <a:t>по всем </a:t>
            </a:r>
            <a:r>
              <a:rPr lang="ru-RU" altLang="ru-RU" sz="2000" dirty="0" smtClean="0">
                <a:latin typeface="Arial" charset="0"/>
              </a:rPr>
              <a:t>переменным</a:t>
            </a:r>
            <a:r>
              <a:rPr lang="en-US" altLang="ru-RU" sz="2000" dirty="0" smtClean="0">
                <a:latin typeface="Arial" charset="0"/>
              </a:rPr>
              <a:t>.</a:t>
            </a:r>
            <a:r>
              <a:rPr lang="ru-RU" altLang="ru-RU" sz="2000" dirty="0" smtClean="0"/>
              <a:t> </a:t>
            </a:r>
            <a:r>
              <a:rPr lang="ru-RU" altLang="ru-RU" sz="2000" dirty="0">
                <a:latin typeface="Arial" charset="0"/>
              </a:rPr>
              <a:t>Указывает направление максимального возрастания </a:t>
            </a:r>
            <a:r>
              <a:rPr lang="ru-RU" altLang="ru-RU" sz="2000" dirty="0" smtClean="0">
                <a:latin typeface="Arial" charset="0"/>
              </a:rPr>
              <a:t>функции </a:t>
            </a:r>
            <a:r>
              <a:rPr lang="en-US" altLang="ru-RU" sz="2000" dirty="0">
                <a:latin typeface="Arial" charset="0"/>
              </a:rPr>
              <a:t>Z(X) .</a:t>
            </a:r>
            <a:r>
              <a:rPr lang="ru-RU" altLang="ru-RU" sz="2000" dirty="0" smtClean="0">
                <a:latin typeface="Arial" charset="0"/>
              </a:rPr>
              <a:t> </a:t>
            </a:r>
            <a:endParaRPr lang="ru-RU" altLang="ru-RU" sz="2000" dirty="0"/>
          </a:p>
        </p:txBody>
      </p:sp>
      <p:sp>
        <p:nvSpPr>
          <p:cNvPr id="12" name="Line 337"/>
          <p:cNvSpPr>
            <a:spLocks noChangeShapeType="1"/>
          </p:cNvSpPr>
          <p:nvPr/>
        </p:nvSpPr>
        <p:spPr bwMode="auto">
          <a:xfrm flipH="1">
            <a:off x="538162" y="1320717"/>
            <a:ext cx="1587" cy="42488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" name="Line 338"/>
          <p:cNvSpPr>
            <a:spLocks noChangeShapeType="1"/>
          </p:cNvSpPr>
          <p:nvPr/>
        </p:nvSpPr>
        <p:spPr bwMode="auto">
          <a:xfrm>
            <a:off x="538163" y="5589588"/>
            <a:ext cx="518596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250825" y="5373688"/>
            <a:ext cx="215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>
                <a:solidFill>
                  <a:schemeClr val="tx1"/>
                </a:solidFill>
                <a:latin typeface="Arial" charset="0"/>
              </a:rPr>
              <a:t>0</a:t>
            </a:r>
            <a:endParaRPr lang="ru-RU" altLang="ru-RU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" name="Line 343"/>
          <p:cNvSpPr>
            <a:spLocks noChangeShapeType="1"/>
          </p:cNvSpPr>
          <p:nvPr/>
        </p:nvSpPr>
        <p:spPr bwMode="auto">
          <a:xfrm>
            <a:off x="539750" y="3860800"/>
            <a:ext cx="5040362" cy="1728788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" name="Text Box 346"/>
          <p:cNvSpPr txBox="1">
            <a:spLocks noChangeArrowheads="1"/>
          </p:cNvSpPr>
          <p:nvPr/>
        </p:nvSpPr>
        <p:spPr bwMode="auto">
          <a:xfrm>
            <a:off x="5724128" y="558958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 dirty="0">
                <a:solidFill>
                  <a:schemeClr val="tx1"/>
                </a:solidFill>
                <a:latin typeface="Arial" charset="0"/>
              </a:rPr>
              <a:t>x</a:t>
            </a:r>
            <a:r>
              <a:rPr lang="en-US" altLang="ru-RU" sz="1800" baseline="-25000" dirty="0">
                <a:solidFill>
                  <a:schemeClr val="tx1"/>
                </a:solidFill>
                <a:latin typeface="Arial" charset="0"/>
              </a:rPr>
              <a:t>1</a:t>
            </a:r>
            <a:endParaRPr lang="ru-RU" altLang="ru-RU" sz="1800" baseline="-250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Text Box 347"/>
          <p:cNvSpPr txBox="1">
            <a:spLocks noChangeArrowheads="1"/>
          </p:cNvSpPr>
          <p:nvPr/>
        </p:nvSpPr>
        <p:spPr bwMode="auto">
          <a:xfrm>
            <a:off x="34925" y="291782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 dirty="0">
                <a:solidFill>
                  <a:schemeClr val="tx1"/>
                </a:solidFill>
                <a:latin typeface="Arial" charset="0"/>
              </a:rPr>
              <a:t>x</a:t>
            </a:r>
            <a:r>
              <a:rPr lang="en-US" altLang="ru-RU" sz="1800" baseline="-25000" dirty="0">
                <a:solidFill>
                  <a:schemeClr val="tx1"/>
                </a:solidFill>
                <a:latin typeface="Arial" charset="0"/>
              </a:rPr>
              <a:t>2</a:t>
            </a:r>
            <a:endParaRPr lang="ru-RU" altLang="ru-RU" sz="1800" baseline="-250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971600" y="4149725"/>
            <a:ext cx="0" cy="1407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1630881" y="4221163"/>
            <a:ext cx="0" cy="1368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3695023" y="5089139"/>
            <a:ext cx="360859" cy="86716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1285375" y="4149725"/>
            <a:ext cx="0" cy="1439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2051720" y="4371975"/>
            <a:ext cx="0" cy="1217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2771800" y="5418754"/>
            <a:ext cx="0" cy="170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2411760" y="4740275"/>
            <a:ext cx="0" cy="849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5563654" y="5546781"/>
            <a:ext cx="45719" cy="85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 Box 351"/>
          <p:cNvSpPr txBox="1">
            <a:spLocks noChangeArrowheads="1"/>
          </p:cNvSpPr>
          <p:nvPr/>
        </p:nvSpPr>
        <p:spPr bwMode="auto">
          <a:xfrm>
            <a:off x="4068763" y="4859338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400" b="1" dirty="0">
                <a:solidFill>
                  <a:schemeClr val="tx1"/>
                </a:solidFill>
                <a:latin typeface="Arial" charset="0"/>
              </a:rPr>
              <a:t>(1)</a:t>
            </a:r>
            <a:endParaRPr lang="ru-RU" altLang="ru-RU" sz="14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8" name="Line 342"/>
          <p:cNvSpPr>
            <a:spLocks noChangeShapeType="1"/>
          </p:cNvSpPr>
          <p:nvPr/>
        </p:nvSpPr>
        <p:spPr bwMode="auto">
          <a:xfrm>
            <a:off x="539750" y="4149725"/>
            <a:ext cx="43211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1" name="Text Box 351"/>
          <p:cNvSpPr txBox="1">
            <a:spLocks noChangeArrowheads="1"/>
          </p:cNvSpPr>
          <p:nvPr/>
        </p:nvSpPr>
        <p:spPr bwMode="auto">
          <a:xfrm>
            <a:off x="3568376" y="4205505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400" b="1" dirty="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ru-RU" altLang="ru-RU" sz="1400" b="1" dirty="0" smtClean="0">
                <a:solidFill>
                  <a:schemeClr val="tx1"/>
                </a:solidFill>
                <a:latin typeface="Arial" charset="0"/>
              </a:rPr>
              <a:t>3</a:t>
            </a:r>
            <a:r>
              <a:rPr lang="en-US" altLang="ru-RU" sz="1400" b="1" dirty="0" smtClean="0">
                <a:solidFill>
                  <a:schemeClr val="tx1"/>
                </a:solidFill>
                <a:latin typeface="Arial" charset="0"/>
              </a:rPr>
              <a:t>)</a:t>
            </a:r>
            <a:endParaRPr lang="ru-RU" altLang="ru-RU" sz="14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6" name="Line 344"/>
          <p:cNvSpPr>
            <a:spLocks noChangeShapeType="1"/>
          </p:cNvSpPr>
          <p:nvPr/>
        </p:nvSpPr>
        <p:spPr bwMode="auto">
          <a:xfrm flipH="1" flipV="1">
            <a:off x="683567" y="1340768"/>
            <a:ext cx="2159645" cy="424882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8" name="Text Box 351"/>
          <p:cNvSpPr txBox="1">
            <a:spLocks noChangeArrowheads="1"/>
          </p:cNvSpPr>
          <p:nvPr/>
        </p:nvSpPr>
        <p:spPr bwMode="auto">
          <a:xfrm>
            <a:off x="1285375" y="2132856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400" b="1" dirty="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ru-RU" altLang="ru-RU" sz="1400" b="1" dirty="0">
                <a:solidFill>
                  <a:schemeClr val="tx1"/>
                </a:solidFill>
                <a:latin typeface="Arial" charset="0"/>
              </a:rPr>
              <a:t>2</a:t>
            </a:r>
            <a:r>
              <a:rPr lang="en-US" altLang="ru-RU" sz="1400" b="1" dirty="0" smtClean="0">
                <a:solidFill>
                  <a:schemeClr val="tx1"/>
                </a:solidFill>
                <a:latin typeface="Arial" charset="0"/>
              </a:rPr>
              <a:t>)</a:t>
            </a:r>
            <a:endParaRPr lang="ru-RU" altLang="ru-RU" sz="1400" b="1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774615" y="2462397"/>
            <a:ext cx="457791" cy="271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4101572" y="4140973"/>
            <a:ext cx="0" cy="5754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0825" y="4036497"/>
            <a:ext cx="311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4</a:t>
            </a:r>
            <a:endParaRPr lang="ru-RU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700337" y="5632395"/>
            <a:ext cx="575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6,5</a:t>
            </a:r>
            <a:endParaRPr lang="ru-RU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28632" y="1349292"/>
            <a:ext cx="720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13</a:t>
            </a:r>
            <a:endParaRPr lang="ru-RU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562609" y="4140973"/>
            <a:ext cx="38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1247731" y="4140973"/>
            <a:ext cx="38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360856" y="4190385"/>
            <a:ext cx="38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795030" y="5220254"/>
            <a:ext cx="38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 flipH="1">
            <a:off x="527894" y="4104892"/>
            <a:ext cx="45719" cy="89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/>
          <p:cNvSpPr/>
          <p:nvPr/>
        </p:nvSpPr>
        <p:spPr>
          <a:xfrm flipV="1">
            <a:off x="1395075" y="4140972"/>
            <a:ext cx="45719" cy="64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 flipH="1">
            <a:off x="2234543" y="4405847"/>
            <a:ext cx="84208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/>
          <p:cNvSpPr/>
          <p:nvPr/>
        </p:nvSpPr>
        <p:spPr>
          <a:xfrm>
            <a:off x="2794692" y="5534184"/>
            <a:ext cx="71413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/>
          <p:cNvSpPr/>
          <p:nvPr/>
        </p:nvSpPr>
        <p:spPr>
          <a:xfrm>
            <a:off x="527893" y="5568281"/>
            <a:ext cx="45719" cy="64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Line 378"/>
          <p:cNvSpPr>
            <a:spLocks noChangeShapeType="1"/>
          </p:cNvSpPr>
          <p:nvPr/>
        </p:nvSpPr>
        <p:spPr bwMode="auto">
          <a:xfrm flipV="1">
            <a:off x="539751" y="4559716"/>
            <a:ext cx="1094112" cy="1029871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4" name="Text Box 380"/>
          <p:cNvSpPr txBox="1">
            <a:spLocks noChangeArrowheads="1"/>
          </p:cNvSpPr>
          <p:nvPr/>
        </p:nvSpPr>
        <p:spPr bwMode="auto">
          <a:xfrm rot="-2589734">
            <a:off x="286081" y="4842389"/>
            <a:ext cx="106197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00CC00"/>
                </a:solidFill>
                <a:latin typeface="Garamond" pitchFamily="18" charset="0"/>
              </a:rPr>
              <a:t>Grad(Z) </a:t>
            </a:r>
            <a:endParaRPr lang="ru-RU" altLang="ru-RU" sz="1800" b="1" dirty="0">
              <a:solidFill>
                <a:srgbClr val="00CC00"/>
              </a:solidFill>
              <a:latin typeface="Garamond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32758" y="5579903"/>
            <a:ext cx="311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61829" y="4414298"/>
            <a:ext cx="311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3</a:t>
            </a:r>
          </a:p>
        </p:txBody>
      </p:sp>
      <p:cxnSp>
        <p:nvCxnSpPr>
          <p:cNvPr id="20" name="Прямая соединительная линия 19"/>
          <p:cNvCxnSpPr>
            <a:stCxn id="39" idx="1"/>
          </p:cNvCxnSpPr>
          <p:nvPr/>
        </p:nvCxnSpPr>
        <p:spPr>
          <a:xfrm flipH="1">
            <a:off x="1432758" y="4559716"/>
            <a:ext cx="2011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flipH="1">
            <a:off x="1138698" y="4559717"/>
            <a:ext cx="2592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 flipH="1">
            <a:off x="762701" y="4559716"/>
            <a:ext cx="2592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 flipH="1">
            <a:off x="421151" y="4556615"/>
            <a:ext cx="2592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22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направления </a:t>
            </a:r>
            <a:r>
              <a:rPr lang="en-US" dirty="0" smtClean="0"/>
              <a:t> Z(X)</a:t>
            </a:r>
            <a:endParaRPr lang="ru-RU" dirty="0"/>
          </a:p>
        </p:txBody>
      </p:sp>
      <p:sp>
        <p:nvSpPr>
          <p:cNvPr id="12" name="Line 337"/>
          <p:cNvSpPr>
            <a:spLocks noChangeShapeType="1"/>
          </p:cNvSpPr>
          <p:nvPr/>
        </p:nvSpPr>
        <p:spPr bwMode="auto">
          <a:xfrm flipH="1">
            <a:off x="538162" y="1320717"/>
            <a:ext cx="1587" cy="42488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" name="Line 338"/>
          <p:cNvSpPr>
            <a:spLocks noChangeShapeType="1"/>
          </p:cNvSpPr>
          <p:nvPr/>
        </p:nvSpPr>
        <p:spPr bwMode="auto">
          <a:xfrm>
            <a:off x="538163" y="5589588"/>
            <a:ext cx="518596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250825" y="5373688"/>
            <a:ext cx="215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>
                <a:solidFill>
                  <a:schemeClr val="tx1"/>
                </a:solidFill>
                <a:latin typeface="Arial" charset="0"/>
              </a:rPr>
              <a:t>0</a:t>
            </a:r>
            <a:endParaRPr lang="ru-RU" altLang="ru-RU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" name="Line 343"/>
          <p:cNvSpPr>
            <a:spLocks noChangeShapeType="1"/>
          </p:cNvSpPr>
          <p:nvPr/>
        </p:nvSpPr>
        <p:spPr bwMode="auto">
          <a:xfrm>
            <a:off x="539750" y="3860800"/>
            <a:ext cx="5040362" cy="1728788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" name="Text Box 346"/>
          <p:cNvSpPr txBox="1">
            <a:spLocks noChangeArrowheads="1"/>
          </p:cNvSpPr>
          <p:nvPr/>
        </p:nvSpPr>
        <p:spPr bwMode="auto">
          <a:xfrm>
            <a:off x="5724128" y="558958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 dirty="0">
                <a:solidFill>
                  <a:schemeClr val="tx1"/>
                </a:solidFill>
                <a:latin typeface="Arial" charset="0"/>
              </a:rPr>
              <a:t>x</a:t>
            </a:r>
            <a:r>
              <a:rPr lang="en-US" altLang="ru-RU" sz="1800" baseline="-25000" dirty="0">
                <a:solidFill>
                  <a:schemeClr val="tx1"/>
                </a:solidFill>
                <a:latin typeface="Arial" charset="0"/>
              </a:rPr>
              <a:t>1</a:t>
            </a:r>
            <a:endParaRPr lang="ru-RU" altLang="ru-RU" sz="1800" baseline="-250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Text Box 347"/>
          <p:cNvSpPr txBox="1">
            <a:spLocks noChangeArrowheads="1"/>
          </p:cNvSpPr>
          <p:nvPr/>
        </p:nvSpPr>
        <p:spPr bwMode="auto">
          <a:xfrm>
            <a:off x="34925" y="291782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 dirty="0">
                <a:solidFill>
                  <a:schemeClr val="tx1"/>
                </a:solidFill>
                <a:latin typeface="Arial" charset="0"/>
              </a:rPr>
              <a:t>x</a:t>
            </a:r>
            <a:r>
              <a:rPr lang="en-US" altLang="ru-RU" sz="1800" baseline="-25000" dirty="0">
                <a:solidFill>
                  <a:schemeClr val="tx1"/>
                </a:solidFill>
                <a:latin typeface="Arial" charset="0"/>
              </a:rPr>
              <a:t>2</a:t>
            </a:r>
            <a:endParaRPr lang="ru-RU" altLang="ru-RU" sz="1800" baseline="-250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971600" y="4149725"/>
            <a:ext cx="0" cy="1407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1630881" y="4221163"/>
            <a:ext cx="0" cy="1368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3695023" y="5089139"/>
            <a:ext cx="360859" cy="86716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1285375" y="4149725"/>
            <a:ext cx="0" cy="1439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2051720" y="4371975"/>
            <a:ext cx="0" cy="1217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2771800" y="5418754"/>
            <a:ext cx="0" cy="170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2411760" y="4740275"/>
            <a:ext cx="0" cy="849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5563654" y="5546781"/>
            <a:ext cx="45719" cy="85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 Box 351"/>
          <p:cNvSpPr txBox="1">
            <a:spLocks noChangeArrowheads="1"/>
          </p:cNvSpPr>
          <p:nvPr/>
        </p:nvSpPr>
        <p:spPr bwMode="auto">
          <a:xfrm>
            <a:off x="4068763" y="4859338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400" b="1" dirty="0">
                <a:solidFill>
                  <a:schemeClr val="tx1"/>
                </a:solidFill>
                <a:latin typeface="Arial" charset="0"/>
              </a:rPr>
              <a:t>(1)</a:t>
            </a:r>
            <a:endParaRPr lang="ru-RU" altLang="ru-RU" sz="14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8" name="Line 342"/>
          <p:cNvSpPr>
            <a:spLocks noChangeShapeType="1"/>
          </p:cNvSpPr>
          <p:nvPr/>
        </p:nvSpPr>
        <p:spPr bwMode="auto">
          <a:xfrm>
            <a:off x="539750" y="4149725"/>
            <a:ext cx="43211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1" name="Text Box 351"/>
          <p:cNvSpPr txBox="1">
            <a:spLocks noChangeArrowheads="1"/>
          </p:cNvSpPr>
          <p:nvPr/>
        </p:nvSpPr>
        <p:spPr bwMode="auto">
          <a:xfrm>
            <a:off x="3568376" y="4205505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400" b="1" dirty="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ru-RU" altLang="ru-RU" sz="1400" b="1" dirty="0" smtClean="0">
                <a:solidFill>
                  <a:schemeClr val="tx1"/>
                </a:solidFill>
                <a:latin typeface="Arial" charset="0"/>
              </a:rPr>
              <a:t>3</a:t>
            </a:r>
            <a:r>
              <a:rPr lang="en-US" altLang="ru-RU" sz="1400" b="1" dirty="0" smtClean="0">
                <a:solidFill>
                  <a:schemeClr val="tx1"/>
                </a:solidFill>
                <a:latin typeface="Arial" charset="0"/>
              </a:rPr>
              <a:t>)</a:t>
            </a:r>
            <a:endParaRPr lang="ru-RU" altLang="ru-RU" sz="14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6" name="Line 344"/>
          <p:cNvSpPr>
            <a:spLocks noChangeShapeType="1"/>
          </p:cNvSpPr>
          <p:nvPr/>
        </p:nvSpPr>
        <p:spPr bwMode="auto">
          <a:xfrm flipH="1" flipV="1">
            <a:off x="683567" y="1340768"/>
            <a:ext cx="2159645" cy="424882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8" name="Text Box 351"/>
          <p:cNvSpPr txBox="1">
            <a:spLocks noChangeArrowheads="1"/>
          </p:cNvSpPr>
          <p:nvPr/>
        </p:nvSpPr>
        <p:spPr bwMode="auto">
          <a:xfrm>
            <a:off x="1285375" y="2132856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400" b="1" dirty="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ru-RU" altLang="ru-RU" sz="1400" b="1" dirty="0">
                <a:solidFill>
                  <a:schemeClr val="tx1"/>
                </a:solidFill>
                <a:latin typeface="Arial" charset="0"/>
              </a:rPr>
              <a:t>2</a:t>
            </a:r>
            <a:r>
              <a:rPr lang="en-US" altLang="ru-RU" sz="1400" b="1" dirty="0" smtClean="0">
                <a:solidFill>
                  <a:schemeClr val="tx1"/>
                </a:solidFill>
                <a:latin typeface="Arial" charset="0"/>
              </a:rPr>
              <a:t>)</a:t>
            </a:r>
            <a:endParaRPr lang="ru-RU" altLang="ru-RU" sz="1400" b="1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774615" y="2462397"/>
            <a:ext cx="457791" cy="271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4101572" y="4140973"/>
            <a:ext cx="0" cy="5754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0825" y="4036497"/>
            <a:ext cx="311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4</a:t>
            </a:r>
            <a:endParaRPr lang="ru-RU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700337" y="5632395"/>
            <a:ext cx="575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6,5</a:t>
            </a:r>
            <a:endParaRPr lang="ru-RU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28632" y="1349292"/>
            <a:ext cx="720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13</a:t>
            </a:r>
            <a:endParaRPr lang="ru-RU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562609" y="4140973"/>
            <a:ext cx="38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1247731" y="4140973"/>
            <a:ext cx="38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360856" y="4190385"/>
            <a:ext cx="38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795030" y="5220254"/>
            <a:ext cx="38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 flipH="1">
            <a:off x="527894" y="4104892"/>
            <a:ext cx="45719" cy="89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/>
          <p:cNvSpPr/>
          <p:nvPr/>
        </p:nvSpPr>
        <p:spPr>
          <a:xfrm flipV="1">
            <a:off x="1395075" y="4140972"/>
            <a:ext cx="45719" cy="64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 flipH="1">
            <a:off x="2234543" y="4405847"/>
            <a:ext cx="84208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/>
          <p:cNvSpPr/>
          <p:nvPr/>
        </p:nvSpPr>
        <p:spPr>
          <a:xfrm>
            <a:off x="2794692" y="5534184"/>
            <a:ext cx="71413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/>
          <p:cNvSpPr/>
          <p:nvPr/>
        </p:nvSpPr>
        <p:spPr>
          <a:xfrm>
            <a:off x="527893" y="5568281"/>
            <a:ext cx="45719" cy="64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Line 378"/>
          <p:cNvSpPr>
            <a:spLocks noChangeShapeType="1"/>
          </p:cNvSpPr>
          <p:nvPr/>
        </p:nvSpPr>
        <p:spPr bwMode="auto">
          <a:xfrm flipV="1">
            <a:off x="539751" y="4559716"/>
            <a:ext cx="1094112" cy="1029871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" name="Line 381"/>
          <p:cNvSpPr>
            <a:spLocks noChangeShapeType="1"/>
          </p:cNvSpPr>
          <p:nvPr/>
        </p:nvSpPr>
        <p:spPr bwMode="auto">
          <a:xfrm>
            <a:off x="52469" y="5053013"/>
            <a:ext cx="1368425" cy="1439862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8" name="Line 381"/>
          <p:cNvSpPr>
            <a:spLocks noChangeShapeType="1"/>
          </p:cNvSpPr>
          <p:nvPr/>
        </p:nvSpPr>
        <p:spPr bwMode="auto">
          <a:xfrm>
            <a:off x="929267" y="4260849"/>
            <a:ext cx="1368425" cy="1439862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3" name="Line 381"/>
          <p:cNvSpPr>
            <a:spLocks noChangeShapeType="1"/>
          </p:cNvSpPr>
          <p:nvPr/>
        </p:nvSpPr>
        <p:spPr bwMode="auto">
          <a:xfrm>
            <a:off x="1592434" y="3708775"/>
            <a:ext cx="1368425" cy="1439862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4" name="Text Box 380"/>
          <p:cNvSpPr txBox="1">
            <a:spLocks noChangeArrowheads="1"/>
          </p:cNvSpPr>
          <p:nvPr/>
        </p:nvSpPr>
        <p:spPr bwMode="auto">
          <a:xfrm rot="-2589734">
            <a:off x="286081" y="4842389"/>
            <a:ext cx="106197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00CC00"/>
                </a:solidFill>
                <a:latin typeface="Garamond" pitchFamily="18" charset="0"/>
              </a:rPr>
              <a:t>Grad(Z) </a:t>
            </a:r>
            <a:endParaRPr lang="ru-RU" altLang="ru-RU" sz="1800" b="1" dirty="0">
              <a:solidFill>
                <a:srgbClr val="00CC00"/>
              </a:solidFill>
              <a:latin typeface="Garamond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32758" y="5579903"/>
            <a:ext cx="311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61829" y="4414298"/>
            <a:ext cx="311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3</a:t>
            </a:r>
          </a:p>
        </p:txBody>
      </p:sp>
      <p:cxnSp>
        <p:nvCxnSpPr>
          <p:cNvPr id="20" name="Прямая соединительная линия 19"/>
          <p:cNvCxnSpPr>
            <a:stCxn id="39" idx="1"/>
          </p:cNvCxnSpPr>
          <p:nvPr/>
        </p:nvCxnSpPr>
        <p:spPr>
          <a:xfrm flipH="1">
            <a:off x="1432758" y="4559716"/>
            <a:ext cx="2011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flipH="1">
            <a:off x="1138698" y="4559717"/>
            <a:ext cx="2592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 flipH="1">
            <a:off x="762701" y="4559716"/>
            <a:ext cx="2592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 flipH="1">
            <a:off x="421151" y="4556615"/>
            <a:ext cx="2592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292080" y="2016452"/>
            <a:ext cx="3672309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dirty="0">
                <a:latin typeface="Arial" charset="0"/>
              </a:rPr>
              <a:t>Проводится </a:t>
            </a:r>
            <a:r>
              <a:rPr lang="ru-RU" altLang="ru-RU" dirty="0" smtClean="0">
                <a:latin typeface="Arial" charset="0"/>
              </a:rPr>
              <a:t>прямая, перпендикулярная вектору-градиенту – она и определяет направление целевой функции </a:t>
            </a:r>
            <a:r>
              <a:rPr lang="en-US" altLang="ru-RU" dirty="0" smtClean="0">
                <a:latin typeface="Arial" charset="0"/>
              </a:rPr>
              <a:t>Z(X).</a:t>
            </a:r>
            <a:endParaRPr lang="ru-RU" altLang="ru-RU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ru-RU" altLang="ru-RU" dirty="0" smtClean="0">
                <a:latin typeface="Arial" charset="0"/>
              </a:rPr>
              <a:t>Перемещаем ее до </a:t>
            </a:r>
            <a:r>
              <a:rPr lang="ru-RU" altLang="ru-RU" dirty="0">
                <a:latin typeface="Arial" charset="0"/>
              </a:rPr>
              <a:t>верхней точки касания с областью допустимых решений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749538" y="6043758"/>
            <a:ext cx="91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Z(X)=0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8" name="Прямая со стрелкой 17"/>
          <p:cNvCxnSpPr>
            <a:stCxn id="8" idx="1"/>
          </p:cNvCxnSpPr>
          <p:nvPr/>
        </p:nvCxnSpPr>
        <p:spPr>
          <a:xfrm flipH="1">
            <a:off x="1404084" y="6228424"/>
            <a:ext cx="345454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44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74650" y="260648"/>
            <a:ext cx="8229600" cy="922338"/>
          </a:xfrm>
        </p:spPr>
        <p:txBody>
          <a:bodyPr/>
          <a:lstStyle/>
          <a:p>
            <a:pPr marL="320040" indent="-320040" eaLnBrk="1" fontAlgn="auto" hangingPunct="1">
              <a:lnSpc>
                <a:spcPct val="75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ru-RU" altLang="ru-RU" sz="3600" dirty="0" smtClean="0">
                <a:latin typeface="Times New Roman" pitchFamily="18" charset="0"/>
              </a:rPr>
              <a:t>Определение решения задачи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468313" y="1638300"/>
            <a:ext cx="82804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2000" dirty="0">
                <a:solidFill>
                  <a:schemeClr val="tx1"/>
                </a:solidFill>
                <a:latin typeface="Arial" charset="0"/>
              </a:rPr>
              <a:t>В данном случае решением задачи является точка </a:t>
            </a:r>
            <a:r>
              <a:rPr lang="ru-RU" altLang="ru-RU" sz="2000" dirty="0" smtClean="0">
                <a:solidFill>
                  <a:schemeClr val="tx1"/>
                </a:solidFill>
                <a:latin typeface="Arial" charset="0"/>
              </a:rPr>
              <a:t>- с</a:t>
            </a:r>
            <a:endParaRPr lang="ru-RU" altLang="ru-RU" sz="2000" dirty="0">
              <a:solidFill>
                <a:schemeClr val="tx1"/>
              </a:solidFill>
              <a:latin typeface="Arial" charset="0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2000" dirty="0">
                <a:solidFill>
                  <a:schemeClr val="tx1"/>
                </a:solidFill>
                <a:latin typeface="Arial" charset="0"/>
              </a:rPr>
              <a:t>Ее координаты </a:t>
            </a:r>
            <a:r>
              <a:rPr lang="en-US" altLang="ru-RU" sz="2000" dirty="0">
                <a:solidFill>
                  <a:schemeClr val="tx1"/>
                </a:solidFill>
                <a:latin typeface="Arial" charset="0"/>
              </a:rPr>
              <a:t>x</a:t>
            </a:r>
            <a:r>
              <a:rPr lang="en-US" altLang="ru-RU" sz="2000" baseline="-25000" dirty="0">
                <a:solidFill>
                  <a:schemeClr val="tx1"/>
                </a:solidFill>
                <a:latin typeface="Arial" charset="0"/>
              </a:rPr>
              <a:t>1</a:t>
            </a:r>
            <a:r>
              <a:rPr lang="en-US" altLang="ru-RU" sz="2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ru-RU" altLang="ru-RU" sz="2000" dirty="0">
                <a:solidFill>
                  <a:schemeClr val="tx1"/>
                </a:solidFill>
                <a:latin typeface="Arial" charset="0"/>
              </a:rPr>
              <a:t>и </a:t>
            </a:r>
            <a:r>
              <a:rPr lang="en-US" altLang="ru-RU" sz="2000" dirty="0">
                <a:solidFill>
                  <a:schemeClr val="tx1"/>
                </a:solidFill>
                <a:latin typeface="Arial" charset="0"/>
              </a:rPr>
              <a:t>x</a:t>
            </a:r>
            <a:r>
              <a:rPr lang="en-US" altLang="ru-RU" sz="2000" baseline="-25000" dirty="0">
                <a:solidFill>
                  <a:schemeClr val="tx1"/>
                </a:solidFill>
                <a:latin typeface="Arial" charset="0"/>
              </a:rPr>
              <a:t>2</a:t>
            </a:r>
            <a:r>
              <a:rPr lang="en-US" altLang="ru-RU" sz="2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ru-RU" altLang="ru-RU" sz="2000" dirty="0">
                <a:solidFill>
                  <a:schemeClr val="tx1"/>
                </a:solidFill>
                <a:latin typeface="Arial" charset="0"/>
              </a:rPr>
              <a:t>можно снять из графика или вычислить из условия, что решение – координаты точки пересечения прямых (1) и (2)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2000" dirty="0">
                <a:solidFill>
                  <a:schemeClr val="tx1"/>
                </a:solidFill>
                <a:latin typeface="Arial" charset="0"/>
              </a:rPr>
              <a:t>Имеем систему уравнений:</a:t>
            </a:r>
          </a:p>
        </p:txBody>
      </p:sp>
      <p:sp>
        <p:nvSpPr>
          <p:cNvPr id="13317" name="Text Box 8"/>
          <p:cNvSpPr txBox="1">
            <a:spLocks noChangeArrowheads="1"/>
          </p:cNvSpPr>
          <p:nvPr/>
        </p:nvSpPr>
        <p:spPr bwMode="auto">
          <a:xfrm>
            <a:off x="539750" y="4868863"/>
            <a:ext cx="8135938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2000" dirty="0">
                <a:solidFill>
                  <a:schemeClr val="tx1"/>
                </a:solidFill>
                <a:latin typeface="Arial" charset="0"/>
              </a:rPr>
              <a:t>Решение есть:  </a:t>
            </a:r>
            <a:r>
              <a:rPr lang="en-US" altLang="ru-RU" sz="2000" dirty="0">
                <a:solidFill>
                  <a:schemeClr val="tx1"/>
                </a:solidFill>
                <a:latin typeface="Arial" charset="0"/>
              </a:rPr>
              <a:t>x</a:t>
            </a:r>
            <a:r>
              <a:rPr lang="en-US" altLang="ru-RU" sz="2000" baseline="-25000" dirty="0">
                <a:solidFill>
                  <a:schemeClr val="tx1"/>
                </a:solidFill>
                <a:latin typeface="Arial" charset="0"/>
              </a:rPr>
              <a:t>1</a:t>
            </a:r>
            <a:r>
              <a:rPr lang="en-US" altLang="ru-RU" sz="2000" dirty="0">
                <a:solidFill>
                  <a:schemeClr val="tx1"/>
                </a:solidFill>
                <a:latin typeface="Arial" charset="0"/>
              </a:rPr>
              <a:t>=5,  x</a:t>
            </a:r>
            <a:r>
              <a:rPr lang="en-US" altLang="ru-RU" sz="2000" baseline="-25000" dirty="0">
                <a:solidFill>
                  <a:schemeClr val="tx1"/>
                </a:solidFill>
                <a:latin typeface="Arial" charset="0"/>
              </a:rPr>
              <a:t>2</a:t>
            </a:r>
            <a:r>
              <a:rPr lang="en-US" altLang="ru-RU" sz="2000" dirty="0">
                <a:solidFill>
                  <a:schemeClr val="tx1"/>
                </a:solidFill>
                <a:latin typeface="Arial" charset="0"/>
              </a:rPr>
              <a:t>=3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2000" dirty="0">
                <a:solidFill>
                  <a:schemeClr val="tx1"/>
                </a:solidFill>
                <a:latin typeface="Arial" charset="0"/>
              </a:rPr>
              <a:t>Таким образом, максимальная выручка равна</a:t>
            </a:r>
            <a:r>
              <a:rPr lang="en-US" altLang="ru-RU" sz="2000" dirty="0">
                <a:solidFill>
                  <a:schemeClr val="tx1"/>
                </a:solidFill>
                <a:latin typeface="Arial" charset="0"/>
              </a:rPr>
              <a:t>  Z</a:t>
            </a:r>
            <a:r>
              <a:rPr lang="en-US" altLang="ru-RU" sz="2000" dirty="0" smtClean="0">
                <a:solidFill>
                  <a:schemeClr val="tx1"/>
                </a:solidFill>
                <a:latin typeface="Arial" charset="0"/>
              </a:rPr>
              <a:t>=</a:t>
            </a:r>
            <a:r>
              <a:rPr lang="ru-RU" altLang="ru-RU" sz="2000" dirty="0" smtClean="0">
                <a:solidFill>
                  <a:schemeClr val="tx1"/>
                </a:solidFill>
                <a:latin typeface="Arial" charset="0"/>
              </a:rPr>
              <a:t> 3*5+3*3=</a:t>
            </a:r>
            <a:r>
              <a:rPr lang="en-US" altLang="ru-RU" sz="2000" dirty="0" smtClean="0">
                <a:solidFill>
                  <a:schemeClr val="tx1"/>
                </a:solidFill>
                <a:latin typeface="Arial" charset="0"/>
              </a:rPr>
              <a:t>24</a:t>
            </a:r>
            <a:r>
              <a:rPr lang="ru-RU" altLang="ru-RU" sz="20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ru-RU" altLang="ru-RU" sz="2000" dirty="0">
                <a:solidFill>
                  <a:schemeClr val="tx1"/>
                </a:solidFill>
                <a:latin typeface="Arial" charset="0"/>
              </a:rPr>
              <a:t>при выпуске продукции х</a:t>
            </a:r>
            <a:r>
              <a:rPr lang="ru-RU" altLang="ru-RU" sz="2000" baseline="-25000" dirty="0">
                <a:solidFill>
                  <a:schemeClr val="tx1"/>
                </a:solidFill>
                <a:latin typeface="Arial" charset="0"/>
              </a:rPr>
              <a:t>1</a:t>
            </a:r>
            <a:r>
              <a:rPr lang="ru-RU" altLang="ru-RU" sz="2000" dirty="0">
                <a:solidFill>
                  <a:schemeClr val="tx1"/>
                </a:solidFill>
                <a:latin typeface="Arial" charset="0"/>
              </a:rPr>
              <a:t>=5 единиц, а продукции х</a:t>
            </a:r>
            <a:r>
              <a:rPr lang="ru-RU" altLang="ru-RU" sz="2000" baseline="-25000" dirty="0">
                <a:solidFill>
                  <a:schemeClr val="tx1"/>
                </a:solidFill>
                <a:latin typeface="Arial" charset="0"/>
              </a:rPr>
              <a:t>2</a:t>
            </a:r>
            <a:r>
              <a:rPr lang="ru-RU" altLang="ru-RU" sz="2000" dirty="0">
                <a:solidFill>
                  <a:schemeClr val="tx1"/>
                </a:solidFill>
                <a:latin typeface="Arial" charset="0"/>
              </a:rPr>
              <a:t>=3 единицы</a:t>
            </a:r>
          </a:p>
        </p:txBody>
      </p:sp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55894" y="3789040"/>
            <a:ext cx="3256148" cy="830997"/>
          </a:xfrm>
          <a:prstGeom prst="rect">
            <a:avLst/>
          </a:prstGeom>
          <a:blipFill rotWithShape="1">
            <a:blip r:embed="rId2"/>
            <a:stretch>
              <a:fillRect b="-1471"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4471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74650" y="260648"/>
            <a:ext cx="8229600" cy="922338"/>
          </a:xfrm>
        </p:spPr>
        <p:txBody>
          <a:bodyPr/>
          <a:lstStyle/>
          <a:p>
            <a:pPr marL="320040" indent="-320040" eaLnBrk="1" fontAlgn="auto" hangingPunct="1">
              <a:lnSpc>
                <a:spcPct val="75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ru-RU" altLang="ru-RU" sz="3600" dirty="0" smtClean="0">
                <a:latin typeface="Times New Roman" pitchFamily="18" charset="0"/>
              </a:rPr>
              <a:t>Область ограничений (вопрос)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479037" y="1543876"/>
            <a:ext cx="8280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lvl="0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ru-RU" sz="2000" dirty="0"/>
              <a:t>Область допустимых решений задачи представлена ниже на рисунке. Как будет записано ограничение (</a:t>
            </a:r>
            <a:r>
              <a:rPr lang="ru-RU" sz="2000" dirty="0" smtClean="0"/>
              <a:t>а</a:t>
            </a:r>
            <a:r>
              <a:rPr lang="en-US" sz="2000" dirty="0" smtClean="0"/>
              <a:t>b</a:t>
            </a:r>
            <a:r>
              <a:rPr lang="ru-RU" sz="2000" dirty="0" smtClean="0"/>
              <a:t>)</a:t>
            </a:r>
            <a:r>
              <a:rPr lang="en-US" sz="2000" dirty="0" smtClean="0"/>
              <a:t>?</a:t>
            </a:r>
            <a:endParaRPr lang="ru-RU" altLang="ru-RU" sz="20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953698" y="2251762"/>
            <a:ext cx="8901" cy="3119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V="1">
            <a:off x="107504" y="5589240"/>
            <a:ext cx="5400600" cy="4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17675" y="5741640"/>
                <a:ext cx="323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675" y="5741640"/>
                <a:ext cx="323527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22642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7784" y="2277009"/>
                <a:ext cx="323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4" y="2277009"/>
                <a:ext cx="323527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22642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единительная линия 9"/>
          <p:cNvCxnSpPr/>
          <p:nvPr/>
        </p:nvCxnSpPr>
        <p:spPr>
          <a:xfrm>
            <a:off x="971599" y="3431754"/>
            <a:ext cx="4356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962698" y="2708920"/>
            <a:ext cx="4356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962696" y="4869160"/>
            <a:ext cx="4356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62697" y="4149080"/>
            <a:ext cx="4356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1691680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2411760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3141505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3851920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4608513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5316608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076" y="5589240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1512814" y="5589272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2240998" y="5591124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970430" y="5592191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681158" y="5589272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4437751" y="5593258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1520918" y="5600273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621078" y="4684494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621077" y="3964414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25625" y="3247088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21076" y="2576988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V="1">
            <a:off x="251520" y="2576988"/>
            <a:ext cx="2988331" cy="30122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013" name="Прямая со стрелкой 43012"/>
          <p:cNvCxnSpPr/>
          <p:nvPr/>
        </p:nvCxnSpPr>
        <p:spPr>
          <a:xfrm flipH="1" flipV="1">
            <a:off x="1561036" y="3088106"/>
            <a:ext cx="602810" cy="547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015" name="Прямая соединительная линия 43014"/>
          <p:cNvCxnSpPr/>
          <p:nvPr/>
        </p:nvCxnSpPr>
        <p:spPr>
          <a:xfrm>
            <a:off x="800837" y="2708920"/>
            <a:ext cx="333911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017" name="Прямая со стрелкой 43016"/>
          <p:cNvCxnSpPr/>
          <p:nvPr/>
        </p:nvCxnSpPr>
        <p:spPr>
          <a:xfrm>
            <a:off x="3681158" y="2708920"/>
            <a:ext cx="0" cy="907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019" name="Прямая соединительная линия 43018"/>
          <p:cNvCxnSpPr/>
          <p:nvPr/>
        </p:nvCxnSpPr>
        <p:spPr>
          <a:xfrm flipV="1">
            <a:off x="953698" y="2564904"/>
            <a:ext cx="4450" cy="30283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021" name="Прямая со стрелкой 43020"/>
          <p:cNvCxnSpPr/>
          <p:nvPr/>
        </p:nvCxnSpPr>
        <p:spPr>
          <a:xfrm>
            <a:off x="958148" y="5301208"/>
            <a:ext cx="9042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022" name="TextBox 43021"/>
          <p:cNvSpPr txBox="1"/>
          <p:nvPr/>
        </p:nvSpPr>
        <p:spPr>
          <a:xfrm>
            <a:off x="971599" y="4684494"/>
            <a:ext cx="56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23937" y="2708920"/>
            <a:ext cx="56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91618" y="2339588"/>
            <a:ext cx="56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p:cxnSp>
        <p:nvCxnSpPr>
          <p:cNvPr id="43024" name="Прямая соединительная линия 43023"/>
          <p:cNvCxnSpPr/>
          <p:nvPr/>
        </p:nvCxnSpPr>
        <p:spPr>
          <a:xfrm flipV="1">
            <a:off x="964850" y="2708920"/>
            <a:ext cx="716427" cy="722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flipV="1">
            <a:off x="1007359" y="2708920"/>
            <a:ext cx="1044361" cy="1079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 flipV="1">
            <a:off x="962599" y="2708920"/>
            <a:ext cx="1507795" cy="1510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 flipV="1">
            <a:off x="971599" y="2743208"/>
            <a:ext cx="351464" cy="344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 flipV="1">
            <a:off x="975252" y="2743208"/>
            <a:ext cx="1796548" cy="1837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739" y="5624159"/>
            <a:ext cx="48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33" name="Прямоугольник 43032"/>
              <p:cNvSpPr/>
              <p:nvPr/>
            </p:nvSpPr>
            <p:spPr>
              <a:xfrm>
                <a:off x="6228184" y="2708920"/>
                <a:ext cx="2021579" cy="403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1) 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–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   </a:t>
                </a:r>
                <a:endParaRPr lang="ru-RU" dirty="0"/>
              </a:p>
            </p:txBody>
          </p:sp>
        </mc:Choice>
        <mc:Fallback xmlns="">
          <p:sp>
            <p:nvSpPr>
              <p:cNvPr id="43033" name="Прямоугольник 430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2708920"/>
                <a:ext cx="2021579" cy="403124"/>
              </a:xfrm>
              <a:prstGeom prst="rect">
                <a:avLst/>
              </a:prstGeom>
              <a:blipFill rotWithShape="1">
                <a:blip r:embed="rId4"/>
                <a:stretch>
                  <a:fillRect l="-2719" b="-223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Прямоугольник 71"/>
              <p:cNvSpPr/>
              <p:nvPr/>
            </p:nvSpPr>
            <p:spPr>
              <a:xfrm>
                <a:off x="6228184" y="3262632"/>
                <a:ext cx="19959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2)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   </a:t>
                </a:r>
                <a:endParaRPr lang="ru-RU" dirty="0"/>
              </a:p>
            </p:txBody>
          </p:sp>
        </mc:Choice>
        <mc:Fallback xmlns="">
          <p:sp>
            <p:nvSpPr>
              <p:cNvPr id="72" name="Прямоугольник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62632"/>
                <a:ext cx="199593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752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Прямоугольник 73"/>
              <p:cNvSpPr/>
              <p:nvPr/>
            </p:nvSpPr>
            <p:spPr>
              <a:xfrm>
                <a:off x="6242525" y="3787966"/>
                <a:ext cx="21434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3)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dirty="0" smtClean="0"/>
                  <a:t>1</a:t>
                </a:r>
                <a:r>
                  <a:rPr lang="en-US" dirty="0"/>
                  <a:t>   </a:t>
                </a:r>
                <a:endParaRPr lang="ru-RU" dirty="0"/>
              </a:p>
            </p:txBody>
          </p:sp>
        </mc:Choice>
        <mc:Fallback xmlns="">
          <p:sp>
            <p:nvSpPr>
              <p:cNvPr id="74" name="Прямоугольник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525" y="3787966"/>
                <a:ext cx="214340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273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Прямоугольник 74"/>
              <p:cNvSpPr/>
              <p:nvPr/>
            </p:nvSpPr>
            <p:spPr>
              <a:xfrm>
                <a:off x="6303438" y="4378887"/>
                <a:ext cx="2021579" cy="403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) 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–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   </a:t>
                </a:r>
                <a:endParaRPr lang="ru-RU" dirty="0"/>
              </a:p>
            </p:txBody>
          </p:sp>
        </mc:Choice>
        <mc:Fallback xmlns="">
          <p:sp>
            <p:nvSpPr>
              <p:cNvPr id="75" name="Прямоугольник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438" y="4378887"/>
                <a:ext cx="2021579" cy="403124"/>
              </a:xfrm>
              <a:prstGeom prst="rect">
                <a:avLst/>
              </a:prstGeom>
              <a:blipFill rotWithShape="1">
                <a:blip r:embed="rId7"/>
                <a:stretch>
                  <a:fillRect l="-2410" b="-242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19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74650" y="260648"/>
            <a:ext cx="8229600" cy="922338"/>
          </a:xfrm>
        </p:spPr>
        <p:txBody>
          <a:bodyPr/>
          <a:lstStyle/>
          <a:p>
            <a:pPr marL="320040" indent="-320040" eaLnBrk="1" fontAlgn="auto" hangingPunct="1">
              <a:lnSpc>
                <a:spcPct val="75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ru-RU" altLang="ru-RU" sz="3600" dirty="0" smtClean="0">
                <a:latin typeface="Times New Roman" pitchFamily="18" charset="0"/>
              </a:rPr>
              <a:t>Область ограничений (</a:t>
            </a:r>
            <a:r>
              <a:rPr lang="ru-RU" altLang="ru-RU" dirty="0" smtClean="0">
                <a:latin typeface="Times New Roman" pitchFamily="18" charset="0"/>
              </a:rPr>
              <a:t>ответ</a:t>
            </a:r>
            <a:r>
              <a:rPr lang="ru-RU" altLang="ru-RU" sz="3600" dirty="0" smtClean="0">
                <a:latin typeface="Times New Roman" pitchFamily="18" charset="0"/>
              </a:rPr>
              <a:t>)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479037" y="1543876"/>
            <a:ext cx="8280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lvl="0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ru-RU" sz="2000" dirty="0"/>
              <a:t>Область допустимых решений задачи представлена ниже на рисунке. Как будет записано ограничение (</a:t>
            </a:r>
            <a:r>
              <a:rPr lang="ru-RU" sz="2000" dirty="0" smtClean="0"/>
              <a:t>а</a:t>
            </a:r>
            <a:r>
              <a:rPr lang="en-US" sz="2000" dirty="0" smtClean="0"/>
              <a:t>b</a:t>
            </a:r>
            <a:r>
              <a:rPr lang="ru-RU" sz="2000" dirty="0" smtClean="0"/>
              <a:t>)</a:t>
            </a:r>
            <a:r>
              <a:rPr lang="en-US" sz="2000" dirty="0" smtClean="0"/>
              <a:t>?</a:t>
            </a:r>
            <a:endParaRPr lang="ru-RU" altLang="ru-RU" sz="20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953698" y="2251762"/>
            <a:ext cx="8901" cy="3119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V="1">
            <a:off x="107504" y="5589240"/>
            <a:ext cx="5400600" cy="4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17675" y="5741640"/>
                <a:ext cx="323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675" y="5741640"/>
                <a:ext cx="323527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22642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7784" y="2277009"/>
                <a:ext cx="323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4" y="2277009"/>
                <a:ext cx="323527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22642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единительная линия 9"/>
          <p:cNvCxnSpPr/>
          <p:nvPr/>
        </p:nvCxnSpPr>
        <p:spPr>
          <a:xfrm>
            <a:off x="971599" y="3431754"/>
            <a:ext cx="4356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962698" y="2708920"/>
            <a:ext cx="4356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962696" y="4869160"/>
            <a:ext cx="4356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62697" y="4149080"/>
            <a:ext cx="4356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1691680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2411760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3141505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3851920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4608513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5316608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076" y="5589240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1512814" y="5589272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2240998" y="5591124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970430" y="5592191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681158" y="5589272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4437751" y="5593258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1520918" y="5600273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621078" y="4684494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621077" y="3964414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25625" y="3247088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21076" y="2576988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V="1">
            <a:off x="251520" y="2576988"/>
            <a:ext cx="2988331" cy="30122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013" name="Прямая со стрелкой 43012"/>
          <p:cNvCxnSpPr/>
          <p:nvPr/>
        </p:nvCxnSpPr>
        <p:spPr>
          <a:xfrm flipH="1" flipV="1">
            <a:off x="1561036" y="3088106"/>
            <a:ext cx="602810" cy="547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015" name="Прямая соединительная линия 43014"/>
          <p:cNvCxnSpPr/>
          <p:nvPr/>
        </p:nvCxnSpPr>
        <p:spPr>
          <a:xfrm>
            <a:off x="800837" y="2708920"/>
            <a:ext cx="333911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017" name="Прямая со стрелкой 43016"/>
          <p:cNvCxnSpPr/>
          <p:nvPr/>
        </p:nvCxnSpPr>
        <p:spPr>
          <a:xfrm>
            <a:off x="3681158" y="2708920"/>
            <a:ext cx="0" cy="907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019" name="Прямая соединительная линия 43018"/>
          <p:cNvCxnSpPr/>
          <p:nvPr/>
        </p:nvCxnSpPr>
        <p:spPr>
          <a:xfrm flipV="1">
            <a:off x="953698" y="2564904"/>
            <a:ext cx="4450" cy="30283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021" name="Прямая со стрелкой 43020"/>
          <p:cNvCxnSpPr/>
          <p:nvPr/>
        </p:nvCxnSpPr>
        <p:spPr>
          <a:xfrm>
            <a:off x="958148" y="5301208"/>
            <a:ext cx="9042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022" name="TextBox 43021"/>
          <p:cNvSpPr txBox="1"/>
          <p:nvPr/>
        </p:nvSpPr>
        <p:spPr>
          <a:xfrm>
            <a:off x="971599" y="4684494"/>
            <a:ext cx="56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23937" y="2708920"/>
            <a:ext cx="56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91618" y="2339588"/>
            <a:ext cx="56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p:cxnSp>
        <p:nvCxnSpPr>
          <p:cNvPr id="43024" name="Прямая соединительная линия 43023"/>
          <p:cNvCxnSpPr/>
          <p:nvPr/>
        </p:nvCxnSpPr>
        <p:spPr>
          <a:xfrm flipV="1">
            <a:off x="964850" y="2708920"/>
            <a:ext cx="716427" cy="722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flipV="1">
            <a:off x="1007359" y="2708920"/>
            <a:ext cx="1044361" cy="1079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 flipV="1">
            <a:off x="962599" y="2708920"/>
            <a:ext cx="1507795" cy="1510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 flipV="1">
            <a:off x="971599" y="2743208"/>
            <a:ext cx="351464" cy="344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 flipV="1">
            <a:off x="975252" y="2743208"/>
            <a:ext cx="1796548" cy="1837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739" y="5624159"/>
            <a:ext cx="48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Прямоугольник 73"/>
              <p:cNvSpPr/>
              <p:nvPr/>
            </p:nvSpPr>
            <p:spPr>
              <a:xfrm>
                <a:off x="6242525" y="3787966"/>
                <a:ext cx="21434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3)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dirty="0" smtClean="0"/>
                  <a:t>1</a:t>
                </a:r>
                <a:r>
                  <a:rPr lang="en-US" dirty="0"/>
                  <a:t>   </a:t>
                </a:r>
                <a:endParaRPr lang="ru-RU" dirty="0"/>
              </a:p>
            </p:txBody>
          </p:sp>
        </mc:Choice>
        <mc:Fallback xmlns="">
          <p:sp>
            <p:nvSpPr>
              <p:cNvPr id="74" name="Прямоугольник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525" y="3787966"/>
                <a:ext cx="214340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273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Прямоугольник 74"/>
              <p:cNvSpPr/>
              <p:nvPr/>
            </p:nvSpPr>
            <p:spPr>
              <a:xfrm>
                <a:off x="6303438" y="4378887"/>
                <a:ext cx="2021579" cy="403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) 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–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   </a:t>
                </a:r>
                <a:endParaRPr lang="ru-RU" dirty="0"/>
              </a:p>
            </p:txBody>
          </p:sp>
        </mc:Choice>
        <mc:Fallback xmlns="">
          <p:sp>
            <p:nvSpPr>
              <p:cNvPr id="75" name="Прямоугольник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438" y="4378887"/>
                <a:ext cx="2021579" cy="403124"/>
              </a:xfrm>
              <a:prstGeom prst="rect">
                <a:avLst/>
              </a:prstGeom>
              <a:blipFill rotWithShape="1">
                <a:blip r:embed="rId5"/>
                <a:stretch>
                  <a:fillRect l="-2410" b="-242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84168" y="5301208"/>
                <a:ext cx="2376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/>
                        </a:rPr>
                        <m:t>−2</m:t>
                      </m:r>
                      <m:r>
                        <a:rPr lang="ru-RU" i="1"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−1 или  2&gt;1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5301208"/>
                <a:ext cx="237626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06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теорема линейного программирования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/>
          <a:lstStyle/>
          <a:p>
            <a:pPr marL="0" indent="0">
              <a:buNone/>
            </a:pPr>
            <a:r>
              <a:rPr lang="ru-RU" sz="2800" i="1" u="sng" dirty="0"/>
              <a:t>Теорема</a:t>
            </a:r>
            <a:r>
              <a:rPr lang="ru-RU" sz="2800" u="sng" dirty="0"/>
              <a:t>.</a:t>
            </a:r>
            <a:r>
              <a:rPr lang="ru-RU" sz="2800" dirty="0"/>
              <a:t>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Если </a:t>
            </a:r>
            <a:r>
              <a:rPr lang="ru-RU" sz="2800" dirty="0"/>
              <a:t>целевая функция ЗЛП достигает экстремального значения в некоторой точке области допустимых решений , то она принимает это значение </a:t>
            </a:r>
            <a:r>
              <a:rPr lang="ru-RU" sz="2800" dirty="0">
                <a:solidFill>
                  <a:srgbClr val="FF0000"/>
                </a:solidFill>
              </a:rPr>
              <a:t>в угловой точке,</a:t>
            </a:r>
            <a:r>
              <a:rPr lang="ru-RU" sz="2800" dirty="0"/>
              <a:t> </a:t>
            </a: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если </a:t>
            </a:r>
            <a:r>
              <a:rPr lang="ru-RU" sz="2800" dirty="0"/>
              <a:t>же более чем в одной угловой точке, то она принимает это же значение в любой из выпуклой линейной комбинации этих </a:t>
            </a:r>
            <a:r>
              <a:rPr lang="ru-RU" sz="2800" dirty="0" smtClean="0"/>
              <a:t>соседних точек</a:t>
            </a:r>
            <a:r>
              <a:rPr lang="ru-RU" sz="2800" dirty="0"/>
              <a:t>.</a:t>
            </a:r>
          </a:p>
          <a:p>
            <a:pPr marL="0" indent="0">
              <a:buNone/>
            </a:pPr>
            <a:endParaRPr lang="ru-RU" sz="2800" dirty="0"/>
          </a:p>
        </p:txBody>
      </p:sp>
      <p:pic>
        <p:nvPicPr>
          <p:cNvPr id="4098" name="Picture 2" descr="http://liubavyshka.ru/_ph/4/2/357458179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573016"/>
            <a:ext cx="952890" cy="9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23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Каноническая форма ЗЛП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3322712" cy="319695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 smtClean="0"/>
                  <a:t>      Исходная ЗЛП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</a:rPr>
                        <m:t>𝑚𝑎𝑥</m:t>
                      </m:r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≤2</m:t>
                      </m:r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≤2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b="0" dirty="0" smtClean="0"/>
              </a:p>
              <a:p>
                <a:pPr marL="0" indent="0">
                  <a:buNone/>
                </a:pPr>
                <a:endParaRPr lang="ru-RU" sz="2400" dirty="0" smtClean="0"/>
              </a:p>
              <a:p>
                <a:pPr marL="0" indent="0">
                  <a:buNone/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3322712" cy="3196952"/>
              </a:xfrm>
              <a:blipFill rotWithShape="1">
                <a:blip r:embed="rId2"/>
                <a:stretch>
                  <a:fillRect t="-15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 txBox="1">
                <a:spLocks/>
              </p:cNvSpPr>
              <p:nvPr/>
            </p:nvSpPr>
            <p:spPr bwMode="auto">
              <a:xfrm>
                <a:off x="3851920" y="1583036"/>
                <a:ext cx="5112568" cy="3214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47675" indent="-447675" algn="l" rtl="0" eaLnBrk="1" fontAlgn="base" hangingPunct="1">
                  <a:spcBef>
                    <a:spcPts val="0"/>
                  </a:spcBef>
                  <a:spcAft>
                    <a:spcPts val="1200"/>
                  </a:spcAft>
                  <a:buFontTx/>
                  <a:buBlip>
                    <a:blip r:embed="rId3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8038" indent="-350838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4"/>
                  </a:buBlip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339725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5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85000"/>
                  <a:buFontTx/>
                  <a:buBlip>
                    <a:blip r:embed="rId6"/>
                  </a:buBlip>
                  <a:tabLst>
                    <a:tab pos="17018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sz="2400" dirty="0" smtClean="0"/>
                  <a:t>       Каноническая форма ЗЛП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sz="2400" b="0" i="1" smtClean="0">
                          <a:latin typeface="Cambria Math"/>
                        </a:rPr>
                        <m:t>+0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ru-RU" sz="2400" b="0" i="1" smtClean="0">
                          <a:latin typeface="Cambria Math"/>
                        </a:rPr>
                        <m:t>+0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400" i="1" smtClean="0">
                          <a:latin typeface="Cambria Math"/>
                        </a:rPr>
                        <m:t>→</m:t>
                      </m:r>
                      <m:r>
                        <a:rPr lang="en-US" sz="2400" i="1" smtClean="0">
                          <a:latin typeface="Cambria Math"/>
                        </a:rPr>
                        <m:t>𝑚𝑎𝑥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ru-RU" sz="2400" dirty="0" smtClean="0"/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latin typeface="Cambria Math"/>
                      </a:rPr>
                      <m:t>+2</m:t>
                    </m:r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400" b="0" i="1" smtClean="0">
                        <a:latin typeface="Cambria Math"/>
                      </a:rPr>
                      <m:t>+1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4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ru-RU" sz="2400" b="0" i="1" smtClean="0">
                        <a:latin typeface="Cambria Math"/>
                      </a:rPr>
                      <m:t>     =</m:t>
                    </m:r>
                    <m:r>
                      <a:rPr lang="en-US" sz="2400" i="1" smtClean="0">
                        <a:latin typeface="Cambria Math"/>
                      </a:rPr>
                      <m:t>2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ru-RU" sz="2400" dirty="0" smtClean="0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400" b="0" i="1" smtClean="0">
                        <a:latin typeface="Cambria Math"/>
                      </a:rPr>
                      <m:t>       +1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4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ru-RU" sz="2400" b="0" i="1" smtClean="0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2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sz="24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FontTx/>
                  <a:buNone/>
                </a:pPr>
                <a:endParaRPr lang="en-US" sz="2400" dirty="0" smtClean="0"/>
              </a:p>
              <a:p>
                <a:pPr marL="0" indent="0">
                  <a:buFontTx/>
                  <a:buNone/>
                </a:pPr>
                <a:endParaRPr lang="ru-RU" sz="2400" dirty="0" smtClean="0"/>
              </a:p>
              <a:p>
                <a:pPr marL="0" indent="0">
                  <a:buFontTx/>
                  <a:buNone/>
                </a:pPr>
                <a:endParaRPr lang="ru-RU" sz="2400" dirty="0"/>
              </a:p>
            </p:txBody>
          </p:sp>
        </mc:Choice>
        <mc:Fallback xmlns="">
          <p:sp>
            <p:nvSpPr>
              <p:cNvPr id="4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1920" y="1583036"/>
                <a:ext cx="5112568" cy="3214116"/>
              </a:xfrm>
              <a:prstGeom prst="rect">
                <a:avLst/>
              </a:prstGeom>
              <a:blipFill rotWithShape="1">
                <a:blip r:embed="rId7"/>
                <a:stretch>
                  <a:fillRect t="-15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единительная линия 5"/>
          <p:cNvCxnSpPr/>
          <p:nvPr/>
        </p:nvCxnSpPr>
        <p:spPr>
          <a:xfrm>
            <a:off x="3851920" y="1556792"/>
            <a:ext cx="0" cy="3240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7504" y="5157191"/>
                <a:ext cx="8496944" cy="437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dirty="0"/>
                          <m:t>− </m:t>
                        </m:r>
                        <m:r>
                          <m:rPr>
                            <m:nor/>
                          </m:rPr>
                          <a:rPr lang="ru-RU" sz="2000" b="0" i="0" dirty="0" smtClean="0"/>
                          <m:t>основные</m:t>
                        </m:r>
                        <m:r>
                          <m:rPr>
                            <m:nor/>
                          </m:rPr>
                          <a:rPr lang="ru-RU" sz="2000" dirty="0"/>
                          <m:t> переменные</m:t>
                        </m:r>
                        <m:r>
                          <a:rPr lang="ru-RU" sz="2000" b="0" i="1" dirty="0" smtClean="0">
                            <a:latin typeface="Cambria Math"/>
                          </a:rPr>
                          <m:t>         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 smtClean="0"/>
                  <a:t>- </a:t>
                </a:r>
                <a:r>
                  <a:rPr lang="ru-RU" sz="2000" dirty="0" smtClean="0"/>
                  <a:t>дополнительные переменные</a:t>
                </a:r>
                <a:endParaRPr lang="ru-RU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157191"/>
                <a:ext cx="8496944" cy="437684"/>
              </a:xfrm>
              <a:prstGeom prst="rect">
                <a:avLst/>
              </a:prstGeom>
              <a:blipFill rotWithShape="1">
                <a:blip r:embed="rId8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22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74650" y="260648"/>
            <a:ext cx="8229600" cy="922338"/>
          </a:xfrm>
        </p:spPr>
        <p:txBody>
          <a:bodyPr/>
          <a:lstStyle/>
          <a:p>
            <a:pPr marL="320040" indent="-320040" eaLnBrk="1" fontAlgn="auto" hangingPunct="1">
              <a:lnSpc>
                <a:spcPct val="75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ru-RU" altLang="ru-RU" sz="3600" dirty="0" smtClean="0">
                <a:latin typeface="Times New Roman" pitchFamily="18" charset="0"/>
              </a:rPr>
              <a:t>Графическое решение задачи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958148" y="2251763"/>
            <a:ext cx="4451" cy="3348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107504" y="5593258"/>
            <a:ext cx="4680520" cy="7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43922" y="5741640"/>
                <a:ext cx="323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22" y="5741640"/>
                <a:ext cx="323527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22642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7784" y="2277009"/>
                <a:ext cx="323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4" y="2277009"/>
                <a:ext cx="323527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22642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единительная линия 9"/>
          <p:cNvCxnSpPr/>
          <p:nvPr/>
        </p:nvCxnSpPr>
        <p:spPr>
          <a:xfrm>
            <a:off x="971599" y="3431754"/>
            <a:ext cx="1610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962698" y="2708920"/>
            <a:ext cx="10890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962696" y="4853027"/>
            <a:ext cx="3825328" cy="16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62697" y="4149080"/>
            <a:ext cx="3825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1691680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2411760" y="3247088"/>
            <a:ext cx="0" cy="2342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3141505" y="3616420"/>
            <a:ext cx="0" cy="1972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3851919" y="3616420"/>
            <a:ext cx="1" cy="1972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4608513" y="3616420"/>
            <a:ext cx="0" cy="1972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40998" y="5591124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681158" y="5589272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6625" y="3964414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21076" y="2576988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3522031" y="1841005"/>
                <a:ext cx="3997762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→</m:t>
                      </m:r>
                      <m:r>
                        <a:rPr lang="en-US" sz="2400" i="1">
                          <a:latin typeface="Cambria Math"/>
                        </a:rPr>
                        <m:t>𝑚𝑎𝑥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+2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≤2</m:t>
                      </m:r>
                      <m:r>
                        <a:rPr lang="ru-RU" sz="2400" b="0" i="1" smtClean="0">
                          <a:latin typeface="Cambria Math"/>
                        </a:rPr>
                        <m:t>        (1)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/>
                            </a:rPr>
                            <m:t>      </m:t>
                          </m:r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≤2</m:t>
                      </m:r>
                      <m:r>
                        <a:rPr lang="ru-RU" sz="2400" b="0" i="1" smtClean="0">
                          <a:latin typeface="Cambria Math"/>
                        </a:rPr>
                        <m:t>          (2)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031" y="1841005"/>
                <a:ext cx="3997762" cy="1569660"/>
              </a:xfrm>
              <a:prstGeom prst="rect">
                <a:avLst/>
              </a:prstGeom>
              <a:blipFill rotWithShape="1">
                <a:blip r:embed="rId4"/>
                <a:stretch>
                  <a:fillRect b="-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единительная линия 8"/>
          <p:cNvCxnSpPr/>
          <p:nvPr/>
        </p:nvCxnSpPr>
        <p:spPr>
          <a:xfrm>
            <a:off x="630076" y="3964414"/>
            <a:ext cx="3529450" cy="1777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36" idx="3"/>
            <a:endCxn id="36" idx="3"/>
          </p:cNvCxnSpPr>
          <p:nvPr/>
        </p:nvCxnSpPr>
        <p:spPr>
          <a:xfrm>
            <a:off x="962599" y="276165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00837" y="2348880"/>
            <a:ext cx="1781684" cy="35774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012" name="Прямая со стрелкой 43011"/>
          <p:cNvCxnSpPr/>
          <p:nvPr/>
        </p:nvCxnSpPr>
        <p:spPr>
          <a:xfrm flipV="1">
            <a:off x="958148" y="4869176"/>
            <a:ext cx="733532" cy="720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34" name="Прямая со стрелкой 43033"/>
          <p:cNvCxnSpPr/>
          <p:nvPr/>
        </p:nvCxnSpPr>
        <p:spPr>
          <a:xfrm flipH="1">
            <a:off x="450489" y="3983797"/>
            <a:ext cx="216024" cy="330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36" name="Прямая со стрелкой 43035"/>
          <p:cNvCxnSpPr/>
          <p:nvPr/>
        </p:nvCxnSpPr>
        <p:spPr>
          <a:xfrm flipH="1">
            <a:off x="800837" y="3140968"/>
            <a:ext cx="386787" cy="290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038" name="TextBox 43037"/>
          <p:cNvSpPr txBox="1"/>
          <p:nvPr/>
        </p:nvSpPr>
        <p:spPr>
          <a:xfrm>
            <a:off x="90449" y="389240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(1)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378481" y="324708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(2)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129366" y="4111280"/>
                <a:ext cx="2030160" cy="400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ru-RU" sz="2000" b="1" i="1" smtClean="0">
                            <a:latin typeface="Cambria Math"/>
                          </a:rPr>
                          <m:t>⋆</m:t>
                        </m:r>
                      </m:sup>
                    </m:sSup>
                    <m:r>
                      <a:rPr lang="en-US" sz="2000" b="1" i="1" smtClean="0">
                        <a:latin typeface="Cambria Math"/>
                      </a:rPr>
                      <m:t>=(</m:t>
                    </m:r>
                    <m:f>
                      <m:fPr>
                        <m:type m:val="skw"/>
                        <m:ctrlPr>
                          <a:rPr lang="ru-RU" sz="2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u-RU" sz="2000" b="1" i="1" smtClean="0"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ru-RU" sz="2000" b="1" i="1" smtClean="0"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a:rPr lang="en-US" sz="2000" b="1" i="1" smtClean="0">
                        <a:latin typeface="Cambria Math"/>
                      </a:rPr>
                      <m:t>;</m:t>
                    </m:r>
                  </m:oMath>
                </a14:m>
                <a:r>
                  <a:rPr lang="ru-R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ru-RU" sz="20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2000" b="1" i="1" smtClean="0"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ru-RU" sz="2000" b="1" i="1" smtClean="0">
                            <a:latin typeface="Cambria Math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sz="2000" b="1" dirty="0" smtClean="0"/>
                  <a:t>)</a:t>
                </a:r>
                <a:endParaRPr lang="ru-RU" sz="2000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366" y="4111280"/>
                <a:ext cx="2030160" cy="400559"/>
              </a:xfrm>
              <a:prstGeom prst="rect">
                <a:avLst/>
              </a:prstGeom>
              <a:blipFill rotWithShape="1">
                <a:blip r:embed="rId5"/>
                <a:stretch>
                  <a:fillRect t="-115152" r="-15616" b="-1787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Прямая со стрелкой 45"/>
          <p:cNvCxnSpPr/>
          <p:nvPr/>
        </p:nvCxnSpPr>
        <p:spPr>
          <a:xfrm flipH="1">
            <a:off x="1925249" y="4373798"/>
            <a:ext cx="252942" cy="234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931134" y="4895681"/>
                <a:ext cx="512979" cy="339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16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𝑪</m:t>
                          </m:r>
                        </m:e>
                      </m:acc>
                    </m:oMath>
                  </m:oMathPara>
                </a14:m>
                <a:endParaRPr lang="ru-RU" sz="1600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134" y="4895681"/>
                <a:ext cx="512979" cy="339132"/>
              </a:xfrm>
              <a:prstGeom prst="rect">
                <a:avLst/>
              </a:prstGeom>
              <a:blipFill rotWithShape="1">
                <a:blip r:embed="rId6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Прямая соединительная линия 95"/>
          <p:cNvCxnSpPr/>
          <p:nvPr/>
        </p:nvCxnSpPr>
        <p:spPr>
          <a:xfrm>
            <a:off x="1324914" y="3999128"/>
            <a:ext cx="1440160" cy="1456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461248" y="5636261"/>
                <a:ext cx="1583746" cy="411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=(0</m:t>
                    </m:r>
                    <m:r>
                      <a:rPr lang="en-US" sz="2000" b="0" i="0" smtClean="0">
                        <a:latin typeface="Cambria Math"/>
                      </a:rPr>
                      <m:t>;0</m:t>
                    </m:r>
                  </m:oMath>
                </a14:m>
                <a:r>
                  <a:rPr lang="en-US" sz="2000" dirty="0" smtClean="0"/>
                  <a:t>)</a:t>
                </a:r>
                <a:endParaRPr lang="ru-RU" sz="20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48" y="5636261"/>
                <a:ext cx="1583746" cy="411395"/>
              </a:xfrm>
              <a:prstGeom prst="rect">
                <a:avLst/>
              </a:prstGeom>
              <a:blipFill rotWithShape="1">
                <a:blip r:embed="rId7"/>
                <a:stretch>
                  <a:fillRect t="-5970" b="-253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1938285" y="5905274"/>
                <a:ext cx="1583746" cy="426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=(1</m:t>
                    </m:r>
                    <m:r>
                      <a:rPr lang="en-US" sz="2000" b="0" i="0" smtClean="0">
                        <a:latin typeface="Cambria Math"/>
                      </a:rPr>
                      <m:t>;0</m:t>
                    </m:r>
                  </m:oMath>
                </a14:m>
                <a:r>
                  <a:rPr lang="en-US" sz="2000" dirty="0" smtClean="0"/>
                  <a:t>)</a:t>
                </a:r>
                <a:endParaRPr lang="ru-RU" sz="20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285" y="5905274"/>
                <a:ext cx="1583746" cy="426463"/>
              </a:xfrm>
              <a:prstGeom prst="rect">
                <a:avLst/>
              </a:prstGeom>
              <a:blipFill rotWithShape="1">
                <a:blip r:embed="rId8"/>
                <a:stretch>
                  <a:fillRect t="-4286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Прямая со стрелкой 55"/>
          <p:cNvCxnSpPr>
            <a:endCxn id="28" idx="0"/>
          </p:cNvCxnSpPr>
          <p:nvPr/>
        </p:nvCxnSpPr>
        <p:spPr>
          <a:xfrm flipV="1">
            <a:off x="2178191" y="5591124"/>
            <a:ext cx="233569" cy="335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30076" y="5250105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83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marL="0" indent="0">
              <a:buNone/>
            </a:pPr>
            <a:r>
              <a:rPr lang="ru-RU" sz="3000" dirty="0" smtClean="0"/>
              <a:t>На </a:t>
            </a:r>
            <a:r>
              <a:rPr lang="ru-RU" sz="3000" dirty="0"/>
              <a:t>этом </a:t>
            </a:r>
            <a:r>
              <a:rPr lang="ru-RU" sz="3000" dirty="0" err="1"/>
              <a:t>вебинаре</a:t>
            </a:r>
            <a:r>
              <a:rPr lang="ru-RU" sz="3000" dirty="0"/>
              <a:t> мы обсудим </a:t>
            </a:r>
            <a:r>
              <a:rPr lang="ru-RU" sz="3000" dirty="0" smtClean="0"/>
              <a:t>вопросы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000" dirty="0"/>
              <a:t> </a:t>
            </a:r>
            <a:r>
              <a:rPr lang="ru-RU" sz="3000" dirty="0" smtClean="0"/>
              <a:t>Рассмотрим </a:t>
            </a:r>
            <a:r>
              <a:rPr lang="ru-RU" sz="3000" dirty="0"/>
              <a:t>графический способ решения задачи </a:t>
            </a:r>
            <a:r>
              <a:rPr lang="ru-RU" sz="3000" dirty="0" smtClean="0"/>
              <a:t>линейного программирования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000" dirty="0" smtClean="0"/>
              <a:t> Выясним </a:t>
            </a:r>
            <a:r>
              <a:rPr lang="ru-RU" sz="3000" dirty="0"/>
              <a:t>идею решения этой задачи алгебраическим способом, получившим название «симплекс-метод». </a:t>
            </a:r>
            <a:endParaRPr lang="ru-RU" sz="3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3000" dirty="0" smtClean="0"/>
              <a:t>Обсудим </a:t>
            </a:r>
            <a:r>
              <a:rPr lang="ru-RU" sz="3000" dirty="0"/>
              <a:t>прямой, двойственный, двухэтапный симплекс-алгоритмы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Тема 2: Решение задач линейного программирования общего </a:t>
            </a:r>
            <a:r>
              <a:rPr lang="ru-RU" i="1" dirty="0" smtClean="0"/>
              <a:t>вида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646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74650" y="260648"/>
            <a:ext cx="8229600" cy="922338"/>
          </a:xfrm>
        </p:spPr>
        <p:txBody>
          <a:bodyPr/>
          <a:lstStyle/>
          <a:p>
            <a:pPr marL="320040" indent="-320040" fontAlgn="auto">
              <a:lnSpc>
                <a:spcPct val="75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ru-RU" altLang="ru-RU" dirty="0">
                <a:latin typeface="Times New Roman" pitchFamily="18" charset="0"/>
              </a:rPr>
              <a:t>Решение расширенной задачи</a:t>
            </a:r>
            <a:endParaRPr lang="ru-RU" altLang="ru-RU" sz="3600" dirty="0" smtClean="0">
              <a:latin typeface="Times New Roman" pitchFamily="18" charset="0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958148" y="2251763"/>
            <a:ext cx="4451" cy="3348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107504" y="5593258"/>
            <a:ext cx="4680520" cy="7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43922" y="5741640"/>
                <a:ext cx="323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22" y="5741640"/>
                <a:ext cx="323527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22642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7784" y="2277009"/>
                <a:ext cx="323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4" y="2277009"/>
                <a:ext cx="323527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22642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единительная линия 9"/>
          <p:cNvCxnSpPr/>
          <p:nvPr/>
        </p:nvCxnSpPr>
        <p:spPr>
          <a:xfrm>
            <a:off x="971599" y="3431754"/>
            <a:ext cx="1610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962698" y="2708920"/>
            <a:ext cx="10890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962696" y="4853027"/>
            <a:ext cx="3825328" cy="16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62697" y="4149080"/>
            <a:ext cx="3825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1691680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2411760" y="3247088"/>
            <a:ext cx="0" cy="2342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3141505" y="3616420"/>
            <a:ext cx="0" cy="1972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3851919" y="3616420"/>
            <a:ext cx="1" cy="1972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4608513" y="3616420"/>
            <a:ext cx="0" cy="1972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40998" y="5591124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681158" y="5589272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6625" y="3964414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21076" y="2576988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30076" y="3964414"/>
            <a:ext cx="3529450" cy="1777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36" idx="3"/>
            <a:endCxn id="36" idx="3"/>
          </p:cNvCxnSpPr>
          <p:nvPr/>
        </p:nvCxnSpPr>
        <p:spPr>
          <a:xfrm>
            <a:off x="962599" y="276165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00837" y="2348880"/>
            <a:ext cx="1781684" cy="35774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012" name="Прямая со стрелкой 43011"/>
          <p:cNvCxnSpPr/>
          <p:nvPr/>
        </p:nvCxnSpPr>
        <p:spPr>
          <a:xfrm flipV="1">
            <a:off x="958148" y="4869176"/>
            <a:ext cx="733532" cy="720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036" name="Прямая со стрелкой 43035"/>
          <p:cNvCxnSpPr/>
          <p:nvPr/>
        </p:nvCxnSpPr>
        <p:spPr>
          <a:xfrm flipH="1">
            <a:off x="800837" y="3140968"/>
            <a:ext cx="386787" cy="290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78481" y="324708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(2)</a:t>
            </a:r>
            <a:endParaRPr lang="ru-RU" dirty="0"/>
          </a:p>
        </p:txBody>
      </p:sp>
      <p:cxnSp>
        <p:nvCxnSpPr>
          <p:cNvPr id="46" name="Прямая со стрелкой 45"/>
          <p:cNvCxnSpPr/>
          <p:nvPr/>
        </p:nvCxnSpPr>
        <p:spPr>
          <a:xfrm flipH="1">
            <a:off x="1925249" y="4373798"/>
            <a:ext cx="252942" cy="234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931134" y="4895681"/>
                <a:ext cx="512979" cy="339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16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𝑪</m:t>
                          </m:r>
                        </m:e>
                      </m:acc>
                    </m:oMath>
                  </m:oMathPara>
                </a14:m>
                <a:endParaRPr lang="ru-RU" sz="1600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134" y="4895681"/>
                <a:ext cx="512979" cy="339132"/>
              </a:xfrm>
              <a:prstGeom prst="rect">
                <a:avLst/>
              </a:prstGeom>
              <a:blipFill rotWithShape="1">
                <a:blip r:embed="rId5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Прямая соединительная линия 95"/>
          <p:cNvCxnSpPr/>
          <p:nvPr/>
        </p:nvCxnSpPr>
        <p:spPr>
          <a:xfrm>
            <a:off x="1324914" y="3999128"/>
            <a:ext cx="1440160" cy="14562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25334" y="5905274"/>
                <a:ext cx="1927192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sz="2000" b="1" i="1" smtClean="0">
                            <a:latin typeface="Cambria Math"/>
                          </a:rPr>
                          <m:t>𝟎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=(0</m:t>
                    </m:r>
                    <m:r>
                      <a:rPr lang="en-US" sz="2000" b="0" i="0" smtClean="0">
                        <a:latin typeface="Cambria Math"/>
                      </a:rPr>
                      <m:t>;0;2;2</m:t>
                    </m:r>
                  </m:oMath>
                </a14:m>
                <a:r>
                  <a:rPr lang="en-US" sz="2000" dirty="0" smtClean="0"/>
                  <a:t>)</a:t>
                </a:r>
                <a:endParaRPr lang="ru-RU" sz="20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4" y="5905274"/>
                <a:ext cx="1927192" cy="407099"/>
              </a:xfrm>
              <a:prstGeom prst="rect">
                <a:avLst/>
              </a:prstGeom>
              <a:blipFill rotWithShape="1">
                <a:blip r:embed="rId6"/>
                <a:stretch>
                  <a:fillRect t="-4545" r="-1899" b="-287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1938284" y="5905274"/>
                <a:ext cx="1913635" cy="411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ru-RU" sz="2000" b="1" i="1">
                            <a:latin typeface="Cambria Math"/>
                          </a:rPr>
                          <m:t>ʹ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=(1</m:t>
                    </m:r>
                    <m:r>
                      <a:rPr lang="en-US" sz="2000" b="0" i="0" smtClean="0">
                        <a:latin typeface="Cambria Math"/>
                      </a:rPr>
                      <m:t>;0;2;0</m:t>
                    </m:r>
                  </m:oMath>
                </a14:m>
                <a:r>
                  <a:rPr lang="en-US" sz="2000" dirty="0" smtClean="0"/>
                  <a:t>)</a:t>
                </a:r>
                <a:endParaRPr lang="ru-RU" sz="20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284" y="5905274"/>
                <a:ext cx="1913635" cy="411651"/>
              </a:xfrm>
              <a:prstGeom prst="rect">
                <a:avLst/>
              </a:prstGeom>
              <a:blipFill rotWithShape="1">
                <a:blip r:embed="rId7"/>
                <a:stretch>
                  <a:fillRect t="-4478" b="-268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Прямая со стрелкой 55"/>
          <p:cNvCxnSpPr>
            <a:endCxn id="28" idx="0"/>
          </p:cNvCxnSpPr>
          <p:nvPr/>
        </p:nvCxnSpPr>
        <p:spPr>
          <a:xfrm flipV="1">
            <a:off x="2178191" y="5591124"/>
            <a:ext cx="233569" cy="335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30076" y="5250105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Объект 2"/>
              <p:cNvSpPr txBox="1">
                <a:spLocks/>
              </p:cNvSpPr>
              <p:nvPr/>
            </p:nvSpPr>
            <p:spPr bwMode="auto">
              <a:xfrm>
                <a:off x="3059832" y="1525750"/>
                <a:ext cx="5564399" cy="20066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47675" indent="-447675" algn="l" rtl="0" eaLnBrk="1" fontAlgn="base" hangingPunct="1">
                  <a:spcBef>
                    <a:spcPts val="0"/>
                  </a:spcBef>
                  <a:spcAft>
                    <a:spcPts val="1200"/>
                  </a:spcAft>
                  <a:buFontTx/>
                  <a:buBlip>
                    <a:blip r:embed="rId8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8038" indent="-350838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9"/>
                  </a:buBlip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339725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10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85000"/>
                  <a:buFontTx/>
                  <a:buBlip>
                    <a:blip r:embed="rId11"/>
                  </a:buBlip>
                  <a:tabLst>
                    <a:tab pos="17018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en-US" sz="22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sz="2200" b="0" i="1" smtClean="0">
                          <a:latin typeface="Cambria Math"/>
                        </a:rPr>
                        <m:t>+0</m:t>
                      </m:r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sz="2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ru-RU" sz="2200" b="0" i="1" smtClean="0">
                          <a:latin typeface="Cambria Math"/>
                        </a:rPr>
                        <m:t>+0</m:t>
                      </m:r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sz="2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200" b="0" i="1" smtClean="0">
                          <a:latin typeface="Cambria Math"/>
                        </a:rPr>
                        <m:t>→</m:t>
                      </m:r>
                      <m:r>
                        <a:rPr lang="en-US" sz="2200" b="0" i="1" smtClean="0">
                          <a:latin typeface="Cambria Math"/>
                        </a:rPr>
                        <m:t>𝑚𝑎𝑥</m:t>
                      </m:r>
                    </m:oMath>
                  </m:oMathPara>
                </a14:m>
                <a:endParaRPr lang="en-US" sz="2200" dirty="0" smtClean="0"/>
              </a:p>
              <a:p>
                <a:pPr marL="0" indent="0">
                  <a:buNone/>
                </a:pPr>
                <a:r>
                  <a:rPr lang="ru-RU" sz="2400" dirty="0" smtClean="0"/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+2</m:t>
                    </m:r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400" b="0" i="1" smtClean="0">
                        <a:latin typeface="Cambria Math"/>
                      </a:rPr>
                      <m:t>+1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400" b="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ru-RU" sz="2400" b="0" i="1" smtClean="0">
                        <a:latin typeface="Cambria Math"/>
                      </a:rPr>
                      <m:t>     =</m:t>
                    </m:r>
                    <m:r>
                      <a:rPr lang="en-US" sz="2400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sz="2400" dirty="0" smtClean="0"/>
                  <a:t>         (1)</a:t>
                </a:r>
              </a:p>
              <a:p>
                <a:pPr marL="0" indent="0">
                  <a:buNone/>
                </a:pPr>
                <a:r>
                  <a:rPr lang="ru-RU" sz="2400" dirty="0" smtClean="0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400" b="0" i="1" smtClean="0">
                        <a:latin typeface="Cambria Math"/>
                      </a:rPr>
                      <m:t>       +1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400" b="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ru-RU" sz="2400" b="0" i="1" smtClean="0">
                        <a:latin typeface="Cambria Math"/>
                      </a:rPr>
                      <m:t>=</m:t>
                    </m:r>
                    <m:r>
                      <a:rPr lang="en-US" sz="2400" b="0" i="1">
                        <a:latin typeface="Cambria Math"/>
                      </a:rPr>
                      <m:t>2</m:t>
                    </m:r>
                  </m:oMath>
                </a14:m>
                <a:r>
                  <a:rPr lang="en-US" sz="2400" dirty="0" smtClean="0"/>
                  <a:t>        (2)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sz="2400" b="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FontTx/>
                  <a:buNone/>
                </a:pPr>
                <a:endParaRPr lang="en-US" sz="2400" dirty="0" smtClean="0"/>
              </a:p>
              <a:p>
                <a:pPr marL="0" indent="0">
                  <a:buFontTx/>
                  <a:buNone/>
                </a:pPr>
                <a:endParaRPr lang="ru-RU" sz="2400" dirty="0"/>
              </a:p>
            </p:txBody>
          </p:sp>
        </mc:Choice>
        <mc:Fallback xmlns="">
          <p:sp>
            <p:nvSpPr>
              <p:cNvPr id="37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9832" y="1525750"/>
                <a:ext cx="5564399" cy="200661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Прямая со стрелкой 37"/>
          <p:cNvCxnSpPr/>
          <p:nvPr/>
        </p:nvCxnSpPr>
        <p:spPr>
          <a:xfrm flipV="1">
            <a:off x="741776" y="5577486"/>
            <a:ext cx="233569" cy="335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 flipH="1">
            <a:off x="1444113" y="3717032"/>
            <a:ext cx="332947" cy="394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69916" y="3347700"/>
                <a:ext cx="9418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𝒁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ru-RU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/>
                            </a:rPr>
                            <m:t>𝑿</m:t>
                          </m:r>
                        </m:e>
                        <m:sup>
                          <m:r>
                            <a:rPr lang="ru-RU" b="1" i="1">
                              <a:latin typeface="Cambria Math"/>
                            </a:rPr>
                            <m:t>⋆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916" y="3347700"/>
                <a:ext cx="941843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90449" y="389240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(1)</a:t>
            </a:r>
            <a:endParaRPr lang="ru-RU" dirty="0"/>
          </a:p>
        </p:txBody>
      </p:sp>
      <p:cxnSp>
        <p:nvCxnSpPr>
          <p:cNvPr id="44" name="Прямая со стрелкой 43"/>
          <p:cNvCxnSpPr/>
          <p:nvPr/>
        </p:nvCxnSpPr>
        <p:spPr>
          <a:xfrm flipH="1">
            <a:off x="450489" y="3983797"/>
            <a:ext cx="216024" cy="330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129366" y="4111280"/>
                <a:ext cx="2414556" cy="414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ru-RU" sz="2000" b="1" i="1" smtClean="0">
                            <a:latin typeface="Cambria Math"/>
                          </a:rPr>
                          <m:t>⋆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=(</m:t>
                    </m:r>
                    <m:f>
                      <m:fPr>
                        <m:type m:val="skw"/>
                        <m:ctrlPr>
                          <a:rPr lang="ru-RU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u-RU" sz="20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ru-RU" sz="2000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;</m:t>
                    </m:r>
                  </m:oMath>
                </a14:m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ru-RU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20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ru-RU" sz="2000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;0;0</m:t>
                    </m:r>
                  </m:oMath>
                </a14:m>
                <a:r>
                  <a:rPr lang="en-US" sz="2000" dirty="0" smtClean="0"/>
                  <a:t>)</a:t>
                </a:r>
                <a:endParaRPr lang="ru-RU" sz="20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366" y="4111280"/>
                <a:ext cx="2414556" cy="414152"/>
              </a:xfrm>
              <a:prstGeom prst="rect">
                <a:avLst/>
              </a:prstGeom>
              <a:blipFill rotWithShape="1">
                <a:blip r:embed="rId14"/>
                <a:stretch>
                  <a:fillRect t="-110294" b="-1720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88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74650" y="260648"/>
            <a:ext cx="8229600" cy="922338"/>
          </a:xfrm>
        </p:spPr>
        <p:txBody>
          <a:bodyPr/>
          <a:lstStyle/>
          <a:p>
            <a:pPr marL="320040" indent="-320040" fontAlgn="auto">
              <a:lnSpc>
                <a:spcPct val="75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ru-RU" altLang="ru-RU" dirty="0" smtClean="0">
                <a:latin typeface="Times New Roman" pitchFamily="18" charset="0"/>
              </a:rPr>
              <a:t>Идея симплекс-метода</a:t>
            </a:r>
            <a:endParaRPr lang="ru-RU" altLang="ru-RU" sz="3600" dirty="0" smtClean="0">
              <a:latin typeface="Times New Roman" pitchFamily="18" charset="0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958148" y="2251763"/>
            <a:ext cx="4451" cy="3348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107504" y="5593258"/>
            <a:ext cx="4680520" cy="7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43922" y="5741640"/>
                <a:ext cx="323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22" y="5741640"/>
                <a:ext cx="323527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22642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7784" y="2277009"/>
                <a:ext cx="323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4" y="2277009"/>
                <a:ext cx="323527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22642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единительная линия 9"/>
          <p:cNvCxnSpPr/>
          <p:nvPr/>
        </p:nvCxnSpPr>
        <p:spPr>
          <a:xfrm>
            <a:off x="971599" y="3431754"/>
            <a:ext cx="1610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962698" y="2708920"/>
            <a:ext cx="10890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962696" y="4853027"/>
            <a:ext cx="3825328" cy="16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62697" y="4149080"/>
            <a:ext cx="3825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1691680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2411760" y="3247088"/>
            <a:ext cx="0" cy="2342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3141505" y="3616420"/>
            <a:ext cx="0" cy="1972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3851919" y="3616420"/>
            <a:ext cx="1" cy="1972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4608513" y="3616420"/>
            <a:ext cx="0" cy="1972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40998" y="5591124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681158" y="5589272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6625" y="3964414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21076" y="2576988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30076" y="3964414"/>
            <a:ext cx="3529450" cy="1777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36" idx="3"/>
            <a:endCxn id="36" idx="3"/>
          </p:cNvCxnSpPr>
          <p:nvPr/>
        </p:nvCxnSpPr>
        <p:spPr>
          <a:xfrm>
            <a:off x="962599" y="276165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00837" y="2348880"/>
            <a:ext cx="1781684" cy="35774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012" name="Прямая со стрелкой 43011"/>
          <p:cNvCxnSpPr/>
          <p:nvPr/>
        </p:nvCxnSpPr>
        <p:spPr>
          <a:xfrm flipV="1">
            <a:off x="958148" y="4869176"/>
            <a:ext cx="733532" cy="720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036" name="Прямая со стрелкой 43035"/>
          <p:cNvCxnSpPr/>
          <p:nvPr/>
        </p:nvCxnSpPr>
        <p:spPr>
          <a:xfrm flipH="1">
            <a:off x="800837" y="3140968"/>
            <a:ext cx="386787" cy="290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78481" y="324708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(2)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129366" y="4111280"/>
                <a:ext cx="2414556" cy="414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ru-RU" sz="2000" b="1" i="1" smtClean="0">
                            <a:latin typeface="Cambria Math"/>
                          </a:rPr>
                          <m:t>⋆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=(</m:t>
                    </m:r>
                    <m:f>
                      <m:fPr>
                        <m:type m:val="skw"/>
                        <m:ctrlPr>
                          <a:rPr lang="ru-RU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u-RU" sz="20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ru-RU" sz="2000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;</m:t>
                    </m:r>
                  </m:oMath>
                </a14:m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ru-RU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20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ru-RU" sz="2000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;0;0</m:t>
                    </m:r>
                  </m:oMath>
                </a14:m>
                <a:r>
                  <a:rPr lang="en-US" sz="2000" dirty="0" smtClean="0"/>
                  <a:t>)</a:t>
                </a:r>
                <a:endParaRPr lang="ru-RU" sz="20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366" y="4111280"/>
                <a:ext cx="2414556" cy="414152"/>
              </a:xfrm>
              <a:prstGeom prst="rect">
                <a:avLst/>
              </a:prstGeom>
              <a:blipFill rotWithShape="1">
                <a:blip r:embed="rId4"/>
                <a:stretch>
                  <a:fillRect t="-110294" b="-1720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Прямая со стрелкой 45"/>
          <p:cNvCxnSpPr/>
          <p:nvPr/>
        </p:nvCxnSpPr>
        <p:spPr>
          <a:xfrm flipH="1">
            <a:off x="1925249" y="4373798"/>
            <a:ext cx="252942" cy="234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931134" y="4895681"/>
                <a:ext cx="512979" cy="339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16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𝑪</m:t>
                          </m:r>
                        </m:e>
                      </m:acc>
                    </m:oMath>
                  </m:oMathPara>
                </a14:m>
                <a:endParaRPr lang="ru-RU" sz="1600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134" y="4895681"/>
                <a:ext cx="512979" cy="339132"/>
              </a:xfrm>
              <a:prstGeom prst="rect">
                <a:avLst/>
              </a:prstGeom>
              <a:blipFill rotWithShape="1">
                <a:blip r:embed="rId5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Прямая соединительная линия 95"/>
          <p:cNvCxnSpPr/>
          <p:nvPr/>
        </p:nvCxnSpPr>
        <p:spPr>
          <a:xfrm>
            <a:off x="1324914" y="3999128"/>
            <a:ext cx="1440160" cy="14562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25334" y="5905274"/>
                <a:ext cx="1927192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sz="2000" b="1" i="1" smtClean="0">
                            <a:latin typeface="Cambria Math"/>
                          </a:rPr>
                          <m:t>𝟎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=(0</m:t>
                    </m:r>
                    <m:r>
                      <a:rPr lang="en-US" sz="2000" b="0" i="0" smtClean="0">
                        <a:latin typeface="Cambria Math"/>
                      </a:rPr>
                      <m:t>;0;2;2</m:t>
                    </m:r>
                  </m:oMath>
                </a14:m>
                <a:r>
                  <a:rPr lang="en-US" sz="2000" dirty="0" smtClean="0"/>
                  <a:t>)</a:t>
                </a:r>
                <a:endParaRPr lang="ru-RU" sz="20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4" y="5905274"/>
                <a:ext cx="1927192" cy="407099"/>
              </a:xfrm>
              <a:prstGeom prst="rect">
                <a:avLst/>
              </a:prstGeom>
              <a:blipFill rotWithShape="1">
                <a:blip r:embed="rId6"/>
                <a:stretch>
                  <a:fillRect t="-4545" r="-1899" b="-287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1938284" y="5905274"/>
                <a:ext cx="1913635" cy="411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ru-RU" sz="2000" b="1" i="1">
                            <a:latin typeface="Cambria Math"/>
                          </a:rPr>
                          <m:t>ʹ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=(1</m:t>
                    </m:r>
                    <m:r>
                      <a:rPr lang="en-US" sz="2000" b="0" i="0" smtClean="0">
                        <a:latin typeface="Cambria Math"/>
                      </a:rPr>
                      <m:t>;0;2;0</m:t>
                    </m:r>
                  </m:oMath>
                </a14:m>
                <a:r>
                  <a:rPr lang="en-US" sz="2000" dirty="0" smtClean="0"/>
                  <a:t>)</a:t>
                </a:r>
                <a:endParaRPr lang="ru-RU" sz="20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284" y="5905274"/>
                <a:ext cx="1913635" cy="411651"/>
              </a:xfrm>
              <a:prstGeom prst="rect">
                <a:avLst/>
              </a:prstGeom>
              <a:blipFill rotWithShape="1">
                <a:blip r:embed="rId7"/>
                <a:stretch>
                  <a:fillRect t="-4478" b="-268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Прямая со стрелкой 55"/>
          <p:cNvCxnSpPr>
            <a:endCxn id="28" idx="0"/>
          </p:cNvCxnSpPr>
          <p:nvPr/>
        </p:nvCxnSpPr>
        <p:spPr>
          <a:xfrm flipV="1">
            <a:off x="2178191" y="5591124"/>
            <a:ext cx="233569" cy="335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30076" y="5250105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cxnSp>
        <p:nvCxnSpPr>
          <p:cNvPr id="38" name="Прямая со стрелкой 37"/>
          <p:cNvCxnSpPr/>
          <p:nvPr/>
        </p:nvCxnSpPr>
        <p:spPr>
          <a:xfrm flipV="1">
            <a:off x="741776" y="5577486"/>
            <a:ext cx="233569" cy="335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 flipH="1">
            <a:off x="1444113" y="3717032"/>
            <a:ext cx="332947" cy="394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69916" y="3347700"/>
                <a:ext cx="9418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𝒁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ru-RU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/>
                            </a:rPr>
                            <m:t>𝑿</m:t>
                          </m:r>
                        </m:e>
                        <m:sup>
                          <m:r>
                            <a:rPr lang="ru-RU" b="1" i="1">
                              <a:latin typeface="Cambria Math"/>
                            </a:rPr>
                            <m:t>⋆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916" y="3347700"/>
                <a:ext cx="941843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90449" y="389240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(1)</a:t>
            </a:r>
            <a:endParaRPr lang="ru-RU" dirty="0"/>
          </a:p>
        </p:txBody>
      </p:sp>
      <p:cxnSp>
        <p:nvCxnSpPr>
          <p:cNvPr id="44" name="Прямая со стрелкой 43"/>
          <p:cNvCxnSpPr/>
          <p:nvPr/>
        </p:nvCxnSpPr>
        <p:spPr>
          <a:xfrm flipH="1">
            <a:off x="450489" y="3983797"/>
            <a:ext cx="216024" cy="330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95101" y="1700808"/>
            <a:ext cx="5493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Заключается в целенаправленном переборе угловых точек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705685" y="3056102"/>
                <a:ext cx="1927192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sz="2000" b="1" i="1" smtClean="0">
                            <a:latin typeface="Cambria Math"/>
                          </a:rPr>
                          <m:t>𝟎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=(0</m:t>
                    </m:r>
                    <m:r>
                      <a:rPr lang="en-US" sz="2000" b="0" i="0" smtClean="0">
                        <a:latin typeface="Cambria Math"/>
                      </a:rPr>
                      <m:t>;0;2;2</m:t>
                    </m:r>
                  </m:oMath>
                </a14:m>
                <a:r>
                  <a:rPr lang="en-US" sz="2000" dirty="0" smtClean="0"/>
                  <a:t>)</a:t>
                </a:r>
                <a:endParaRPr lang="ru-RU" sz="20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685" y="3056102"/>
                <a:ext cx="1927192" cy="407099"/>
              </a:xfrm>
              <a:prstGeom prst="rect">
                <a:avLst/>
              </a:prstGeom>
              <a:blipFill rotWithShape="1">
                <a:blip r:embed="rId9"/>
                <a:stretch>
                  <a:fillRect t="-4478" r="-1582" b="-268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948264" y="3080535"/>
                <a:ext cx="1913635" cy="411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ru-RU" sz="2000" b="1" i="1">
                            <a:latin typeface="Cambria Math"/>
                          </a:rPr>
                          <m:t>ʹ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=(1</m:t>
                    </m:r>
                    <m:r>
                      <a:rPr lang="en-US" sz="2000" b="0" i="0" smtClean="0">
                        <a:latin typeface="Cambria Math"/>
                      </a:rPr>
                      <m:t>;0;2;0</m:t>
                    </m:r>
                  </m:oMath>
                </a14:m>
                <a:r>
                  <a:rPr lang="en-US" sz="2000" dirty="0" smtClean="0"/>
                  <a:t>)</a:t>
                </a:r>
                <a:endParaRPr lang="ru-RU" sz="20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3080535"/>
                <a:ext cx="1913635" cy="411651"/>
              </a:xfrm>
              <a:prstGeom prst="rect">
                <a:avLst/>
              </a:prstGeom>
              <a:blipFill rotWithShape="1">
                <a:blip r:embed="rId10"/>
                <a:stretch>
                  <a:fillRect t="-4412" b="-2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508104" y="3717032"/>
                <a:ext cx="1224136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Базис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3717032"/>
                <a:ext cx="1224136" cy="375552"/>
              </a:xfrm>
              <a:prstGeom prst="rect">
                <a:avLst/>
              </a:prstGeom>
              <a:blipFill rotWithShape="1">
                <a:blip r:embed="rId11"/>
                <a:stretch>
                  <a:fillRect l="-4500" t="-4918" b="-278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164288" y="3704630"/>
                <a:ext cx="1224136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Базис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ru-RU" b="1" i="1">
                            <a:latin typeface="Cambria Math"/>
                          </a:rPr>
                          <m:t>ʹ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704630"/>
                <a:ext cx="1224136" cy="379656"/>
              </a:xfrm>
              <a:prstGeom prst="rect">
                <a:avLst/>
              </a:prstGeom>
              <a:blipFill rotWithShape="1">
                <a:blip r:embed="rId12"/>
                <a:stretch>
                  <a:fillRect l="-3980" t="-4839" b="-25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255804"/>
                  </p:ext>
                </p:extLst>
              </p:nvPr>
            </p:nvGraphicFramePr>
            <p:xfrm>
              <a:off x="5793076" y="4407249"/>
              <a:ext cx="654191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4191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dirty="0" smtClean="0"/>
                                      <m:t> 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dirty="0" smtClean="0"/>
                                      <m:t> 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255804"/>
                  </p:ext>
                </p:extLst>
              </p:nvPr>
            </p:nvGraphicFramePr>
            <p:xfrm>
              <a:off x="5793076" y="4407249"/>
              <a:ext cx="654191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419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t="-1639" b="-1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t="-1016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Таблица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3492924"/>
                  </p:ext>
                </p:extLst>
              </p:nvPr>
            </p:nvGraphicFramePr>
            <p:xfrm>
              <a:off x="7449260" y="4418164"/>
              <a:ext cx="654191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4191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dirty="0" smtClean="0"/>
                                      <m:t> 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dirty="0" smtClean="0"/>
                                      <m:t> 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Таблица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3492924"/>
                  </p:ext>
                </p:extLst>
              </p:nvPr>
            </p:nvGraphicFramePr>
            <p:xfrm>
              <a:off x="7449260" y="4418164"/>
              <a:ext cx="654191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419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4"/>
                          <a:stretch>
                            <a:fillRect l="-935" t="-1639" r="-935" b="-1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4"/>
                          <a:stretch>
                            <a:fillRect l="-935" t="-103333" r="-935" b="-1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4867449" y="4417412"/>
                <a:ext cx="5564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ru-RU" dirty="0"/>
                            <m:t> </m:t>
                          </m:r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449" y="4417412"/>
                <a:ext cx="556499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Прямая со стрелкой 19"/>
          <p:cNvCxnSpPr>
            <a:endCxn id="12" idx="1"/>
          </p:cNvCxnSpPr>
          <p:nvPr/>
        </p:nvCxnSpPr>
        <p:spPr>
          <a:xfrm>
            <a:off x="5292080" y="4608770"/>
            <a:ext cx="500996" cy="169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>
            <a:off x="6447268" y="4786744"/>
            <a:ext cx="500996" cy="169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Прямоугольник 50"/>
              <p:cNvSpPr/>
              <p:nvPr/>
            </p:nvSpPr>
            <p:spPr>
              <a:xfrm>
                <a:off x="6762708" y="4800553"/>
                <a:ext cx="556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ru-RU" dirty="0"/>
                            <m:t> </m:t>
                          </m:r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1" name="Прямоугольник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708" y="4800553"/>
                <a:ext cx="556498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Прямая со стрелкой 26"/>
          <p:cNvCxnSpPr>
            <a:stCxn id="3" idx="3"/>
            <a:endCxn id="47" idx="1"/>
          </p:cNvCxnSpPr>
          <p:nvPr/>
        </p:nvCxnSpPr>
        <p:spPr>
          <a:xfrm flipV="1">
            <a:off x="6732240" y="3894458"/>
            <a:ext cx="432048" cy="10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3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Прямой симплекс-метод </a:t>
            </a:r>
            <a:br>
              <a:rPr lang="ru-RU" dirty="0" smtClean="0"/>
            </a:br>
            <a:r>
              <a:rPr lang="ru-RU" dirty="0" smtClean="0"/>
              <a:t>(нулевая таблица)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 bwMode="auto">
              <a:xfrm>
                <a:off x="21100" y="2297977"/>
                <a:ext cx="4104456" cy="591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47675" indent="-447675" algn="l" rtl="0" eaLnBrk="1" fontAlgn="base" hangingPunct="1">
                  <a:spcBef>
                    <a:spcPts val="0"/>
                  </a:spcBef>
                  <a:spcAft>
                    <a:spcPts val="1200"/>
                  </a:spcAft>
                  <a:buFontTx/>
                  <a:buBlip>
                    <a:blip r:embed="rId2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8038" indent="-350838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3"/>
                  </a:buBlip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339725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4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85000"/>
                  <a:buFontTx/>
                  <a:buBlip>
                    <a:blip r:embed="rId5"/>
                  </a:buBlip>
                  <a:tabLst>
                    <a:tab pos="17018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𝑍</m:t>
                    </m:r>
                    <m:d>
                      <m:dPr>
                        <m:ctrlPr>
                          <a:rPr lang="en-US" sz="20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000" b="0" i="1" smtClean="0">
                        <a:latin typeface="Cambria Math"/>
                      </a:rPr>
                      <m:t>+0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ru-RU" sz="2000" b="0" i="1" smtClean="0">
                        <a:latin typeface="Cambria Math"/>
                      </a:rPr>
                      <m:t>+0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0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→</m:t>
                    </m:r>
                    <m:r>
                      <a:rPr lang="en-US" sz="2000" b="0" i="1" smtClean="0">
                        <a:latin typeface="Cambria Math"/>
                      </a:rPr>
                      <m:t>𝑚𝑎𝑥</m:t>
                    </m:r>
                  </m:oMath>
                </a14:m>
                <a:r>
                  <a:rPr lang="ru-RU" sz="2000" dirty="0" smtClean="0"/>
                  <a:t> 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/>
                      </a:rPr>
                      <m:t>       </m:t>
                    </m:r>
                  </m:oMath>
                </a14:m>
                <a:endParaRPr lang="en-US" sz="2000" dirty="0" smtClean="0"/>
              </a:p>
              <a:p>
                <a:pPr marL="0" indent="0">
                  <a:buFontTx/>
                  <a:buNone/>
                </a:pPr>
                <a:endParaRPr lang="ru-RU" sz="2000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00" y="2297977"/>
                <a:ext cx="4104456" cy="591585"/>
              </a:xfrm>
              <a:prstGeom prst="rect">
                <a:avLst/>
              </a:prstGeom>
              <a:blipFill rotWithShape="1">
                <a:blip r:embed="rId6"/>
                <a:stretch>
                  <a:fillRect b="-10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9531976"/>
                  </p:ext>
                </p:extLst>
              </p:nvPr>
            </p:nvGraphicFramePr>
            <p:xfrm>
              <a:off x="107504" y="3532365"/>
              <a:ext cx="8928992" cy="27975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2168"/>
                    <a:gridCol w="936104"/>
                    <a:gridCol w="1440160"/>
                    <a:gridCol w="1008112"/>
                    <a:gridCol w="1008112"/>
                    <a:gridCol w="1008112"/>
                    <a:gridCol w="918102"/>
                    <a:gridCol w="1098122"/>
                  </a:tblGrid>
                  <a:tr h="124336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 dirty="0" err="1" smtClean="0">
                              <a:effectLst/>
                              <a:ea typeface="Times New Roman"/>
                            </a:rPr>
                            <a:t>Zmax</a:t>
                          </a: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18067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400" dirty="0" smtClean="0"/>
                        </a:p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/>
                    </a:tc>
                  </a:tr>
                  <a:tr h="518067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518067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9531976"/>
                  </p:ext>
                </p:extLst>
              </p:nvPr>
            </p:nvGraphicFramePr>
            <p:xfrm>
              <a:off x="107504" y="3532365"/>
              <a:ext cx="8928992" cy="27975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2168"/>
                    <a:gridCol w="936104"/>
                    <a:gridCol w="1440160"/>
                    <a:gridCol w="1008112"/>
                    <a:gridCol w="1008112"/>
                    <a:gridCol w="1008112"/>
                    <a:gridCol w="918102"/>
                    <a:gridCol w="1098122"/>
                  </a:tblGrid>
                  <a:tr h="124336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7"/>
                          <a:stretch>
                            <a:fillRect l="-387273" r="-401212" b="-1313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7"/>
                          <a:stretch>
                            <a:fillRect l="-487273" r="-301212" b="-1313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7"/>
                          <a:stretch>
                            <a:fillRect l="-587273" r="-201212" b="-1313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7"/>
                          <a:stretch>
                            <a:fillRect l="-750993" r="-119868" b="-1313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 dirty="0" err="1" smtClean="0">
                              <a:effectLst/>
                              <a:ea typeface="Times New Roman"/>
                            </a:rPr>
                            <a:t>Zmax</a:t>
                          </a: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18067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400" dirty="0" smtClean="0"/>
                        </a:p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62745" t="-240000" r="-695425" b="-21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/>
                    </a:tc>
                  </a:tr>
                  <a:tr h="518067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62745" t="-340000" r="-695425" b="-11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518067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62745" t="-440000" r="-695425" b="-1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2"/>
              <p:cNvSpPr txBox="1">
                <a:spLocks/>
              </p:cNvSpPr>
              <p:nvPr/>
            </p:nvSpPr>
            <p:spPr bwMode="auto">
              <a:xfrm>
                <a:off x="4113083" y="1484784"/>
                <a:ext cx="4694916" cy="2016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47675" indent="-447675" algn="l" rtl="0" eaLnBrk="1" fontAlgn="base" hangingPunct="1">
                  <a:spcBef>
                    <a:spcPts val="0"/>
                  </a:spcBef>
                  <a:spcAft>
                    <a:spcPts val="1200"/>
                  </a:spcAft>
                  <a:buFontTx/>
                  <a:buBlip>
                    <a:blip r:embed="rId2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8038" indent="-350838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3"/>
                  </a:buBlip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339725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4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85000"/>
                  <a:buFontTx/>
                  <a:buBlip>
                    <a:blip r:embed="rId5"/>
                  </a:buBlip>
                  <a:tabLst>
                    <a:tab pos="17018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000" b="0" i="0" smtClean="0">
                          <a:latin typeface="Cambria Math"/>
                        </a:rPr>
                        <m:t>−</m:t>
                      </m:r>
                      <m:r>
                        <a:rPr lang="en-US" sz="2000" i="1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ru-RU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sz="2000" i="1">
                          <a:latin typeface="Cambria Math"/>
                        </a:rPr>
                        <m:t>+0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sz="20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ru-RU" sz="2000" i="1">
                          <a:latin typeface="Cambria Math"/>
                        </a:rPr>
                        <m:t>+0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sz="20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ru-RU" sz="20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 algn="r">
                  <a:buNone/>
                </a:pPr>
                <a:r>
                  <a:rPr lang="ru-RU" sz="2000" dirty="0" smtClean="0"/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+2</m:t>
                    </m:r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000" b="0" i="1" smtClean="0">
                        <a:latin typeface="Cambria Math"/>
                      </a:rPr>
                      <m:t>+1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000" b="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ru-RU" sz="2000" b="0" i="1" smtClean="0">
                        <a:latin typeface="Cambria Math"/>
                      </a:rPr>
                      <m:t>     =</m:t>
                    </m:r>
                    <m:r>
                      <a:rPr lang="en-US" sz="2000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 smtClean="0"/>
                  <a:t>         (1)</a:t>
                </a:r>
              </a:p>
              <a:p>
                <a:pPr marL="0" indent="0" algn="r">
                  <a:buNone/>
                </a:pPr>
                <a:r>
                  <a:rPr lang="ru-RU" sz="2000" dirty="0" smtClean="0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  <m:r>
                          <a:rPr lang="en-US" sz="20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000" b="0" i="1" smtClean="0">
                        <a:latin typeface="Cambria Math"/>
                      </a:rPr>
                      <m:t>       +1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000" b="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ru-RU" sz="2000" b="0" i="1" smtClean="0">
                        <a:latin typeface="Cambria Math"/>
                      </a:rPr>
                      <m:t>=</m:t>
                    </m:r>
                    <m:r>
                      <a:rPr lang="en-US" sz="2000" b="0" i="1"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 smtClean="0"/>
                  <a:t>        (2)</a:t>
                </a:r>
                <a:endParaRPr lang="ru-RU" sz="2000" dirty="0" smtClean="0"/>
              </a:p>
              <a:p>
                <a:pPr marL="0" indent="0" algn="ctr">
                  <a:buNone/>
                </a:pPr>
                <a:r>
                  <a:rPr lang="ru-RU" sz="2000" dirty="0" smtClean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000" b="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endParaRPr lang="en-US" sz="2000" dirty="0"/>
              </a:p>
              <a:p>
                <a:pPr marL="0" indent="0">
                  <a:buFontTx/>
                  <a:buNone/>
                </a:pPr>
                <a:endParaRPr lang="en-US" sz="2000" dirty="0" smtClean="0"/>
              </a:p>
              <a:p>
                <a:pPr marL="0" indent="0">
                  <a:buFontTx/>
                  <a:buNone/>
                </a:pPr>
                <a:endParaRPr lang="ru-RU" sz="2000" dirty="0"/>
              </a:p>
            </p:txBody>
          </p:sp>
        </mc:Choice>
        <mc:Fallback xmlns="">
          <p:sp>
            <p:nvSpPr>
              <p:cNvPr id="12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13083" y="1484784"/>
                <a:ext cx="4694916" cy="2016224"/>
              </a:xfrm>
              <a:prstGeom prst="rect">
                <a:avLst/>
              </a:prstGeom>
              <a:blipFill rotWithShape="1">
                <a:blip r:embed="rId8"/>
                <a:stretch>
                  <a:fillRect r="-129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9112" y="3150632"/>
                <a:ext cx="388843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Таблица. Точка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12" y="3150632"/>
                <a:ext cx="3888432" cy="375552"/>
              </a:xfrm>
              <a:prstGeom prst="rect">
                <a:avLst/>
              </a:prstGeom>
              <a:blipFill rotWithShape="1">
                <a:blip r:embed="rId9"/>
                <a:stretch>
                  <a:fillRect l="-1254" t="-4918" b="-278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12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97768"/>
            <a:ext cx="8028384" cy="1070992"/>
          </a:xfrm>
        </p:spPr>
        <p:txBody>
          <a:bodyPr/>
          <a:lstStyle/>
          <a:p>
            <a:r>
              <a:rPr lang="ru-RU" dirty="0" smtClean="0"/>
              <a:t>Прямой симплекс-метод </a:t>
            </a:r>
            <a:br>
              <a:rPr lang="ru-RU" dirty="0" smtClean="0"/>
            </a:br>
            <a:r>
              <a:rPr lang="ru-RU" dirty="0" smtClean="0"/>
              <a:t>(допустимость, но не оптимальность)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 bwMode="auto">
              <a:xfrm>
                <a:off x="3419872" y="2492896"/>
                <a:ext cx="4104456" cy="591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47675" indent="-447675" algn="l" rtl="0" eaLnBrk="1" fontAlgn="base" hangingPunct="1">
                  <a:spcBef>
                    <a:spcPts val="0"/>
                  </a:spcBef>
                  <a:spcAft>
                    <a:spcPts val="1200"/>
                  </a:spcAft>
                  <a:buFontTx/>
                  <a:buBlip>
                    <a:blip r:embed="rId2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8038" indent="-350838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3"/>
                  </a:buBlip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339725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4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85000"/>
                  <a:buFontTx/>
                  <a:buBlip>
                    <a:blip r:embed="rId5"/>
                  </a:buBlip>
                  <a:tabLst>
                    <a:tab pos="17018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𝑍</m:t>
                    </m:r>
                    <m:d>
                      <m:dPr>
                        <m:ctrlPr>
                          <a:rPr lang="en-US" sz="20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000" b="0" i="1" smtClean="0">
                        <a:latin typeface="Cambria Math"/>
                      </a:rPr>
                      <m:t>+0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ru-RU" sz="2000" b="0" i="1" smtClean="0">
                        <a:latin typeface="Cambria Math"/>
                      </a:rPr>
                      <m:t>+0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0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→</m:t>
                    </m:r>
                    <m:r>
                      <a:rPr lang="en-US" sz="2000" b="0" i="1" smtClean="0">
                        <a:latin typeface="Cambria Math"/>
                      </a:rPr>
                      <m:t>𝑚𝑎𝑥</m:t>
                    </m:r>
                  </m:oMath>
                </a14:m>
                <a:r>
                  <a:rPr lang="ru-RU" sz="2000" dirty="0" smtClean="0"/>
                  <a:t> 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/>
                      </a:rPr>
                      <m:t>       </m:t>
                    </m:r>
                  </m:oMath>
                </a14:m>
                <a:endParaRPr lang="en-US" sz="2000" dirty="0" smtClean="0"/>
              </a:p>
              <a:p>
                <a:pPr marL="0" indent="0">
                  <a:buFontTx/>
                  <a:buNone/>
                </a:pPr>
                <a:endParaRPr lang="ru-RU" sz="2000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9872" y="2492896"/>
                <a:ext cx="4104456" cy="591585"/>
              </a:xfrm>
              <a:prstGeom prst="rect">
                <a:avLst/>
              </a:prstGeom>
              <a:blipFill rotWithShape="1">
                <a:blip r:embed="rId6"/>
                <a:stretch>
                  <a:fillRect b="-10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2962952"/>
                  </p:ext>
                </p:extLst>
              </p:nvPr>
            </p:nvGraphicFramePr>
            <p:xfrm>
              <a:off x="163756" y="4077072"/>
              <a:ext cx="8872740" cy="23408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1193"/>
                    <a:gridCol w="898358"/>
                    <a:gridCol w="1382089"/>
                    <a:gridCol w="967462"/>
                    <a:gridCol w="967462"/>
                    <a:gridCol w="967462"/>
                    <a:gridCol w="881082"/>
                    <a:gridCol w="1357632"/>
                  </a:tblGrid>
                  <a:tr h="96926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450215" algn="l"/>
                            </a:tabLst>
                            <a:defRPr/>
                          </a:pPr>
                          <a:r>
                            <a:rPr lang="en-US" sz="1800" b="0" dirty="0" err="1" smtClean="0">
                              <a:effectLst/>
                              <a:ea typeface="Times New Roman"/>
                            </a:rPr>
                            <a:t>Zmax</a:t>
                          </a:r>
                          <a:endParaRPr lang="ru-RU" sz="1800" b="0" dirty="0" smtClean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03861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400" dirty="0" smtClean="0"/>
                        </a:p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не </a:t>
                          </a:r>
                          <a:r>
                            <a:rPr lang="en-US" sz="2400" dirty="0" smtClean="0"/>
                            <a:t>Opt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403861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403861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2962952"/>
                  </p:ext>
                </p:extLst>
              </p:nvPr>
            </p:nvGraphicFramePr>
            <p:xfrm>
              <a:off x="163756" y="4077072"/>
              <a:ext cx="8872740" cy="23408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1193"/>
                    <a:gridCol w="898358"/>
                    <a:gridCol w="1382089"/>
                    <a:gridCol w="967462"/>
                    <a:gridCol w="967462"/>
                    <a:gridCol w="967462"/>
                    <a:gridCol w="881082"/>
                    <a:gridCol w="1357632"/>
                  </a:tblGrid>
                  <a:tr h="96926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7"/>
                          <a:stretch>
                            <a:fillRect l="-385535" t="-629" r="-430818" b="-1559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7"/>
                          <a:stretch>
                            <a:fillRect l="-488608" t="-629" r="-333544" b="-1559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7"/>
                          <a:stretch>
                            <a:fillRect l="-584906" t="-629" r="-231447" b="-1559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7"/>
                          <a:stretch>
                            <a:fillRect l="-756250" t="-629" r="-155556" b="-1559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450215" algn="l"/>
                            </a:tabLst>
                            <a:defRPr/>
                          </a:pPr>
                          <a:r>
                            <a:rPr lang="en-US" sz="1800" b="0" dirty="0" err="1" smtClean="0">
                              <a:effectLst/>
                              <a:ea typeface="Times New Roman"/>
                            </a:rPr>
                            <a:t>Zmax</a:t>
                          </a:r>
                          <a:endParaRPr lang="ru-RU" sz="1800" b="0" dirty="0" smtClean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57200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400" dirty="0" smtClean="0"/>
                        </a:p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62585" t="-213333" r="-72857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не </a:t>
                          </a:r>
                          <a:r>
                            <a:rPr lang="en-US" sz="2400" dirty="0" smtClean="0"/>
                            <a:t>Opt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62585" t="-313333" r="-72857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62585" t="-413333" r="-72857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9112" y="3717032"/>
                <a:ext cx="2210640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Таблица. Точка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12" y="3717032"/>
                <a:ext cx="2210640" cy="375552"/>
              </a:xfrm>
              <a:prstGeom prst="rect">
                <a:avLst/>
              </a:prstGeom>
              <a:blipFill rotWithShape="1">
                <a:blip r:embed="rId8"/>
                <a:stretch>
                  <a:fillRect l="-2204" t="-4918" b="-278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3528" y="1645426"/>
                <a:ext cx="8713669" cy="1937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900" dirty="0" smtClean="0"/>
                  <a:t>Начальная точка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9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900" b="1" i="1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sz="1900" b="1" i="1">
                            <a:latin typeface="Cambria Math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ru-RU" sz="1900" dirty="0" smtClean="0"/>
                  <a:t> принадлежит области допустимых решений </a:t>
                </a:r>
                <a:r>
                  <a:rPr lang="el-GR" altLang="ru-RU" sz="1900" dirty="0"/>
                  <a:t>Ω</a:t>
                </a:r>
                <a:r>
                  <a:rPr lang="en-US" altLang="ru-RU" sz="1900" dirty="0"/>
                  <a:t>(X</a:t>
                </a:r>
                <a:r>
                  <a:rPr lang="en-US" altLang="ru-RU" sz="1900" dirty="0" smtClean="0"/>
                  <a:t>)</a:t>
                </a:r>
                <a:r>
                  <a:rPr lang="ru-RU" altLang="ru-RU" sz="1900" dirty="0" smtClean="0"/>
                  <a:t>, т.е.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ru-RU" sz="2200" b="0" i="1" smtClean="0">
                        <a:latin typeface="Cambria Math"/>
                      </a:rPr>
                      <m:t>=0,  </m:t>
                    </m:r>
                    <m:sSub>
                      <m:sSubPr>
                        <m:ctrlPr>
                          <a:rPr lang="en-US" altLang="ru-RU" sz="2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ru-RU" sz="2200" b="0" i="1" smtClean="0">
                        <a:latin typeface="Cambria Math"/>
                      </a:rPr>
                      <m:t>=0, </m:t>
                    </m:r>
                    <m:sSub>
                      <m:sSubPr>
                        <m:ctrlPr>
                          <a:rPr lang="en-US" altLang="ru-RU" sz="2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ru-RU" sz="2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ru-RU" sz="2200" b="0" i="1" smtClean="0">
                        <a:latin typeface="Cambria Math"/>
                      </a:rPr>
                      <m:t>=2,</m:t>
                    </m:r>
                    <m:sSub>
                      <m:sSubPr>
                        <m:ctrlPr>
                          <a:rPr lang="en-US" altLang="ru-RU" sz="2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ru-RU" sz="2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altLang="ru-RU" sz="2200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altLang="ru-RU" sz="2200" dirty="0" smtClean="0"/>
                  <a:t> </a:t>
                </a:r>
                <a:r>
                  <a:rPr lang="ru-RU" altLang="ru-RU" sz="1900" dirty="0" smtClean="0"/>
                  <a:t>все положительные. Это признак допустимости.</a:t>
                </a:r>
              </a:p>
              <a:p>
                <a:endParaRPr lang="ru-RU" altLang="ru-RU" sz="1900" dirty="0"/>
              </a:p>
              <a:p>
                <a:r>
                  <a:rPr lang="ru-RU" altLang="ru-RU" sz="1900" dirty="0" smtClean="0"/>
                  <a:t>Целевую </a:t>
                </a:r>
                <a:r>
                  <a:rPr lang="en-US" altLang="ru-RU" sz="1900" dirty="0" smtClean="0"/>
                  <a:t>Z(X)</a:t>
                </a:r>
                <a:r>
                  <a:rPr lang="ru-RU" altLang="ru-RU" sz="1900" dirty="0" smtClean="0"/>
                  <a:t> можно увеличить введя небазисные или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/>
                          </a:rPr>
                          <m:t>1 </m:t>
                        </m:r>
                      </m:sub>
                    </m:sSub>
                  </m:oMath>
                </a14:m>
                <a:r>
                  <a:rPr lang="ru-RU" altLang="ru-RU" sz="1900" dirty="0" smtClean="0"/>
                  <a:t> или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ru-RU" sz="2200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altLang="ru-RU" sz="1900" dirty="0" smtClean="0"/>
                  <a:t> </a:t>
                </a:r>
                <a:r>
                  <a:rPr lang="ru-RU" altLang="ru-RU" sz="1900" dirty="0" smtClean="0"/>
                  <a:t>Признак оптимальности</a:t>
                </a:r>
                <a:r>
                  <a:rPr lang="ru-RU" sz="1900" dirty="0" smtClean="0"/>
                  <a:t>   не выполняется.                        </a:t>
                </a:r>
                <a:endParaRPr lang="ru-RU" sz="19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645426"/>
                <a:ext cx="8713669" cy="1937838"/>
              </a:xfrm>
              <a:prstGeom prst="rect">
                <a:avLst/>
              </a:prstGeom>
              <a:blipFill rotWithShape="1">
                <a:blip r:embed="rId9"/>
                <a:stretch>
                  <a:fillRect l="-630" t="-1258" r="-70" b="-44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9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Прямой симплекс-метод </a:t>
            </a:r>
            <a:br>
              <a:rPr lang="ru-RU" dirty="0" smtClean="0"/>
            </a:br>
            <a:r>
              <a:rPr lang="ru-RU" dirty="0" smtClean="0"/>
              <a:t>(алгоритм)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0762021"/>
                  </p:ext>
                </p:extLst>
              </p:nvPr>
            </p:nvGraphicFramePr>
            <p:xfrm>
              <a:off x="163756" y="4077072"/>
              <a:ext cx="8872740" cy="23408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1193"/>
                    <a:gridCol w="898358"/>
                    <a:gridCol w="1382089"/>
                    <a:gridCol w="967462"/>
                    <a:gridCol w="967462"/>
                    <a:gridCol w="967462"/>
                    <a:gridCol w="881082"/>
                    <a:gridCol w="1357632"/>
                  </a:tblGrid>
                  <a:tr h="96926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450215" algn="l"/>
                            </a:tabLst>
                            <a:defRPr/>
                          </a:pPr>
                          <a:r>
                            <a:rPr lang="en-US" sz="1800" b="0" dirty="0" err="1" smtClean="0">
                              <a:effectLst/>
                              <a:ea typeface="Times New Roman"/>
                            </a:rPr>
                            <a:t>Zmax</a:t>
                          </a:r>
                          <a:endParaRPr lang="ru-RU" sz="1800" b="0" dirty="0" smtClean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03861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400" dirty="0" smtClean="0"/>
                        </a:p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не </a:t>
                          </a:r>
                          <a:r>
                            <a:rPr lang="en-US" sz="2400" dirty="0" smtClean="0"/>
                            <a:t>Opt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403861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403861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0762021"/>
                  </p:ext>
                </p:extLst>
              </p:nvPr>
            </p:nvGraphicFramePr>
            <p:xfrm>
              <a:off x="163756" y="4077072"/>
              <a:ext cx="8872740" cy="23408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1193"/>
                    <a:gridCol w="898358"/>
                    <a:gridCol w="1382089"/>
                    <a:gridCol w="967462"/>
                    <a:gridCol w="967462"/>
                    <a:gridCol w="967462"/>
                    <a:gridCol w="881082"/>
                    <a:gridCol w="1357632"/>
                  </a:tblGrid>
                  <a:tr h="96926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85535" t="-629" r="-430818" b="-1559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488608" t="-629" r="-333544" b="-1559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584906" t="-629" r="-231447" b="-1559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756250" t="-629" r="-155556" b="-1559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450215" algn="l"/>
                            </a:tabLst>
                            <a:defRPr/>
                          </a:pPr>
                          <a:r>
                            <a:rPr lang="en-US" sz="1800" b="0" dirty="0" err="1" smtClean="0">
                              <a:effectLst/>
                              <a:ea typeface="Times New Roman"/>
                            </a:rPr>
                            <a:t>Zmax</a:t>
                          </a:r>
                          <a:endParaRPr lang="ru-RU" sz="1800" b="0" dirty="0" smtClean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57200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400" dirty="0" smtClean="0"/>
                        </a:p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2585" t="-213333" r="-72857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не </a:t>
                          </a:r>
                          <a:r>
                            <a:rPr lang="en-US" sz="2400" dirty="0" smtClean="0"/>
                            <a:t>Opt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2585" t="-313333" r="-72857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2585" t="-413333" r="-72857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9112" y="3717032"/>
                <a:ext cx="2210640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Таблица. Точка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12" y="3717032"/>
                <a:ext cx="2210640" cy="375552"/>
              </a:xfrm>
              <a:prstGeom prst="rect">
                <a:avLst/>
              </a:prstGeom>
              <a:blipFill rotWithShape="1">
                <a:blip r:embed="rId3"/>
                <a:stretch>
                  <a:fillRect l="-2204" t="-4918" b="-278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59634" y="1556792"/>
            <a:ext cx="8876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Какую переменную ввести в базис?</a:t>
            </a:r>
          </a:p>
          <a:p>
            <a:pPr marL="342900" indent="-342900">
              <a:buAutoNum type="arabicPeriod"/>
            </a:pPr>
            <a:r>
              <a:rPr lang="ru-RU" dirty="0"/>
              <a:t>Какую </a:t>
            </a:r>
            <a:r>
              <a:rPr lang="ru-RU" dirty="0" smtClean="0"/>
              <a:t>переменную вывести из базиса?</a:t>
            </a:r>
          </a:p>
          <a:p>
            <a:pPr marL="342900" indent="-342900">
              <a:buAutoNum type="arabicPeriod"/>
            </a:pPr>
            <a:r>
              <a:rPr lang="ru-RU" dirty="0" smtClean="0"/>
              <a:t>Проверить новую точку решения </a:t>
            </a:r>
            <a:r>
              <a:rPr lang="en-US" dirty="0" smtClean="0"/>
              <a:t>(</a:t>
            </a:r>
            <a:r>
              <a:rPr lang="ru-RU" dirty="0" smtClean="0"/>
              <a:t>таблицу</a:t>
            </a:r>
            <a:r>
              <a:rPr lang="en-US" dirty="0" smtClean="0"/>
              <a:t>) </a:t>
            </a:r>
            <a:r>
              <a:rPr lang="ru-RU" dirty="0" smtClean="0"/>
              <a:t>на допустимость и оптимальность.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55202" y="2480122"/>
                <a:ext cx="5261014" cy="1043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 →</m:t>
                    </m:r>
                    <m:r>
                      <a:rPr lang="en-US" b="1" i="1" smtClean="0">
                        <a:latin typeface="Cambria Math"/>
                      </a:rPr>
                      <m:t>𝒎𝒂𝒙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b="1" i="1" smtClean="0">
                            <a:latin typeface="Cambria Math"/>
                          </a:rPr>
                          <m:t>   </m:t>
                        </m:r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b="1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      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∉</m:t>
                    </m:r>
                    <m:r>
                      <a:rPr lang="ru-RU" b="1" i="1" smtClean="0">
                        <a:latin typeface="Cambria Math"/>
                        <a:ea typeface="Cambria Math"/>
                      </a:rPr>
                      <m:t>базису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  </m:t>
                    </m:r>
                  </m:oMath>
                </a14:m>
                <a:endParaRPr lang="en-US" b="1" i="1" dirty="0" smtClean="0">
                  <a:latin typeface="Cambria Math"/>
                  <a:ea typeface="Cambria Math"/>
                </a:endParaRPr>
              </a:p>
              <a:p>
                <a:pPr marL="342900" indent="-342900">
                  <a:buAutoNum type="arabicPeriod"/>
                </a:pPr>
                <a:endParaRPr lang="en-US" b="1" i="1" dirty="0" smtClean="0">
                  <a:latin typeface="Cambria Math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𝒔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 →</m:t>
                    </m:r>
                    <m:r>
                      <a:rPr lang="en-US" sz="2000" b="1" i="1" smtClean="0">
                        <a:latin typeface="Cambria Math"/>
                      </a:rPr>
                      <m:t>𝒎𝒊𝒏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 </m:t>
                        </m:r>
                        <m:f>
                          <m:fPr>
                            <m:type m:val="skw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𝒊𝒓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000" b="1" i="1" smtClean="0">
                        <a:latin typeface="Cambria Math"/>
                      </a:rPr>
                      <m:t> , 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b="1" i="1" smtClean="0">
                            <a:latin typeface="Cambria Math"/>
                          </a:rPr>
                          <m:t>   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,   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=1,2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202" y="2480122"/>
                <a:ext cx="5261014" cy="1043812"/>
              </a:xfrm>
              <a:prstGeom prst="rect">
                <a:avLst/>
              </a:prstGeom>
              <a:blipFill rotWithShape="1">
                <a:blip r:embed="rId4"/>
                <a:stretch>
                  <a:fillRect l="-1159" t="-6433" b="-906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339752" y="3326795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𝑖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3326795"/>
                <a:ext cx="50405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14628" y="27089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628" y="2708920"/>
                <a:ext cx="432048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88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97768"/>
            <a:ext cx="7344816" cy="1070992"/>
          </a:xfrm>
        </p:spPr>
        <p:txBody>
          <a:bodyPr/>
          <a:lstStyle/>
          <a:p>
            <a:r>
              <a:rPr lang="ru-RU" dirty="0" smtClean="0"/>
              <a:t>Прямой симплекс-метод .</a:t>
            </a:r>
            <a:br>
              <a:rPr lang="ru-RU" dirty="0" smtClean="0"/>
            </a:br>
            <a:r>
              <a:rPr lang="ru-RU" dirty="0" smtClean="0"/>
              <a:t>Переход к соседней угловой точке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2222712"/>
                  </p:ext>
                </p:extLst>
              </p:nvPr>
            </p:nvGraphicFramePr>
            <p:xfrm>
              <a:off x="39681" y="3284984"/>
              <a:ext cx="9068823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931"/>
                    <a:gridCol w="896339"/>
                    <a:gridCol w="1378983"/>
                    <a:gridCol w="965288"/>
                    <a:gridCol w="965288"/>
                    <a:gridCol w="965288"/>
                    <a:gridCol w="879101"/>
                    <a:gridCol w="1570605"/>
                  </a:tblGrid>
                  <a:tr h="9611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</a:txBody>
                      <a:tcPr marL="68580" marR="68580" marT="0" marB="0" anchor="ctr"/>
                    </a:tc>
                  </a:tr>
                  <a:tr h="368157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400" dirty="0" smtClean="0"/>
                        </a:p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/>
                    </a:tc>
                  </a:tr>
                  <a:tr h="368157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</a:t>
                          </a:r>
                          <a:r>
                            <a:rPr lang="ru-RU" sz="2400" dirty="0" smtClean="0"/>
                            <a:t>1</a:t>
                          </a:r>
                          <a:r>
                            <a:rPr lang="en-US" sz="2400" dirty="0" smtClean="0"/>
                            <a:t>)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368157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</a:t>
                          </a:r>
                          <a:r>
                            <a:rPr lang="ru-RU" sz="2400" dirty="0" smtClean="0"/>
                            <a:t>2</a:t>
                          </a:r>
                          <a:r>
                            <a:rPr lang="en-US" sz="2400" dirty="0" smtClean="0"/>
                            <a:t>)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2222712"/>
                  </p:ext>
                </p:extLst>
              </p:nvPr>
            </p:nvGraphicFramePr>
            <p:xfrm>
              <a:off x="39681" y="3284984"/>
              <a:ext cx="9068823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931"/>
                    <a:gridCol w="896339"/>
                    <a:gridCol w="1378983"/>
                    <a:gridCol w="965288"/>
                    <a:gridCol w="965288"/>
                    <a:gridCol w="965288"/>
                    <a:gridCol w="879101"/>
                    <a:gridCol w="1570605"/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84277" t="-26667" r="-452201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487342" t="-26667" r="-355063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587342" t="-26667" r="-255063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754167" t="-26667" r="-179861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</a:txBody>
                      <a:tcPr marL="68580" marR="68580" marT="0" marB="0" anchor="ctr"/>
                    </a:tc>
                  </a:tr>
                  <a:tr h="457200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400" dirty="0" smtClean="0"/>
                        </a:p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1905" t="-101333" r="-751020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/>
                    </a:tc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1905" t="-201333" r="-75102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</a:t>
                          </a:r>
                          <a:r>
                            <a:rPr lang="ru-RU" sz="2400" dirty="0" smtClean="0"/>
                            <a:t>1</a:t>
                          </a:r>
                          <a:r>
                            <a:rPr lang="en-US" sz="2400" dirty="0" smtClean="0"/>
                            <a:t>)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1905" t="-301333" r="-75102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</a:t>
                          </a:r>
                          <a:r>
                            <a:rPr lang="ru-RU" sz="2400" dirty="0" smtClean="0"/>
                            <a:t>2</a:t>
                          </a:r>
                          <a:r>
                            <a:rPr lang="en-US" sz="2400" dirty="0" smtClean="0"/>
                            <a:t>)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8788225"/>
                  </p:ext>
                </p:extLst>
              </p:nvPr>
            </p:nvGraphicFramePr>
            <p:xfrm>
              <a:off x="69529" y="5085183"/>
              <a:ext cx="9038975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1193"/>
                    <a:gridCol w="898358"/>
                    <a:gridCol w="1382089"/>
                    <a:gridCol w="967462"/>
                    <a:gridCol w="967462"/>
                    <a:gridCol w="967462"/>
                    <a:gridCol w="820773"/>
                    <a:gridCol w="1584176"/>
                  </a:tblGrid>
                  <a:tr h="18902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</a:txBody>
                      <a:tcPr marL="68580" marR="68580" marT="0" marB="0" anchor="ctr"/>
                    </a:tc>
                  </a:tr>
                  <a:tr h="225025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400" dirty="0" smtClean="0"/>
                        </a:p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/>
                    </a:tc>
                  </a:tr>
                  <a:tr h="225025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</a:t>
                          </a:r>
                          <a:r>
                            <a:rPr lang="ru-RU" sz="2400" dirty="0" smtClean="0"/>
                            <a:t>1</a:t>
                          </a:r>
                          <a:r>
                            <a:rPr lang="en-US" sz="2400" dirty="0" smtClean="0"/>
                            <a:t>)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225025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</a:t>
                          </a:r>
                          <a:r>
                            <a:rPr lang="ru-RU" sz="2400" dirty="0" smtClean="0"/>
                            <a:t>2</a:t>
                          </a:r>
                          <a:r>
                            <a:rPr lang="en-US" sz="2400" dirty="0" smtClean="0"/>
                            <a:t>)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8788225"/>
                  </p:ext>
                </p:extLst>
              </p:nvPr>
            </p:nvGraphicFramePr>
            <p:xfrm>
              <a:off x="69529" y="5085183"/>
              <a:ext cx="9038975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1193"/>
                    <a:gridCol w="898358"/>
                    <a:gridCol w="1382089"/>
                    <a:gridCol w="967462"/>
                    <a:gridCol w="967462"/>
                    <a:gridCol w="967462"/>
                    <a:gridCol w="820773"/>
                    <a:gridCol w="1584176"/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384906" t="-25000" r="-448428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484906" t="-25000" r="-348428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588608" t="-25000" r="-250633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805926" t="-25000" r="-193333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</a:txBody>
                      <a:tcPr marL="68580" marR="68580" marT="0" marB="0" anchor="ctr"/>
                    </a:tc>
                  </a:tr>
                  <a:tr h="457200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400" dirty="0" smtClean="0"/>
                        </a:p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1905" t="-100000" r="-747619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/>
                    </a:tc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1905" t="-200000" r="-7476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</a:t>
                          </a:r>
                          <a:r>
                            <a:rPr lang="ru-RU" sz="2400" dirty="0" smtClean="0"/>
                            <a:t>1</a:t>
                          </a:r>
                          <a:r>
                            <a:rPr lang="en-US" sz="2400" dirty="0" smtClean="0"/>
                            <a:t>)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1905" t="-300000" r="-7476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</a:t>
                          </a:r>
                          <a:r>
                            <a:rPr lang="ru-RU" sz="2400" dirty="0" smtClean="0"/>
                            <a:t>2</a:t>
                          </a:r>
                          <a:r>
                            <a:rPr lang="en-US" sz="2400" dirty="0" smtClean="0"/>
                            <a:t>)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Полилиния 10"/>
          <p:cNvSpPr/>
          <p:nvPr/>
        </p:nvSpPr>
        <p:spPr>
          <a:xfrm>
            <a:off x="3989178" y="4572000"/>
            <a:ext cx="536365" cy="506776"/>
          </a:xfrm>
          <a:custGeom>
            <a:avLst/>
            <a:gdLst>
              <a:gd name="connsiteX0" fmla="*/ 62639 w 536365"/>
              <a:gd name="connsiteY0" fmla="*/ 77118 h 506776"/>
              <a:gd name="connsiteX1" fmla="*/ 183825 w 536365"/>
              <a:gd name="connsiteY1" fmla="*/ 22034 h 506776"/>
              <a:gd name="connsiteX2" fmla="*/ 271960 w 536365"/>
              <a:gd name="connsiteY2" fmla="*/ 0 h 506776"/>
              <a:gd name="connsiteX3" fmla="*/ 481280 w 536365"/>
              <a:gd name="connsiteY3" fmla="*/ 11017 h 506776"/>
              <a:gd name="connsiteX4" fmla="*/ 514331 w 536365"/>
              <a:gd name="connsiteY4" fmla="*/ 33051 h 506776"/>
              <a:gd name="connsiteX5" fmla="*/ 536365 w 536365"/>
              <a:gd name="connsiteY5" fmla="*/ 99152 h 506776"/>
              <a:gd name="connsiteX6" fmla="*/ 525348 w 536365"/>
              <a:gd name="connsiteY6" fmla="*/ 330506 h 506776"/>
              <a:gd name="connsiteX7" fmla="*/ 426196 w 536365"/>
              <a:gd name="connsiteY7" fmla="*/ 396607 h 506776"/>
              <a:gd name="connsiteX8" fmla="*/ 316027 w 536365"/>
              <a:gd name="connsiteY8" fmla="*/ 462709 h 506776"/>
              <a:gd name="connsiteX9" fmla="*/ 249926 w 536365"/>
              <a:gd name="connsiteY9" fmla="*/ 484742 h 506776"/>
              <a:gd name="connsiteX10" fmla="*/ 172808 w 536365"/>
              <a:gd name="connsiteY10" fmla="*/ 506776 h 506776"/>
              <a:gd name="connsiteX11" fmla="*/ 51623 w 536365"/>
              <a:gd name="connsiteY11" fmla="*/ 484742 h 506776"/>
              <a:gd name="connsiteX12" fmla="*/ 40606 w 536365"/>
              <a:gd name="connsiteY12" fmla="*/ 451692 h 506776"/>
              <a:gd name="connsiteX13" fmla="*/ 18572 w 536365"/>
              <a:gd name="connsiteY13" fmla="*/ 418641 h 506776"/>
              <a:gd name="connsiteX14" fmla="*/ 18572 w 536365"/>
              <a:gd name="connsiteY14" fmla="*/ 198304 h 506776"/>
              <a:gd name="connsiteX15" fmla="*/ 51623 w 536365"/>
              <a:gd name="connsiteY15" fmla="*/ 176270 h 506776"/>
              <a:gd name="connsiteX16" fmla="*/ 95690 w 536365"/>
              <a:gd name="connsiteY16" fmla="*/ 132203 h 50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6365" h="506776">
                <a:moveTo>
                  <a:pt x="62639" y="77118"/>
                </a:moveTo>
                <a:cubicBezTo>
                  <a:pt x="118669" y="43501"/>
                  <a:pt x="117987" y="38494"/>
                  <a:pt x="183825" y="22034"/>
                </a:cubicBezTo>
                <a:lnTo>
                  <a:pt x="271960" y="0"/>
                </a:lnTo>
                <a:cubicBezTo>
                  <a:pt x="341733" y="3672"/>
                  <a:pt x="412051" y="1577"/>
                  <a:pt x="481280" y="11017"/>
                </a:cubicBezTo>
                <a:cubicBezTo>
                  <a:pt x="494399" y="12806"/>
                  <a:pt x="507313" y="21823"/>
                  <a:pt x="514331" y="33051"/>
                </a:cubicBezTo>
                <a:cubicBezTo>
                  <a:pt x="526641" y="52746"/>
                  <a:pt x="536365" y="99152"/>
                  <a:pt x="536365" y="99152"/>
                </a:cubicBezTo>
                <a:cubicBezTo>
                  <a:pt x="532693" y="176270"/>
                  <a:pt x="541095" y="254923"/>
                  <a:pt x="525348" y="330506"/>
                </a:cubicBezTo>
                <a:cubicBezTo>
                  <a:pt x="523147" y="341070"/>
                  <a:pt x="428224" y="395316"/>
                  <a:pt x="426196" y="396607"/>
                </a:cubicBezTo>
                <a:cubicBezTo>
                  <a:pt x="382423" y="424463"/>
                  <a:pt x="361459" y="444537"/>
                  <a:pt x="316027" y="462709"/>
                </a:cubicBezTo>
                <a:cubicBezTo>
                  <a:pt x="294463" y="471335"/>
                  <a:pt x="271960" y="477398"/>
                  <a:pt x="249926" y="484742"/>
                </a:cubicBezTo>
                <a:cubicBezTo>
                  <a:pt x="202504" y="500549"/>
                  <a:pt x="228152" y="492940"/>
                  <a:pt x="172808" y="506776"/>
                </a:cubicBezTo>
                <a:cubicBezTo>
                  <a:pt x="132413" y="499431"/>
                  <a:pt x="89522" y="500533"/>
                  <a:pt x="51623" y="484742"/>
                </a:cubicBezTo>
                <a:cubicBezTo>
                  <a:pt x="40904" y="480276"/>
                  <a:pt x="45799" y="462079"/>
                  <a:pt x="40606" y="451692"/>
                </a:cubicBezTo>
                <a:cubicBezTo>
                  <a:pt x="34684" y="439849"/>
                  <a:pt x="25917" y="429658"/>
                  <a:pt x="18572" y="418641"/>
                </a:cubicBezTo>
                <a:cubicBezTo>
                  <a:pt x="-2562" y="334109"/>
                  <a:pt x="-9573" y="324954"/>
                  <a:pt x="18572" y="198304"/>
                </a:cubicBezTo>
                <a:cubicBezTo>
                  <a:pt x="21444" y="185379"/>
                  <a:pt x="40606" y="183615"/>
                  <a:pt x="51623" y="176270"/>
                </a:cubicBezTo>
                <a:cubicBezTo>
                  <a:pt x="78211" y="136387"/>
                  <a:pt x="61813" y="149140"/>
                  <a:pt x="95690" y="13220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7544" y="2753121"/>
                <a:ext cx="30243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/>
                      </a:rPr>
                      <m:t>r</m:t>
                    </m:r>
                    <m:r>
                      <a:rPr lang="en-US" smtClean="0">
                        <a:latin typeface="Cambria Math"/>
                      </a:rPr>
                      <m:t>=1</m:t>
                    </m:r>
                    <m:r>
                      <a:rPr lang="ru-RU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=2</m:t>
                    </m:r>
                    <m:r>
                      <a:rPr lang="en-US" b="0" i="0" smtClean="0">
                        <a:latin typeface="Cambria Math"/>
                      </a:rPr>
                      <m:t>;</m:t>
                    </m:r>
                  </m:oMath>
                </a14:m>
                <a:r>
                  <a:rPr lang="ru-RU" b="0" i="0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=2</m:t>
                    </m:r>
                  </m:oMath>
                </a14:m>
                <a:endParaRPr lang="ru-RU" dirty="0"/>
              </a:p>
              <a:p>
                <a:endParaRPr lang="en-US" b="0" i="0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753121"/>
                <a:ext cx="3024336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596336" y="371703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 </a:t>
            </a:r>
            <a:r>
              <a:rPr lang="en-US" dirty="0" smtClean="0"/>
              <a:t>Opt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7657602" y="544522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 </a:t>
            </a:r>
            <a:r>
              <a:rPr lang="en-US" dirty="0" smtClean="0"/>
              <a:t>Opt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60032" y="1450673"/>
                <a:ext cx="403244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i="1" dirty="0" smtClean="0"/>
                  <a:t>1.</a:t>
                </a:r>
                <a:r>
                  <a:rPr lang="ru-RU" sz="2000" dirty="0" smtClean="0"/>
                  <a:t> Включаем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,</m:t>
                    </m:r>
                  </m:oMath>
                </a14:m>
                <a:r>
                  <a:rPr lang="en-US" sz="2000" dirty="0"/>
                  <a:t> </a:t>
                </a:r>
                <a:endParaRPr lang="ru-RU" sz="2000" dirty="0" smtClean="0"/>
              </a:p>
              <a:p>
                <a:r>
                  <a:rPr lang="ru-RU" sz="2000" i="1" dirty="0" smtClean="0"/>
                  <a:t>2. </a:t>
                </a:r>
                <a:r>
                  <a:rPr lang="ru-RU" sz="2000" dirty="0" smtClean="0"/>
                  <a:t>Исключаем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0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sz="2000" dirty="0"/>
                  <a:t> </a:t>
                </a:r>
                <a:r>
                  <a:rPr lang="ru-RU" sz="2000" dirty="0" smtClean="0"/>
                  <a:t>(значение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2000" dirty="0"/>
                  <a:t>=</a:t>
                </a:r>
                <a:r>
                  <a:rPr lang="ru-RU" sz="2000" dirty="0" smtClean="0"/>
                  <a:t>2</a:t>
                </a:r>
                <a:r>
                  <a:rPr lang="ru-RU" sz="2000" dirty="0"/>
                  <a:t> делим на </a:t>
                </a:r>
                <a:r>
                  <a:rPr lang="ru-RU" sz="2000" dirty="0" smtClean="0"/>
                  <a:t>1; </a:t>
                </a:r>
                <a:r>
                  <a:rPr lang="ru-RU" sz="2000" dirty="0"/>
                  <a:t>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0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sz="2000" dirty="0"/>
                  <a:t>=</a:t>
                </a:r>
                <a:r>
                  <a:rPr lang="ru-RU" sz="2000" dirty="0" smtClean="0"/>
                  <a:t>2</a:t>
                </a:r>
                <a:r>
                  <a:rPr lang="ru-RU" sz="2000" dirty="0"/>
                  <a:t> делим на </a:t>
                </a:r>
                <a:r>
                  <a:rPr lang="ru-RU" sz="2000" dirty="0" smtClean="0"/>
                  <a:t>2, </a:t>
                </a:r>
                <a:r>
                  <a:rPr lang="ru-RU" sz="2000" dirty="0"/>
                  <a:t>берём минимум).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1450673"/>
                <a:ext cx="4032447" cy="1323439"/>
              </a:xfrm>
              <a:prstGeom prst="rect">
                <a:avLst/>
              </a:prstGeom>
              <a:blipFill rotWithShape="1">
                <a:blip r:embed="rId5"/>
                <a:stretch>
                  <a:fillRect l="-1511" t="-1843" r="-302" b="-78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1787" y="1747580"/>
                <a:ext cx="4493756" cy="7296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 →</m:t>
                    </m:r>
                    <m:r>
                      <a:rPr lang="en-US" b="1" i="1" smtClean="0">
                        <a:latin typeface="Cambria Math"/>
                      </a:rPr>
                      <m:t>𝒎𝒂𝒙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b="1" i="1" smtClean="0">
                            <a:latin typeface="Cambria Math"/>
                          </a:rPr>
                          <m:t>   </m:t>
                        </m:r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b="1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      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∉</m:t>
                    </m:r>
                    <m:r>
                      <a:rPr lang="ru-RU" b="1" i="1" smtClean="0">
                        <a:latin typeface="Cambria Math"/>
                        <a:ea typeface="Cambria Math"/>
                      </a:rPr>
                      <m:t>базису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  </m:t>
                    </m:r>
                  </m:oMath>
                </a14:m>
                <a:endParaRPr lang="en-US" b="1" i="1" dirty="0" smtClean="0">
                  <a:latin typeface="Cambria Math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𝒔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 →</m:t>
                    </m:r>
                    <m:r>
                      <a:rPr lang="en-US" b="1" i="1" smtClean="0">
                        <a:latin typeface="Cambria Math"/>
                      </a:rPr>
                      <m:t>𝒎𝒊𝒏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  <m:f>
                          <m:fPr>
                            <m:type m:val="skw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/>
                                  </a:rPr>
                                  <m:t>𝒊𝒓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1" i="1" smtClean="0">
                        <a:latin typeface="Cambria Math"/>
                      </a:rPr>
                      <m:t> , 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b="1" i="1" smtClean="0">
                            <a:latin typeface="Cambria Math"/>
                          </a:rPr>
                          <m:t>   </m:t>
                        </m:r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b="1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 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=1,2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7" y="1747580"/>
                <a:ext cx="4493756" cy="729623"/>
              </a:xfrm>
              <a:prstGeom prst="rect">
                <a:avLst/>
              </a:prstGeom>
              <a:blipFill rotWithShape="1">
                <a:blip r:embed="rId6"/>
                <a:stretch>
                  <a:fillRect l="-812" t="-34711" b="-1148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851920" y="2753122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итерации 1 проставляем значения 1 и 0.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137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112" y="197768"/>
            <a:ext cx="7323208" cy="1070992"/>
          </a:xfrm>
        </p:spPr>
        <p:txBody>
          <a:bodyPr/>
          <a:lstStyle/>
          <a:p>
            <a:r>
              <a:rPr lang="ru-RU" dirty="0" smtClean="0"/>
              <a:t>Движение по угловым точкам.</a:t>
            </a:r>
            <a:br>
              <a:rPr lang="ru-RU" dirty="0" smtClean="0"/>
            </a:br>
            <a:r>
              <a:rPr lang="ru-RU" dirty="0" smtClean="0"/>
              <a:t>Формула расчета коэффициентов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7474976"/>
                  </p:ext>
                </p:extLst>
              </p:nvPr>
            </p:nvGraphicFramePr>
            <p:xfrm>
              <a:off x="163756" y="4077072"/>
              <a:ext cx="8872740" cy="23408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1193"/>
                    <a:gridCol w="898358"/>
                    <a:gridCol w="1382089"/>
                    <a:gridCol w="967462"/>
                    <a:gridCol w="967462"/>
                    <a:gridCol w="967462"/>
                    <a:gridCol w="881082"/>
                    <a:gridCol w="1357632"/>
                  </a:tblGrid>
                  <a:tr h="96926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450215" algn="l"/>
                            </a:tabLst>
                            <a:defRPr/>
                          </a:pPr>
                          <a:r>
                            <a:rPr lang="en-US" sz="1800" b="0" dirty="0" err="1" smtClean="0">
                              <a:effectLst/>
                              <a:ea typeface="Times New Roman"/>
                            </a:rPr>
                            <a:t>Zmax</a:t>
                          </a:r>
                          <a:endParaRPr lang="ru-RU" sz="1800" b="0" dirty="0" smtClean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03861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400" dirty="0" smtClean="0"/>
                        </a:p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не </a:t>
                          </a:r>
                          <a:r>
                            <a:rPr lang="en-US" sz="2400" dirty="0" smtClean="0"/>
                            <a:t>Opt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403861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403861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7474976"/>
                  </p:ext>
                </p:extLst>
              </p:nvPr>
            </p:nvGraphicFramePr>
            <p:xfrm>
              <a:off x="163756" y="4077072"/>
              <a:ext cx="8872740" cy="23408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1193"/>
                    <a:gridCol w="898358"/>
                    <a:gridCol w="1382089"/>
                    <a:gridCol w="967462"/>
                    <a:gridCol w="967462"/>
                    <a:gridCol w="967462"/>
                    <a:gridCol w="881082"/>
                    <a:gridCol w="1357632"/>
                  </a:tblGrid>
                  <a:tr h="96926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85535" t="-629" r="-430818" b="-1559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488608" t="-629" r="-333544" b="-1559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584906" t="-629" r="-231447" b="-1559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756250" t="-629" r="-155556" b="-1559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450215" algn="l"/>
                            </a:tabLst>
                            <a:defRPr/>
                          </a:pPr>
                          <a:r>
                            <a:rPr lang="en-US" sz="1800" b="0" dirty="0" err="1" smtClean="0">
                              <a:effectLst/>
                              <a:ea typeface="Times New Roman"/>
                            </a:rPr>
                            <a:t>Zmax</a:t>
                          </a:r>
                          <a:endParaRPr lang="ru-RU" sz="1800" b="0" dirty="0" smtClean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57200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400" dirty="0" smtClean="0"/>
                        </a:p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2585" t="-213333" r="-72857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не </a:t>
                          </a:r>
                          <a:r>
                            <a:rPr lang="en-US" sz="2400" dirty="0" smtClean="0"/>
                            <a:t>Opt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2585" t="-313333" r="-72857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2585" t="-413333" r="-72857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9112" y="3717032"/>
                <a:ext cx="2210640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Таблица. Точка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12" y="3717032"/>
                <a:ext cx="2210640" cy="375552"/>
              </a:xfrm>
              <a:prstGeom prst="rect">
                <a:avLst/>
              </a:prstGeom>
              <a:blipFill rotWithShape="1">
                <a:blip r:embed="rId3"/>
                <a:stretch>
                  <a:fillRect l="-2204" t="-4918" b="-278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77040" y="1547397"/>
            <a:ext cx="7411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Формула пересчета для перехода к соседней угловой точке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85049" y="2258383"/>
                <a:ext cx="2592288" cy="1502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𝒊𝒋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</a:rPr>
                                <m:t>𝒔𝒋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</a:rPr>
                                <m:t>𝒔𝒓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𝒊𝒓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</a:rPr>
                        <m:t> , ∀</m:t>
                      </m:r>
                      <m:r>
                        <a:rPr lang="en-US" sz="2000" b="1" i="1" smtClean="0">
                          <a:latin typeface="Cambria Math"/>
                        </a:rPr>
                        <m:t>𝒊</m:t>
                      </m:r>
                      <m:r>
                        <a:rPr lang="en-US" sz="2000" b="1" i="1" smtClean="0">
                          <a:latin typeface="Cambria Math"/>
                        </a:rPr>
                        <m:t>≠</m:t>
                      </m:r>
                      <m:r>
                        <a:rPr lang="en-US" sz="2000" b="1" i="1" smtClean="0"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sz="2000" b="1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𝒔𝒋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𝒔𝒓</m:t>
                              </m:r>
                            </m:sub>
                          </m:sSub>
                        </m:den>
                      </m:f>
                      <m:r>
                        <a:rPr lang="en-US" b="1" i="1">
                          <a:latin typeface="Cambria Math"/>
                        </a:rPr>
                        <m:t> , </m:t>
                      </m:r>
                      <m:r>
                        <a:rPr lang="en-US" b="1" i="1" smtClean="0">
                          <a:latin typeface="Cambria Math"/>
                        </a:rPr>
                        <m:t>          </m:t>
                      </m:r>
                      <m:r>
                        <a:rPr lang="en-US" b="1" i="1"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ru-RU" b="1" dirty="0"/>
              </a:p>
              <a:p>
                <a:endParaRPr lang="ru-RU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049" y="2258383"/>
                <a:ext cx="2592288" cy="150291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Левая фигурная скобка 12"/>
          <p:cNvSpPr/>
          <p:nvPr/>
        </p:nvSpPr>
        <p:spPr>
          <a:xfrm>
            <a:off x="1967112" y="2276872"/>
            <a:ext cx="372640" cy="122413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115616" y="2695638"/>
                <a:ext cx="936104" cy="42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𝒂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´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𝒊𝒋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695638"/>
                <a:ext cx="936104" cy="429220"/>
              </a:xfrm>
              <a:prstGeom prst="rect">
                <a:avLst/>
              </a:prstGeom>
              <a:blipFill rotWithShape="1">
                <a:blip r:embed="rId5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олилиния 8"/>
          <p:cNvSpPr/>
          <p:nvPr/>
        </p:nvSpPr>
        <p:spPr>
          <a:xfrm>
            <a:off x="4146367" y="5949280"/>
            <a:ext cx="536365" cy="506776"/>
          </a:xfrm>
          <a:custGeom>
            <a:avLst/>
            <a:gdLst>
              <a:gd name="connsiteX0" fmla="*/ 62639 w 536365"/>
              <a:gd name="connsiteY0" fmla="*/ 77118 h 506776"/>
              <a:gd name="connsiteX1" fmla="*/ 183825 w 536365"/>
              <a:gd name="connsiteY1" fmla="*/ 22034 h 506776"/>
              <a:gd name="connsiteX2" fmla="*/ 271960 w 536365"/>
              <a:gd name="connsiteY2" fmla="*/ 0 h 506776"/>
              <a:gd name="connsiteX3" fmla="*/ 481280 w 536365"/>
              <a:gd name="connsiteY3" fmla="*/ 11017 h 506776"/>
              <a:gd name="connsiteX4" fmla="*/ 514331 w 536365"/>
              <a:gd name="connsiteY4" fmla="*/ 33051 h 506776"/>
              <a:gd name="connsiteX5" fmla="*/ 536365 w 536365"/>
              <a:gd name="connsiteY5" fmla="*/ 99152 h 506776"/>
              <a:gd name="connsiteX6" fmla="*/ 525348 w 536365"/>
              <a:gd name="connsiteY6" fmla="*/ 330506 h 506776"/>
              <a:gd name="connsiteX7" fmla="*/ 426196 w 536365"/>
              <a:gd name="connsiteY7" fmla="*/ 396607 h 506776"/>
              <a:gd name="connsiteX8" fmla="*/ 316027 w 536365"/>
              <a:gd name="connsiteY8" fmla="*/ 462709 h 506776"/>
              <a:gd name="connsiteX9" fmla="*/ 249926 w 536365"/>
              <a:gd name="connsiteY9" fmla="*/ 484742 h 506776"/>
              <a:gd name="connsiteX10" fmla="*/ 172808 w 536365"/>
              <a:gd name="connsiteY10" fmla="*/ 506776 h 506776"/>
              <a:gd name="connsiteX11" fmla="*/ 51623 w 536365"/>
              <a:gd name="connsiteY11" fmla="*/ 484742 h 506776"/>
              <a:gd name="connsiteX12" fmla="*/ 40606 w 536365"/>
              <a:gd name="connsiteY12" fmla="*/ 451692 h 506776"/>
              <a:gd name="connsiteX13" fmla="*/ 18572 w 536365"/>
              <a:gd name="connsiteY13" fmla="*/ 418641 h 506776"/>
              <a:gd name="connsiteX14" fmla="*/ 18572 w 536365"/>
              <a:gd name="connsiteY14" fmla="*/ 198304 h 506776"/>
              <a:gd name="connsiteX15" fmla="*/ 51623 w 536365"/>
              <a:gd name="connsiteY15" fmla="*/ 176270 h 506776"/>
              <a:gd name="connsiteX16" fmla="*/ 95690 w 536365"/>
              <a:gd name="connsiteY16" fmla="*/ 132203 h 50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6365" h="506776">
                <a:moveTo>
                  <a:pt x="62639" y="77118"/>
                </a:moveTo>
                <a:cubicBezTo>
                  <a:pt x="118669" y="43501"/>
                  <a:pt x="117987" y="38494"/>
                  <a:pt x="183825" y="22034"/>
                </a:cubicBezTo>
                <a:lnTo>
                  <a:pt x="271960" y="0"/>
                </a:lnTo>
                <a:cubicBezTo>
                  <a:pt x="341733" y="3672"/>
                  <a:pt x="412051" y="1577"/>
                  <a:pt x="481280" y="11017"/>
                </a:cubicBezTo>
                <a:cubicBezTo>
                  <a:pt x="494399" y="12806"/>
                  <a:pt x="507313" y="21823"/>
                  <a:pt x="514331" y="33051"/>
                </a:cubicBezTo>
                <a:cubicBezTo>
                  <a:pt x="526641" y="52746"/>
                  <a:pt x="536365" y="99152"/>
                  <a:pt x="536365" y="99152"/>
                </a:cubicBezTo>
                <a:cubicBezTo>
                  <a:pt x="532693" y="176270"/>
                  <a:pt x="541095" y="254923"/>
                  <a:pt x="525348" y="330506"/>
                </a:cubicBezTo>
                <a:cubicBezTo>
                  <a:pt x="523147" y="341070"/>
                  <a:pt x="428224" y="395316"/>
                  <a:pt x="426196" y="396607"/>
                </a:cubicBezTo>
                <a:cubicBezTo>
                  <a:pt x="382423" y="424463"/>
                  <a:pt x="361459" y="444537"/>
                  <a:pt x="316027" y="462709"/>
                </a:cubicBezTo>
                <a:cubicBezTo>
                  <a:pt x="294463" y="471335"/>
                  <a:pt x="271960" y="477398"/>
                  <a:pt x="249926" y="484742"/>
                </a:cubicBezTo>
                <a:cubicBezTo>
                  <a:pt x="202504" y="500549"/>
                  <a:pt x="228152" y="492940"/>
                  <a:pt x="172808" y="506776"/>
                </a:cubicBezTo>
                <a:cubicBezTo>
                  <a:pt x="132413" y="499431"/>
                  <a:pt x="89522" y="500533"/>
                  <a:pt x="51623" y="484742"/>
                </a:cubicBezTo>
                <a:cubicBezTo>
                  <a:pt x="40904" y="480276"/>
                  <a:pt x="45799" y="462079"/>
                  <a:pt x="40606" y="451692"/>
                </a:cubicBezTo>
                <a:cubicBezTo>
                  <a:pt x="34684" y="439849"/>
                  <a:pt x="25917" y="429658"/>
                  <a:pt x="18572" y="418641"/>
                </a:cubicBezTo>
                <a:cubicBezTo>
                  <a:pt x="-2562" y="334109"/>
                  <a:pt x="-9573" y="324954"/>
                  <a:pt x="18572" y="198304"/>
                </a:cubicBezTo>
                <a:cubicBezTo>
                  <a:pt x="21444" y="185379"/>
                  <a:pt x="40606" y="183615"/>
                  <a:pt x="51623" y="176270"/>
                </a:cubicBezTo>
                <a:cubicBezTo>
                  <a:pt x="78211" y="136387"/>
                  <a:pt x="61813" y="149140"/>
                  <a:pt x="95690" y="13220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31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97768"/>
            <a:ext cx="7128792" cy="1070992"/>
          </a:xfrm>
        </p:spPr>
        <p:txBody>
          <a:bodyPr/>
          <a:lstStyle/>
          <a:p>
            <a:r>
              <a:rPr lang="ru-RU" dirty="0"/>
              <a:t>Р</a:t>
            </a:r>
            <a:r>
              <a:rPr lang="ru-RU" dirty="0" smtClean="0"/>
              <a:t>асчет коэффициентов основного уравнения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9944519"/>
                  </p:ext>
                </p:extLst>
              </p:nvPr>
            </p:nvGraphicFramePr>
            <p:xfrm>
              <a:off x="0" y="3112019"/>
              <a:ext cx="9108504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931"/>
                    <a:gridCol w="896339"/>
                    <a:gridCol w="1378983"/>
                    <a:gridCol w="776739"/>
                    <a:gridCol w="1368152"/>
                    <a:gridCol w="648072"/>
                    <a:gridCol w="1296144"/>
                    <a:gridCol w="1296144"/>
                  </a:tblGrid>
                  <a:tr h="9611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</a:txBody>
                      <a:tcPr marL="68580" marR="68580" marT="0" marB="0" anchor="ctr"/>
                    </a:tc>
                  </a:tr>
                  <a:tr h="368157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400" dirty="0" smtClean="0"/>
                        </a:p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/>
                    </a:tc>
                  </a:tr>
                  <a:tr h="368157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</a:t>
                          </a:r>
                          <a:r>
                            <a:rPr lang="ru-RU" sz="2400" dirty="0" smtClean="0"/>
                            <a:t>1</a:t>
                          </a:r>
                          <a:r>
                            <a:rPr lang="en-US" sz="2400" dirty="0" smtClean="0"/>
                            <a:t>)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368157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</a:t>
                          </a:r>
                          <a:r>
                            <a:rPr lang="ru-RU" sz="2400" dirty="0" smtClean="0"/>
                            <a:t>2</a:t>
                          </a:r>
                          <a:r>
                            <a:rPr lang="en-US" sz="2400" dirty="0" smtClean="0"/>
                            <a:t>)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9944519"/>
                  </p:ext>
                </p:extLst>
              </p:nvPr>
            </p:nvGraphicFramePr>
            <p:xfrm>
              <a:off x="0" y="3112019"/>
              <a:ext cx="9108504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931"/>
                    <a:gridCol w="896339"/>
                    <a:gridCol w="1378983"/>
                    <a:gridCol w="776739"/>
                    <a:gridCol w="1368152"/>
                    <a:gridCol w="648072"/>
                    <a:gridCol w="1296144"/>
                    <a:gridCol w="1296144"/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481102" t="-26667" r="-596063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28000" t="-26667" r="-236444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908491" t="-26667" r="-401887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504245" t="-26667" r="-100943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</a:txBody>
                      <a:tcPr marL="68580" marR="68580" marT="0" marB="0" anchor="ctr"/>
                    </a:tc>
                  </a:tr>
                  <a:tr h="457200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400" dirty="0" smtClean="0"/>
                        </a:p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0135" t="-101333" r="-750000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/>
                    </a:tc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0135" t="-201333" r="-750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</a:t>
                          </a:r>
                          <a:r>
                            <a:rPr lang="ru-RU" sz="2400" dirty="0" smtClean="0"/>
                            <a:t>1</a:t>
                          </a:r>
                          <a:r>
                            <a:rPr lang="en-US" sz="2400" dirty="0" smtClean="0"/>
                            <a:t>)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0135" t="-301333" r="-750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</a:t>
                          </a:r>
                          <a:r>
                            <a:rPr lang="ru-RU" sz="2400" dirty="0" smtClean="0"/>
                            <a:t>2</a:t>
                          </a:r>
                          <a:r>
                            <a:rPr lang="en-US" sz="2400" dirty="0" smtClean="0"/>
                            <a:t>)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7912841"/>
                  </p:ext>
                </p:extLst>
              </p:nvPr>
            </p:nvGraphicFramePr>
            <p:xfrm>
              <a:off x="23923" y="4894216"/>
              <a:ext cx="9084581" cy="18166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1733"/>
                    <a:gridCol w="897818"/>
                    <a:gridCol w="1382089"/>
                    <a:gridCol w="816437"/>
                    <a:gridCol w="1296144"/>
                    <a:gridCol w="648072"/>
                    <a:gridCol w="1296144"/>
                    <a:gridCol w="1296144"/>
                  </a:tblGrid>
                  <a:tr h="18902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</a:txBody>
                      <a:tcPr marL="68580" marR="68580" marT="0" marB="0" anchor="ctr"/>
                    </a:tc>
                  </a:tr>
                  <a:tr h="225025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400" dirty="0" smtClean="0"/>
                        </a:p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/>
                    </a:tc>
                  </a:tr>
                  <a:tr h="225025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200" b="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/>
                            <a:t>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(</a:t>
                          </a:r>
                          <a:r>
                            <a:rPr lang="ru-RU" sz="2200" dirty="0" smtClean="0"/>
                            <a:t>1</a:t>
                          </a:r>
                          <a:r>
                            <a:rPr lang="en-US" sz="2200" dirty="0" smtClean="0"/>
                            <a:t>)</a:t>
                          </a:r>
                          <a:endParaRPr lang="ru-RU" sz="2200" dirty="0"/>
                        </a:p>
                      </a:txBody>
                      <a:tcPr/>
                    </a:tc>
                  </a:tr>
                  <a:tr h="225025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</a:t>
                          </a:r>
                          <a:r>
                            <a:rPr lang="ru-RU" sz="2400" dirty="0" smtClean="0"/>
                            <a:t>2</a:t>
                          </a:r>
                          <a:r>
                            <a:rPr lang="en-US" sz="2400" dirty="0" smtClean="0"/>
                            <a:t>)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7912841"/>
                  </p:ext>
                </p:extLst>
              </p:nvPr>
            </p:nvGraphicFramePr>
            <p:xfrm>
              <a:off x="23923" y="4894216"/>
              <a:ext cx="9084581" cy="18166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1733"/>
                    <a:gridCol w="897818"/>
                    <a:gridCol w="1382089"/>
                    <a:gridCol w="816437"/>
                    <a:gridCol w="1296144"/>
                    <a:gridCol w="648072"/>
                    <a:gridCol w="1296144"/>
                    <a:gridCol w="1296144"/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457463" t="-26667" r="-555970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350704" t="-26667" r="-249765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905660" t="-26667" r="-401887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502830" t="-26667" r="-100943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</a:txBody>
                      <a:tcPr marL="68580" marR="68580" marT="0" marB="0" anchor="ctr"/>
                    </a:tc>
                  </a:tr>
                  <a:tr h="457200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400" dirty="0" smtClean="0"/>
                        </a:p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2585" t="-101333" r="-752381" b="-22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/>
                    </a:tc>
                  </a:tr>
                  <a:tr h="426720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2585" t="-215714" r="-752381" b="-1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/>
                            <a:t>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(</a:t>
                          </a:r>
                          <a:r>
                            <a:rPr lang="ru-RU" sz="2200" dirty="0" smtClean="0"/>
                            <a:t>1</a:t>
                          </a:r>
                          <a:r>
                            <a:rPr lang="en-US" sz="2200" dirty="0" smtClean="0"/>
                            <a:t>)</a:t>
                          </a:r>
                          <a:endParaRPr lang="ru-RU" sz="2200" dirty="0"/>
                        </a:p>
                      </a:txBody>
                      <a:tcPr/>
                    </a:tc>
                  </a:tr>
                  <a:tr h="566992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2585" t="-237634" r="-752381" b="-53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50704" t="-237634" r="-249765" b="-53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2830" t="-237634" r="-100943" b="-53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</a:t>
                          </a:r>
                          <a:r>
                            <a:rPr lang="ru-RU" sz="2400" dirty="0" smtClean="0"/>
                            <a:t>2</a:t>
                          </a:r>
                          <a:r>
                            <a:rPr lang="en-US" sz="2400" dirty="0" smtClean="0"/>
                            <a:t>)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Полилиния 10"/>
          <p:cNvSpPr/>
          <p:nvPr/>
        </p:nvSpPr>
        <p:spPr>
          <a:xfrm>
            <a:off x="3923928" y="4365104"/>
            <a:ext cx="536365" cy="506776"/>
          </a:xfrm>
          <a:custGeom>
            <a:avLst/>
            <a:gdLst>
              <a:gd name="connsiteX0" fmla="*/ 62639 w 536365"/>
              <a:gd name="connsiteY0" fmla="*/ 77118 h 506776"/>
              <a:gd name="connsiteX1" fmla="*/ 183825 w 536365"/>
              <a:gd name="connsiteY1" fmla="*/ 22034 h 506776"/>
              <a:gd name="connsiteX2" fmla="*/ 271960 w 536365"/>
              <a:gd name="connsiteY2" fmla="*/ 0 h 506776"/>
              <a:gd name="connsiteX3" fmla="*/ 481280 w 536365"/>
              <a:gd name="connsiteY3" fmla="*/ 11017 h 506776"/>
              <a:gd name="connsiteX4" fmla="*/ 514331 w 536365"/>
              <a:gd name="connsiteY4" fmla="*/ 33051 h 506776"/>
              <a:gd name="connsiteX5" fmla="*/ 536365 w 536365"/>
              <a:gd name="connsiteY5" fmla="*/ 99152 h 506776"/>
              <a:gd name="connsiteX6" fmla="*/ 525348 w 536365"/>
              <a:gd name="connsiteY6" fmla="*/ 330506 h 506776"/>
              <a:gd name="connsiteX7" fmla="*/ 426196 w 536365"/>
              <a:gd name="connsiteY7" fmla="*/ 396607 h 506776"/>
              <a:gd name="connsiteX8" fmla="*/ 316027 w 536365"/>
              <a:gd name="connsiteY8" fmla="*/ 462709 h 506776"/>
              <a:gd name="connsiteX9" fmla="*/ 249926 w 536365"/>
              <a:gd name="connsiteY9" fmla="*/ 484742 h 506776"/>
              <a:gd name="connsiteX10" fmla="*/ 172808 w 536365"/>
              <a:gd name="connsiteY10" fmla="*/ 506776 h 506776"/>
              <a:gd name="connsiteX11" fmla="*/ 51623 w 536365"/>
              <a:gd name="connsiteY11" fmla="*/ 484742 h 506776"/>
              <a:gd name="connsiteX12" fmla="*/ 40606 w 536365"/>
              <a:gd name="connsiteY12" fmla="*/ 451692 h 506776"/>
              <a:gd name="connsiteX13" fmla="*/ 18572 w 536365"/>
              <a:gd name="connsiteY13" fmla="*/ 418641 h 506776"/>
              <a:gd name="connsiteX14" fmla="*/ 18572 w 536365"/>
              <a:gd name="connsiteY14" fmla="*/ 198304 h 506776"/>
              <a:gd name="connsiteX15" fmla="*/ 51623 w 536365"/>
              <a:gd name="connsiteY15" fmla="*/ 176270 h 506776"/>
              <a:gd name="connsiteX16" fmla="*/ 95690 w 536365"/>
              <a:gd name="connsiteY16" fmla="*/ 132203 h 50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6365" h="506776">
                <a:moveTo>
                  <a:pt x="62639" y="77118"/>
                </a:moveTo>
                <a:cubicBezTo>
                  <a:pt x="118669" y="43501"/>
                  <a:pt x="117987" y="38494"/>
                  <a:pt x="183825" y="22034"/>
                </a:cubicBezTo>
                <a:lnTo>
                  <a:pt x="271960" y="0"/>
                </a:lnTo>
                <a:cubicBezTo>
                  <a:pt x="341733" y="3672"/>
                  <a:pt x="412051" y="1577"/>
                  <a:pt x="481280" y="11017"/>
                </a:cubicBezTo>
                <a:cubicBezTo>
                  <a:pt x="494399" y="12806"/>
                  <a:pt x="507313" y="21823"/>
                  <a:pt x="514331" y="33051"/>
                </a:cubicBezTo>
                <a:cubicBezTo>
                  <a:pt x="526641" y="52746"/>
                  <a:pt x="536365" y="99152"/>
                  <a:pt x="536365" y="99152"/>
                </a:cubicBezTo>
                <a:cubicBezTo>
                  <a:pt x="532693" y="176270"/>
                  <a:pt x="541095" y="254923"/>
                  <a:pt x="525348" y="330506"/>
                </a:cubicBezTo>
                <a:cubicBezTo>
                  <a:pt x="523147" y="341070"/>
                  <a:pt x="428224" y="395316"/>
                  <a:pt x="426196" y="396607"/>
                </a:cubicBezTo>
                <a:cubicBezTo>
                  <a:pt x="382423" y="424463"/>
                  <a:pt x="361459" y="444537"/>
                  <a:pt x="316027" y="462709"/>
                </a:cubicBezTo>
                <a:cubicBezTo>
                  <a:pt x="294463" y="471335"/>
                  <a:pt x="271960" y="477398"/>
                  <a:pt x="249926" y="484742"/>
                </a:cubicBezTo>
                <a:cubicBezTo>
                  <a:pt x="202504" y="500549"/>
                  <a:pt x="228152" y="492940"/>
                  <a:pt x="172808" y="506776"/>
                </a:cubicBezTo>
                <a:cubicBezTo>
                  <a:pt x="132413" y="499431"/>
                  <a:pt x="89522" y="500533"/>
                  <a:pt x="51623" y="484742"/>
                </a:cubicBezTo>
                <a:cubicBezTo>
                  <a:pt x="40904" y="480276"/>
                  <a:pt x="45799" y="462079"/>
                  <a:pt x="40606" y="451692"/>
                </a:cubicBezTo>
                <a:cubicBezTo>
                  <a:pt x="34684" y="439849"/>
                  <a:pt x="25917" y="429658"/>
                  <a:pt x="18572" y="418641"/>
                </a:cubicBezTo>
                <a:cubicBezTo>
                  <a:pt x="-2562" y="334109"/>
                  <a:pt x="-9573" y="324954"/>
                  <a:pt x="18572" y="198304"/>
                </a:cubicBezTo>
                <a:cubicBezTo>
                  <a:pt x="21444" y="185379"/>
                  <a:pt x="40606" y="183615"/>
                  <a:pt x="51623" y="176270"/>
                </a:cubicBezTo>
                <a:cubicBezTo>
                  <a:pt x="78211" y="136387"/>
                  <a:pt x="61813" y="149140"/>
                  <a:pt x="95690" y="13220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1115616" y="6453336"/>
            <a:ext cx="3519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448" y="630400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Осн.ур</a:t>
            </a:r>
            <a:r>
              <a:rPr lang="ru-RU" dirty="0" smtClean="0"/>
              <a:t>-е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76242" y="2440599"/>
            <a:ext cx="541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Получаем </a:t>
            </a:r>
            <a:r>
              <a:rPr lang="ru-RU" sz="2400" dirty="0" smtClean="0"/>
              <a:t>основное</a:t>
            </a:r>
            <a:r>
              <a:rPr lang="ru-RU" sz="2000" dirty="0" smtClean="0"/>
              <a:t> уравнение: 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15616" y="4618492"/>
            <a:ext cx="0" cy="1834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903723" y="353236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 </a:t>
            </a:r>
            <a:r>
              <a:rPr lang="en-US" dirty="0" smtClean="0"/>
              <a:t>Opt</a:t>
            </a:r>
            <a:endParaRPr lang="ru-RU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115616" y="4618492"/>
            <a:ext cx="351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0912" y="1628800"/>
                <a:ext cx="89830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Уравнение (2)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400" i="1">
                        <a:latin typeface="Cambria Math"/>
                      </a:rPr>
                      <m:t>      +1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4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ru-RU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2</m:t>
                    </m:r>
                  </m:oMath>
                </a14:m>
                <a:r>
                  <a:rPr lang="ru-RU" sz="2400" dirty="0" smtClean="0"/>
                  <a:t>   делим </a:t>
                </a:r>
                <a:r>
                  <a:rPr lang="ru-RU" sz="2400" dirty="0"/>
                  <a:t>на значение ведущего элемента </a:t>
                </a:r>
                <a:r>
                  <a:rPr lang="ru-RU" sz="2400" dirty="0" smtClean="0"/>
                  <a:t>2 чтобы получить 1 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400" dirty="0" smtClean="0"/>
                  <a:t>.</a:t>
                </a:r>
                <a:endParaRPr lang="ru-RU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12" y="1628800"/>
                <a:ext cx="8983088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1018" t="-5109" b="-160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единительная линия 6"/>
          <p:cNvCxnSpPr/>
          <p:nvPr/>
        </p:nvCxnSpPr>
        <p:spPr>
          <a:xfrm>
            <a:off x="2411760" y="4797152"/>
            <a:ext cx="6336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247964" y="2462833"/>
                <a:ext cx="4195819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400" b="0" i="1" smtClean="0">
                            <a:latin typeface="Cambria Math"/>
                          </a:rPr>
                          <m:t>1</m:t>
                        </m:r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f>
                      <m:fPr>
                        <m:type m:val="skw"/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u-RU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ru-RU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400" i="1">
                        <a:latin typeface="Cambria Math"/>
                      </a:rPr>
                      <m:t>+</m:t>
                    </m:r>
                    <m:r>
                      <a:rPr lang="ru-RU" sz="2400" b="0" i="1" smtClean="0">
                        <a:latin typeface="Cambria Math"/>
                      </a:rPr>
                      <m:t>0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4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ru-RU" sz="2400" b="0" i="1" smtClean="0">
                        <a:latin typeface="Cambria Math"/>
                      </a:rPr>
                      <m:t>+</m:t>
                    </m:r>
                    <m:f>
                      <m:fPr>
                        <m:type m:val="skw"/>
                        <m:ctrlPr>
                          <a:rPr lang="ru-RU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u-RU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ru-RU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4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ru-RU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ru-RU" dirty="0" smtClean="0"/>
                  <a:t>1</a:t>
                </a:r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964" y="2462833"/>
                <a:ext cx="4195819" cy="453137"/>
              </a:xfrm>
              <a:prstGeom prst="rect">
                <a:avLst/>
              </a:prstGeom>
              <a:blipFill rotWithShape="1">
                <a:blip r:embed="rId5"/>
                <a:stretch>
                  <a:fillRect l="-436" t="-127027" b="-20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85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97768"/>
            <a:ext cx="7128792" cy="1070992"/>
          </a:xfrm>
        </p:spPr>
        <p:txBody>
          <a:bodyPr/>
          <a:lstStyle/>
          <a:p>
            <a:r>
              <a:rPr lang="ru-RU" dirty="0"/>
              <a:t>Расчет коэффициентов </a:t>
            </a:r>
            <a:r>
              <a:rPr lang="ru-RU" dirty="0" smtClean="0"/>
              <a:t>других уравнений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1979369"/>
                  </p:ext>
                </p:extLst>
              </p:nvPr>
            </p:nvGraphicFramePr>
            <p:xfrm>
              <a:off x="0" y="3112019"/>
              <a:ext cx="9108504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931"/>
                    <a:gridCol w="896339"/>
                    <a:gridCol w="1378983"/>
                    <a:gridCol w="776739"/>
                    <a:gridCol w="1368152"/>
                    <a:gridCol w="648072"/>
                    <a:gridCol w="1296144"/>
                    <a:gridCol w="1296144"/>
                  </a:tblGrid>
                  <a:tr h="9611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</a:txBody>
                      <a:tcPr marL="68580" marR="68580" marT="0" marB="0" anchor="ctr"/>
                    </a:tc>
                  </a:tr>
                  <a:tr h="368157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400" dirty="0" smtClean="0"/>
                        </a:p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/>
                    </a:tc>
                  </a:tr>
                  <a:tr h="368157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</a:t>
                          </a:r>
                          <a:r>
                            <a:rPr lang="ru-RU" sz="2400" dirty="0" smtClean="0"/>
                            <a:t>1</a:t>
                          </a:r>
                          <a:r>
                            <a:rPr lang="en-US" sz="2400" dirty="0" smtClean="0"/>
                            <a:t>)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368157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</a:t>
                          </a:r>
                          <a:r>
                            <a:rPr lang="ru-RU" sz="2400" dirty="0" smtClean="0"/>
                            <a:t>2</a:t>
                          </a:r>
                          <a:r>
                            <a:rPr lang="en-US" sz="2400" dirty="0" smtClean="0"/>
                            <a:t>)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9944519"/>
                  </p:ext>
                </p:extLst>
              </p:nvPr>
            </p:nvGraphicFramePr>
            <p:xfrm>
              <a:off x="0" y="3112019"/>
              <a:ext cx="9108504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931"/>
                    <a:gridCol w="896339"/>
                    <a:gridCol w="1378983"/>
                    <a:gridCol w="776739"/>
                    <a:gridCol w="1368152"/>
                    <a:gridCol w="648072"/>
                    <a:gridCol w="1296144"/>
                    <a:gridCol w="1296144"/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481102" t="-26667" r="-596063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28000" t="-26667" r="-236444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908491" t="-26667" r="-401887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504245" t="-26667" r="-100943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</a:txBody>
                      <a:tcPr marL="68580" marR="68580" marT="0" marB="0" anchor="ctr"/>
                    </a:tc>
                  </a:tr>
                  <a:tr h="457200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400" dirty="0" smtClean="0"/>
                        </a:p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0135" t="-101333" r="-750000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/>
                    </a:tc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0135" t="-201333" r="-750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</a:t>
                          </a:r>
                          <a:r>
                            <a:rPr lang="ru-RU" sz="2400" dirty="0" smtClean="0"/>
                            <a:t>1</a:t>
                          </a:r>
                          <a:r>
                            <a:rPr lang="en-US" sz="2400" dirty="0" smtClean="0"/>
                            <a:t>)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0135" t="-301333" r="-750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</a:t>
                          </a:r>
                          <a:r>
                            <a:rPr lang="ru-RU" sz="2400" dirty="0" smtClean="0"/>
                            <a:t>2</a:t>
                          </a:r>
                          <a:r>
                            <a:rPr lang="en-US" sz="2400" dirty="0" smtClean="0"/>
                            <a:t>)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9554134"/>
                  </p:ext>
                </p:extLst>
              </p:nvPr>
            </p:nvGraphicFramePr>
            <p:xfrm>
              <a:off x="23923" y="4894216"/>
              <a:ext cx="9084581" cy="19264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1733"/>
                    <a:gridCol w="897818"/>
                    <a:gridCol w="1382089"/>
                    <a:gridCol w="816437"/>
                    <a:gridCol w="1296144"/>
                    <a:gridCol w="648072"/>
                    <a:gridCol w="1296144"/>
                    <a:gridCol w="1296144"/>
                  </a:tblGrid>
                  <a:tr h="18902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</a:txBody>
                      <a:tcPr marL="68580" marR="68580" marT="0" marB="0" anchor="ctr"/>
                    </a:tc>
                  </a:tr>
                  <a:tr h="225025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400" dirty="0" smtClean="0"/>
                        </a:p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-1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/>
                    </a:tc>
                  </a:tr>
                  <a:tr h="225025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200" b="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2-1=1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2-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skw"/>
                                  <m:ctrlPr>
                                    <a:rPr lang="ru-RU" sz="22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200" dirty="0" smtClean="0"/>
                            <a:t>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skw"/>
                                  <m:ctrlPr>
                                    <a:rPr lang="ru-RU" sz="22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/>
                            <a:t>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0-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skw"/>
                                  <m:ctrlPr>
                                    <a:rPr lang="ru-RU" sz="20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200" dirty="0" smtClean="0"/>
                            <a:t>=-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skw"/>
                                  <m:ctrlPr>
                                    <a:rPr lang="ru-RU" sz="20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(</a:t>
                          </a:r>
                          <a:r>
                            <a:rPr lang="ru-RU" sz="2200" dirty="0" smtClean="0"/>
                            <a:t>1</a:t>
                          </a:r>
                          <a:r>
                            <a:rPr lang="en-US" sz="2200" dirty="0" smtClean="0"/>
                            <a:t>)</a:t>
                          </a:r>
                          <a:endParaRPr lang="ru-RU" sz="2200" dirty="0"/>
                        </a:p>
                      </a:txBody>
                      <a:tcPr/>
                    </a:tc>
                  </a:tr>
                  <a:tr h="225025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</a:t>
                          </a:r>
                          <a:r>
                            <a:rPr lang="ru-RU" sz="2400" dirty="0" smtClean="0"/>
                            <a:t>2</a:t>
                          </a:r>
                          <a:r>
                            <a:rPr lang="en-US" sz="2400" dirty="0" smtClean="0"/>
                            <a:t>)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7634032"/>
                  </p:ext>
                </p:extLst>
              </p:nvPr>
            </p:nvGraphicFramePr>
            <p:xfrm>
              <a:off x="23923" y="4894216"/>
              <a:ext cx="9084581" cy="19264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1733"/>
                    <a:gridCol w="897818"/>
                    <a:gridCol w="1382089"/>
                    <a:gridCol w="816437"/>
                    <a:gridCol w="1296144"/>
                    <a:gridCol w="648072"/>
                    <a:gridCol w="1296144"/>
                    <a:gridCol w="1296144"/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457463" t="-26667" r="-555970" b="-4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350704" t="-26667" r="-249765" b="-4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905660" t="-26667" r="-401887" b="-4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502830" t="-26667" r="-100943" b="-4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</a:txBody>
                      <a:tcPr marL="68580" marR="68580" marT="0" marB="0" anchor="ctr"/>
                    </a:tc>
                  </a:tr>
                  <a:tr h="566992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400" dirty="0" smtClean="0"/>
                        </a:p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2585" t="-81720" r="-752381" b="-2172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-1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50704" t="-81720" r="-249765" b="-2172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2830" t="-81720" r="-100943" b="-2172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/>
                    </a:tc>
                  </a:tr>
                  <a:tr h="426720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2585" t="-241429" r="-752381" b="-18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2-1=1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50704" t="-241429" r="-249765" b="-18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/>
                            <a:t>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2830" t="-241429" r="-100943" b="-18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(</a:t>
                          </a:r>
                          <a:r>
                            <a:rPr lang="ru-RU" sz="2200" dirty="0" smtClean="0"/>
                            <a:t>1</a:t>
                          </a:r>
                          <a:r>
                            <a:rPr lang="en-US" sz="2200" dirty="0" smtClean="0"/>
                            <a:t>)</a:t>
                          </a:r>
                          <a:endParaRPr lang="ru-RU" sz="2200" dirty="0"/>
                        </a:p>
                      </a:txBody>
                      <a:tcPr/>
                    </a:tc>
                  </a:tr>
                  <a:tr h="566992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2585" t="-256989" r="-752381" b="-41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50704" t="-256989" r="-249765" b="-41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2830" t="-256989" r="-100943" b="-41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</a:t>
                          </a:r>
                          <a:r>
                            <a:rPr lang="ru-RU" sz="2400" dirty="0" smtClean="0"/>
                            <a:t>2</a:t>
                          </a:r>
                          <a:r>
                            <a:rPr lang="en-US" sz="2400" dirty="0" smtClean="0"/>
                            <a:t>)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Полилиния 10"/>
          <p:cNvSpPr/>
          <p:nvPr/>
        </p:nvSpPr>
        <p:spPr>
          <a:xfrm>
            <a:off x="3923928" y="4365104"/>
            <a:ext cx="536365" cy="506776"/>
          </a:xfrm>
          <a:custGeom>
            <a:avLst/>
            <a:gdLst>
              <a:gd name="connsiteX0" fmla="*/ 62639 w 536365"/>
              <a:gd name="connsiteY0" fmla="*/ 77118 h 506776"/>
              <a:gd name="connsiteX1" fmla="*/ 183825 w 536365"/>
              <a:gd name="connsiteY1" fmla="*/ 22034 h 506776"/>
              <a:gd name="connsiteX2" fmla="*/ 271960 w 536365"/>
              <a:gd name="connsiteY2" fmla="*/ 0 h 506776"/>
              <a:gd name="connsiteX3" fmla="*/ 481280 w 536365"/>
              <a:gd name="connsiteY3" fmla="*/ 11017 h 506776"/>
              <a:gd name="connsiteX4" fmla="*/ 514331 w 536365"/>
              <a:gd name="connsiteY4" fmla="*/ 33051 h 506776"/>
              <a:gd name="connsiteX5" fmla="*/ 536365 w 536365"/>
              <a:gd name="connsiteY5" fmla="*/ 99152 h 506776"/>
              <a:gd name="connsiteX6" fmla="*/ 525348 w 536365"/>
              <a:gd name="connsiteY6" fmla="*/ 330506 h 506776"/>
              <a:gd name="connsiteX7" fmla="*/ 426196 w 536365"/>
              <a:gd name="connsiteY7" fmla="*/ 396607 h 506776"/>
              <a:gd name="connsiteX8" fmla="*/ 316027 w 536365"/>
              <a:gd name="connsiteY8" fmla="*/ 462709 h 506776"/>
              <a:gd name="connsiteX9" fmla="*/ 249926 w 536365"/>
              <a:gd name="connsiteY9" fmla="*/ 484742 h 506776"/>
              <a:gd name="connsiteX10" fmla="*/ 172808 w 536365"/>
              <a:gd name="connsiteY10" fmla="*/ 506776 h 506776"/>
              <a:gd name="connsiteX11" fmla="*/ 51623 w 536365"/>
              <a:gd name="connsiteY11" fmla="*/ 484742 h 506776"/>
              <a:gd name="connsiteX12" fmla="*/ 40606 w 536365"/>
              <a:gd name="connsiteY12" fmla="*/ 451692 h 506776"/>
              <a:gd name="connsiteX13" fmla="*/ 18572 w 536365"/>
              <a:gd name="connsiteY13" fmla="*/ 418641 h 506776"/>
              <a:gd name="connsiteX14" fmla="*/ 18572 w 536365"/>
              <a:gd name="connsiteY14" fmla="*/ 198304 h 506776"/>
              <a:gd name="connsiteX15" fmla="*/ 51623 w 536365"/>
              <a:gd name="connsiteY15" fmla="*/ 176270 h 506776"/>
              <a:gd name="connsiteX16" fmla="*/ 95690 w 536365"/>
              <a:gd name="connsiteY16" fmla="*/ 132203 h 50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6365" h="506776">
                <a:moveTo>
                  <a:pt x="62639" y="77118"/>
                </a:moveTo>
                <a:cubicBezTo>
                  <a:pt x="118669" y="43501"/>
                  <a:pt x="117987" y="38494"/>
                  <a:pt x="183825" y="22034"/>
                </a:cubicBezTo>
                <a:lnTo>
                  <a:pt x="271960" y="0"/>
                </a:lnTo>
                <a:cubicBezTo>
                  <a:pt x="341733" y="3672"/>
                  <a:pt x="412051" y="1577"/>
                  <a:pt x="481280" y="11017"/>
                </a:cubicBezTo>
                <a:cubicBezTo>
                  <a:pt x="494399" y="12806"/>
                  <a:pt x="507313" y="21823"/>
                  <a:pt x="514331" y="33051"/>
                </a:cubicBezTo>
                <a:cubicBezTo>
                  <a:pt x="526641" y="52746"/>
                  <a:pt x="536365" y="99152"/>
                  <a:pt x="536365" y="99152"/>
                </a:cubicBezTo>
                <a:cubicBezTo>
                  <a:pt x="532693" y="176270"/>
                  <a:pt x="541095" y="254923"/>
                  <a:pt x="525348" y="330506"/>
                </a:cubicBezTo>
                <a:cubicBezTo>
                  <a:pt x="523147" y="341070"/>
                  <a:pt x="428224" y="395316"/>
                  <a:pt x="426196" y="396607"/>
                </a:cubicBezTo>
                <a:cubicBezTo>
                  <a:pt x="382423" y="424463"/>
                  <a:pt x="361459" y="444537"/>
                  <a:pt x="316027" y="462709"/>
                </a:cubicBezTo>
                <a:cubicBezTo>
                  <a:pt x="294463" y="471335"/>
                  <a:pt x="271960" y="477398"/>
                  <a:pt x="249926" y="484742"/>
                </a:cubicBezTo>
                <a:cubicBezTo>
                  <a:pt x="202504" y="500549"/>
                  <a:pt x="228152" y="492940"/>
                  <a:pt x="172808" y="506776"/>
                </a:cubicBezTo>
                <a:cubicBezTo>
                  <a:pt x="132413" y="499431"/>
                  <a:pt x="89522" y="500533"/>
                  <a:pt x="51623" y="484742"/>
                </a:cubicBezTo>
                <a:cubicBezTo>
                  <a:pt x="40904" y="480276"/>
                  <a:pt x="45799" y="462079"/>
                  <a:pt x="40606" y="451692"/>
                </a:cubicBezTo>
                <a:cubicBezTo>
                  <a:pt x="34684" y="439849"/>
                  <a:pt x="25917" y="429658"/>
                  <a:pt x="18572" y="418641"/>
                </a:cubicBezTo>
                <a:cubicBezTo>
                  <a:pt x="-2562" y="334109"/>
                  <a:pt x="-9573" y="324954"/>
                  <a:pt x="18572" y="198304"/>
                </a:cubicBezTo>
                <a:cubicBezTo>
                  <a:pt x="21444" y="185379"/>
                  <a:pt x="40606" y="183615"/>
                  <a:pt x="51623" y="176270"/>
                </a:cubicBezTo>
                <a:cubicBezTo>
                  <a:pt x="78211" y="136387"/>
                  <a:pt x="61813" y="149140"/>
                  <a:pt x="95690" y="13220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1115616" y="6453336"/>
            <a:ext cx="3519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7901" y="64420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Осн.ур</a:t>
            </a:r>
            <a:r>
              <a:rPr lang="ru-RU" dirty="0" smtClean="0"/>
              <a:t>-е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9512" y="1556792"/>
                <a:ext cx="5256584" cy="1429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 smtClean="0"/>
                  <a:t>Вычитаем из оставшихся уравнений основное уравнение с корректировкой, чтобы исключить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dirty="0" smtClean="0"/>
                  <a:t> . Уравнение (1)</a:t>
                </a:r>
              </a:p>
              <a:p>
                <a:r>
                  <a:rPr lang="ru-RU" sz="2000" dirty="0" smtClean="0"/>
                  <a:t>и</a:t>
                </a:r>
                <a:r>
                  <a:rPr lang="ru-RU" sz="2000" b="0" dirty="0" smtClean="0"/>
                  <a:t>терации 1 с коэффициентом 1 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 smtClean="0"/>
                  <a:t> :</a:t>
                </a:r>
                <a:endParaRPr lang="ru-RU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556792"/>
                <a:ext cx="5256584" cy="1429494"/>
              </a:xfrm>
              <a:prstGeom prst="rect">
                <a:avLst/>
              </a:prstGeom>
              <a:blipFill rotWithShape="1">
                <a:blip r:embed="rId4"/>
                <a:stretch>
                  <a:fillRect l="-1159" t="-1702" b="-59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единительная линия 15"/>
          <p:cNvCxnSpPr/>
          <p:nvPr/>
        </p:nvCxnSpPr>
        <p:spPr>
          <a:xfrm>
            <a:off x="1115616" y="3717032"/>
            <a:ext cx="0" cy="2736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1115616" y="422108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1115616" y="3717032"/>
            <a:ext cx="3199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56376" y="537321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 </a:t>
            </a:r>
            <a:r>
              <a:rPr lang="en-US" dirty="0" smtClean="0"/>
              <a:t>Opt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7903723" y="353236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 </a:t>
            </a:r>
            <a:r>
              <a:rPr lang="en-US" dirty="0" smtClean="0"/>
              <a:t>Opt</a:t>
            </a:r>
            <a:endParaRPr lang="ru-RU" dirty="0"/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1115616" y="422108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433843" y="1560206"/>
                <a:ext cx="33123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b="1" i="1" smtClean="0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+</m:t>
                    </m:r>
                    <m:r>
                      <a:rPr lang="ru-RU" b="1" i="1" smtClean="0">
                        <a:latin typeface="Cambria Math"/>
                      </a:rPr>
                      <m:t>    </m:t>
                    </m:r>
                    <m:r>
                      <a:rPr lang="en-US" b="1" i="1">
                        <a:latin typeface="Cambria Math"/>
                      </a:rPr>
                      <m:t>𝟐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ru-RU" b="1" i="1">
                        <a:latin typeface="Cambria Math"/>
                      </a:rPr>
                      <m:t>+</m:t>
                    </m:r>
                    <m:r>
                      <a:rPr lang="ru-RU" b="1" i="1">
                        <a:latin typeface="Cambria Math"/>
                      </a:rPr>
                      <m:t>𝟏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b="1" i="1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ru-RU" b="1" i="1" smtClean="0">
                        <a:latin typeface="Cambria Math"/>
                      </a:rPr>
                      <m:t>+</m:t>
                    </m:r>
                    <m:r>
                      <a:rPr lang="ru-RU" b="1" i="1" smtClean="0">
                        <a:latin typeface="Cambria Math"/>
                      </a:rPr>
                      <m:t>𝟎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b="1" i="1"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ru-RU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𝟐</m:t>
                    </m:r>
                  </m:oMath>
                </a14:m>
                <a:r>
                  <a:rPr lang="en-US" b="1" dirty="0"/>
                  <a:t> </a:t>
                </a:r>
                <a:endParaRPr lang="ru-RU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843" y="1560206"/>
                <a:ext cx="331236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52690" y="2021361"/>
                <a:ext cx="35838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b="1" i="1" smtClean="0">
                            <a:latin typeface="Cambria Math"/>
                          </a:rPr>
                          <m:t>(</m:t>
                        </m:r>
                        <m:r>
                          <a:rPr lang="ru-RU" b="1" i="1" smtClean="0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+</m:t>
                    </m:r>
                    <m:f>
                      <m:fPr>
                        <m:type m:val="skw"/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u-RU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ru-RU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ru-RU" b="1" i="1">
                        <a:latin typeface="Cambria Math"/>
                      </a:rPr>
                      <m:t>+</m:t>
                    </m:r>
                    <m:r>
                      <a:rPr lang="ru-RU" b="1" i="1" smtClean="0">
                        <a:latin typeface="Cambria Math"/>
                      </a:rPr>
                      <m:t>𝟎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b="1" i="1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ru-RU" b="1" i="1" smtClean="0">
                        <a:latin typeface="Cambria Math"/>
                      </a:rPr>
                      <m:t>+</m:t>
                    </m:r>
                    <m:f>
                      <m:fPr>
                        <m:type m:val="skw"/>
                        <m:ctrlPr>
                          <a:rPr lang="ru-RU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u-RU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ru-RU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b="1" i="1" smtClean="0"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ru-RU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ru-RU" b="1" dirty="0" smtClean="0"/>
                  <a:t>1)*1</a:t>
                </a:r>
                <a:r>
                  <a:rPr lang="en-US" b="1" dirty="0" smtClean="0"/>
                  <a:t> </a:t>
                </a:r>
                <a:endParaRPr lang="ru-RU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690" y="2021361"/>
                <a:ext cx="3583806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40" t="-116667" r="-1531" b="-18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единительная линия 7"/>
          <p:cNvCxnSpPr/>
          <p:nvPr/>
        </p:nvCxnSpPr>
        <p:spPr>
          <a:xfrm>
            <a:off x="5433843" y="2390693"/>
            <a:ext cx="31706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0072" y="1879957"/>
            <a:ext cx="23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19930" y="2572455"/>
                <a:ext cx="3742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b="1" i="1" smtClean="0">
                            <a:latin typeface="Cambria Math"/>
                          </a:rPr>
                          <m:t>𝟎</m:t>
                        </m:r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+</m:t>
                    </m:r>
                    <m:r>
                      <a:rPr lang="ru-RU" b="1" i="1" smtClean="0">
                        <a:latin typeface="Cambria Math"/>
                      </a:rPr>
                      <m:t>    </m:t>
                    </m:r>
                    <m:f>
                      <m:fPr>
                        <m:type m:val="skw"/>
                        <m:ctrlPr>
                          <a:rPr lang="ru-RU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u-RU" b="1" i="1" smtClean="0"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ru-RU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ru-RU" b="1" i="1">
                        <a:latin typeface="Cambria Math"/>
                      </a:rPr>
                      <m:t>+</m:t>
                    </m:r>
                    <m:r>
                      <a:rPr lang="ru-RU" b="1" i="1">
                        <a:latin typeface="Cambria Math"/>
                      </a:rPr>
                      <m:t>𝟏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b="1" i="1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ru-RU" b="1" i="1" smtClean="0">
                        <a:latin typeface="Cambria Math"/>
                      </a:rPr>
                      <m:t>−</m:t>
                    </m:r>
                    <m:f>
                      <m:fPr>
                        <m:type m:val="skw"/>
                        <m:ctrlPr>
                          <a:rPr lang="ru-RU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u-RU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ru-RU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b="1" i="1"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ru-RU" b="1" i="1">
                        <a:latin typeface="Cambria Math"/>
                      </a:rPr>
                      <m:t>=</m:t>
                    </m:r>
                    <m:r>
                      <a:rPr lang="ru-RU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/>
                  <a:t> </a:t>
                </a:r>
                <a:endParaRPr lang="ru-RU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930" y="2572455"/>
                <a:ext cx="374216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114754" b="-1770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Левая фигурная скобка 19"/>
          <p:cNvSpPr/>
          <p:nvPr/>
        </p:nvSpPr>
        <p:spPr>
          <a:xfrm>
            <a:off x="4874609" y="1560206"/>
            <a:ext cx="372640" cy="140880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411760" y="6309320"/>
            <a:ext cx="54919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54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Прямой симплекс-метод </a:t>
            </a:r>
            <a:br>
              <a:rPr lang="ru-RU" dirty="0" smtClean="0"/>
            </a:br>
            <a:r>
              <a:rPr lang="ru-RU" dirty="0" smtClean="0"/>
              <a:t>Переход к итерации 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9075405"/>
                  </p:ext>
                </p:extLst>
              </p:nvPr>
            </p:nvGraphicFramePr>
            <p:xfrm>
              <a:off x="44452" y="2780928"/>
              <a:ext cx="9108504" cy="335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931"/>
                    <a:gridCol w="896339"/>
                    <a:gridCol w="1378983"/>
                    <a:gridCol w="776739"/>
                    <a:gridCol w="1368152"/>
                    <a:gridCol w="648072"/>
                    <a:gridCol w="1296144"/>
                    <a:gridCol w="1296144"/>
                  </a:tblGrid>
                  <a:tr h="9611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2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2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2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2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200" b="0" dirty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9075405"/>
                  </p:ext>
                </p:extLst>
              </p:nvPr>
            </p:nvGraphicFramePr>
            <p:xfrm>
              <a:off x="44452" y="2780928"/>
              <a:ext cx="9108504" cy="335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931"/>
                    <a:gridCol w="896339"/>
                    <a:gridCol w="1378983"/>
                    <a:gridCol w="776739"/>
                    <a:gridCol w="1368152"/>
                    <a:gridCol w="648072"/>
                    <a:gridCol w="1296144"/>
                    <a:gridCol w="1296144"/>
                  </a:tblGrid>
                  <a:tr h="33528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2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2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2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481102" t="-23636" r="-596063" b="-5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28000" t="-23636" r="-236444" b="-5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908491" t="-23636" r="-401887" b="-5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504245" t="-23636" r="-100943" b="-5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200" b="0" dirty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4274414"/>
                  </p:ext>
                </p:extLst>
              </p:nvPr>
            </p:nvGraphicFramePr>
            <p:xfrm>
              <a:off x="59419" y="3140968"/>
              <a:ext cx="9084581" cy="15842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1733"/>
                    <a:gridCol w="897818"/>
                    <a:gridCol w="1382089"/>
                    <a:gridCol w="816437"/>
                    <a:gridCol w="1296144"/>
                    <a:gridCol w="648072"/>
                    <a:gridCol w="1296144"/>
                    <a:gridCol w="1296144"/>
                  </a:tblGrid>
                  <a:tr h="225025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200" dirty="0" smtClean="0"/>
                        </a:p>
                        <a:p>
                          <a:pPr algn="ctr"/>
                          <a:r>
                            <a:rPr lang="en-US" sz="2200" dirty="0" smtClean="0"/>
                            <a:t>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2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-1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22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ru-RU" sz="22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dirty="0"/>
                        </a:p>
                      </a:txBody>
                      <a:tcPr/>
                    </a:tc>
                  </a:tr>
                  <a:tr h="225025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200" b="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22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/>
                            <a:t>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ru-RU" sz="22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(</a:t>
                          </a:r>
                          <a:r>
                            <a:rPr lang="ru-RU" sz="2200" dirty="0" smtClean="0"/>
                            <a:t>1</a:t>
                          </a:r>
                          <a:r>
                            <a:rPr lang="en-US" sz="2200" dirty="0" smtClean="0"/>
                            <a:t>)</a:t>
                          </a:r>
                          <a:endParaRPr lang="ru-RU" sz="2200" dirty="0"/>
                        </a:p>
                      </a:txBody>
                      <a:tcPr/>
                    </a:tc>
                  </a:tr>
                  <a:tr h="225025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22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22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(</a:t>
                          </a:r>
                          <a:r>
                            <a:rPr lang="ru-RU" sz="2200" dirty="0" smtClean="0"/>
                            <a:t>2</a:t>
                          </a:r>
                          <a:r>
                            <a:rPr lang="en-US" sz="2200" dirty="0" smtClean="0"/>
                            <a:t>)</a:t>
                          </a:r>
                          <a:endParaRPr lang="ru-RU" sz="2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4274414"/>
                  </p:ext>
                </p:extLst>
              </p:nvPr>
            </p:nvGraphicFramePr>
            <p:xfrm>
              <a:off x="59419" y="3140968"/>
              <a:ext cx="9084581" cy="15842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1733"/>
                    <a:gridCol w="897818"/>
                    <a:gridCol w="1382089"/>
                    <a:gridCol w="816437"/>
                    <a:gridCol w="1296144"/>
                    <a:gridCol w="648072"/>
                    <a:gridCol w="1296144"/>
                    <a:gridCol w="1296144"/>
                  </a:tblGrid>
                  <a:tr h="527368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200" dirty="0" smtClean="0"/>
                        </a:p>
                        <a:p>
                          <a:pPr algn="ctr"/>
                          <a:r>
                            <a:rPr lang="en-US" sz="2200" dirty="0" smtClean="0"/>
                            <a:t>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2585" t="-6897" r="-75170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-1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50704" t="-6897" r="-24929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2830" t="-6897" r="-10047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dirty="0"/>
                        </a:p>
                      </a:txBody>
                      <a:tcPr/>
                    </a:tc>
                  </a:tr>
                  <a:tr h="529527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2585" t="-108140" r="-751701" b="-1058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50704" t="-108140" r="-249296" b="-1058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/>
                            <a:t>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2830" t="-108140" r="-100472" b="-1058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(</a:t>
                          </a:r>
                          <a:r>
                            <a:rPr lang="ru-RU" sz="2200" dirty="0" smtClean="0"/>
                            <a:t>1</a:t>
                          </a:r>
                          <a:r>
                            <a:rPr lang="en-US" sz="2200" dirty="0" smtClean="0"/>
                            <a:t>)</a:t>
                          </a:r>
                          <a:endParaRPr lang="ru-RU" sz="2200" dirty="0"/>
                        </a:p>
                      </a:txBody>
                      <a:tcPr/>
                    </a:tc>
                  </a:tr>
                  <a:tr h="527368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2585" t="-205747" r="-751701" b="-45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50704" t="-205747" r="-249296" b="-45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2830" t="-205747" r="-100472" b="-45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(</a:t>
                          </a:r>
                          <a:r>
                            <a:rPr lang="ru-RU" sz="2200" dirty="0" smtClean="0"/>
                            <a:t>2</a:t>
                          </a:r>
                          <a:r>
                            <a:rPr lang="en-US" sz="2200" dirty="0" smtClean="0"/>
                            <a:t>)</a:t>
                          </a:r>
                          <a:endParaRPr lang="ru-RU" sz="2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243416" y="64886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Осн.ур</a:t>
            </a:r>
            <a:r>
              <a:rPr lang="ru-RU" dirty="0" smtClean="0"/>
              <a:t>-е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7936773" y="326776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 </a:t>
            </a:r>
            <a:r>
              <a:rPr lang="en-US" dirty="0" smtClean="0"/>
              <a:t>Opt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Таблица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8652772"/>
                  </p:ext>
                </p:extLst>
              </p:nvPr>
            </p:nvGraphicFramePr>
            <p:xfrm>
              <a:off x="59419" y="4869159"/>
              <a:ext cx="9084581" cy="17102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1733"/>
                    <a:gridCol w="900608"/>
                    <a:gridCol w="1379299"/>
                    <a:gridCol w="816437"/>
                    <a:gridCol w="1296144"/>
                    <a:gridCol w="648072"/>
                    <a:gridCol w="1296144"/>
                    <a:gridCol w="1296144"/>
                  </a:tblGrid>
                  <a:tr h="455360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200" dirty="0" smtClean="0"/>
                        </a:p>
                        <a:p>
                          <a:pPr algn="ctr"/>
                          <a:r>
                            <a:rPr lang="ru-RU" sz="2200" dirty="0" smtClean="0"/>
                            <a:t>2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2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dirty="0"/>
                        </a:p>
                      </a:txBody>
                      <a:tcPr/>
                    </a:tc>
                  </a:tr>
                  <a:tr h="552753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/>
                            <a:t>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(</a:t>
                          </a:r>
                          <a:r>
                            <a:rPr lang="ru-RU" sz="2200" dirty="0" smtClean="0"/>
                            <a:t>1</a:t>
                          </a:r>
                          <a:r>
                            <a:rPr lang="en-US" sz="2200" dirty="0" smtClean="0"/>
                            <a:t>)</a:t>
                          </a:r>
                          <a:endParaRPr lang="ru-RU" sz="2200" dirty="0"/>
                        </a:p>
                      </a:txBody>
                      <a:tcPr/>
                    </a:tc>
                  </a:tr>
                  <a:tr h="702097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(</a:t>
                          </a:r>
                          <a:r>
                            <a:rPr lang="ru-RU" sz="2200" dirty="0" smtClean="0"/>
                            <a:t>2</a:t>
                          </a:r>
                          <a:r>
                            <a:rPr lang="en-US" sz="2200" dirty="0" smtClean="0"/>
                            <a:t>)</a:t>
                          </a:r>
                          <a:endParaRPr lang="ru-RU" sz="2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Таблица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8652772"/>
                  </p:ext>
                </p:extLst>
              </p:nvPr>
            </p:nvGraphicFramePr>
            <p:xfrm>
              <a:off x="59419" y="4869159"/>
              <a:ext cx="9084581" cy="17102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1733"/>
                    <a:gridCol w="900608"/>
                    <a:gridCol w="1379299"/>
                    <a:gridCol w="816437"/>
                    <a:gridCol w="1296144"/>
                    <a:gridCol w="648072"/>
                    <a:gridCol w="1296144"/>
                    <a:gridCol w="1296144"/>
                  </a:tblGrid>
                  <a:tr h="455360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200" dirty="0" smtClean="0"/>
                        </a:p>
                        <a:p>
                          <a:pPr algn="ctr"/>
                          <a:r>
                            <a:rPr lang="ru-RU" sz="2200" dirty="0" smtClean="0"/>
                            <a:t>2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1486" t="-8000" r="-745946" b="-27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dirty="0"/>
                        </a:p>
                      </a:txBody>
                      <a:tcPr/>
                    </a:tc>
                  </a:tr>
                  <a:tr h="552753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1486" t="-90000" r="-745946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/>
                            <a:t>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(</a:t>
                          </a:r>
                          <a:r>
                            <a:rPr lang="ru-RU" sz="2200" dirty="0" smtClean="0"/>
                            <a:t>1</a:t>
                          </a:r>
                          <a:r>
                            <a:rPr lang="en-US" sz="2200" dirty="0" smtClean="0"/>
                            <a:t>)</a:t>
                          </a:r>
                          <a:endParaRPr lang="ru-RU" sz="2200" dirty="0"/>
                        </a:p>
                      </a:txBody>
                      <a:tcPr/>
                    </a:tc>
                  </a:tr>
                  <a:tr h="702097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1486" t="-148696" r="-745946" b="-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(</a:t>
                          </a:r>
                          <a:r>
                            <a:rPr lang="ru-RU" sz="2200" dirty="0" smtClean="0"/>
                            <a:t>2</a:t>
                          </a:r>
                          <a:r>
                            <a:rPr lang="en-US" sz="2200" dirty="0" smtClean="0"/>
                            <a:t>)</a:t>
                          </a:r>
                          <a:endParaRPr lang="ru-RU" sz="2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Полилиния 2"/>
          <p:cNvSpPr/>
          <p:nvPr/>
        </p:nvSpPr>
        <p:spPr>
          <a:xfrm>
            <a:off x="4869455" y="3734718"/>
            <a:ext cx="684374" cy="539827"/>
          </a:xfrm>
          <a:custGeom>
            <a:avLst/>
            <a:gdLst>
              <a:gd name="connsiteX0" fmla="*/ 44068 w 684374"/>
              <a:gd name="connsiteY0" fmla="*/ 66101 h 539827"/>
              <a:gd name="connsiteX1" fmla="*/ 99152 w 684374"/>
              <a:gd name="connsiteY1" fmla="*/ 33051 h 539827"/>
              <a:gd name="connsiteX2" fmla="*/ 209321 w 684374"/>
              <a:gd name="connsiteY2" fmla="*/ 22034 h 539827"/>
              <a:gd name="connsiteX3" fmla="*/ 297456 w 684374"/>
              <a:gd name="connsiteY3" fmla="*/ 0 h 539827"/>
              <a:gd name="connsiteX4" fmla="*/ 616945 w 684374"/>
              <a:gd name="connsiteY4" fmla="*/ 11017 h 539827"/>
              <a:gd name="connsiteX5" fmla="*/ 672029 w 684374"/>
              <a:gd name="connsiteY5" fmla="*/ 110169 h 539827"/>
              <a:gd name="connsiteX6" fmla="*/ 683046 w 684374"/>
              <a:gd name="connsiteY6" fmla="*/ 143219 h 539827"/>
              <a:gd name="connsiteX7" fmla="*/ 627962 w 684374"/>
              <a:gd name="connsiteY7" fmla="*/ 451692 h 539827"/>
              <a:gd name="connsiteX8" fmla="*/ 572878 w 684374"/>
              <a:gd name="connsiteY8" fmla="*/ 517793 h 539827"/>
              <a:gd name="connsiteX9" fmla="*/ 484743 w 684374"/>
              <a:gd name="connsiteY9" fmla="*/ 539827 h 539827"/>
              <a:gd name="connsiteX10" fmla="*/ 176270 w 684374"/>
              <a:gd name="connsiteY10" fmla="*/ 528810 h 539827"/>
              <a:gd name="connsiteX11" fmla="*/ 110169 w 684374"/>
              <a:gd name="connsiteY11" fmla="*/ 506776 h 539827"/>
              <a:gd name="connsiteX12" fmla="*/ 66102 w 684374"/>
              <a:gd name="connsiteY12" fmla="*/ 429658 h 539827"/>
              <a:gd name="connsiteX13" fmla="*/ 44068 w 684374"/>
              <a:gd name="connsiteY13" fmla="*/ 396607 h 539827"/>
              <a:gd name="connsiteX14" fmla="*/ 22034 w 684374"/>
              <a:gd name="connsiteY14" fmla="*/ 330506 h 539827"/>
              <a:gd name="connsiteX15" fmla="*/ 11017 w 684374"/>
              <a:gd name="connsiteY15" fmla="*/ 297455 h 539827"/>
              <a:gd name="connsiteX16" fmla="*/ 0 w 684374"/>
              <a:gd name="connsiteY16" fmla="*/ 264405 h 539827"/>
              <a:gd name="connsiteX17" fmla="*/ 11017 w 684374"/>
              <a:gd name="connsiteY17" fmla="*/ 143219 h 539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84374" h="539827">
                <a:moveTo>
                  <a:pt x="44068" y="66101"/>
                </a:moveTo>
                <a:cubicBezTo>
                  <a:pt x="62429" y="55084"/>
                  <a:pt x="78462" y="38568"/>
                  <a:pt x="99152" y="33051"/>
                </a:cubicBezTo>
                <a:cubicBezTo>
                  <a:pt x="134812" y="23542"/>
                  <a:pt x="172739" y="26912"/>
                  <a:pt x="209321" y="22034"/>
                </a:cubicBezTo>
                <a:cubicBezTo>
                  <a:pt x="253634" y="16125"/>
                  <a:pt x="260383" y="12358"/>
                  <a:pt x="297456" y="0"/>
                </a:cubicBezTo>
                <a:cubicBezTo>
                  <a:pt x="403952" y="3672"/>
                  <a:pt x="511208" y="-2200"/>
                  <a:pt x="616945" y="11017"/>
                </a:cubicBezTo>
                <a:cubicBezTo>
                  <a:pt x="651362" y="15319"/>
                  <a:pt x="667514" y="96624"/>
                  <a:pt x="672029" y="110169"/>
                </a:cubicBezTo>
                <a:lnTo>
                  <a:pt x="683046" y="143219"/>
                </a:lnTo>
                <a:cubicBezTo>
                  <a:pt x="670827" y="412036"/>
                  <a:pt x="716889" y="318301"/>
                  <a:pt x="627962" y="451692"/>
                </a:cubicBezTo>
                <a:cubicBezTo>
                  <a:pt x="616093" y="469496"/>
                  <a:pt x="593159" y="508574"/>
                  <a:pt x="572878" y="517793"/>
                </a:cubicBezTo>
                <a:cubicBezTo>
                  <a:pt x="545310" y="530324"/>
                  <a:pt x="484743" y="539827"/>
                  <a:pt x="484743" y="539827"/>
                </a:cubicBezTo>
                <a:cubicBezTo>
                  <a:pt x="381919" y="536155"/>
                  <a:pt x="278762" y="537853"/>
                  <a:pt x="176270" y="528810"/>
                </a:cubicBezTo>
                <a:cubicBezTo>
                  <a:pt x="153134" y="526769"/>
                  <a:pt x="110169" y="506776"/>
                  <a:pt x="110169" y="506776"/>
                </a:cubicBezTo>
                <a:cubicBezTo>
                  <a:pt x="47380" y="443987"/>
                  <a:pt x="99392" y="507335"/>
                  <a:pt x="66102" y="429658"/>
                </a:cubicBezTo>
                <a:cubicBezTo>
                  <a:pt x="60886" y="417488"/>
                  <a:pt x="49446" y="408707"/>
                  <a:pt x="44068" y="396607"/>
                </a:cubicBezTo>
                <a:cubicBezTo>
                  <a:pt x="34635" y="375383"/>
                  <a:pt x="29379" y="352540"/>
                  <a:pt x="22034" y="330506"/>
                </a:cubicBezTo>
                <a:lnTo>
                  <a:pt x="11017" y="297455"/>
                </a:lnTo>
                <a:lnTo>
                  <a:pt x="0" y="264405"/>
                </a:lnTo>
                <a:lnTo>
                  <a:pt x="11017" y="143219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7504" y="1556792"/>
                <a:ext cx="8820472" cy="1068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 smtClean="0"/>
                  <a:t>Включаем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 ,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ru-RU" sz="2000" dirty="0" smtClean="0"/>
                  <a:t>исключаем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4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ru-RU" sz="2400" i="1">
                        <a:latin typeface="Cambria Math"/>
                      </a:rPr>
                      <m:t> </m:t>
                    </m:r>
                  </m:oMath>
                </a14:m>
                <a:r>
                  <a:rPr lang="ru-RU" sz="2000" dirty="0" smtClean="0"/>
                  <a:t>( 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4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2000" dirty="0" smtClean="0"/>
                  <a:t>=1 делим на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ru-RU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sz="2000" dirty="0" smtClean="0"/>
                  <a:t> ; </a:t>
                </a:r>
                <a:r>
                  <a:rPr lang="ru-RU" sz="2000" dirty="0"/>
                  <a:t>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dirty="0"/>
                  <a:t>=1 делим на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ru-RU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sz="2000" dirty="0" smtClean="0"/>
                  <a:t> , берём минимум). На итерации 2 проставляем значения 1 и 0. </a:t>
                </a:r>
                <a:endParaRPr lang="ru-RU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556792"/>
                <a:ext cx="8820472" cy="1068690"/>
              </a:xfrm>
              <a:prstGeom prst="rect">
                <a:avLst/>
              </a:prstGeom>
              <a:blipFill rotWithShape="1">
                <a:blip r:embed="rId5"/>
                <a:stretch>
                  <a:fillRect l="-760" t="-38636" b="-380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10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5" y="188913"/>
            <a:ext cx="7704584" cy="1069975"/>
          </a:xfrm>
        </p:spPr>
        <p:txBody>
          <a:bodyPr/>
          <a:lstStyle/>
          <a:p>
            <a:pPr>
              <a:defRPr/>
            </a:pPr>
            <a:r>
              <a:rPr lang="ru-RU" sz="3200" i="1" dirty="0" smtClean="0"/>
              <a:t/>
            </a:r>
            <a:br>
              <a:rPr lang="ru-RU" sz="3200" i="1" dirty="0" smtClean="0"/>
            </a:br>
            <a:r>
              <a:rPr lang="ru-RU" sz="3200" i="1" dirty="0" smtClean="0"/>
              <a:t>Задача </a:t>
            </a:r>
            <a:r>
              <a:rPr lang="ru-RU" sz="3200" i="1" dirty="0" err="1" smtClean="0"/>
              <a:t>вебинара</a:t>
            </a:r>
            <a:r>
              <a:rPr lang="ru-RU" sz="3200" i="1" dirty="0" smtClean="0"/>
              <a:t> по решению </a:t>
            </a:r>
            <a:r>
              <a:rPr lang="ru-RU" sz="3200" i="1" dirty="0"/>
              <a:t>задач линейного </a:t>
            </a:r>
            <a:r>
              <a:rPr lang="ru-RU" sz="3200" i="1" dirty="0" smtClean="0"/>
              <a:t>программирования</a:t>
            </a:r>
            <a:r>
              <a:rPr lang="ru-RU" sz="3200" i="1" dirty="0"/>
              <a:t/>
            </a:r>
            <a:br>
              <a:rPr lang="ru-RU" sz="3200" i="1" dirty="0"/>
            </a:br>
            <a:endParaRPr lang="ru-RU" sz="3200" i="1" dirty="0"/>
          </a:p>
        </p:txBody>
      </p:sp>
      <p:sp>
        <p:nvSpPr>
          <p:cNvPr id="30722" name="Объект 2"/>
          <p:cNvSpPr>
            <a:spLocks noGrp="1"/>
          </p:cNvSpPr>
          <p:nvPr>
            <p:ph idx="1"/>
          </p:nvPr>
        </p:nvSpPr>
        <p:spPr>
          <a:xfrm>
            <a:off x="107950" y="2076450"/>
            <a:ext cx="9144000" cy="478155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ru-RU" b="1" dirty="0" smtClean="0"/>
              <a:t>Основная</a:t>
            </a:r>
            <a:r>
              <a:rPr lang="ru-RU" dirty="0" smtClean="0"/>
              <a:t> </a:t>
            </a:r>
            <a:r>
              <a:rPr lang="ru-RU" b="1" dirty="0" smtClean="0"/>
              <a:t>задача </a:t>
            </a:r>
            <a:r>
              <a:rPr lang="ru-RU" b="1" dirty="0" err="1" smtClean="0"/>
              <a:t>вебинара</a:t>
            </a:r>
            <a:endParaRPr lang="ru-RU" dirty="0" smtClean="0"/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ru-RU" dirty="0" smtClean="0"/>
              <a:t>приобретение практических умений и навыков в решении задач исследования операций как задач линейного программирования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66337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416" y="197768"/>
            <a:ext cx="7208904" cy="1070992"/>
          </a:xfrm>
        </p:spPr>
        <p:txBody>
          <a:bodyPr/>
          <a:lstStyle/>
          <a:p>
            <a:r>
              <a:rPr lang="ru-RU" dirty="0" smtClean="0"/>
              <a:t>Прямой симплекс-метод </a:t>
            </a:r>
            <a:br>
              <a:rPr lang="ru-RU" dirty="0" smtClean="0"/>
            </a:br>
            <a:r>
              <a:rPr lang="ru-RU" dirty="0" smtClean="0"/>
              <a:t>Расчет коэффициентов итерации 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3800753"/>
                  </p:ext>
                </p:extLst>
              </p:nvPr>
            </p:nvGraphicFramePr>
            <p:xfrm>
              <a:off x="59419" y="3140968"/>
              <a:ext cx="9084581" cy="15842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1733"/>
                    <a:gridCol w="897818"/>
                    <a:gridCol w="1382089"/>
                    <a:gridCol w="852949"/>
                    <a:gridCol w="1259632"/>
                    <a:gridCol w="684584"/>
                    <a:gridCol w="1296144"/>
                    <a:gridCol w="1259632"/>
                  </a:tblGrid>
                  <a:tr h="225025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200" dirty="0" smtClean="0"/>
                        </a:p>
                        <a:p>
                          <a:pPr algn="ctr"/>
                          <a:r>
                            <a:rPr lang="en-US" sz="2200" dirty="0" smtClean="0"/>
                            <a:t>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2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-1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22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ru-RU" sz="22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dirty="0"/>
                        </a:p>
                      </a:txBody>
                      <a:tcPr/>
                    </a:tc>
                  </a:tr>
                  <a:tr h="225025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200" b="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22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/>
                            <a:t>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1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ru-RU" sz="2200" b="1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22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(</a:t>
                          </a:r>
                          <a:r>
                            <a:rPr lang="ru-RU" sz="2200" dirty="0" smtClean="0"/>
                            <a:t>1</a:t>
                          </a:r>
                          <a:r>
                            <a:rPr lang="en-US" sz="2200" dirty="0" smtClean="0"/>
                            <a:t>)</a:t>
                          </a:r>
                          <a:endParaRPr lang="ru-RU" sz="2200" dirty="0"/>
                        </a:p>
                      </a:txBody>
                      <a:tcPr/>
                    </a:tc>
                  </a:tr>
                  <a:tr h="225025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22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22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(</a:t>
                          </a:r>
                          <a:r>
                            <a:rPr lang="ru-RU" sz="2200" dirty="0" smtClean="0"/>
                            <a:t>2</a:t>
                          </a:r>
                          <a:r>
                            <a:rPr lang="en-US" sz="2200" dirty="0" smtClean="0"/>
                            <a:t>)</a:t>
                          </a:r>
                          <a:endParaRPr lang="ru-RU" sz="2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3800753"/>
                  </p:ext>
                </p:extLst>
              </p:nvPr>
            </p:nvGraphicFramePr>
            <p:xfrm>
              <a:off x="59419" y="3140968"/>
              <a:ext cx="9084581" cy="15842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1733"/>
                    <a:gridCol w="897818"/>
                    <a:gridCol w="1382089"/>
                    <a:gridCol w="852949"/>
                    <a:gridCol w="1259632"/>
                    <a:gridCol w="684584"/>
                    <a:gridCol w="1296144"/>
                    <a:gridCol w="1259632"/>
                  </a:tblGrid>
                  <a:tr h="527368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200" dirty="0" smtClean="0"/>
                        </a:p>
                        <a:p>
                          <a:pPr algn="ctr"/>
                          <a:r>
                            <a:rPr lang="en-US" sz="2200" dirty="0" smtClean="0"/>
                            <a:t>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2585" t="-6897" r="-75170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-1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3768" t="-6897" r="-25652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5660" t="-6897" r="-9764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dirty="0"/>
                        </a:p>
                      </a:txBody>
                      <a:tcPr/>
                    </a:tc>
                  </a:tr>
                  <a:tr h="529527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2585" t="-108140" r="-751701" b="-1058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3768" t="-108140" r="-256522" b="-1058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/>
                            <a:t>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5660" t="-108140" r="-97642" b="-1058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(</a:t>
                          </a:r>
                          <a:r>
                            <a:rPr lang="ru-RU" sz="2200" dirty="0" smtClean="0"/>
                            <a:t>1</a:t>
                          </a:r>
                          <a:r>
                            <a:rPr lang="en-US" sz="2200" dirty="0" smtClean="0"/>
                            <a:t>)</a:t>
                          </a:r>
                          <a:endParaRPr lang="ru-RU" sz="2200" dirty="0"/>
                        </a:p>
                      </a:txBody>
                      <a:tcPr/>
                    </a:tc>
                  </a:tr>
                  <a:tr h="527368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2585" t="-205747" r="-751701" b="-45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3768" t="-205747" r="-256522" b="-45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5660" t="-205747" r="-97642" b="-45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(</a:t>
                          </a:r>
                          <a:r>
                            <a:rPr lang="ru-RU" sz="2200" dirty="0" smtClean="0"/>
                            <a:t>2</a:t>
                          </a:r>
                          <a:r>
                            <a:rPr lang="en-US" sz="2200" dirty="0" smtClean="0"/>
                            <a:t>)</a:t>
                          </a:r>
                          <a:endParaRPr lang="ru-RU" sz="2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243416" y="64886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Осн.ур</a:t>
            </a:r>
            <a:r>
              <a:rPr lang="ru-RU" dirty="0" smtClean="0"/>
              <a:t>-е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7936773" y="326776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 </a:t>
            </a:r>
            <a:r>
              <a:rPr lang="en-US" dirty="0" smtClean="0"/>
              <a:t>Opt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Таблица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6362864"/>
                  </p:ext>
                </p:extLst>
              </p:nvPr>
            </p:nvGraphicFramePr>
            <p:xfrm>
              <a:off x="59419" y="4869159"/>
              <a:ext cx="9084581" cy="17102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1733"/>
                    <a:gridCol w="900608"/>
                    <a:gridCol w="1379299"/>
                    <a:gridCol w="816437"/>
                    <a:gridCol w="1296144"/>
                    <a:gridCol w="648072"/>
                    <a:gridCol w="1296144"/>
                    <a:gridCol w="1296144"/>
                  </a:tblGrid>
                  <a:tr h="455360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200" dirty="0" smtClean="0"/>
                        </a:p>
                        <a:p>
                          <a:pPr algn="ctr"/>
                          <a:r>
                            <a:rPr lang="ru-RU" sz="2200" dirty="0" smtClean="0"/>
                            <a:t>2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2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dirty="0"/>
                        </a:p>
                      </a:txBody>
                      <a:tcPr/>
                    </a:tc>
                  </a:tr>
                  <a:tr h="552753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22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sz="2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/>
                            <a:t>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22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sz="2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ru-RU" sz="22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sz="2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(</a:t>
                          </a:r>
                          <a:r>
                            <a:rPr lang="ru-RU" sz="2200" dirty="0" smtClean="0"/>
                            <a:t>1</a:t>
                          </a:r>
                          <a:r>
                            <a:rPr lang="en-US" sz="2200" dirty="0" smtClean="0"/>
                            <a:t>)</a:t>
                          </a:r>
                          <a:endParaRPr lang="ru-RU" sz="2200" dirty="0"/>
                        </a:p>
                      </a:txBody>
                      <a:tcPr/>
                    </a:tc>
                  </a:tr>
                  <a:tr h="702097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(</a:t>
                          </a:r>
                          <a:r>
                            <a:rPr lang="ru-RU" sz="2200" dirty="0" smtClean="0"/>
                            <a:t>2</a:t>
                          </a:r>
                          <a:r>
                            <a:rPr lang="en-US" sz="2200" dirty="0" smtClean="0"/>
                            <a:t>)</a:t>
                          </a:r>
                          <a:endParaRPr lang="ru-RU" sz="2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Таблица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6362864"/>
                  </p:ext>
                </p:extLst>
              </p:nvPr>
            </p:nvGraphicFramePr>
            <p:xfrm>
              <a:off x="59419" y="4869159"/>
              <a:ext cx="9084581" cy="17102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1733"/>
                    <a:gridCol w="900608"/>
                    <a:gridCol w="1379299"/>
                    <a:gridCol w="816437"/>
                    <a:gridCol w="1296144"/>
                    <a:gridCol w="648072"/>
                    <a:gridCol w="1296144"/>
                    <a:gridCol w="1296144"/>
                  </a:tblGrid>
                  <a:tr h="455360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200" dirty="0" smtClean="0"/>
                        </a:p>
                        <a:p>
                          <a:pPr algn="ctr"/>
                          <a:r>
                            <a:rPr lang="ru-RU" sz="2200" dirty="0" smtClean="0"/>
                            <a:t>2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1486" t="-8000" r="-745946" b="-27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dirty="0"/>
                        </a:p>
                      </a:txBody>
                      <a:tcPr/>
                    </a:tc>
                  </a:tr>
                  <a:tr h="552753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1486" t="-90000" r="-745946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71239" t="-90000" r="-388496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/>
                            <a:t>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05660" t="-90000" r="-400943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2830" t="-90000" r="-100472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(</a:t>
                          </a:r>
                          <a:r>
                            <a:rPr lang="ru-RU" sz="2200" dirty="0" smtClean="0"/>
                            <a:t>1</a:t>
                          </a:r>
                          <a:r>
                            <a:rPr lang="en-US" sz="2200" dirty="0" smtClean="0"/>
                            <a:t>)</a:t>
                          </a:r>
                          <a:endParaRPr lang="ru-RU" sz="2200" dirty="0"/>
                        </a:p>
                      </a:txBody>
                      <a:tcPr/>
                    </a:tc>
                  </a:tr>
                  <a:tr h="702097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1486" t="-148696" r="-745946" b="-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(</a:t>
                          </a:r>
                          <a:r>
                            <a:rPr lang="ru-RU" sz="2200" dirty="0" smtClean="0"/>
                            <a:t>2</a:t>
                          </a:r>
                          <a:r>
                            <a:rPr lang="en-US" sz="2200" dirty="0" smtClean="0"/>
                            <a:t>)</a:t>
                          </a:r>
                          <a:endParaRPr lang="ru-RU" sz="2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Полилиния 2"/>
          <p:cNvSpPr/>
          <p:nvPr/>
        </p:nvSpPr>
        <p:spPr>
          <a:xfrm>
            <a:off x="4869455" y="3734718"/>
            <a:ext cx="684374" cy="539827"/>
          </a:xfrm>
          <a:custGeom>
            <a:avLst/>
            <a:gdLst>
              <a:gd name="connsiteX0" fmla="*/ 44068 w 684374"/>
              <a:gd name="connsiteY0" fmla="*/ 66101 h 539827"/>
              <a:gd name="connsiteX1" fmla="*/ 99152 w 684374"/>
              <a:gd name="connsiteY1" fmla="*/ 33051 h 539827"/>
              <a:gd name="connsiteX2" fmla="*/ 209321 w 684374"/>
              <a:gd name="connsiteY2" fmla="*/ 22034 h 539827"/>
              <a:gd name="connsiteX3" fmla="*/ 297456 w 684374"/>
              <a:gd name="connsiteY3" fmla="*/ 0 h 539827"/>
              <a:gd name="connsiteX4" fmla="*/ 616945 w 684374"/>
              <a:gd name="connsiteY4" fmla="*/ 11017 h 539827"/>
              <a:gd name="connsiteX5" fmla="*/ 672029 w 684374"/>
              <a:gd name="connsiteY5" fmla="*/ 110169 h 539827"/>
              <a:gd name="connsiteX6" fmla="*/ 683046 w 684374"/>
              <a:gd name="connsiteY6" fmla="*/ 143219 h 539827"/>
              <a:gd name="connsiteX7" fmla="*/ 627962 w 684374"/>
              <a:gd name="connsiteY7" fmla="*/ 451692 h 539827"/>
              <a:gd name="connsiteX8" fmla="*/ 572878 w 684374"/>
              <a:gd name="connsiteY8" fmla="*/ 517793 h 539827"/>
              <a:gd name="connsiteX9" fmla="*/ 484743 w 684374"/>
              <a:gd name="connsiteY9" fmla="*/ 539827 h 539827"/>
              <a:gd name="connsiteX10" fmla="*/ 176270 w 684374"/>
              <a:gd name="connsiteY10" fmla="*/ 528810 h 539827"/>
              <a:gd name="connsiteX11" fmla="*/ 110169 w 684374"/>
              <a:gd name="connsiteY11" fmla="*/ 506776 h 539827"/>
              <a:gd name="connsiteX12" fmla="*/ 66102 w 684374"/>
              <a:gd name="connsiteY12" fmla="*/ 429658 h 539827"/>
              <a:gd name="connsiteX13" fmla="*/ 44068 w 684374"/>
              <a:gd name="connsiteY13" fmla="*/ 396607 h 539827"/>
              <a:gd name="connsiteX14" fmla="*/ 22034 w 684374"/>
              <a:gd name="connsiteY14" fmla="*/ 330506 h 539827"/>
              <a:gd name="connsiteX15" fmla="*/ 11017 w 684374"/>
              <a:gd name="connsiteY15" fmla="*/ 297455 h 539827"/>
              <a:gd name="connsiteX16" fmla="*/ 0 w 684374"/>
              <a:gd name="connsiteY16" fmla="*/ 264405 h 539827"/>
              <a:gd name="connsiteX17" fmla="*/ 11017 w 684374"/>
              <a:gd name="connsiteY17" fmla="*/ 143219 h 539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84374" h="539827">
                <a:moveTo>
                  <a:pt x="44068" y="66101"/>
                </a:moveTo>
                <a:cubicBezTo>
                  <a:pt x="62429" y="55084"/>
                  <a:pt x="78462" y="38568"/>
                  <a:pt x="99152" y="33051"/>
                </a:cubicBezTo>
                <a:cubicBezTo>
                  <a:pt x="134812" y="23542"/>
                  <a:pt x="172739" y="26912"/>
                  <a:pt x="209321" y="22034"/>
                </a:cubicBezTo>
                <a:cubicBezTo>
                  <a:pt x="253634" y="16125"/>
                  <a:pt x="260383" y="12358"/>
                  <a:pt x="297456" y="0"/>
                </a:cubicBezTo>
                <a:cubicBezTo>
                  <a:pt x="403952" y="3672"/>
                  <a:pt x="511208" y="-2200"/>
                  <a:pt x="616945" y="11017"/>
                </a:cubicBezTo>
                <a:cubicBezTo>
                  <a:pt x="651362" y="15319"/>
                  <a:pt x="667514" y="96624"/>
                  <a:pt x="672029" y="110169"/>
                </a:cubicBezTo>
                <a:lnTo>
                  <a:pt x="683046" y="143219"/>
                </a:lnTo>
                <a:cubicBezTo>
                  <a:pt x="670827" y="412036"/>
                  <a:pt x="716889" y="318301"/>
                  <a:pt x="627962" y="451692"/>
                </a:cubicBezTo>
                <a:cubicBezTo>
                  <a:pt x="616093" y="469496"/>
                  <a:pt x="593159" y="508574"/>
                  <a:pt x="572878" y="517793"/>
                </a:cubicBezTo>
                <a:cubicBezTo>
                  <a:pt x="545310" y="530324"/>
                  <a:pt x="484743" y="539827"/>
                  <a:pt x="484743" y="539827"/>
                </a:cubicBezTo>
                <a:cubicBezTo>
                  <a:pt x="381919" y="536155"/>
                  <a:pt x="278762" y="537853"/>
                  <a:pt x="176270" y="528810"/>
                </a:cubicBezTo>
                <a:cubicBezTo>
                  <a:pt x="153134" y="526769"/>
                  <a:pt x="110169" y="506776"/>
                  <a:pt x="110169" y="506776"/>
                </a:cubicBezTo>
                <a:cubicBezTo>
                  <a:pt x="47380" y="443987"/>
                  <a:pt x="99392" y="507335"/>
                  <a:pt x="66102" y="429658"/>
                </a:cubicBezTo>
                <a:cubicBezTo>
                  <a:pt x="60886" y="417488"/>
                  <a:pt x="49446" y="408707"/>
                  <a:pt x="44068" y="396607"/>
                </a:cubicBezTo>
                <a:cubicBezTo>
                  <a:pt x="34635" y="375383"/>
                  <a:pt x="29379" y="352540"/>
                  <a:pt x="22034" y="330506"/>
                </a:cubicBezTo>
                <a:lnTo>
                  <a:pt x="11017" y="297455"/>
                </a:lnTo>
                <a:lnTo>
                  <a:pt x="0" y="264405"/>
                </a:lnTo>
                <a:lnTo>
                  <a:pt x="11017" y="143219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55172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Осн.ур</a:t>
            </a:r>
            <a:r>
              <a:rPr lang="ru-RU" dirty="0" smtClean="0"/>
              <a:t>-е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49552" y="1929538"/>
                <a:ext cx="8856984" cy="760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 smtClean="0"/>
                  <a:t>1.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 </m:t>
                    </m:r>
                  </m:oMath>
                </a14:m>
                <a:r>
                  <a:rPr lang="ru-RU" sz="2000" dirty="0" smtClean="0"/>
                  <a:t>Получаем основное уравнение по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000" dirty="0" smtClean="0"/>
                  <a:t>, деля на 3/2 (значение ведущего элемента)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52" y="1929538"/>
                <a:ext cx="8856984" cy="760914"/>
              </a:xfrm>
              <a:prstGeom prst="rect">
                <a:avLst/>
              </a:prstGeom>
              <a:blipFill rotWithShape="1">
                <a:blip r:embed="rId4"/>
                <a:stretch>
                  <a:fillRect l="-758" r="-275" b="-145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8558787"/>
                  </p:ext>
                </p:extLst>
              </p:nvPr>
            </p:nvGraphicFramePr>
            <p:xfrm>
              <a:off x="53752" y="2780928"/>
              <a:ext cx="9108504" cy="335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931"/>
                    <a:gridCol w="896339"/>
                    <a:gridCol w="1378983"/>
                    <a:gridCol w="867003"/>
                    <a:gridCol w="1224136"/>
                    <a:gridCol w="701824"/>
                    <a:gridCol w="1296144"/>
                    <a:gridCol w="1296144"/>
                  </a:tblGrid>
                  <a:tr h="9611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2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2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2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2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200" b="0" dirty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8558787"/>
                  </p:ext>
                </p:extLst>
              </p:nvPr>
            </p:nvGraphicFramePr>
            <p:xfrm>
              <a:off x="53752" y="2780928"/>
              <a:ext cx="9108504" cy="335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931"/>
                    <a:gridCol w="896339"/>
                    <a:gridCol w="1378983"/>
                    <a:gridCol w="867003"/>
                    <a:gridCol w="1224136"/>
                    <a:gridCol w="701824"/>
                    <a:gridCol w="1296144"/>
                    <a:gridCol w="1296144"/>
                  </a:tblGrid>
                  <a:tr h="33528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2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2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2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5"/>
                          <a:stretch>
                            <a:fillRect l="-430986" t="-23636" r="-521831" b="-5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5"/>
                          <a:stretch>
                            <a:fillRect l="-375124" t="-23636" r="-268657" b="-5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5"/>
                          <a:stretch>
                            <a:fillRect l="-830435" t="-23636" r="-369565" b="-5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5"/>
                          <a:stretch>
                            <a:fillRect l="-504717" t="-23636" r="-100472" b="-5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200" b="0" dirty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9247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Прямой симплекс-метод </a:t>
            </a:r>
            <a:br>
              <a:rPr lang="ru-RU" dirty="0" smtClean="0"/>
            </a:br>
            <a:r>
              <a:rPr lang="ru-RU" dirty="0" smtClean="0"/>
              <a:t>Таблица итерации 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3841228"/>
                  </p:ext>
                </p:extLst>
              </p:nvPr>
            </p:nvGraphicFramePr>
            <p:xfrm>
              <a:off x="59419" y="3212499"/>
              <a:ext cx="9084581" cy="15842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1733"/>
                    <a:gridCol w="897818"/>
                    <a:gridCol w="1382089"/>
                    <a:gridCol w="852949"/>
                    <a:gridCol w="1224136"/>
                    <a:gridCol w="720080"/>
                    <a:gridCol w="1296144"/>
                    <a:gridCol w="1259632"/>
                  </a:tblGrid>
                  <a:tr h="225025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200" dirty="0" smtClean="0"/>
                        </a:p>
                        <a:p>
                          <a:pPr algn="ctr"/>
                          <a:r>
                            <a:rPr lang="en-US" sz="2200" dirty="0" smtClean="0"/>
                            <a:t>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2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-1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22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ru-RU" sz="22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dirty="0"/>
                        </a:p>
                      </a:txBody>
                      <a:tcPr/>
                    </a:tc>
                  </a:tr>
                  <a:tr h="225025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200" b="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22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/>
                            <a:t>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ru-RU" sz="22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(</a:t>
                          </a:r>
                          <a:r>
                            <a:rPr lang="ru-RU" sz="2200" dirty="0" smtClean="0"/>
                            <a:t>1</a:t>
                          </a:r>
                          <a:r>
                            <a:rPr lang="en-US" sz="2200" dirty="0" smtClean="0"/>
                            <a:t>)</a:t>
                          </a:r>
                          <a:endParaRPr lang="ru-RU" sz="2200" dirty="0"/>
                        </a:p>
                      </a:txBody>
                      <a:tcPr/>
                    </a:tc>
                  </a:tr>
                  <a:tr h="225025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22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22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(</a:t>
                          </a:r>
                          <a:r>
                            <a:rPr lang="ru-RU" sz="2200" dirty="0" smtClean="0"/>
                            <a:t>2</a:t>
                          </a:r>
                          <a:r>
                            <a:rPr lang="en-US" sz="2200" dirty="0" smtClean="0"/>
                            <a:t>)</a:t>
                          </a:r>
                          <a:endParaRPr lang="ru-RU" sz="2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3841228"/>
                  </p:ext>
                </p:extLst>
              </p:nvPr>
            </p:nvGraphicFramePr>
            <p:xfrm>
              <a:off x="59419" y="3212499"/>
              <a:ext cx="9084581" cy="15842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1733"/>
                    <a:gridCol w="897818"/>
                    <a:gridCol w="1382089"/>
                    <a:gridCol w="852949"/>
                    <a:gridCol w="1224136"/>
                    <a:gridCol w="720080"/>
                    <a:gridCol w="1296144"/>
                    <a:gridCol w="1259632"/>
                  </a:tblGrid>
                  <a:tr h="527368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200" dirty="0" smtClean="0"/>
                        </a:p>
                        <a:p>
                          <a:pPr algn="ctr"/>
                          <a:r>
                            <a:rPr lang="en-US" sz="2200" dirty="0" smtClean="0"/>
                            <a:t>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2585" t="-6897" r="-751701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-1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74627" t="-6897" r="-267164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5660" t="-6897" r="-97642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dirty="0"/>
                        </a:p>
                      </a:txBody>
                      <a:tcPr/>
                    </a:tc>
                  </a:tr>
                  <a:tr h="529527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2585" t="-108140" r="-751701" b="-1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74627" t="-108140" r="-267164" b="-1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/>
                            <a:t>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5660" t="-108140" r="-97642" b="-1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(</a:t>
                          </a:r>
                          <a:r>
                            <a:rPr lang="ru-RU" sz="2200" dirty="0" smtClean="0"/>
                            <a:t>1</a:t>
                          </a:r>
                          <a:r>
                            <a:rPr lang="en-US" sz="2200" dirty="0" smtClean="0"/>
                            <a:t>)</a:t>
                          </a:r>
                          <a:endParaRPr lang="ru-RU" sz="2200" dirty="0"/>
                        </a:p>
                      </a:txBody>
                      <a:tcPr/>
                    </a:tc>
                  </a:tr>
                  <a:tr h="527368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2585" t="-205747" r="-75170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74627" t="-205747" r="-267164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5660" t="-205747" r="-9764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(</a:t>
                          </a:r>
                          <a:r>
                            <a:rPr lang="ru-RU" sz="2200" dirty="0" smtClean="0"/>
                            <a:t>2</a:t>
                          </a:r>
                          <a:r>
                            <a:rPr lang="en-US" sz="2200" dirty="0" smtClean="0"/>
                            <a:t>)</a:t>
                          </a:r>
                          <a:endParaRPr lang="ru-RU" sz="2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243416" y="64886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Осн.ур</a:t>
            </a:r>
            <a:r>
              <a:rPr lang="ru-RU" dirty="0" smtClean="0"/>
              <a:t>-е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7936773" y="326776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 </a:t>
            </a:r>
            <a:r>
              <a:rPr lang="en-US" dirty="0" smtClean="0"/>
              <a:t>Opt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Таблица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0202894"/>
                  </p:ext>
                </p:extLst>
              </p:nvPr>
            </p:nvGraphicFramePr>
            <p:xfrm>
              <a:off x="59419" y="4869159"/>
              <a:ext cx="9084581" cy="17843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1733"/>
                    <a:gridCol w="900608"/>
                    <a:gridCol w="1379299"/>
                    <a:gridCol w="816437"/>
                    <a:gridCol w="1296144"/>
                    <a:gridCol w="648072"/>
                    <a:gridCol w="1296144"/>
                    <a:gridCol w="1296144"/>
                  </a:tblGrid>
                  <a:tr h="455360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200" dirty="0" smtClean="0"/>
                        </a:p>
                        <a:p>
                          <a:pPr algn="ctr"/>
                          <a:r>
                            <a:rPr lang="ru-RU" sz="2200" dirty="0" smtClean="0"/>
                            <a:t>2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2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ru-RU" sz="22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ru-RU" sz="2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ru-RU" sz="22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sz="2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ru-RU" sz="22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sz="2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dirty="0"/>
                        </a:p>
                      </a:txBody>
                      <a:tcPr/>
                    </a:tc>
                  </a:tr>
                  <a:tr h="552753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22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sz="2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/>
                            <a:t>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22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sz="2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ru-RU" sz="22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sz="2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(</a:t>
                          </a:r>
                          <a:r>
                            <a:rPr lang="ru-RU" sz="2200" dirty="0" smtClean="0"/>
                            <a:t>1</a:t>
                          </a:r>
                          <a:r>
                            <a:rPr lang="en-US" sz="2200" dirty="0" smtClean="0"/>
                            <a:t>)</a:t>
                          </a:r>
                          <a:endParaRPr lang="ru-RU" sz="2200" dirty="0"/>
                        </a:p>
                      </a:txBody>
                      <a:tcPr/>
                    </a:tc>
                  </a:tr>
                  <a:tr h="702097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22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sz="2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ru-RU" sz="22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sz="2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22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sz="2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(</a:t>
                          </a:r>
                          <a:r>
                            <a:rPr lang="ru-RU" sz="2200" dirty="0" smtClean="0"/>
                            <a:t>2</a:t>
                          </a:r>
                          <a:r>
                            <a:rPr lang="en-US" sz="2200" dirty="0" smtClean="0"/>
                            <a:t>)</a:t>
                          </a:r>
                          <a:endParaRPr lang="ru-RU" sz="2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Таблица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0202894"/>
                  </p:ext>
                </p:extLst>
              </p:nvPr>
            </p:nvGraphicFramePr>
            <p:xfrm>
              <a:off x="59419" y="4869159"/>
              <a:ext cx="9084581" cy="17843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1733"/>
                    <a:gridCol w="900608"/>
                    <a:gridCol w="1379299"/>
                    <a:gridCol w="816437"/>
                    <a:gridCol w="1296144"/>
                    <a:gridCol w="648072"/>
                    <a:gridCol w="1296144"/>
                    <a:gridCol w="1296144"/>
                  </a:tblGrid>
                  <a:tr h="529527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200" dirty="0" smtClean="0"/>
                        </a:p>
                        <a:p>
                          <a:pPr algn="ctr"/>
                          <a:r>
                            <a:rPr lang="ru-RU" sz="2200" dirty="0" smtClean="0"/>
                            <a:t>2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1486" t="-6897" r="-745946" b="-2367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71239" t="-6897" r="-388496" b="-2367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05660" t="-6897" r="-400943" b="-2367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2830" t="-6897" r="-100472" b="-2367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dirty="0"/>
                        </a:p>
                      </a:txBody>
                      <a:tcPr/>
                    </a:tc>
                  </a:tr>
                  <a:tr h="552753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1486" t="-103333" r="-745946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71239" t="-103333" r="-388496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/>
                            <a:t>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05660" t="-103333" r="-400943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2830" t="-103333" r="-100472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(</a:t>
                          </a:r>
                          <a:r>
                            <a:rPr lang="ru-RU" sz="2200" dirty="0" smtClean="0"/>
                            <a:t>1</a:t>
                          </a:r>
                          <a:r>
                            <a:rPr lang="en-US" sz="2200" dirty="0" smtClean="0"/>
                            <a:t>)</a:t>
                          </a:r>
                          <a:endParaRPr lang="ru-RU" sz="2200" dirty="0"/>
                        </a:p>
                      </a:txBody>
                      <a:tcPr/>
                    </a:tc>
                  </a:tr>
                  <a:tr h="702097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1486" t="-159130" r="-745946" b="-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71239" t="-159130" r="-388496" b="-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05660" t="-159130" r="-400943" b="-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2830" t="-159130" r="-100472" b="-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(</a:t>
                          </a:r>
                          <a:r>
                            <a:rPr lang="ru-RU" sz="2200" dirty="0" smtClean="0"/>
                            <a:t>2</a:t>
                          </a:r>
                          <a:r>
                            <a:rPr lang="en-US" sz="2200" dirty="0" smtClean="0"/>
                            <a:t>)</a:t>
                          </a:r>
                          <a:endParaRPr lang="ru-RU" sz="2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Полилиния 2"/>
          <p:cNvSpPr/>
          <p:nvPr/>
        </p:nvSpPr>
        <p:spPr>
          <a:xfrm>
            <a:off x="4869455" y="3734718"/>
            <a:ext cx="684374" cy="539827"/>
          </a:xfrm>
          <a:custGeom>
            <a:avLst/>
            <a:gdLst>
              <a:gd name="connsiteX0" fmla="*/ 44068 w 684374"/>
              <a:gd name="connsiteY0" fmla="*/ 66101 h 539827"/>
              <a:gd name="connsiteX1" fmla="*/ 99152 w 684374"/>
              <a:gd name="connsiteY1" fmla="*/ 33051 h 539827"/>
              <a:gd name="connsiteX2" fmla="*/ 209321 w 684374"/>
              <a:gd name="connsiteY2" fmla="*/ 22034 h 539827"/>
              <a:gd name="connsiteX3" fmla="*/ 297456 w 684374"/>
              <a:gd name="connsiteY3" fmla="*/ 0 h 539827"/>
              <a:gd name="connsiteX4" fmla="*/ 616945 w 684374"/>
              <a:gd name="connsiteY4" fmla="*/ 11017 h 539827"/>
              <a:gd name="connsiteX5" fmla="*/ 672029 w 684374"/>
              <a:gd name="connsiteY5" fmla="*/ 110169 h 539827"/>
              <a:gd name="connsiteX6" fmla="*/ 683046 w 684374"/>
              <a:gd name="connsiteY6" fmla="*/ 143219 h 539827"/>
              <a:gd name="connsiteX7" fmla="*/ 627962 w 684374"/>
              <a:gd name="connsiteY7" fmla="*/ 451692 h 539827"/>
              <a:gd name="connsiteX8" fmla="*/ 572878 w 684374"/>
              <a:gd name="connsiteY8" fmla="*/ 517793 h 539827"/>
              <a:gd name="connsiteX9" fmla="*/ 484743 w 684374"/>
              <a:gd name="connsiteY9" fmla="*/ 539827 h 539827"/>
              <a:gd name="connsiteX10" fmla="*/ 176270 w 684374"/>
              <a:gd name="connsiteY10" fmla="*/ 528810 h 539827"/>
              <a:gd name="connsiteX11" fmla="*/ 110169 w 684374"/>
              <a:gd name="connsiteY11" fmla="*/ 506776 h 539827"/>
              <a:gd name="connsiteX12" fmla="*/ 66102 w 684374"/>
              <a:gd name="connsiteY12" fmla="*/ 429658 h 539827"/>
              <a:gd name="connsiteX13" fmla="*/ 44068 w 684374"/>
              <a:gd name="connsiteY13" fmla="*/ 396607 h 539827"/>
              <a:gd name="connsiteX14" fmla="*/ 22034 w 684374"/>
              <a:gd name="connsiteY14" fmla="*/ 330506 h 539827"/>
              <a:gd name="connsiteX15" fmla="*/ 11017 w 684374"/>
              <a:gd name="connsiteY15" fmla="*/ 297455 h 539827"/>
              <a:gd name="connsiteX16" fmla="*/ 0 w 684374"/>
              <a:gd name="connsiteY16" fmla="*/ 264405 h 539827"/>
              <a:gd name="connsiteX17" fmla="*/ 11017 w 684374"/>
              <a:gd name="connsiteY17" fmla="*/ 143219 h 539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84374" h="539827">
                <a:moveTo>
                  <a:pt x="44068" y="66101"/>
                </a:moveTo>
                <a:cubicBezTo>
                  <a:pt x="62429" y="55084"/>
                  <a:pt x="78462" y="38568"/>
                  <a:pt x="99152" y="33051"/>
                </a:cubicBezTo>
                <a:cubicBezTo>
                  <a:pt x="134812" y="23542"/>
                  <a:pt x="172739" y="26912"/>
                  <a:pt x="209321" y="22034"/>
                </a:cubicBezTo>
                <a:cubicBezTo>
                  <a:pt x="253634" y="16125"/>
                  <a:pt x="260383" y="12358"/>
                  <a:pt x="297456" y="0"/>
                </a:cubicBezTo>
                <a:cubicBezTo>
                  <a:pt x="403952" y="3672"/>
                  <a:pt x="511208" y="-2200"/>
                  <a:pt x="616945" y="11017"/>
                </a:cubicBezTo>
                <a:cubicBezTo>
                  <a:pt x="651362" y="15319"/>
                  <a:pt x="667514" y="96624"/>
                  <a:pt x="672029" y="110169"/>
                </a:cubicBezTo>
                <a:lnTo>
                  <a:pt x="683046" y="143219"/>
                </a:lnTo>
                <a:cubicBezTo>
                  <a:pt x="670827" y="412036"/>
                  <a:pt x="716889" y="318301"/>
                  <a:pt x="627962" y="451692"/>
                </a:cubicBezTo>
                <a:cubicBezTo>
                  <a:pt x="616093" y="469496"/>
                  <a:pt x="593159" y="508574"/>
                  <a:pt x="572878" y="517793"/>
                </a:cubicBezTo>
                <a:cubicBezTo>
                  <a:pt x="545310" y="530324"/>
                  <a:pt x="484743" y="539827"/>
                  <a:pt x="484743" y="539827"/>
                </a:cubicBezTo>
                <a:cubicBezTo>
                  <a:pt x="381919" y="536155"/>
                  <a:pt x="278762" y="537853"/>
                  <a:pt x="176270" y="528810"/>
                </a:cubicBezTo>
                <a:cubicBezTo>
                  <a:pt x="153134" y="526769"/>
                  <a:pt x="110169" y="506776"/>
                  <a:pt x="110169" y="506776"/>
                </a:cubicBezTo>
                <a:cubicBezTo>
                  <a:pt x="47380" y="443987"/>
                  <a:pt x="99392" y="507335"/>
                  <a:pt x="66102" y="429658"/>
                </a:cubicBezTo>
                <a:cubicBezTo>
                  <a:pt x="60886" y="417488"/>
                  <a:pt x="49446" y="408707"/>
                  <a:pt x="44068" y="396607"/>
                </a:cubicBezTo>
                <a:cubicBezTo>
                  <a:pt x="34635" y="375383"/>
                  <a:pt x="29379" y="352540"/>
                  <a:pt x="22034" y="330506"/>
                </a:cubicBezTo>
                <a:lnTo>
                  <a:pt x="11017" y="297455"/>
                </a:lnTo>
                <a:lnTo>
                  <a:pt x="0" y="264405"/>
                </a:lnTo>
                <a:lnTo>
                  <a:pt x="11017" y="143219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55172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Осн.ур</a:t>
            </a:r>
            <a:r>
              <a:rPr lang="ru-RU" dirty="0" smtClean="0"/>
              <a:t>-е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2345" y="1412776"/>
                <a:ext cx="88569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 smtClean="0"/>
                  <a:t>2. Вычитаем из оставшихся уравнений основное с корректировкой, чтобы исключить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ru-RU" sz="2000" dirty="0" smtClean="0"/>
                  <a:t> </a:t>
                </a:r>
                <a:endParaRPr lang="ru-RU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45" y="1412776"/>
                <a:ext cx="8856984" cy="707886"/>
              </a:xfrm>
              <a:prstGeom prst="rect">
                <a:avLst/>
              </a:prstGeom>
              <a:blipFill rotWithShape="1">
                <a:blip r:embed="rId4"/>
                <a:stretch>
                  <a:fillRect l="-757" t="-3448" b="-155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506896"/>
                  </p:ext>
                </p:extLst>
              </p:nvPr>
            </p:nvGraphicFramePr>
            <p:xfrm>
              <a:off x="20825" y="2589587"/>
              <a:ext cx="9108504" cy="609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4831"/>
                    <a:gridCol w="936104"/>
                    <a:gridCol w="1368152"/>
                    <a:gridCol w="864096"/>
                    <a:gridCol w="1224136"/>
                    <a:gridCol w="720080"/>
                    <a:gridCol w="1296144"/>
                    <a:gridCol w="1244961"/>
                  </a:tblGrid>
                  <a:tr h="9611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  <a:endParaRPr lang="en-US" sz="2000" b="0" dirty="0" smtClean="0">
                            <a:effectLst/>
                            <a:latin typeface="Times New Roman"/>
                            <a:ea typeface="Times New Roman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450215" algn="l"/>
                            </a:tabLst>
                            <a:defRPr/>
                          </a:pPr>
                          <a:r>
                            <a:rPr lang="en-US" sz="2000" b="0" dirty="0" err="1" smtClean="0">
                              <a:effectLst/>
                              <a:ea typeface="Times New Roman"/>
                            </a:rPr>
                            <a:t>Zmax</a:t>
                          </a:r>
                          <a:endParaRPr lang="ru-RU" sz="2000" b="0" dirty="0" smtClean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506896"/>
                  </p:ext>
                </p:extLst>
              </p:nvPr>
            </p:nvGraphicFramePr>
            <p:xfrm>
              <a:off x="20825" y="2589587"/>
              <a:ext cx="9108504" cy="609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4831"/>
                    <a:gridCol w="936104"/>
                    <a:gridCol w="1368152"/>
                    <a:gridCol w="864096"/>
                    <a:gridCol w="1224136"/>
                    <a:gridCol w="720080"/>
                    <a:gridCol w="1296144"/>
                    <a:gridCol w="1244961"/>
                  </a:tblGrid>
                  <a:tr h="6096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5"/>
                          <a:stretch>
                            <a:fillRect l="-434507" t="-13000" r="-5183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5"/>
                          <a:stretch>
                            <a:fillRect l="-377612" t="-13000" r="-26616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5"/>
                          <a:stretch>
                            <a:fillRect l="-813559" t="-13000" r="-35339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5"/>
                          <a:stretch>
                            <a:fillRect l="-506103" t="-13000" r="-95775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  <a:endParaRPr lang="en-US" sz="2000" b="0" dirty="0" smtClean="0">
                            <a:effectLst/>
                            <a:latin typeface="Times New Roman"/>
                            <a:ea typeface="Times New Roman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450215" algn="l"/>
                            </a:tabLst>
                            <a:defRPr/>
                          </a:pPr>
                          <a:r>
                            <a:rPr lang="en-US" sz="2000" b="0" dirty="0" err="1" smtClean="0">
                              <a:effectLst/>
                              <a:ea typeface="Times New Roman"/>
                            </a:rPr>
                            <a:t>Zmax</a:t>
                          </a:r>
                          <a:endParaRPr lang="ru-RU" sz="2000" b="0" dirty="0" smtClean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59890" y="1813933"/>
                <a:ext cx="360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ru-RU" b="0" i="1" smtClean="0">
                        <a:latin typeface="Cambria Math"/>
                      </a:rPr>
                      <m:t> </m:t>
                    </m:r>
                    <m:f>
                      <m:fPr>
                        <m:type m:val="skw"/>
                        <m:ctrlPr>
                          <a:rPr lang="ru-RU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   0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+</m:t>
                    </m:r>
                    <m:f>
                      <m:fPr>
                        <m:type m:val="skw"/>
                        <m:ctrlPr>
                          <a:rPr lang="ru-RU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1</a:t>
                </a:r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890" y="1813933"/>
                <a:ext cx="360040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116667" b="-18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59832" y="1998599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998599"/>
                <a:ext cx="1152128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4762" t="-8333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41503" y="2194112"/>
                <a:ext cx="44753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(0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ru-RU" b="0" i="1" smtClean="0">
                        <a:latin typeface="Cambria Math"/>
                      </a:rPr>
                      <m:t>    </m:t>
                    </m:r>
                    <m:r>
                      <a:rPr lang="en-US" b="0" i="1" smtClean="0">
                        <a:latin typeface="Cambria Math"/>
                      </a:rPr>
                      <m:t>1 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+</m:t>
                    </m:r>
                    <m:f>
                      <m:fPr>
                        <m:type m:val="skw"/>
                        <m:ctrlPr>
                          <a:rPr lang="ru-RU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type m:val="skw"/>
                        <m:ctrlPr>
                          <a:rPr lang="ru-RU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=</m:t>
                    </m:r>
                    <m:f>
                      <m:fPr>
                        <m:type m:val="skw"/>
                        <m:ctrlPr>
                          <a:rPr lang="ru-RU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/>
                  <a:t>)*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(</m:t>
                    </m:r>
                    <m:f>
                      <m:fPr>
                        <m:type m:val="skw"/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503" y="2194112"/>
                <a:ext cx="4475390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409" t="-114754" r="-5858" b="-1770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Левая фигурная скобка 15"/>
          <p:cNvSpPr/>
          <p:nvPr/>
        </p:nvSpPr>
        <p:spPr>
          <a:xfrm>
            <a:off x="4025640" y="1794787"/>
            <a:ext cx="372640" cy="7948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398280" y="1998599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7932734" y="486916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smtClean="0"/>
              <a:t>Opt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648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Оптимальная симплекс-таблица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43416" y="64886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Осн.ур</a:t>
            </a:r>
            <a:r>
              <a:rPr lang="ru-RU" dirty="0" smtClean="0"/>
              <a:t>-е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Таблица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6169709"/>
                  </p:ext>
                </p:extLst>
              </p:nvPr>
            </p:nvGraphicFramePr>
            <p:xfrm>
              <a:off x="59419" y="3269449"/>
              <a:ext cx="9084581" cy="17437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1733"/>
                    <a:gridCol w="900608"/>
                    <a:gridCol w="1379299"/>
                    <a:gridCol w="816437"/>
                    <a:gridCol w="1296144"/>
                    <a:gridCol w="648072"/>
                    <a:gridCol w="1296144"/>
                    <a:gridCol w="1296144"/>
                  </a:tblGrid>
                  <a:tr h="455360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200" dirty="0" smtClean="0"/>
                        </a:p>
                        <a:p>
                          <a:pPr algn="ctr"/>
                          <a:r>
                            <a:rPr lang="ru-RU" sz="2200" dirty="0" smtClean="0"/>
                            <a:t>2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2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ru-RU" sz="22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ru-RU" sz="2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ru-RU" sz="22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sz="2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ru-RU" sz="22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sz="2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dirty="0"/>
                        </a:p>
                      </a:txBody>
                      <a:tcPr/>
                    </a:tc>
                  </a:tr>
                  <a:tr h="552753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22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sz="2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/>
                            <a:t>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22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sz="2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ru-RU" sz="22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sz="2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(</a:t>
                          </a:r>
                          <a:r>
                            <a:rPr lang="ru-RU" sz="2200" dirty="0" smtClean="0"/>
                            <a:t>1</a:t>
                          </a:r>
                          <a:r>
                            <a:rPr lang="en-US" sz="2200" dirty="0" smtClean="0"/>
                            <a:t>)</a:t>
                          </a:r>
                          <a:endParaRPr lang="ru-RU" sz="2200" dirty="0"/>
                        </a:p>
                      </a:txBody>
                      <a:tcPr/>
                    </a:tc>
                  </a:tr>
                  <a:tr h="661447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22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sz="2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ru-RU" sz="22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sz="2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22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sz="2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(</a:t>
                          </a:r>
                          <a:r>
                            <a:rPr lang="ru-RU" sz="2200" dirty="0" smtClean="0"/>
                            <a:t>2</a:t>
                          </a:r>
                          <a:r>
                            <a:rPr lang="en-US" sz="2200" dirty="0" smtClean="0"/>
                            <a:t>)</a:t>
                          </a:r>
                          <a:endParaRPr lang="ru-RU" sz="2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Таблица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6169709"/>
                  </p:ext>
                </p:extLst>
              </p:nvPr>
            </p:nvGraphicFramePr>
            <p:xfrm>
              <a:off x="59419" y="3269449"/>
              <a:ext cx="9084581" cy="17437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1733"/>
                    <a:gridCol w="900608"/>
                    <a:gridCol w="1379299"/>
                    <a:gridCol w="816437"/>
                    <a:gridCol w="1296144"/>
                    <a:gridCol w="648072"/>
                    <a:gridCol w="1296144"/>
                    <a:gridCol w="1296144"/>
                  </a:tblGrid>
                  <a:tr h="529527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200" dirty="0" smtClean="0"/>
                        </a:p>
                        <a:p>
                          <a:pPr algn="ctr"/>
                          <a:r>
                            <a:rPr lang="ru-RU" sz="2200" dirty="0" smtClean="0"/>
                            <a:t>2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1486" t="-6897" r="-745946" b="-229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1239" t="-6897" r="-388496" b="-229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05660" t="-6897" r="-400943" b="-229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2830" t="-6897" r="-100472" b="-229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dirty="0"/>
                        </a:p>
                      </a:txBody>
                      <a:tcPr/>
                    </a:tc>
                  </a:tr>
                  <a:tr h="552753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1486" t="-102198" r="-745946" b="-119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1239" t="-102198" r="-388496" b="-119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/>
                            <a:t>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05660" t="-102198" r="-400943" b="-119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2830" t="-102198" r="-100472" b="-119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(</a:t>
                          </a:r>
                          <a:r>
                            <a:rPr lang="ru-RU" sz="2200" dirty="0" smtClean="0"/>
                            <a:t>1</a:t>
                          </a:r>
                          <a:r>
                            <a:rPr lang="en-US" sz="2200" dirty="0" smtClean="0"/>
                            <a:t>)</a:t>
                          </a:r>
                          <a:endParaRPr lang="ru-RU" sz="2200" dirty="0"/>
                        </a:p>
                      </a:txBody>
                      <a:tcPr/>
                    </a:tc>
                  </a:tr>
                  <a:tr h="661447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1486" t="-170370" r="-745946" b="-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1239" t="-170370" r="-388496" b="-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1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/>
                            <a:t>0</a:t>
                          </a:r>
                          <a:endParaRPr lang="ru-RU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05660" t="-170370" r="-400943" b="-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2830" t="-170370" r="-100472" b="-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(</a:t>
                          </a:r>
                          <a:r>
                            <a:rPr lang="ru-RU" sz="2200" dirty="0" smtClean="0"/>
                            <a:t>2</a:t>
                          </a:r>
                          <a:r>
                            <a:rPr lang="en-US" sz="2200" dirty="0" smtClean="0"/>
                            <a:t>)</a:t>
                          </a:r>
                          <a:endParaRPr lang="ru-RU" sz="2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2979997"/>
                  </p:ext>
                </p:extLst>
              </p:nvPr>
            </p:nvGraphicFramePr>
            <p:xfrm>
              <a:off x="20825" y="2589587"/>
              <a:ext cx="9108504" cy="609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4831"/>
                    <a:gridCol w="936104"/>
                    <a:gridCol w="1368152"/>
                    <a:gridCol w="864096"/>
                    <a:gridCol w="1224136"/>
                    <a:gridCol w="720080"/>
                    <a:gridCol w="1296144"/>
                    <a:gridCol w="1244961"/>
                  </a:tblGrid>
                  <a:tr h="9611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  <a:endParaRPr lang="en-US" sz="2000" b="0" dirty="0" smtClean="0">
                            <a:effectLst/>
                            <a:latin typeface="Times New Roman"/>
                            <a:ea typeface="Times New Roman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450215" algn="l"/>
                            </a:tabLst>
                            <a:defRPr/>
                          </a:pPr>
                          <a:r>
                            <a:rPr lang="en-US" sz="2000" b="0" dirty="0" err="1" smtClean="0">
                              <a:effectLst/>
                              <a:ea typeface="Times New Roman"/>
                            </a:rPr>
                            <a:t>Zmax</a:t>
                          </a:r>
                          <a:endParaRPr lang="ru-RU" sz="2000" b="0" dirty="0" smtClean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2979997"/>
                  </p:ext>
                </p:extLst>
              </p:nvPr>
            </p:nvGraphicFramePr>
            <p:xfrm>
              <a:off x="20825" y="2589587"/>
              <a:ext cx="9108504" cy="609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4831"/>
                    <a:gridCol w="936104"/>
                    <a:gridCol w="1368152"/>
                    <a:gridCol w="864096"/>
                    <a:gridCol w="1224136"/>
                    <a:gridCol w="720080"/>
                    <a:gridCol w="1296144"/>
                    <a:gridCol w="1244961"/>
                  </a:tblGrid>
                  <a:tr h="6096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434507" t="-13000" r="-5183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377612" t="-13000" r="-26616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813559" t="-13000" r="-35339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506103" t="-13000" r="-95775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  <a:endParaRPr lang="en-US" sz="2000" b="0" dirty="0" smtClean="0">
                            <a:effectLst/>
                            <a:latin typeface="Times New Roman"/>
                            <a:ea typeface="Times New Roman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450215" algn="l"/>
                            </a:tabLst>
                            <a:defRPr/>
                          </a:pPr>
                          <a:r>
                            <a:rPr lang="en-US" sz="2000" b="0" dirty="0" err="1" smtClean="0">
                              <a:effectLst/>
                              <a:ea typeface="Times New Roman"/>
                            </a:rPr>
                            <a:t>Zmax</a:t>
                          </a:r>
                          <a:endParaRPr lang="ru-RU" sz="2000" b="0" dirty="0" smtClean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TextBox 16"/>
          <p:cNvSpPr txBox="1"/>
          <p:nvPr/>
        </p:nvSpPr>
        <p:spPr>
          <a:xfrm>
            <a:off x="7932734" y="335699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smtClean="0"/>
              <a:t>Opt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252235" y="5600515"/>
                <a:ext cx="12786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ru-RU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u-RU" sz="28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ru-RU" sz="2800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ru-RU" sz="2800" b="0" i="1" smtClean="0">
                        <a:latin typeface="Cambria Math"/>
                      </a:rPr>
                      <m:t>;</m:t>
                    </m:r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35" y="5600515"/>
                <a:ext cx="1278683" cy="523220"/>
              </a:xfrm>
              <a:prstGeom prst="rect">
                <a:avLst/>
              </a:prstGeom>
              <a:blipFill rotWithShape="1">
                <a:blip r:embed="rId4"/>
                <a:stretch>
                  <a:fillRect b="-127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1738980" y="5600515"/>
                <a:ext cx="12858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ru-RU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u-RU" sz="28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ru-RU" sz="2800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ru-RU" sz="2800" b="0" i="1" smtClean="0">
                        <a:latin typeface="Cambria Math"/>
                      </a:rPr>
                      <m:t>;</m:t>
                    </m:r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980" y="5600515"/>
                <a:ext cx="1285801" cy="523220"/>
              </a:xfrm>
              <a:prstGeom prst="rect">
                <a:avLst/>
              </a:prstGeom>
              <a:blipFill rotWithShape="1">
                <a:blip r:embed="rId5"/>
                <a:stretch>
                  <a:fillRect b="-127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/>
              <p:cNvSpPr/>
              <p:nvPr/>
            </p:nvSpPr>
            <p:spPr>
              <a:xfrm>
                <a:off x="3275856" y="5600515"/>
                <a:ext cx="9798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dirty="0" smtClean="0"/>
                  <a:t>= </a:t>
                </a:r>
                <a14:m>
                  <m:oMath xmlns:m="http://schemas.openxmlformats.org/officeDocument/2006/math">
                    <m:r>
                      <a:rPr lang="ru-RU" sz="2800" i="1" smtClean="0">
                        <a:latin typeface="Cambria Math"/>
                      </a:rPr>
                      <m:t>0</m:t>
                    </m:r>
                    <m:r>
                      <a:rPr lang="ru-RU" sz="2800" b="0" i="1" smtClean="0">
                        <a:latin typeface="Cambria Math"/>
                      </a:rPr>
                      <m:t>;</m:t>
                    </m:r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21" name="Прямоуголь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5600515"/>
                <a:ext cx="979884" cy="523220"/>
              </a:xfrm>
              <a:prstGeom prst="rect">
                <a:avLst/>
              </a:prstGeom>
              <a:blipFill rotWithShape="1">
                <a:blip r:embed="rId6"/>
                <a:stretch>
                  <a:fillRect b="-127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>
              <a:xfrm>
                <a:off x="4286400" y="5580591"/>
                <a:ext cx="9798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4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dirty="0" smtClean="0"/>
                  <a:t>= </a:t>
                </a:r>
                <a14:m>
                  <m:oMath xmlns:m="http://schemas.openxmlformats.org/officeDocument/2006/math">
                    <m:r>
                      <a:rPr lang="ru-RU" sz="2800" i="1" smtClean="0">
                        <a:latin typeface="Cambria Math"/>
                      </a:rPr>
                      <m:t>0</m:t>
                    </m:r>
                    <m:r>
                      <a:rPr lang="ru-RU" sz="2800" b="0" i="1" smtClean="0">
                        <a:latin typeface="Cambria Math"/>
                      </a:rPr>
                      <m:t>;</m:t>
                    </m:r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400" y="5580591"/>
                <a:ext cx="979884" cy="523220"/>
              </a:xfrm>
              <a:prstGeom prst="rect">
                <a:avLst/>
              </a:prstGeom>
              <a:blipFill rotWithShape="1">
                <a:blip r:embed="rId7"/>
                <a:stretch>
                  <a:fillRect b="-127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/>
              <p:cNvSpPr/>
              <p:nvPr/>
            </p:nvSpPr>
            <p:spPr>
              <a:xfrm>
                <a:off x="5573690" y="5535240"/>
                <a:ext cx="1781833" cy="573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690" y="5535240"/>
                <a:ext cx="1781833" cy="57355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11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Симплекс-метод (вопрос)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00200"/>
            <a:ext cx="8784976" cy="110872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Какая модель соответствует следующей нулевой симплекс-таблице?</a:t>
            </a:r>
            <a:endParaRPr lang="ru-RU" sz="24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271785"/>
              </p:ext>
            </p:extLst>
          </p:nvPr>
        </p:nvGraphicFramePr>
        <p:xfrm>
          <a:off x="1835696" y="2276872"/>
          <a:ext cx="4104455" cy="1402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9765"/>
                <a:gridCol w="576766"/>
                <a:gridCol w="605677"/>
                <a:gridCol w="529022"/>
                <a:gridCol w="557933"/>
                <a:gridCol w="1145292"/>
              </a:tblGrid>
              <a:tr h="3084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Б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r>
                        <a:rPr lang="en-US" sz="2000" baseline="-25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</a:t>
                      </a:r>
                      <a:r>
                        <a:rPr lang="en-US" sz="2000" baseline="-25000" dirty="0">
                          <a:effectLst/>
                        </a:rPr>
                        <a:t>2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x</a:t>
                      </a:r>
                      <a:r>
                        <a:rPr lang="ru-RU" sz="2000" baseline="-25000" dirty="0" smtClean="0">
                          <a:effectLst/>
                        </a:rPr>
                        <a:t>3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x</a:t>
                      </a:r>
                      <a:r>
                        <a:rPr lang="ru-RU" sz="2000" baseline="-25000" dirty="0" smtClean="0">
                          <a:effectLst/>
                        </a:rPr>
                        <a:t>4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Решение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84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X</a:t>
                      </a:r>
                      <a:r>
                        <a:rPr lang="ru-RU" sz="2000" baseline="-25000" dirty="0" smtClean="0">
                          <a:effectLst/>
                        </a:rPr>
                        <a:t>3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4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8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x</a:t>
                      </a:r>
                      <a:r>
                        <a:rPr lang="ru-RU" sz="2000" baseline="-25000" dirty="0" smtClean="0">
                          <a:effectLst/>
                        </a:rPr>
                        <a:t>4</a:t>
                      </a:r>
                      <a:endParaRPr lang="ru-RU" sz="20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-1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0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84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  <a:r>
                        <a:rPr lang="en-US" sz="2000" dirty="0" smtClean="0">
                          <a:effectLst/>
                          <a:latin typeface="Times New Roman"/>
                          <a:ea typeface="Times New Roman"/>
                        </a:rPr>
                        <a:t>Z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/>
              <p:cNvSpPr/>
              <p:nvPr/>
            </p:nvSpPr>
            <p:spPr>
              <a:xfrm>
                <a:off x="286206" y="4403800"/>
                <a:ext cx="3997762" cy="156966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→</m:t>
                      </m:r>
                      <m:r>
                        <a:rPr lang="en-US" sz="2400" i="1">
                          <a:latin typeface="Cambria Math"/>
                        </a:rPr>
                        <m:t>𝑚𝑎𝑥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≤</m:t>
                      </m:r>
                      <m:r>
                        <a:rPr lang="en-US" sz="2400" b="0" i="1" smtClean="0">
                          <a:latin typeface="Cambria Math"/>
                        </a:rPr>
                        <m:t>4  </m:t>
                      </m:r>
                      <m:r>
                        <a:rPr lang="ru-RU" sz="2400" b="0" i="1" smtClean="0">
                          <a:latin typeface="Cambria Math"/>
                        </a:rPr>
                        <m:t>         (1)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/>
                            </a:rPr>
                            <m:t>     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sz="2400" b="0" i="1" smtClean="0">
                          <a:latin typeface="Cambria Math"/>
                        </a:rPr>
                        <m:t>  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0</m:t>
                      </m:r>
                      <m:r>
                        <a:rPr lang="ru-RU" sz="2400" b="0" i="1" smtClean="0">
                          <a:latin typeface="Cambria Math"/>
                        </a:rPr>
                        <m:t>         (2)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ru-RU" sz="2400" dirty="0" smtClean="0"/>
                  <a:t>1.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06" y="4403800"/>
                <a:ext cx="3997762" cy="1569660"/>
              </a:xfrm>
              <a:prstGeom prst="rect">
                <a:avLst/>
              </a:prstGeom>
              <a:blipFill rotWithShape="1">
                <a:blip r:embed="rId2"/>
                <a:stretch>
                  <a:fillRect l="-2280" b="-7692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/>
              <p:cNvSpPr/>
              <p:nvPr/>
            </p:nvSpPr>
            <p:spPr>
              <a:xfrm>
                <a:off x="4427984" y="4390359"/>
                <a:ext cx="3997762" cy="156966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→</m:t>
                      </m:r>
                      <m:r>
                        <a:rPr lang="en-US" sz="2400" i="1">
                          <a:latin typeface="Cambria Math"/>
                        </a:rPr>
                        <m:t>𝑚𝑎𝑥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+2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≤2</m:t>
                      </m:r>
                      <m:r>
                        <a:rPr lang="ru-RU" sz="2400" b="0" i="1" smtClean="0">
                          <a:latin typeface="Cambria Math"/>
                        </a:rPr>
                        <m:t>         (1)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/>
                            </a:rPr>
                            <m:t>     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/>
                            </a:rPr>
                            <m:t>   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sz="2400" b="0" i="1" smtClean="0">
                          <a:latin typeface="Cambria Math"/>
                        </a:rPr>
                        <m:t>  </m:t>
                      </m:r>
                      <m:r>
                        <a:rPr lang="en-US" sz="2400" i="1">
                          <a:latin typeface="Cambria Math"/>
                        </a:rPr>
                        <m:t>≤</m:t>
                      </m:r>
                      <m:r>
                        <a:rPr lang="en-US" sz="2400" b="0" i="1" smtClean="0">
                          <a:latin typeface="Cambria Math"/>
                        </a:rPr>
                        <m:t>0</m:t>
                      </m:r>
                      <m:r>
                        <a:rPr lang="ru-RU" sz="2400" b="0" i="1" smtClean="0">
                          <a:latin typeface="Cambria Math"/>
                        </a:rPr>
                        <m:t>         (2)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ru-RU" sz="2400" dirty="0" smtClean="0"/>
                  <a:t>2.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Прямоугольник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4390359"/>
                <a:ext cx="3997762" cy="1569660"/>
              </a:xfrm>
              <a:prstGeom prst="rect">
                <a:avLst/>
              </a:prstGeom>
              <a:blipFill rotWithShape="1">
                <a:blip r:embed="rId3"/>
                <a:stretch>
                  <a:fillRect l="-2128" b="-7692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62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Симплекс-метод (вопрос)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00200"/>
            <a:ext cx="8784976" cy="110872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Какая модель соответствует следующей нулевой симплекс-таблице?</a:t>
            </a:r>
            <a:endParaRPr lang="ru-RU" sz="24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684066"/>
              </p:ext>
            </p:extLst>
          </p:nvPr>
        </p:nvGraphicFramePr>
        <p:xfrm>
          <a:off x="1835696" y="2276872"/>
          <a:ext cx="4104455" cy="1402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9765"/>
                <a:gridCol w="576766"/>
                <a:gridCol w="605677"/>
                <a:gridCol w="529022"/>
                <a:gridCol w="557933"/>
                <a:gridCol w="1145292"/>
              </a:tblGrid>
              <a:tr h="3084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Б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r>
                        <a:rPr lang="en-US" sz="2000" baseline="-25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</a:t>
                      </a:r>
                      <a:r>
                        <a:rPr lang="en-US" sz="2000" baseline="-25000" dirty="0">
                          <a:effectLst/>
                        </a:rPr>
                        <a:t>2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x</a:t>
                      </a:r>
                      <a:r>
                        <a:rPr lang="ru-RU" sz="2000" baseline="-25000" dirty="0" smtClean="0">
                          <a:effectLst/>
                        </a:rPr>
                        <a:t>3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x</a:t>
                      </a:r>
                      <a:r>
                        <a:rPr lang="ru-RU" sz="2000" baseline="-25000" dirty="0" smtClean="0">
                          <a:effectLst/>
                        </a:rPr>
                        <a:t>4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Решение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84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X</a:t>
                      </a:r>
                      <a:r>
                        <a:rPr lang="ru-RU" sz="2000" baseline="-25000" dirty="0" smtClean="0">
                          <a:effectLst/>
                        </a:rPr>
                        <a:t>3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4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8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x</a:t>
                      </a:r>
                      <a:r>
                        <a:rPr lang="ru-RU" sz="2000" baseline="-25000" dirty="0" smtClean="0">
                          <a:effectLst/>
                        </a:rPr>
                        <a:t>4</a:t>
                      </a:r>
                      <a:endParaRPr lang="ru-RU" sz="20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-1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0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84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  <a:r>
                        <a:rPr lang="en-US" sz="2000" dirty="0" smtClean="0">
                          <a:effectLst/>
                          <a:latin typeface="Times New Roman"/>
                          <a:ea typeface="Times New Roman"/>
                        </a:rPr>
                        <a:t>Z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/>
              <p:cNvSpPr/>
              <p:nvPr/>
            </p:nvSpPr>
            <p:spPr>
              <a:xfrm>
                <a:off x="286206" y="4403800"/>
                <a:ext cx="3997762" cy="156966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→</m:t>
                      </m:r>
                      <m:r>
                        <a:rPr lang="en-US" sz="2400" i="1">
                          <a:latin typeface="Cambria Math"/>
                        </a:rPr>
                        <m:t>𝑚𝑎𝑥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≤</m:t>
                      </m:r>
                      <m:r>
                        <a:rPr lang="en-US" sz="2400" b="0" i="1" smtClean="0">
                          <a:latin typeface="Cambria Math"/>
                        </a:rPr>
                        <m:t>4  </m:t>
                      </m:r>
                      <m:r>
                        <a:rPr lang="ru-RU" sz="2400" b="0" i="1" smtClean="0">
                          <a:latin typeface="Cambria Math"/>
                        </a:rPr>
                        <m:t>         (1)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/>
                            </a:rPr>
                            <m:t>     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sz="2400" b="0" i="1" smtClean="0">
                          <a:latin typeface="Cambria Math"/>
                        </a:rPr>
                        <m:t>  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0</m:t>
                      </m:r>
                      <m:r>
                        <a:rPr lang="ru-RU" sz="2400" b="0" i="1" smtClean="0">
                          <a:latin typeface="Cambria Math"/>
                        </a:rPr>
                        <m:t>         (2)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ru-RU" sz="2400" dirty="0" smtClean="0"/>
                  <a:t>1.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06" y="4403800"/>
                <a:ext cx="3997762" cy="1569660"/>
              </a:xfrm>
              <a:prstGeom prst="rect">
                <a:avLst/>
              </a:prstGeom>
              <a:blipFill rotWithShape="1">
                <a:blip r:embed="rId2"/>
                <a:stretch>
                  <a:fillRect l="-2280" b="-7692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/>
              <p:cNvSpPr/>
              <p:nvPr/>
            </p:nvSpPr>
            <p:spPr>
              <a:xfrm>
                <a:off x="4427984" y="4390359"/>
                <a:ext cx="3997762" cy="156966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→</m:t>
                      </m:r>
                      <m:r>
                        <a:rPr lang="en-US" sz="2400" i="1">
                          <a:latin typeface="Cambria Math"/>
                        </a:rPr>
                        <m:t>𝑚𝑎𝑥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+2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≤2</m:t>
                      </m:r>
                      <m:r>
                        <a:rPr lang="ru-RU" sz="2400" b="0" i="1" smtClean="0">
                          <a:latin typeface="Cambria Math"/>
                        </a:rPr>
                        <m:t>         (1)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/>
                            </a:rPr>
                            <m:t>     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/>
                            </a:rPr>
                            <m:t>   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sz="2400" b="0" i="1" smtClean="0">
                          <a:latin typeface="Cambria Math"/>
                        </a:rPr>
                        <m:t>  </m:t>
                      </m:r>
                      <m:r>
                        <a:rPr lang="en-US" sz="2400" i="1">
                          <a:latin typeface="Cambria Math"/>
                        </a:rPr>
                        <m:t>≤</m:t>
                      </m:r>
                      <m:r>
                        <a:rPr lang="en-US" sz="2400" b="0" i="1" smtClean="0">
                          <a:latin typeface="Cambria Math"/>
                        </a:rPr>
                        <m:t>0</m:t>
                      </m:r>
                      <m:r>
                        <a:rPr lang="ru-RU" sz="2400" b="0" i="1" smtClean="0">
                          <a:latin typeface="Cambria Math"/>
                        </a:rPr>
                        <m:t>         (2)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ru-RU" sz="2400" dirty="0" smtClean="0"/>
                  <a:t>2.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Прямоугольник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4390359"/>
                <a:ext cx="3997762" cy="1569660"/>
              </a:xfrm>
              <a:prstGeom prst="rect">
                <a:avLst/>
              </a:prstGeom>
              <a:blipFill rotWithShape="1">
                <a:blip r:embed="rId3"/>
                <a:stretch>
                  <a:fillRect l="-2128" b="-7692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86206" y="6237312"/>
            <a:ext cx="414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Ответ: 1.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559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74650" y="260648"/>
            <a:ext cx="8229600" cy="922338"/>
          </a:xfrm>
        </p:spPr>
        <p:txBody>
          <a:bodyPr/>
          <a:lstStyle/>
          <a:p>
            <a:pPr marL="320040" indent="-320040" eaLnBrk="1" fontAlgn="auto" hangingPunct="1">
              <a:lnSpc>
                <a:spcPct val="75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ru-RU" altLang="ru-RU" sz="3600" dirty="0" smtClean="0">
                <a:latin typeface="Times New Roman" pitchFamily="18" charset="0"/>
              </a:rPr>
              <a:t>Двойственный симплекс-метод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958148" y="2251763"/>
            <a:ext cx="4451" cy="3348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107504" y="5593258"/>
            <a:ext cx="4680520" cy="7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43922" y="5741640"/>
                <a:ext cx="323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22" y="5741640"/>
                <a:ext cx="323527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22642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4648" y="1897770"/>
                <a:ext cx="323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48" y="1897770"/>
                <a:ext cx="323527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207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единительная линия 9"/>
          <p:cNvCxnSpPr/>
          <p:nvPr/>
        </p:nvCxnSpPr>
        <p:spPr>
          <a:xfrm>
            <a:off x="971599" y="3431754"/>
            <a:ext cx="1610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962698" y="2708920"/>
            <a:ext cx="10890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962696" y="4853027"/>
            <a:ext cx="3825328" cy="16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62697" y="4149080"/>
            <a:ext cx="3825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1691680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2411760" y="3247088"/>
            <a:ext cx="0" cy="2342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3141505" y="3616420"/>
            <a:ext cx="0" cy="1972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3851919" y="3616420"/>
            <a:ext cx="1" cy="1972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4608513" y="3616420"/>
            <a:ext cx="0" cy="1972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40998" y="5591124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681158" y="5589272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6625" y="3964414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21076" y="2576988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283968" y="2322746"/>
                <a:ext cx="3997762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ru-RU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→</m:t>
                      </m:r>
                      <m:r>
                        <a:rPr lang="en-US" sz="2400" i="1">
                          <a:latin typeface="Cambria Math"/>
                        </a:rPr>
                        <m:t>𝑚𝑎𝑥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+2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≤2</m:t>
                      </m:r>
                      <m:r>
                        <a:rPr lang="ru-RU" sz="2400" b="0" i="1" smtClean="0">
                          <a:latin typeface="Cambria Math"/>
                        </a:rPr>
                        <m:t>         (1)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/>
                            </a:rPr>
                            <m:t>      </m:t>
                          </m:r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/>
                            </a:rPr>
                            <m:t>   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sz="2400" b="0" i="1" smtClean="0">
                          <a:latin typeface="Cambria Math"/>
                        </a:rPr>
                        <m:t>  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i="1">
                          <a:latin typeface="Cambria Math"/>
                        </a:rPr>
                        <m:t>2</m:t>
                      </m:r>
                      <m:r>
                        <a:rPr lang="ru-RU" sz="2400" b="0" i="1" smtClean="0">
                          <a:latin typeface="Cambria Math"/>
                        </a:rPr>
                        <m:t>         (2)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2322746"/>
                <a:ext cx="3997762" cy="15696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единительная линия 8"/>
          <p:cNvCxnSpPr/>
          <p:nvPr/>
        </p:nvCxnSpPr>
        <p:spPr>
          <a:xfrm>
            <a:off x="630076" y="3964414"/>
            <a:ext cx="3529450" cy="1777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36" idx="3"/>
            <a:endCxn id="36" idx="3"/>
          </p:cNvCxnSpPr>
          <p:nvPr/>
        </p:nvCxnSpPr>
        <p:spPr>
          <a:xfrm>
            <a:off x="962599" y="276165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00837" y="2348880"/>
            <a:ext cx="1781684" cy="35774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012" name="Прямая со стрелкой 43011"/>
          <p:cNvCxnSpPr/>
          <p:nvPr/>
        </p:nvCxnSpPr>
        <p:spPr>
          <a:xfrm flipH="1">
            <a:off x="251520" y="5589240"/>
            <a:ext cx="706628" cy="721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34" name="Прямая со стрелкой 43033"/>
          <p:cNvCxnSpPr/>
          <p:nvPr/>
        </p:nvCxnSpPr>
        <p:spPr>
          <a:xfrm flipH="1">
            <a:off x="450489" y="3983797"/>
            <a:ext cx="216024" cy="330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36" name="Прямая со стрелкой 43035"/>
          <p:cNvCxnSpPr/>
          <p:nvPr/>
        </p:nvCxnSpPr>
        <p:spPr>
          <a:xfrm flipV="1">
            <a:off x="1187625" y="2831007"/>
            <a:ext cx="468266" cy="309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038" name="TextBox 43037"/>
          <p:cNvSpPr txBox="1"/>
          <p:nvPr/>
        </p:nvSpPr>
        <p:spPr>
          <a:xfrm>
            <a:off x="90449" y="389240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(1)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1528923" y="246167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(2)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21991" y="5697228"/>
                <a:ext cx="512979" cy="339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16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𝑪</m:t>
                          </m:r>
                        </m:e>
                      </m:acc>
                    </m:oMath>
                  </m:oMathPara>
                </a14:m>
                <a:endParaRPr lang="ru-RU" sz="1600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91" y="5697228"/>
                <a:ext cx="512979" cy="339132"/>
              </a:xfrm>
              <a:prstGeom prst="rect">
                <a:avLst/>
              </a:prstGeom>
              <a:blipFill rotWithShape="1">
                <a:blip r:embed="rId5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Прямая соединительная линия 95"/>
          <p:cNvCxnSpPr/>
          <p:nvPr/>
        </p:nvCxnSpPr>
        <p:spPr>
          <a:xfrm>
            <a:off x="1253121" y="4397130"/>
            <a:ext cx="1440160" cy="1456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864018" y="5636261"/>
                <a:ext cx="1583746" cy="411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=(0</m:t>
                    </m:r>
                    <m:r>
                      <a:rPr lang="en-US" sz="2000" b="0" i="0" smtClean="0">
                        <a:latin typeface="Cambria Math"/>
                      </a:rPr>
                      <m:t>;0</m:t>
                    </m:r>
                  </m:oMath>
                </a14:m>
                <a:r>
                  <a:rPr lang="en-US" sz="2000" dirty="0" smtClean="0"/>
                  <a:t>)</a:t>
                </a:r>
                <a:endParaRPr lang="ru-RU" sz="20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18" y="5636261"/>
                <a:ext cx="1583746" cy="411395"/>
              </a:xfrm>
              <a:prstGeom prst="rect">
                <a:avLst/>
              </a:prstGeom>
              <a:blipFill rotWithShape="1">
                <a:blip r:embed="rId6"/>
                <a:stretch>
                  <a:fillRect t="-5970" b="-253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2970726" y="5910917"/>
                <a:ext cx="1583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ru-RU" sz="2000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=(1</m:t>
                    </m:r>
                    <m:r>
                      <a:rPr lang="en-US" sz="2000" b="0" i="0" smtClean="0">
                        <a:latin typeface="Cambria Math"/>
                      </a:rPr>
                      <m:t>;0</m:t>
                    </m:r>
                  </m:oMath>
                </a14:m>
                <a:r>
                  <a:rPr lang="en-US" sz="2000" dirty="0" smtClean="0"/>
                  <a:t>)</a:t>
                </a:r>
                <a:endParaRPr lang="ru-RU" sz="20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726" y="5910917"/>
                <a:ext cx="1583746" cy="400110"/>
              </a:xfrm>
              <a:prstGeom prst="rect">
                <a:avLst/>
              </a:prstGeom>
              <a:blipFill rotWithShape="1">
                <a:blip r:embed="rId7"/>
                <a:stretch>
                  <a:fillRect t="-6154" b="-292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Прямая со стрелкой 55"/>
          <p:cNvCxnSpPr/>
          <p:nvPr/>
        </p:nvCxnSpPr>
        <p:spPr>
          <a:xfrm flipH="1" flipV="1">
            <a:off x="2533274" y="5646306"/>
            <a:ext cx="463600" cy="31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30076" y="5250105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253121" y="1628800"/>
            <a:ext cx="7028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Рассмотрим и решим графически следующую задачу</a:t>
            </a:r>
            <a:endParaRPr lang="ru-RU" sz="2000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flipV="1">
            <a:off x="2104987" y="4789085"/>
            <a:ext cx="136011" cy="160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V="1">
            <a:off x="2204994" y="4911744"/>
            <a:ext cx="206766" cy="256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flipV="1">
            <a:off x="2312711" y="4994310"/>
            <a:ext cx="274144" cy="371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 flipV="1">
            <a:off x="2384452" y="5039801"/>
            <a:ext cx="447551" cy="561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 flipV="1">
            <a:off x="2693281" y="5192203"/>
            <a:ext cx="277445" cy="404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 flipV="1">
            <a:off x="2970726" y="5250105"/>
            <a:ext cx="233122" cy="351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/>
          <p:nvPr/>
        </p:nvCxnSpPr>
        <p:spPr>
          <a:xfrm flipV="1">
            <a:off x="3347864" y="5399577"/>
            <a:ext cx="136011" cy="160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9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97768"/>
            <a:ext cx="7200800" cy="1070992"/>
          </a:xfrm>
        </p:spPr>
        <p:txBody>
          <a:bodyPr/>
          <a:lstStyle/>
          <a:p>
            <a:r>
              <a:rPr lang="ru-RU" altLang="ru-RU" dirty="0">
                <a:latin typeface="Times New Roman" pitchFamily="18" charset="0"/>
              </a:rPr>
              <a:t>Двойственный симплекс-метод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(нулевая таблица)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 bwMode="auto">
              <a:xfrm>
                <a:off x="21100" y="2297977"/>
                <a:ext cx="4478892" cy="591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47675" indent="-447675" algn="l" rtl="0" eaLnBrk="1" fontAlgn="base" hangingPunct="1">
                  <a:spcBef>
                    <a:spcPts val="0"/>
                  </a:spcBef>
                  <a:spcAft>
                    <a:spcPts val="1200"/>
                  </a:spcAft>
                  <a:buFontTx/>
                  <a:buBlip>
                    <a:blip r:embed="rId2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8038" indent="-350838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3"/>
                  </a:buBlip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339725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4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85000"/>
                  <a:buFontTx/>
                  <a:buBlip>
                    <a:blip r:embed="rId5"/>
                  </a:buBlip>
                  <a:tabLst>
                    <a:tab pos="17018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𝑍</m:t>
                    </m:r>
                    <m:d>
                      <m:dPr>
                        <m:ctrlPr>
                          <a:rPr lang="en-US" sz="20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000" b="0" i="1" smtClean="0">
                        <a:latin typeface="Cambria Math"/>
                      </a:rPr>
                      <m:t>+0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ru-RU" sz="2000" b="0" i="1" smtClean="0">
                        <a:latin typeface="Cambria Math"/>
                      </a:rPr>
                      <m:t>+0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0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→</m:t>
                    </m:r>
                    <m:r>
                      <a:rPr lang="en-US" sz="2000" b="0" i="1" smtClean="0">
                        <a:latin typeface="Cambria Math"/>
                      </a:rPr>
                      <m:t>𝑚𝑎𝑥</m:t>
                    </m:r>
                  </m:oMath>
                </a14:m>
                <a:r>
                  <a:rPr lang="ru-RU" sz="2000" dirty="0" smtClean="0"/>
                  <a:t> 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/>
                      </a:rPr>
                      <m:t>       </m:t>
                    </m:r>
                  </m:oMath>
                </a14:m>
                <a:endParaRPr lang="en-US" sz="2000" dirty="0" smtClean="0"/>
              </a:p>
              <a:p>
                <a:pPr marL="0" indent="0">
                  <a:buFontTx/>
                  <a:buNone/>
                </a:pPr>
                <a:endParaRPr lang="ru-RU" sz="2000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00" y="2297977"/>
                <a:ext cx="4478892" cy="591585"/>
              </a:xfrm>
              <a:prstGeom prst="rect">
                <a:avLst/>
              </a:prstGeom>
              <a:blipFill rotWithShape="1">
                <a:blip r:embed="rId6"/>
                <a:stretch>
                  <a:fillRect b="-10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7780877"/>
                  </p:ext>
                </p:extLst>
              </p:nvPr>
            </p:nvGraphicFramePr>
            <p:xfrm>
              <a:off x="21102" y="3345080"/>
              <a:ext cx="9015394" cy="25875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6801"/>
                    <a:gridCol w="945162"/>
                    <a:gridCol w="1454096"/>
                    <a:gridCol w="1017867"/>
                    <a:gridCol w="1017867"/>
                    <a:gridCol w="1017867"/>
                    <a:gridCol w="926986"/>
                    <a:gridCol w="1108748"/>
                  </a:tblGrid>
                  <a:tr h="115000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 dirty="0" err="1" smtClean="0">
                              <a:effectLst/>
                              <a:ea typeface="Times New Roman"/>
                            </a:rPr>
                            <a:t>Zmax</a:t>
                          </a: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79167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400" dirty="0" smtClean="0"/>
                        </a:p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-1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-1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Opt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479167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</a:t>
                          </a:r>
                          <a:r>
                            <a:rPr lang="ru-RU" sz="2400" dirty="0" smtClean="0"/>
                            <a:t>1</a:t>
                          </a:r>
                          <a:r>
                            <a:rPr lang="en-US" sz="2400" dirty="0" smtClean="0"/>
                            <a:t>)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479167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-</a:t>
                          </a:r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-</a:t>
                          </a:r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-</a:t>
                          </a:r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</a:t>
                          </a:r>
                          <a:r>
                            <a:rPr lang="ru-RU" sz="2400" dirty="0" smtClean="0"/>
                            <a:t>2</a:t>
                          </a:r>
                          <a:r>
                            <a:rPr lang="en-US" sz="2400" dirty="0" smtClean="0"/>
                            <a:t>)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7780877"/>
                  </p:ext>
                </p:extLst>
              </p:nvPr>
            </p:nvGraphicFramePr>
            <p:xfrm>
              <a:off x="21102" y="3345080"/>
              <a:ext cx="9015394" cy="25875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6801"/>
                    <a:gridCol w="945162"/>
                    <a:gridCol w="1454096"/>
                    <a:gridCol w="1017867"/>
                    <a:gridCol w="1017867"/>
                    <a:gridCol w="1017867"/>
                    <a:gridCol w="926986"/>
                    <a:gridCol w="1108748"/>
                  </a:tblGrid>
                  <a:tr h="115000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7"/>
                          <a:stretch>
                            <a:fillRect l="-385629" t="-532" r="-400599" b="-136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7"/>
                          <a:stretch>
                            <a:fillRect l="-485629" t="-532" r="-300599" b="-136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7"/>
                          <a:stretch>
                            <a:fillRect l="-585629" t="-532" r="-200599" b="-136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7"/>
                          <a:stretch>
                            <a:fillRect l="-753289" t="-532" r="-120395" b="-136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 dirty="0" err="1" smtClean="0">
                              <a:effectLst/>
                              <a:ea typeface="Times New Roman"/>
                            </a:rPr>
                            <a:t>Zmax</a:t>
                          </a: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79167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400" dirty="0" smtClean="0"/>
                        </a:p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60256" t="-239241" r="-688462" b="-224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-1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-1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Opt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479167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60256" t="-343590" r="-688462" b="-1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</a:t>
                          </a:r>
                          <a:r>
                            <a:rPr lang="ru-RU" sz="2400" dirty="0" smtClean="0"/>
                            <a:t>1</a:t>
                          </a:r>
                          <a:r>
                            <a:rPr lang="en-US" sz="2400" dirty="0" smtClean="0"/>
                            <a:t>)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479167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60256" t="-437975" r="-688462" b="-25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-</a:t>
                          </a:r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-</a:t>
                          </a:r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-</a:t>
                          </a:r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</a:t>
                          </a:r>
                          <a:r>
                            <a:rPr lang="ru-RU" sz="2400" dirty="0" smtClean="0"/>
                            <a:t>2</a:t>
                          </a:r>
                          <a:r>
                            <a:rPr lang="en-US" sz="2400" dirty="0" smtClean="0"/>
                            <a:t>)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2"/>
              <p:cNvSpPr txBox="1">
                <a:spLocks/>
              </p:cNvSpPr>
              <p:nvPr/>
            </p:nvSpPr>
            <p:spPr bwMode="auto">
              <a:xfrm>
                <a:off x="4113083" y="1484784"/>
                <a:ext cx="4694916" cy="1853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47675" indent="-447675" algn="l" rtl="0" eaLnBrk="1" fontAlgn="base" hangingPunct="1">
                  <a:spcBef>
                    <a:spcPts val="0"/>
                  </a:spcBef>
                  <a:spcAft>
                    <a:spcPts val="1200"/>
                  </a:spcAft>
                  <a:buFontTx/>
                  <a:buBlip>
                    <a:blip r:embed="rId2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8038" indent="-350838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3"/>
                  </a:buBlip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339725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4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85000"/>
                  <a:buFontTx/>
                  <a:buBlip>
                    <a:blip r:embed="rId5"/>
                  </a:buBlip>
                  <a:tabLst>
                    <a:tab pos="17018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000" b="0" i="0" smtClean="0">
                          <a:latin typeface="Cambria Math"/>
                        </a:rPr>
                        <m:t>−</m:t>
                      </m:r>
                      <m:r>
                        <a:rPr lang="en-US" sz="2000" i="1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ru-RU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sz="2000" i="1">
                          <a:latin typeface="Cambria Math"/>
                        </a:rPr>
                        <m:t>+0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sz="20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ru-RU" sz="2000" i="1">
                          <a:latin typeface="Cambria Math"/>
                        </a:rPr>
                        <m:t>+0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sz="20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ru-RU" sz="20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 algn="r">
                  <a:buNone/>
                </a:pPr>
                <a:r>
                  <a:rPr lang="ru-RU" sz="2000" dirty="0" smtClean="0"/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+2</m:t>
                    </m:r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000" b="0" i="1" smtClean="0">
                        <a:latin typeface="Cambria Math"/>
                      </a:rPr>
                      <m:t>+1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000" b="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ru-RU" sz="2000" b="0" i="1" smtClean="0">
                        <a:latin typeface="Cambria Math"/>
                      </a:rPr>
                      <m:t>     =</m:t>
                    </m:r>
                    <m:r>
                      <a:rPr lang="en-US" sz="2000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 smtClean="0"/>
                  <a:t>         (1)</a:t>
                </a:r>
              </a:p>
              <a:p>
                <a:pPr marL="0" indent="0" algn="r">
                  <a:buNone/>
                </a:pPr>
                <a:r>
                  <a:rPr lang="ru-RU" sz="2000" dirty="0" smtClean="0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−2</m:t>
                        </m:r>
                        <m:r>
                          <a:rPr lang="en-US" sz="20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000" b="0" i="1" smtClean="0">
                        <a:latin typeface="Cambria Math"/>
                      </a:rPr>
                      <m:t>      </m:t>
                    </m:r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r>
                      <a:rPr lang="ru-RU" sz="2000" b="0" i="1" smtClean="0">
                        <a:latin typeface="Cambria Math"/>
                      </a:rPr>
                      <m:t>1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000" b="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ru-RU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−</m:t>
                    </m:r>
                    <m:r>
                      <a:rPr lang="en-US" sz="2000" b="0" i="1"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 smtClean="0"/>
                  <a:t>        (2)</a:t>
                </a:r>
                <a:endParaRPr lang="ru-RU" sz="2000" dirty="0" smtClean="0"/>
              </a:p>
              <a:p>
                <a:pPr marL="0" indent="0" algn="ctr">
                  <a:buNone/>
                </a:pPr>
                <a:r>
                  <a:rPr lang="ru-RU" sz="2000" dirty="0" smtClean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000" b="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endParaRPr lang="en-US" sz="2000" dirty="0"/>
              </a:p>
              <a:p>
                <a:pPr marL="0" indent="0">
                  <a:buFontTx/>
                  <a:buNone/>
                </a:pPr>
                <a:endParaRPr lang="en-US" sz="2000" dirty="0" smtClean="0"/>
              </a:p>
              <a:p>
                <a:pPr marL="0" indent="0">
                  <a:buFontTx/>
                  <a:buNone/>
                </a:pPr>
                <a:endParaRPr lang="ru-RU" sz="2000" dirty="0"/>
              </a:p>
            </p:txBody>
          </p:sp>
        </mc:Choice>
        <mc:Fallback xmlns="">
          <p:sp>
            <p:nvSpPr>
              <p:cNvPr id="12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13083" y="1484784"/>
                <a:ext cx="4694916" cy="1853624"/>
              </a:xfrm>
              <a:prstGeom prst="rect">
                <a:avLst/>
              </a:prstGeom>
              <a:blipFill rotWithShape="1">
                <a:blip r:embed="rId8"/>
                <a:stretch>
                  <a:fillRect r="-129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8728" y="2962856"/>
                <a:ext cx="388843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Таблица. Точка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28" y="2962856"/>
                <a:ext cx="3888432" cy="375552"/>
              </a:xfrm>
              <a:prstGeom prst="rect">
                <a:avLst/>
              </a:prstGeom>
              <a:blipFill rotWithShape="1">
                <a:blip r:embed="rId9"/>
                <a:stretch>
                  <a:fillRect l="-1411" t="-4839" b="-25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олилиния 4"/>
          <p:cNvSpPr/>
          <p:nvPr/>
        </p:nvSpPr>
        <p:spPr>
          <a:xfrm>
            <a:off x="6277911" y="5008862"/>
            <a:ext cx="396608" cy="440675"/>
          </a:xfrm>
          <a:custGeom>
            <a:avLst/>
            <a:gdLst>
              <a:gd name="connsiteX0" fmla="*/ 0 w 396608"/>
              <a:gd name="connsiteY0" fmla="*/ 55085 h 440675"/>
              <a:gd name="connsiteX1" fmla="*/ 55085 w 396608"/>
              <a:gd name="connsiteY1" fmla="*/ 22034 h 440675"/>
              <a:gd name="connsiteX2" fmla="*/ 132203 w 396608"/>
              <a:gd name="connsiteY2" fmla="*/ 11017 h 440675"/>
              <a:gd name="connsiteX3" fmla="*/ 187287 w 396608"/>
              <a:gd name="connsiteY3" fmla="*/ 0 h 440675"/>
              <a:gd name="connsiteX4" fmla="*/ 308473 w 396608"/>
              <a:gd name="connsiteY4" fmla="*/ 11017 h 440675"/>
              <a:gd name="connsiteX5" fmla="*/ 330506 w 396608"/>
              <a:gd name="connsiteY5" fmla="*/ 44068 h 440675"/>
              <a:gd name="connsiteX6" fmla="*/ 352540 w 396608"/>
              <a:gd name="connsiteY6" fmla="*/ 110169 h 440675"/>
              <a:gd name="connsiteX7" fmla="*/ 363557 w 396608"/>
              <a:gd name="connsiteY7" fmla="*/ 143219 h 440675"/>
              <a:gd name="connsiteX8" fmla="*/ 396608 w 396608"/>
              <a:gd name="connsiteY8" fmla="*/ 209321 h 440675"/>
              <a:gd name="connsiteX9" fmla="*/ 385591 w 396608"/>
              <a:gd name="connsiteY9" fmla="*/ 385591 h 440675"/>
              <a:gd name="connsiteX10" fmla="*/ 352540 w 396608"/>
              <a:gd name="connsiteY10" fmla="*/ 407624 h 440675"/>
              <a:gd name="connsiteX11" fmla="*/ 286439 w 396608"/>
              <a:gd name="connsiteY11" fmla="*/ 429658 h 440675"/>
              <a:gd name="connsiteX12" fmla="*/ 253388 w 396608"/>
              <a:gd name="connsiteY12" fmla="*/ 440675 h 440675"/>
              <a:gd name="connsiteX13" fmla="*/ 165253 w 396608"/>
              <a:gd name="connsiteY13" fmla="*/ 429658 h 440675"/>
              <a:gd name="connsiteX14" fmla="*/ 143220 w 396608"/>
              <a:gd name="connsiteY14" fmla="*/ 363557 h 440675"/>
              <a:gd name="connsiteX15" fmla="*/ 121186 w 396608"/>
              <a:gd name="connsiteY15" fmla="*/ 297456 h 440675"/>
              <a:gd name="connsiteX16" fmla="*/ 110169 w 396608"/>
              <a:gd name="connsiteY16" fmla="*/ 264405 h 440675"/>
              <a:gd name="connsiteX17" fmla="*/ 88135 w 396608"/>
              <a:gd name="connsiteY17" fmla="*/ 231354 h 440675"/>
              <a:gd name="connsiteX18" fmla="*/ 55085 w 396608"/>
              <a:gd name="connsiteY18" fmla="*/ 154236 h 44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6608" h="440675">
                <a:moveTo>
                  <a:pt x="0" y="55085"/>
                </a:moveTo>
                <a:cubicBezTo>
                  <a:pt x="18362" y="44068"/>
                  <a:pt x="34771" y="28805"/>
                  <a:pt x="55085" y="22034"/>
                </a:cubicBezTo>
                <a:cubicBezTo>
                  <a:pt x="79719" y="13822"/>
                  <a:pt x="106589" y="15286"/>
                  <a:pt x="132203" y="11017"/>
                </a:cubicBezTo>
                <a:cubicBezTo>
                  <a:pt x="150673" y="7939"/>
                  <a:pt x="168926" y="3672"/>
                  <a:pt x="187287" y="0"/>
                </a:cubicBezTo>
                <a:cubicBezTo>
                  <a:pt x="227682" y="3672"/>
                  <a:pt x="269705" y="-912"/>
                  <a:pt x="308473" y="11017"/>
                </a:cubicBezTo>
                <a:cubicBezTo>
                  <a:pt x="321128" y="14911"/>
                  <a:pt x="325129" y="31969"/>
                  <a:pt x="330506" y="44068"/>
                </a:cubicBezTo>
                <a:cubicBezTo>
                  <a:pt x="339939" y="65292"/>
                  <a:pt x="345195" y="88135"/>
                  <a:pt x="352540" y="110169"/>
                </a:cubicBezTo>
                <a:cubicBezTo>
                  <a:pt x="356212" y="121186"/>
                  <a:pt x="357115" y="133557"/>
                  <a:pt x="363557" y="143219"/>
                </a:cubicBezTo>
                <a:cubicBezTo>
                  <a:pt x="392033" y="185933"/>
                  <a:pt x="381404" y="163709"/>
                  <a:pt x="396608" y="209321"/>
                </a:cubicBezTo>
                <a:cubicBezTo>
                  <a:pt x="392936" y="268078"/>
                  <a:pt x="398362" y="328122"/>
                  <a:pt x="385591" y="385591"/>
                </a:cubicBezTo>
                <a:cubicBezTo>
                  <a:pt x="382719" y="398516"/>
                  <a:pt x="364639" y="402247"/>
                  <a:pt x="352540" y="407624"/>
                </a:cubicBezTo>
                <a:cubicBezTo>
                  <a:pt x="331316" y="417057"/>
                  <a:pt x="308473" y="422313"/>
                  <a:pt x="286439" y="429658"/>
                </a:cubicBezTo>
                <a:lnTo>
                  <a:pt x="253388" y="440675"/>
                </a:lnTo>
                <a:cubicBezTo>
                  <a:pt x="224010" y="437003"/>
                  <a:pt x="189508" y="446637"/>
                  <a:pt x="165253" y="429658"/>
                </a:cubicBezTo>
                <a:cubicBezTo>
                  <a:pt x="146226" y="416339"/>
                  <a:pt x="150564" y="385591"/>
                  <a:pt x="143220" y="363557"/>
                </a:cubicBezTo>
                <a:lnTo>
                  <a:pt x="121186" y="297456"/>
                </a:lnTo>
                <a:cubicBezTo>
                  <a:pt x="117514" y="286439"/>
                  <a:pt x="116611" y="274068"/>
                  <a:pt x="110169" y="264405"/>
                </a:cubicBezTo>
                <a:cubicBezTo>
                  <a:pt x="102824" y="253388"/>
                  <a:pt x="93513" y="243454"/>
                  <a:pt x="88135" y="231354"/>
                </a:cubicBezTo>
                <a:cubicBezTo>
                  <a:pt x="50254" y="146120"/>
                  <a:pt x="85701" y="184852"/>
                  <a:pt x="55085" y="15423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11" name="Полилиния 10"/>
          <p:cNvSpPr/>
          <p:nvPr/>
        </p:nvSpPr>
        <p:spPr>
          <a:xfrm>
            <a:off x="7256545" y="5489930"/>
            <a:ext cx="396608" cy="440675"/>
          </a:xfrm>
          <a:custGeom>
            <a:avLst/>
            <a:gdLst>
              <a:gd name="connsiteX0" fmla="*/ 0 w 396608"/>
              <a:gd name="connsiteY0" fmla="*/ 55085 h 440675"/>
              <a:gd name="connsiteX1" fmla="*/ 55085 w 396608"/>
              <a:gd name="connsiteY1" fmla="*/ 22034 h 440675"/>
              <a:gd name="connsiteX2" fmla="*/ 132203 w 396608"/>
              <a:gd name="connsiteY2" fmla="*/ 11017 h 440675"/>
              <a:gd name="connsiteX3" fmla="*/ 187287 w 396608"/>
              <a:gd name="connsiteY3" fmla="*/ 0 h 440675"/>
              <a:gd name="connsiteX4" fmla="*/ 308473 w 396608"/>
              <a:gd name="connsiteY4" fmla="*/ 11017 h 440675"/>
              <a:gd name="connsiteX5" fmla="*/ 330506 w 396608"/>
              <a:gd name="connsiteY5" fmla="*/ 44068 h 440675"/>
              <a:gd name="connsiteX6" fmla="*/ 352540 w 396608"/>
              <a:gd name="connsiteY6" fmla="*/ 110169 h 440675"/>
              <a:gd name="connsiteX7" fmla="*/ 363557 w 396608"/>
              <a:gd name="connsiteY7" fmla="*/ 143219 h 440675"/>
              <a:gd name="connsiteX8" fmla="*/ 396608 w 396608"/>
              <a:gd name="connsiteY8" fmla="*/ 209321 h 440675"/>
              <a:gd name="connsiteX9" fmla="*/ 385591 w 396608"/>
              <a:gd name="connsiteY9" fmla="*/ 385591 h 440675"/>
              <a:gd name="connsiteX10" fmla="*/ 352540 w 396608"/>
              <a:gd name="connsiteY10" fmla="*/ 407624 h 440675"/>
              <a:gd name="connsiteX11" fmla="*/ 286439 w 396608"/>
              <a:gd name="connsiteY11" fmla="*/ 429658 h 440675"/>
              <a:gd name="connsiteX12" fmla="*/ 253388 w 396608"/>
              <a:gd name="connsiteY12" fmla="*/ 440675 h 440675"/>
              <a:gd name="connsiteX13" fmla="*/ 165253 w 396608"/>
              <a:gd name="connsiteY13" fmla="*/ 429658 h 440675"/>
              <a:gd name="connsiteX14" fmla="*/ 143220 w 396608"/>
              <a:gd name="connsiteY14" fmla="*/ 363557 h 440675"/>
              <a:gd name="connsiteX15" fmla="*/ 121186 w 396608"/>
              <a:gd name="connsiteY15" fmla="*/ 297456 h 440675"/>
              <a:gd name="connsiteX16" fmla="*/ 110169 w 396608"/>
              <a:gd name="connsiteY16" fmla="*/ 264405 h 440675"/>
              <a:gd name="connsiteX17" fmla="*/ 88135 w 396608"/>
              <a:gd name="connsiteY17" fmla="*/ 231354 h 440675"/>
              <a:gd name="connsiteX18" fmla="*/ 55085 w 396608"/>
              <a:gd name="connsiteY18" fmla="*/ 154236 h 44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6608" h="440675">
                <a:moveTo>
                  <a:pt x="0" y="55085"/>
                </a:moveTo>
                <a:cubicBezTo>
                  <a:pt x="18362" y="44068"/>
                  <a:pt x="34771" y="28805"/>
                  <a:pt x="55085" y="22034"/>
                </a:cubicBezTo>
                <a:cubicBezTo>
                  <a:pt x="79719" y="13822"/>
                  <a:pt x="106589" y="15286"/>
                  <a:pt x="132203" y="11017"/>
                </a:cubicBezTo>
                <a:cubicBezTo>
                  <a:pt x="150673" y="7939"/>
                  <a:pt x="168926" y="3672"/>
                  <a:pt x="187287" y="0"/>
                </a:cubicBezTo>
                <a:cubicBezTo>
                  <a:pt x="227682" y="3672"/>
                  <a:pt x="269705" y="-912"/>
                  <a:pt x="308473" y="11017"/>
                </a:cubicBezTo>
                <a:cubicBezTo>
                  <a:pt x="321128" y="14911"/>
                  <a:pt x="325129" y="31969"/>
                  <a:pt x="330506" y="44068"/>
                </a:cubicBezTo>
                <a:cubicBezTo>
                  <a:pt x="339939" y="65292"/>
                  <a:pt x="345195" y="88135"/>
                  <a:pt x="352540" y="110169"/>
                </a:cubicBezTo>
                <a:cubicBezTo>
                  <a:pt x="356212" y="121186"/>
                  <a:pt x="357115" y="133557"/>
                  <a:pt x="363557" y="143219"/>
                </a:cubicBezTo>
                <a:cubicBezTo>
                  <a:pt x="392033" y="185933"/>
                  <a:pt x="381404" y="163709"/>
                  <a:pt x="396608" y="209321"/>
                </a:cubicBezTo>
                <a:cubicBezTo>
                  <a:pt x="392936" y="268078"/>
                  <a:pt x="398362" y="328122"/>
                  <a:pt x="385591" y="385591"/>
                </a:cubicBezTo>
                <a:cubicBezTo>
                  <a:pt x="382719" y="398516"/>
                  <a:pt x="364639" y="402247"/>
                  <a:pt x="352540" y="407624"/>
                </a:cubicBezTo>
                <a:cubicBezTo>
                  <a:pt x="331316" y="417057"/>
                  <a:pt x="308473" y="422313"/>
                  <a:pt x="286439" y="429658"/>
                </a:cubicBezTo>
                <a:lnTo>
                  <a:pt x="253388" y="440675"/>
                </a:lnTo>
                <a:cubicBezTo>
                  <a:pt x="224010" y="437003"/>
                  <a:pt x="189508" y="446637"/>
                  <a:pt x="165253" y="429658"/>
                </a:cubicBezTo>
                <a:cubicBezTo>
                  <a:pt x="146226" y="416339"/>
                  <a:pt x="150564" y="385591"/>
                  <a:pt x="143220" y="363557"/>
                </a:cubicBezTo>
                <a:lnTo>
                  <a:pt x="121186" y="297456"/>
                </a:lnTo>
                <a:cubicBezTo>
                  <a:pt x="117514" y="286439"/>
                  <a:pt x="116611" y="274068"/>
                  <a:pt x="110169" y="264405"/>
                </a:cubicBezTo>
                <a:cubicBezTo>
                  <a:pt x="102824" y="253388"/>
                  <a:pt x="93513" y="243454"/>
                  <a:pt x="88135" y="231354"/>
                </a:cubicBezTo>
                <a:cubicBezTo>
                  <a:pt x="50254" y="146120"/>
                  <a:pt x="85701" y="184852"/>
                  <a:pt x="55085" y="15423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-540568" y="-31541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лилиния 13"/>
          <p:cNvSpPr/>
          <p:nvPr/>
        </p:nvSpPr>
        <p:spPr>
          <a:xfrm>
            <a:off x="1730307" y="5473405"/>
            <a:ext cx="1773716" cy="473726"/>
          </a:xfrm>
          <a:custGeom>
            <a:avLst/>
            <a:gdLst>
              <a:gd name="connsiteX0" fmla="*/ 1222873 w 1773716"/>
              <a:gd name="connsiteY0" fmla="*/ 44068 h 473726"/>
              <a:gd name="connsiteX1" fmla="*/ 1277957 w 1773716"/>
              <a:gd name="connsiteY1" fmla="*/ 11017 h 473726"/>
              <a:gd name="connsiteX2" fmla="*/ 1322025 w 1773716"/>
              <a:gd name="connsiteY2" fmla="*/ 0 h 473726"/>
              <a:gd name="connsiteX3" fmla="*/ 1641514 w 1773716"/>
              <a:gd name="connsiteY3" fmla="*/ 11017 h 473726"/>
              <a:gd name="connsiteX4" fmla="*/ 1729649 w 1773716"/>
              <a:gd name="connsiteY4" fmla="*/ 66102 h 473726"/>
              <a:gd name="connsiteX5" fmla="*/ 1751682 w 1773716"/>
              <a:gd name="connsiteY5" fmla="*/ 132203 h 473726"/>
              <a:gd name="connsiteX6" fmla="*/ 1762699 w 1773716"/>
              <a:gd name="connsiteY6" fmla="*/ 165253 h 473726"/>
              <a:gd name="connsiteX7" fmla="*/ 1773716 w 1773716"/>
              <a:gd name="connsiteY7" fmla="*/ 198304 h 473726"/>
              <a:gd name="connsiteX8" fmla="*/ 1762699 w 1773716"/>
              <a:gd name="connsiteY8" fmla="*/ 352540 h 473726"/>
              <a:gd name="connsiteX9" fmla="*/ 1729649 w 1773716"/>
              <a:gd name="connsiteY9" fmla="*/ 374574 h 473726"/>
              <a:gd name="connsiteX10" fmla="*/ 1652531 w 1773716"/>
              <a:gd name="connsiteY10" fmla="*/ 407625 h 473726"/>
              <a:gd name="connsiteX11" fmla="*/ 1542362 w 1773716"/>
              <a:gd name="connsiteY11" fmla="*/ 440675 h 473726"/>
              <a:gd name="connsiteX12" fmla="*/ 914400 w 1773716"/>
              <a:gd name="connsiteY12" fmla="*/ 451692 h 473726"/>
              <a:gd name="connsiteX13" fmla="*/ 793215 w 1773716"/>
              <a:gd name="connsiteY13" fmla="*/ 473726 h 473726"/>
              <a:gd name="connsiteX14" fmla="*/ 55085 w 1773716"/>
              <a:gd name="connsiteY14" fmla="*/ 462709 h 473726"/>
              <a:gd name="connsiteX15" fmla="*/ 33051 w 1773716"/>
              <a:gd name="connsiteY15" fmla="*/ 429658 h 473726"/>
              <a:gd name="connsiteX16" fmla="*/ 0 w 1773716"/>
              <a:gd name="connsiteY16" fmla="*/ 297456 h 473726"/>
              <a:gd name="connsiteX17" fmla="*/ 11017 w 1773716"/>
              <a:gd name="connsiteY17" fmla="*/ 121186 h 473726"/>
              <a:gd name="connsiteX18" fmla="*/ 77119 w 1773716"/>
              <a:gd name="connsiteY18" fmla="*/ 88135 h 473726"/>
              <a:gd name="connsiteX19" fmla="*/ 242372 w 1773716"/>
              <a:gd name="connsiteY19" fmla="*/ 77119 h 473726"/>
              <a:gd name="connsiteX20" fmla="*/ 969485 w 1773716"/>
              <a:gd name="connsiteY20" fmla="*/ 55085 h 473726"/>
              <a:gd name="connsiteX21" fmla="*/ 1134738 w 1773716"/>
              <a:gd name="connsiteY21" fmla="*/ 44068 h 473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73716" h="473726">
                <a:moveTo>
                  <a:pt x="1222873" y="44068"/>
                </a:moveTo>
                <a:cubicBezTo>
                  <a:pt x="1241234" y="33051"/>
                  <a:pt x="1258390" y="19714"/>
                  <a:pt x="1277957" y="11017"/>
                </a:cubicBezTo>
                <a:cubicBezTo>
                  <a:pt x="1291793" y="4867"/>
                  <a:pt x="1306884" y="0"/>
                  <a:pt x="1322025" y="0"/>
                </a:cubicBezTo>
                <a:cubicBezTo>
                  <a:pt x="1428585" y="0"/>
                  <a:pt x="1535018" y="7345"/>
                  <a:pt x="1641514" y="11017"/>
                </a:cubicBezTo>
                <a:cubicBezTo>
                  <a:pt x="1696209" y="29249"/>
                  <a:pt x="1708395" y="18281"/>
                  <a:pt x="1729649" y="66102"/>
                </a:cubicBezTo>
                <a:cubicBezTo>
                  <a:pt x="1739082" y="87326"/>
                  <a:pt x="1744338" y="110169"/>
                  <a:pt x="1751682" y="132203"/>
                </a:cubicBezTo>
                <a:lnTo>
                  <a:pt x="1762699" y="165253"/>
                </a:lnTo>
                <a:lnTo>
                  <a:pt x="1773716" y="198304"/>
                </a:lnTo>
                <a:cubicBezTo>
                  <a:pt x="1770044" y="249716"/>
                  <a:pt x="1775200" y="302536"/>
                  <a:pt x="1762699" y="352540"/>
                </a:cubicBezTo>
                <a:cubicBezTo>
                  <a:pt x="1759488" y="365385"/>
                  <a:pt x="1741145" y="368005"/>
                  <a:pt x="1729649" y="374574"/>
                </a:cubicBezTo>
                <a:cubicBezTo>
                  <a:pt x="1569218" y="466250"/>
                  <a:pt x="1776096" y="345843"/>
                  <a:pt x="1652531" y="407625"/>
                </a:cubicBezTo>
                <a:cubicBezTo>
                  <a:pt x="1589397" y="439192"/>
                  <a:pt x="1649213" y="437336"/>
                  <a:pt x="1542362" y="440675"/>
                </a:cubicBezTo>
                <a:cubicBezTo>
                  <a:pt x="1333111" y="447214"/>
                  <a:pt x="1123721" y="448020"/>
                  <a:pt x="914400" y="451692"/>
                </a:cubicBezTo>
                <a:cubicBezTo>
                  <a:pt x="896490" y="455274"/>
                  <a:pt x="807310" y="473726"/>
                  <a:pt x="793215" y="473726"/>
                </a:cubicBezTo>
                <a:cubicBezTo>
                  <a:pt x="547144" y="473726"/>
                  <a:pt x="301128" y="466381"/>
                  <a:pt x="55085" y="462709"/>
                </a:cubicBezTo>
                <a:cubicBezTo>
                  <a:pt x="47740" y="451692"/>
                  <a:pt x="38429" y="441758"/>
                  <a:pt x="33051" y="429658"/>
                </a:cubicBezTo>
                <a:cubicBezTo>
                  <a:pt x="9773" y="377282"/>
                  <a:pt x="9238" y="352885"/>
                  <a:pt x="0" y="297456"/>
                </a:cubicBezTo>
                <a:cubicBezTo>
                  <a:pt x="3672" y="238699"/>
                  <a:pt x="-1754" y="178655"/>
                  <a:pt x="11017" y="121186"/>
                </a:cubicBezTo>
                <a:cubicBezTo>
                  <a:pt x="13791" y="108705"/>
                  <a:pt x="66536" y="89311"/>
                  <a:pt x="77119" y="88135"/>
                </a:cubicBezTo>
                <a:cubicBezTo>
                  <a:pt x="131988" y="82039"/>
                  <a:pt x="187288" y="80791"/>
                  <a:pt x="242372" y="77119"/>
                </a:cubicBezTo>
                <a:cubicBezTo>
                  <a:pt x="542246" y="34279"/>
                  <a:pt x="224785" y="76362"/>
                  <a:pt x="969485" y="55085"/>
                </a:cubicBezTo>
                <a:cubicBezTo>
                  <a:pt x="1401622" y="42738"/>
                  <a:pt x="942795" y="44068"/>
                  <a:pt x="1134738" y="440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1100" y="6150943"/>
                <a:ext cx="9015396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=−2,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это недопустимость решения, но признак оптимальности выполнен</a:t>
                </a:r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0" y="6150943"/>
                <a:ext cx="9015396" cy="453137"/>
              </a:xfrm>
              <a:prstGeom prst="rect">
                <a:avLst/>
              </a:prstGeom>
              <a:blipFill rotWithShape="1">
                <a:blip r:embed="rId10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22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>
                <a:latin typeface="Times New Roman" pitchFamily="18" charset="0"/>
              </a:rPr>
              <a:t>Двойственный </a:t>
            </a:r>
            <a:r>
              <a:rPr lang="ru-RU" altLang="ru-RU" dirty="0" smtClean="0">
                <a:latin typeface="Times New Roman" pitchFamily="18" charset="0"/>
              </a:rPr>
              <a:t>симплекс-метод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(алгоритм)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3988" y="3645024"/>
                <a:ext cx="2210640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Таблица. Точка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88" y="3645024"/>
                <a:ext cx="2210640" cy="375552"/>
              </a:xfrm>
              <a:prstGeom prst="rect">
                <a:avLst/>
              </a:prstGeom>
              <a:blipFill rotWithShape="1">
                <a:blip r:embed="rId2"/>
                <a:stretch>
                  <a:fillRect l="-2204" t="-4839" b="-25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59634" y="1556792"/>
            <a:ext cx="8876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dirty="0" smtClean="0"/>
              <a:t>Какую переменную вывести из базиса</a:t>
            </a:r>
            <a:r>
              <a:rPr lang="ru-RU" dirty="0"/>
              <a:t>? </a:t>
            </a:r>
            <a:endParaRPr lang="ru-RU" dirty="0" smtClean="0"/>
          </a:p>
          <a:p>
            <a:pPr marL="342900" indent="-342900">
              <a:buFontTx/>
              <a:buAutoNum type="arabicPeriod"/>
            </a:pPr>
            <a:r>
              <a:rPr lang="ru-RU" dirty="0" smtClean="0"/>
              <a:t>Какую </a:t>
            </a:r>
            <a:r>
              <a:rPr lang="ru-RU" dirty="0"/>
              <a:t>переменную ввести в базис?</a:t>
            </a:r>
          </a:p>
          <a:p>
            <a:pPr marL="342900" indent="-342900">
              <a:buAutoNum type="arabicPeriod"/>
            </a:pPr>
            <a:r>
              <a:rPr lang="ru-RU" dirty="0" smtClean="0"/>
              <a:t>Проверить новую точку решения </a:t>
            </a:r>
            <a:r>
              <a:rPr lang="en-US" dirty="0" smtClean="0"/>
              <a:t>(</a:t>
            </a:r>
            <a:r>
              <a:rPr lang="ru-RU" dirty="0" smtClean="0"/>
              <a:t>таблицу</a:t>
            </a:r>
            <a:r>
              <a:rPr lang="en-US" dirty="0" smtClean="0"/>
              <a:t>) </a:t>
            </a:r>
            <a:r>
              <a:rPr lang="ru-RU" dirty="0" smtClean="0"/>
              <a:t>на допустимость и оптимальность.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255202" y="2480122"/>
                <a:ext cx="6269126" cy="1285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1.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𝒔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 →</m:t>
                    </m:r>
                    <m:r>
                      <a:rPr lang="en-US" sz="2000" b="1" i="1" smtClean="0">
                        <a:latin typeface="Cambria Math"/>
                      </a:rPr>
                      <m:t>𝒎𝒊𝒏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b="1" i="1" smtClean="0">
                            <a:latin typeface="Cambria Math"/>
                          </a:rPr>
                          <m:t>   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sz="2000" b="1" i="1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sz="2000" b="1" i="1"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latin typeface="Cambria Math"/>
                      </a:rPr>
                      <m:t> ∈</m:t>
                    </m:r>
                    <m:r>
                      <a:rPr lang="ru-RU" sz="2000" b="1" i="1" smtClean="0">
                        <a:latin typeface="Cambria Math"/>
                        <a:ea typeface="Cambria Math"/>
                      </a:rPr>
                      <m:t>базису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  </m:t>
                    </m:r>
                  </m:oMath>
                </a14:m>
                <a:endParaRPr lang="en-US" sz="2000" b="1" i="1" dirty="0" smtClean="0">
                  <a:latin typeface="Cambria Math"/>
                  <a:ea typeface="Cambria Math"/>
                </a:endParaRPr>
              </a:p>
              <a:p>
                <a:endParaRPr lang="en-US" sz="2000" b="1" i="1" dirty="0" smtClean="0">
                  <a:latin typeface="Cambria Math"/>
                </a:endParaRPr>
              </a:p>
              <a:p>
                <a:r>
                  <a:rPr lang="en-US" sz="2000" dirty="0" smtClean="0"/>
                  <a:t>2.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 →</m:t>
                    </m:r>
                    <m:r>
                      <a:rPr lang="en-US" sz="2000" b="1" i="1" smtClean="0">
                        <a:latin typeface="Cambria Math"/>
                      </a:rPr>
                      <m:t>𝒎𝒊𝒏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 </m:t>
                        </m:r>
                        <m:f>
                          <m:fPr>
                            <m:type m:val="skw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│</m:t>
                                </m:r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sz="2000" b="1" i="1" smtClean="0">
                                <a:latin typeface="Cambria Math"/>
                              </a:rPr>
                              <m:t>│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│</m:t>
                                </m:r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𝒓𝒋</m:t>
                                </m:r>
                              </m:sub>
                            </m:sSub>
                            <m:r>
                              <a:rPr lang="en-US" sz="2000" b="1" i="1" smtClean="0">
                                <a:latin typeface="Cambria Math"/>
                              </a:rPr>
                              <m:t>│</m:t>
                            </m:r>
                          </m:den>
                        </m:f>
                      </m:e>
                    </m:d>
                    <m:r>
                      <a:rPr lang="en-US" sz="2000" b="1" i="1" smtClean="0">
                        <a:latin typeface="Cambria Math"/>
                      </a:rPr>
                      <m:t> , 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b="1" i="1" smtClean="0">
                            <a:latin typeface="Cambria Math"/>
                          </a:rPr>
                          <m:t>   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𝒓𝒋</m:t>
                        </m:r>
                      </m:sub>
                    </m:sSub>
                    <m:r>
                      <a:rPr lang="en-US" sz="2000" b="1" i="1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,   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∉</m:t>
                    </m:r>
                    <m:r>
                      <a:rPr lang="ru-RU" sz="2000" b="1" i="1">
                        <a:latin typeface="Cambria Math"/>
                        <a:ea typeface="Cambria Math"/>
                      </a:rPr>
                      <m:t>базису</m:t>
                    </m:r>
                  </m:oMath>
                </a14:m>
                <a:endParaRPr lang="ru-RU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202" y="2480122"/>
                <a:ext cx="6269126" cy="1285095"/>
              </a:xfrm>
              <a:prstGeom prst="rect">
                <a:avLst/>
              </a:prstGeom>
              <a:blipFill rotWithShape="1">
                <a:blip r:embed="rId3"/>
                <a:stretch>
                  <a:fillRect l="-1070" t="-18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339752" y="3430118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3430118"/>
                <a:ext cx="504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14628" y="27089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628" y="2708920"/>
                <a:ext cx="43204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8251253"/>
                  </p:ext>
                </p:extLst>
              </p:nvPr>
            </p:nvGraphicFramePr>
            <p:xfrm>
              <a:off x="90367" y="4005064"/>
              <a:ext cx="9015394" cy="25875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6801"/>
                    <a:gridCol w="945162"/>
                    <a:gridCol w="1454096"/>
                    <a:gridCol w="1017867"/>
                    <a:gridCol w="1017867"/>
                    <a:gridCol w="1017867"/>
                    <a:gridCol w="926986"/>
                    <a:gridCol w="1108748"/>
                  </a:tblGrid>
                  <a:tr h="115000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 dirty="0" err="1" smtClean="0">
                              <a:effectLst/>
                              <a:ea typeface="Times New Roman"/>
                            </a:rPr>
                            <a:t>Zmax</a:t>
                          </a: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79167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400" dirty="0" smtClean="0"/>
                        </a:p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-1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-1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Opt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479167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</a:t>
                          </a:r>
                          <a:r>
                            <a:rPr lang="ru-RU" sz="2400" dirty="0" smtClean="0"/>
                            <a:t>1</a:t>
                          </a:r>
                          <a:r>
                            <a:rPr lang="en-US" sz="2400" dirty="0" smtClean="0"/>
                            <a:t>)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479167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-</a:t>
                          </a:r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-</a:t>
                          </a:r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-</a:t>
                          </a:r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</a:t>
                          </a:r>
                          <a:r>
                            <a:rPr lang="ru-RU" sz="2400" dirty="0" smtClean="0"/>
                            <a:t>2</a:t>
                          </a:r>
                          <a:r>
                            <a:rPr lang="en-US" sz="2400" dirty="0" smtClean="0"/>
                            <a:t>)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8251253"/>
                  </p:ext>
                </p:extLst>
              </p:nvPr>
            </p:nvGraphicFramePr>
            <p:xfrm>
              <a:off x="90367" y="4005064"/>
              <a:ext cx="9015394" cy="25875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6801"/>
                    <a:gridCol w="945162"/>
                    <a:gridCol w="1454096"/>
                    <a:gridCol w="1017867"/>
                    <a:gridCol w="1017867"/>
                    <a:gridCol w="1017867"/>
                    <a:gridCol w="926986"/>
                    <a:gridCol w="1108748"/>
                  </a:tblGrid>
                  <a:tr h="115000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6"/>
                          <a:stretch>
                            <a:fillRect l="-386228" t="-532" r="-400000" b="-136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6"/>
                          <a:stretch>
                            <a:fillRect l="-486228" t="-532" r="-300000" b="-136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6"/>
                          <a:stretch>
                            <a:fillRect l="-586228" t="-532" r="-200000" b="-136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6"/>
                          <a:stretch>
                            <a:fillRect l="-753947" t="-532" r="-119737" b="-136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 dirty="0" err="1" smtClean="0">
                              <a:effectLst/>
                              <a:ea typeface="Times New Roman"/>
                            </a:rPr>
                            <a:t>Zmax</a:t>
                          </a: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79167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400" dirty="0" smtClean="0"/>
                        </a:p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60897" t="-239241" r="-687821" b="-224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-1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-1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Opt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479167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60897" t="-343590" r="-687821" b="-1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</a:t>
                          </a:r>
                          <a:r>
                            <a:rPr lang="ru-RU" sz="2400" dirty="0" smtClean="0"/>
                            <a:t>1</a:t>
                          </a:r>
                          <a:r>
                            <a:rPr lang="en-US" sz="2400" dirty="0" smtClean="0"/>
                            <a:t>)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479167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60897" t="-437975" r="-687821" b="-25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-</a:t>
                          </a:r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-</a:t>
                          </a:r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-</a:t>
                          </a:r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</a:t>
                          </a:r>
                          <a:r>
                            <a:rPr lang="ru-RU" sz="2400" dirty="0" smtClean="0"/>
                            <a:t>2</a:t>
                          </a:r>
                          <a:r>
                            <a:rPr lang="en-US" sz="2400" dirty="0" smtClean="0"/>
                            <a:t>)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0570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6995120" cy="1070992"/>
          </a:xfrm>
        </p:spPr>
        <p:txBody>
          <a:bodyPr/>
          <a:lstStyle/>
          <a:p>
            <a:r>
              <a:rPr lang="ru-RU" altLang="ru-RU" dirty="0" smtClean="0">
                <a:latin typeface="Times New Roman" pitchFamily="18" charset="0"/>
              </a:rPr>
              <a:t>Оптимальная симплекс-таблица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3012586"/>
                  </p:ext>
                </p:extLst>
              </p:nvPr>
            </p:nvGraphicFramePr>
            <p:xfrm>
              <a:off x="-2" y="1484785"/>
              <a:ext cx="9125018" cy="22997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366"/>
                    <a:gridCol w="956655"/>
                    <a:gridCol w="1471777"/>
                    <a:gridCol w="1030244"/>
                    <a:gridCol w="1030244"/>
                    <a:gridCol w="1030244"/>
                    <a:gridCol w="938258"/>
                    <a:gridCol w="1122230"/>
                  </a:tblGrid>
                  <a:tr h="92810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 dirty="0" err="1" smtClean="0">
                              <a:effectLst/>
                              <a:ea typeface="Times New Roman"/>
                            </a:rPr>
                            <a:t>Zmax</a:t>
                          </a: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6709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400" dirty="0" smtClean="0"/>
                        </a:p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-1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-1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Opt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386709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</a:t>
                          </a:r>
                          <a:r>
                            <a:rPr lang="ru-RU" sz="2400" dirty="0" smtClean="0"/>
                            <a:t>1</a:t>
                          </a:r>
                          <a:r>
                            <a:rPr lang="en-US" sz="2400" dirty="0" smtClean="0"/>
                            <a:t>)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386709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-</a:t>
                          </a:r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-</a:t>
                          </a:r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-</a:t>
                          </a:r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</a:t>
                          </a:r>
                          <a:r>
                            <a:rPr lang="ru-RU" sz="2400" dirty="0" smtClean="0"/>
                            <a:t>2</a:t>
                          </a:r>
                          <a:r>
                            <a:rPr lang="en-US" sz="2400" dirty="0" smtClean="0"/>
                            <a:t>)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3012586"/>
                  </p:ext>
                </p:extLst>
              </p:nvPr>
            </p:nvGraphicFramePr>
            <p:xfrm>
              <a:off x="-2" y="1484785"/>
              <a:ext cx="9125018" cy="22997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366"/>
                    <a:gridCol w="956655"/>
                    <a:gridCol w="1471777"/>
                    <a:gridCol w="1030244"/>
                    <a:gridCol w="1030244"/>
                    <a:gridCol w="1030244"/>
                    <a:gridCol w="938258"/>
                    <a:gridCol w="1122230"/>
                  </a:tblGrid>
                  <a:tr h="92810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85799" t="-658" r="-400000" b="-16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485799" t="-658" r="-300000" b="-16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585799" t="-658" r="-200000" b="-16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752597" t="-658" r="-119481" b="-16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 dirty="0" err="1" smtClean="0">
                              <a:effectLst/>
                              <a:ea typeface="Times New Roman"/>
                            </a:rPr>
                            <a:t>Zmax</a:t>
                          </a: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57200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400" dirty="0" smtClean="0"/>
                        </a:p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2821" t="-204000" r="-696795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-1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-1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Opt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2821" t="-304000" r="-696795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</a:t>
                          </a:r>
                          <a:r>
                            <a:rPr lang="ru-RU" sz="2400" dirty="0" smtClean="0"/>
                            <a:t>1</a:t>
                          </a:r>
                          <a:r>
                            <a:rPr lang="en-US" sz="2400" dirty="0" smtClean="0"/>
                            <a:t>)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2821" t="-404000" r="-696795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-</a:t>
                          </a:r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-</a:t>
                          </a:r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-</a:t>
                          </a:r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</a:t>
                          </a:r>
                          <a:r>
                            <a:rPr lang="ru-RU" sz="2400" dirty="0" smtClean="0"/>
                            <a:t>2</a:t>
                          </a:r>
                          <a:r>
                            <a:rPr lang="en-US" sz="2400" dirty="0" smtClean="0"/>
                            <a:t>)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6063341"/>
                  </p:ext>
                </p:extLst>
              </p:nvPr>
            </p:nvGraphicFramePr>
            <p:xfrm>
              <a:off x="122042" y="3861048"/>
              <a:ext cx="9021958" cy="17033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5622"/>
                    <a:gridCol w="936104"/>
                    <a:gridCol w="1512168"/>
                    <a:gridCol w="1008112"/>
                    <a:gridCol w="1008112"/>
                    <a:gridCol w="1080120"/>
                    <a:gridCol w="942165"/>
                    <a:gridCol w="1109555"/>
                  </a:tblGrid>
                  <a:tr h="529209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400" dirty="0" smtClean="0"/>
                        </a:p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Opt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386709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</a:t>
                          </a:r>
                          <a:r>
                            <a:rPr lang="ru-RU" sz="2400" dirty="0" smtClean="0"/>
                            <a:t>1</a:t>
                          </a:r>
                          <a:r>
                            <a:rPr lang="en-US" sz="2400" dirty="0" smtClean="0"/>
                            <a:t>)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386709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</a:t>
                          </a:r>
                          <a:r>
                            <a:rPr lang="ru-RU" sz="2400" dirty="0" smtClean="0"/>
                            <a:t>2</a:t>
                          </a:r>
                          <a:r>
                            <a:rPr lang="en-US" sz="2400" dirty="0" smtClean="0"/>
                            <a:t>)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6063341"/>
                  </p:ext>
                </p:extLst>
              </p:nvPr>
            </p:nvGraphicFramePr>
            <p:xfrm>
              <a:off x="122042" y="3861048"/>
              <a:ext cx="9021958" cy="17033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5622"/>
                    <a:gridCol w="936104"/>
                    <a:gridCol w="1512168"/>
                    <a:gridCol w="1008112"/>
                    <a:gridCol w="1008112"/>
                    <a:gridCol w="1080120"/>
                    <a:gridCol w="942165"/>
                    <a:gridCol w="1109555"/>
                  </a:tblGrid>
                  <a:tr h="566992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400" dirty="0" smtClean="0"/>
                        </a:p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52941" t="-8602" r="-714379" b="-2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85455" t="-8602" r="-311515" b="-2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37419" t="-8602" r="-117419" b="-2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Opt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569341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52941" t="-107447" r="-714379" b="-1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85455" t="-107447" r="-311515" b="-1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37419" t="-107447" r="-117419" b="-1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</a:t>
                          </a:r>
                          <a:r>
                            <a:rPr lang="ru-RU" sz="2400" dirty="0" smtClean="0"/>
                            <a:t>1</a:t>
                          </a:r>
                          <a:r>
                            <a:rPr lang="en-US" sz="2400" dirty="0" smtClean="0"/>
                            <a:t>)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566992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52941" t="-209677" r="-714379" b="-53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85455" t="-209677" r="-311515" b="-53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37419" t="-209677" r="-117419" b="-53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</a:t>
                          </a:r>
                          <a:r>
                            <a:rPr lang="ru-RU" sz="2400" dirty="0" smtClean="0"/>
                            <a:t>2</a:t>
                          </a:r>
                          <a:r>
                            <a:rPr lang="en-US" sz="2400" dirty="0" smtClean="0"/>
                            <a:t>)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9512" y="5517232"/>
                <a:ext cx="8784976" cy="946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Выводим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вводим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ru-RU" dirty="0" smtClean="0"/>
                  <a:t> Делим на -2, получаем основное уравнение. Из других уравнений исключаем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ru-RU" dirty="0" smtClean="0"/>
                  <a:t>Решение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sz="2000" b="1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latin typeface="Cambria Math"/>
                          </a:rPr>
                          <m:t>;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smtClean="0">
                            <a:latin typeface="Cambria Math"/>
                          </a:rPr>
                          <m:t>;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latin typeface="Cambria Math"/>
                          </a:rPr>
                          <m:t>;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 ,  </m:t>
                    </m:r>
                    <m:r>
                      <a:rPr lang="en-US" sz="2000" b="1" i="1" smtClean="0">
                        <a:latin typeface="Cambria Math"/>
                      </a:rPr>
                      <m:t>𝒁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=−</m:t>
                    </m:r>
                    <m:r>
                      <a:rPr lang="en-US" sz="2000" b="1" i="1" smtClean="0">
                        <a:latin typeface="Cambria Math"/>
                      </a:rPr>
                      <m:t>𝟏</m:t>
                    </m:r>
                  </m:oMath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517232"/>
                <a:ext cx="8784976" cy="946991"/>
              </a:xfrm>
              <a:prstGeom prst="rect">
                <a:avLst/>
              </a:prstGeom>
              <a:blipFill rotWithShape="1">
                <a:blip r:embed="rId4"/>
                <a:stretch>
                  <a:fillRect l="-555" t="-3226" b="-103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51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74650" y="260648"/>
            <a:ext cx="8229600" cy="922338"/>
          </a:xfrm>
        </p:spPr>
        <p:txBody>
          <a:bodyPr/>
          <a:lstStyle/>
          <a:p>
            <a:pPr marL="320040" indent="-320040" eaLnBrk="1" fontAlgn="auto" hangingPunct="1">
              <a:lnSpc>
                <a:spcPct val="75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ru-RU" altLang="ru-RU" sz="3600" dirty="0" smtClean="0">
                <a:latin typeface="Times New Roman" pitchFamily="18" charset="0"/>
              </a:rPr>
              <a:t>Дв</a:t>
            </a:r>
            <a:r>
              <a:rPr lang="ru-RU" altLang="ru-RU" dirty="0" smtClean="0">
                <a:latin typeface="Times New Roman" pitchFamily="18" charset="0"/>
              </a:rPr>
              <a:t>ухэтапный</a:t>
            </a:r>
            <a:r>
              <a:rPr lang="ru-RU" altLang="ru-RU" sz="3600" dirty="0" smtClean="0">
                <a:latin typeface="Times New Roman" pitchFamily="18" charset="0"/>
              </a:rPr>
              <a:t> симплекс-метод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958148" y="2251763"/>
            <a:ext cx="4451" cy="3348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107504" y="5593258"/>
            <a:ext cx="4680520" cy="7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43922" y="5741640"/>
                <a:ext cx="323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22" y="5741640"/>
                <a:ext cx="323527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22642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4648" y="1897770"/>
                <a:ext cx="323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48" y="1897770"/>
                <a:ext cx="323527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207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единительная линия 9"/>
          <p:cNvCxnSpPr/>
          <p:nvPr/>
        </p:nvCxnSpPr>
        <p:spPr>
          <a:xfrm>
            <a:off x="971599" y="3431754"/>
            <a:ext cx="1610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962698" y="2708920"/>
            <a:ext cx="10890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962696" y="4853027"/>
            <a:ext cx="3825328" cy="16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62697" y="4149080"/>
            <a:ext cx="3825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1691680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2411760" y="3247088"/>
            <a:ext cx="0" cy="2342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3141505" y="3616420"/>
            <a:ext cx="0" cy="1972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3851919" y="3616420"/>
            <a:ext cx="1" cy="1972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4608513" y="3616420"/>
            <a:ext cx="0" cy="1972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40998" y="5591124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681158" y="5589272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6625" y="3964414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21076" y="2576988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283968" y="2322746"/>
                <a:ext cx="3997762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→</m:t>
                      </m:r>
                      <m:r>
                        <a:rPr lang="en-US" sz="2400" i="1">
                          <a:latin typeface="Cambria Math"/>
                        </a:rPr>
                        <m:t>𝑚𝑎𝑥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+2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≤2</m:t>
                      </m:r>
                      <m:r>
                        <a:rPr lang="ru-RU" sz="2400" b="0" i="1" smtClean="0">
                          <a:latin typeface="Cambria Math"/>
                        </a:rPr>
                        <m:t>         (1)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/>
                            </a:rPr>
                            <m:t>      </m:t>
                          </m:r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/>
                            </a:rPr>
                            <m:t>   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sz="2400" b="0" i="1" smtClean="0">
                          <a:latin typeface="Cambria Math"/>
                        </a:rPr>
                        <m:t>  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i="1">
                          <a:latin typeface="Cambria Math"/>
                        </a:rPr>
                        <m:t>2</m:t>
                      </m:r>
                      <m:r>
                        <a:rPr lang="ru-RU" sz="2400" b="0" i="1" smtClean="0">
                          <a:latin typeface="Cambria Math"/>
                        </a:rPr>
                        <m:t>         (2)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2322746"/>
                <a:ext cx="3997762" cy="15696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единительная линия 8"/>
          <p:cNvCxnSpPr/>
          <p:nvPr/>
        </p:nvCxnSpPr>
        <p:spPr>
          <a:xfrm>
            <a:off x="630076" y="3964414"/>
            <a:ext cx="3529450" cy="1777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36" idx="3"/>
            <a:endCxn id="36" idx="3"/>
          </p:cNvCxnSpPr>
          <p:nvPr/>
        </p:nvCxnSpPr>
        <p:spPr>
          <a:xfrm>
            <a:off x="962599" y="276165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00837" y="2348880"/>
            <a:ext cx="1781684" cy="35774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012" name="Прямая со стрелкой 43011"/>
          <p:cNvCxnSpPr/>
          <p:nvPr/>
        </p:nvCxnSpPr>
        <p:spPr>
          <a:xfrm flipV="1">
            <a:off x="958148" y="4869160"/>
            <a:ext cx="733531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34" name="Прямая со стрелкой 43033"/>
          <p:cNvCxnSpPr/>
          <p:nvPr/>
        </p:nvCxnSpPr>
        <p:spPr>
          <a:xfrm flipH="1">
            <a:off x="450489" y="3983797"/>
            <a:ext cx="216024" cy="330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36" name="Прямая со стрелкой 43035"/>
          <p:cNvCxnSpPr/>
          <p:nvPr/>
        </p:nvCxnSpPr>
        <p:spPr>
          <a:xfrm flipV="1">
            <a:off x="1187625" y="2831007"/>
            <a:ext cx="468266" cy="309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038" name="TextBox 43037"/>
          <p:cNvSpPr txBox="1"/>
          <p:nvPr/>
        </p:nvSpPr>
        <p:spPr>
          <a:xfrm>
            <a:off x="90449" y="389240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(1)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1528923" y="246167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(2)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21748" y="4909678"/>
                <a:ext cx="512979" cy="339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16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𝑪</m:t>
                          </m:r>
                        </m:e>
                      </m:acc>
                    </m:oMath>
                  </m:oMathPara>
                </a14:m>
                <a:endParaRPr lang="ru-RU" sz="1600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48" y="4909678"/>
                <a:ext cx="512979" cy="339132"/>
              </a:xfrm>
              <a:prstGeom prst="rect">
                <a:avLst/>
              </a:prstGeom>
              <a:blipFill rotWithShape="1">
                <a:blip r:embed="rId5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Прямая соединительная линия 95"/>
          <p:cNvCxnSpPr/>
          <p:nvPr/>
        </p:nvCxnSpPr>
        <p:spPr>
          <a:xfrm>
            <a:off x="2545473" y="4285347"/>
            <a:ext cx="1440160" cy="1456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864018" y="5636261"/>
                <a:ext cx="1583746" cy="411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=(0</m:t>
                    </m:r>
                    <m:r>
                      <a:rPr lang="en-US" sz="2000" b="0" i="0" smtClean="0">
                        <a:latin typeface="Cambria Math"/>
                      </a:rPr>
                      <m:t>;0</m:t>
                    </m:r>
                  </m:oMath>
                </a14:m>
                <a:r>
                  <a:rPr lang="en-US" sz="2000" dirty="0" smtClean="0"/>
                  <a:t>)</a:t>
                </a:r>
                <a:endParaRPr lang="ru-RU" sz="20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18" y="5636261"/>
                <a:ext cx="1583746" cy="411395"/>
              </a:xfrm>
              <a:prstGeom prst="rect">
                <a:avLst/>
              </a:prstGeom>
              <a:blipFill rotWithShape="1">
                <a:blip r:embed="rId6"/>
                <a:stretch>
                  <a:fillRect t="-5970" b="-253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2970726" y="5910917"/>
                <a:ext cx="1583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=(1</m:t>
                    </m:r>
                    <m:r>
                      <a:rPr lang="en-US" sz="2000" b="0" i="0" smtClean="0">
                        <a:latin typeface="Cambria Math"/>
                      </a:rPr>
                      <m:t>;0</m:t>
                    </m:r>
                  </m:oMath>
                </a14:m>
                <a:r>
                  <a:rPr lang="en-US" sz="2000" dirty="0" smtClean="0"/>
                  <a:t>)</a:t>
                </a:r>
                <a:endParaRPr lang="ru-RU" sz="20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726" y="5910917"/>
                <a:ext cx="1583746" cy="400110"/>
              </a:xfrm>
              <a:prstGeom prst="rect">
                <a:avLst/>
              </a:prstGeom>
              <a:blipFill rotWithShape="1">
                <a:blip r:embed="rId7"/>
                <a:stretch>
                  <a:fillRect t="-6154" b="-292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Прямая со стрелкой 55"/>
          <p:cNvCxnSpPr/>
          <p:nvPr/>
        </p:nvCxnSpPr>
        <p:spPr>
          <a:xfrm flipH="1" flipV="1">
            <a:off x="2533274" y="5646306"/>
            <a:ext cx="463600" cy="31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30076" y="5250105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253121" y="1628800"/>
            <a:ext cx="7028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Рассмотрим и решим графически следующую задачу</a:t>
            </a:r>
            <a:endParaRPr lang="ru-RU" sz="2000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flipV="1">
            <a:off x="2104987" y="4789085"/>
            <a:ext cx="136011" cy="160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V="1">
            <a:off x="2204994" y="4911744"/>
            <a:ext cx="206766" cy="256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flipV="1">
            <a:off x="2312711" y="4994310"/>
            <a:ext cx="274144" cy="371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 flipV="1">
            <a:off x="2384452" y="5039801"/>
            <a:ext cx="447551" cy="561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 flipV="1">
            <a:off x="2693281" y="5192203"/>
            <a:ext cx="277445" cy="404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 flipV="1">
            <a:off x="2970726" y="5250105"/>
            <a:ext cx="233122" cy="351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/>
          <p:nvPr/>
        </p:nvCxnSpPr>
        <p:spPr>
          <a:xfrm flipV="1">
            <a:off x="3347864" y="5399577"/>
            <a:ext cx="136011" cy="160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84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138988" cy="922337"/>
          </a:xfrm>
        </p:spPr>
        <p:txBody>
          <a:bodyPr/>
          <a:lstStyle/>
          <a:p>
            <a:pPr eaLnBrk="1" hangingPunct="1"/>
            <a:r>
              <a:rPr lang="ru-RU" altLang="ru-RU" sz="3200" smtClean="0">
                <a:effectLst/>
              </a:rPr>
              <a:t>Решение задач ИО методами математического программирования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7150" y="2060575"/>
            <a:ext cx="8785225" cy="4176713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endParaRPr lang="ru-RU" altLang="ru-RU" sz="1600" dirty="0" smtClean="0"/>
          </a:p>
          <a:p>
            <a:pPr marL="457200" indent="-457200" eaLnBrk="1" hangingPunct="1">
              <a:lnSpc>
                <a:spcPct val="90000"/>
              </a:lnSpc>
            </a:pPr>
            <a:endParaRPr lang="ru-RU" altLang="ru-RU" sz="1800" dirty="0" smtClean="0"/>
          </a:p>
        </p:txBody>
      </p:sp>
      <p:sp>
        <p:nvSpPr>
          <p:cNvPr id="17420" name="Rectangle 36"/>
          <p:cNvSpPr>
            <a:spLocks noGrp="1" noChangeArrowheads="1"/>
          </p:cNvSpPr>
          <p:nvPr>
            <p:ph sz="quarter" idx="4294967295"/>
          </p:nvPr>
        </p:nvSpPr>
        <p:spPr>
          <a:xfrm>
            <a:off x="6011863" y="3752850"/>
            <a:ext cx="2881312" cy="7207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ru-RU" altLang="ru-RU" sz="1800" dirty="0" smtClean="0"/>
              <a:t>   Математическая постановка задачи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ru-RU" sz="1800" dirty="0" smtClean="0"/>
              <a:t>min(max) Z(X),  X </a:t>
            </a:r>
            <a:r>
              <a:rPr lang="ru-RU" altLang="ru-RU" sz="1800" dirty="0" smtClean="0"/>
              <a:t>    </a:t>
            </a:r>
            <a:r>
              <a:rPr lang="el-GR" altLang="ru-RU" sz="1800" dirty="0" smtClean="0"/>
              <a:t>Ω</a:t>
            </a:r>
            <a:r>
              <a:rPr lang="en-US" altLang="ru-RU" sz="1800" dirty="0" smtClean="0"/>
              <a:t>(X)</a:t>
            </a:r>
            <a:endParaRPr lang="ru-RU" altLang="ru-RU" sz="1800" dirty="0" smtClean="0"/>
          </a:p>
        </p:txBody>
      </p:sp>
      <p:sp>
        <p:nvSpPr>
          <p:cNvPr id="409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sp>
        <p:nvSpPr>
          <p:cNvPr id="409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sp>
        <p:nvSpPr>
          <p:cNvPr id="4096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sp>
        <p:nvSpPr>
          <p:cNvPr id="409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sp>
        <p:nvSpPr>
          <p:cNvPr id="40968" name="Oval 37"/>
          <p:cNvSpPr>
            <a:spLocks noChangeArrowheads="1"/>
          </p:cNvSpPr>
          <p:nvPr/>
        </p:nvSpPr>
        <p:spPr bwMode="auto">
          <a:xfrm>
            <a:off x="900113" y="2365375"/>
            <a:ext cx="2879725" cy="12065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ru-RU" altLang="ru-RU" sz="1400" b="1" dirty="0" smtClean="0"/>
              <a:t>Задачи </a:t>
            </a:r>
            <a:r>
              <a:rPr lang="ru-RU" altLang="ru-RU" sz="1400" b="1" dirty="0"/>
              <a:t>исследования операций</a:t>
            </a:r>
          </a:p>
          <a:p>
            <a:pPr algn="ctr" eaLnBrk="0" hangingPunct="0"/>
            <a:endParaRPr lang="ru-RU" altLang="ru-RU" sz="1000" b="1" dirty="0">
              <a:solidFill>
                <a:srgbClr val="990099"/>
              </a:solidFill>
            </a:endParaRPr>
          </a:p>
        </p:txBody>
      </p:sp>
      <p:sp>
        <p:nvSpPr>
          <p:cNvPr id="40969" name="Oval 38"/>
          <p:cNvSpPr>
            <a:spLocks noChangeArrowheads="1"/>
          </p:cNvSpPr>
          <p:nvPr/>
        </p:nvSpPr>
        <p:spPr bwMode="auto">
          <a:xfrm>
            <a:off x="5292725" y="2398713"/>
            <a:ext cx="3081338" cy="11525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ru-RU" altLang="ru-RU" sz="1600" b="1" dirty="0"/>
              <a:t>Задачи математического программирования</a:t>
            </a:r>
          </a:p>
          <a:p>
            <a:pPr algn="ctr" eaLnBrk="0" hangingPunct="0"/>
            <a:endParaRPr lang="ru-RU" altLang="ru-RU" sz="1000" b="1" dirty="0">
              <a:solidFill>
                <a:srgbClr val="990099"/>
              </a:solidFill>
            </a:endParaRPr>
          </a:p>
        </p:txBody>
      </p:sp>
      <p:sp>
        <p:nvSpPr>
          <p:cNvPr id="40970" name="AutoShape 39"/>
          <p:cNvSpPr>
            <a:spLocks noChangeArrowheads="1"/>
          </p:cNvSpPr>
          <p:nvPr/>
        </p:nvSpPr>
        <p:spPr bwMode="auto">
          <a:xfrm>
            <a:off x="4137025" y="2852738"/>
            <a:ext cx="792163" cy="485775"/>
          </a:xfrm>
          <a:prstGeom prst="leftRightArrow">
            <a:avLst>
              <a:gd name="adj1" fmla="val 50000"/>
              <a:gd name="adj2" fmla="val 32614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40971" name="Text Box 42"/>
          <p:cNvSpPr txBox="1">
            <a:spLocks noChangeArrowheads="1"/>
          </p:cNvSpPr>
          <p:nvPr/>
        </p:nvSpPr>
        <p:spPr bwMode="auto">
          <a:xfrm>
            <a:off x="539750" y="4437063"/>
            <a:ext cx="4032250" cy="203200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0FFFF"/>
              </a:gs>
              <a:gs pos="100000">
                <a:srgbClr val="CCFFFF"/>
              </a:gs>
            </a:gsLst>
            <a:lin ang="5400000" scaled="1"/>
          </a:gra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/>
              <a:t>1) распределения:</a:t>
            </a:r>
          </a:p>
          <a:p>
            <a:pPr>
              <a:buFontTx/>
              <a:buChar char="•"/>
            </a:pPr>
            <a:r>
              <a:rPr lang="ru-RU" altLang="ru-RU"/>
              <a:t>    использования ресурсов,</a:t>
            </a:r>
          </a:p>
          <a:p>
            <a:pPr>
              <a:buFontTx/>
              <a:buChar char="•"/>
            </a:pPr>
            <a:r>
              <a:rPr lang="ru-RU" altLang="ru-RU"/>
              <a:t>    транспортная задача,</a:t>
            </a:r>
          </a:p>
          <a:p>
            <a:pPr>
              <a:buFontTx/>
              <a:buChar char="•"/>
            </a:pPr>
            <a:r>
              <a:rPr lang="ru-RU" altLang="ru-RU"/>
              <a:t>    о назначениях;</a:t>
            </a:r>
          </a:p>
          <a:p>
            <a:r>
              <a:rPr lang="ru-RU" altLang="ru-RU"/>
              <a:t> 2) выбора маршрута;</a:t>
            </a:r>
          </a:p>
          <a:p>
            <a:r>
              <a:rPr lang="ru-RU" altLang="ru-RU"/>
              <a:t> 3) упорядочения и согласования;</a:t>
            </a:r>
          </a:p>
          <a:p>
            <a:r>
              <a:rPr lang="ru-RU" altLang="ru-RU"/>
              <a:t> 4) массового обслуживания</a:t>
            </a:r>
          </a:p>
        </p:txBody>
      </p:sp>
      <p:sp>
        <p:nvSpPr>
          <p:cNvPr id="40972" name="Text Box 43"/>
          <p:cNvSpPr txBox="1">
            <a:spLocks noChangeArrowheads="1"/>
          </p:cNvSpPr>
          <p:nvPr/>
        </p:nvSpPr>
        <p:spPr bwMode="auto">
          <a:xfrm>
            <a:off x="4929188" y="4508500"/>
            <a:ext cx="4208462" cy="1754188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0FFFF"/>
              </a:gs>
              <a:gs pos="100000">
                <a:srgbClr val="CCFFFF"/>
              </a:gs>
            </a:gsLst>
            <a:lin ang="5400000" scaled="1"/>
          </a:gra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ru-RU" altLang="ru-RU"/>
              <a:t>линейного программирования;</a:t>
            </a:r>
          </a:p>
          <a:p>
            <a:pPr marL="342900" indent="-342900">
              <a:buFontTx/>
              <a:buAutoNum type="arabicParenR"/>
            </a:pPr>
            <a:r>
              <a:rPr lang="ru-RU" altLang="ru-RU"/>
              <a:t>нелинейного   программирования;</a:t>
            </a:r>
          </a:p>
          <a:p>
            <a:pPr marL="342900" indent="-342900">
              <a:buFontTx/>
              <a:buAutoNum type="arabicParenR"/>
            </a:pPr>
            <a:r>
              <a:rPr lang="ru-RU" altLang="ru-RU"/>
              <a:t>целочисленного программирования;</a:t>
            </a:r>
          </a:p>
          <a:p>
            <a:pPr marL="342900" indent="-342900">
              <a:buFontTx/>
              <a:buAutoNum type="arabicParenR"/>
            </a:pPr>
            <a:r>
              <a:rPr lang="ru-RU" altLang="ru-RU"/>
              <a:t>динамического программирования.</a:t>
            </a:r>
          </a:p>
        </p:txBody>
      </p:sp>
      <p:sp>
        <p:nvSpPr>
          <p:cNvPr id="40973" name="AutoShape 44"/>
          <p:cNvSpPr>
            <a:spLocks noChangeArrowheads="1"/>
          </p:cNvSpPr>
          <p:nvPr/>
        </p:nvSpPr>
        <p:spPr bwMode="auto">
          <a:xfrm>
            <a:off x="1547813" y="3867150"/>
            <a:ext cx="288925" cy="358775"/>
          </a:xfrm>
          <a:prstGeom prst="downArrow">
            <a:avLst>
              <a:gd name="adj1" fmla="val 50000"/>
              <a:gd name="adj2" fmla="val 31044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40974" name="AutoShape 45"/>
          <p:cNvSpPr>
            <a:spLocks noChangeArrowheads="1"/>
          </p:cNvSpPr>
          <p:nvPr/>
        </p:nvSpPr>
        <p:spPr bwMode="auto">
          <a:xfrm>
            <a:off x="5456238" y="3803650"/>
            <a:ext cx="288925" cy="358775"/>
          </a:xfrm>
          <a:prstGeom prst="downArrow">
            <a:avLst>
              <a:gd name="adj1" fmla="val 50000"/>
              <a:gd name="adj2" fmla="val 31044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40975" name="Text Box 48"/>
          <p:cNvSpPr txBox="1">
            <a:spLocks noChangeArrowheads="1"/>
          </p:cNvSpPr>
          <p:nvPr/>
        </p:nvSpPr>
        <p:spPr bwMode="auto">
          <a:xfrm>
            <a:off x="101600" y="1557338"/>
            <a:ext cx="9036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sz="2000" dirty="0"/>
              <a:t>В качестве основных количественных методов </a:t>
            </a:r>
            <a:r>
              <a:rPr lang="ru-RU" sz="2000" dirty="0" smtClean="0"/>
              <a:t>решения задач ИО являются </a:t>
            </a:r>
            <a:r>
              <a:rPr lang="ru-RU" sz="2000" dirty="0"/>
              <a:t>методы математического программирования</a:t>
            </a:r>
            <a:endParaRPr lang="ru-RU" altLang="ru-RU" sz="1600" dirty="0"/>
          </a:p>
        </p:txBody>
      </p:sp>
      <p:sp>
        <p:nvSpPr>
          <p:cNvPr id="40976" name="TextBox 1"/>
          <p:cNvSpPr txBox="1">
            <a:spLocks noChangeArrowheads="1"/>
          </p:cNvSpPr>
          <p:nvPr/>
        </p:nvSpPr>
        <p:spPr bwMode="auto">
          <a:xfrm>
            <a:off x="2051050" y="3752850"/>
            <a:ext cx="223202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/>
              <a:t>Содержательная постановка задачи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011863" y="4437063"/>
            <a:ext cx="12969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7508875" y="4437063"/>
            <a:ext cx="8651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761940"/>
              </p:ext>
            </p:extLst>
          </p:nvPr>
        </p:nvGraphicFramePr>
        <p:xfrm>
          <a:off x="7596336" y="4130675"/>
          <a:ext cx="18973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Формула" r:id="rId3" imgW="126725" imgH="126725" progId="Equation.3">
                  <p:embed/>
                </p:oleObj>
              </mc:Choice>
              <mc:Fallback>
                <p:oleObj name="Формула" r:id="rId3" imgW="126725" imgH="126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6" y="4130675"/>
                        <a:ext cx="189730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40793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97768"/>
            <a:ext cx="7200800" cy="1070992"/>
          </a:xfrm>
        </p:spPr>
        <p:txBody>
          <a:bodyPr/>
          <a:lstStyle/>
          <a:p>
            <a:r>
              <a:rPr lang="ru-RU" altLang="ru-RU" dirty="0" smtClean="0">
                <a:latin typeface="Times New Roman" pitchFamily="18" charset="0"/>
              </a:rPr>
              <a:t>Двухэтапный </a:t>
            </a:r>
            <a:r>
              <a:rPr lang="ru-RU" altLang="ru-RU" dirty="0">
                <a:latin typeface="Times New Roman" pitchFamily="18" charset="0"/>
              </a:rPr>
              <a:t>симплекс-метод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(нулевая таблица)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 bwMode="auto">
              <a:xfrm>
                <a:off x="138728" y="1820011"/>
                <a:ext cx="4478892" cy="591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47675" indent="-447675" algn="l" rtl="0" eaLnBrk="1" fontAlgn="base" hangingPunct="1">
                  <a:spcBef>
                    <a:spcPts val="0"/>
                  </a:spcBef>
                  <a:spcAft>
                    <a:spcPts val="1200"/>
                  </a:spcAft>
                  <a:buFontTx/>
                  <a:buBlip>
                    <a:blip r:embed="rId2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8038" indent="-350838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3"/>
                  </a:buBlip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339725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4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85000"/>
                  <a:buFontTx/>
                  <a:buBlip>
                    <a:blip r:embed="rId5"/>
                  </a:buBlip>
                  <a:tabLst>
                    <a:tab pos="17018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𝑍</m:t>
                    </m:r>
                    <m:d>
                      <m:dPr>
                        <m:ctrlPr>
                          <a:rPr lang="en-US" sz="20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000" b="0" i="1" smtClean="0">
                        <a:latin typeface="Cambria Math"/>
                      </a:rPr>
                      <m:t>+0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ru-RU" sz="2000" b="0" i="1" smtClean="0">
                        <a:latin typeface="Cambria Math"/>
                      </a:rPr>
                      <m:t>+0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0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→</m:t>
                    </m:r>
                    <m:r>
                      <a:rPr lang="en-US" sz="2000" b="0" i="1" smtClean="0">
                        <a:latin typeface="Cambria Math"/>
                      </a:rPr>
                      <m:t>𝑚𝑎𝑥</m:t>
                    </m:r>
                  </m:oMath>
                </a14:m>
                <a:r>
                  <a:rPr lang="ru-RU" sz="2000" dirty="0" smtClean="0"/>
                  <a:t> 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/>
                      </a:rPr>
                      <m:t>       </m:t>
                    </m:r>
                  </m:oMath>
                </a14:m>
                <a:endParaRPr lang="en-US" sz="2000" dirty="0" smtClean="0"/>
              </a:p>
              <a:p>
                <a:pPr marL="0" indent="0">
                  <a:buFontTx/>
                  <a:buNone/>
                </a:pPr>
                <a:endParaRPr lang="ru-RU" sz="2000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728" y="1820011"/>
                <a:ext cx="4478892" cy="591585"/>
              </a:xfrm>
              <a:prstGeom prst="rect">
                <a:avLst/>
              </a:prstGeom>
              <a:blipFill rotWithShape="1">
                <a:blip r:embed="rId6"/>
                <a:stretch>
                  <a:fillRect b="-10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0659368"/>
                  </p:ext>
                </p:extLst>
              </p:nvPr>
            </p:nvGraphicFramePr>
            <p:xfrm>
              <a:off x="21102" y="3345080"/>
              <a:ext cx="9015394" cy="25875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6801"/>
                    <a:gridCol w="945162"/>
                    <a:gridCol w="1454096"/>
                    <a:gridCol w="1017867"/>
                    <a:gridCol w="1017867"/>
                    <a:gridCol w="1017867"/>
                    <a:gridCol w="926986"/>
                    <a:gridCol w="1108748"/>
                  </a:tblGrid>
                  <a:tr h="115000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 dirty="0" err="1" smtClean="0">
                              <a:effectLst/>
                              <a:ea typeface="Times New Roman"/>
                            </a:rPr>
                            <a:t>Zmax</a:t>
                          </a: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79167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400" dirty="0" smtClean="0"/>
                        </a:p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не </a:t>
                          </a:r>
                          <a:r>
                            <a:rPr lang="en-US" sz="2400" dirty="0" smtClean="0"/>
                            <a:t>Opt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479167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</a:t>
                          </a:r>
                          <a:r>
                            <a:rPr lang="ru-RU" sz="2400" dirty="0" smtClean="0"/>
                            <a:t>1</a:t>
                          </a:r>
                          <a:r>
                            <a:rPr lang="en-US" sz="2400" dirty="0" smtClean="0"/>
                            <a:t>)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479167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-</a:t>
                          </a:r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-</a:t>
                          </a:r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-</a:t>
                          </a:r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</a:t>
                          </a:r>
                          <a:r>
                            <a:rPr lang="ru-RU" sz="2400" dirty="0" smtClean="0"/>
                            <a:t>2</a:t>
                          </a:r>
                          <a:r>
                            <a:rPr lang="en-US" sz="2400" dirty="0" smtClean="0"/>
                            <a:t>)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0659368"/>
                  </p:ext>
                </p:extLst>
              </p:nvPr>
            </p:nvGraphicFramePr>
            <p:xfrm>
              <a:off x="21102" y="3345080"/>
              <a:ext cx="9015394" cy="25875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6801"/>
                    <a:gridCol w="945162"/>
                    <a:gridCol w="1454096"/>
                    <a:gridCol w="1017867"/>
                    <a:gridCol w="1017867"/>
                    <a:gridCol w="1017867"/>
                    <a:gridCol w="926986"/>
                    <a:gridCol w="1108748"/>
                  </a:tblGrid>
                  <a:tr h="115000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7"/>
                          <a:stretch>
                            <a:fillRect l="-385629" t="-532" r="-400599" b="-136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7"/>
                          <a:stretch>
                            <a:fillRect l="-485629" t="-532" r="-300599" b="-136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7"/>
                          <a:stretch>
                            <a:fillRect l="-585629" t="-532" r="-200599" b="-136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7"/>
                          <a:stretch>
                            <a:fillRect l="-753289" t="-532" r="-120395" b="-136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0" dirty="0" err="1" smtClean="0">
                              <a:effectLst/>
                              <a:ea typeface="Times New Roman"/>
                            </a:rPr>
                            <a:t>Zmax</a:t>
                          </a: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79167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400" dirty="0" smtClean="0"/>
                        </a:p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60256" t="-239241" r="-688462" b="-224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не </a:t>
                          </a:r>
                          <a:r>
                            <a:rPr lang="en-US" sz="2400" dirty="0" smtClean="0"/>
                            <a:t>Opt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479167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60256" t="-343590" r="-688462" b="-1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</a:t>
                          </a:r>
                          <a:r>
                            <a:rPr lang="ru-RU" sz="2400" dirty="0" smtClean="0"/>
                            <a:t>1</a:t>
                          </a:r>
                          <a:r>
                            <a:rPr lang="en-US" sz="2400" dirty="0" smtClean="0"/>
                            <a:t>)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479167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60256" t="-437975" r="-688462" b="-25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-</a:t>
                          </a:r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-</a:t>
                          </a:r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-</a:t>
                          </a:r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</a:t>
                          </a:r>
                          <a:r>
                            <a:rPr lang="ru-RU" sz="2400" dirty="0" smtClean="0"/>
                            <a:t>2</a:t>
                          </a:r>
                          <a:r>
                            <a:rPr lang="en-US" sz="2400" dirty="0" smtClean="0"/>
                            <a:t>)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2"/>
              <p:cNvSpPr txBox="1">
                <a:spLocks/>
              </p:cNvSpPr>
              <p:nvPr/>
            </p:nvSpPr>
            <p:spPr bwMode="auto">
              <a:xfrm>
                <a:off x="4113083" y="1484784"/>
                <a:ext cx="4694916" cy="1853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47675" indent="-447675" algn="l" rtl="0" eaLnBrk="1" fontAlgn="base" hangingPunct="1">
                  <a:spcBef>
                    <a:spcPts val="0"/>
                  </a:spcBef>
                  <a:spcAft>
                    <a:spcPts val="1200"/>
                  </a:spcAft>
                  <a:buFontTx/>
                  <a:buBlip>
                    <a:blip r:embed="rId2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8038" indent="-350838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3"/>
                  </a:buBlip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339725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4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85000"/>
                  <a:buFontTx/>
                  <a:buBlip>
                    <a:blip r:embed="rId5"/>
                  </a:buBlip>
                  <a:tabLst>
                    <a:tab pos="17018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000" b="0" i="0" smtClean="0">
                          <a:latin typeface="Cambria Math"/>
                        </a:rPr>
                        <m:t>−</m:t>
                      </m:r>
                      <m:r>
                        <a:rPr lang="en-US" sz="2000" i="1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ru-RU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sz="2000" i="1">
                          <a:latin typeface="Cambria Math"/>
                        </a:rPr>
                        <m:t>+0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sz="20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ru-RU" sz="2000" i="1">
                          <a:latin typeface="Cambria Math"/>
                        </a:rPr>
                        <m:t>+0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sz="20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ru-RU" sz="20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 algn="r">
                  <a:buNone/>
                </a:pPr>
                <a:r>
                  <a:rPr lang="ru-RU" sz="2000" dirty="0" smtClean="0"/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+2</m:t>
                    </m:r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000" b="0" i="1" smtClean="0">
                        <a:latin typeface="Cambria Math"/>
                      </a:rPr>
                      <m:t>+1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000" b="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ru-RU" sz="2000" b="0" i="1" smtClean="0">
                        <a:latin typeface="Cambria Math"/>
                      </a:rPr>
                      <m:t>     =</m:t>
                    </m:r>
                    <m:r>
                      <a:rPr lang="en-US" sz="2000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 smtClean="0"/>
                  <a:t>         (1)</a:t>
                </a:r>
              </a:p>
              <a:p>
                <a:pPr marL="0" indent="0" algn="r">
                  <a:buNone/>
                </a:pPr>
                <a:r>
                  <a:rPr lang="ru-RU" sz="2000" dirty="0" smtClean="0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  <m:r>
                          <a:rPr lang="en-US" sz="20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000" b="0" i="1" smtClean="0">
                        <a:latin typeface="Cambria Math"/>
                      </a:rPr>
                      <m:t>      </m:t>
                    </m:r>
                    <m:r>
                      <a:rPr lang="en-US" sz="2000" b="0" i="1" smtClean="0">
                        <a:latin typeface="Cambria Math"/>
                      </a:rPr>
                      <m:t>−</m:t>
                    </m:r>
                    <m:r>
                      <a:rPr lang="ru-RU" sz="2000" b="0" i="1" smtClean="0">
                        <a:latin typeface="Cambria Math"/>
                      </a:rPr>
                      <m:t>1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000" b="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ru-RU" sz="2000" b="0" i="1" smtClean="0">
                        <a:latin typeface="Cambria Math"/>
                      </a:rPr>
                      <m:t>=</m:t>
                    </m:r>
                    <m:r>
                      <a:rPr lang="en-US" sz="2000" b="0" i="1"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 smtClean="0"/>
                  <a:t>        (2)</a:t>
                </a:r>
                <a:endParaRPr lang="ru-RU" sz="2000" dirty="0" smtClean="0"/>
              </a:p>
              <a:p>
                <a:pPr marL="0" indent="0" algn="ctr">
                  <a:buNone/>
                </a:pPr>
                <a:r>
                  <a:rPr lang="ru-RU" sz="2000" dirty="0" smtClean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000" b="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endParaRPr lang="en-US" sz="2000" dirty="0"/>
              </a:p>
              <a:p>
                <a:pPr marL="0" indent="0">
                  <a:buFontTx/>
                  <a:buNone/>
                </a:pPr>
                <a:endParaRPr lang="en-US" sz="2000" dirty="0" smtClean="0"/>
              </a:p>
              <a:p>
                <a:pPr marL="0" indent="0">
                  <a:buFontTx/>
                  <a:buNone/>
                </a:pPr>
                <a:endParaRPr lang="ru-RU" sz="2000" dirty="0"/>
              </a:p>
            </p:txBody>
          </p:sp>
        </mc:Choice>
        <mc:Fallback xmlns="">
          <p:sp>
            <p:nvSpPr>
              <p:cNvPr id="12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13083" y="1484784"/>
                <a:ext cx="4694916" cy="1853624"/>
              </a:xfrm>
              <a:prstGeom prst="rect">
                <a:avLst/>
              </a:prstGeom>
              <a:blipFill rotWithShape="1">
                <a:blip r:embed="rId8"/>
                <a:stretch>
                  <a:fillRect r="-129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8728" y="2962856"/>
                <a:ext cx="388843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Таблица. Точка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28" y="2962856"/>
                <a:ext cx="3888432" cy="375552"/>
              </a:xfrm>
              <a:prstGeom prst="rect">
                <a:avLst/>
              </a:prstGeom>
              <a:blipFill rotWithShape="1">
                <a:blip r:embed="rId9"/>
                <a:stretch>
                  <a:fillRect l="-1411" t="-4839" b="-25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олилиния 4"/>
          <p:cNvSpPr/>
          <p:nvPr/>
        </p:nvSpPr>
        <p:spPr>
          <a:xfrm>
            <a:off x="6277911" y="5008862"/>
            <a:ext cx="396608" cy="440675"/>
          </a:xfrm>
          <a:custGeom>
            <a:avLst/>
            <a:gdLst>
              <a:gd name="connsiteX0" fmla="*/ 0 w 396608"/>
              <a:gd name="connsiteY0" fmla="*/ 55085 h 440675"/>
              <a:gd name="connsiteX1" fmla="*/ 55085 w 396608"/>
              <a:gd name="connsiteY1" fmla="*/ 22034 h 440675"/>
              <a:gd name="connsiteX2" fmla="*/ 132203 w 396608"/>
              <a:gd name="connsiteY2" fmla="*/ 11017 h 440675"/>
              <a:gd name="connsiteX3" fmla="*/ 187287 w 396608"/>
              <a:gd name="connsiteY3" fmla="*/ 0 h 440675"/>
              <a:gd name="connsiteX4" fmla="*/ 308473 w 396608"/>
              <a:gd name="connsiteY4" fmla="*/ 11017 h 440675"/>
              <a:gd name="connsiteX5" fmla="*/ 330506 w 396608"/>
              <a:gd name="connsiteY5" fmla="*/ 44068 h 440675"/>
              <a:gd name="connsiteX6" fmla="*/ 352540 w 396608"/>
              <a:gd name="connsiteY6" fmla="*/ 110169 h 440675"/>
              <a:gd name="connsiteX7" fmla="*/ 363557 w 396608"/>
              <a:gd name="connsiteY7" fmla="*/ 143219 h 440675"/>
              <a:gd name="connsiteX8" fmla="*/ 396608 w 396608"/>
              <a:gd name="connsiteY8" fmla="*/ 209321 h 440675"/>
              <a:gd name="connsiteX9" fmla="*/ 385591 w 396608"/>
              <a:gd name="connsiteY9" fmla="*/ 385591 h 440675"/>
              <a:gd name="connsiteX10" fmla="*/ 352540 w 396608"/>
              <a:gd name="connsiteY10" fmla="*/ 407624 h 440675"/>
              <a:gd name="connsiteX11" fmla="*/ 286439 w 396608"/>
              <a:gd name="connsiteY11" fmla="*/ 429658 h 440675"/>
              <a:gd name="connsiteX12" fmla="*/ 253388 w 396608"/>
              <a:gd name="connsiteY12" fmla="*/ 440675 h 440675"/>
              <a:gd name="connsiteX13" fmla="*/ 165253 w 396608"/>
              <a:gd name="connsiteY13" fmla="*/ 429658 h 440675"/>
              <a:gd name="connsiteX14" fmla="*/ 143220 w 396608"/>
              <a:gd name="connsiteY14" fmla="*/ 363557 h 440675"/>
              <a:gd name="connsiteX15" fmla="*/ 121186 w 396608"/>
              <a:gd name="connsiteY15" fmla="*/ 297456 h 440675"/>
              <a:gd name="connsiteX16" fmla="*/ 110169 w 396608"/>
              <a:gd name="connsiteY16" fmla="*/ 264405 h 440675"/>
              <a:gd name="connsiteX17" fmla="*/ 88135 w 396608"/>
              <a:gd name="connsiteY17" fmla="*/ 231354 h 440675"/>
              <a:gd name="connsiteX18" fmla="*/ 55085 w 396608"/>
              <a:gd name="connsiteY18" fmla="*/ 154236 h 44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6608" h="440675">
                <a:moveTo>
                  <a:pt x="0" y="55085"/>
                </a:moveTo>
                <a:cubicBezTo>
                  <a:pt x="18362" y="44068"/>
                  <a:pt x="34771" y="28805"/>
                  <a:pt x="55085" y="22034"/>
                </a:cubicBezTo>
                <a:cubicBezTo>
                  <a:pt x="79719" y="13822"/>
                  <a:pt x="106589" y="15286"/>
                  <a:pt x="132203" y="11017"/>
                </a:cubicBezTo>
                <a:cubicBezTo>
                  <a:pt x="150673" y="7939"/>
                  <a:pt x="168926" y="3672"/>
                  <a:pt x="187287" y="0"/>
                </a:cubicBezTo>
                <a:cubicBezTo>
                  <a:pt x="227682" y="3672"/>
                  <a:pt x="269705" y="-912"/>
                  <a:pt x="308473" y="11017"/>
                </a:cubicBezTo>
                <a:cubicBezTo>
                  <a:pt x="321128" y="14911"/>
                  <a:pt x="325129" y="31969"/>
                  <a:pt x="330506" y="44068"/>
                </a:cubicBezTo>
                <a:cubicBezTo>
                  <a:pt x="339939" y="65292"/>
                  <a:pt x="345195" y="88135"/>
                  <a:pt x="352540" y="110169"/>
                </a:cubicBezTo>
                <a:cubicBezTo>
                  <a:pt x="356212" y="121186"/>
                  <a:pt x="357115" y="133557"/>
                  <a:pt x="363557" y="143219"/>
                </a:cubicBezTo>
                <a:cubicBezTo>
                  <a:pt x="392033" y="185933"/>
                  <a:pt x="381404" y="163709"/>
                  <a:pt x="396608" y="209321"/>
                </a:cubicBezTo>
                <a:cubicBezTo>
                  <a:pt x="392936" y="268078"/>
                  <a:pt x="398362" y="328122"/>
                  <a:pt x="385591" y="385591"/>
                </a:cubicBezTo>
                <a:cubicBezTo>
                  <a:pt x="382719" y="398516"/>
                  <a:pt x="364639" y="402247"/>
                  <a:pt x="352540" y="407624"/>
                </a:cubicBezTo>
                <a:cubicBezTo>
                  <a:pt x="331316" y="417057"/>
                  <a:pt x="308473" y="422313"/>
                  <a:pt x="286439" y="429658"/>
                </a:cubicBezTo>
                <a:lnTo>
                  <a:pt x="253388" y="440675"/>
                </a:lnTo>
                <a:cubicBezTo>
                  <a:pt x="224010" y="437003"/>
                  <a:pt x="189508" y="446637"/>
                  <a:pt x="165253" y="429658"/>
                </a:cubicBezTo>
                <a:cubicBezTo>
                  <a:pt x="146226" y="416339"/>
                  <a:pt x="150564" y="385591"/>
                  <a:pt x="143220" y="363557"/>
                </a:cubicBezTo>
                <a:lnTo>
                  <a:pt x="121186" y="297456"/>
                </a:lnTo>
                <a:cubicBezTo>
                  <a:pt x="117514" y="286439"/>
                  <a:pt x="116611" y="274068"/>
                  <a:pt x="110169" y="264405"/>
                </a:cubicBezTo>
                <a:cubicBezTo>
                  <a:pt x="102824" y="253388"/>
                  <a:pt x="93513" y="243454"/>
                  <a:pt x="88135" y="231354"/>
                </a:cubicBezTo>
                <a:cubicBezTo>
                  <a:pt x="50254" y="146120"/>
                  <a:pt x="85701" y="184852"/>
                  <a:pt x="55085" y="15423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11" name="Полилиния 10"/>
          <p:cNvSpPr/>
          <p:nvPr/>
        </p:nvSpPr>
        <p:spPr>
          <a:xfrm>
            <a:off x="7256545" y="5489930"/>
            <a:ext cx="396608" cy="440675"/>
          </a:xfrm>
          <a:custGeom>
            <a:avLst/>
            <a:gdLst>
              <a:gd name="connsiteX0" fmla="*/ 0 w 396608"/>
              <a:gd name="connsiteY0" fmla="*/ 55085 h 440675"/>
              <a:gd name="connsiteX1" fmla="*/ 55085 w 396608"/>
              <a:gd name="connsiteY1" fmla="*/ 22034 h 440675"/>
              <a:gd name="connsiteX2" fmla="*/ 132203 w 396608"/>
              <a:gd name="connsiteY2" fmla="*/ 11017 h 440675"/>
              <a:gd name="connsiteX3" fmla="*/ 187287 w 396608"/>
              <a:gd name="connsiteY3" fmla="*/ 0 h 440675"/>
              <a:gd name="connsiteX4" fmla="*/ 308473 w 396608"/>
              <a:gd name="connsiteY4" fmla="*/ 11017 h 440675"/>
              <a:gd name="connsiteX5" fmla="*/ 330506 w 396608"/>
              <a:gd name="connsiteY5" fmla="*/ 44068 h 440675"/>
              <a:gd name="connsiteX6" fmla="*/ 352540 w 396608"/>
              <a:gd name="connsiteY6" fmla="*/ 110169 h 440675"/>
              <a:gd name="connsiteX7" fmla="*/ 363557 w 396608"/>
              <a:gd name="connsiteY7" fmla="*/ 143219 h 440675"/>
              <a:gd name="connsiteX8" fmla="*/ 396608 w 396608"/>
              <a:gd name="connsiteY8" fmla="*/ 209321 h 440675"/>
              <a:gd name="connsiteX9" fmla="*/ 385591 w 396608"/>
              <a:gd name="connsiteY9" fmla="*/ 385591 h 440675"/>
              <a:gd name="connsiteX10" fmla="*/ 352540 w 396608"/>
              <a:gd name="connsiteY10" fmla="*/ 407624 h 440675"/>
              <a:gd name="connsiteX11" fmla="*/ 286439 w 396608"/>
              <a:gd name="connsiteY11" fmla="*/ 429658 h 440675"/>
              <a:gd name="connsiteX12" fmla="*/ 253388 w 396608"/>
              <a:gd name="connsiteY12" fmla="*/ 440675 h 440675"/>
              <a:gd name="connsiteX13" fmla="*/ 165253 w 396608"/>
              <a:gd name="connsiteY13" fmla="*/ 429658 h 440675"/>
              <a:gd name="connsiteX14" fmla="*/ 143220 w 396608"/>
              <a:gd name="connsiteY14" fmla="*/ 363557 h 440675"/>
              <a:gd name="connsiteX15" fmla="*/ 121186 w 396608"/>
              <a:gd name="connsiteY15" fmla="*/ 297456 h 440675"/>
              <a:gd name="connsiteX16" fmla="*/ 110169 w 396608"/>
              <a:gd name="connsiteY16" fmla="*/ 264405 h 440675"/>
              <a:gd name="connsiteX17" fmla="*/ 88135 w 396608"/>
              <a:gd name="connsiteY17" fmla="*/ 231354 h 440675"/>
              <a:gd name="connsiteX18" fmla="*/ 55085 w 396608"/>
              <a:gd name="connsiteY18" fmla="*/ 154236 h 44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6608" h="440675">
                <a:moveTo>
                  <a:pt x="0" y="55085"/>
                </a:moveTo>
                <a:cubicBezTo>
                  <a:pt x="18362" y="44068"/>
                  <a:pt x="34771" y="28805"/>
                  <a:pt x="55085" y="22034"/>
                </a:cubicBezTo>
                <a:cubicBezTo>
                  <a:pt x="79719" y="13822"/>
                  <a:pt x="106589" y="15286"/>
                  <a:pt x="132203" y="11017"/>
                </a:cubicBezTo>
                <a:cubicBezTo>
                  <a:pt x="150673" y="7939"/>
                  <a:pt x="168926" y="3672"/>
                  <a:pt x="187287" y="0"/>
                </a:cubicBezTo>
                <a:cubicBezTo>
                  <a:pt x="227682" y="3672"/>
                  <a:pt x="269705" y="-912"/>
                  <a:pt x="308473" y="11017"/>
                </a:cubicBezTo>
                <a:cubicBezTo>
                  <a:pt x="321128" y="14911"/>
                  <a:pt x="325129" y="31969"/>
                  <a:pt x="330506" y="44068"/>
                </a:cubicBezTo>
                <a:cubicBezTo>
                  <a:pt x="339939" y="65292"/>
                  <a:pt x="345195" y="88135"/>
                  <a:pt x="352540" y="110169"/>
                </a:cubicBezTo>
                <a:cubicBezTo>
                  <a:pt x="356212" y="121186"/>
                  <a:pt x="357115" y="133557"/>
                  <a:pt x="363557" y="143219"/>
                </a:cubicBezTo>
                <a:cubicBezTo>
                  <a:pt x="392033" y="185933"/>
                  <a:pt x="381404" y="163709"/>
                  <a:pt x="396608" y="209321"/>
                </a:cubicBezTo>
                <a:cubicBezTo>
                  <a:pt x="392936" y="268078"/>
                  <a:pt x="398362" y="328122"/>
                  <a:pt x="385591" y="385591"/>
                </a:cubicBezTo>
                <a:cubicBezTo>
                  <a:pt x="382719" y="398516"/>
                  <a:pt x="364639" y="402247"/>
                  <a:pt x="352540" y="407624"/>
                </a:cubicBezTo>
                <a:cubicBezTo>
                  <a:pt x="331316" y="417057"/>
                  <a:pt x="308473" y="422313"/>
                  <a:pt x="286439" y="429658"/>
                </a:cubicBezTo>
                <a:lnTo>
                  <a:pt x="253388" y="440675"/>
                </a:lnTo>
                <a:cubicBezTo>
                  <a:pt x="224010" y="437003"/>
                  <a:pt x="189508" y="446637"/>
                  <a:pt x="165253" y="429658"/>
                </a:cubicBezTo>
                <a:cubicBezTo>
                  <a:pt x="146226" y="416339"/>
                  <a:pt x="150564" y="385591"/>
                  <a:pt x="143220" y="363557"/>
                </a:cubicBezTo>
                <a:lnTo>
                  <a:pt x="121186" y="297456"/>
                </a:lnTo>
                <a:cubicBezTo>
                  <a:pt x="117514" y="286439"/>
                  <a:pt x="116611" y="274068"/>
                  <a:pt x="110169" y="264405"/>
                </a:cubicBezTo>
                <a:cubicBezTo>
                  <a:pt x="102824" y="253388"/>
                  <a:pt x="93513" y="243454"/>
                  <a:pt x="88135" y="231354"/>
                </a:cubicBezTo>
                <a:cubicBezTo>
                  <a:pt x="50254" y="146120"/>
                  <a:pt x="85701" y="184852"/>
                  <a:pt x="55085" y="15423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-540568" y="-31541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лилиния 13"/>
          <p:cNvSpPr/>
          <p:nvPr/>
        </p:nvSpPr>
        <p:spPr>
          <a:xfrm>
            <a:off x="1730307" y="5473405"/>
            <a:ext cx="1773716" cy="473726"/>
          </a:xfrm>
          <a:custGeom>
            <a:avLst/>
            <a:gdLst>
              <a:gd name="connsiteX0" fmla="*/ 1222873 w 1773716"/>
              <a:gd name="connsiteY0" fmla="*/ 44068 h 473726"/>
              <a:gd name="connsiteX1" fmla="*/ 1277957 w 1773716"/>
              <a:gd name="connsiteY1" fmla="*/ 11017 h 473726"/>
              <a:gd name="connsiteX2" fmla="*/ 1322025 w 1773716"/>
              <a:gd name="connsiteY2" fmla="*/ 0 h 473726"/>
              <a:gd name="connsiteX3" fmla="*/ 1641514 w 1773716"/>
              <a:gd name="connsiteY3" fmla="*/ 11017 h 473726"/>
              <a:gd name="connsiteX4" fmla="*/ 1729649 w 1773716"/>
              <a:gd name="connsiteY4" fmla="*/ 66102 h 473726"/>
              <a:gd name="connsiteX5" fmla="*/ 1751682 w 1773716"/>
              <a:gd name="connsiteY5" fmla="*/ 132203 h 473726"/>
              <a:gd name="connsiteX6" fmla="*/ 1762699 w 1773716"/>
              <a:gd name="connsiteY6" fmla="*/ 165253 h 473726"/>
              <a:gd name="connsiteX7" fmla="*/ 1773716 w 1773716"/>
              <a:gd name="connsiteY7" fmla="*/ 198304 h 473726"/>
              <a:gd name="connsiteX8" fmla="*/ 1762699 w 1773716"/>
              <a:gd name="connsiteY8" fmla="*/ 352540 h 473726"/>
              <a:gd name="connsiteX9" fmla="*/ 1729649 w 1773716"/>
              <a:gd name="connsiteY9" fmla="*/ 374574 h 473726"/>
              <a:gd name="connsiteX10" fmla="*/ 1652531 w 1773716"/>
              <a:gd name="connsiteY10" fmla="*/ 407625 h 473726"/>
              <a:gd name="connsiteX11" fmla="*/ 1542362 w 1773716"/>
              <a:gd name="connsiteY11" fmla="*/ 440675 h 473726"/>
              <a:gd name="connsiteX12" fmla="*/ 914400 w 1773716"/>
              <a:gd name="connsiteY12" fmla="*/ 451692 h 473726"/>
              <a:gd name="connsiteX13" fmla="*/ 793215 w 1773716"/>
              <a:gd name="connsiteY13" fmla="*/ 473726 h 473726"/>
              <a:gd name="connsiteX14" fmla="*/ 55085 w 1773716"/>
              <a:gd name="connsiteY14" fmla="*/ 462709 h 473726"/>
              <a:gd name="connsiteX15" fmla="*/ 33051 w 1773716"/>
              <a:gd name="connsiteY15" fmla="*/ 429658 h 473726"/>
              <a:gd name="connsiteX16" fmla="*/ 0 w 1773716"/>
              <a:gd name="connsiteY16" fmla="*/ 297456 h 473726"/>
              <a:gd name="connsiteX17" fmla="*/ 11017 w 1773716"/>
              <a:gd name="connsiteY17" fmla="*/ 121186 h 473726"/>
              <a:gd name="connsiteX18" fmla="*/ 77119 w 1773716"/>
              <a:gd name="connsiteY18" fmla="*/ 88135 h 473726"/>
              <a:gd name="connsiteX19" fmla="*/ 242372 w 1773716"/>
              <a:gd name="connsiteY19" fmla="*/ 77119 h 473726"/>
              <a:gd name="connsiteX20" fmla="*/ 969485 w 1773716"/>
              <a:gd name="connsiteY20" fmla="*/ 55085 h 473726"/>
              <a:gd name="connsiteX21" fmla="*/ 1134738 w 1773716"/>
              <a:gd name="connsiteY21" fmla="*/ 44068 h 473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73716" h="473726">
                <a:moveTo>
                  <a:pt x="1222873" y="44068"/>
                </a:moveTo>
                <a:cubicBezTo>
                  <a:pt x="1241234" y="33051"/>
                  <a:pt x="1258390" y="19714"/>
                  <a:pt x="1277957" y="11017"/>
                </a:cubicBezTo>
                <a:cubicBezTo>
                  <a:pt x="1291793" y="4867"/>
                  <a:pt x="1306884" y="0"/>
                  <a:pt x="1322025" y="0"/>
                </a:cubicBezTo>
                <a:cubicBezTo>
                  <a:pt x="1428585" y="0"/>
                  <a:pt x="1535018" y="7345"/>
                  <a:pt x="1641514" y="11017"/>
                </a:cubicBezTo>
                <a:cubicBezTo>
                  <a:pt x="1696209" y="29249"/>
                  <a:pt x="1708395" y="18281"/>
                  <a:pt x="1729649" y="66102"/>
                </a:cubicBezTo>
                <a:cubicBezTo>
                  <a:pt x="1739082" y="87326"/>
                  <a:pt x="1744338" y="110169"/>
                  <a:pt x="1751682" y="132203"/>
                </a:cubicBezTo>
                <a:lnTo>
                  <a:pt x="1762699" y="165253"/>
                </a:lnTo>
                <a:lnTo>
                  <a:pt x="1773716" y="198304"/>
                </a:lnTo>
                <a:cubicBezTo>
                  <a:pt x="1770044" y="249716"/>
                  <a:pt x="1775200" y="302536"/>
                  <a:pt x="1762699" y="352540"/>
                </a:cubicBezTo>
                <a:cubicBezTo>
                  <a:pt x="1759488" y="365385"/>
                  <a:pt x="1741145" y="368005"/>
                  <a:pt x="1729649" y="374574"/>
                </a:cubicBezTo>
                <a:cubicBezTo>
                  <a:pt x="1569218" y="466250"/>
                  <a:pt x="1776096" y="345843"/>
                  <a:pt x="1652531" y="407625"/>
                </a:cubicBezTo>
                <a:cubicBezTo>
                  <a:pt x="1589397" y="439192"/>
                  <a:pt x="1649213" y="437336"/>
                  <a:pt x="1542362" y="440675"/>
                </a:cubicBezTo>
                <a:cubicBezTo>
                  <a:pt x="1333111" y="447214"/>
                  <a:pt x="1123721" y="448020"/>
                  <a:pt x="914400" y="451692"/>
                </a:cubicBezTo>
                <a:cubicBezTo>
                  <a:pt x="896490" y="455274"/>
                  <a:pt x="807310" y="473726"/>
                  <a:pt x="793215" y="473726"/>
                </a:cubicBezTo>
                <a:cubicBezTo>
                  <a:pt x="547144" y="473726"/>
                  <a:pt x="301128" y="466381"/>
                  <a:pt x="55085" y="462709"/>
                </a:cubicBezTo>
                <a:cubicBezTo>
                  <a:pt x="47740" y="451692"/>
                  <a:pt x="38429" y="441758"/>
                  <a:pt x="33051" y="429658"/>
                </a:cubicBezTo>
                <a:cubicBezTo>
                  <a:pt x="9773" y="377282"/>
                  <a:pt x="9238" y="352885"/>
                  <a:pt x="0" y="297456"/>
                </a:cubicBezTo>
                <a:cubicBezTo>
                  <a:pt x="3672" y="238699"/>
                  <a:pt x="-1754" y="178655"/>
                  <a:pt x="11017" y="121186"/>
                </a:cubicBezTo>
                <a:cubicBezTo>
                  <a:pt x="13791" y="108705"/>
                  <a:pt x="66536" y="89311"/>
                  <a:pt x="77119" y="88135"/>
                </a:cubicBezTo>
                <a:cubicBezTo>
                  <a:pt x="131988" y="82039"/>
                  <a:pt x="187288" y="80791"/>
                  <a:pt x="242372" y="77119"/>
                </a:cubicBezTo>
                <a:cubicBezTo>
                  <a:pt x="542246" y="34279"/>
                  <a:pt x="224785" y="76362"/>
                  <a:pt x="969485" y="55085"/>
                </a:cubicBezTo>
                <a:cubicBezTo>
                  <a:pt x="1401622" y="42738"/>
                  <a:pt x="942795" y="44068"/>
                  <a:pt x="1134738" y="440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1100" y="5947131"/>
                <a:ext cx="901539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Если</a:t>
                </a:r>
                <a:r>
                  <a:rPr lang="ru-RU" sz="2400" dirty="0" smtClean="0"/>
                  <a:t> </a:t>
                </a:r>
                <a:r>
                  <a:rPr lang="ru-RU" dirty="0" smtClean="0"/>
                  <a:t>вводить в </a:t>
                </a:r>
                <a:r>
                  <a:rPr lang="ru-RU" dirty="0" err="1" smtClean="0"/>
                  <a:t>басис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ru-RU" sz="2400" b="0" i="0" smtClean="0">
                        <a:latin typeface="Cambria Math"/>
                      </a:rPr>
                      <m:t>и </m:t>
                    </m:r>
                    <m:sSub>
                      <m:sSubPr>
                        <m:ctrlPr>
                          <a:rPr lang="ru-RU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то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=−2,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это недопустимость решения, и ещё признак оптимальности не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выполнен</a:t>
                </a:r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0" y="5947131"/>
                <a:ext cx="9015396" cy="738664"/>
              </a:xfrm>
              <a:prstGeom prst="rect">
                <a:avLst/>
              </a:prstGeom>
              <a:blipFill rotWithShape="1">
                <a:blip r:embed="rId10"/>
                <a:stretch>
                  <a:fillRect l="-541" r="-1014" b="-123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59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97768"/>
            <a:ext cx="7200800" cy="1070992"/>
          </a:xfrm>
        </p:spPr>
        <p:txBody>
          <a:bodyPr/>
          <a:lstStyle/>
          <a:p>
            <a:r>
              <a:rPr lang="ru-RU" altLang="ru-RU" dirty="0" smtClean="0">
                <a:latin typeface="Times New Roman" pitchFamily="18" charset="0"/>
              </a:rPr>
              <a:t>Двухэтапный </a:t>
            </a:r>
            <a:r>
              <a:rPr lang="ru-RU" altLang="ru-RU" dirty="0">
                <a:latin typeface="Times New Roman" pitchFamily="18" charset="0"/>
              </a:rPr>
              <a:t>симплекс-метод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(подготовка нулевой  таблицы)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2"/>
              <p:cNvSpPr txBox="1">
                <a:spLocks/>
              </p:cNvSpPr>
              <p:nvPr/>
            </p:nvSpPr>
            <p:spPr bwMode="auto">
              <a:xfrm>
                <a:off x="5076056" y="1953153"/>
                <a:ext cx="3744415" cy="1665848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47675" indent="-447675" algn="l" rtl="0" eaLnBrk="1" fontAlgn="base" hangingPunct="1">
                  <a:spcBef>
                    <a:spcPts val="0"/>
                  </a:spcBef>
                  <a:spcAft>
                    <a:spcPts val="1200"/>
                  </a:spcAft>
                  <a:buFontTx/>
                  <a:buBlip>
                    <a:blip r:embed="rId3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8038" indent="-350838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4"/>
                  </a:buBlip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339725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5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85000"/>
                  <a:buFontTx/>
                  <a:buBlip>
                    <a:blip r:embed="rId6"/>
                  </a:buBlip>
                  <a:tabLst>
                    <a:tab pos="17018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800" b="0" i="0" smtClean="0">
                          <a:latin typeface="Cambria Math"/>
                        </a:rPr>
                        <m:t>−</m:t>
                      </m:r>
                      <m:r>
                        <a:rPr lang="en-US" sz="1800" i="1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ru-RU" sz="1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1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sz="1800" i="1">
                          <a:latin typeface="Cambria Math"/>
                        </a:rPr>
                        <m:t>+0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ru-RU" sz="1800" i="1">
                          <a:latin typeface="Cambria Math"/>
                        </a:rPr>
                        <m:t>+0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ru-RU" sz="18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ru-RU" sz="1800" dirty="0" smtClean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+2</m:t>
                    </m:r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1800" b="0" i="1" smtClean="0">
                        <a:latin typeface="Cambria Math"/>
                      </a:rPr>
                      <m:t>+1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1800" b="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ru-RU" sz="1800" b="0" i="1" smtClean="0">
                        <a:latin typeface="Cambria Math"/>
                      </a:rPr>
                      <m:t>     =</m:t>
                    </m:r>
                    <m:r>
                      <a:rPr lang="en-US" sz="1800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sz="1800" dirty="0" smtClean="0"/>
                  <a:t>      </a:t>
                </a:r>
                <a:r>
                  <a:rPr lang="ru-RU" sz="1800" dirty="0" smtClean="0"/>
                  <a:t>   </a:t>
                </a:r>
                <a:r>
                  <a:rPr lang="en-US" sz="1800" dirty="0" smtClean="0"/>
                  <a:t>(1)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  <m:r>
                          <a:rPr lang="en-US" sz="18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1800" b="0" i="1" smtClean="0">
                        <a:latin typeface="Cambria Math"/>
                      </a:rPr>
                      <m:t>      </m:t>
                    </m:r>
                    <m:r>
                      <a:rPr lang="en-US" sz="1800" b="0" i="1" smtClean="0">
                        <a:latin typeface="Cambria Math"/>
                      </a:rPr>
                      <m:t>−</m:t>
                    </m:r>
                    <m:r>
                      <a:rPr lang="ru-RU" sz="1800" b="0" i="1" smtClean="0">
                        <a:latin typeface="Cambria Math"/>
                      </a:rPr>
                      <m:t>1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1800" b="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ru-RU" sz="1800" b="0" i="1" smtClean="0">
                        <a:latin typeface="Cambria Math"/>
                      </a:rPr>
                      <m:t>=</m:t>
                    </m:r>
                    <m:r>
                      <a:rPr lang="en-US" sz="1800" b="0" i="1">
                        <a:latin typeface="Cambria Math"/>
                      </a:rPr>
                      <m:t>2</m:t>
                    </m:r>
                  </m:oMath>
                </a14:m>
                <a:r>
                  <a:rPr lang="en-US" sz="1800" dirty="0" smtClean="0"/>
                  <a:t>    </a:t>
                </a:r>
                <a:r>
                  <a:rPr lang="ru-RU" sz="1800" dirty="0" smtClean="0"/>
                  <a:t>         </a:t>
                </a:r>
                <a:r>
                  <a:rPr lang="en-US" sz="1800" dirty="0" smtClean="0"/>
                  <a:t>(2)</a:t>
                </a:r>
                <a:endParaRPr lang="ru-RU" sz="1800" dirty="0" smtClean="0"/>
              </a:p>
              <a:p>
                <a:pPr marL="0" indent="0" algn="ctr">
                  <a:buNone/>
                </a:pPr>
                <a:r>
                  <a:rPr lang="ru-RU" sz="1800" dirty="0" smtClean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1800" b="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endParaRPr lang="en-US" sz="1800" dirty="0"/>
              </a:p>
              <a:p>
                <a:pPr marL="0" indent="0">
                  <a:buFontTx/>
                  <a:buNone/>
                </a:pPr>
                <a:endParaRPr lang="en-US" sz="1800" dirty="0" smtClean="0"/>
              </a:p>
              <a:p>
                <a:pPr marL="0" indent="0">
                  <a:buFontTx/>
                  <a:buNone/>
                </a:pPr>
                <a:endParaRPr lang="ru-RU" sz="1800" dirty="0"/>
              </a:p>
            </p:txBody>
          </p:sp>
        </mc:Choice>
        <mc:Fallback xmlns="">
          <p:sp>
            <p:nvSpPr>
              <p:cNvPr id="12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76056" y="1953153"/>
                <a:ext cx="3744415" cy="166584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единительная линия 7"/>
          <p:cNvCxnSpPr/>
          <p:nvPr/>
        </p:nvCxnSpPr>
        <p:spPr>
          <a:xfrm>
            <a:off x="-540568" y="-31541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336" y="1800753"/>
                <a:ext cx="5192736" cy="3623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ru-RU" dirty="0" smtClean="0"/>
                  <a:t>Вводим фиктивную переменную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b="1" i="1">
                            <a:latin typeface="Cambria Math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ru-RU" dirty="0" smtClean="0"/>
                  <a:t> в уравнение (2)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/>
                          </a:rPr>
                          <m:t>              </m:t>
                        </m:r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      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ru-RU" i="1">
                        <a:latin typeface="Cambria Math"/>
                      </a:rPr>
                      <m:t>1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+1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2</m:t>
                    </m:r>
                  </m:oMath>
                </a14:m>
                <a:r>
                  <a:rPr lang="en-US" dirty="0"/>
                  <a:t>    </a:t>
                </a:r>
                <a:endParaRPr lang="ru-RU" dirty="0"/>
              </a:p>
              <a:p>
                <a:endParaRPr lang="ru-RU" dirty="0" smtClean="0"/>
              </a:p>
              <a:p>
                <a:pPr marL="342900" indent="-342900">
                  <a:buAutoNum type="arabicPeriod"/>
                </a:pPr>
                <a:r>
                  <a:rPr lang="ru-RU" dirty="0" smtClean="0"/>
                  <a:t>Вводим фиктивную целевую функцию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𝑾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𝟓</m:t>
                        </m:r>
                      </m:sub>
                    </m:sSub>
                  </m:oMath>
                </a14:m>
                <a:endParaRPr lang="ru-RU" b="1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      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ru-RU" i="1">
                          <a:latin typeface="Cambria Math"/>
                        </a:rPr>
                        <m:t>1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𝑊</m:t>
                      </m:r>
                      <m:r>
                        <a:rPr lang="ru-RU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ru-RU" dirty="0" smtClean="0"/>
              </a:p>
              <a:p>
                <a:endParaRPr lang="en-US" sz="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𝑊</m:t>
                      </m:r>
                      <m:r>
                        <a:rPr lang="en-US" i="1">
                          <a:latin typeface="Cambria Math"/>
                        </a:rPr>
                        <m:t>=2−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     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ru-RU" i="1">
                          <a:latin typeface="Cambria Math"/>
                        </a:rPr>
                        <m:t>1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42900" indent="-342900">
                  <a:buAutoNum type="arabicPeriod" startAt="3"/>
                </a:pPr>
                <a:r>
                  <a:rPr lang="ru-RU" dirty="0" smtClean="0"/>
                  <a:t>Решаем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𝑊</m:t>
                    </m:r>
                    <m:r>
                      <a:rPr lang="en-US" sz="2400" i="1" smtClean="0">
                        <a:latin typeface="Cambria Math"/>
                      </a:rPr>
                      <m:t>→</m:t>
                    </m:r>
                    <m:r>
                      <a:rPr lang="en-US" sz="2400" b="0" i="1" smtClean="0">
                        <a:latin typeface="Cambria Math"/>
                      </a:rPr>
                      <m:t>𝑚𝑖𝑛</m:t>
                    </m:r>
                  </m:oMath>
                </a14:m>
                <a:r>
                  <a:rPr lang="ru-RU" dirty="0" smtClean="0"/>
                  <a:t>, записав её в таблицу как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𝑊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     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ru-RU" i="1">
                          <a:latin typeface="Cambria Math"/>
                        </a:rPr>
                        <m:t>1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=−2</m:t>
                      </m:r>
                    </m:oMath>
                  </m:oMathPara>
                </a14:m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" y="1800753"/>
                <a:ext cx="5192736" cy="3623236"/>
              </a:xfrm>
              <a:prstGeom prst="rect">
                <a:avLst/>
              </a:prstGeom>
              <a:blipFill rotWithShape="1">
                <a:blip r:embed="rId8"/>
                <a:stretch>
                  <a:fillRect l="-704" t="-840" r="-4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16272" y="1431421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1.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38030" y="5399438"/>
                <a:ext cx="498204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Этап 2.</a:t>
                </a:r>
              </a:p>
              <a:p>
                <a:r>
                  <a:rPr lang="ru-RU" dirty="0" smtClean="0"/>
                  <a:t>Решаем основную задачу</a:t>
                </a:r>
                <a:r>
                  <a:rPr lang="en-US" dirty="0" smtClean="0"/>
                  <a:t>   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𝑍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𝑋</m:t>
                    </m:r>
                    <m:r>
                      <a:rPr lang="en-US" sz="2400" b="0" i="1" smtClean="0">
                        <a:latin typeface="Cambria Math"/>
                      </a:rPr>
                      <m:t>)→</m:t>
                    </m:r>
                    <m:r>
                      <a:rPr lang="en-US" sz="2400" b="0" i="1" smtClean="0">
                        <a:latin typeface="Cambria Math"/>
                      </a:rPr>
                      <m:t>𝑚𝑎𝑥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30" y="5399438"/>
                <a:ext cx="4982042" cy="738664"/>
              </a:xfrm>
              <a:prstGeom prst="rect">
                <a:avLst/>
              </a:prstGeom>
              <a:blipFill rotWithShape="1">
                <a:blip r:embed="rId9"/>
                <a:stretch>
                  <a:fillRect l="-979" t="-4132" b="-123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76055" y="4581128"/>
                <a:ext cx="3868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После первого этапа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𝑊</m:t>
                    </m:r>
                    <m:r>
                      <a:rPr lang="ru-RU" b="0" i="1" smtClean="0">
                        <a:latin typeface="Cambria Math"/>
                      </a:rPr>
                      <m:t>=0, </m:t>
                    </m:r>
                  </m:oMath>
                </a14:m>
                <a:r>
                  <a:rPr lang="ru-RU" dirty="0" smtClean="0"/>
                  <a:t>если не так, то решения у задачи нет.</a:t>
                </a:r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5" y="4581128"/>
                <a:ext cx="3868651" cy="646331"/>
              </a:xfrm>
              <a:prstGeom prst="rect">
                <a:avLst/>
              </a:prstGeom>
              <a:blipFill rotWithShape="1">
                <a:blip r:embed="rId10"/>
                <a:stretch>
                  <a:fillRect l="-1420" t="-4673" b="-130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72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97768"/>
            <a:ext cx="7200800" cy="1070992"/>
          </a:xfrm>
        </p:spPr>
        <p:txBody>
          <a:bodyPr/>
          <a:lstStyle/>
          <a:p>
            <a:r>
              <a:rPr lang="ru-RU" altLang="ru-RU" dirty="0" smtClean="0">
                <a:latin typeface="Times New Roman" pitchFamily="18" charset="0"/>
              </a:rPr>
              <a:t>Двухэтапный </a:t>
            </a:r>
            <a:r>
              <a:rPr lang="ru-RU" altLang="ru-RU" dirty="0">
                <a:latin typeface="Times New Roman" pitchFamily="18" charset="0"/>
              </a:rPr>
              <a:t>симплекс-метод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(нулевая таблица)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5640863"/>
                  </p:ext>
                </p:extLst>
              </p:nvPr>
            </p:nvGraphicFramePr>
            <p:xfrm>
              <a:off x="109716" y="2308545"/>
              <a:ext cx="8897768" cy="26314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6385"/>
                    <a:gridCol w="845856"/>
                    <a:gridCol w="1301319"/>
                    <a:gridCol w="910924"/>
                    <a:gridCol w="910924"/>
                    <a:gridCol w="910924"/>
                    <a:gridCol w="829590"/>
                    <a:gridCol w="829590"/>
                    <a:gridCol w="992256"/>
                  </a:tblGrid>
                  <a:tr h="104308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18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18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1800" b="1" i="1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1800" b="1" i="1" smtClean="0">
                                        <a:latin typeface="Cambria Math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 dirty="0" err="1" smtClean="0">
                              <a:effectLst/>
                              <a:ea typeface="Times New Roman"/>
                            </a:rPr>
                            <a:t>Zmax</a:t>
                          </a:r>
                          <a:endParaRPr lang="en-US" sz="1800" b="1" dirty="0" smtClean="0">
                            <a:effectLst/>
                            <a:ea typeface="Times New Roman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 dirty="0" err="1" smtClean="0">
                              <a:effectLst/>
                              <a:latin typeface="Times New Roman"/>
                              <a:ea typeface="Times New Roman"/>
                            </a:rPr>
                            <a:t>Wmin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87667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1800" dirty="0" smtClean="0"/>
                        </a:p>
                        <a:p>
                          <a:pPr algn="ctr"/>
                          <a:r>
                            <a:rPr lang="ru-RU" sz="1800" dirty="0" smtClean="0"/>
                            <a:t>0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ru-RU" sz="1800" b="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 smtClean="0">
                                    <a:latin typeface="Cambria Math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0</a:t>
                          </a:r>
                        </a:p>
                        <a:p>
                          <a:pPr algn="ctr"/>
                          <a:r>
                            <a:rPr lang="en-US" sz="1800" dirty="0" smtClean="0"/>
                            <a:t>-2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1</a:t>
                          </a:r>
                        </a:p>
                        <a:p>
                          <a:pPr algn="ctr"/>
                          <a:r>
                            <a:rPr lang="en-US" sz="1800" dirty="0" smtClean="0"/>
                            <a:t>-2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1</a:t>
                          </a:r>
                        </a:p>
                        <a:p>
                          <a:pPr algn="ctr"/>
                          <a:r>
                            <a:rPr lang="en-US" sz="1800" dirty="0" smtClean="0"/>
                            <a:t>-1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0</a:t>
                          </a:r>
                        </a:p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0</a:t>
                          </a:r>
                        </a:p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0</a:t>
                          </a:r>
                        </a:p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не </a:t>
                          </a:r>
                          <a:r>
                            <a:rPr lang="en-US" sz="1800" dirty="0" smtClean="0"/>
                            <a:t>Opt</a:t>
                          </a:r>
                          <a:endParaRPr lang="ru-RU" sz="18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 smtClean="0"/>
                            <a:t>не </a:t>
                          </a:r>
                          <a:r>
                            <a:rPr lang="en-US" sz="1800" dirty="0" smtClean="0"/>
                            <a:t>Opt</a:t>
                          </a:r>
                          <a:endParaRPr lang="ru-RU" sz="1800" dirty="0" smtClean="0"/>
                        </a:p>
                      </a:txBody>
                      <a:tcPr/>
                    </a:tc>
                  </a:tr>
                  <a:tr h="474129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800" b="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2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1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2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1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0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0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(</a:t>
                          </a:r>
                          <a:r>
                            <a:rPr lang="ru-RU" sz="1800" dirty="0" smtClean="0"/>
                            <a:t>1</a:t>
                          </a:r>
                          <a:r>
                            <a:rPr lang="en-US" sz="1800" dirty="0" smtClean="0"/>
                            <a:t>)</a:t>
                          </a:r>
                          <a:endParaRPr lang="ru-RU" sz="1800" dirty="0"/>
                        </a:p>
                      </a:txBody>
                      <a:tcPr/>
                    </a:tc>
                  </a:tr>
                  <a:tr h="474129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8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2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2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1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0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-1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1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(</a:t>
                          </a:r>
                          <a:r>
                            <a:rPr lang="ru-RU" sz="1800" dirty="0" smtClean="0"/>
                            <a:t>2</a:t>
                          </a:r>
                          <a:r>
                            <a:rPr lang="en-US" sz="1800" dirty="0" smtClean="0"/>
                            <a:t>)</a:t>
                          </a:r>
                          <a:endParaRPr lang="ru-RU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5640863"/>
                  </p:ext>
                </p:extLst>
              </p:nvPr>
            </p:nvGraphicFramePr>
            <p:xfrm>
              <a:off x="109716" y="2308545"/>
              <a:ext cx="8897768" cy="26314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6385"/>
                    <a:gridCol w="845856"/>
                    <a:gridCol w="1301319"/>
                    <a:gridCol w="910924"/>
                    <a:gridCol w="910924"/>
                    <a:gridCol w="910924"/>
                    <a:gridCol w="829590"/>
                    <a:gridCol w="829590"/>
                    <a:gridCol w="992256"/>
                  </a:tblGrid>
                  <a:tr h="104308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87919" t="-585" r="-492617" b="-15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487919" t="-585" r="-392617" b="-15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584000" t="-585" r="-290000" b="-15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754412" t="-585" r="-219853" b="-15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854412" t="-585" r="-119853" b="-15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 dirty="0" err="1" smtClean="0">
                              <a:effectLst/>
                              <a:ea typeface="Times New Roman"/>
                            </a:rPr>
                            <a:t>Zmax</a:t>
                          </a:r>
                          <a:endParaRPr lang="en-US" sz="1800" b="1" dirty="0" smtClean="0">
                            <a:effectLst/>
                            <a:ea typeface="Times New Roman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 dirty="0" err="1" smtClean="0">
                              <a:effectLst/>
                              <a:latin typeface="Times New Roman"/>
                              <a:ea typeface="Times New Roman"/>
                            </a:rPr>
                            <a:t>Wmin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640080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1800" dirty="0" smtClean="0"/>
                        </a:p>
                        <a:p>
                          <a:pPr algn="ctr"/>
                          <a:r>
                            <a:rPr lang="ru-RU" sz="1800" dirty="0" smtClean="0"/>
                            <a:t>0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1871" t="-163810" r="-789209" b="-1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0</a:t>
                          </a:r>
                        </a:p>
                        <a:p>
                          <a:pPr algn="ctr"/>
                          <a:r>
                            <a:rPr lang="en-US" sz="1800" dirty="0" smtClean="0"/>
                            <a:t>-2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1</a:t>
                          </a:r>
                        </a:p>
                        <a:p>
                          <a:pPr algn="ctr"/>
                          <a:r>
                            <a:rPr lang="en-US" sz="1800" dirty="0" smtClean="0"/>
                            <a:t>-2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1</a:t>
                          </a:r>
                        </a:p>
                        <a:p>
                          <a:pPr algn="ctr"/>
                          <a:r>
                            <a:rPr lang="en-US" sz="1800" dirty="0" smtClean="0"/>
                            <a:t>-1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0</a:t>
                          </a:r>
                        </a:p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0</a:t>
                          </a:r>
                        </a:p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0</a:t>
                          </a:r>
                        </a:p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не </a:t>
                          </a:r>
                          <a:r>
                            <a:rPr lang="en-US" sz="1800" dirty="0" smtClean="0"/>
                            <a:t>Opt</a:t>
                          </a:r>
                          <a:endParaRPr lang="ru-RU" sz="18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 smtClean="0"/>
                            <a:t>не </a:t>
                          </a:r>
                          <a:r>
                            <a:rPr lang="en-US" sz="1800" dirty="0" smtClean="0"/>
                            <a:t>Opt</a:t>
                          </a:r>
                          <a:endParaRPr lang="ru-RU" sz="1800" dirty="0" smtClean="0"/>
                        </a:p>
                      </a:txBody>
                      <a:tcPr/>
                    </a:tc>
                  </a:tr>
                  <a:tr h="474129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1871" t="-359740" r="-789209" b="-1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2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1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2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1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0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0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(</a:t>
                          </a:r>
                          <a:r>
                            <a:rPr lang="ru-RU" sz="1800" dirty="0" smtClean="0"/>
                            <a:t>1</a:t>
                          </a:r>
                          <a:r>
                            <a:rPr lang="en-US" sz="1800" dirty="0" smtClean="0"/>
                            <a:t>)</a:t>
                          </a:r>
                          <a:endParaRPr lang="ru-RU" sz="1800" dirty="0"/>
                        </a:p>
                      </a:txBody>
                      <a:tcPr/>
                    </a:tc>
                  </a:tr>
                  <a:tr h="474129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1871" t="-453846" r="-789209" b="-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2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2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1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0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-1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1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(</a:t>
                          </a:r>
                          <a:r>
                            <a:rPr lang="ru-RU" sz="1800" dirty="0" smtClean="0"/>
                            <a:t>2</a:t>
                          </a:r>
                          <a:r>
                            <a:rPr lang="en-US" sz="1800" dirty="0" smtClean="0"/>
                            <a:t>)</a:t>
                          </a:r>
                          <a:endParaRPr lang="ru-RU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3590" y="1916832"/>
                <a:ext cx="388843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Таблица. Точка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0" y="1916832"/>
                <a:ext cx="3888432" cy="375552"/>
              </a:xfrm>
              <a:prstGeom prst="rect">
                <a:avLst/>
              </a:prstGeom>
              <a:blipFill rotWithShape="1">
                <a:blip r:embed="rId3"/>
                <a:stretch>
                  <a:fillRect l="-1254" t="-4839" b="-25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единительная линия 7"/>
          <p:cNvCxnSpPr/>
          <p:nvPr/>
        </p:nvCxnSpPr>
        <p:spPr>
          <a:xfrm>
            <a:off x="-540568" y="-31541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1520" y="5229200"/>
                <a:ext cx="8640960" cy="1008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Этап 1.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𝑊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𝑋</m:t>
                    </m:r>
                    <m:r>
                      <a:rPr lang="en-US" sz="2000" b="0" i="1" smtClean="0">
                        <a:latin typeface="Cambria Math"/>
                      </a:rPr>
                      <m:t>)→</m:t>
                    </m:r>
                    <m:r>
                      <a:rPr lang="en-US" sz="2000" b="0" i="1" smtClean="0">
                        <a:latin typeface="Cambria Math"/>
                      </a:rPr>
                      <m:t>𝑚𝑖𝑛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должно быть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𝑊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ru-RU" sz="20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ru-RU" dirty="0" smtClean="0"/>
                  <a:t>, вычеркиваем столбец по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ru-RU" dirty="0" smtClean="0"/>
                  <a:t> и строку по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𝑊</m:t>
                    </m:r>
                  </m:oMath>
                </a14:m>
                <a:endParaRPr lang="ru-RU" sz="2000" dirty="0" smtClean="0"/>
              </a:p>
              <a:p>
                <a:r>
                  <a:rPr lang="ru-RU" dirty="0"/>
                  <a:t>Этап </a:t>
                </a:r>
                <a:r>
                  <a:rPr lang="ru-RU" dirty="0" smtClean="0"/>
                  <a:t>2.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  </m:t>
                    </m:r>
                    <m:r>
                      <a:rPr lang="en-US" sz="2000" b="0" i="1" smtClean="0">
                        <a:latin typeface="Cambria Math"/>
                      </a:rPr>
                      <m:t>𝑍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𝑋</m:t>
                    </m:r>
                    <m:r>
                      <a:rPr lang="en-US" sz="2000" b="0" i="1" smtClean="0">
                        <a:latin typeface="Cambria Math"/>
                      </a:rPr>
                      <m:t>)→</m:t>
                    </m:r>
                    <m:r>
                      <a:rPr lang="en-US" sz="2000" b="0" i="1" smtClean="0">
                        <a:latin typeface="Cambria Math"/>
                      </a:rPr>
                      <m:t>𝑚𝑎𝑥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229200"/>
                <a:ext cx="8640960" cy="1008546"/>
              </a:xfrm>
              <a:prstGeom prst="rect">
                <a:avLst/>
              </a:prstGeom>
              <a:blipFill rotWithShape="1">
                <a:blip r:embed="rId4"/>
                <a:stretch>
                  <a:fillRect l="-564" t="-606" r="-776" b="-84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14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Симплекс-метод (вопрос)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Каким алгоритмом следует решать следующую ЗЛП?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1"/>
              <p:cNvSpPr txBox="1">
                <a:spLocks/>
              </p:cNvSpPr>
              <p:nvPr/>
            </p:nvSpPr>
            <p:spPr bwMode="auto">
              <a:xfrm>
                <a:off x="1259632" y="3068960"/>
                <a:ext cx="5112568" cy="2160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47675" indent="-447675" algn="l" rtl="0" eaLnBrk="1" fontAlgn="base" hangingPunct="1">
                  <a:spcBef>
                    <a:spcPts val="0"/>
                  </a:spcBef>
                  <a:spcAft>
                    <a:spcPts val="1200"/>
                  </a:spcAft>
                  <a:buFontTx/>
                  <a:buBlip>
                    <a:blip r:embed="rId2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8038" indent="-350838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3"/>
                  </a:buBlip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339725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4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85000"/>
                  <a:buFontTx/>
                  <a:buBlip>
                    <a:blip r:embed="rId5"/>
                  </a:buBlip>
                  <a:tabLst>
                    <a:tab pos="17018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sz="2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Z(X</a:t>
                </a:r>
                <a:r>
                  <a:rPr lang="en-US" sz="2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ru-RU" sz="2400" b="1" i="1" smtClean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</a:rPr>
                      <m:t>𝟒</m:t>
                    </m:r>
                    <m:sSub>
                      <m:sSubPr>
                        <m:ctrlPr>
                          <a:rPr lang="ru-RU" sz="24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</a:rPr>
                      <m:t>𝟔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</a:rPr>
                      <m:t>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</a:rPr>
                      <m:t>𝒎𝒊𝒏</m:t>
                    </m:r>
                  </m:oMath>
                </a14:m>
                <a:endParaRPr 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𝟏</m:t>
                      </m:r>
                      <m:sSub>
                        <m:sSubPr>
                          <m:ctrlPr>
                            <a:rPr lang="ru-RU" sz="24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𝟑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𝟗</m:t>
                      </m:r>
                    </m:oMath>
                  </m:oMathPara>
                </a14:m>
                <a:endParaRPr 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𝟎</m:t>
                      </m:r>
                      <m:sSub>
                        <m:sSubPr>
                          <m:ctrlPr>
                            <a:rPr lang="ru-RU" sz="24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𝟒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𝟖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𝟐</m:t>
                      </m:r>
                      <m:sSub>
                        <m:sSubPr>
                          <m:ctrlPr>
                            <a:rPr lang="ru-RU" sz="24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𝟓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𝟏𝟐</m:t>
                      </m:r>
                    </m:oMath>
                  </m:oMathPara>
                </a14:m>
                <a:endParaRPr 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Tx/>
                  <a:buNone/>
                </a:pPr>
                <a:endParaRPr 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Tx/>
                  <a:buNone/>
                </a:pP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Tx/>
                  <a:buNone/>
                </a:pPr>
                <a:endParaRPr lang="ru-RU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Объект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632" y="3068960"/>
                <a:ext cx="5112568" cy="2160239"/>
              </a:xfrm>
              <a:prstGeom prst="rect">
                <a:avLst/>
              </a:prstGeom>
              <a:blipFill rotWithShape="1">
                <a:blip r:embed="rId6"/>
                <a:stretch>
                  <a:fillRect l="-1909" t="-1972" b="-146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28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Симплекс-метод (вопрос)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Каким алгоритмом следует решать следующую ЗЛП?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1"/>
              <p:cNvSpPr txBox="1">
                <a:spLocks/>
              </p:cNvSpPr>
              <p:nvPr/>
            </p:nvSpPr>
            <p:spPr bwMode="auto">
              <a:xfrm>
                <a:off x="1259632" y="3068960"/>
                <a:ext cx="5112568" cy="2160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47675" indent="-447675" algn="l" rtl="0" eaLnBrk="1" fontAlgn="base" hangingPunct="1">
                  <a:spcBef>
                    <a:spcPts val="0"/>
                  </a:spcBef>
                  <a:spcAft>
                    <a:spcPts val="1200"/>
                  </a:spcAft>
                  <a:buFontTx/>
                  <a:buBlip>
                    <a:blip r:embed="rId2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8038" indent="-350838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3"/>
                  </a:buBlip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339725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4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85000"/>
                  <a:buFontTx/>
                  <a:buBlip>
                    <a:blip r:embed="rId5"/>
                  </a:buBlip>
                  <a:tabLst>
                    <a:tab pos="17018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sz="2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Z(X</a:t>
                </a:r>
                <a:r>
                  <a:rPr lang="en-US" sz="2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ru-RU" sz="2400" b="1" i="1" smtClean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</a:rPr>
                      <m:t>𝟒</m:t>
                    </m:r>
                    <m:sSub>
                      <m:sSubPr>
                        <m:ctrlPr>
                          <a:rPr lang="ru-RU" sz="24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</a:rPr>
                      <m:t>𝟔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</a:rPr>
                      <m:t>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</a:rPr>
                      <m:t>𝒎𝒊𝒏</m:t>
                    </m:r>
                  </m:oMath>
                </a14:m>
                <a:endParaRPr 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𝟏</m:t>
                      </m:r>
                      <m:sSub>
                        <m:sSubPr>
                          <m:ctrlPr>
                            <a:rPr lang="ru-RU" sz="24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𝟑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𝟗</m:t>
                      </m:r>
                    </m:oMath>
                  </m:oMathPara>
                </a14:m>
                <a:endParaRPr 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𝟎</m:t>
                      </m:r>
                      <m:sSub>
                        <m:sSubPr>
                          <m:ctrlPr>
                            <a:rPr lang="ru-RU" sz="24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𝟒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𝟖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𝟐</m:t>
                      </m:r>
                      <m:sSub>
                        <m:sSubPr>
                          <m:ctrlPr>
                            <a:rPr lang="ru-RU" sz="24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𝟓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𝟏𝟐</m:t>
                      </m:r>
                    </m:oMath>
                  </m:oMathPara>
                </a14:m>
                <a:endParaRPr 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Tx/>
                  <a:buNone/>
                </a:pPr>
                <a:endParaRPr 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Tx/>
                  <a:buNone/>
                </a:pP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Tx/>
                  <a:buNone/>
                </a:pPr>
                <a:endParaRPr lang="ru-RU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Объект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632" y="3068960"/>
                <a:ext cx="5112568" cy="2160239"/>
              </a:xfrm>
              <a:prstGeom prst="rect">
                <a:avLst/>
              </a:prstGeom>
              <a:blipFill rotWithShape="1">
                <a:blip r:embed="rId6"/>
                <a:stretch>
                  <a:fillRect l="-1909" t="-1972" b="-146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99592" y="5860700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Ответ: двойственным.</a:t>
            </a:r>
          </a:p>
          <a:p>
            <a:r>
              <a:rPr lang="ru-RU" dirty="0" smtClean="0"/>
              <a:t>Признак оптимальности выполнен, допустимость - нет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355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>
                <a:effectLst/>
              </a:rPr>
              <a:t>Тема 3: Двойственность задач линейного программирования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78112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 этом </a:t>
            </a:r>
            <a:r>
              <a:rPr lang="ru-RU" dirty="0" err="1"/>
              <a:t>вебинаре</a:t>
            </a:r>
            <a:r>
              <a:rPr lang="ru-RU" dirty="0"/>
              <a:t> мы обсудим двойственность задач в линейном программировании. 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взаимосвязь </a:t>
            </a:r>
            <a:r>
              <a:rPr lang="ru-RU" dirty="0"/>
              <a:t>прямой и обратной задачи линейного </a:t>
            </a:r>
            <a:r>
              <a:rPr lang="ru-RU" dirty="0" smtClean="0"/>
              <a:t>программирования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теоремы </a:t>
            </a:r>
            <a:r>
              <a:rPr lang="ru-RU" dirty="0"/>
              <a:t>двойственности.  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</a:t>
            </a:r>
            <a:r>
              <a:rPr lang="ru-RU" dirty="0" smtClean="0"/>
              <a:t>окажем </a:t>
            </a:r>
            <a:r>
              <a:rPr lang="ru-RU" dirty="0"/>
              <a:t>экономический анализ ресурсных ограничений  задачи планирования производства графическим и табличным способом. </a:t>
            </a:r>
          </a:p>
          <a:p>
            <a:pPr marL="0" indent="0">
              <a:buNone/>
            </a:pPr>
            <a:r>
              <a:rPr lang="ru-RU" i="1" dirty="0"/>
              <a:t> 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960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Заголовок 1"/>
          <p:cNvSpPr>
            <a:spLocks noGrp="1"/>
          </p:cNvSpPr>
          <p:nvPr>
            <p:ph type="title"/>
          </p:nvPr>
        </p:nvSpPr>
        <p:spPr>
          <a:xfrm>
            <a:off x="1074738" y="2643188"/>
            <a:ext cx="6994525" cy="1071562"/>
          </a:xfrm>
        </p:spPr>
        <p:txBody>
          <a:bodyPr/>
          <a:lstStyle/>
          <a:p>
            <a:pPr eaLnBrk="1" hangingPunct="1"/>
            <a:r>
              <a:rPr lang="ru-RU" dirty="0" smtClean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2574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7138988" cy="1152525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1800" dirty="0" smtClean="0">
                <a:solidFill>
                  <a:srgbClr val="FF9900"/>
                </a:solidFill>
              </a:rPr>
              <a:t> </a:t>
            </a:r>
            <a:r>
              <a:rPr lang="ru-RU" altLang="ru-RU" sz="3200" dirty="0">
                <a:cs typeface="Times New Roman" pitchFamily="18" charset="0"/>
              </a:rPr>
              <a:t>Классификация задач и методов линейного программирования</a:t>
            </a:r>
            <a:endParaRPr lang="ru-RU" altLang="ru-RU" sz="3200" dirty="0" smtClean="0">
              <a:effectLst/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250825" y="2060575"/>
            <a:ext cx="8785225" cy="4176713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endParaRPr lang="ru-RU" altLang="ru-RU" sz="900" smtClean="0"/>
          </a:p>
          <a:p>
            <a:pPr marL="457200" indent="-457200" eaLnBrk="1" hangingPunct="1">
              <a:lnSpc>
                <a:spcPct val="90000"/>
              </a:lnSpc>
            </a:pPr>
            <a:endParaRPr lang="ru-RU" altLang="ru-RU" sz="1000" smtClean="0"/>
          </a:p>
        </p:txBody>
      </p:sp>
      <p:sp>
        <p:nvSpPr>
          <p:cNvPr id="430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sp>
        <p:nvSpPr>
          <p:cNvPr id="4301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sp>
        <p:nvSpPr>
          <p:cNvPr id="430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sp>
        <p:nvSpPr>
          <p:cNvPr id="4301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sp>
        <p:nvSpPr>
          <p:cNvPr id="43015" name="Rectangle 63"/>
          <p:cNvSpPr>
            <a:spLocks noChangeArrowheads="1"/>
          </p:cNvSpPr>
          <p:nvPr/>
        </p:nvSpPr>
        <p:spPr bwMode="auto">
          <a:xfrm>
            <a:off x="0" y="1282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grpSp>
        <p:nvGrpSpPr>
          <p:cNvPr id="43016" name="Group 16"/>
          <p:cNvGrpSpPr>
            <a:grpSpLocks/>
          </p:cNvGrpSpPr>
          <p:nvPr/>
        </p:nvGrpSpPr>
        <p:grpSpPr bwMode="auto">
          <a:xfrm>
            <a:off x="179388" y="1557338"/>
            <a:ext cx="8856662" cy="4895850"/>
            <a:chOff x="1740" y="1619"/>
            <a:chExt cx="9381" cy="5748"/>
          </a:xfrm>
        </p:grpSpPr>
        <p:sp>
          <p:nvSpPr>
            <p:cNvPr id="43018" name="AutoShape 62"/>
            <p:cNvSpPr>
              <a:spLocks noChangeArrowheads="1"/>
            </p:cNvSpPr>
            <p:nvPr/>
          </p:nvSpPr>
          <p:spPr bwMode="auto">
            <a:xfrm>
              <a:off x="4640" y="1619"/>
              <a:ext cx="2321" cy="64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200" b="1">
                  <a:cs typeface="Times New Roman" pitchFamily="18" charset="0"/>
                </a:rPr>
                <a:t>Задачи линейного</a:t>
              </a:r>
              <a:endParaRPr lang="ru-RU" altLang="ru-RU" sz="900"/>
            </a:p>
            <a:p>
              <a:pPr algn="ctr" eaLnBrk="0" hangingPunct="0"/>
              <a:r>
                <a:rPr lang="ru-RU" altLang="ru-RU" sz="1200" b="1">
                  <a:cs typeface="Times New Roman" pitchFamily="18" charset="0"/>
                </a:rPr>
                <a:t>программирования</a:t>
              </a:r>
              <a:endParaRPr lang="ru-RU" altLang="ru-RU"/>
            </a:p>
          </p:txBody>
        </p:sp>
        <p:sp>
          <p:nvSpPr>
            <p:cNvPr id="43019" name="AutoShape 61"/>
            <p:cNvSpPr>
              <a:spLocks noChangeArrowheads="1"/>
            </p:cNvSpPr>
            <p:nvPr/>
          </p:nvSpPr>
          <p:spPr bwMode="auto">
            <a:xfrm>
              <a:off x="1740" y="2730"/>
              <a:ext cx="2321" cy="45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200" b="1" i="1">
                  <a:cs typeface="Times New Roman" pitchFamily="18" charset="0"/>
                </a:rPr>
                <a:t>Непрерывные ЗЛП</a:t>
              </a:r>
              <a:endParaRPr lang="ru-RU" altLang="ru-RU"/>
            </a:p>
          </p:txBody>
        </p:sp>
        <p:sp>
          <p:nvSpPr>
            <p:cNvPr id="43020" name="AutoShape 60"/>
            <p:cNvSpPr>
              <a:spLocks noChangeArrowheads="1"/>
            </p:cNvSpPr>
            <p:nvPr/>
          </p:nvSpPr>
          <p:spPr bwMode="auto">
            <a:xfrm>
              <a:off x="8160" y="2730"/>
              <a:ext cx="2321" cy="45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200" b="1" i="1">
                  <a:cs typeface="Times New Roman" pitchFamily="18" charset="0"/>
                </a:rPr>
                <a:t>Дискретные ЗЛП</a:t>
              </a:r>
              <a:endParaRPr lang="ru-RU" altLang="ru-RU"/>
            </a:p>
          </p:txBody>
        </p:sp>
        <p:sp>
          <p:nvSpPr>
            <p:cNvPr id="43021" name="AutoShape 59"/>
            <p:cNvSpPr>
              <a:spLocks noChangeArrowheads="1"/>
            </p:cNvSpPr>
            <p:nvPr/>
          </p:nvSpPr>
          <p:spPr bwMode="auto">
            <a:xfrm>
              <a:off x="4640" y="3576"/>
              <a:ext cx="2486" cy="64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200" b="1" i="1">
                  <a:cs typeface="Times New Roman" pitchFamily="18" charset="0"/>
                </a:rPr>
                <a:t>Задачи </a:t>
              </a:r>
              <a:endParaRPr lang="ru-RU" altLang="ru-RU" sz="900"/>
            </a:p>
            <a:p>
              <a:pPr algn="ctr" eaLnBrk="0" hangingPunct="0"/>
              <a:r>
                <a:rPr lang="ru-RU" altLang="ru-RU" sz="1200" b="1" i="1">
                  <a:cs typeface="Times New Roman" pitchFamily="18" charset="0"/>
                </a:rPr>
                <a:t>транспортного типа</a:t>
              </a:r>
              <a:endParaRPr lang="ru-RU" altLang="ru-RU"/>
            </a:p>
          </p:txBody>
        </p:sp>
        <p:sp>
          <p:nvSpPr>
            <p:cNvPr id="43022" name="AutoShape 58"/>
            <p:cNvSpPr>
              <a:spLocks noChangeArrowheads="1"/>
            </p:cNvSpPr>
            <p:nvPr/>
          </p:nvSpPr>
          <p:spPr bwMode="auto">
            <a:xfrm>
              <a:off x="7441" y="3591"/>
              <a:ext cx="981" cy="654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200" b="1">
                  <a:cs typeface="Times New Roman" pitchFamily="18" charset="0"/>
                </a:rPr>
                <a:t>Общего</a:t>
              </a:r>
              <a:endParaRPr lang="ru-RU" altLang="ru-RU" sz="900"/>
            </a:p>
            <a:p>
              <a:pPr algn="ctr" eaLnBrk="0" hangingPunct="0"/>
              <a:r>
                <a:rPr lang="ru-RU" altLang="ru-RU" sz="1200" b="1">
                  <a:cs typeface="Times New Roman" pitchFamily="18" charset="0"/>
                </a:rPr>
                <a:t>вида</a:t>
              </a:r>
              <a:endParaRPr lang="ru-RU" altLang="ru-RU"/>
            </a:p>
          </p:txBody>
        </p:sp>
        <p:sp>
          <p:nvSpPr>
            <p:cNvPr id="43023" name="AutoShape 57"/>
            <p:cNvSpPr>
              <a:spLocks noChangeArrowheads="1"/>
            </p:cNvSpPr>
            <p:nvPr/>
          </p:nvSpPr>
          <p:spPr bwMode="auto">
            <a:xfrm>
              <a:off x="8528" y="3561"/>
              <a:ext cx="1438" cy="68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200" b="1">
                  <a:cs typeface="Times New Roman" pitchFamily="18" charset="0"/>
                </a:rPr>
                <a:t>С неделимостями</a:t>
              </a:r>
              <a:endParaRPr lang="ru-RU" altLang="ru-RU"/>
            </a:p>
          </p:txBody>
        </p:sp>
        <p:sp>
          <p:nvSpPr>
            <p:cNvPr id="43024" name="AutoShape 56"/>
            <p:cNvSpPr>
              <a:spLocks noChangeArrowheads="1"/>
            </p:cNvSpPr>
            <p:nvPr/>
          </p:nvSpPr>
          <p:spPr bwMode="auto">
            <a:xfrm>
              <a:off x="10080" y="3576"/>
              <a:ext cx="981" cy="68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200" b="1">
                  <a:cs typeface="Times New Roman" pitchFamily="18" charset="0"/>
                </a:rPr>
                <a:t>Общего</a:t>
              </a:r>
              <a:endParaRPr lang="ru-RU" altLang="ru-RU" sz="900"/>
            </a:p>
            <a:p>
              <a:pPr algn="ctr" eaLnBrk="0" hangingPunct="0"/>
              <a:r>
                <a:rPr lang="ru-RU" altLang="ru-RU" sz="1200" b="1">
                  <a:cs typeface="Times New Roman" pitchFamily="18" charset="0"/>
                </a:rPr>
                <a:t>вида</a:t>
              </a:r>
              <a:endParaRPr lang="ru-RU" altLang="ru-RU"/>
            </a:p>
          </p:txBody>
        </p:sp>
        <p:sp>
          <p:nvSpPr>
            <p:cNvPr id="43025" name="AutoShape 55"/>
            <p:cNvSpPr>
              <a:spLocks noChangeArrowheads="1"/>
            </p:cNvSpPr>
            <p:nvPr/>
          </p:nvSpPr>
          <p:spPr bwMode="auto">
            <a:xfrm>
              <a:off x="1760" y="3576"/>
              <a:ext cx="2321" cy="45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200" b="1">
                  <a:cs typeface="Times New Roman" pitchFamily="18" charset="0"/>
                </a:rPr>
                <a:t>ЗЛП общего вида</a:t>
              </a:r>
              <a:endParaRPr lang="ru-RU" altLang="ru-RU"/>
            </a:p>
          </p:txBody>
        </p:sp>
        <p:sp>
          <p:nvSpPr>
            <p:cNvPr id="43026" name="AutoShape 54"/>
            <p:cNvSpPr>
              <a:spLocks noChangeArrowheads="1"/>
            </p:cNvSpPr>
            <p:nvPr/>
          </p:nvSpPr>
          <p:spPr bwMode="auto">
            <a:xfrm>
              <a:off x="4185" y="4592"/>
              <a:ext cx="981" cy="68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200" b="1">
                  <a:cs typeface="Times New Roman" pitchFamily="18" charset="0"/>
                </a:rPr>
                <a:t>Транс-портная</a:t>
              </a:r>
              <a:endParaRPr lang="ru-RU" altLang="ru-RU"/>
            </a:p>
          </p:txBody>
        </p:sp>
        <p:sp>
          <p:nvSpPr>
            <p:cNvPr id="43027" name="AutoShape 53"/>
            <p:cNvSpPr>
              <a:spLocks noChangeArrowheads="1"/>
            </p:cNvSpPr>
            <p:nvPr/>
          </p:nvSpPr>
          <p:spPr bwMode="auto">
            <a:xfrm>
              <a:off x="5245" y="4592"/>
              <a:ext cx="1141" cy="68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200" b="1">
                  <a:cs typeface="Times New Roman" pitchFamily="18" charset="0"/>
                </a:rPr>
                <a:t>Потоки </a:t>
              </a:r>
              <a:endParaRPr lang="ru-RU" altLang="ru-RU" sz="900"/>
            </a:p>
            <a:p>
              <a:pPr algn="ctr" eaLnBrk="0" hangingPunct="0"/>
              <a:r>
                <a:rPr lang="ru-RU" altLang="ru-RU" sz="1200" b="1">
                  <a:cs typeface="Times New Roman" pitchFamily="18" charset="0"/>
                </a:rPr>
                <a:t>в сетях</a:t>
              </a:r>
              <a:endParaRPr lang="ru-RU" altLang="ru-RU"/>
            </a:p>
          </p:txBody>
        </p:sp>
        <p:sp>
          <p:nvSpPr>
            <p:cNvPr id="43028" name="AutoShape 52"/>
            <p:cNvSpPr>
              <a:spLocks noChangeArrowheads="1"/>
            </p:cNvSpPr>
            <p:nvPr/>
          </p:nvSpPr>
          <p:spPr bwMode="auto">
            <a:xfrm>
              <a:off x="6465" y="4592"/>
              <a:ext cx="1021" cy="68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200" b="1">
                  <a:cs typeface="Times New Roman" pitchFamily="18" charset="0"/>
                </a:rPr>
                <a:t>О назна-</a:t>
              </a:r>
              <a:endParaRPr lang="ru-RU" altLang="ru-RU" sz="900"/>
            </a:p>
            <a:p>
              <a:pPr algn="ctr" eaLnBrk="0" hangingPunct="0"/>
              <a:r>
                <a:rPr lang="ru-RU" altLang="ru-RU" sz="1200" b="1">
                  <a:cs typeface="Times New Roman" pitchFamily="18" charset="0"/>
                </a:rPr>
                <a:t>чениях</a:t>
              </a:r>
              <a:endParaRPr lang="ru-RU" altLang="ru-RU"/>
            </a:p>
          </p:txBody>
        </p:sp>
        <p:sp>
          <p:nvSpPr>
            <p:cNvPr id="43029" name="AutoShape 51"/>
            <p:cNvSpPr>
              <a:spLocks noChangeArrowheads="1"/>
            </p:cNvSpPr>
            <p:nvPr/>
          </p:nvSpPr>
          <p:spPr bwMode="auto">
            <a:xfrm>
              <a:off x="10105" y="4592"/>
              <a:ext cx="981" cy="967"/>
            </a:xfrm>
            <a:prstGeom prst="roundRect">
              <a:avLst>
                <a:gd name="adj" fmla="val 16667"/>
              </a:avLst>
            </a:prstGeom>
            <a:pattFill prst="smGrid">
              <a:fgClr>
                <a:srgbClr val="A6A6A6"/>
              </a:fgClr>
              <a:bgClr>
                <a:srgbClr val="F2F2F2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200" b="1">
                  <a:cs typeface="Times New Roman" pitchFamily="18" charset="0"/>
                </a:rPr>
                <a:t>Задача</a:t>
              </a:r>
              <a:endParaRPr lang="ru-RU" altLang="ru-RU" sz="900"/>
            </a:p>
            <a:p>
              <a:pPr algn="ctr" eaLnBrk="0" hangingPunct="0"/>
              <a:r>
                <a:rPr lang="ru-RU" altLang="ru-RU" sz="1200" b="1">
                  <a:cs typeface="Times New Roman" pitchFamily="18" charset="0"/>
                </a:rPr>
                <a:t>комми-вояжера</a:t>
              </a:r>
              <a:endParaRPr lang="ru-RU" altLang="ru-RU"/>
            </a:p>
          </p:txBody>
        </p:sp>
        <p:sp>
          <p:nvSpPr>
            <p:cNvPr id="43030" name="AutoShape 50"/>
            <p:cNvSpPr>
              <a:spLocks noChangeArrowheads="1"/>
            </p:cNvSpPr>
            <p:nvPr/>
          </p:nvSpPr>
          <p:spPr bwMode="auto">
            <a:xfrm>
              <a:off x="8835" y="4592"/>
              <a:ext cx="981" cy="967"/>
            </a:xfrm>
            <a:prstGeom prst="roundRect">
              <a:avLst>
                <a:gd name="adj" fmla="val 16667"/>
              </a:avLst>
            </a:prstGeom>
            <a:pattFill prst="smGrid">
              <a:fgClr>
                <a:srgbClr val="A6A6A6"/>
              </a:fgClr>
              <a:bgClr>
                <a:srgbClr val="F2F2F2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200" b="1">
                  <a:cs typeface="Times New Roman" pitchFamily="18" charset="0"/>
                </a:rPr>
                <a:t>Задача</a:t>
              </a:r>
              <a:endParaRPr lang="ru-RU" altLang="ru-RU" sz="900"/>
            </a:p>
            <a:p>
              <a:pPr algn="ctr" eaLnBrk="0" hangingPunct="0"/>
              <a:r>
                <a:rPr lang="ru-RU" altLang="ru-RU" sz="1200" b="1">
                  <a:cs typeface="Times New Roman" pitchFamily="18" charset="0"/>
                </a:rPr>
                <a:t>о</a:t>
              </a:r>
              <a:endParaRPr lang="ru-RU" altLang="ru-RU" sz="900"/>
            </a:p>
            <a:p>
              <a:pPr algn="ctr" eaLnBrk="0" hangingPunct="0"/>
              <a:r>
                <a:rPr lang="ru-RU" altLang="ru-RU" sz="1200" b="1">
                  <a:cs typeface="Times New Roman" pitchFamily="18" charset="0"/>
                </a:rPr>
                <a:t>рюкзаке</a:t>
              </a:r>
              <a:endParaRPr lang="ru-RU" altLang="ru-RU"/>
            </a:p>
          </p:txBody>
        </p:sp>
        <p:sp>
          <p:nvSpPr>
            <p:cNvPr id="43031" name="AutoShape 49"/>
            <p:cNvSpPr>
              <a:spLocks noChangeArrowheads="1"/>
            </p:cNvSpPr>
            <p:nvPr/>
          </p:nvSpPr>
          <p:spPr bwMode="auto">
            <a:xfrm>
              <a:off x="2845" y="4592"/>
              <a:ext cx="1181" cy="678"/>
            </a:xfrm>
            <a:prstGeom prst="roundRect">
              <a:avLst>
                <a:gd name="adj" fmla="val 16667"/>
              </a:avLst>
            </a:prstGeom>
            <a:pattFill prst="smGrid">
              <a:fgClr>
                <a:srgbClr val="A6A6A6"/>
              </a:fgClr>
              <a:bgClr>
                <a:srgbClr val="F2F2F2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200" b="1">
                  <a:cs typeface="Times New Roman" pitchFamily="18" charset="0"/>
                </a:rPr>
                <a:t>Обратная ЗЛП</a:t>
              </a:r>
              <a:endParaRPr lang="ru-RU" altLang="ru-RU"/>
            </a:p>
          </p:txBody>
        </p:sp>
        <p:sp>
          <p:nvSpPr>
            <p:cNvPr id="43032" name="AutoShape 48"/>
            <p:cNvSpPr>
              <a:spLocks noChangeArrowheads="1"/>
            </p:cNvSpPr>
            <p:nvPr/>
          </p:nvSpPr>
          <p:spPr bwMode="auto">
            <a:xfrm>
              <a:off x="1770" y="4592"/>
              <a:ext cx="981" cy="679"/>
            </a:xfrm>
            <a:prstGeom prst="roundRect">
              <a:avLst>
                <a:gd name="adj" fmla="val 16667"/>
              </a:avLst>
            </a:prstGeom>
            <a:pattFill prst="smGrid">
              <a:fgClr>
                <a:srgbClr val="A6A6A6"/>
              </a:fgClr>
              <a:bgClr>
                <a:srgbClr val="F2F2F2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200" b="1">
                  <a:cs typeface="Times New Roman" pitchFamily="18" charset="0"/>
                </a:rPr>
                <a:t>Прямая ЗЛП</a:t>
              </a:r>
              <a:endParaRPr lang="ru-RU" altLang="ru-RU"/>
            </a:p>
          </p:txBody>
        </p:sp>
        <p:sp>
          <p:nvSpPr>
            <p:cNvPr id="43033" name="Line 47"/>
            <p:cNvSpPr>
              <a:spLocks noChangeShapeType="1"/>
            </p:cNvSpPr>
            <p:nvPr/>
          </p:nvSpPr>
          <p:spPr bwMode="auto">
            <a:xfrm>
              <a:off x="9345" y="1964"/>
              <a:ext cx="1" cy="7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34" name="Line 46"/>
            <p:cNvSpPr>
              <a:spLocks noChangeShapeType="1"/>
            </p:cNvSpPr>
            <p:nvPr/>
          </p:nvSpPr>
          <p:spPr bwMode="auto">
            <a:xfrm flipH="1">
              <a:off x="6960" y="1964"/>
              <a:ext cx="238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35" name="Line 45"/>
            <p:cNvSpPr>
              <a:spLocks noChangeShapeType="1"/>
            </p:cNvSpPr>
            <p:nvPr/>
          </p:nvSpPr>
          <p:spPr bwMode="auto">
            <a:xfrm>
              <a:off x="2895" y="1964"/>
              <a:ext cx="1" cy="7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36" name="Line 44"/>
            <p:cNvSpPr>
              <a:spLocks noChangeShapeType="1"/>
            </p:cNvSpPr>
            <p:nvPr/>
          </p:nvSpPr>
          <p:spPr bwMode="auto">
            <a:xfrm>
              <a:off x="2910" y="1964"/>
              <a:ext cx="172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37" name="Line 43"/>
            <p:cNvSpPr>
              <a:spLocks noChangeShapeType="1"/>
            </p:cNvSpPr>
            <p:nvPr/>
          </p:nvSpPr>
          <p:spPr bwMode="auto">
            <a:xfrm>
              <a:off x="4080" y="2970"/>
              <a:ext cx="1711" cy="6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38" name="Line 42"/>
            <p:cNvSpPr>
              <a:spLocks noChangeShapeType="1"/>
            </p:cNvSpPr>
            <p:nvPr/>
          </p:nvSpPr>
          <p:spPr bwMode="auto">
            <a:xfrm flipH="1">
              <a:off x="6240" y="2970"/>
              <a:ext cx="1921" cy="6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39" name="Line 41"/>
            <p:cNvSpPr>
              <a:spLocks noChangeShapeType="1"/>
            </p:cNvSpPr>
            <p:nvPr/>
          </p:nvSpPr>
          <p:spPr bwMode="auto">
            <a:xfrm>
              <a:off x="9345" y="3194"/>
              <a:ext cx="1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40" name="Line 40"/>
            <p:cNvSpPr>
              <a:spLocks noChangeShapeType="1"/>
            </p:cNvSpPr>
            <p:nvPr/>
          </p:nvSpPr>
          <p:spPr bwMode="auto">
            <a:xfrm>
              <a:off x="9360" y="3209"/>
              <a:ext cx="1201" cy="3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41" name="Line 39"/>
            <p:cNvSpPr>
              <a:spLocks noChangeShapeType="1"/>
            </p:cNvSpPr>
            <p:nvPr/>
          </p:nvSpPr>
          <p:spPr bwMode="auto">
            <a:xfrm flipH="1">
              <a:off x="8115" y="3209"/>
              <a:ext cx="1201" cy="3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42" name="Line 38"/>
            <p:cNvSpPr>
              <a:spLocks noChangeShapeType="1"/>
            </p:cNvSpPr>
            <p:nvPr/>
          </p:nvSpPr>
          <p:spPr bwMode="auto">
            <a:xfrm>
              <a:off x="9330" y="4260"/>
              <a:ext cx="1" cy="3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43" name="Line 37"/>
            <p:cNvSpPr>
              <a:spLocks noChangeShapeType="1"/>
            </p:cNvSpPr>
            <p:nvPr/>
          </p:nvSpPr>
          <p:spPr bwMode="auto">
            <a:xfrm>
              <a:off x="10590" y="4260"/>
              <a:ext cx="1" cy="3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44" name="Line 36"/>
            <p:cNvSpPr>
              <a:spLocks noChangeShapeType="1"/>
            </p:cNvSpPr>
            <p:nvPr/>
          </p:nvSpPr>
          <p:spPr bwMode="auto">
            <a:xfrm>
              <a:off x="2895" y="3209"/>
              <a:ext cx="1" cy="3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45" name="Line 35"/>
            <p:cNvSpPr>
              <a:spLocks noChangeShapeType="1"/>
            </p:cNvSpPr>
            <p:nvPr/>
          </p:nvSpPr>
          <p:spPr bwMode="auto">
            <a:xfrm flipV="1">
              <a:off x="2265" y="4035"/>
              <a:ext cx="1" cy="5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46" name="Line 34"/>
            <p:cNvSpPr>
              <a:spLocks noChangeShapeType="1"/>
            </p:cNvSpPr>
            <p:nvPr/>
          </p:nvSpPr>
          <p:spPr bwMode="auto">
            <a:xfrm>
              <a:off x="3465" y="4035"/>
              <a:ext cx="1" cy="5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47" name="AutoShape 33"/>
            <p:cNvSpPr>
              <a:spLocks noChangeArrowheads="1"/>
            </p:cNvSpPr>
            <p:nvPr/>
          </p:nvSpPr>
          <p:spPr bwMode="auto">
            <a:xfrm>
              <a:off x="1780" y="5967"/>
              <a:ext cx="2021" cy="1400"/>
            </a:xfrm>
            <a:prstGeom prst="roundRect">
              <a:avLst>
                <a:gd name="adj" fmla="val 16667"/>
              </a:avLst>
            </a:prstGeom>
            <a:pattFill prst="pct90">
              <a:fgClr>
                <a:srgbClr val="CCCCCC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000" b="1">
                  <a:cs typeface="Times New Roman" pitchFamily="18" charset="0"/>
                </a:rPr>
                <a:t>Симплекс-методы:</a:t>
              </a:r>
              <a:endParaRPr lang="ru-RU" altLang="ru-RU" sz="900"/>
            </a:p>
            <a:p>
              <a:pPr algn="just" eaLnBrk="0" hangingPunct="0"/>
              <a:r>
                <a:rPr lang="ru-RU" altLang="ru-RU" sz="1000" b="1">
                  <a:cs typeface="Times New Roman" pitchFamily="18" charset="0"/>
                </a:rPr>
                <a:t>прямой,</a:t>
              </a:r>
              <a:endParaRPr lang="ru-RU" altLang="ru-RU" sz="900"/>
            </a:p>
            <a:p>
              <a:pPr algn="just" eaLnBrk="0" hangingPunct="0"/>
              <a:r>
                <a:rPr lang="ru-RU" altLang="ru-RU" sz="1000" b="1">
                  <a:cs typeface="Times New Roman" pitchFamily="18" charset="0"/>
                </a:rPr>
                <a:t>двойственный,</a:t>
              </a:r>
              <a:endParaRPr lang="ru-RU" altLang="ru-RU" sz="900"/>
            </a:p>
            <a:p>
              <a:pPr algn="just" eaLnBrk="0" hangingPunct="0"/>
              <a:r>
                <a:rPr lang="ru-RU" altLang="ru-RU" sz="1000" b="1">
                  <a:cs typeface="Times New Roman" pitchFamily="18" charset="0"/>
                </a:rPr>
                <a:t>двухэтапный. </a:t>
              </a:r>
              <a:endParaRPr lang="ru-RU" altLang="ru-RU" sz="900"/>
            </a:p>
            <a:p>
              <a:pPr algn="just" eaLnBrk="0" hangingPunct="0"/>
              <a:r>
                <a:rPr lang="ru-RU" altLang="ru-RU" sz="1000" b="1">
                  <a:cs typeface="Times New Roman" pitchFamily="18" charset="0"/>
                </a:rPr>
                <a:t> Анализ модели ЛП</a:t>
              </a:r>
              <a:endParaRPr lang="ru-RU" altLang="ru-RU"/>
            </a:p>
          </p:txBody>
        </p:sp>
        <p:sp>
          <p:nvSpPr>
            <p:cNvPr id="43048" name="AutoShape 32"/>
            <p:cNvSpPr>
              <a:spLocks noChangeArrowheads="1"/>
            </p:cNvSpPr>
            <p:nvPr/>
          </p:nvSpPr>
          <p:spPr bwMode="auto">
            <a:xfrm>
              <a:off x="4050" y="5967"/>
              <a:ext cx="1201" cy="1318"/>
            </a:xfrm>
            <a:prstGeom prst="roundRect">
              <a:avLst>
                <a:gd name="adj" fmla="val 16667"/>
              </a:avLst>
            </a:prstGeom>
            <a:pattFill prst="pct90">
              <a:fgClr>
                <a:srgbClr val="CCCCCC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000" b="1">
                  <a:cs typeface="Times New Roman" pitchFamily="18" charset="0"/>
                </a:rPr>
                <a:t>Методы:</a:t>
              </a:r>
              <a:endParaRPr lang="ru-RU" altLang="ru-RU" sz="900"/>
            </a:p>
            <a:p>
              <a:pPr eaLnBrk="0" hangingPunct="0"/>
              <a:r>
                <a:rPr lang="ru-RU" altLang="ru-RU" sz="1000" b="1">
                  <a:cs typeface="Times New Roman" pitchFamily="18" charset="0"/>
                </a:rPr>
                <a:t>распреде-лительный,</a:t>
              </a:r>
              <a:endParaRPr lang="ru-RU" altLang="ru-RU" sz="900"/>
            </a:p>
            <a:p>
              <a:pPr eaLnBrk="0" hangingPunct="0"/>
              <a:r>
                <a:rPr lang="ru-RU" altLang="ru-RU" sz="1000" b="1">
                  <a:cs typeface="Times New Roman" pitchFamily="18" charset="0"/>
                </a:rPr>
                <a:t>потенциалов.</a:t>
              </a:r>
              <a:endParaRPr lang="ru-RU" altLang="ru-RU"/>
            </a:p>
          </p:txBody>
        </p:sp>
        <p:sp>
          <p:nvSpPr>
            <p:cNvPr id="43049" name="AutoShape 31"/>
            <p:cNvSpPr>
              <a:spLocks noChangeArrowheads="1"/>
            </p:cNvSpPr>
            <p:nvPr/>
          </p:nvSpPr>
          <p:spPr bwMode="auto">
            <a:xfrm>
              <a:off x="5385" y="5967"/>
              <a:ext cx="871" cy="1156"/>
            </a:xfrm>
            <a:prstGeom prst="roundRect">
              <a:avLst>
                <a:gd name="adj" fmla="val 16667"/>
              </a:avLst>
            </a:prstGeom>
            <a:pattFill prst="pct90">
              <a:fgClr>
                <a:srgbClr val="CCCCCC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000" b="1">
                  <a:cs typeface="Times New Roman" pitchFamily="18" charset="0"/>
                </a:rPr>
                <a:t>Задача</a:t>
              </a:r>
              <a:endParaRPr lang="ru-RU" altLang="ru-RU" sz="900"/>
            </a:p>
            <a:p>
              <a:pPr algn="ctr" eaLnBrk="0" hangingPunct="0"/>
              <a:r>
                <a:rPr lang="ru-RU" altLang="ru-RU" sz="1000" b="1">
                  <a:cs typeface="Times New Roman" pitchFamily="18" charset="0"/>
                </a:rPr>
                <a:t>о макси-</a:t>
              </a:r>
              <a:endParaRPr lang="ru-RU" altLang="ru-RU" sz="900"/>
            </a:p>
            <a:p>
              <a:pPr algn="ctr" eaLnBrk="0" hangingPunct="0"/>
              <a:r>
                <a:rPr lang="ru-RU" altLang="ru-RU" sz="1000" b="1">
                  <a:cs typeface="Times New Roman" pitchFamily="18" charset="0"/>
                </a:rPr>
                <a:t>мальном потоке</a:t>
              </a:r>
              <a:endParaRPr lang="ru-RU" altLang="ru-RU"/>
            </a:p>
          </p:txBody>
        </p:sp>
        <p:sp>
          <p:nvSpPr>
            <p:cNvPr id="43050" name="AutoShape 30"/>
            <p:cNvSpPr>
              <a:spLocks noChangeArrowheads="1"/>
            </p:cNvSpPr>
            <p:nvPr/>
          </p:nvSpPr>
          <p:spPr bwMode="auto">
            <a:xfrm>
              <a:off x="6480" y="5967"/>
              <a:ext cx="946" cy="1156"/>
            </a:xfrm>
            <a:prstGeom prst="roundRect">
              <a:avLst>
                <a:gd name="adj" fmla="val 16667"/>
              </a:avLst>
            </a:prstGeom>
            <a:pattFill prst="pct90">
              <a:fgClr>
                <a:srgbClr val="CCCCCC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000" b="1">
                  <a:cs typeface="Times New Roman" pitchFamily="18" charset="0"/>
                </a:rPr>
                <a:t>Методы:</a:t>
              </a:r>
              <a:endParaRPr lang="ru-RU" altLang="ru-RU" sz="900"/>
            </a:p>
            <a:p>
              <a:pPr eaLnBrk="0" hangingPunct="0"/>
              <a:r>
                <a:rPr lang="ru-RU" altLang="ru-RU" sz="1000" b="1">
                  <a:cs typeface="Times New Roman" pitchFamily="18" charset="0"/>
                </a:rPr>
                <a:t>венгер- </a:t>
              </a:r>
              <a:endParaRPr lang="ru-RU" altLang="ru-RU" sz="900"/>
            </a:p>
            <a:p>
              <a:pPr eaLnBrk="0" hangingPunct="0"/>
              <a:r>
                <a:rPr lang="ru-RU" altLang="ru-RU" sz="1000" b="1">
                  <a:cs typeface="Times New Roman" pitchFamily="18" charset="0"/>
                </a:rPr>
                <a:t>ский,</a:t>
              </a:r>
              <a:endParaRPr lang="ru-RU" altLang="ru-RU" sz="900"/>
            </a:p>
            <a:p>
              <a:pPr eaLnBrk="0" hangingPunct="0"/>
              <a:r>
                <a:rPr lang="ru-RU" altLang="ru-RU" sz="1000" b="1">
                  <a:cs typeface="Times New Roman" pitchFamily="18" charset="0"/>
                </a:rPr>
                <a:t>Мака.</a:t>
              </a:r>
              <a:endParaRPr lang="ru-RU" altLang="ru-RU"/>
            </a:p>
          </p:txBody>
        </p:sp>
        <p:sp>
          <p:nvSpPr>
            <p:cNvPr id="43051" name="AutoShape 29"/>
            <p:cNvSpPr>
              <a:spLocks noChangeArrowheads="1"/>
            </p:cNvSpPr>
            <p:nvPr/>
          </p:nvSpPr>
          <p:spPr bwMode="auto">
            <a:xfrm>
              <a:off x="7560" y="5967"/>
              <a:ext cx="1201" cy="1318"/>
            </a:xfrm>
            <a:prstGeom prst="roundRect">
              <a:avLst>
                <a:gd name="adj" fmla="val 16667"/>
              </a:avLst>
            </a:prstGeom>
            <a:pattFill prst="pct90">
              <a:fgClr>
                <a:srgbClr val="CCCCCC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000" b="1">
                  <a:cs typeface="Times New Roman" pitchFamily="18" charset="0"/>
                </a:rPr>
                <a:t>Метод</a:t>
              </a:r>
              <a:endParaRPr lang="ru-RU" altLang="ru-RU" sz="900"/>
            </a:p>
            <a:p>
              <a:pPr algn="ctr" eaLnBrk="0" hangingPunct="0"/>
              <a:r>
                <a:rPr lang="ru-RU" altLang="ru-RU" sz="1000" b="1">
                  <a:cs typeface="Times New Roman" pitchFamily="18" charset="0"/>
                </a:rPr>
                <a:t>отсечения ветвей </a:t>
              </a:r>
              <a:endParaRPr lang="ru-RU" altLang="ru-RU" sz="900"/>
            </a:p>
            <a:p>
              <a:pPr algn="ctr" eaLnBrk="0" hangingPunct="0"/>
              <a:r>
                <a:rPr lang="ru-RU" altLang="ru-RU" sz="1000" b="1">
                  <a:cs typeface="Times New Roman" pitchFamily="18" charset="0"/>
                </a:rPr>
                <a:t>и границ</a:t>
              </a:r>
              <a:endParaRPr lang="ru-RU" altLang="ru-RU" sz="900"/>
            </a:p>
            <a:p>
              <a:pPr algn="ctr" eaLnBrk="0" hangingPunct="0"/>
              <a:r>
                <a:rPr lang="ru-RU" altLang="ru-RU" sz="1000" b="1">
                  <a:cs typeface="Times New Roman" pitchFamily="18" charset="0"/>
                </a:rPr>
                <a:t>(Гомори)</a:t>
              </a:r>
              <a:endParaRPr lang="ru-RU" altLang="ru-RU"/>
            </a:p>
          </p:txBody>
        </p:sp>
        <p:sp>
          <p:nvSpPr>
            <p:cNvPr id="43052" name="AutoShape 28"/>
            <p:cNvSpPr>
              <a:spLocks noChangeArrowheads="1"/>
            </p:cNvSpPr>
            <p:nvPr/>
          </p:nvSpPr>
          <p:spPr bwMode="auto">
            <a:xfrm>
              <a:off x="10070" y="5968"/>
              <a:ext cx="1051" cy="633"/>
            </a:xfrm>
            <a:prstGeom prst="roundRect">
              <a:avLst>
                <a:gd name="adj" fmla="val 16667"/>
              </a:avLst>
            </a:prstGeom>
            <a:pattFill prst="pct90">
              <a:fgClr>
                <a:srgbClr val="CCCCCC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000" b="1">
                  <a:cs typeface="Times New Roman" pitchFamily="18" charset="0"/>
                </a:rPr>
                <a:t>Алгоритм</a:t>
              </a:r>
              <a:endParaRPr lang="ru-RU" altLang="ru-RU" sz="900"/>
            </a:p>
            <a:p>
              <a:pPr algn="ctr" eaLnBrk="0" hangingPunct="0"/>
              <a:r>
                <a:rPr lang="ru-RU" altLang="ru-RU" sz="1000" b="1">
                  <a:cs typeface="Times New Roman" pitchFamily="18" charset="0"/>
                </a:rPr>
                <a:t>Литтла</a:t>
              </a:r>
              <a:endParaRPr lang="ru-RU" altLang="ru-RU"/>
            </a:p>
          </p:txBody>
        </p:sp>
        <p:sp>
          <p:nvSpPr>
            <p:cNvPr id="43053" name="Line 27"/>
            <p:cNvSpPr>
              <a:spLocks noChangeShapeType="1"/>
            </p:cNvSpPr>
            <p:nvPr/>
          </p:nvSpPr>
          <p:spPr bwMode="auto">
            <a:xfrm>
              <a:off x="2220" y="5264"/>
              <a:ext cx="556" cy="7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54" name="Line 26"/>
            <p:cNvSpPr>
              <a:spLocks noChangeShapeType="1"/>
            </p:cNvSpPr>
            <p:nvPr/>
          </p:nvSpPr>
          <p:spPr bwMode="auto">
            <a:xfrm flipH="1">
              <a:off x="2760" y="5279"/>
              <a:ext cx="691" cy="6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55" name="Line 25"/>
            <p:cNvSpPr>
              <a:spLocks noChangeShapeType="1"/>
            </p:cNvSpPr>
            <p:nvPr/>
          </p:nvSpPr>
          <p:spPr bwMode="auto">
            <a:xfrm>
              <a:off x="4650" y="5264"/>
              <a:ext cx="1" cy="7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56" name="Line 24"/>
            <p:cNvSpPr>
              <a:spLocks noChangeShapeType="1"/>
            </p:cNvSpPr>
            <p:nvPr/>
          </p:nvSpPr>
          <p:spPr bwMode="auto">
            <a:xfrm>
              <a:off x="5850" y="5279"/>
              <a:ext cx="1" cy="7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57" name="Line 23"/>
            <p:cNvSpPr>
              <a:spLocks noChangeShapeType="1"/>
            </p:cNvSpPr>
            <p:nvPr/>
          </p:nvSpPr>
          <p:spPr bwMode="auto">
            <a:xfrm>
              <a:off x="6960" y="5294"/>
              <a:ext cx="1" cy="7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58" name="Line 22"/>
            <p:cNvSpPr>
              <a:spLocks noChangeShapeType="1"/>
            </p:cNvSpPr>
            <p:nvPr/>
          </p:nvSpPr>
          <p:spPr bwMode="auto">
            <a:xfrm>
              <a:off x="8115" y="4260"/>
              <a:ext cx="1" cy="17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59" name="Line 21"/>
            <p:cNvSpPr>
              <a:spLocks noChangeShapeType="1"/>
            </p:cNvSpPr>
            <p:nvPr/>
          </p:nvSpPr>
          <p:spPr bwMode="auto">
            <a:xfrm>
              <a:off x="10635" y="5565"/>
              <a:ext cx="1" cy="4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60" name="Line 19"/>
            <p:cNvSpPr>
              <a:spLocks noChangeShapeType="1"/>
            </p:cNvSpPr>
            <p:nvPr/>
          </p:nvSpPr>
          <p:spPr bwMode="auto">
            <a:xfrm>
              <a:off x="5850" y="4215"/>
              <a:ext cx="0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61" name="Line 18"/>
            <p:cNvSpPr>
              <a:spLocks noChangeShapeType="1"/>
            </p:cNvSpPr>
            <p:nvPr/>
          </p:nvSpPr>
          <p:spPr bwMode="auto">
            <a:xfrm>
              <a:off x="6945" y="4230"/>
              <a:ext cx="0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62" name="Line 17"/>
            <p:cNvSpPr>
              <a:spLocks noChangeShapeType="1"/>
            </p:cNvSpPr>
            <p:nvPr/>
          </p:nvSpPr>
          <p:spPr bwMode="auto">
            <a:xfrm>
              <a:off x="4815" y="4230"/>
              <a:ext cx="0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3017" name="Rectangle 86"/>
          <p:cNvSpPr>
            <a:spLocks noChangeArrowheads="1"/>
          </p:cNvSpPr>
          <p:nvPr/>
        </p:nvSpPr>
        <p:spPr bwMode="auto">
          <a:xfrm>
            <a:off x="0" y="1282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540958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412776"/>
                <a:ext cx="4716016" cy="5256584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000" b="1" i="1" dirty="0" smtClean="0">
                    <a:latin typeface="Cambria Math"/>
                  </a:rPr>
                  <a:t>Найти </a:t>
                </a:r>
                <a14:m>
                  <m:oMath xmlns:m="http://schemas.openxmlformats.org/officeDocument/2006/math">
                    <m:r>
                      <a:rPr lang="ru-RU" sz="2000" b="1" i="1" smtClean="0">
                        <a:latin typeface="Cambria Math"/>
                      </a:rPr>
                      <m:t>       </m:t>
                    </m:r>
                    <m:r>
                      <a:rPr lang="en-US" sz="2000" b="1" i="1" smtClean="0"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latin typeface="Cambria Math"/>
                            </a:rPr>
                            <m:t>𝐦𝐚𝐱</m:t>
                          </m:r>
                        </m:fName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𝒎𝒊𝒏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sz="2000" b="1" i="1" smtClean="0">
                          <a:latin typeface="Cambria Math"/>
                        </a:rPr>
                        <m:t> </m:t>
                      </m:r>
                      <m:r>
                        <a:rPr lang="en-US" sz="2000" b="1" i="1" smtClean="0">
                          <a:latin typeface="Cambria Math"/>
                        </a:rPr>
                        <m:t>𝒁</m:t>
                      </m:r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2000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latin typeface="Cambria Math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ru-RU" sz="20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</a:rPr>
                                <m:t>𝒊𝒋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,   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,..,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   </m:t>
                      </m:r>
                      <m:nary>
                        <m:naryPr>
                          <m:chr m:val="∑"/>
                          <m:ctrlPr>
                            <a:rPr lang="ru-RU" sz="2000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>
                              <a:latin typeface="Cambria Math"/>
                            </a:rPr>
                            <m:t>𝒋</m:t>
                          </m:r>
                          <m:r>
                            <a:rPr lang="en-US" sz="2000" b="1" i="1">
                              <a:latin typeface="Cambria Math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latin typeface="Cambria Math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ru-RU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/>
                                </a:rPr>
                                <m:t>𝒊𝒋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  <a:ea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/>
                              <a:ea typeface="Cambria Math"/>
                            </a:rPr>
                            <m:t>,   </m:t>
                          </m:r>
                          <m:r>
                            <a:rPr lang="en-US" sz="2000" b="1" i="1">
                              <a:latin typeface="Cambria Math"/>
                              <a:ea typeface="Cambria Math"/>
                            </a:rPr>
                            <m:t>𝒊</m:t>
                          </m:r>
                          <m:r>
                            <a:rPr lang="en-US" sz="2000" b="1" i="1">
                              <a:latin typeface="Cambria Math"/>
                              <a:ea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2000" b="1" i="1">
                              <a:latin typeface="Cambria Math"/>
                              <a:ea typeface="Cambria Math"/>
                            </a:rPr>
                            <m:t>,..,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ru-RU" sz="20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>
                              <a:latin typeface="Cambria Math"/>
                            </a:rPr>
                            <m:t>𝒋</m:t>
                          </m:r>
                          <m:r>
                            <a:rPr lang="en-US" sz="2000" b="1" i="1">
                              <a:latin typeface="Cambria Math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latin typeface="Cambria Math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ru-RU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/>
                                </a:rPr>
                                <m:t>𝒊𝒋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  <a:ea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/>
                              <a:ea typeface="Cambria Math"/>
                            </a:rPr>
                            <m:t>,   </m:t>
                          </m:r>
                          <m:r>
                            <a:rPr lang="en-US" sz="2000" b="1" i="1">
                              <a:latin typeface="Cambria Math"/>
                              <a:ea typeface="Cambria Math"/>
                            </a:rPr>
                            <m:t>𝒊</m:t>
                          </m:r>
                          <m:r>
                            <a:rPr lang="en-US" sz="2000" b="1" i="1">
                              <a:latin typeface="Cambria Math"/>
                              <a:ea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  <a:ea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2000" b="1" i="1">
                              <a:latin typeface="Cambria Math"/>
                              <a:ea typeface="Cambria Math"/>
                            </a:rPr>
                            <m:t>,..,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𝒎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ru-RU" sz="2000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</a:rPr>
                        <m:t> ≥</m:t>
                      </m:r>
                      <m:r>
                        <a:rPr lang="en-US" sz="2000" b="1" i="1" smtClean="0">
                          <a:latin typeface="Cambria Math"/>
                        </a:rPr>
                        <m:t>𝟎</m:t>
                      </m:r>
                      <m:r>
                        <a:rPr lang="en-US" sz="2000" b="1" i="1" smtClean="0">
                          <a:latin typeface="Cambria Math"/>
                        </a:rPr>
                        <m:t> , </m:t>
                      </m:r>
                      <m:r>
                        <a:rPr lang="en-US" sz="2000" b="1" i="1" smtClean="0">
                          <a:latin typeface="Cambria Math"/>
                        </a:rPr>
                        <m:t>𝒋</m:t>
                      </m:r>
                      <m:r>
                        <a:rPr lang="en-US" sz="2000" b="1" i="1" smtClean="0"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latin typeface="Cambria Math"/>
                        </a:rPr>
                        <m:t>𝟏</m:t>
                      </m:r>
                      <m:r>
                        <a:rPr lang="en-US" sz="2000" b="1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𝒏</m:t>
                      </m:r>
                    </m:oMath>
                  </m:oMathPara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412776"/>
                <a:ext cx="4716016" cy="5256584"/>
              </a:xfrm>
              <a:blipFill rotWithShape="1">
                <a:blip r:embed="rId2"/>
                <a:stretch>
                  <a:fillRect l="-1160" t="-4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постановка ЗЛП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716016" y="1916832"/>
            <a:ext cx="43204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Способы решения ЗЛП: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Графический метод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Численные методы (симплекс-методы)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С помощью программных средств </a:t>
            </a:r>
          </a:p>
          <a:p>
            <a:pPr marL="342900" indent="-342900">
              <a:buAutoNum type="arabicPeriod"/>
            </a:pPr>
            <a:endParaRPr lang="ru-RU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6045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97768"/>
            <a:ext cx="7452320" cy="1070992"/>
          </a:xfrm>
        </p:spPr>
        <p:txBody>
          <a:bodyPr/>
          <a:lstStyle/>
          <a:p>
            <a:r>
              <a:rPr lang="ru-RU" altLang="ru-RU" dirty="0">
                <a:latin typeface="Times New Roman" pitchFamily="18" charset="0"/>
              </a:rPr>
              <a:t>Графический метод решения </a:t>
            </a:r>
            <a:r>
              <a:rPr lang="ru-RU" altLang="ru-RU" dirty="0" smtClean="0">
                <a:latin typeface="Times New Roman" pitchFamily="18" charset="0"/>
              </a:rPr>
              <a:t>ЗЛП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936104"/>
          </a:xfrm>
        </p:spPr>
        <p:txBody>
          <a:bodyPr/>
          <a:lstStyle/>
          <a:p>
            <a:pPr indent="-182880" fontAlgn="auto">
              <a:lnSpc>
                <a:spcPct val="8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ru-RU" altLang="ru-RU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Пример решения задачи линейного программирования</a:t>
            </a:r>
            <a:r>
              <a:rPr lang="ru-RU" alt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</a:p>
          <a:p>
            <a:pPr indent="-182880" fontAlgn="auto">
              <a:lnSpc>
                <a:spcPct val="8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ru-RU" alt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Задача использования ресурсов</a:t>
            </a:r>
            <a:r>
              <a:rPr lang="ru-RU" alt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</a:p>
          <a:p>
            <a:pPr indent="-182880" fontAlgn="auto">
              <a:lnSpc>
                <a:spcPct val="8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endParaRPr lang="ru-RU" altLang="ru-RU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indent="-182880" fontAlgn="auto">
              <a:lnSpc>
                <a:spcPct val="8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ru-RU" altLang="ru-RU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endParaRPr lang="ru-RU" altLang="ru-RU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007028"/>
              </p:ext>
            </p:extLst>
          </p:nvPr>
        </p:nvGraphicFramePr>
        <p:xfrm>
          <a:off x="287016" y="2348880"/>
          <a:ext cx="8605464" cy="2158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366"/>
                <a:gridCol w="2151366"/>
                <a:gridCol w="2151366"/>
                <a:gridCol w="2151366"/>
              </a:tblGrid>
              <a:tr h="462928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2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Ресурсы</a:t>
                      </a:r>
                    </a:p>
                  </a:txBody>
                  <a:tcPr marL="91434" marR="91434" marT="45713" marB="45713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Расходы сырья на 1ед. продукции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Запасы сырья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  <a:tr h="324761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2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Р</a:t>
                      </a:r>
                      <a:r>
                        <a:rPr kumimoji="0" lang="ru-RU" altLang="ru-RU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4" marR="91434" marT="45713" marB="45713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2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Р</a:t>
                      </a:r>
                      <a:r>
                        <a:rPr kumimoji="0" lang="ru-RU" altLang="ru-RU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34" marR="91434" marT="45713" marB="45713" horzOverflow="overflow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247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2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Сырье</a:t>
                      </a:r>
                    </a:p>
                  </a:txBody>
                  <a:tcPr marL="91434" marR="91434" marT="45713" marB="45713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2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4" marR="91434" marT="45713" marB="45713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2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1434" marR="91434" marT="45713" marB="45713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2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L="91434" marR="91434" marT="45713" marB="45713" horzOverflow="overflow"/>
                </a:tc>
              </a:tr>
              <a:tr h="3247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2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Труд</a:t>
                      </a:r>
                    </a:p>
                  </a:txBody>
                  <a:tcPr marL="91434" marR="91434" marT="45713" marB="45713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2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1434" marR="91434" marT="45713" marB="45713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2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34" marR="91434" marT="45713" marB="45713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2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L="91434" marR="91434" marT="45713" marB="45713" horzOverflow="overflow"/>
                </a:tc>
              </a:tr>
              <a:tr h="5070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2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Цена продукции</a:t>
                      </a:r>
                    </a:p>
                  </a:txBody>
                  <a:tcPr marL="91434" marR="91434" marT="45713" marB="45713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2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1434" marR="91434" marT="45713" marB="45713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2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1434" marR="91434" marT="45713" marB="45713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2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marT="45713" marB="45713" horzOverflow="overflow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7016" y="4797152"/>
            <a:ext cx="8856984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eaLnBrk="1" fontAlgn="auto" hangingPunct="1">
              <a:lnSpc>
                <a:spcPct val="8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ru-RU" alt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Ограничения:</a:t>
            </a:r>
            <a:r>
              <a:rPr lang="ru-RU" alt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 </a:t>
            </a:r>
            <a:r>
              <a:rPr lang="ru-RU" alt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Спрос </a:t>
            </a:r>
            <a:r>
              <a:rPr lang="ru-RU" alt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на продукцию Р</a:t>
            </a:r>
            <a:r>
              <a:rPr lang="ru-RU" altLang="ru-RU" sz="24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2 </a:t>
            </a:r>
            <a:r>
              <a:rPr lang="ru-RU" altLang="ru-RU" sz="24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ru-RU" alt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не более 4 единиц. </a:t>
            </a:r>
          </a:p>
          <a:p>
            <a:pPr indent="-182880" eaLnBrk="1" fontAlgn="auto" hangingPunct="1">
              <a:lnSpc>
                <a:spcPct val="8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ru-RU" alt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  <a:p>
            <a:pPr indent="-182880" eaLnBrk="1" fontAlgn="auto" hangingPunct="1">
              <a:lnSpc>
                <a:spcPct val="8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ru-RU" alt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Найти</a:t>
            </a:r>
            <a:r>
              <a:rPr lang="ru-RU" alt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:</a:t>
            </a:r>
            <a:r>
              <a:rPr lang="ru-RU" alt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	План выпуска продукции, который обеспечивает максимальную выручку 	от   </a:t>
            </a:r>
            <a:r>
              <a:rPr lang="ru-RU" alt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её реализации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6106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Математическая модель задачи</a:t>
            </a:r>
            <a:endParaRPr lang="ru-RU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indent="-182880" eaLnBrk="1" fontAlgn="auto" hangingPunct="1">
              <a:lnSpc>
                <a:spcPct val="8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ru-RU" alt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		Целевая функция:</a:t>
            </a:r>
          </a:p>
          <a:p>
            <a:pPr indent="-182880" eaLnBrk="1" fontAlgn="auto" hangingPunct="1">
              <a:lnSpc>
                <a:spcPct val="8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ru-RU" altLang="ru-RU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indent="-182880" algn="ctr" eaLnBrk="1" fontAlgn="auto" hangingPunct="1">
              <a:lnSpc>
                <a:spcPct val="8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ru-RU" alt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	</a:t>
            </a:r>
            <a:r>
              <a:rPr lang="en-US" alt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Z</a:t>
            </a:r>
            <a:r>
              <a:rPr lang="ru-RU" alt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(</a:t>
            </a:r>
            <a:r>
              <a:rPr lang="en-US" alt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X)  =3x</a:t>
            </a:r>
            <a:r>
              <a:rPr lang="en-US" altLang="ru-RU" sz="24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1</a:t>
            </a:r>
            <a:r>
              <a:rPr lang="en-US" alt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+ 3x</a:t>
            </a:r>
            <a:r>
              <a:rPr lang="en-US" altLang="ru-RU" sz="24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2</a:t>
            </a:r>
            <a:r>
              <a:rPr lang="en-US" alt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═&gt; Max</a:t>
            </a:r>
          </a:p>
          <a:p>
            <a:pPr indent="-182880" eaLnBrk="1" fontAlgn="auto" hangingPunct="1">
              <a:lnSpc>
                <a:spcPct val="8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ru-RU" alt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  <a:p>
            <a:pPr indent="-182880" eaLnBrk="1" fontAlgn="auto" hangingPunct="1">
              <a:lnSpc>
                <a:spcPct val="8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ru-RU" alt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        Ограничения:</a:t>
            </a:r>
            <a:r>
              <a:rPr lang="en-US" alt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			</a:t>
            </a:r>
            <a:endParaRPr lang="ru-RU" alt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  <a:p>
            <a:pPr indent="-182880" algn="ctr" eaLnBrk="1" fontAlgn="auto" hangingPunct="1">
              <a:lnSpc>
                <a:spcPct val="8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alt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x</a:t>
            </a:r>
            <a:r>
              <a:rPr lang="en-US" altLang="ru-RU" sz="24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1</a:t>
            </a:r>
            <a:r>
              <a:rPr lang="en-US" alt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 + 3x</a:t>
            </a:r>
            <a:r>
              <a:rPr lang="en-US" altLang="ru-RU" sz="24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2</a:t>
            </a:r>
            <a:r>
              <a:rPr lang="en-US" alt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  ≤ 14	(1)</a:t>
            </a:r>
            <a:endParaRPr lang="ru-RU" alt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  <a:p>
            <a:pPr indent="-182880" algn="ctr" eaLnBrk="1" fontAlgn="auto" hangingPunct="1">
              <a:lnSpc>
                <a:spcPct val="8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alt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4x</a:t>
            </a:r>
            <a:r>
              <a:rPr lang="en-US" altLang="ru-RU" sz="24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1</a:t>
            </a:r>
            <a:r>
              <a:rPr lang="en-US" alt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 + 2x</a:t>
            </a:r>
            <a:r>
              <a:rPr lang="en-US" altLang="ru-RU" sz="24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2</a:t>
            </a:r>
            <a:r>
              <a:rPr lang="en-US" alt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 ≤ 26	(2)</a:t>
            </a:r>
          </a:p>
          <a:p>
            <a:pPr indent="-182880" algn="ctr" eaLnBrk="1" fontAlgn="auto" hangingPunct="1">
              <a:lnSpc>
                <a:spcPct val="8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alt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	</a:t>
            </a:r>
            <a:r>
              <a:rPr lang="ru-RU" alt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ru-RU" alt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       </a:t>
            </a:r>
            <a:r>
              <a:rPr lang="en-US" alt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x</a:t>
            </a:r>
            <a:r>
              <a:rPr lang="en-US" altLang="ru-RU" sz="24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2</a:t>
            </a:r>
            <a:r>
              <a:rPr lang="en-US" alt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 ≤ 4</a:t>
            </a:r>
            <a:r>
              <a:rPr lang="ru-RU" alt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          </a:t>
            </a:r>
            <a:r>
              <a:rPr lang="en-US" alt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(</a:t>
            </a:r>
            <a:r>
              <a:rPr lang="ru-RU" alt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3</a:t>
            </a:r>
            <a:r>
              <a:rPr lang="en-US" alt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)</a:t>
            </a:r>
          </a:p>
          <a:p>
            <a:pPr indent="-182880" algn="ctr" eaLnBrk="1" fontAlgn="auto" hangingPunct="1">
              <a:lnSpc>
                <a:spcPct val="8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alt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x</a:t>
            </a:r>
            <a:r>
              <a:rPr lang="en-US" altLang="ru-RU" sz="24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1</a:t>
            </a:r>
            <a:r>
              <a:rPr lang="en-US" alt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 ≥ 0;  x</a:t>
            </a:r>
            <a:r>
              <a:rPr lang="en-US" altLang="ru-RU" sz="24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2</a:t>
            </a:r>
            <a:r>
              <a:rPr lang="en-US" alt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 ≥ 0	(</a:t>
            </a:r>
            <a:r>
              <a:rPr lang="ru-RU" alt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4</a:t>
            </a:r>
            <a:r>
              <a:rPr lang="en-US" alt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315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97768"/>
            <a:ext cx="7452320" cy="1070992"/>
          </a:xfrm>
        </p:spPr>
        <p:txBody>
          <a:bodyPr/>
          <a:lstStyle/>
          <a:p>
            <a:r>
              <a:rPr lang="ru-RU" dirty="0" smtClean="0"/>
              <a:t>Построение области ограничений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77263" y="1466251"/>
            <a:ext cx="8712968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Font typeface="Georgia" pitchFamily="18" charset="0"/>
              <a:buNone/>
              <a:defRPr/>
            </a:pPr>
            <a:r>
              <a:rPr lang="ru-RU" altLang="ru-RU" sz="2400" dirty="0"/>
              <a:t>Построение области допустимых </a:t>
            </a:r>
            <a:r>
              <a:rPr lang="ru-RU" altLang="ru-RU" sz="2400" dirty="0" smtClean="0"/>
              <a:t>планов</a:t>
            </a:r>
          </a:p>
          <a:p>
            <a:pPr marL="0" indent="0" eaLnBrk="1" hangingPunct="1">
              <a:buFont typeface="Georgia" pitchFamily="18" charset="0"/>
              <a:buNone/>
              <a:defRPr/>
            </a:pPr>
            <a:endParaRPr lang="ru-RU" altLang="ru-RU" sz="800" dirty="0"/>
          </a:p>
          <a:p>
            <a:pPr eaLnBrk="1" fontAlgn="auto" hangingPunct="1">
              <a:lnSpc>
                <a:spcPct val="8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ru-RU" altLang="ru-RU" sz="2400" dirty="0" smtClean="0"/>
              <a:t>1)Построение </a:t>
            </a:r>
            <a:r>
              <a:rPr lang="ru-RU" altLang="ru-RU" sz="2400" dirty="0"/>
              <a:t>границы 1: </a:t>
            </a:r>
            <a:r>
              <a:rPr lang="en-US" altLang="ru-RU" sz="2400" dirty="0" smtClean="0"/>
              <a:t>  </a:t>
            </a:r>
            <a:r>
              <a:rPr lang="en-US" alt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x</a:t>
            </a:r>
            <a:r>
              <a:rPr lang="en-US" altLang="ru-RU" sz="24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1</a:t>
            </a:r>
            <a:r>
              <a:rPr lang="en-US" alt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alt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+ 3x</a:t>
            </a:r>
            <a:r>
              <a:rPr lang="en-US" altLang="ru-RU" sz="24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2</a:t>
            </a:r>
            <a:r>
              <a:rPr lang="en-US" alt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  ≤ </a:t>
            </a:r>
            <a:r>
              <a:rPr lang="en-US" alt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14</a:t>
            </a:r>
          </a:p>
          <a:p>
            <a:pPr eaLnBrk="1" fontAlgn="auto" hangingPunct="1">
              <a:lnSpc>
                <a:spcPct val="8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en-US" alt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		</a:t>
            </a:r>
            <a:r>
              <a:rPr lang="ru-RU" altLang="ru-RU" sz="2400" dirty="0"/>
              <a:t/>
            </a:r>
            <a:br>
              <a:rPr lang="ru-RU" altLang="ru-RU" sz="2400" dirty="0"/>
            </a:br>
            <a:r>
              <a:rPr lang="en-US" altLang="ru-RU" sz="2400" dirty="0"/>
              <a:t>x</a:t>
            </a:r>
            <a:r>
              <a:rPr lang="en-US" altLang="ru-RU" sz="2400" baseline="-25000" dirty="0"/>
              <a:t>1</a:t>
            </a:r>
            <a:r>
              <a:rPr lang="en-US" altLang="ru-RU" sz="2400" dirty="0"/>
              <a:t> + </a:t>
            </a:r>
            <a:r>
              <a:rPr lang="ru-RU" altLang="ru-RU" sz="2400" dirty="0"/>
              <a:t>3</a:t>
            </a:r>
            <a:r>
              <a:rPr lang="en-US" altLang="ru-RU" sz="2400" dirty="0"/>
              <a:t>x</a:t>
            </a:r>
            <a:r>
              <a:rPr lang="en-US" altLang="ru-RU" sz="2400" baseline="-25000" dirty="0"/>
              <a:t>2 </a:t>
            </a:r>
            <a:r>
              <a:rPr lang="ru-RU" altLang="ru-RU" sz="2400" dirty="0">
                <a:cs typeface="Arial" charset="0"/>
              </a:rPr>
              <a:t>=</a:t>
            </a:r>
            <a:r>
              <a:rPr lang="en-US" altLang="ru-RU" sz="2400" dirty="0">
                <a:cs typeface="Arial" charset="0"/>
              </a:rPr>
              <a:t> </a:t>
            </a:r>
            <a:r>
              <a:rPr lang="ru-RU" altLang="ru-RU" sz="2400" dirty="0">
                <a:cs typeface="Arial" charset="0"/>
              </a:rPr>
              <a:t>14 – прямая линия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322336"/>
                  </p:ext>
                </p:extLst>
              </p:nvPr>
            </p:nvGraphicFramePr>
            <p:xfrm>
              <a:off x="3141502" y="3078824"/>
              <a:ext cx="3935762" cy="11748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3732"/>
                    <a:gridCol w="1152633"/>
                    <a:gridCol w="1129397"/>
                  </a:tblGrid>
                  <a:tr h="443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Координаты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Точка </a:t>
                          </a:r>
                          <a:r>
                            <a:rPr lang="en-US" dirty="0" smtClean="0"/>
                            <a:t>A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Точка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</a:tr>
                  <a:tr h="2436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2453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4,66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322336"/>
                  </p:ext>
                </p:extLst>
              </p:nvPr>
            </p:nvGraphicFramePr>
            <p:xfrm>
              <a:off x="3141502" y="3078824"/>
              <a:ext cx="3935762" cy="11748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3732"/>
                    <a:gridCol w="1152633"/>
                    <a:gridCol w="1129397"/>
                  </a:tblGrid>
                  <a:tr h="443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Координаты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Точка </a:t>
                          </a:r>
                          <a:r>
                            <a:rPr lang="en-US" dirty="0" smtClean="0"/>
                            <a:t>A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49189" t="-6849" b="-186301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30000" r="-138376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30000" r="-138376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4,66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250825" y="5373688"/>
            <a:ext cx="215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>
                <a:solidFill>
                  <a:schemeClr val="tx1"/>
                </a:solidFill>
                <a:latin typeface="Arial" charset="0"/>
              </a:rPr>
              <a:t>0</a:t>
            </a:r>
            <a:endParaRPr lang="ru-RU" altLang="ru-RU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" name="Line 343"/>
          <p:cNvSpPr>
            <a:spLocks noChangeShapeType="1"/>
          </p:cNvSpPr>
          <p:nvPr/>
        </p:nvSpPr>
        <p:spPr bwMode="auto">
          <a:xfrm>
            <a:off x="539750" y="3860800"/>
            <a:ext cx="5040362" cy="1728788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" name="Text Box 347"/>
          <p:cNvSpPr txBox="1">
            <a:spLocks noChangeArrowheads="1"/>
          </p:cNvSpPr>
          <p:nvPr/>
        </p:nvSpPr>
        <p:spPr bwMode="auto">
          <a:xfrm>
            <a:off x="34925" y="291782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 dirty="0">
                <a:solidFill>
                  <a:schemeClr val="tx1"/>
                </a:solidFill>
                <a:latin typeface="Arial" charset="0"/>
              </a:rPr>
              <a:t>x</a:t>
            </a:r>
            <a:r>
              <a:rPr lang="en-US" altLang="ru-RU" sz="1800" baseline="-25000" dirty="0">
                <a:solidFill>
                  <a:schemeClr val="tx1"/>
                </a:solidFill>
                <a:latin typeface="Arial" charset="0"/>
              </a:rPr>
              <a:t>2</a:t>
            </a:r>
            <a:endParaRPr lang="ru-RU" altLang="ru-RU" sz="1800" baseline="-250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" name="Text Box 351"/>
          <p:cNvSpPr txBox="1">
            <a:spLocks noChangeArrowheads="1"/>
          </p:cNvSpPr>
          <p:nvPr/>
        </p:nvSpPr>
        <p:spPr bwMode="auto">
          <a:xfrm>
            <a:off x="4068763" y="4859338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400" b="1" dirty="0">
                <a:solidFill>
                  <a:schemeClr val="tx1"/>
                </a:solidFill>
                <a:latin typeface="Arial" charset="0"/>
              </a:rPr>
              <a:t>(1)</a:t>
            </a:r>
            <a:endParaRPr lang="ru-RU" altLang="ru-RU" sz="14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" name="Text Box 371"/>
          <p:cNvSpPr txBox="1">
            <a:spLocks noChangeArrowheads="1"/>
          </p:cNvSpPr>
          <p:nvPr/>
        </p:nvSpPr>
        <p:spPr bwMode="auto">
          <a:xfrm>
            <a:off x="482248" y="3530174"/>
            <a:ext cx="12814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 b="1" dirty="0" smtClean="0">
                <a:solidFill>
                  <a:schemeClr val="tx1"/>
                </a:solidFill>
                <a:latin typeface="Garamond" pitchFamily="18" charset="0"/>
              </a:rPr>
              <a:t>A=</a:t>
            </a:r>
            <a:r>
              <a:rPr lang="ru-RU" altLang="ru-RU" sz="1800" b="1" dirty="0" smtClean="0">
                <a:solidFill>
                  <a:schemeClr val="tx1"/>
                </a:solidFill>
                <a:latin typeface="Garamond" pitchFamily="18" charset="0"/>
              </a:rPr>
              <a:t>(0;</a:t>
            </a:r>
            <a:r>
              <a:rPr lang="en-US" altLang="ru-RU" sz="1800" b="1" dirty="0" smtClean="0">
                <a:solidFill>
                  <a:schemeClr val="tx1"/>
                </a:solidFill>
                <a:latin typeface="Garamond" pitchFamily="18" charset="0"/>
              </a:rPr>
              <a:t>4,66</a:t>
            </a:r>
            <a:r>
              <a:rPr lang="ru-RU" altLang="ru-RU" sz="1800" b="1" dirty="0" smtClean="0">
                <a:solidFill>
                  <a:schemeClr val="tx1"/>
                </a:solidFill>
                <a:latin typeface="Garamond" pitchFamily="18" charset="0"/>
              </a:rPr>
              <a:t>)</a:t>
            </a:r>
            <a:endParaRPr lang="ru-RU" altLang="ru-RU" sz="1800" b="1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539750" y="3817993"/>
            <a:ext cx="45719" cy="85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371"/>
              <p:cNvSpPr txBox="1">
                <a:spLocks noChangeArrowheads="1"/>
              </p:cNvSpPr>
              <p:nvPr/>
            </p:nvSpPr>
            <p:spPr bwMode="auto">
              <a:xfrm>
                <a:off x="5360488" y="5185360"/>
                <a:ext cx="1371752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altLang="ru-RU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ru-RU" sz="16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altLang="ru-RU" sz="16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ru-RU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ru-RU" altLang="ru-RU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ru-RU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𝟏𝟒</m:t>
                      </m:r>
                      <m:r>
                        <a:rPr lang="ru-RU" altLang="ru-RU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;</m:t>
                      </m:r>
                      <m:r>
                        <a:rPr lang="ru-RU" altLang="ru-RU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  <m:r>
                        <a:rPr lang="ru-RU" altLang="ru-RU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altLang="ru-RU" sz="1600" b="1" dirty="0">
                  <a:solidFill>
                    <a:srgbClr val="FF9900"/>
                  </a:solidFill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29" name="Text Box 3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0488" y="5185360"/>
                <a:ext cx="1371752" cy="338554"/>
              </a:xfrm>
              <a:prstGeom prst="rect">
                <a:avLst/>
              </a:prstGeom>
              <a:blipFill rotWithShape="1">
                <a:blip r:embed="rId3"/>
                <a:stretch>
                  <a:fillRect b="-109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Овал 29"/>
          <p:cNvSpPr/>
          <p:nvPr/>
        </p:nvSpPr>
        <p:spPr>
          <a:xfrm>
            <a:off x="5563654" y="5546781"/>
            <a:ext cx="45719" cy="85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 стрелкой 31"/>
          <p:cNvCxnSpPr/>
          <p:nvPr/>
        </p:nvCxnSpPr>
        <p:spPr>
          <a:xfrm flipV="1">
            <a:off x="538163" y="3101181"/>
            <a:ext cx="24446" cy="2488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539750" y="5589588"/>
            <a:ext cx="58520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Полилиния 2"/>
          <p:cNvSpPr/>
          <p:nvPr/>
        </p:nvSpPr>
        <p:spPr>
          <a:xfrm>
            <a:off x="4814371" y="3062689"/>
            <a:ext cx="1073643" cy="1476260"/>
          </a:xfrm>
          <a:custGeom>
            <a:avLst/>
            <a:gdLst>
              <a:gd name="connsiteX0" fmla="*/ 77118 w 1073643"/>
              <a:gd name="connsiteY0" fmla="*/ 198304 h 1476260"/>
              <a:gd name="connsiteX1" fmla="*/ 132202 w 1073643"/>
              <a:gd name="connsiteY1" fmla="*/ 110169 h 1476260"/>
              <a:gd name="connsiteX2" fmla="*/ 187287 w 1073643"/>
              <a:gd name="connsiteY2" fmla="*/ 55084 h 1476260"/>
              <a:gd name="connsiteX3" fmla="*/ 253388 w 1073643"/>
              <a:gd name="connsiteY3" fmla="*/ 33051 h 1476260"/>
              <a:gd name="connsiteX4" fmla="*/ 286439 w 1073643"/>
              <a:gd name="connsiteY4" fmla="*/ 22034 h 1476260"/>
              <a:gd name="connsiteX5" fmla="*/ 528810 w 1073643"/>
              <a:gd name="connsiteY5" fmla="*/ 0 h 1476260"/>
              <a:gd name="connsiteX6" fmla="*/ 815248 w 1073643"/>
              <a:gd name="connsiteY6" fmla="*/ 22034 h 1476260"/>
              <a:gd name="connsiteX7" fmla="*/ 914400 w 1073643"/>
              <a:gd name="connsiteY7" fmla="*/ 77118 h 1476260"/>
              <a:gd name="connsiteX8" fmla="*/ 958468 w 1073643"/>
              <a:gd name="connsiteY8" fmla="*/ 99152 h 1476260"/>
              <a:gd name="connsiteX9" fmla="*/ 991518 w 1073643"/>
              <a:gd name="connsiteY9" fmla="*/ 132203 h 1476260"/>
              <a:gd name="connsiteX10" fmla="*/ 1013552 w 1073643"/>
              <a:gd name="connsiteY10" fmla="*/ 198304 h 1476260"/>
              <a:gd name="connsiteX11" fmla="*/ 1035586 w 1073643"/>
              <a:gd name="connsiteY11" fmla="*/ 231354 h 1476260"/>
              <a:gd name="connsiteX12" fmla="*/ 1046602 w 1073643"/>
              <a:gd name="connsiteY12" fmla="*/ 275422 h 1476260"/>
              <a:gd name="connsiteX13" fmla="*/ 1046602 w 1073643"/>
              <a:gd name="connsiteY13" fmla="*/ 1200839 h 1476260"/>
              <a:gd name="connsiteX14" fmla="*/ 1035586 w 1073643"/>
              <a:gd name="connsiteY14" fmla="*/ 1233889 h 1476260"/>
              <a:gd name="connsiteX15" fmla="*/ 936434 w 1073643"/>
              <a:gd name="connsiteY15" fmla="*/ 1333041 h 1476260"/>
              <a:gd name="connsiteX16" fmla="*/ 903383 w 1073643"/>
              <a:gd name="connsiteY16" fmla="*/ 1355075 h 1476260"/>
              <a:gd name="connsiteX17" fmla="*/ 837282 w 1073643"/>
              <a:gd name="connsiteY17" fmla="*/ 1377109 h 1476260"/>
              <a:gd name="connsiteX18" fmla="*/ 804231 w 1073643"/>
              <a:gd name="connsiteY18" fmla="*/ 1399142 h 1476260"/>
              <a:gd name="connsiteX19" fmla="*/ 716096 w 1073643"/>
              <a:gd name="connsiteY19" fmla="*/ 1421176 h 1476260"/>
              <a:gd name="connsiteX20" fmla="*/ 638978 w 1073643"/>
              <a:gd name="connsiteY20" fmla="*/ 1443210 h 1476260"/>
              <a:gd name="connsiteX21" fmla="*/ 572877 w 1073643"/>
              <a:gd name="connsiteY21" fmla="*/ 1465244 h 1476260"/>
              <a:gd name="connsiteX22" fmla="*/ 539827 w 1073643"/>
              <a:gd name="connsiteY22" fmla="*/ 1476260 h 1476260"/>
              <a:gd name="connsiteX23" fmla="*/ 275422 w 1073643"/>
              <a:gd name="connsiteY23" fmla="*/ 1465244 h 1476260"/>
              <a:gd name="connsiteX24" fmla="*/ 242371 w 1073643"/>
              <a:gd name="connsiteY24" fmla="*/ 1454227 h 1476260"/>
              <a:gd name="connsiteX25" fmla="*/ 209321 w 1073643"/>
              <a:gd name="connsiteY25" fmla="*/ 1432193 h 1476260"/>
              <a:gd name="connsiteX26" fmla="*/ 176270 w 1073643"/>
              <a:gd name="connsiteY26" fmla="*/ 1399142 h 1476260"/>
              <a:gd name="connsiteX27" fmla="*/ 154236 w 1073643"/>
              <a:gd name="connsiteY27" fmla="*/ 1366092 h 1476260"/>
              <a:gd name="connsiteX28" fmla="*/ 121186 w 1073643"/>
              <a:gd name="connsiteY28" fmla="*/ 1255923 h 1476260"/>
              <a:gd name="connsiteX29" fmla="*/ 110169 w 1073643"/>
              <a:gd name="connsiteY29" fmla="*/ 1222872 h 1476260"/>
              <a:gd name="connsiteX30" fmla="*/ 99152 w 1073643"/>
              <a:gd name="connsiteY30" fmla="*/ 1167788 h 1476260"/>
              <a:gd name="connsiteX31" fmla="*/ 77118 w 1073643"/>
              <a:gd name="connsiteY31" fmla="*/ 1101687 h 1476260"/>
              <a:gd name="connsiteX32" fmla="*/ 66101 w 1073643"/>
              <a:gd name="connsiteY32" fmla="*/ 1068636 h 1476260"/>
              <a:gd name="connsiteX33" fmla="*/ 55084 w 1073643"/>
              <a:gd name="connsiteY33" fmla="*/ 1035586 h 1476260"/>
              <a:gd name="connsiteX34" fmla="*/ 0 w 1073643"/>
              <a:gd name="connsiteY34" fmla="*/ 187287 h 147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73643" h="1476260">
                <a:moveTo>
                  <a:pt x="77118" y="198304"/>
                </a:moveTo>
                <a:cubicBezTo>
                  <a:pt x="114123" y="105791"/>
                  <a:pt x="77932" y="175293"/>
                  <a:pt x="132202" y="110169"/>
                </a:cubicBezTo>
                <a:cubicBezTo>
                  <a:pt x="160284" y="76470"/>
                  <a:pt x="144516" y="74093"/>
                  <a:pt x="187287" y="55084"/>
                </a:cubicBezTo>
                <a:cubicBezTo>
                  <a:pt x="208511" y="45651"/>
                  <a:pt x="231354" y="40395"/>
                  <a:pt x="253388" y="33051"/>
                </a:cubicBezTo>
                <a:cubicBezTo>
                  <a:pt x="264405" y="29379"/>
                  <a:pt x="274874" y="23085"/>
                  <a:pt x="286439" y="22034"/>
                </a:cubicBezTo>
                <a:lnTo>
                  <a:pt x="528810" y="0"/>
                </a:lnTo>
                <a:cubicBezTo>
                  <a:pt x="624289" y="7345"/>
                  <a:pt x="719995" y="12180"/>
                  <a:pt x="815248" y="22034"/>
                </a:cubicBezTo>
                <a:cubicBezTo>
                  <a:pt x="853661" y="26008"/>
                  <a:pt x="883695" y="61765"/>
                  <a:pt x="914400" y="77118"/>
                </a:cubicBezTo>
                <a:lnTo>
                  <a:pt x="958468" y="99152"/>
                </a:lnTo>
                <a:cubicBezTo>
                  <a:pt x="969485" y="110169"/>
                  <a:pt x="983952" y="118583"/>
                  <a:pt x="991518" y="132203"/>
                </a:cubicBezTo>
                <a:cubicBezTo>
                  <a:pt x="1002797" y="152506"/>
                  <a:pt x="1000669" y="178979"/>
                  <a:pt x="1013552" y="198304"/>
                </a:cubicBezTo>
                <a:lnTo>
                  <a:pt x="1035586" y="231354"/>
                </a:lnTo>
                <a:cubicBezTo>
                  <a:pt x="1039258" y="246043"/>
                  <a:pt x="1043633" y="260575"/>
                  <a:pt x="1046602" y="275422"/>
                </a:cubicBezTo>
                <a:cubicBezTo>
                  <a:pt x="1105264" y="568744"/>
                  <a:pt x="1050847" y="1028927"/>
                  <a:pt x="1046602" y="1200839"/>
                </a:cubicBezTo>
                <a:cubicBezTo>
                  <a:pt x="1046315" y="1212448"/>
                  <a:pt x="1040779" y="1223502"/>
                  <a:pt x="1035586" y="1233889"/>
                </a:cubicBezTo>
                <a:cubicBezTo>
                  <a:pt x="1014085" y="1276891"/>
                  <a:pt x="974404" y="1305920"/>
                  <a:pt x="936434" y="1333041"/>
                </a:cubicBezTo>
                <a:cubicBezTo>
                  <a:pt x="925660" y="1340737"/>
                  <a:pt x="915483" y="1349697"/>
                  <a:pt x="903383" y="1355075"/>
                </a:cubicBezTo>
                <a:cubicBezTo>
                  <a:pt x="882159" y="1364508"/>
                  <a:pt x="856607" y="1364226"/>
                  <a:pt x="837282" y="1377109"/>
                </a:cubicBezTo>
                <a:cubicBezTo>
                  <a:pt x="826265" y="1384453"/>
                  <a:pt x="816674" y="1394617"/>
                  <a:pt x="804231" y="1399142"/>
                </a:cubicBezTo>
                <a:cubicBezTo>
                  <a:pt x="775772" y="1409491"/>
                  <a:pt x="744824" y="1411600"/>
                  <a:pt x="716096" y="1421176"/>
                </a:cubicBezTo>
                <a:cubicBezTo>
                  <a:pt x="605035" y="1458197"/>
                  <a:pt x="777299" y="1401713"/>
                  <a:pt x="638978" y="1443210"/>
                </a:cubicBezTo>
                <a:cubicBezTo>
                  <a:pt x="616732" y="1449884"/>
                  <a:pt x="594911" y="1457900"/>
                  <a:pt x="572877" y="1465244"/>
                </a:cubicBezTo>
                <a:lnTo>
                  <a:pt x="539827" y="1476260"/>
                </a:lnTo>
                <a:cubicBezTo>
                  <a:pt x="451692" y="1472588"/>
                  <a:pt x="363392" y="1471760"/>
                  <a:pt x="275422" y="1465244"/>
                </a:cubicBezTo>
                <a:cubicBezTo>
                  <a:pt x="263841" y="1464386"/>
                  <a:pt x="252758" y="1459421"/>
                  <a:pt x="242371" y="1454227"/>
                </a:cubicBezTo>
                <a:cubicBezTo>
                  <a:pt x="230528" y="1448306"/>
                  <a:pt x="219493" y="1440669"/>
                  <a:pt x="209321" y="1432193"/>
                </a:cubicBezTo>
                <a:cubicBezTo>
                  <a:pt x="197352" y="1422219"/>
                  <a:pt x="186244" y="1411111"/>
                  <a:pt x="176270" y="1399142"/>
                </a:cubicBezTo>
                <a:cubicBezTo>
                  <a:pt x="167794" y="1388970"/>
                  <a:pt x="161581" y="1377109"/>
                  <a:pt x="154236" y="1366092"/>
                </a:cubicBezTo>
                <a:cubicBezTo>
                  <a:pt x="137587" y="1299494"/>
                  <a:pt x="148006" y="1336385"/>
                  <a:pt x="121186" y="1255923"/>
                </a:cubicBezTo>
                <a:cubicBezTo>
                  <a:pt x="117514" y="1244906"/>
                  <a:pt x="112447" y="1234259"/>
                  <a:pt x="110169" y="1222872"/>
                </a:cubicBezTo>
                <a:cubicBezTo>
                  <a:pt x="106497" y="1204511"/>
                  <a:pt x="104079" y="1185853"/>
                  <a:pt x="99152" y="1167788"/>
                </a:cubicBezTo>
                <a:cubicBezTo>
                  <a:pt x="93041" y="1145381"/>
                  <a:pt x="84463" y="1123721"/>
                  <a:pt x="77118" y="1101687"/>
                </a:cubicBezTo>
                <a:lnTo>
                  <a:pt x="66101" y="1068636"/>
                </a:lnTo>
                <a:lnTo>
                  <a:pt x="55084" y="1035586"/>
                </a:lnTo>
                <a:cubicBezTo>
                  <a:pt x="32765" y="176274"/>
                  <a:pt x="315913" y="187287"/>
                  <a:pt x="0" y="1872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>
            <a:stCxn id="3" idx="30"/>
            <a:endCxn id="3" idx="30"/>
          </p:cNvCxnSpPr>
          <p:nvPr/>
        </p:nvCxnSpPr>
        <p:spPr>
          <a:xfrm>
            <a:off x="4913523" y="4230477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 flipV="1">
            <a:off x="755577" y="3860801"/>
            <a:ext cx="4058794" cy="19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Полилиния 11"/>
          <p:cNvSpPr/>
          <p:nvPr/>
        </p:nvSpPr>
        <p:spPr>
          <a:xfrm>
            <a:off x="5993176" y="2985571"/>
            <a:ext cx="1233889" cy="1597446"/>
          </a:xfrm>
          <a:custGeom>
            <a:avLst/>
            <a:gdLst>
              <a:gd name="connsiteX0" fmla="*/ 44067 w 1233889"/>
              <a:gd name="connsiteY0" fmla="*/ 198304 h 1597446"/>
              <a:gd name="connsiteX1" fmla="*/ 132202 w 1233889"/>
              <a:gd name="connsiteY1" fmla="*/ 110169 h 1597446"/>
              <a:gd name="connsiteX2" fmla="*/ 165253 w 1233889"/>
              <a:gd name="connsiteY2" fmla="*/ 88135 h 1597446"/>
              <a:gd name="connsiteX3" fmla="*/ 242371 w 1233889"/>
              <a:gd name="connsiteY3" fmla="*/ 33051 h 1597446"/>
              <a:gd name="connsiteX4" fmla="*/ 286438 w 1233889"/>
              <a:gd name="connsiteY4" fmla="*/ 22034 h 1597446"/>
              <a:gd name="connsiteX5" fmla="*/ 352540 w 1233889"/>
              <a:gd name="connsiteY5" fmla="*/ 0 h 1597446"/>
              <a:gd name="connsiteX6" fmla="*/ 881349 w 1233889"/>
              <a:gd name="connsiteY6" fmla="*/ 11017 h 1597446"/>
              <a:gd name="connsiteX7" fmla="*/ 958467 w 1233889"/>
              <a:gd name="connsiteY7" fmla="*/ 44068 h 1597446"/>
              <a:gd name="connsiteX8" fmla="*/ 991518 w 1233889"/>
              <a:gd name="connsiteY8" fmla="*/ 77118 h 1597446"/>
              <a:gd name="connsiteX9" fmla="*/ 1035585 w 1233889"/>
              <a:gd name="connsiteY9" fmla="*/ 154236 h 1597446"/>
              <a:gd name="connsiteX10" fmla="*/ 1068636 w 1233889"/>
              <a:gd name="connsiteY10" fmla="*/ 187287 h 1597446"/>
              <a:gd name="connsiteX11" fmla="*/ 1090670 w 1233889"/>
              <a:gd name="connsiteY11" fmla="*/ 264405 h 1597446"/>
              <a:gd name="connsiteX12" fmla="*/ 1112704 w 1233889"/>
              <a:gd name="connsiteY12" fmla="*/ 308472 h 1597446"/>
              <a:gd name="connsiteX13" fmla="*/ 1123720 w 1233889"/>
              <a:gd name="connsiteY13" fmla="*/ 352540 h 1597446"/>
              <a:gd name="connsiteX14" fmla="*/ 1156771 w 1233889"/>
              <a:gd name="connsiteY14" fmla="*/ 440675 h 1597446"/>
              <a:gd name="connsiteX15" fmla="*/ 1189822 w 1233889"/>
              <a:gd name="connsiteY15" fmla="*/ 539827 h 1597446"/>
              <a:gd name="connsiteX16" fmla="*/ 1200838 w 1233889"/>
              <a:gd name="connsiteY16" fmla="*/ 605928 h 1597446"/>
              <a:gd name="connsiteX17" fmla="*/ 1222872 w 1233889"/>
              <a:gd name="connsiteY17" fmla="*/ 694063 h 1597446"/>
              <a:gd name="connsiteX18" fmla="*/ 1233889 w 1233889"/>
              <a:gd name="connsiteY18" fmla="*/ 804231 h 1597446"/>
              <a:gd name="connsiteX19" fmla="*/ 1222872 w 1233889"/>
              <a:gd name="connsiteY19" fmla="*/ 1189822 h 1597446"/>
              <a:gd name="connsiteX20" fmla="*/ 1200838 w 1233889"/>
              <a:gd name="connsiteY20" fmla="*/ 1255923 h 1597446"/>
              <a:gd name="connsiteX21" fmla="*/ 1156771 w 1233889"/>
              <a:gd name="connsiteY21" fmla="*/ 1377109 h 1597446"/>
              <a:gd name="connsiteX22" fmla="*/ 1123720 w 1233889"/>
              <a:gd name="connsiteY22" fmla="*/ 1443210 h 1597446"/>
              <a:gd name="connsiteX23" fmla="*/ 1057619 w 1233889"/>
              <a:gd name="connsiteY23" fmla="*/ 1498294 h 1597446"/>
              <a:gd name="connsiteX24" fmla="*/ 1024569 w 1233889"/>
              <a:gd name="connsiteY24" fmla="*/ 1509311 h 1597446"/>
              <a:gd name="connsiteX25" fmla="*/ 980501 w 1233889"/>
              <a:gd name="connsiteY25" fmla="*/ 1542362 h 1597446"/>
              <a:gd name="connsiteX26" fmla="*/ 925417 w 1233889"/>
              <a:gd name="connsiteY26" fmla="*/ 1553378 h 1597446"/>
              <a:gd name="connsiteX27" fmla="*/ 859316 w 1233889"/>
              <a:gd name="connsiteY27" fmla="*/ 1575412 h 1597446"/>
              <a:gd name="connsiteX28" fmla="*/ 760164 w 1233889"/>
              <a:gd name="connsiteY28" fmla="*/ 1597446 h 1597446"/>
              <a:gd name="connsiteX29" fmla="*/ 440675 w 1233889"/>
              <a:gd name="connsiteY29" fmla="*/ 1586429 h 1597446"/>
              <a:gd name="connsiteX30" fmla="*/ 407624 w 1233889"/>
              <a:gd name="connsiteY30" fmla="*/ 1575412 h 1597446"/>
              <a:gd name="connsiteX31" fmla="*/ 330506 w 1233889"/>
              <a:gd name="connsiteY31" fmla="*/ 1553378 h 1597446"/>
              <a:gd name="connsiteX32" fmla="*/ 297455 w 1233889"/>
              <a:gd name="connsiteY32" fmla="*/ 1542362 h 1597446"/>
              <a:gd name="connsiteX33" fmla="*/ 242371 w 1233889"/>
              <a:gd name="connsiteY33" fmla="*/ 1509311 h 1597446"/>
              <a:gd name="connsiteX34" fmla="*/ 198304 w 1233889"/>
              <a:gd name="connsiteY34" fmla="*/ 1432193 h 1597446"/>
              <a:gd name="connsiteX35" fmla="*/ 187287 w 1233889"/>
              <a:gd name="connsiteY35" fmla="*/ 1388125 h 1597446"/>
              <a:gd name="connsiteX36" fmla="*/ 165253 w 1233889"/>
              <a:gd name="connsiteY36" fmla="*/ 1322024 h 1597446"/>
              <a:gd name="connsiteX37" fmla="*/ 143219 w 1233889"/>
              <a:gd name="connsiteY37" fmla="*/ 1255923 h 1597446"/>
              <a:gd name="connsiteX38" fmla="*/ 132202 w 1233889"/>
              <a:gd name="connsiteY38" fmla="*/ 1222872 h 1597446"/>
              <a:gd name="connsiteX39" fmla="*/ 110169 w 1233889"/>
              <a:gd name="connsiteY39" fmla="*/ 1134737 h 1597446"/>
              <a:gd name="connsiteX40" fmla="*/ 77118 w 1233889"/>
              <a:gd name="connsiteY40" fmla="*/ 1035586 h 1597446"/>
              <a:gd name="connsiteX41" fmla="*/ 55084 w 1233889"/>
              <a:gd name="connsiteY41" fmla="*/ 793215 h 1597446"/>
              <a:gd name="connsiteX42" fmla="*/ 44067 w 1233889"/>
              <a:gd name="connsiteY42" fmla="*/ 231354 h 1597446"/>
              <a:gd name="connsiteX43" fmla="*/ 0 w 1233889"/>
              <a:gd name="connsiteY43" fmla="*/ 231354 h 1597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233889" h="1597446">
                <a:moveTo>
                  <a:pt x="44067" y="198304"/>
                </a:moveTo>
                <a:cubicBezTo>
                  <a:pt x="73445" y="168926"/>
                  <a:pt x="97633" y="133215"/>
                  <a:pt x="132202" y="110169"/>
                </a:cubicBezTo>
                <a:cubicBezTo>
                  <a:pt x="143219" y="102824"/>
                  <a:pt x="155081" y="96612"/>
                  <a:pt x="165253" y="88135"/>
                </a:cubicBezTo>
                <a:cubicBezTo>
                  <a:pt x="211151" y="49886"/>
                  <a:pt x="183067" y="55290"/>
                  <a:pt x="242371" y="33051"/>
                </a:cubicBezTo>
                <a:cubicBezTo>
                  <a:pt x="256548" y="27735"/>
                  <a:pt x="271935" y="26385"/>
                  <a:pt x="286438" y="22034"/>
                </a:cubicBezTo>
                <a:cubicBezTo>
                  <a:pt x="308684" y="15360"/>
                  <a:pt x="352540" y="0"/>
                  <a:pt x="352540" y="0"/>
                </a:cubicBezTo>
                <a:lnTo>
                  <a:pt x="881349" y="11017"/>
                </a:lnTo>
                <a:cubicBezTo>
                  <a:pt x="896570" y="11614"/>
                  <a:pt x="951261" y="38921"/>
                  <a:pt x="958467" y="44068"/>
                </a:cubicBezTo>
                <a:cubicBezTo>
                  <a:pt x="971145" y="53124"/>
                  <a:pt x="980501" y="66101"/>
                  <a:pt x="991518" y="77118"/>
                </a:cubicBezTo>
                <a:cubicBezTo>
                  <a:pt x="1004986" y="104055"/>
                  <a:pt x="1016122" y="130880"/>
                  <a:pt x="1035585" y="154236"/>
                </a:cubicBezTo>
                <a:cubicBezTo>
                  <a:pt x="1045559" y="166205"/>
                  <a:pt x="1057619" y="176270"/>
                  <a:pt x="1068636" y="187287"/>
                </a:cubicBezTo>
                <a:cubicBezTo>
                  <a:pt x="1074226" y="209647"/>
                  <a:pt x="1081187" y="242279"/>
                  <a:pt x="1090670" y="264405"/>
                </a:cubicBezTo>
                <a:cubicBezTo>
                  <a:pt x="1097139" y="279500"/>
                  <a:pt x="1105359" y="293783"/>
                  <a:pt x="1112704" y="308472"/>
                </a:cubicBezTo>
                <a:cubicBezTo>
                  <a:pt x="1116376" y="323161"/>
                  <a:pt x="1118932" y="338176"/>
                  <a:pt x="1123720" y="352540"/>
                </a:cubicBezTo>
                <a:cubicBezTo>
                  <a:pt x="1133832" y="382878"/>
                  <a:pt x="1149034" y="409726"/>
                  <a:pt x="1156771" y="440675"/>
                </a:cubicBezTo>
                <a:cubicBezTo>
                  <a:pt x="1178128" y="526101"/>
                  <a:pt x="1153170" y="466523"/>
                  <a:pt x="1189822" y="539827"/>
                </a:cubicBezTo>
                <a:cubicBezTo>
                  <a:pt x="1193494" y="561861"/>
                  <a:pt x="1195992" y="584122"/>
                  <a:pt x="1200838" y="605928"/>
                </a:cubicBezTo>
                <a:cubicBezTo>
                  <a:pt x="1219377" y="689355"/>
                  <a:pt x="1206997" y="575003"/>
                  <a:pt x="1222872" y="694063"/>
                </a:cubicBezTo>
                <a:cubicBezTo>
                  <a:pt x="1227750" y="730645"/>
                  <a:pt x="1230217" y="767508"/>
                  <a:pt x="1233889" y="804231"/>
                </a:cubicBezTo>
                <a:cubicBezTo>
                  <a:pt x="1230217" y="932761"/>
                  <a:pt x="1232256" y="1061582"/>
                  <a:pt x="1222872" y="1189822"/>
                </a:cubicBezTo>
                <a:cubicBezTo>
                  <a:pt x="1221177" y="1212986"/>
                  <a:pt x="1208183" y="1233889"/>
                  <a:pt x="1200838" y="1255923"/>
                </a:cubicBezTo>
                <a:cubicBezTo>
                  <a:pt x="1186052" y="1300282"/>
                  <a:pt x="1175935" y="1334948"/>
                  <a:pt x="1156771" y="1377109"/>
                </a:cubicBezTo>
                <a:cubicBezTo>
                  <a:pt x="1146577" y="1399535"/>
                  <a:pt x="1137385" y="1422713"/>
                  <a:pt x="1123720" y="1443210"/>
                </a:cubicBezTo>
                <a:cubicBezTo>
                  <a:pt x="1111537" y="1461484"/>
                  <a:pt x="1077942" y="1488132"/>
                  <a:pt x="1057619" y="1498294"/>
                </a:cubicBezTo>
                <a:cubicBezTo>
                  <a:pt x="1047232" y="1503487"/>
                  <a:pt x="1035586" y="1505639"/>
                  <a:pt x="1024569" y="1509311"/>
                </a:cubicBezTo>
                <a:cubicBezTo>
                  <a:pt x="1009880" y="1520328"/>
                  <a:pt x="997280" y="1534905"/>
                  <a:pt x="980501" y="1542362"/>
                </a:cubicBezTo>
                <a:cubicBezTo>
                  <a:pt x="963390" y="1549967"/>
                  <a:pt x="943482" y="1548451"/>
                  <a:pt x="925417" y="1553378"/>
                </a:cubicBezTo>
                <a:cubicBezTo>
                  <a:pt x="903010" y="1559489"/>
                  <a:pt x="881988" y="1570374"/>
                  <a:pt x="859316" y="1575412"/>
                </a:cubicBezTo>
                <a:lnTo>
                  <a:pt x="760164" y="1597446"/>
                </a:lnTo>
                <a:cubicBezTo>
                  <a:pt x="653668" y="1593774"/>
                  <a:pt x="547027" y="1593076"/>
                  <a:pt x="440675" y="1586429"/>
                </a:cubicBezTo>
                <a:cubicBezTo>
                  <a:pt x="429085" y="1585705"/>
                  <a:pt x="418747" y="1578749"/>
                  <a:pt x="407624" y="1575412"/>
                </a:cubicBezTo>
                <a:cubicBezTo>
                  <a:pt x="382017" y="1567730"/>
                  <a:pt x="356113" y="1561060"/>
                  <a:pt x="330506" y="1553378"/>
                </a:cubicBezTo>
                <a:cubicBezTo>
                  <a:pt x="319383" y="1550041"/>
                  <a:pt x="307842" y="1547555"/>
                  <a:pt x="297455" y="1542362"/>
                </a:cubicBezTo>
                <a:cubicBezTo>
                  <a:pt x="278303" y="1532786"/>
                  <a:pt x="260732" y="1520328"/>
                  <a:pt x="242371" y="1509311"/>
                </a:cubicBezTo>
                <a:cubicBezTo>
                  <a:pt x="224106" y="1481913"/>
                  <a:pt x="210285" y="1464143"/>
                  <a:pt x="198304" y="1432193"/>
                </a:cubicBezTo>
                <a:cubicBezTo>
                  <a:pt x="192988" y="1418016"/>
                  <a:pt x="191638" y="1402628"/>
                  <a:pt x="187287" y="1388125"/>
                </a:cubicBezTo>
                <a:cubicBezTo>
                  <a:pt x="180613" y="1365879"/>
                  <a:pt x="172598" y="1344058"/>
                  <a:pt x="165253" y="1322024"/>
                </a:cubicBezTo>
                <a:lnTo>
                  <a:pt x="143219" y="1255923"/>
                </a:lnTo>
                <a:cubicBezTo>
                  <a:pt x="139547" y="1244906"/>
                  <a:pt x="135018" y="1234138"/>
                  <a:pt x="132202" y="1222872"/>
                </a:cubicBezTo>
                <a:cubicBezTo>
                  <a:pt x="124858" y="1193494"/>
                  <a:pt x="121416" y="1162853"/>
                  <a:pt x="110169" y="1134737"/>
                </a:cubicBezTo>
                <a:cubicBezTo>
                  <a:pt x="82512" y="1065595"/>
                  <a:pt x="92931" y="1098838"/>
                  <a:pt x="77118" y="1035586"/>
                </a:cubicBezTo>
                <a:cubicBezTo>
                  <a:pt x="69773" y="954796"/>
                  <a:pt x="56674" y="874323"/>
                  <a:pt x="55084" y="793215"/>
                </a:cubicBezTo>
                <a:cubicBezTo>
                  <a:pt x="51412" y="605928"/>
                  <a:pt x="62344" y="417783"/>
                  <a:pt x="44067" y="231354"/>
                </a:cubicBezTo>
                <a:cubicBezTo>
                  <a:pt x="42634" y="216735"/>
                  <a:pt x="14689" y="231354"/>
                  <a:pt x="0" y="231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12" idx="33"/>
          </p:cNvCxnSpPr>
          <p:nvPr/>
        </p:nvCxnSpPr>
        <p:spPr>
          <a:xfrm flipH="1">
            <a:off x="5724128" y="4494882"/>
            <a:ext cx="511419" cy="859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Box 346"/>
          <p:cNvSpPr txBox="1">
            <a:spLocks noChangeArrowheads="1"/>
          </p:cNvSpPr>
          <p:nvPr/>
        </p:nvSpPr>
        <p:spPr bwMode="auto">
          <a:xfrm>
            <a:off x="6174274" y="558958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 dirty="0">
                <a:solidFill>
                  <a:schemeClr val="tx1"/>
                </a:solidFill>
                <a:latin typeface="Arial" charset="0"/>
              </a:rPr>
              <a:t>x</a:t>
            </a:r>
            <a:r>
              <a:rPr lang="en-US" altLang="ru-RU" sz="1800" baseline="-25000" dirty="0">
                <a:solidFill>
                  <a:schemeClr val="tx1"/>
                </a:solidFill>
                <a:latin typeface="Arial" charset="0"/>
              </a:rPr>
              <a:t>1</a:t>
            </a:r>
            <a:endParaRPr lang="ru-RU" altLang="ru-RU" sz="1800" baseline="-2500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90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ФДО2016">
  <a:themeElements>
    <a:clrScheme name="Другая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4F81B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ТемаФДО2016</Template>
  <TotalTime>1681</TotalTime>
  <Words>5681</Words>
  <Application>Microsoft Office PowerPoint</Application>
  <PresentationFormat>Экран (4:3)</PresentationFormat>
  <Paragraphs>1266</Paragraphs>
  <Slides>46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48" baseType="lpstr">
      <vt:lpstr>ТемаФДО2016</vt:lpstr>
      <vt:lpstr>Формула</vt:lpstr>
      <vt:lpstr>Исследование операций</vt:lpstr>
      <vt:lpstr>Тема 2: Решение задач линейного программирования общего вида</vt:lpstr>
      <vt:lpstr> Задача вебинара по решению задач линейного программирования </vt:lpstr>
      <vt:lpstr>Решение задач ИО методами математического программирования</vt:lpstr>
      <vt:lpstr> Классификация задач и методов линейного программирования</vt:lpstr>
      <vt:lpstr>Общая постановка ЗЛП</vt:lpstr>
      <vt:lpstr>Графический метод решения ЗЛП</vt:lpstr>
      <vt:lpstr>Математическая модель задачи</vt:lpstr>
      <vt:lpstr>Построение области ограничений</vt:lpstr>
      <vt:lpstr>Построение области ограничений </vt:lpstr>
      <vt:lpstr>Определение области допустимых решений Ω(X)</vt:lpstr>
      <vt:lpstr>Определение направления  Z(X)</vt:lpstr>
      <vt:lpstr>Определение направления  Z(X)</vt:lpstr>
      <vt:lpstr>Определение решения задачи</vt:lpstr>
      <vt:lpstr>Область ограничений (вопрос)</vt:lpstr>
      <vt:lpstr>Область ограничений (ответ)</vt:lpstr>
      <vt:lpstr>Основная теорема линейного программирования</vt:lpstr>
      <vt:lpstr>Каноническая форма ЗЛП</vt:lpstr>
      <vt:lpstr>Графическое решение задачи</vt:lpstr>
      <vt:lpstr>Решение расширенной задачи</vt:lpstr>
      <vt:lpstr>Идея симплекс-метода</vt:lpstr>
      <vt:lpstr>Прямой симплекс-метод  (нулевая таблица)</vt:lpstr>
      <vt:lpstr>Прямой симплекс-метод  (допустимость, но не оптимальность)</vt:lpstr>
      <vt:lpstr>Прямой симплекс-метод  (алгоритм)</vt:lpstr>
      <vt:lpstr>Прямой симплекс-метод . Переход к соседней угловой точке</vt:lpstr>
      <vt:lpstr>Движение по угловым точкам. Формула расчета коэффициентов</vt:lpstr>
      <vt:lpstr>Расчет коэффициентов основного уравнения</vt:lpstr>
      <vt:lpstr>Расчет коэффициентов других уравнений</vt:lpstr>
      <vt:lpstr>Прямой симплекс-метод  Переход к итерации 2</vt:lpstr>
      <vt:lpstr>Прямой симплекс-метод  Расчет коэффициентов итерации 2</vt:lpstr>
      <vt:lpstr>Прямой симплекс-метод  Таблица итерации 2</vt:lpstr>
      <vt:lpstr>Оптимальная симплекс-таблица</vt:lpstr>
      <vt:lpstr>Симплекс-метод (вопрос)</vt:lpstr>
      <vt:lpstr>Симплекс-метод (вопрос)</vt:lpstr>
      <vt:lpstr>Двойственный симплекс-метод</vt:lpstr>
      <vt:lpstr>Двойственный симплекс-метод (нулевая таблица)</vt:lpstr>
      <vt:lpstr>Двойственный симплекс-метод (алгоритм)</vt:lpstr>
      <vt:lpstr>Оптимальная симплекс-таблица</vt:lpstr>
      <vt:lpstr>Двухэтапный симплекс-метод</vt:lpstr>
      <vt:lpstr>Двухэтапный симплекс-метод (нулевая таблица)</vt:lpstr>
      <vt:lpstr>Двухэтапный симплекс-метод (подготовка нулевой  таблицы)</vt:lpstr>
      <vt:lpstr>Двухэтапный симплекс-метод (нулевая таблица)</vt:lpstr>
      <vt:lpstr>Симплекс-метод (вопрос)</vt:lpstr>
      <vt:lpstr>Симплекс-метод (вопрос)</vt:lpstr>
      <vt:lpstr>Тема 3: Двойственность задач линейного программирования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kia</dc:creator>
  <cp:lastModifiedBy>tlp</cp:lastModifiedBy>
  <cp:revision>179</cp:revision>
  <dcterms:created xsi:type="dcterms:W3CDTF">2017-01-25T04:02:20Z</dcterms:created>
  <dcterms:modified xsi:type="dcterms:W3CDTF">2018-04-05T03:31:37Z</dcterms:modified>
</cp:coreProperties>
</file>