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328" r:id="rId2"/>
    <p:sldId id="329" r:id="rId3"/>
    <p:sldId id="259" r:id="rId4"/>
    <p:sldId id="340" r:id="rId5"/>
    <p:sldId id="341" r:id="rId6"/>
    <p:sldId id="343" r:id="rId7"/>
    <p:sldId id="356" r:id="rId8"/>
    <p:sldId id="357" r:id="rId9"/>
    <p:sldId id="344" r:id="rId10"/>
    <p:sldId id="348" r:id="rId11"/>
    <p:sldId id="345" r:id="rId12"/>
    <p:sldId id="347" r:id="rId13"/>
    <p:sldId id="351" r:id="rId14"/>
    <p:sldId id="352" r:id="rId15"/>
    <p:sldId id="355" r:id="rId16"/>
    <p:sldId id="359" r:id="rId17"/>
    <p:sldId id="353" r:id="rId18"/>
    <p:sldId id="354" r:id="rId19"/>
    <p:sldId id="358" r:id="rId20"/>
    <p:sldId id="360" r:id="rId21"/>
    <p:sldId id="361" r:id="rId22"/>
    <p:sldId id="375" r:id="rId23"/>
    <p:sldId id="376" r:id="rId24"/>
    <p:sldId id="363" r:id="rId25"/>
    <p:sldId id="365" r:id="rId26"/>
    <p:sldId id="366" r:id="rId27"/>
    <p:sldId id="367" r:id="rId28"/>
    <p:sldId id="368" r:id="rId29"/>
    <p:sldId id="369" r:id="rId30"/>
    <p:sldId id="370" r:id="rId31"/>
    <p:sldId id="377" r:id="rId32"/>
    <p:sldId id="378" r:id="rId33"/>
    <p:sldId id="371" r:id="rId34"/>
    <p:sldId id="30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  <p:sldLayoutId id="2147484050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2.png"/><Relationship Id="rId7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0.png"/><Relationship Id="rId4" Type="http://schemas.openxmlformats.org/officeDocument/2006/relationships/image" Target="../media/image7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70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82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7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730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340768"/>
            <a:ext cx="5904656" cy="1584176"/>
          </a:xfrm>
        </p:spPr>
        <p:txBody>
          <a:bodyPr/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6120680" cy="1296144"/>
          </a:xfrm>
        </p:spPr>
        <p:txBody>
          <a:bodyPr>
            <a:normAutofit/>
          </a:bodyPr>
          <a:lstStyle/>
          <a:p>
            <a:r>
              <a:rPr lang="ru-RU" dirty="0"/>
              <a:t>Двойственность задач линейного программирования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971600" y="5229200"/>
            <a:ext cx="7920880" cy="792088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6696744" cy="1070992"/>
          </a:xfrm>
        </p:spPr>
        <p:txBody>
          <a:bodyPr/>
          <a:lstStyle/>
          <a:p>
            <a:r>
              <a:rPr lang="ru-RU" dirty="0" smtClean="0"/>
              <a:t>Оптимальная таблица </a:t>
            </a:r>
            <a:br>
              <a:rPr lang="ru-RU" dirty="0" smtClean="0"/>
            </a:br>
            <a:r>
              <a:rPr lang="ru-RU" dirty="0" smtClean="0"/>
              <a:t>исходной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279563"/>
                  </p:ext>
                </p:extLst>
              </p:nvPr>
            </p:nvGraphicFramePr>
            <p:xfrm>
              <a:off x="179512" y="4311187"/>
              <a:ext cx="8784975" cy="2370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3"/>
                    <a:gridCol w="1368418"/>
                    <a:gridCol w="957892"/>
                    <a:gridCol w="957892"/>
                    <a:gridCol w="957892"/>
                    <a:gridCol w="872366"/>
                    <a:gridCol w="1344203"/>
                  </a:tblGrid>
                  <a:tr h="59199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3438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-30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3343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3343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279563"/>
                  </p:ext>
                </p:extLst>
              </p:nvPr>
            </p:nvGraphicFramePr>
            <p:xfrm>
              <a:off x="179512" y="4311187"/>
              <a:ext cx="8784975" cy="2370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3"/>
                    <a:gridCol w="1368418"/>
                    <a:gridCol w="957892"/>
                    <a:gridCol w="957892"/>
                    <a:gridCol w="957892"/>
                    <a:gridCol w="872366"/>
                    <a:gridCol w="1344203"/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3544" t="-14286" r="-429114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6624" t="-14286" r="-33184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6624" t="-14286" r="-23184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3846" t="-14286" r="-154545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6771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126316" r="-726027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-30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624" t="-126316" r="-231847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3846" t="-126316" r="-154545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7677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228723" r="-72602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624" t="-228723" r="-23184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3846" t="-228723" r="-154545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7677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325263" r="-726027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624" t="-325263" r="-231847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3846" t="-325263" r="-15454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</p:spPr>
            <p:txBody>
              <a:bodyPr rtlCol="0">
                <a:normAutofit fontScale="92500"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400" i="1" dirty="0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  <a:blipFill rotWithShape="1">
                <a:blip r:embed="rId3"/>
                <a:stretch>
                  <a:fillRect t="-3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tlp\Pictures\през3 исх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600400" cy="28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6696744" cy="1070992"/>
          </a:xfrm>
        </p:spPr>
        <p:txBody>
          <a:bodyPr/>
          <a:lstStyle/>
          <a:p>
            <a:r>
              <a:rPr lang="ru-RU" dirty="0" smtClean="0"/>
              <a:t>Начальная таблица </a:t>
            </a:r>
            <a:br>
              <a:rPr lang="ru-RU" dirty="0" smtClean="0"/>
            </a:br>
            <a:r>
              <a:rPr lang="ru-RU" dirty="0" smtClean="0"/>
              <a:t>обратной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211893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3861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26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386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211893"/>
                  </p:ext>
                </p:extLst>
              </p:nvPr>
            </p:nvGraphicFramePr>
            <p:xfrm>
              <a:off x="163756" y="4077072"/>
              <a:ext cx="8872740" cy="2340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1193"/>
                    <a:gridCol w="898358"/>
                    <a:gridCol w="1382089"/>
                    <a:gridCol w="967462"/>
                    <a:gridCol w="967462"/>
                    <a:gridCol w="967462"/>
                    <a:gridCol w="881082"/>
                    <a:gridCol w="1357632"/>
                  </a:tblGrid>
                  <a:tr h="96926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5535" t="-629" r="-430818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8608" t="-629" r="-333544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4906" t="-629" r="-231447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6250" t="-629" r="-155556" b="-1559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213333" r="-7285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26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313333" r="-7285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2585" t="-413333" r="-7285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-5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</p:spPr>
            <p:txBody>
              <a:bodyPr rtlCol="0">
                <a:normAutofit fontScale="92500"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400" i="1" dirty="0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  <a:blipFill rotWithShape="1">
                <a:blip r:embed="rId3"/>
                <a:stretch>
                  <a:fillRect t="-3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681743" y="1484784"/>
                <a:ext cx="4140460" cy="2764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7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Обратная задача</a:t>
                </a: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𝑓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𝑚𝑖</m:t>
                    </m:r>
                  </m:oMath>
                </a14:m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n</a:t>
                </a:r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2400" b="1" i="1" smtClean="0">
                          <a:solidFill>
                            <a:schemeClr val="accent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1743" y="1484784"/>
                <a:ext cx="4140460" cy="2764904"/>
              </a:xfrm>
              <a:prstGeom prst="rect">
                <a:avLst/>
              </a:prstGeom>
              <a:blipFill rotWithShape="1">
                <a:blip r:embed="rId8"/>
                <a:stretch>
                  <a:fillRect t="-3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6696744" cy="1070992"/>
          </a:xfrm>
        </p:spPr>
        <p:txBody>
          <a:bodyPr/>
          <a:lstStyle/>
          <a:p>
            <a:r>
              <a:rPr lang="ru-RU" dirty="0" smtClean="0"/>
              <a:t>Оптимальная таблица </a:t>
            </a:r>
            <a:br>
              <a:rPr lang="ru-RU" dirty="0" smtClean="0"/>
            </a:br>
            <a:r>
              <a:rPr lang="ru-RU" dirty="0" smtClean="0"/>
              <a:t>обратной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251520" y="1479529"/>
                <a:ext cx="4140460" cy="2764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5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Обратная задача</a:t>
                </a: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𝑓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𝑚𝑖</m:t>
                    </m:r>
                  </m:oMath>
                </a14:m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n</a:t>
                </a:r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2400" b="1" i="1" smtClean="0">
                          <a:solidFill>
                            <a:schemeClr val="accent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79529"/>
                <a:ext cx="4140460" cy="2764904"/>
              </a:xfrm>
              <a:prstGeom prst="rect">
                <a:avLst/>
              </a:prstGeom>
              <a:blipFill rotWithShape="1">
                <a:blip r:embed="rId6"/>
                <a:stretch>
                  <a:fillRect t="-3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9253170"/>
                  </p:ext>
                </p:extLst>
              </p:nvPr>
            </p:nvGraphicFramePr>
            <p:xfrm>
              <a:off x="251520" y="4149080"/>
              <a:ext cx="8885723" cy="22508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584"/>
                    <a:gridCol w="889472"/>
                    <a:gridCol w="1368418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62447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222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-30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22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4022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9253170"/>
                  </p:ext>
                </p:extLst>
              </p:nvPr>
            </p:nvGraphicFramePr>
            <p:xfrm>
              <a:off x="251520" y="4149080"/>
              <a:ext cx="8885723" cy="22508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584"/>
                    <a:gridCol w="889472"/>
                    <a:gridCol w="1368418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396815" t="-15238" r="-431847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496815" t="-15238" r="-331847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596815" t="-15238" r="-231847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7"/>
                          <a:stretch>
                            <a:fillRect l="-765035" t="-15238" r="-154545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72603" t="-161333" r="-726027" b="-2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-30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7677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72603" t="-208511" r="-72602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76889" t="-208511" r="-371111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96815" t="-208511" r="-23184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65035" t="-208511" r="-154545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76771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72603" t="-305263" r="-726027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76889" t="-305263" r="-371111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596815" t="-305263" r="-231847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65035" t="-305263" r="-15454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 descr="C:\Users\tlp\Pictures\о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47051"/>
            <a:ext cx="2663577" cy="266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6804248" y="3573016"/>
            <a:ext cx="504056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6696744" cy="1070992"/>
          </a:xfrm>
        </p:spPr>
        <p:txBody>
          <a:bodyPr/>
          <a:lstStyle/>
          <a:p>
            <a:r>
              <a:rPr lang="ru-RU" dirty="0" smtClean="0"/>
              <a:t>Оптимальные таблицы прямой и обратной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632782"/>
                  </p:ext>
                </p:extLst>
              </p:nvPr>
            </p:nvGraphicFramePr>
            <p:xfrm>
              <a:off x="251520" y="3645024"/>
              <a:ext cx="8784978" cy="2162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2"/>
                    <a:gridCol w="1368418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7684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222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022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022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632782"/>
                  </p:ext>
                </p:extLst>
              </p:nvPr>
            </p:nvGraphicFramePr>
            <p:xfrm>
              <a:off x="251520" y="3645024"/>
              <a:ext cx="8784978" cy="2162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2"/>
                    <a:gridCol w="1368418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76849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5987" t="-794" r="-432484" b="-303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5987" t="-794" r="-332484" b="-303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987" t="-794" r="-232484" b="-303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47917" t="-794" r="-153472" b="-303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222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192424" r="-726027" b="-4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235366" r="-726027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536" t="-235366" r="-373214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987" t="-235366" r="-232484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47917" t="-235366" r="-153472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644" t="-339506" r="-726027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536" t="-339506" r="-373214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987" t="-339506" r="-232484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47917" t="-339506" r="-153472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745491"/>
                  </p:ext>
                </p:extLst>
              </p:nvPr>
            </p:nvGraphicFramePr>
            <p:xfrm>
              <a:off x="251518" y="1412776"/>
              <a:ext cx="8784980" cy="22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3"/>
                    <a:gridCol w="1368419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6157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882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5388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5388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745491"/>
                  </p:ext>
                </p:extLst>
              </p:nvPr>
            </p:nvGraphicFramePr>
            <p:xfrm>
              <a:off x="251518" y="1412776"/>
              <a:ext cx="8784980" cy="22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839"/>
                    <a:gridCol w="889473"/>
                    <a:gridCol w="1368419"/>
                    <a:gridCol w="957893"/>
                    <a:gridCol w="957893"/>
                    <a:gridCol w="957893"/>
                    <a:gridCol w="872367"/>
                    <a:gridCol w="1344203"/>
                  </a:tblGrid>
                  <a:tr h="61576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5987" t="-11881" r="-432484" b="-4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5987" t="-11881" r="-332484" b="-4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5987" t="-11881" r="-232484" b="-4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47917" t="-11881" r="-153472" b="-4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38829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644" t="-128409" r="-726027" b="-3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5987" t="-128409" r="-232484" b="-3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7917" t="-128409" r="-153472" b="-3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5388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644" t="-225843" r="-726027" b="-265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5987" t="-225843" r="-232484" b="-265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7917" t="-225843" r="-153472" b="-265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538829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644" t="-329545" r="-726027" b="-1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5987" t="-329545" r="-232484" b="-1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7917" t="-329545" r="-153472" b="-1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Полилиния 2"/>
          <p:cNvSpPr/>
          <p:nvPr/>
        </p:nvSpPr>
        <p:spPr>
          <a:xfrm>
            <a:off x="2863121" y="2050525"/>
            <a:ext cx="760164" cy="528809"/>
          </a:xfrm>
          <a:custGeom>
            <a:avLst/>
            <a:gdLst>
              <a:gd name="connsiteX0" fmla="*/ 88135 w 760164"/>
              <a:gd name="connsiteY0" fmla="*/ 143219 h 528809"/>
              <a:gd name="connsiteX1" fmla="*/ 165253 w 760164"/>
              <a:gd name="connsiteY1" fmla="*/ 33050 h 528809"/>
              <a:gd name="connsiteX2" fmla="*/ 231355 w 760164"/>
              <a:gd name="connsiteY2" fmla="*/ 11017 h 528809"/>
              <a:gd name="connsiteX3" fmla="*/ 264405 w 760164"/>
              <a:gd name="connsiteY3" fmla="*/ 0 h 528809"/>
              <a:gd name="connsiteX4" fmla="*/ 638979 w 760164"/>
              <a:gd name="connsiteY4" fmla="*/ 11017 h 528809"/>
              <a:gd name="connsiteX5" fmla="*/ 672029 w 760164"/>
              <a:gd name="connsiteY5" fmla="*/ 22034 h 528809"/>
              <a:gd name="connsiteX6" fmla="*/ 694063 w 760164"/>
              <a:gd name="connsiteY6" fmla="*/ 99152 h 528809"/>
              <a:gd name="connsiteX7" fmla="*/ 716097 w 760164"/>
              <a:gd name="connsiteY7" fmla="*/ 132202 h 528809"/>
              <a:gd name="connsiteX8" fmla="*/ 738131 w 760164"/>
              <a:gd name="connsiteY8" fmla="*/ 198303 h 528809"/>
              <a:gd name="connsiteX9" fmla="*/ 749147 w 760164"/>
              <a:gd name="connsiteY9" fmla="*/ 231354 h 528809"/>
              <a:gd name="connsiteX10" fmla="*/ 760164 w 760164"/>
              <a:gd name="connsiteY10" fmla="*/ 275422 h 528809"/>
              <a:gd name="connsiteX11" fmla="*/ 749147 w 760164"/>
              <a:gd name="connsiteY11" fmla="*/ 407624 h 528809"/>
              <a:gd name="connsiteX12" fmla="*/ 716097 w 760164"/>
              <a:gd name="connsiteY12" fmla="*/ 429658 h 528809"/>
              <a:gd name="connsiteX13" fmla="*/ 649996 w 760164"/>
              <a:gd name="connsiteY13" fmla="*/ 451691 h 528809"/>
              <a:gd name="connsiteX14" fmla="*/ 605928 w 760164"/>
              <a:gd name="connsiteY14" fmla="*/ 462708 h 528809"/>
              <a:gd name="connsiteX15" fmla="*/ 550844 w 760164"/>
              <a:gd name="connsiteY15" fmla="*/ 473725 h 528809"/>
              <a:gd name="connsiteX16" fmla="*/ 484743 w 760164"/>
              <a:gd name="connsiteY16" fmla="*/ 495759 h 528809"/>
              <a:gd name="connsiteX17" fmla="*/ 451692 w 760164"/>
              <a:gd name="connsiteY17" fmla="*/ 506776 h 528809"/>
              <a:gd name="connsiteX18" fmla="*/ 418641 w 760164"/>
              <a:gd name="connsiteY18" fmla="*/ 517793 h 528809"/>
              <a:gd name="connsiteX19" fmla="*/ 374574 w 760164"/>
              <a:gd name="connsiteY19" fmla="*/ 528809 h 528809"/>
              <a:gd name="connsiteX20" fmla="*/ 165253 w 760164"/>
              <a:gd name="connsiteY20" fmla="*/ 517793 h 528809"/>
              <a:gd name="connsiteX21" fmla="*/ 99152 w 760164"/>
              <a:gd name="connsiteY21" fmla="*/ 495759 h 528809"/>
              <a:gd name="connsiteX22" fmla="*/ 66102 w 760164"/>
              <a:gd name="connsiteY22" fmla="*/ 429658 h 528809"/>
              <a:gd name="connsiteX23" fmla="*/ 55085 w 760164"/>
              <a:gd name="connsiteY23" fmla="*/ 396607 h 528809"/>
              <a:gd name="connsiteX24" fmla="*/ 33051 w 760164"/>
              <a:gd name="connsiteY24" fmla="*/ 363556 h 528809"/>
              <a:gd name="connsiteX25" fmla="*/ 11017 w 760164"/>
              <a:gd name="connsiteY25" fmla="*/ 297455 h 528809"/>
              <a:gd name="connsiteX26" fmla="*/ 0 w 760164"/>
              <a:gd name="connsiteY26" fmla="*/ 264405 h 528809"/>
              <a:gd name="connsiteX27" fmla="*/ 11017 w 760164"/>
              <a:gd name="connsiteY27" fmla="*/ 154236 h 528809"/>
              <a:gd name="connsiteX28" fmla="*/ 22034 w 760164"/>
              <a:gd name="connsiteY28" fmla="*/ 121185 h 5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0164" h="528809">
                <a:moveTo>
                  <a:pt x="88135" y="143219"/>
                </a:moveTo>
                <a:cubicBezTo>
                  <a:pt x="99303" y="76211"/>
                  <a:pt x="85548" y="59617"/>
                  <a:pt x="165253" y="33050"/>
                </a:cubicBezTo>
                <a:lnTo>
                  <a:pt x="231355" y="11017"/>
                </a:lnTo>
                <a:lnTo>
                  <a:pt x="264405" y="0"/>
                </a:lnTo>
                <a:cubicBezTo>
                  <a:pt x="389263" y="3672"/>
                  <a:pt x="514249" y="4275"/>
                  <a:pt x="638979" y="11017"/>
                </a:cubicBezTo>
                <a:cubicBezTo>
                  <a:pt x="650575" y="11644"/>
                  <a:pt x="663818" y="13823"/>
                  <a:pt x="672029" y="22034"/>
                </a:cubicBezTo>
                <a:cubicBezTo>
                  <a:pt x="677389" y="27394"/>
                  <a:pt x="693848" y="98651"/>
                  <a:pt x="694063" y="99152"/>
                </a:cubicBezTo>
                <a:cubicBezTo>
                  <a:pt x="699279" y="111322"/>
                  <a:pt x="708752" y="121185"/>
                  <a:pt x="716097" y="132202"/>
                </a:cubicBezTo>
                <a:lnTo>
                  <a:pt x="738131" y="198303"/>
                </a:lnTo>
                <a:cubicBezTo>
                  <a:pt x="741803" y="209320"/>
                  <a:pt x="746330" y="220088"/>
                  <a:pt x="749147" y="231354"/>
                </a:cubicBezTo>
                <a:lnTo>
                  <a:pt x="760164" y="275422"/>
                </a:lnTo>
                <a:cubicBezTo>
                  <a:pt x="756492" y="319489"/>
                  <a:pt x="761295" y="365105"/>
                  <a:pt x="749147" y="407624"/>
                </a:cubicBezTo>
                <a:cubicBezTo>
                  <a:pt x="745510" y="420355"/>
                  <a:pt x="728196" y="424281"/>
                  <a:pt x="716097" y="429658"/>
                </a:cubicBezTo>
                <a:cubicBezTo>
                  <a:pt x="694873" y="439091"/>
                  <a:pt x="672528" y="446058"/>
                  <a:pt x="649996" y="451691"/>
                </a:cubicBezTo>
                <a:cubicBezTo>
                  <a:pt x="635307" y="455363"/>
                  <a:pt x="620709" y="459423"/>
                  <a:pt x="605928" y="462708"/>
                </a:cubicBezTo>
                <a:cubicBezTo>
                  <a:pt x="587649" y="466770"/>
                  <a:pt x="568909" y="468798"/>
                  <a:pt x="550844" y="473725"/>
                </a:cubicBezTo>
                <a:cubicBezTo>
                  <a:pt x="528437" y="479836"/>
                  <a:pt x="506777" y="488414"/>
                  <a:pt x="484743" y="495759"/>
                </a:cubicBezTo>
                <a:lnTo>
                  <a:pt x="451692" y="506776"/>
                </a:lnTo>
                <a:cubicBezTo>
                  <a:pt x="440675" y="510448"/>
                  <a:pt x="429907" y="514977"/>
                  <a:pt x="418641" y="517793"/>
                </a:cubicBezTo>
                <a:lnTo>
                  <a:pt x="374574" y="528809"/>
                </a:lnTo>
                <a:cubicBezTo>
                  <a:pt x="304800" y="525137"/>
                  <a:pt x="234626" y="526118"/>
                  <a:pt x="165253" y="517793"/>
                </a:cubicBezTo>
                <a:cubicBezTo>
                  <a:pt x="142193" y="515026"/>
                  <a:pt x="99152" y="495759"/>
                  <a:pt x="99152" y="495759"/>
                </a:cubicBezTo>
                <a:cubicBezTo>
                  <a:pt x="71460" y="412683"/>
                  <a:pt x="108815" y="515084"/>
                  <a:pt x="66102" y="429658"/>
                </a:cubicBezTo>
                <a:cubicBezTo>
                  <a:pt x="60909" y="419271"/>
                  <a:pt x="60278" y="406994"/>
                  <a:pt x="55085" y="396607"/>
                </a:cubicBezTo>
                <a:cubicBezTo>
                  <a:pt x="49164" y="384764"/>
                  <a:pt x="38429" y="375656"/>
                  <a:pt x="33051" y="363556"/>
                </a:cubicBezTo>
                <a:cubicBezTo>
                  <a:pt x="23618" y="342332"/>
                  <a:pt x="18362" y="319489"/>
                  <a:pt x="11017" y="297455"/>
                </a:cubicBezTo>
                <a:lnTo>
                  <a:pt x="0" y="264405"/>
                </a:lnTo>
                <a:cubicBezTo>
                  <a:pt x="3672" y="227682"/>
                  <a:pt x="5405" y="190713"/>
                  <a:pt x="11017" y="154236"/>
                </a:cubicBezTo>
                <a:cubicBezTo>
                  <a:pt x="12783" y="142758"/>
                  <a:pt x="22034" y="121185"/>
                  <a:pt x="22034" y="1211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2875402" y="4365104"/>
            <a:ext cx="760164" cy="528809"/>
          </a:xfrm>
          <a:custGeom>
            <a:avLst/>
            <a:gdLst>
              <a:gd name="connsiteX0" fmla="*/ 88135 w 760164"/>
              <a:gd name="connsiteY0" fmla="*/ 143219 h 528809"/>
              <a:gd name="connsiteX1" fmla="*/ 165253 w 760164"/>
              <a:gd name="connsiteY1" fmla="*/ 33050 h 528809"/>
              <a:gd name="connsiteX2" fmla="*/ 231355 w 760164"/>
              <a:gd name="connsiteY2" fmla="*/ 11017 h 528809"/>
              <a:gd name="connsiteX3" fmla="*/ 264405 w 760164"/>
              <a:gd name="connsiteY3" fmla="*/ 0 h 528809"/>
              <a:gd name="connsiteX4" fmla="*/ 638979 w 760164"/>
              <a:gd name="connsiteY4" fmla="*/ 11017 h 528809"/>
              <a:gd name="connsiteX5" fmla="*/ 672029 w 760164"/>
              <a:gd name="connsiteY5" fmla="*/ 22034 h 528809"/>
              <a:gd name="connsiteX6" fmla="*/ 694063 w 760164"/>
              <a:gd name="connsiteY6" fmla="*/ 99152 h 528809"/>
              <a:gd name="connsiteX7" fmla="*/ 716097 w 760164"/>
              <a:gd name="connsiteY7" fmla="*/ 132202 h 528809"/>
              <a:gd name="connsiteX8" fmla="*/ 738131 w 760164"/>
              <a:gd name="connsiteY8" fmla="*/ 198303 h 528809"/>
              <a:gd name="connsiteX9" fmla="*/ 749147 w 760164"/>
              <a:gd name="connsiteY9" fmla="*/ 231354 h 528809"/>
              <a:gd name="connsiteX10" fmla="*/ 760164 w 760164"/>
              <a:gd name="connsiteY10" fmla="*/ 275422 h 528809"/>
              <a:gd name="connsiteX11" fmla="*/ 749147 w 760164"/>
              <a:gd name="connsiteY11" fmla="*/ 407624 h 528809"/>
              <a:gd name="connsiteX12" fmla="*/ 716097 w 760164"/>
              <a:gd name="connsiteY12" fmla="*/ 429658 h 528809"/>
              <a:gd name="connsiteX13" fmla="*/ 649996 w 760164"/>
              <a:gd name="connsiteY13" fmla="*/ 451691 h 528809"/>
              <a:gd name="connsiteX14" fmla="*/ 605928 w 760164"/>
              <a:gd name="connsiteY14" fmla="*/ 462708 h 528809"/>
              <a:gd name="connsiteX15" fmla="*/ 550844 w 760164"/>
              <a:gd name="connsiteY15" fmla="*/ 473725 h 528809"/>
              <a:gd name="connsiteX16" fmla="*/ 484743 w 760164"/>
              <a:gd name="connsiteY16" fmla="*/ 495759 h 528809"/>
              <a:gd name="connsiteX17" fmla="*/ 451692 w 760164"/>
              <a:gd name="connsiteY17" fmla="*/ 506776 h 528809"/>
              <a:gd name="connsiteX18" fmla="*/ 418641 w 760164"/>
              <a:gd name="connsiteY18" fmla="*/ 517793 h 528809"/>
              <a:gd name="connsiteX19" fmla="*/ 374574 w 760164"/>
              <a:gd name="connsiteY19" fmla="*/ 528809 h 528809"/>
              <a:gd name="connsiteX20" fmla="*/ 165253 w 760164"/>
              <a:gd name="connsiteY20" fmla="*/ 517793 h 528809"/>
              <a:gd name="connsiteX21" fmla="*/ 99152 w 760164"/>
              <a:gd name="connsiteY21" fmla="*/ 495759 h 528809"/>
              <a:gd name="connsiteX22" fmla="*/ 66102 w 760164"/>
              <a:gd name="connsiteY22" fmla="*/ 429658 h 528809"/>
              <a:gd name="connsiteX23" fmla="*/ 55085 w 760164"/>
              <a:gd name="connsiteY23" fmla="*/ 396607 h 528809"/>
              <a:gd name="connsiteX24" fmla="*/ 33051 w 760164"/>
              <a:gd name="connsiteY24" fmla="*/ 363556 h 528809"/>
              <a:gd name="connsiteX25" fmla="*/ 11017 w 760164"/>
              <a:gd name="connsiteY25" fmla="*/ 297455 h 528809"/>
              <a:gd name="connsiteX26" fmla="*/ 0 w 760164"/>
              <a:gd name="connsiteY26" fmla="*/ 264405 h 528809"/>
              <a:gd name="connsiteX27" fmla="*/ 11017 w 760164"/>
              <a:gd name="connsiteY27" fmla="*/ 154236 h 528809"/>
              <a:gd name="connsiteX28" fmla="*/ 22034 w 760164"/>
              <a:gd name="connsiteY28" fmla="*/ 121185 h 528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0164" h="528809">
                <a:moveTo>
                  <a:pt x="88135" y="143219"/>
                </a:moveTo>
                <a:cubicBezTo>
                  <a:pt x="99303" y="76211"/>
                  <a:pt x="85548" y="59617"/>
                  <a:pt x="165253" y="33050"/>
                </a:cubicBezTo>
                <a:lnTo>
                  <a:pt x="231355" y="11017"/>
                </a:lnTo>
                <a:lnTo>
                  <a:pt x="264405" y="0"/>
                </a:lnTo>
                <a:cubicBezTo>
                  <a:pt x="389263" y="3672"/>
                  <a:pt x="514249" y="4275"/>
                  <a:pt x="638979" y="11017"/>
                </a:cubicBezTo>
                <a:cubicBezTo>
                  <a:pt x="650575" y="11644"/>
                  <a:pt x="663818" y="13823"/>
                  <a:pt x="672029" y="22034"/>
                </a:cubicBezTo>
                <a:cubicBezTo>
                  <a:pt x="677389" y="27394"/>
                  <a:pt x="693848" y="98651"/>
                  <a:pt x="694063" y="99152"/>
                </a:cubicBezTo>
                <a:cubicBezTo>
                  <a:pt x="699279" y="111322"/>
                  <a:pt x="708752" y="121185"/>
                  <a:pt x="716097" y="132202"/>
                </a:cubicBezTo>
                <a:lnTo>
                  <a:pt x="738131" y="198303"/>
                </a:lnTo>
                <a:cubicBezTo>
                  <a:pt x="741803" y="209320"/>
                  <a:pt x="746330" y="220088"/>
                  <a:pt x="749147" y="231354"/>
                </a:cubicBezTo>
                <a:lnTo>
                  <a:pt x="760164" y="275422"/>
                </a:lnTo>
                <a:cubicBezTo>
                  <a:pt x="756492" y="319489"/>
                  <a:pt x="761295" y="365105"/>
                  <a:pt x="749147" y="407624"/>
                </a:cubicBezTo>
                <a:cubicBezTo>
                  <a:pt x="745510" y="420355"/>
                  <a:pt x="728196" y="424281"/>
                  <a:pt x="716097" y="429658"/>
                </a:cubicBezTo>
                <a:cubicBezTo>
                  <a:pt x="694873" y="439091"/>
                  <a:pt x="672528" y="446058"/>
                  <a:pt x="649996" y="451691"/>
                </a:cubicBezTo>
                <a:cubicBezTo>
                  <a:pt x="635307" y="455363"/>
                  <a:pt x="620709" y="459423"/>
                  <a:pt x="605928" y="462708"/>
                </a:cubicBezTo>
                <a:cubicBezTo>
                  <a:pt x="587649" y="466770"/>
                  <a:pt x="568909" y="468798"/>
                  <a:pt x="550844" y="473725"/>
                </a:cubicBezTo>
                <a:cubicBezTo>
                  <a:pt x="528437" y="479836"/>
                  <a:pt x="506777" y="488414"/>
                  <a:pt x="484743" y="495759"/>
                </a:cubicBezTo>
                <a:lnTo>
                  <a:pt x="451692" y="506776"/>
                </a:lnTo>
                <a:cubicBezTo>
                  <a:pt x="440675" y="510448"/>
                  <a:pt x="429907" y="514977"/>
                  <a:pt x="418641" y="517793"/>
                </a:cubicBezTo>
                <a:lnTo>
                  <a:pt x="374574" y="528809"/>
                </a:lnTo>
                <a:cubicBezTo>
                  <a:pt x="304800" y="525137"/>
                  <a:pt x="234626" y="526118"/>
                  <a:pt x="165253" y="517793"/>
                </a:cubicBezTo>
                <a:cubicBezTo>
                  <a:pt x="142193" y="515026"/>
                  <a:pt x="99152" y="495759"/>
                  <a:pt x="99152" y="495759"/>
                </a:cubicBezTo>
                <a:cubicBezTo>
                  <a:pt x="71460" y="412683"/>
                  <a:pt x="108815" y="515084"/>
                  <a:pt x="66102" y="429658"/>
                </a:cubicBezTo>
                <a:cubicBezTo>
                  <a:pt x="60909" y="419271"/>
                  <a:pt x="60278" y="406994"/>
                  <a:pt x="55085" y="396607"/>
                </a:cubicBezTo>
                <a:cubicBezTo>
                  <a:pt x="49164" y="384764"/>
                  <a:pt x="38429" y="375656"/>
                  <a:pt x="33051" y="363556"/>
                </a:cubicBezTo>
                <a:cubicBezTo>
                  <a:pt x="23618" y="342332"/>
                  <a:pt x="18362" y="319489"/>
                  <a:pt x="11017" y="297455"/>
                </a:cubicBezTo>
                <a:lnTo>
                  <a:pt x="0" y="264405"/>
                </a:lnTo>
                <a:cubicBezTo>
                  <a:pt x="3672" y="227682"/>
                  <a:pt x="5405" y="190713"/>
                  <a:pt x="11017" y="154236"/>
                </a:cubicBezTo>
                <a:cubicBezTo>
                  <a:pt x="12783" y="142758"/>
                  <a:pt x="22034" y="121185"/>
                  <a:pt x="22034" y="1211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988" y="6021287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8" y="6021287"/>
                <a:ext cx="252028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55484" y="6044854"/>
                <a:ext cx="5564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=5;3</m:t>
                    </m:r>
                  </m:oMath>
                </a14:m>
                <a:r>
                  <a:rPr lang="en-US" sz="2400" dirty="0" smtClean="0"/>
                  <a:t>;0;0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     </m:t>
                    </m:r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;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;0;0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84" y="6044854"/>
                <a:ext cx="556498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9" t="-124000" b="-19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(основная) теорема двойственности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12968" cy="4781128"/>
              </a:xfrm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:r>
                  <a:rPr lang="ru-RU" dirty="0"/>
                  <a:t>одна из пары двойственных задач имеет оптимальное решение, то и другая его имеет.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Причем </a:t>
                </a:r>
                <a:r>
                  <a:rPr lang="ru-RU" dirty="0"/>
                  <a:t>экстремальные значения их целевых функций равны 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других </a:t>
                </a:r>
                <a:r>
                  <a:rPr lang="ru-RU" dirty="0" smtClean="0"/>
                  <a:t>случаях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dirty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12968" cy="4781128"/>
              </a:xfrm>
              <a:blipFill rotWithShape="1">
                <a:blip r:embed="rId2"/>
                <a:stretch>
                  <a:fillRect l="-1748" t="-1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3793492"/>
                <a:ext cx="29338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793492"/>
                <a:ext cx="293385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4208" y="4379437"/>
                <a:ext cx="2304256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 →</m:t>
                      </m:r>
                      <m:r>
                        <a:rPr lang="en-US" sz="2800" b="0" i="1" smtClean="0">
                          <a:latin typeface="Cambria Math"/>
                        </a:rPr>
                        <m:t>𝑚𝑎𝑥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𝑌</m:t>
                      </m:r>
                      <m:r>
                        <a:rPr lang="en-US" sz="2800" b="0" i="1" smtClean="0">
                          <a:latin typeface="Cambria Math"/>
                        </a:rPr>
                        <m:t>)→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379437"/>
                <a:ext cx="2304256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>
            <a:off x="6732240" y="-67545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Интерпретация первой теоремы двойственности</a:t>
            </a:r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732240" y="-67545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9552" y="2060848"/>
                <a:ext cx="2869119" cy="9706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𝒎𝒂𝒙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60848"/>
                <a:ext cx="2869119" cy="970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41369" y="2060848"/>
                <a:ext cx="2889958" cy="9312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𝒎𝒊𝒏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69" y="2060848"/>
                <a:ext cx="2889958" cy="9312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568436" y="14127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Обратная задача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083642" y="1412776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Исходная</a:t>
            </a:r>
            <a:r>
              <a:rPr lang="ru-RU" alt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задача</a:t>
            </a:r>
            <a:endParaRPr lang="ru-RU" altLang="ru-RU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5235" y="2747001"/>
                <a:ext cx="4284476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2000" dirty="0" smtClean="0"/>
                  <a:t>Если</a:t>
                </a:r>
              </a:p>
              <a:p>
                <a:pPr algn="r"/>
                <a:endParaRPr lang="ru-RU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/>
                  <a:t> - </a:t>
                </a:r>
                <a:r>
                  <a:rPr lang="ru-RU" dirty="0" smtClean="0"/>
                  <a:t>цена </a:t>
                </a:r>
                <a:r>
                  <a:rPr lang="ru-RU" dirty="0"/>
                  <a:t>реализации единицы выпускаемой продукции </a:t>
                </a:r>
                <a:r>
                  <a:rPr lang="en-US" i="1" dirty="0"/>
                  <a:t>j</a:t>
                </a:r>
                <a:r>
                  <a:rPr lang="ru-RU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ru-RU" dirty="0" smtClean="0"/>
                  <a:t>- </a:t>
                </a:r>
                <a:r>
                  <a:rPr lang="ru-RU" dirty="0"/>
                  <a:t>объем выпускаемой продукции </a:t>
                </a:r>
                <a:r>
                  <a:rPr lang="en-US" i="1" dirty="0"/>
                  <a:t>j</a:t>
                </a:r>
                <a:r>
                  <a:rPr lang="ru-RU" dirty="0"/>
                  <a:t>;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5" y="2747001"/>
                <a:ext cx="4284476" cy="1658659"/>
              </a:xfrm>
              <a:prstGeom prst="rect">
                <a:avLst/>
              </a:prstGeom>
              <a:blipFill rotWithShape="1">
                <a:blip r:embed="rId4"/>
                <a:stretch>
                  <a:fillRect l="-1282" t="-1471" r="-1567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85728" y="3429000"/>
                <a:ext cx="4248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dirty="0"/>
                  <a:t>объем имеющихся ресурсов </a:t>
                </a:r>
                <a:r>
                  <a:rPr lang="en-US" i="1" dirty="0" err="1"/>
                  <a:t>i</a:t>
                </a:r>
                <a:r>
                  <a:rPr lang="ru-RU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 smtClean="0"/>
                  <a:t>- </a:t>
                </a:r>
                <a:r>
                  <a:rPr lang="ru-RU" dirty="0"/>
                  <a:t>оценка (цена) ресурса </a:t>
                </a:r>
                <a:r>
                  <a:rPr lang="en-US" i="1" dirty="0" err="1"/>
                  <a:t>i</a:t>
                </a:r>
                <a:r>
                  <a:rPr lang="ru-RU" dirty="0" smtClean="0"/>
                  <a:t>,</a:t>
                </a:r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28" y="3429000"/>
                <a:ext cx="4248472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43" t="-3448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4725144"/>
                <a:ext cx="9144000" cy="168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/>
                  <a:t>то в точке оптимума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/>
                  <a:t>и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r>
                  <a:rPr lang="ru-RU" sz="2000" dirty="0" smtClean="0"/>
                  <a:t>доход </a:t>
                </a:r>
                <a:r>
                  <a:rPr lang="ru-RU" sz="2000" dirty="0"/>
                  <a:t>от реализации всех видов продукции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/>
                  <a:t>будет равен </a:t>
                </a:r>
                <a:endParaRPr lang="en-US" sz="2000" dirty="0" smtClean="0"/>
              </a:p>
              <a:p>
                <a:pPr algn="ctr"/>
                <a:r>
                  <a:rPr lang="ru-RU" sz="2000" dirty="0" smtClean="0"/>
                  <a:t>затратам </a:t>
                </a:r>
                <a:r>
                  <a:rPr lang="ru-RU" sz="2000" dirty="0"/>
                  <a:t>на все виды </a:t>
                </a:r>
                <a:r>
                  <a:rPr lang="ru-RU" sz="2000" dirty="0" smtClean="0"/>
                  <a:t>ресурсов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𝒀</m:t>
                        </m:r>
                      </m:e>
                    </m:d>
                  </m:oMath>
                </a14:m>
                <a:r>
                  <a:rPr lang="ru-RU" sz="2000" dirty="0" smtClean="0"/>
                  <a:t>, </a:t>
                </a:r>
                <a:r>
                  <a:rPr lang="ru-RU" sz="2000" dirty="0"/>
                  <a:t>используемых в </a:t>
                </a:r>
                <a:r>
                  <a:rPr lang="ru-RU" sz="2000" dirty="0" smtClean="0"/>
                  <a:t>производстве. </a:t>
                </a:r>
                <a:endParaRPr lang="en-US" sz="2000" dirty="0" smtClean="0"/>
              </a:p>
              <a:p>
                <a:pPr algn="ctr"/>
                <a:r>
                  <a:rPr lang="ru-RU" sz="2000" dirty="0" smtClean="0"/>
                  <a:t>В других случаях затраты на ресурсы выше дохода от продажи продукции. </a:t>
                </a:r>
                <a:endParaRPr lang="ru-RU" sz="2000" dirty="0"/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5144"/>
                <a:ext cx="9144000" cy="1684244"/>
              </a:xfrm>
              <a:prstGeom prst="rect">
                <a:avLst/>
              </a:prstGeom>
              <a:blipFill rotWithShape="1">
                <a:blip r:embed="rId6"/>
                <a:stretch>
                  <a:fillRect l="-133" r="-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теорема двойственности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207229"/>
                  </p:ext>
                </p:extLst>
              </p:nvPr>
            </p:nvGraphicFramePr>
            <p:xfrm>
              <a:off x="-1" y="1412777"/>
              <a:ext cx="9036500" cy="14108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977"/>
                    <a:gridCol w="914940"/>
                    <a:gridCol w="1407598"/>
                    <a:gridCol w="985318"/>
                    <a:gridCol w="985318"/>
                    <a:gridCol w="985318"/>
                    <a:gridCol w="897343"/>
                    <a:gridCol w="1382688"/>
                  </a:tblGrid>
                  <a:tr h="3558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4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89438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400" b="1" dirty="0" smtClean="0"/>
                        </a:p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-30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Opt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8943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3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289438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5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207229"/>
                  </p:ext>
                </p:extLst>
              </p:nvPr>
            </p:nvGraphicFramePr>
            <p:xfrm>
              <a:off x="-1" y="1412777"/>
              <a:ext cx="9036500" cy="14108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977"/>
                    <a:gridCol w="914940"/>
                    <a:gridCol w="1407598"/>
                    <a:gridCol w="985318"/>
                    <a:gridCol w="985318"/>
                    <a:gridCol w="985318"/>
                    <a:gridCol w="897343"/>
                    <a:gridCol w="1382688"/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4568" t="-12857" r="-430864" b="-2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7578" t="-12857" r="-333540" b="-2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3951" t="-12857" r="-231481" b="-2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3741" t="-12857" r="-155102" b="-2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4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4523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400" b="1" dirty="0" smtClean="0"/>
                        </a:p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333" t="-129508" r="-727333" b="-1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-30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3951" t="-129508" r="-231481" b="-1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3741" t="-129508" r="-155102" b="-180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Opt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333" t="-280000" r="-72733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3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333" t="-380000" r="-72733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5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56858"/>
                  </p:ext>
                </p:extLst>
              </p:nvPr>
            </p:nvGraphicFramePr>
            <p:xfrm>
              <a:off x="0" y="2919471"/>
              <a:ext cx="9036498" cy="1480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977"/>
                    <a:gridCol w="914939"/>
                    <a:gridCol w="1407597"/>
                    <a:gridCol w="985318"/>
                    <a:gridCol w="985318"/>
                    <a:gridCol w="985318"/>
                    <a:gridCol w="897343"/>
                    <a:gridCol w="1382688"/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4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400" b="1" dirty="0" smtClean="0"/>
                        </a:p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-30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5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3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Opt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7452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7452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14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ru-RU" sz="14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56858"/>
                  </p:ext>
                </p:extLst>
              </p:nvPr>
            </p:nvGraphicFramePr>
            <p:xfrm>
              <a:off x="0" y="2919471"/>
              <a:ext cx="9036498" cy="14805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977"/>
                    <a:gridCol w="914939"/>
                    <a:gridCol w="1407597"/>
                    <a:gridCol w="985318"/>
                    <a:gridCol w="985318"/>
                    <a:gridCol w="985318"/>
                    <a:gridCol w="897343"/>
                    <a:gridCol w="1382688"/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568" t="-12857" r="-430864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7578" t="-12857" r="-333540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3951" t="-12857" r="-231481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3741" t="-12857" r="-155102" b="-3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4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effectLst/>
                              <a:ea typeface="Times New Roman"/>
                            </a:rPr>
                            <a:t>fmin</a:t>
                          </a:r>
                          <a:endParaRPr lang="ru-RU" sz="14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400" b="1" dirty="0" smtClean="0"/>
                        </a:p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33" t="-158000" r="-727333" b="-4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-30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0</a:t>
                          </a:r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5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3</a:t>
                          </a:r>
                          <a:endParaRPr lang="ru-RU" sz="14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/>
                            <a:t>Opt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7452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33" t="-208065" r="-727333" b="-2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9697" t="-208065" r="-372294" b="-2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1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  <a:tr h="374523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33" t="-313115" r="-727333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9697" t="-313115" r="-372294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1" dirty="0" smtClean="0"/>
                            <a:t>2</a:t>
                          </a:r>
                          <a:endParaRPr lang="ru-RU" sz="1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08651"/>
                  </p:ext>
                </p:extLst>
              </p:nvPr>
            </p:nvGraphicFramePr>
            <p:xfrm>
              <a:off x="0" y="4509120"/>
              <a:ext cx="9036495" cy="1487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0163"/>
                    <a:gridCol w="2001120"/>
                    <a:gridCol w="1649704"/>
                    <a:gridCol w="2072090"/>
                    <a:gridCol w="1973418"/>
                  </a:tblGrid>
                  <a:tr h="334368"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chemeClr val="tx1"/>
                              </a:solidFill>
                            </a:rPr>
                            <a:t>План производства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chemeClr val="tx1"/>
                              </a:solidFill>
                            </a:rPr>
                            <a:t>Остаток ресурса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84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  <a:tr h="334368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Дефицитность</a:t>
                          </a:r>
                          <a:r>
                            <a:rPr lang="ru-RU" sz="1600" b="1" baseline="0" dirty="0" smtClean="0"/>
                            <a:t> ресурса</a:t>
                          </a:r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Убыток от производства</a:t>
                          </a:r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808651"/>
                  </p:ext>
                </p:extLst>
              </p:nvPr>
            </p:nvGraphicFramePr>
            <p:xfrm>
              <a:off x="0" y="4509120"/>
              <a:ext cx="9036495" cy="1487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0163"/>
                    <a:gridCol w="2001120"/>
                    <a:gridCol w="1649704"/>
                    <a:gridCol w="2072090"/>
                    <a:gridCol w="1973418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ru-RU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chemeClr val="tx1"/>
                              </a:solidFill>
                            </a:rPr>
                            <a:t>План производства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solidFill>
                                <a:schemeClr val="tx1"/>
                              </a:solidFill>
                            </a:rPr>
                            <a:t>Остаток ресурса</a:t>
                          </a:r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384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2063" r="-574091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7073" t="-92063" r="-285061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214" t="-92063" r="-245018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41593" t="-92063" r="-95870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7407" t="-92063" r="-309" b="-295238"/>
                          </a:stretch>
                        </a:blipFill>
                      </a:tcPr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70423" r="-574091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7073" t="-170423" r="-285061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2214" t="-170423" r="-245018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41593" t="-170423" r="-95870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57407" t="-170423" r="-309" b="-161972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Дефицитность</a:t>
                          </a:r>
                          <a:r>
                            <a:rPr lang="ru-RU" sz="1600" b="1" baseline="0" dirty="0" smtClean="0"/>
                            <a:t> ресурса</a:t>
                          </a:r>
                          <a:endParaRPr lang="ru-RU" sz="1600" b="1" dirty="0"/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Убыток от производства</a:t>
                          </a:r>
                          <a:endParaRPr lang="ru-RU" sz="16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3268953" y="2710149"/>
            <a:ext cx="2743207" cy="8010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274063" y="2403771"/>
            <a:ext cx="3818217" cy="11074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421353" y="2132856"/>
            <a:ext cx="2743207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3421353" y="2132856"/>
            <a:ext cx="3670927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5536" y="6165304"/>
                <a:ext cx="352839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65304"/>
                <a:ext cx="352839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6816" y="6170343"/>
                <a:ext cx="352839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b="1" i="1" smtClean="0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𝟎</m:t>
                      </m:r>
                      <m:r>
                        <a:rPr lang="en-US" b="1" i="1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16" y="6170343"/>
                <a:ext cx="352839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 flipV="1">
            <a:off x="2987824" y="5013176"/>
            <a:ext cx="252028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678850" y="5013176"/>
            <a:ext cx="252028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теорема двойственности</a:t>
            </a:r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732240" y="-67545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2" y="1776351"/>
                <a:ext cx="3517630" cy="2185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𝒎𝒂𝒙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ru-RU" sz="2000" b="1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,..,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76351"/>
                <a:ext cx="3517630" cy="2185855"/>
              </a:xfrm>
              <a:prstGeom prst="rect">
                <a:avLst/>
              </a:prstGeom>
              <a:blipFill rotWithShape="1">
                <a:blip r:embed="rId2"/>
                <a:stretch>
                  <a:fillRect b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0031" y="1771684"/>
                <a:ext cx="3432671" cy="2077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𝒎𝒊𝒏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ru-RU" sz="2000" b="1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ru-RU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ru-RU" sz="20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,..,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1771684"/>
                <a:ext cx="3432671" cy="2077877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83642" y="1412776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Исходная</a:t>
            </a:r>
            <a:r>
              <a:rPr lang="ru-RU" alt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ru-RU" alt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задача</a:t>
            </a:r>
            <a:endParaRPr lang="ru-RU" altLang="ru-RU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8436" y="14127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Обратная задача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43623" y="2869278"/>
                <a:ext cx="5760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23" y="2869278"/>
                <a:ext cx="576064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22858" y="2824617"/>
                <a:ext cx="576064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858" y="2824617"/>
                <a:ext cx="576064" cy="462884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51920" y="2804080"/>
            <a:ext cx="0" cy="834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419687" y="1782108"/>
            <a:ext cx="0" cy="2190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460432" y="2824617"/>
            <a:ext cx="0" cy="820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23019" y="2810622"/>
            <a:ext cx="0" cy="834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512" y="4077072"/>
                <a:ext cx="8891418" cy="22467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Чтобы допустимые решения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 smtClean="0"/>
                  <a:t> 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000" dirty="0" smtClean="0"/>
                  <a:t>  </a:t>
                </a:r>
                <a:r>
                  <a:rPr lang="ru-RU" sz="2000" dirty="0"/>
                  <a:t>пары двойственных задач были оптимальными, необходимо и достаточно выполнить условия</a:t>
                </a:r>
                <a:r>
                  <a:rPr lang="ru-RU" sz="2000" dirty="0" smtClean="0"/>
                  <a:t>:</a:t>
                </a: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91418" cy="2246769"/>
              </a:xfrm>
              <a:prstGeom prst="rect">
                <a:avLst/>
              </a:prstGeom>
              <a:blipFill rotWithShape="1">
                <a:blip r:embed="rId6"/>
                <a:stretch>
                  <a:fillRect l="-616" t="-811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6345" y="4941168"/>
                <a:ext cx="4225655" cy="882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·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45" y="4941168"/>
                <a:ext cx="4225655" cy="8827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21100" y="4941168"/>
                <a:ext cx="4133175" cy="847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·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00" y="4941168"/>
                <a:ext cx="4133175" cy="847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01" y="197768"/>
            <a:ext cx="7868475" cy="1070992"/>
          </a:xfrm>
        </p:spPr>
        <p:txBody>
          <a:bodyPr/>
          <a:lstStyle/>
          <a:p>
            <a:r>
              <a:rPr lang="ru-RU" dirty="0"/>
              <a:t>Интерпретация </a:t>
            </a:r>
            <a:r>
              <a:rPr lang="ru-RU" dirty="0" smtClean="0"/>
              <a:t>второй </a:t>
            </a:r>
            <a:r>
              <a:rPr lang="ru-RU" dirty="0"/>
              <a:t>теоремы </a:t>
            </a:r>
            <a:r>
              <a:rPr lang="ru-RU" dirty="0" smtClean="0"/>
              <a:t>двойственности</a:t>
            </a:r>
            <a:r>
              <a:rPr lang="en-US" dirty="0" smtClean="0"/>
              <a:t> (</a:t>
            </a:r>
            <a:r>
              <a:rPr lang="ru-RU" dirty="0" smtClean="0"/>
              <a:t>условие 1а)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27784" y="1731555"/>
                <a:ext cx="4572000" cy="882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·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31555"/>
                <a:ext cx="4572000" cy="8827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8236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 1: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2636912"/>
                <a:ext cx="8856984" cy="4279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dirty="0" smtClean="0">
                    <a:solidFill>
                      <a:srgbClr val="FF0000"/>
                    </a:solidFill>
                    <a:latin typeface="Cambria Math"/>
                  </a:rPr>
                  <a:t>а) если </a:t>
                </a:r>
                <a14:m>
                  <m:oMath xmlns:m="http://schemas.openxmlformats.org/officeDocument/2006/math">
                    <m:r>
                      <a:rPr lang="ru-RU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  <m:r>
                      <a:rPr lang="ru-RU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ru-RU" dirty="0" smtClean="0"/>
                  <a:t> ,</a:t>
                </a:r>
              </a:p>
              <a:p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,)=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 </m:t>
                        </m:r>
                      </m:e>
                    </m:nary>
                  </m:oMath>
                </a14:m>
                <a:r>
                  <a:rPr lang="ru-RU" dirty="0" smtClean="0"/>
                  <a:t> т.е. расход </a:t>
                </a:r>
                <a:r>
                  <a:rPr lang="en-US" i="1" dirty="0" err="1" smtClean="0"/>
                  <a:t>i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го ресурса происходит полностью, его остатка нет. Ресурс дефицитен.</a:t>
                </a:r>
              </a:p>
              <a:p>
                <a:endParaRPr lang="ru-RU" sz="800" dirty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Из примера: первый ресурс</a:t>
                </a:r>
                <a:r>
                  <a:rPr lang="en-US" dirty="0" smtClean="0"/>
                  <a:t> </a:t>
                </a:r>
                <a:r>
                  <a:rPr lang="en-US" altLang="ru-RU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:r>
                  <a:rPr lang="ru-RU" dirty="0" smtClean="0"/>
                  <a:t>является дефицитным.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Дополнительная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определяет остаток ресурса 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b="1" i="1"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ru-RU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en-US" altLang="ru-RU" b="1" i="1">
                        <a:latin typeface="Cambria Math"/>
                        <a:cs typeface="Arial" charset="0"/>
                      </a:rPr>
                      <m:t>𝟏𝟒</m:t>
                    </m:r>
                  </m:oMath>
                </a14:m>
                <a:r>
                  <a:rPr lang="ru-RU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Степень дефицитности ресурса 1 можно найти в оптимальной симплекс-таблице по строке целевой функции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𝟑𝟎</m:t>
                    </m:r>
                    <m:r>
                      <a:rPr lang="ru-RU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;   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endParaRPr lang="ru-RU" b="1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Эта </a:t>
                </a: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показывает </a:t>
                </a:r>
                <a:r>
                  <a:rPr lang="ru-RU" dirty="0"/>
                  <a:t>на сколько увеличится доход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при увеличении его запаса на 1 единицу.</a:t>
                </a: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36912"/>
                <a:ext cx="8856984" cy="4279057"/>
              </a:xfrm>
              <a:prstGeom prst="rect">
                <a:avLst/>
              </a:prstGeom>
              <a:blipFill rotWithShape="1">
                <a:blip r:embed="rId3"/>
                <a:stretch>
                  <a:fillRect l="-551" t="-3846" r="-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4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01" y="197768"/>
            <a:ext cx="7868475" cy="1070992"/>
          </a:xfrm>
        </p:spPr>
        <p:txBody>
          <a:bodyPr/>
          <a:lstStyle/>
          <a:p>
            <a:r>
              <a:rPr lang="ru-RU" dirty="0"/>
              <a:t>Интерпретация </a:t>
            </a:r>
            <a:r>
              <a:rPr lang="ru-RU" dirty="0" smtClean="0"/>
              <a:t>второй </a:t>
            </a:r>
            <a:r>
              <a:rPr lang="ru-RU" dirty="0"/>
              <a:t>теоремы </a:t>
            </a:r>
            <a:r>
              <a:rPr lang="ru-RU" dirty="0" smtClean="0"/>
              <a:t>двойственности</a:t>
            </a:r>
            <a:r>
              <a:rPr lang="en-US" dirty="0" smtClean="0"/>
              <a:t> (</a:t>
            </a:r>
            <a:r>
              <a:rPr lang="ru-RU" dirty="0" smtClean="0"/>
              <a:t>условие 1б)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27784" y="1763538"/>
                <a:ext cx="4572000" cy="8827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·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63538"/>
                <a:ext cx="4572000" cy="8827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08236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 1: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3356992"/>
                <a:ext cx="8712968" cy="324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b="1" i="1" dirty="0" smtClean="0">
                    <a:solidFill>
                      <a:srgbClr val="FF0000"/>
                    </a:solidFill>
                    <a:latin typeface="Cambria Math"/>
                  </a:rPr>
                  <a:t>б) если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  </m:t>
                    </m:r>
                    <m:r>
                      <a:rPr lang="ru-RU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,)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 </m:t>
                        </m:r>
                      </m:e>
                    </m:nary>
                  </m:oMath>
                </a14:m>
                <a:r>
                  <a:rPr lang="ru-RU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, т.е. если расход </a:t>
                </a:r>
                <a:r>
                  <a:rPr lang="en-US" i="1" dirty="0" err="1" smtClean="0"/>
                  <a:t>i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го ресурса происходит не полностью, есть его остаток, он определяется величиной дополнительной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b="1" dirty="0" smtClean="0"/>
                  <a:t>.  </a:t>
                </a:r>
                <a:r>
                  <a:rPr lang="ru-RU" dirty="0" smtClean="0"/>
                  <a:t>Ресурс недефицитен, его степень дефицитности равна нулю. </a:t>
                </a:r>
              </a:p>
              <a:p>
                <a:pPr>
                  <a:lnSpc>
                    <a:spcPct val="150000"/>
                  </a:lnSpc>
                </a:pPr>
                <a:endParaRPr lang="ru-RU" sz="800" dirty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В примере все ресурсы используются полностью,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56992"/>
                <a:ext cx="8712968" cy="3243517"/>
              </a:xfrm>
              <a:prstGeom prst="rect">
                <a:avLst/>
              </a:prstGeom>
              <a:blipFill rotWithShape="1">
                <a:blip r:embed="rId3"/>
                <a:stretch>
                  <a:fillRect l="-559" t="-9962" r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Тема </a:t>
            </a:r>
            <a:r>
              <a:rPr lang="ru-RU" i="1" dirty="0" smtClean="0"/>
              <a:t>3: </a:t>
            </a:r>
            <a:r>
              <a:rPr lang="ru-RU" dirty="0"/>
              <a:t>Двойственность задач линейного программирования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этом </a:t>
            </a:r>
            <a:r>
              <a:rPr lang="ru-RU" dirty="0" err="1" smtClean="0"/>
              <a:t>вебинаре</a:t>
            </a:r>
            <a:r>
              <a:rPr lang="ru-RU" dirty="0" smtClean="0"/>
              <a:t> мы обсудим двойственность задач в линейном программировании.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взаимосвязь прямой и обратной задачи линейного программирования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теоремы двойственности.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покажем экономический анализ ресурсных ограничений  задачи планирования производства графическим и табличным способом. 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4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01" y="197768"/>
            <a:ext cx="7868475" cy="1070992"/>
          </a:xfrm>
        </p:spPr>
        <p:txBody>
          <a:bodyPr/>
          <a:lstStyle/>
          <a:p>
            <a:r>
              <a:rPr lang="ru-RU" dirty="0"/>
              <a:t>Интерпретация </a:t>
            </a:r>
            <a:r>
              <a:rPr lang="ru-RU" dirty="0" smtClean="0"/>
              <a:t>второй </a:t>
            </a:r>
            <a:r>
              <a:rPr lang="ru-RU" dirty="0"/>
              <a:t>теоремы </a:t>
            </a:r>
            <a:r>
              <a:rPr lang="ru-RU" dirty="0" smtClean="0"/>
              <a:t>двойственности</a:t>
            </a:r>
            <a:r>
              <a:rPr lang="en-US" dirty="0" smtClean="0"/>
              <a:t> (</a:t>
            </a:r>
            <a:r>
              <a:rPr lang="ru-RU" dirty="0" smtClean="0"/>
              <a:t>условие 2а)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8236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 2: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2636912"/>
                <a:ext cx="8856984" cy="372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dirty="0" smtClean="0">
                    <a:solidFill>
                      <a:schemeClr val="tx2"/>
                    </a:solidFill>
                    <a:latin typeface="Cambria Math"/>
                  </a:rPr>
                  <a:t>а) если </a:t>
                </a:r>
                <a14:m>
                  <m:oMath xmlns:m="http://schemas.openxmlformats.org/officeDocument/2006/math">
                    <m:r>
                      <a:rPr lang="ru-RU" b="1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≠</m:t>
                    </m:r>
                    <m:r>
                      <a:rPr lang="ru-RU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ru-RU" dirty="0" smtClean="0">
                    <a:solidFill>
                      <a:schemeClr val="tx2"/>
                    </a:solidFill>
                  </a:rPr>
                  <a:t> </a:t>
                </a:r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,)=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 </m:t>
                        </m:r>
                      </m:e>
                    </m:nary>
                  </m:oMath>
                </a14:m>
                <a:r>
                  <a:rPr lang="ru-RU" dirty="0" smtClean="0"/>
                  <a:t> т.е. затраты по всем ресурсам на одну единицу </a:t>
                </a:r>
                <a:r>
                  <a:rPr lang="en-US" dirty="0" smtClean="0"/>
                  <a:t>j-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продукта совпадают с ценой этого продукта.  </a:t>
                </a:r>
              </a:p>
              <a:p>
                <a:endParaRPr lang="ru-RU" sz="800" dirty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Из примера: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𝟓</m:t>
                    </m:r>
                    <m:r>
                      <a:rPr lang="en-US" b="1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ru-RU" dirty="0" smtClean="0"/>
                  <a:t>Дополнительная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определяет превышение затрат по ресурсам над ценой первого продукта</a:t>
                </a:r>
                <a:r>
                  <a:rPr lang="en-US" dirty="0" smtClean="0"/>
                  <a:t> (</a:t>
                </a:r>
                <a:r>
                  <a:rPr lang="ru-RU" dirty="0" smtClean="0"/>
                  <a:t>убыток от производства):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1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  <m: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lang="en-US" altLang="ru-RU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𝟒</m:t>
                    </m:r>
                    <m:sSub>
                      <m:sSubPr>
                        <m:ctrlP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en-US" altLang="ru-RU" b="1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𝟐</m:t>
                        </m:r>
                      </m:sub>
                    </m:sSub>
                    <m:r>
                      <a:rPr lang="ru-RU" altLang="ru-RU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</m:t>
                    </m:r>
                    <m:sSub>
                      <m:sSubPr>
                        <m:ctrlPr>
                          <a:rPr lang="en-US" altLang="ru-RU" b="1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b="1" i="1">
                            <a:latin typeface="Cambria Math"/>
                            <a:cs typeface="Arial" charset="0"/>
                          </a:rPr>
                          <m:t>𝒚</m:t>
                        </m:r>
                      </m:e>
                      <m:sub>
                        <m:r>
                          <a:rPr lang="ru-RU" altLang="ru-RU" b="1" i="1" smtClean="0">
                            <a:latin typeface="Cambria Math"/>
                            <a:cs typeface="Arial" charset="0"/>
                          </a:rPr>
                          <m:t>𝟑</m:t>
                        </m:r>
                      </m:sub>
                    </m:sSub>
                    <m:r>
                      <a:rPr lang="ru-RU" altLang="ru-RU" b="1" i="1" smtClean="0"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b="1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ru-RU" b="1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ru-RU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Эту переменную можно найти в оптимальной симплекс-таблице по строке целевой функции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ru-RU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ru-RU" b="1" i="1" smtClean="0">
                          <a:latin typeface="Cambria Math"/>
                        </a:rPr>
                        <m:t>𝟑𝟎</m:t>
                      </m:r>
                      <m:r>
                        <a:rPr lang="ru-RU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;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b="1" dirty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Выпускать продукцию следует, убытков от производства нет.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36912"/>
                <a:ext cx="8856984" cy="3727944"/>
              </a:xfrm>
              <a:prstGeom prst="rect">
                <a:avLst/>
              </a:prstGeom>
              <a:blipFill rotWithShape="1">
                <a:blip r:embed="rId2"/>
                <a:stretch>
                  <a:fillRect l="-551" t="-3764" b="-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4512" y="1789692"/>
                <a:ext cx="4133175" cy="847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·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12" y="1789692"/>
                <a:ext cx="4133175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9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01" y="197768"/>
            <a:ext cx="7868475" cy="1070992"/>
          </a:xfrm>
        </p:spPr>
        <p:txBody>
          <a:bodyPr/>
          <a:lstStyle/>
          <a:p>
            <a:r>
              <a:rPr lang="ru-RU" dirty="0"/>
              <a:t>Интерпретация </a:t>
            </a:r>
            <a:r>
              <a:rPr lang="ru-RU" dirty="0" smtClean="0"/>
              <a:t>второй </a:t>
            </a:r>
            <a:r>
              <a:rPr lang="ru-RU" dirty="0"/>
              <a:t>теоремы </a:t>
            </a:r>
            <a:r>
              <a:rPr lang="ru-RU" dirty="0" smtClean="0"/>
              <a:t>двойственности</a:t>
            </a:r>
            <a:r>
              <a:rPr lang="en-US" dirty="0" smtClean="0"/>
              <a:t> (</a:t>
            </a:r>
            <a:r>
              <a:rPr lang="ru-RU" dirty="0" smtClean="0"/>
              <a:t>условие 2б)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8236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Условие 2: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25" y="2924944"/>
                <a:ext cx="8856984" cy="347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dirty="0" smtClean="0">
                    <a:solidFill>
                      <a:schemeClr val="tx2"/>
                    </a:solidFill>
                    <a:latin typeface="Cambria Math"/>
                  </a:rPr>
                  <a:t>б) если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</a:rPr>
                      <m:t>    </m:t>
                    </m:r>
                    <m:r>
                      <a:rPr lang="ru-RU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,)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 </m:t>
                        </m:r>
                      </m:e>
                    </m:nary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 то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ru-RU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ru-RU" b="1" i="1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ru-RU" dirty="0" smtClean="0"/>
                  <a:t>,  т.е. если затраты по всем ресурсам на одну единицу </a:t>
                </a:r>
                <a:r>
                  <a:rPr lang="en-US" dirty="0" smtClean="0"/>
                  <a:t>j-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продукта выше цены этого продукта, то производить этот продукт не следует, иначе на каждую единицу выпуска этого продукта будет убыток на величину дополнительной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В примере все </a:t>
                </a:r>
                <a:r>
                  <a:rPr lang="ru-RU" dirty="0" smtClean="0"/>
                  <a:t>продукты следует выпускать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  <a:p>
                <a:endParaRPr lang="ru-RU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5" y="2924944"/>
                <a:ext cx="8856984" cy="3471784"/>
              </a:xfrm>
              <a:prstGeom prst="rect">
                <a:avLst/>
              </a:prstGeom>
              <a:blipFill rotWithShape="1">
                <a:blip r:embed="rId2"/>
                <a:stretch>
                  <a:fillRect l="-551" t="-12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4512" y="1789692"/>
                <a:ext cx="4133175" cy="847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ru-RU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·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)=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,..,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12" y="1789692"/>
                <a:ext cx="4133175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5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383820" y="4528939"/>
            <a:ext cx="5556208" cy="192962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975015" y="6321477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691418" y="5195147"/>
            <a:ext cx="326543" cy="838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854689" y="566280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550752" y="264848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09443" y="2436394"/>
            <a:ext cx="587681" cy="42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249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249921" cy="338554"/>
              </a:xfrm>
              <a:prstGeom prst="rect">
                <a:avLst/>
              </a:prstGeom>
              <a:blipFill rotWithShape="1">
                <a:blip r:embed="rId2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Вопрос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26589" y="1777045"/>
                <a:ext cx="6446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1. Какие </a:t>
                </a:r>
                <a:r>
                  <a:rPr lang="ru-RU" dirty="0"/>
                  <a:t>ресурсы </a:t>
                </a:r>
                <a:r>
                  <a:rPr lang="ru-RU" dirty="0" smtClean="0"/>
                  <a:t>дефицитные, если решение 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?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89" y="1777045"/>
                <a:ext cx="64461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6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179986" y="2924944"/>
            <a:ext cx="4824062" cy="3547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766652" y="3739785"/>
            <a:ext cx="509741" cy="59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 Box 351"/>
          <p:cNvSpPr txBox="1">
            <a:spLocks noChangeArrowheads="1"/>
          </p:cNvSpPr>
          <p:nvPr/>
        </p:nvSpPr>
        <p:spPr bwMode="auto">
          <a:xfrm>
            <a:off x="1003910" y="414069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2910884" y="3076746"/>
                <a:ext cx="454143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2. Какие переменные будут равны нулю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?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Варианты:</a:t>
                </a:r>
              </a:p>
              <a:p>
                <a:pPr marL="0" indent="0">
                  <a:buNone/>
                </a:pPr>
                <a:r>
                  <a:rPr lang="ru-RU" dirty="0" smtClean="0"/>
                  <a:t>1-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2-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3-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84" y="3076746"/>
                <a:ext cx="4541436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210" t="-1742" r="-269"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383820" y="4528939"/>
            <a:ext cx="5556208" cy="1929620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975015" y="6321477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691418" y="5195147"/>
            <a:ext cx="326543" cy="838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4854689" y="566280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550752" y="264848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09443" y="2436394"/>
            <a:ext cx="587681" cy="424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249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249921" cy="338554"/>
              </a:xfrm>
              <a:prstGeom prst="rect">
                <a:avLst/>
              </a:prstGeom>
              <a:blipFill rotWithShape="1">
                <a:blip r:embed="rId2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Ответ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26589" y="1777045"/>
                <a:ext cx="64717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 smtClean="0"/>
                  <a:t>Какие </a:t>
                </a:r>
                <a:r>
                  <a:rPr lang="ru-RU" dirty="0"/>
                  <a:t>ресурсы </a:t>
                </a:r>
                <a:r>
                  <a:rPr lang="ru-RU" dirty="0" smtClean="0"/>
                  <a:t>дефицитные, если решение 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?</a:t>
                </a:r>
              </a:p>
              <a:p>
                <a:r>
                  <a:rPr lang="ru-RU" dirty="0" smtClean="0"/>
                  <a:t>Ответ: (1) и (3) 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89" y="1777045"/>
                <a:ext cx="647177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5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179986" y="2924944"/>
            <a:ext cx="4824062" cy="35476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766652" y="3739785"/>
            <a:ext cx="509741" cy="59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 Box 351"/>
          <p:cNvSpPr txBox="1">
            <a:spLocks noChangeArrowheads="1"/>
          </p:cNvSpPr>
          <p:nvPr/>
        </p:nvSpPr>
        <p:spPr bwMode="auto">
          <a:xfrm>
            <a:off x="1003910" y="414069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 smtClean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/>
              <p:cNvSpPr/>
              <p:nvPr/>
            </p:nvSpPr>
            <p:spPr>
              <a:xfrm>
                <a:off x="2947233" y="3051611"/>
                <a:ext cx="605556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2. Какие переменные будут равны нулю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?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Ответ:</a:t>
                </a:r>
              </a:p>
              <a:p>
                <a:pPr marL="0" indent="0">
                  <a:buNone/>
                </a:pPr>
                <a:r>
                  <a:rPr lang="ru-RU" dirty="0" smtClean="0"/>
                  <a:t>3-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dirty="0" smtClean="0"/>
                  <a:t>- дополнительные переменные связаны с ограничениями (1) и (3), остатки ресурсов равны нулю.</a:t>
                </a:r>
                <a:endParaRPr lang="ru-RU" dirty="0"/>
              </a:p>
            </p:txBody>
          </p:sp>
        </mc:Choice>
        <mc:Fallback xmlns="">
          <p:sp>
            <p:nvSpPr>
              <p:cNvPr id="51" name="Прямоуголь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33" y="3051611"/>
                <a:ext cx="6055564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805" t="-2066" r="-805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2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50752" y="4585997"/>
            <a:ext cx="5040362" cy="1728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591114" y="5912692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276594" y="5632395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3525764" y="5827121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666859" y="30173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97001" y="3212976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890" y="6289282"/>
            <a:ext cx="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6,5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2271" y="1792011"/>
            <a:ext cx="53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13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1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Line 381"/>
          <p:cNvSpPr>
            <a:spLocks noChangeShapeType="1"/>
          </p:cNvSpPr>
          <p:nvPr/>
        </p:nvSpPr>
        <p:spPr bwMode="auto">
          <a:xfrm>
            <a:off x="1592434" y="4462508"/>
            <a:ext cx="1368425" cy="1439862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46765" y="6309320"/>
            <a:ext cx="4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14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53220" y="4375051"/>
            <a:ext cx="72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4,66</a:t>
            </a:r>
            <a:endParaRPr lang="ru-RU" sz="1400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Экономический анализ ресурсных ограничений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19463" y="1456631"/>
                <a:ext cx="3313862" cy="2764904"/>
              </a:xfrm>
            </p:spPr>
            <p:txBody>
              <a:bodyPr rtlCol="0">
                <a:norm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18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463" y="1456631"/>
                <a:ext cx="3313862" cy="2764904"/>
              </a:xfrm>
              <a:blipFill rotWithShape="1">
                <a:blip r:embed="rId3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22112" y="1421939"/>
                <a:ext cx="44999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Дефицитные </a:t>
                </a:r>
                <a:r>
                  <a:rPr lang="ru-RU" dirty="0"/>
                  <a:t>ресурсы сдерживают производство. </a:t>
                </a:r>
                <a:r>
                  <a:rPr lang="ru-RU" dirty="0" smtClean="0"/>
                  <a:t>В каких пределах можно изменять запас ресурса, чтобы он не поменял свой статус, оставался по-прежнему дефицитным?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Сделаем анализ по ресурсу 1.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Ограничение 1 связано с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Ресурс 1 будет дефицитным, пока его остаток будет равен нулю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=0.</m:t>
                    </m:r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Из графика видно 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12" y="1421939"/>
                <a:ext cx="4499992" cy="4247317"/>
              </a:xfrm>
              <a:prstGeom prst="rect">
                <a:avLst/>
              </a:prstGeom>
              <a:blipFill rotWithShape="1">
                <a:blip r:embed="rId4"/>
                <a:stretch>
                  <a:fillRect l="-1084" b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6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50752" y="4585997"/>
            <a:ext cx="5040362" cy="1728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587637" y="5922570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456059" y="2266908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1283008" y="234807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666859" y="30173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97001" y="3212976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890" y="6289282"/>
            <a:ext cx="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6,5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2271" y="1792011"/>
            <a:ext cx="53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13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1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46765" y="6309320"/>
            <a:ext cx="4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14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53220" y="4375051"/>
            <a:ext cx="72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4,66</a:t>
            </a:r>
            <a:endParaRPr lang="ru-RU" sz="1400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Экономический анализ ресурсных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ограничений (верхний предел)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5375" y="1751617"/>
                <a:ext cx="3376144" cy="2764904"/>
              </a:xfrm>
            </p:spPr>
            <p:txBody>
              <a:bodyPr rtlCol="0">
                <a:norm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+25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375" y="1751617"/>
                <a:ext cx="3376144" cy="2764904"/>
              </a:xfrm>
              <a:blipFill rotWithShape="1">
                <a:blip r:embed="rId3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6096" y="1416153"/>
                <a:ext cx="3707904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Ресурс 1 будет ещё дефицитным, если его запас увеличить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т.е. до величины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=14+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Тогда ограничение (1) будет проходить через точку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координатами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ru-RU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=13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Верхняя граница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ru-RU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/>
                        <a:cs typeface="Arial" charset="0"/>
                      </a:rPr>
                      <m:t>+3</m:t>
                    </m:r>
                    <m:sSub>
                      <m:sSubPr>
                        <m:ctrlPr>
                          <a:rPr lang="en-US" altLang="ru-RU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ru-RU" altLang="ru-RU" b="0" i="1" smtClean="0">
                        <a:latin typeface="Cambria Math"/>
                        <a:cs typeface="Arial" charset="0"/>
                      </a:rPr>
                      <m:t>+</m:t>
                    </m:r>
                    <m:d>
                      <m:dPr>
                        <m:ctrlPr>
                          <a:rPr lang="ru-RU" altLang="ru-RU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altLang="ru-RU" b="0" i="1" smtClean="0">
                            <a:latin typeface="Cambria Math"/>
                            <a:cs typeface="Arial" charset="0"/>
                          </a:rPr>
                          <m:t>=0</m:t>
                        </m:r>
                      </m:e>
                    </m:d>
                    <m:r>
                      <a:rPr lang="ru-RU" altLang="ru-RU" b="0" i="1" smtClean="0">
                        <a:latin typeface="Cambria Math"/>
                        <a:cs typeface="Arial" charset="0"/>
                      </a:rPr>
                      <m:t>=39</m:t>
                    </m:r>
                    <m:r>
                      <a:rPr lang="en-US" altLang="ru-RU" i="1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максимальная величина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=39−14=25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416153"/>
                <a:ext cx="3707904" cy="4662815"/>
              </a:xfrm>
              <a:prstGeom prst="rect">
                <a:avLst/>
              </a:prstGeom>
              <a:blipFill rotWithShape="1">
                <a:blip r:embed="rId4"/>
                <a:stretch>
                  <a:fillRect l="-1480" b="-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343"/>
          <p:cNvSpPr>
            <a:spLocks noChangeShapeType="1"/>
          </p:cNvSpPr>
          <p:nvPr/>
        </p:nvSpPr>
        <p:spPr bwMode="auto">
          <a:xfrm>
            <a:off x="399564" y="1755452"/>
            <a:ext cx="2084203" cy="74502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 smtClean="0">
                              <a:latin typeface="Cambria Math"/>
                            </a:rPr>
                            <m:t>В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blipFill rotWithShape="1">
                <a:blip r:embed="rId5"/>
                <a:stretch>
                  <a:fillRect r="-22689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 flipH="1">
            <a:off x="1141338" y="2465182"/>
            <a:ext cx="1200758" cy="23126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4814" y="3359192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14" y="3359192"/>
                <a:ext cx="54393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68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 flipH="1">
            <a:off x="3070933" y="5570466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 Box 351"/>
          <p:cNvSpPr txBox="1">
            <a:spLocks noChangeArrowheads="1"/>
          </p:cNvSpPr>
          <p:nvPr/>
        </p:nvSpPr>
        <p:spPr bwMode="auto">
          <a:xfrm>
            <a:off x="3344612" y="5803900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50752" y="4585997"/>
            <a:ext cx="5040362" cy="1728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587637" y="5922570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845466" y="5718241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560202" y="585952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666859" y="30173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97001" y="3212976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890" y="6289282"/>
            <a:ext cx="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6,5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2271" y="1792011"/>
            <a:ext cx="53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13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1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46765" y="6309320"/>
            <a:ext cx="4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14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53220" y="4375051"/>
            <a:ext cx="72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4,66</a:t>
            </a:r>
            <a:endParaRPr lang="ru-RU" sz="1400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Экономический анализ ресурсных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ограничений (нижний предел)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32903" y="1764035"/>
                <a:ext cx="3313862" cy="2764904"/>
              </a:xfrm>
            </p:spPr>
            <p:txBody>
              <a:bodyPr rtlCol="0">
                <a:norm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−7,5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903" y="1764035"/>
                <a:ext cx="3313862" cy="2764904"/>
              </a:xfrm>
              <a:blipFill rotWithShape="1">
                <a:blip r:embed="rId3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416153"/>
                <a:ext cx="3635896" cy="461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Ресурс 1 будет ещё дефицитным, если его запас уменьшить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т.е. до величины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=14</m:t>
                    </m:r>
                    <m:r>
                      <a:rPr lang="ru-RU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Тогда ограничение (1) будет проходить через точку </a:t>
                </a:r>
                <a:r>
                  <a:rPr lang="en-US" dirty="0" smtClean="0"/>
                  <a:t>c </a:t>
                </a:r>
                <a:r>
                  <a:rPr lang="ru-RU" dirty="0" smtClean="0"/>
                  <a:t>координатами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6,5;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Нижняя граница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ru-RU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i="1">
                        <a:latin typeface="Cambria Math"/>
                        <a:cs typeface="Arial" charset="0"/>
                      </a:rPr>
                      <m:t>+3</m:t>
                    </m:r>
                    <m:sSub>
                      <m:sSubPr>
                        <m:ctrlPr>
                          <a:rPr lang="en-US" altLang="ru-RU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ru-RU" altLang="ru-RU" b="0" i="1" smtClean="0">
                        <a:latin typeface="Cambria Math"/>
                        <a:cs typeface="Arial" charset="0"/>
                      </a:rPr>
                      <m:t>+</m:t>
                    </m:r>
                    <m:d>
                      <m:dPr>
                        <m:ctrlPr>
                          <a:rPr lang="ru-RU" altLang="ru-RU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ru-RU" altLang="ru-RU" b="0" i="1" smtClean="0">
                            <a:latin typeface="Cambria Math"/>
                            <a:cs typeface="Arial" charset="0"/>
                          </a:rPr>
                          <m:t>=0</m:t>
                        </m:r>
                      </m:e>
                    </m:d>
                    <m:r>
                      <a:rPr lang="ru-RU" altLang="ru-RU" b="0" i="1" smtClean="0">
                        <a:latin typeface="Cambria Math"/>
                        <a:cs typeface="Arial" charset="0"/>
                      </a:rPr>
                      <m:t>=6,5</m:t>
                    </m:r>
                    <m:r>
                      <a:rPr lang="en-US" altLang="ru-RU" i="1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величина уменьшения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=14−6,5=7,5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416153"/>
                <a:ext cx="3635896" cy="4611519"/>
              </a:xfrm>
              <a:prstGeom prst="rect">
                <a:avLst/>
              </a:prstGeom>
              <a:blipFill rotWithShape="1">
                <a:blip r:embed="rId4"/>
                <a:stretch>
                  <a:fillRect l="-1510" r="-503" b="-1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343"/>
          <p:cNvSpPr>
            <a:spLocks noChangeShapeType="1"/>
          </p:cNvSpPr>
          <p:nvPr/>
        </p:nvSpPr>
        <p:spPr bwMode="auto">
          <a:xfrm>
            <a:off x="797002" y="5570466"/>
            <a:ext cx="2555796" cy="92727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 smtClean="0">
                              <a:latin typeface="Cambria Math"/>
                            </a:rPr>
                            <m:t>В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blipFill rotWithShape="1">
                <a:blip r:embed="rId5"/>
                <a:stretch>
                  <a:fillRect r="-22689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 flipH="1">
            <a:off x="1510743" y="4997773"/>
            <a:ext cx="347179" cy="8061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6024" y="5216170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24" y="5216170"/>
                <a:ext cx="54393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685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 flipH="1">
            <a:off x="3145409" y="5570466"/>
            <a:ext cx="286384" cy="71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 Box 351"/>
          <p:cNvSpPr txBox="1">
            <a:spLocks noChangeArrowheads="1"/>
          </p:cNvSpPr>
          <p:nvPr/>
        </p:nvSpPr>
        <p:spPr bwMode="auto">
          <a:xfrm>
            <a:off x="3344612" y="5803900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71681" y="6293127"/>
                <a:ext cx="145529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 smtClean="0">
                              <a:latin typeface="Cambria Math"/>
                            </a:rPr>
                            <m:t>Н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𝟔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ru-RU" b="1" i="1" smtClean="0">
                          <a:latin typeface="Cambria Math"/>
                        </a:rPr>
                        <m:t>𝟕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81" y="6293127"/>
                <a:ext cx="1455298" cy="374270"/>
              </a:xfrm>
              <a:prstGeom prst="rect">
                <a:avLst/>
              </a:prstGeom>
              <a:blipFill rotWithShape="1">
                <a:blip r:embed="rId7"/>
                <a:stretch>
                  <a:fillRect r="-35714"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50752" y="4585997"/>
            <a:ext cx="5040362" cy="1728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587637" y="5922570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845466" y="5718241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560202" y="5859523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666859" y="30173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97001" y="3212976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890" y="6289282"/>
            <a:ext cx="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6,5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2271" y="1792011"/>
            <a:ext cx="53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13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1455298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1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46765" y="6309320"/>
            <a:ext cx="4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14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53220" y="4375051"/>
            <a:ext cx="72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4,66</a:t>
            </a:r>
            <a:endParaRPr lang="ru-RU" sz="1400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Экономический анализ ресурсных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ограничений (предел изменения)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32903" y="1792313"/>
                <a:ext cx="3313862" cy="2764904"/>
              </a:xfrm>
            </p:spPr>
            <p:txBody>
              <a:bodyPr rtlCol="0">
                <a:norm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903" y="1792313"/>
                <a:ext cx="3313862" cy="2764904"/>
              </a:xfrm>
              <a:blipFill rotWithShape="1">
                <a:blip r:embed="rId3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6765" y="1416153"/>
                <a:ext cx="379723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Таким образом, ресурс 1 будет ещё дефицитным, если его запас уменьшить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т.е. до величины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=14</m:t>
                    </m:r>
                    <m:r>
                      <a:rPr lang="ru-RU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=14−7,5=6,5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И увеличить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т.е. до величины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=14</m:t>
                    </m:r>
                    <m:r>
                      <a:rPr lang="ru-RU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=14</m:t>
                    </m:r>
                    <m:r>
                      <a:rPr lang="ru-RU" b="0" i="1" smtClean="0">
                        <a:latin typeface="Cambria Math"/>
                      </a:rPr>
                      <m:t>+2</m:t>
                    </m:r>
                    <m:r>
                      <a:rPr lang="ru-RU" i="1">
                        <a:latin typeface="Cambria Math"/>
                      </a:rPr>
                      <m:t>5=</m:t>
                    </m:r>
                    <m:r>
                      <a:rPr lang="ru-RU" b="0" i="1" smtClean="0">
                        <a:latin typeface="Cambria Math"/>
                      </a:rPr>
                      <m:t>39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65" y="1416153"/>
                <a:ext cx="3797235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284" r="-2087" b="-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343"/>
          <p:cNvSpPr>
            <a:spLocks noChangeShapeType="1"/>
          </p:cNvSpPr>
          <p:nvPr/>
        </p:nvSpPr>
        <p:spPr bwMode="auto">
          <a:xfrm>
            <a:off x="797002" y="5570466"/>
            <a:ext cx="2555796" cy="92727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 smtClean="0">
                              <a:latin typeface="Cambria Math"/>
                            </a:rPr>
                            <m:t>В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𝟐𝟓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8" y="1514992"/>
                <a:ext cx="1455298" cy="374270"/>
              </a:xfrm>
              <a:prstGeom prst="rect">
                <a:avLst/>
              </a:prstGeom>
              <a:blipFill rotWithShape="1">
                <a:blip r:embed="rId5"/>
                <a:stretch>
                  <a:fillRect r="-22689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 flipH="1">
            <a:off x="806228" y="4790320"/>
            <a:ext cx="347179" cy="8061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7041" y="5193384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1" y="5193384"/>
                <a:ext cx="54393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68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/>
          <p:nvPr/>
        </p:nvCxnSpPr>
        <p:spPr>
          <a:xfrm flipH="1">
            <a:off x="3145409" y="5570466"/>
            <a:ext cx="286384" cy="71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 Box 351"/>
          <p:cNvSpPr txBox="1">
            <a:spLocks noChangeArrowheads="1"/>
          </p:cNvSpPr>
          <p:nvPr/>
        </p:nvSpPr>
        <p:spPr bwMode="auto">
          <a:xfrm>
            <a:off x="3344612" y="5803900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71681" y="6293127"/>
                <a:ext cx="145529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b="1" i="1" smtClean="0">
                              <a:latin typeface="Cambria Math"/>
                            </a:rPr>
                            <m:t>Н</m:t>
                          </m:r>
                        </m:sup>
                      </m:sSup>
                      <m:r>
                        <a:rPr lang="ru-RU" b="1" i="1" smtClean="0">
                          <a:latin typeface="Cambria Math"/>
                        </a:rPr>
                        <m:t>(</m:t>
                      </m:r>
                      <m:r>
                        <a:rPr lang="ru-RU" b="1" i="1" smtClean="0">
                          <a:latin typeface="Cambria Math"/>
                        </a:rPr>
                        <m:t>𝟔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ru-RU" b="1" i="1" smtClean="0">
                          <a:latin typeface="Cambria Math"/>
                        </a:rPr>
                        <m:t>𝟕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81" y="6293127"/>
                <a:ext cx="1455298" cy="374270"/>
              </a:xfrm>
              <a:prstGeom prst="rect">
                <a:avLst/>
              </a:prstGeom>
              <a:blipFill rotWithShape="1">
                <a:blip r:embed="rId7"/>
                <a:stretch>
                  <a:fillRect r="-35714"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43"/>
          <p:cNvSpPr>
            <a:spLocks noChangeShapeType="1"/>
          </p:cNvSpPr>
          <p:nvPr/>
        </p:nvSpPr>
        <p:spPr bwMode="auto">
          <a:xfrm>
            <a:off x="399564" y="1755452"/>
            <a:ext cx="2084203" cy="745026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1456059" y="2266908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 Box 351"/>
          <p:cNvSpPr txBox="1">
            <a:spLocks noChangeArrowheads="1"/>
          </p:cNvSpPr>
          <p:nvPr/>
        </p:nvSpPr>
        <p:spPr bwMode="auto">
          <a:xfrm>
            <a:off x="1283008" y="234807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141338" y="2465182"/>
            <a:ext cx="1135308" cy="23126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78543" y="3359192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543" y="3359192"/>
                <a:ext cx="543938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5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19437" y="5211683"/>
                <a:ext cx="1944216" cy="3707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6,5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39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37" y="5211683"/>
                <a:ext cx="1944216" cy="3707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/>
              <a:t>Экономический анализ </a:t>
            </a:r>
            <a:r>
              <a:rPr lang="ru-RU" dirty="0" smtClean="0"/>
              <a:t>ресурсного ограничения 1</a:t>
            </a:r>
            <a:r>
              <a:rPr lang="en-US" dirty="0" smtClean="0"/>
              <a:t> (</a:t>
            </a:r>
            <a:r>
              <a:rPr lang="ru-RU" dirty="0" smtClean="0"/>
              <a:t>табличный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784274"/>
                  </p:ext>
                </p:extLst>
              </p:nvPr>
            </p:nvGraphicFramePr>
            <p:xfrm>
              <a:off x="107504" y="1484784"/>
              <a:ext cx="8928994" cy="2097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393"/>
                    <a:gridCol w="904054"/>
                    <a:gridCol w="1390852"/>
                    <a:gridCol w="973596"/>
                    <a:gridCol w="973596"/>
                    <a:gridCol w="973596"/>
                    <a:gridCol w="886668"/>
                    <a:gridCol w="1366239"/>
                  </a:tblGrid>
                  <a:tr h="5441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267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4267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4267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784274"/>
                  </p:ext>
                </p:extLst>
              </p:nvPr>
            </p:nvGraphicFramePr>
            <p:xfrm>
              <a:off x="107504" y="1484784"/>
              <a:ext cx="8928994" cy="2097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393"/>
                    <a:gridCol w="904054"/>
                    <a:gridCol w="1390852"/>
                    <a:gridCol w="973596"/>
                    <a:gridCol w="973596"/>
                    <a:gridCol w="973596"/>
                    <a:gridCol w="886668"/>
                    <a:gridCol w="1366239"/>
                  </a:tblGrid>
                  <a:tr h="609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8050" t="-13000" r="-433962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5000" t="-13000" r="-331250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000" t="-13000" r="-231250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5862" t="-13000" r="-155172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95872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139506" r="-722819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139506" r="-231250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139506" r="-155172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236585" r="-722819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236585" r="-231250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236585" r="-155172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340741" r="-722819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340741" r="-231250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340741" r="-155172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3645024"/>
                <a:ext cx="90364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Ресурс </a:t>
                </a:r>
                <a:r>
                  <a:rPr lang="ru-RU" dirty="0"/>
                  <a:t>1 будет дефицитным, пока его остаток будет равен нулю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=0</m:t>
                    </m:r>
                    <m:r>
                      <a:rPr lang="ru-RU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т.е.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 не будет в базисе, а значит базис будет неизменным: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Решаем систему неравенств.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645024"/>
                <a:ext cx="903649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07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568354"/>
                <a:ext cx="2592288" cy="8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b="0" i="0" smtClean="0">
                          <a:latin typeface="Cambria Math"/>
                        </a:rPr>
                        <m:t>=3+</m:t>
                      </m:r>
                      <m:f>
                        <m:fPr>
                          <m:type m:val="skw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68354"/>
                <a:ext cx="2592288" cy="827534"/>
              </a:xfrm>
              <a:prstGeom prst="rect">
                <a:avLst/>
              </a:prstGeom>
              <a:blipFill rotWithShape="1">
                <a:blip r:embed="rId4"/>
                <a:stretch>
                  <a:fillRect t="-65441" b="-1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Левая фигурная скобка 6"/>
          <p:cNvSpPr/>
          <p:nvPr/>
        </p:nvSpPr>
        <p:spPr>
          <a:xfrm>
            <a:off x="263856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5816" y="4568354"/>
                <a:ext cx="2592288" cy="82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568354"/>
                <a:ext cx="2592288" cy="827534"/>
              </a:xfrm>
              <a:prstGeom prst="rect">
                <a:avLst/>
              </a:prstGeom>
              <a:blipFill rotWithShape="1">
                <a:blip r:embed="rId5"/>
                <a:stretch>
                  <a:fillRect t="-65441" b="-1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/>
          <p:cNvSpPr/>
          <p:nvPr/>
        </p:nvSpPr>
        <p:spPr>
          <a:xfrm>
            <a:off x="3203848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0112" y="4586742"/>
                <a:ext cx="2592288" cy="736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=−7,5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86742"/>
                <a:ext cx="2592288" cy="736933"/>
              </a:xfrm>
              <a:prstGeom prst="rect">
                <a:avLst/>
              </a:prstGeom>
              <a:blipFill rotWithShape="1">
                <a:blip r:embed="rId6"/>
                <a:stretch>
                  <a:fillRect t="-72727" b="-768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/>
          <p:cNvSpPr/>
          <p:nvPr/>
        </p:nvSpPr>
        <p:spPr>
          <a:xfrm>
            <a:off x="5382692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35864" y="6021288"/>
            <a:ext cx="301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044672" y="6093296"/>
                <a:ext cx="5586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72" y="6093296"/>
                <a:ext cx="55861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V="1">
            <a:off x="2845264" y="5892951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5776" y="6149625"/>
            <a:ext cx="488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25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20" y="6093296"/>
            <a:ext cx="58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-7,5</a:t>
            </a:r>
            <a:endParaRPr lang="ru-RU" sz="16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526111" y="5886176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flipV="1">
            <a:off x="536052" y="5661248"/>
            <a:ext cx="939604" cy="375719"/>
          </a:xfrm>
          <a:prstGeom prst="curvedConnector3">
            <a:avLst>
              <a:gd name="adj1" fmla="val -15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10800000">
            <a:off x="1886451" y="5675971"/>
            <a:ext cx="947000" cy="338542"/>
          </a:xfrm>
          <a:prstGeom prst="curvedConnector3">
            <a:avLst>
              <a:gd name="adj1" fmla="val -11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1115616" y="5892951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529" y="6093296"/>
            <a:ext cx="488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3779912" y="5546808"/>
                <a:ext cx="466309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14−7,5≤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i="1" smtClean="0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14</m:t>
                      </m:r>
                      <m:r>
                        <a:rPr lang="ru-RU" i="1">
                          <a:latin typeface="Cambria Math"/>
                        </a:rPr>
                        <m:t>+25</m:t>
                      </m:r>
                    </m:oMath>
                  </m:oMathPara>
                </a14:m>
                <a:endParaRPr lang="en-US" dirty="0" smtClean="0"/>
              </a:p>
              <a:p>
                <a:endParaRPr lang="en-US" sz="800" dirty="0" smtClean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546808"/>
                <a:ext cx="466309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39349" y="6014513"/>
                <a:ext cx="1944216" cy="3707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6,5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39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49" y="6014513"/>
                <a:ext cx="1944216" cy="370798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8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768"/>
            <a:ext cx="7452320" cy="1070992"/>
          </a:xfrm>
        </p:spPr>
        <p:txBody>
          <a:bodyPr/>
          <a:lstStyle/>
          <a:p>
            <a:r>
              <a:rPr lang="ru-RU" dirty="0"/>
              <a:t>Экономический анализ </a:t>
            </a:r>
            <a:r>
              <a:rPr lang="ru-RU" dirty="0" smtClean="0"/>
              <a:t>ресурсного ограничения 2</a:t>
            </a:r>
            <a:r>
              <a:rPr lang="en-US" dirty="0" smtClean="0"/>
              <a:t> (</a:t>
            </a:r>
            <a:r>
              <a:rPr lang="ru-RU" dirty="0" smtClean="0"/>
              <a:t>табличный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872262"/>
                  </p:ext>
                </p:extLst>
              </p:nvPr>
            </p:nvGraphicFramePr>
            <p:xfrm>
              <a:off x="107504" y="1484784"/>
              <a:ext cx="8928994" cy="2097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393"/>
                    <a:gridCol w="904054"/>
                    <a:gridCol w="1390852"/>
                    <a:gridCol w="973596"/>
                    <a:gridCol w="973596"/>
                    <a:gridCol w="973596"/>
                    <a:gridCol w="886668"/>
                    <a:gridCol w="1366239"/>
                  </a:tblGrid>
                  <a:tr h="5441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2670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4267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42670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ru-RU" sz="20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ru-RU" sz="20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872262"/>
                  </p:ext>
                </p:extLst>
              </p:nvPr>
            </p:nvGraphicFramePr>
            <p:xfrm>
              <a:off x="107504" y="1484784"/>
              <a:ext cx="8928994" cy="2097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0393"/>
                    <a:gridCol w="904054"/>
                    <a:gridCol w="1390852"/>
                    <a:gridCol w="973596"/>
                    <a:gridCol w="973596"/>
                    <a:gridCol w="973596"/>
                    <a:gridCol w="886668"/>
                    <a:gridCol w="1366239"/>
                  </a:tblGrid>
                  <a:tr h="6096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8050" t="-13000" r="-433962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5000" t="-13000" r="-331250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000" t="-13000" r="-231250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55862" t="-13000" r="-155172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20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20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95872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000" dirty="0" smtClean="0"/>
                        </a:p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139506" r="-722819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-30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139506" r="-231250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139506" r="-155172" b="-39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Opt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236585" r="-722819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3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236585" r="-231250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236585" r="-155172" b="-28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  <a:tr h="495872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074" t="-340741" r="-722819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5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1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0</a:t>
                          </a:r>
                          <a:endParaRPr lang="ru-R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5000" t="-340741" r="-231250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5862" t="-340741" r="-155172" b="-190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/>
                            <a:t>2</a:t>
                          </a:r>
                          <a:endParaRPr lang="ru-RU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3645024"/>
                <a:ext cx="90364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Ресурс </a:t>
                </a:r>
                <a:r>
                  <a:rPr lang="en-US" dirty="0" smtClean="0"/>
                  <a:t>2</a:t>
                </a:r>
                <a:r>
                  <a:rPr lang="ru-RU" dirty="0" smtClean="0"/>
                  <a:t> будет дефицитным, </a:t>
                </a:r>
                <a:r>
                  <a:rPr lang="ru-RU" dirty="0"/>
                  <a:t>пока его остаток будет равен нулю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=0</m:t>
                    </m:r>
                    <m:r>
                      <a:rPr lang="ru-RU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т.е.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 smtClean="0"/>
                  <a:t> не будет в базисе, а значит базис будет неизменным: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latin typeface="Cambria Math"/>
                      </a:rPr>
                      <m:t>≥</m:t>
                    </m:r>
                    <m:r>
                      <a:rPr lang="ru-RU" b="0" i="1" smtClean="0">
                        <a:latin typeface="Cambria Math"/>
                      </a:rPr>
                      <m:t>0.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Решаем систему неравенств.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645024"/>
                <a:ext cx="903649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07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568354"/>
                <a:ext cx="2592288" cy="81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b="0" i="0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68354"/>
                <a:ext cx="2592288" cy="816249"/>
              </a:xfrm>
              <a:prstGeom prst="rect">
                <a:avLst/>
              </a:prstGeom>
              <a:blipFill rotWithShape="1">
                <a:blip r:embed="rId4"/>
                <a:stretch>
                  <a:fillRect t="-66418" b="-10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Левая фигурная скобка 6"/>
          <p:cNvSpPr/>
          <p:nvPr/>
        </p:nvSpPr>
        <p:spPr>
          <a:xfrm>
            <a:off x="263856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5816" y="4568354"/>
                <a:ext cx="2592288" cy="81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568354"/>
                <a:ext cx="2592288" cy="816249"/>
              </a:xfrm>
              <a:prstGeom prst="rect">
                <a:avLst/>
              </a:prstGeom>
              <a:blipFill rotWithShape="1">
                <a:blip r:embed="rId5"/>
                <a:stretch>
                  <a:fillRect t="-66418" b="-10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/>
          <p:cNvSpPr/>
          <p:nvPr/>
        </p:nvSpPr>
        <p:spPr>
          <a:xfrm>
            <a:off x="3203848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0112" y="4586742"/>
                <a:ext cx="2862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30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16,66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586742"/>
                <a:ext cx="2862890" cy="646331"/>
              </a:xfrm>
              <a:prstGeom prst="rect">
                <a:avLst/>
              </a:prstGeom>
              <a:blipFill rotWithShape="1">
                <a:blip r:embed="rId6"/>
                <a:stretch>
                  <a:fillRect t="-23585" b="-10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/>
          <p:cNvSpPr/>
          <p:nvPr/>
        </p:nvSpPr>
        <p:spPr>
          <a:xfrm>
            <a:off x="5382692" y="4658085"/>
            <a:ext cx="144016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35864" y="6021288"/>
            <a:ext cx="301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044672" y="6093296"/>
                <a:ext cx="5633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72" y="6093296"/>
                <a:ext cx="56335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V="1">
            <a:off x="2845264" y="5892951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5776" y="6149625"/>
            <a:ext cx="488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30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4520" y="6093296"/>
            <a:ext cx="76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-16,66</a:t>
            </a:r>
            <a:endParaRPr lang="ru-RU" sz="16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526111" y="5886176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flipV="1">
            <a:off x="536052" y="5661248"/>
            <a:ext cx="939604" cy="375719"/>
          </a:xfrm>
          <a:prstGeom prst="curvedConnector3">
            <a:avLst>
              <a:gd name="adj1" fmla="val -15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10800000">
            <a:off x="1886451" y="5675971"/>
            <a:ext cx="947000" cy="338542"/>
          </a:xfrm>
          <a:prstGeom prst="curvedConnector3">
            <a:avLst>
              <a:gd name="adj1" fmla="val -11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1115616" y="5892951"/>
            <a:ext cx="0" cy="25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62529" y="6093296"/>
            <a:ext cx="488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3779912" y="5546808"/>
                <a:ext cx="466309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26−16,66≤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26</m:t>
                      </m:r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30</m:t>
                      </m:r>
                    </m:oMath>
                  </m:oMathPara>
                </a14:m>
                <a:endParaRPr lang="en-US" dirty="0" smtClean="0"/>
              </a:p>
              <a:p>
                <a:endParaRPr lang="en-US" sz="800" dirty="0" smtClean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546808"/>
                <a:ext cx="466309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39349" y="6014513"/>
                <a:ext cx="1944216" cy="3707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9,33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56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49" y="6014513"/>
                <a:ext cx="1944216" cy="370798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3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7" y="188913"/>
            <a:ext cx="6768481" cy="1069975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dirty="0" smtClean="0"/>
              <a:t>Задача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950" y="2076450"/>
            <a:ext cx="9144000" cy="47815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задача </a:t>
            </a:r>
            <a:r>
              <a:rPr lang="ru-RU" b="1" dirty="0" err="1" smtClean="0"/>
              <a:t>вебинара</a:t>
            </a:r>
            <a:endParaRPr lang="ru-RU" dirty="0" smtClean="0"/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приобретение практических умений и навыков в составлении двойственных задач линейного программирования и анализе  </a:t>
            </a:r>
            <a:r>
              <a:rPr lang="ru-RU" dirty="0"/>
              <a:t>ресурсных ограничений  </a:t>
            </a:r>
            <a:r>
              <a:rPr lang="ru-RU" dirty="0" smtClean="0"/>
              <a:t>задач </a:t>
            </a:r>
            <a:r>
              <a:rPr lang="ru-RU" dirty="0"/>
              <a:t>планирования производства </a:t>
            </a:r>
            <a:endParaRPr lang="ru-RU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275870" y="6120005"/>
            <a:ext cx="215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600" b="1" dirty="0">
                <a:solidFill>
                  <a:schemeClr val="tx1"/>
                </a:solidFill>
                <a:latin typeface="Arial" charset="0"/>
              </a:rPr>
              <a:t>0</a:t>
            </a:r>
            <a:endParaRPr lang="ru-RU" altLang="ru-RU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Line 343"/>
          <p:cNvSpPr>
            <a:spLocks noChangeShapeType="1"/>
          </p:cNvSpPr>
          <p:nvPr/>
        </p:nvSpPr>
        <p:spPr bwMode="auto">
          <a:xfrm>
            <a:off x="550752" y="4585997"/>
            <a:ext cx="5040362" cy="1728788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Text Box 346"/>
          <p:cNvSpPr txBox="1">
            <a:spLocks noChangeArrowheads="1"/>
          </p:cNvSpPr>
          <p:nvPr/>
        </p:nvSpPr>
        <p:spPr bwMode="auto">
          <a:xfrm>
            <a:off x="5975015" y="6321477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1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Text Box 347"/>
          <p:cNvSpPr txBox="1">
            <a:spLocks noChangeArrowheads="1"/>
          </p:cNvSpPr>
          <p:nvPr/>
        </p:nvSpPr>
        <p:spPr bwMode="auto">
          <a:xfrm>
            <a:off x="118952" y="139979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800" dirty="0">
                <a:solidFill>
                  <a:schemeClr val="tx1"/>
                </a:solidFill>
                <a:latin typeface="Arial" charset="0"/>
              </a:rPr>
              <a:t>x</a:t>
            </a:r>
            <a:r>
              <a:rPr lang="en-US" altLang="ru-RU" sz="1800" baseline="-25000" dirty="0">
                <a:solidFill>
                  <a:schemeClr val="tx1"/>
                </a:solidFill>
                <a:latin typeface="Arial" charset="0"/>
              </a:rPr>
              <a:t>2</a:t>
            </a:r>
            <a:endParaRPr lang="ru-RU" altLang="ru-RU" sz="1800" baseline="-25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276594" y="5632395"/>
            <a:ext cx="360859" cy="86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 Box 351"/>
          <p:cNvSpPr txBox="1">
            <a:spLocks noChangeArrowheads="1"/>
          </p:cNvSpPr>
          <p:nvPr/>
        </p:nvSpPr>
        <p:spPr bwMode="auto">
          <a:xfrm>
            <a:off x="3525764" y="5827121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  <a:latin typeface="Arial" charset="0"/>
              </a:rPr>
              <a:t>(1)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" name="Line 344"/>
          <p:cNvSpPr>
            <a:spLocks noChangeShapeType="1"/>
          </p:cNvSpPr>
          <p:nvPr/>
        </p:nvSpPr>
        <p:spPr bwMode="auto">
          <a:xfrm flipH="1" flipV="1">
            <a:off x="522720" y="1766509"/>
            <a:ext cx="2334930" cy="453685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Text Box 351"/>
          <p:cNvSpPr txBox="1">
            <a:spLocks noChangeArrowheads="1"/>
          </p:cNvSpPr>
          <p:nvPr/>
        </p:nvSpPr>
        <p:spPr bwMode="auto">
          <a:xfrm>
            <a:off x="666859" y="301735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797001" y="3212976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986" y="5080200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890" y="6289282"/>
            <a:ext cx="57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6,5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2271" y="1792011"/>
            <a:ext cx="53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13</a:t>
            </a:r>
            <a:endParaRPr lang="ru-R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096" y="4813107"/>
                <a:ext cx="14552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ru-RU" sz="1600" b="1" i="1" smtClean="0">
                          <a:latin typeface="Cambria Math"/>
                        </a:rPr>
                        <m:t>(</m:t>
                      </m:r>
                      <m:r>
                        <a:rPr lang="ru-RU" sz="1600" b="1" i="1" smtClean="0">
                          <a:latin typeface="Cambria Math"/>
                        </a:rPr>
                        <m:t>𝟓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𝟑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96" y="4813107"/>
                <a:ext cx="1455298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Овал 49"/>
          <p:cNvSpPr/>
          <p:nvPr/>
        </p:nvSpPr>
        <p:spPr>
          <a:xfrm flipH="1">
            <a:off x="2276648" y="5166014"/>
            <a:ext cx="842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995375" y="6303361"/>
            <a:ext cx="31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5</a:t>
            </a:r>
            <a:endParaRPr lang="ru-RU" sz="1600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34588" y="5148637"/>
            <a:ext cx="1776108" cy="1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276646" y="5166014"/>
            <a:ext cx="0" cy="114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34588" y="6297402"/>
            <a:ext cx="5405440" cy="11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46765" y="6309320"/>
            <a:ext cx="4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14</a:t>
            </a:r>
            <a:endParaRPr lang="ru-RU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-53220" y="4375051"/>
            <a:ext cx="72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4,66</a:t>
            </a:r>
            <a:endParaRPr lang="ru-RU" sz="1400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511530" y="1514992"/>
            <a:ext cx="39222" cy="479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9986" y="188640"/>
            <a:ext cx="7272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+mj-lt"/>
              </a:rPr>
              <a:t>Экономический анализ </a:t>
            </a:r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ресурсного ограничения 2 на графике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19463" y="1456631"/>
                <a:ext cx="3313862" cy="2764904"/>
              </a:xfrm>
            </p:spPr>
            <p:txBody>
              <a:bodyPr rtlCol="0">
                <a:norm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18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463" y="1456631"/>
                <a:ext cx="3313862" cy="2764904"/>
              </a:xfrm>
              <a:blipFill rotWithShape="1">
                <a:blip r:embed="rId3"/>
                <a:stretch>
                  <a:fillRect t="-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2584" y="1465006"/>
                <a:ext cx="42814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По графику видно, </a:t>
                </a:r>
                <a:r>
                  <a:rPr lang="ru-RU" dirty="0"/>
                  <a:t>ресурс </a:t>
                </a:r>
                <a:r>
                  <a:rPr lang="ru-RU" dirty="0" smtClean="0"/>
                  <a:t>2 </a:t>
                </a:r>
                <a:r>
                  <a:rPr lang="ru-RU" dirty="0"/>
                  <a:t>будет ещё дефицитным, если его запас уменьшить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=16,66</m:t>
                    </m:r>
                  </m:oMath>
                </a14:m>
                <a:r>
                  <a:rPr lang="ru-RU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т.е. до величины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26</m:t>
                    </m:r>
                    <m:r>
                      <a:rPr lang="ru-RU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−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</a:rPr>
                      <m:t>26</m:t>
                    </m:r>
                    <m:r>
                      <a:rPr lang="ru-RU" i="1">
                        <a:latin typeface="Cambria Math"/>
                      </a:rPr>
                      <m:t>−</m:t>
                    </m:r>
                    <m:r>
                      <a:rPr lang="ru-RU" b="0" i="1" smtClean="0">
                        <a:latin typeface="Cambria Math"/>
                      </a:rPr>
                      <m:t>16</m:t>
                    </m:r>
                    <m:r>
                      <a:rPr lang="en-US" b="0" i="1" smtClean="0">
                        <a:latin typeface="Cambria Math"/>
                      </a:rPr>
                      <m:t>,66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9,33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И увеличить на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=30</m:t>
                    </m:r>
                  </m:oMath>
                </a14:m>
                <a:r>
                  <a:rPr lang="ru-RU" dirty="0"/>
                  <a:t>, т.е. до величины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26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+</m:t>
                        </m:r>
                      </m:sup>
                    </m:s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26</m:t>
                    </m:r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30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56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84" y="1465006"/>
                <a:ext cx="4281416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1282" r="-712" b="-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344"/>
          <p:cNvSpPr>
            <a:spLocks noChangeShapeType="1"/>
          </p:cNvSpPr>
          <p:nvPr/>
        </p:nvSpPr>
        <p:spPr bwMode="auto">
          <a:xfrm flipH="1" flipV="1">
            <a:off x="4016444" y="3329008"/>
            <a:ext cx="1692280" cy="32749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96616" y="4013137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6" y="4013137"/>
                <a:ext cx="54393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 flipV="1">
            <a:off x="1851884" y="3484240"/>
            <a:ext cx="2216060" cy="8742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344"/>
          <p:cNvSpPr>
            <a:spLocks noChangeShapeType="1"/>
          </p:cNvSpPr>
          <p:nvPr/>
        </p:nvSpPr>
        <p:spPr bwMode="auto">
          <a:xfrm flipH="1" flipV="1">
            <a:off x="207175" y="3950734"/>
            <a:ext cx="1333735" cy="254882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64772" y="4375051"/>
            <a:ext cx="1170924" cy="4824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335308" y="4585997"/>
                <a:ext cx="54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p>
                      <m:sSub>
                        <m:sSubPr>
                          <m:ctrlPr>
                            <a:rPr lang="ru-RU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08" y="4585997"/>
                <a:ext cx="54393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7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/>
          <p:nvPr/>
        </p:nvCxnSpPr>
        <p:spPr>
          <a:xfrm flipH="1">
            <a:off x="3957564" y="4063357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68105" y="5555857"/>
            <a:ext cx="457791" cy="271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 Box 351"/>
          <p:cNvSpPr txBox="1">
            <a:spLocks noChangeArrowheads="1"/>
          </p:cNvSpPr>
          <p:nvPr/>
        </p:nvSpPr>
        <p:spPr bwMode="auto">
          <a:xfrm>
            <a:off x="3708871" y="39148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Text Box 351"/>
          <p:cNvSpPr txBox="1">
            <a:spLocks noChangeArrowheads="1"/>
          </p:cNvSpPr>
          <p:nvPr/>
        </p:nvSpPr>
        <p:spPr bwMode="auto">
          <a:xfrm>
            <a:off x="603359" y="5748316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altLang="ru-RU" sz="1400" b="1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altLang="ru-RU" sz="1400" b="1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ru-RU" altLang="ru-RU" sz="14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65604" y="5878840"/>
                <a:ext cx="1670692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sz="1600" b="1" i="1" smtClean="0">
                              <a:latin typeface="Cambria Math"/>
                            </a:rPr>
                            <m:t>В</m:t>
                          </m:r>
                        </m:sup>
                      </m:sSup>
                      <m:r>
                        <a:rPr lang="ru-RU" sz="1600" b="1" i="1" smtClean="0">
                          <a:latin typeface="Cambria Math"/>
                        </a:rPr>
                        <m:t>(</m:t>
                      </m:r>
                      <m:r>
                        <a:rPr lang="ru-RU" sz="1600" b="1" i="1" smtClean="0">
                          <a:latin typeface="Cambria Math"/>
                        </a:rPr>
                        <m:t>𝟏𝟒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ru-RU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ru-RU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ru-RU" sz="1600" b="1" i="1" smtClean="0">
                          <a:latin typeface="Cambria Math"/>
                        </a:rPr>
                        <m:t>𝟓𝟔</m:t>
                      </m:r>
                      <m:r>
                        <a:rPr lang="en-US" sz="1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04" y="5878840"/>
                <a:ext cx="1670692" cy="342979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64188" y="5203866"/>
                <a:ext cx="1944216" cy="3707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9,33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56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8" y="5203866"/>
                <a:ext cx="1944216" cy="370798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3820" y="4190966"/>
                <a:ext cx="185302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ru-RU" sz="1600" b="1" i="1" smtClean="0">
                              <a:latin typeface="Cambria Math"/>
                            </a:rPr>
                            <m:t>Н</m:t>
                          </m:r>
                        </m:sup>
                      </m:sSup>
                      <m:r>
                        <a:rPr lang="ru-RU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𝟒</m:t>
                      </m:r>
                      <m:r>
                        <a:rPr lang="en-US" sz="1600" b="1" i="1" smtClean="0">
                          <a:latin typeface="Cambria Math"/>
                        </a:rPr>
                        <m:t>,</m:t>
                      </m:r>
                      <m:r>
                        <a:rPr lang="en-US" sz="1600" b="1" i="1" smtClean="0">
                          <a:latin typeface="Cambria Math"/>
                        </a:rPr>
                        <m:t>𝟔𝟔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;</m:t>
                      </m:r>
                      <m:r>
                        <a:rPr lang="en-US" sz="1600" b="1" i="1" smtClean="0">
                          <a:latin typeface="Cambria Math"/>
                        </a:rPr>
                        <m:t>𝟗</m:t>
                      </m:r>
                      <m:r>
                        <a:rPr lang="en-US" sz="1600" b="1" i="1" smtClean="0">
                          <a:latin typeface="Cambria Math"/>
                        </a:rPr>
                        <m:t>,</m:t>
                      </m:r>
                      <m:r>
                        <a:rPr lang="en-US" sz="1600" b="1" i="1" smtClean="0">
                          <a:latin typeface="Cambria Math"/>
                        </a:rPr>
                        <m:t>𝟑𝟑</m:t>
                      </m:r>
                      <m:r>
                        <a:rPr lang="en-US" sz="1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0" y="4190966"/>
                <a:ext cx="1853020" cy="342979"/>
              </a:xfrm>
              <a:prstGeom prst="rect">
                <a:avLst/>
              </a:prstGeom>
              <a:blipFill rotWithShape="1">
                <a:blip r:embed="rId9"/>
                <a:stretch>
                  <a:fillRect r="-7566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5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Дана опт. С-таблица. Основных переменных 3. Какой из ресурсов самый дефицитный</a:t>
            </a:r>
            <a:r>
              <a:rPr lang="ru-RU" dirty="0" smtClean="0"/>
              <a:t>?</a:t>
            </a:r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673029"/>
                  </p:ext>
                </p:extLst>
              </p:nvPr>
            </p:nvGraphicFramePr>
            <p:xfrm>
              <a:off x="1331639" y="2420888"/>
              <a:ext cx="7128793" cy="22566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2526"/>
                    <a:gridCol w="880098"/>
                    <a:gridCol w="880098"/>
                    <a:gridCol w="851360"/>
                    <a:gridCol w="851360"/>
                    <a:gridCol w="865728"/>
                    <a:gridCol w="1747623"/>
                  </a:tblGrid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БП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5</a:t>
                          </a:r>
                          <a:endParaRPr lang="ru-RU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Решение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ru-RU" sz="1600" baseline="-250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-2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1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+mn-lt"/>
                              <a:ea typeface="+mn-ea"/>
                            </a:rPr>
                            <a:t>-Z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-</a:t>
                          </a:r>
                          <a:r>
                            <a:rPr lang="ru-RU" sz="1600" dirty="0" smtClean="0">
                              <a:effectLst/>
                            </a:rPr>
                            <a:t>4</a:t>
                          </a: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673029"/>
                  </p:ext>
                </p:extLst>
              </p:nvPr>
            </p:nvGraphicFramePr>
            <p:xfrm>
              <a:off x="1331639" y="2420888"/>
              <a:ext cx="7128793" cy="22566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2526"/>
                    <a:gridCol w="880098"/>
                    <a:gridCol w="880098"/>
                    <a:gridCol w="851360"/>
                    <a:gridCol w="851360"/>
                    <a:gridCol w="865728"/>
                    <a:gridCol w="1747623"/>
                  </a:tblGrid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БП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5</a:t>
                          </a:r>
                          <a:endParaRPr lang="ru-RU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Решение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ru-RU" sz="1600" baseline="-250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-2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1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+mn-lt"/>
                              <a:ea typeface="+mn-ea"/>
                            </a:rPr>
                            <a:t>-Z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18621" t="-368354" r="-488276" b="-1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21831" t="-368354" r="-202113" b="-1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-</a:t>
                          </a:r>
                          <a:r>
                            <a:rPr lang="ru-RU" sz="1600" dirty="0" smtClean="0">
                              <a:effectLst/>
                            </a:rPr>
                            <a:t>4</a:t>
                          </a: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83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5679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Дана опт. С-таблица. Основных переменных 3. Какой из ресурсов самый дефицитный</a:t>
            </a:r>
            <a:r>
              <a:rPr lang="ru-RU" dirty="0" smtClean="0"/>
              <a:t>?</a:t>
            </a:r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32072" y="5301208"/>
                <a:ext cx="7760407" cy="37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Ответ:  второй, всего ресурсов два. Степень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72" y="5301208"/>
                <a:ext cx="7760407" cy="373820"/>
              </a:xfrm>
              <a:prstGeom prst="rect">
                <a:avLst/>
              </a:prstGeom>
              <a:blipFill rotWithShape="1">
                <a:blip r:embed="rId2"/>
                <a:stretch>
                  <a:fillRect l="-707" t="-113115" b="-178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76563"/>
                  </p:ext>
                </p:extLst>
              </p:nvPr>
            </p:nvGraphicFramePr>
            <p:xfrm>
              <a:off x="1331639" y="2420888"/>
              <a:ext cx="7128793" cy="22566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2526"/>
                    <a:gridCol w="880098"/>
                    <a:gridCol w="880098"/>
                    <a:gridCol w="851360"/>
                    <a:gridCol w="851360"/>
                    <a:gridCol w="865728"/>
                    <a:gridCol w="1747623"/>
                  </a:tblGrid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БП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5</a:t>
                          </a:r>
                          <a:endParaRPr lang="ru-RU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Решение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ru-RU" sz="1600" baseline="-250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-2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1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+mn-lt"/>
                              <a:ea typeface="+mn-ea"/>
                            </a:rPr>
                            <a:t>-Z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16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effectLst/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-</a:t>
                          </a:r>
                          <a:r>
                            <a:rPr lang="ru-RU" sz="1600" dirty="0" smtClean="0">
                              <a:effectLst/>
                            </a:rPr>
                            <a:t>4</a:t>
                          </a: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376563"/>
                  </p:ext>
                </p:extLst>
              </p:nvPr>
            </p:nvGraphicFramePr>
            <p:xfrm>
              <a:off x="1331639" y="2420888"/>
              <a:ext cx="7128793" cy="225667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2526"/>
                    <a:gridCol w="880098"/>
                    <a:gridCol w="880098"/>
                    <a:gridCol w="851360"/>
                    <a:gridCol w="851360"/>
                    <a:gridCol w="865728"/>
                    <a:gridCol w="1747623"/>
                  </a:tblGrid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БП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x</a:t>
                          </a:r>
                          <a:r>
                            <a:rPr lang="ru-RU" sz="1600" baseline="-25000">
                              <a:effectLst/>
                            </a:rPr>
                            <a:t>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5</a:t>
                          </a:r>
                          <a:endParaRPr lang="ru-RU" sz="16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Решение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ru-RU" sz="1600" baseline="-250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-2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43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effectLst/>
                            </a:rPr>
                            <a:t>x</a:t>
                          </a:r>
                          <a:r>
                            <a:rPr lang="en-US" sz="1600" baseline="-25000" dirty="0" smtClean="0">
                              <a:effectLst/>
                            </a:rPr>
                            <a:t>4</a:t>
                          </a:r>
                          <a:endParaRPr lang="ru-RU" sz="110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1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0</a:t>
                          </a:r>
                          <a:endParaRPr lang="ru-RU" sz="16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2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9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latin typeface="+mn-lt"/>
                              <a:ea typeface="+mn-ea"/>
                            </a:rPr>
                            <a:t>-Z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18621" t="-368354" r="-488276" b="-1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21831" t="-368354" r="-202113" b="-1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-</a:t>
                          </a:r>
                          <a:r>
                            <a:rPr lang="ru-RU" sz="1600" dirty="0" smtClean="0">
                              <a:effectLst/>
                            </a:rPr>
                            <a:t>4</a:t>
                          </a:r>
                          <a:r>
                            <a:rPr lang="en-US" sz="1600" dirty="0" smtClean="0">
                              <a:effectLst/>
                            </a:rPr>
                            <a:t>0</a:t>
                          </a:r>
                          <a:endParaRPr lang="ru-RU" sz="16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9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1412776"/>
          </a:xfrm>
        </p:spPr>
        <p:txBody>
          <a:bodyPr/>
          <a:lstStyle/>
          <a:p>
            <a:r>
              <a:rPr lang="ru-RU" sz="3200" i="1" dirty="0">
                <a:effectLst/>
              </a:rPr>
              <a:t>Тема 4: Решение задач линейного программирования транспортного типа.</a:t>
            </a:r>
            <a:endParaRPr lang="ru-RU" sz="32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вебинаре</a:t>
            </a:r>
            <a:r>
              <a:rPr lang="ru-RU" dirty="0"/>
              <a:t> рассмотрим задачи 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транспортную задачу,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задачу </a:t>
            </a:r>
            <a:r>
              <a:rPr lang="ru-RU" dirty="0"/>
              <a:t>о назначениях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задачу о коммивояжере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идеи </a:t>
            </a:r>
            <a:r>
              <a:rPr lang="ru-RU" dirty="0"/>
              <a:t>и методы их решения.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9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52320" cy="1070992"/>
          </a:xfrm>
        </p:spPr>
        <p:txBody>
          <a:bodyPr/>
          <a:lstStyle/>
          <a:p>
            <a:r>
              <a:rPr lang="ru-RU" altLang="ru-RU" dirty="0">
                <a:latin typeface="+mn-lt"/>
              </a:rPr>
              <a:t>Задача</a:t>
            </a:r>
            <a:r>
              <a:rPr lang="ru-RU" altLang="ru-RU" dirty="0">
                <a:latin typeface="Arial" charset="0"/>
              </a:rPr>
              <a:t> использования ресурсов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7" y="1556792"/>
            <a:ext cx="9144000" cy="648072"/>
          </a:xfrm>
        </p:spPr>
        <p:txBody>
          <a:bodyPr/>
          <a:lstStyle/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Рассмотрим пример.</a:t>
            </a:r>
            <a:endParaRPr lang="ru-RU" alt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endParaRPr lang="ru-RU" altLang="ru-RU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  <a:p>
            <a:pPr indent="-182880" fontAlgn="auto">
              <a:lnSpc>
                <a:spcPct val="8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ru-RU" altLang="ru-RU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ru-RU" altLang="ru-RU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19886"/>
              </p:ext>
            </p:extLst>
          </p:nvPr>
        </p:nvGraphicFramePr>
        <p:xfrm>
          <a:off x="287016" y="2348880"/>
          <a:ext cx="8605464" cy="215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66"/>
                <a:gridCol w="2151366"/>
                <a:gridCol w="2151366"/>
                <a:gridCol w="2151366"/>
              </a:tblGrid>
              <a:tr h="46292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Ресурсы</a:t>
                      </a:r>
                    </a:p>
                  </a:txBody>
                  <a:tcPr marL="91434" marR="91434" marT="45713" marB="45713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Расходы сырья на 1ед. продукции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Запасы сырья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2476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r>
                        <a:rPr kumimoji="0" lang="ru-RU" alt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</a:t>
                      </a:r>
                      <a:r>
                        <a:rPr kumimoji="0" lang="ru-RU" altLang="ru-RU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3" marB="45713" horzOverflow="overflow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24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Сырье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1434" marR="91434" marT="45713" marB="45713" horzOverflow="overflow"/>
                </a:tc>
              </a:tr>
              <a:tr h="324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Труд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91434" marR="91434" marT="45713" marB="45713" horzOverflow="overflow"/>
                </a:tc>
              </a:tr>
              <a:tr h="5070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Цена продукции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1434" marR="91434" marT="45713" marB="45713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20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6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4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defRPr sz="1200">
                          <a:solidFill>
                            <a:srgbClr val="404040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4" marR="91434" marT="45713" marB="45713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7016" y="4797152"/>
            <a:ext cx="88569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ru-RU" alt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indent="-182880" eaLnBrk="1" fontAlgn="auto" hangingPunct="1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ru-RU" alt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Найти</a:t>
            </a:r>
            <a:r>
              <a:rPr lang="ru-RU" alt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:</a:t>
            </a:r>
            <a:r>
              <a:rPr lang="ru-RU" alt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	План выпуска продукции, который обеспечивает максимальную выручку 	от   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её реализации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1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Двойственная задача </a:t>
            </a:r>
            <a:r>
              <a:rPr lang="ru-RU" dirty="0"/>
              <a:t>линейного программирования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2204864"/>
                <a:ext cx="3744416" cy="2764904"/>
              </a:xfrm>
            </p:spPr>
            <p:txBody>
              <a:bodyPr rtlCol="0">
                <a:normAutofit fontScale="92500"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400" i="1" dirty="0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204864"/>
                <a:ext cx="3744416" cy="2764904"/>
              </a:xfrm>
              <a:blipFill rotWithShape="1">
                <a:blip r:embed="rId2"/>
                <a:stretch>
                  <a:fillRect t="-3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556792"/>
                <a:ext cx="8712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Введем оценку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dirty="0" smtClean="0"/>
                  <a:t>на каждый ресурсов. Обзовём её ценой ресурса.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87129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60" r="-630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680012" y="2204864"/>
                <a:ext cx="4140460" cy="2764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6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7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Обратная задача</a:t>
                </a: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𝑓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𝑌</m:t>
                        </m:r>
                      </m:e>
                    </m:d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𝑚𝑖</m:t>
                    </m:r>
                  </m:oMath>
                </a14:m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n</a:t>
                </a:r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2400" b="1" i="1" smtClean="0">
                          <a:solidFill>
                            <a:schemeClr val="accent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24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12" y="2204864"/>
                <a:ext cx="4140460" cy="2764904"/>
              </a:xfrm>
              <a:prstGeom prst="rect">
                <a:avLst/>
              </a:prstGeom>
              <a:blipFill rotWithShape="1">
                <a:blip r:embed="rId8"/>
                <a:stretch>
                  <a:fillRect t="-3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3995936" y="3387124"/>
            <a:ext cx="0" cy="7920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572000" y="3356264"/>
            <a:ext cx="0" cy="7920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172400" y="3438536"/>
            <a:ext cx="0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892480" y="3429000"/>
            <a:ext cx="0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82477" y="3350969"/>
                <a:ext cx="288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7" y="3350969"/>
                <a:ext cx="288032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6383" r="-57447" b="-6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8424" y="3359018"/>
                <a:ext cx="288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359018"/>
                <a:ext cx="288032" cy="830997"/>
              </a:xfrm>
              <a:prstGeom prst="rect">
                <a:avLst/>
              </a:prstGeom>
              <a:blipFill rotWithShape="1">
                <a:blip r:embed="rId10"/>
                <a:stretch>
                  <a:fillRect r="-61702" b="-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5058129" y="2204864"/>
            <a:ext cx="0" cy="252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83568" y="2220792"/>
            <a:ext cx="0" cy="2664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036253" y="2204864"/>
            <a:ext cx="0" cy="26642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tlp\Pictures\10р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85088"/>
            <a:ext cx="1584176" cy="147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p\Pictures\обр1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69160"/>
            <a:ext cx="1440160" cy="14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51920" y="5299735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𝒎𝒂𝒙</m:t>
                      </m:r>
                    </m:oMath>
                  </m:oMathPara>
                </a14:m>
                <a:endParaRPr lang="en-US" alt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algn="ctr"/>
                <a:r>
                  <a:rPr lang="ru-RU" altLang="ru-RU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≤</a:t>
                </a:r>
                <a:endParaRPr lang="ru-RU" alt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299735"/>
                <a:ext cx="720080" cy="646331"/>
              </a:xfrm>
              <a:prstGeom prst="rect">
                <a:avLst/>
              </a:prstGeom>
              <a:blipFill rotWithShape="1">
                <a:blip r:embed="rId1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52120" y="5299734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en-US" alt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algn="ctr"/>
                <a:r>
                  <a:rPr lang="ru-RU" altLang="ru-RU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≥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299734"/>
                <a:ext cx="720080" cy="646331"/>
              </a:xfrm>
              <a:prstGeom prst="rect">
                <a:avLst/>
              </a:prstGeom>
              <a:blipFill rotWithShape="1">
                <a:blip r:embed="rId1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Выгнутая вверх стрелка 18"/>
          <p:cNvSpPr/>
          <p:nvPr/>
        </p:nvSpPr>
        <p:spPr>
          <a:xfrm>
            <a:off x="4100912" y="4869160"/>
            <a:ext cx="1911248" cy="5183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Выгнутая вверх стрелка 24"/>
          <p:cNvSpPr/>
          <p:nvPr/>
        </p:nvSpPr>
        <p:spPr>
          <a:xfrm flipH="1" flipV="1">
            <a:off x="4067944" y="5929837"/>
            <a:ext cx="1944216" cy="523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0012" y="4969768"/>
                <a:ext cx="75608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4969768"/>
                <a:ext cx="756084" cy="381515"/>
              </a:xfrm>
              <a:prstGeom prst="rect">
                <a:avLst/>
              </a:prstGeom>
              <a:blipFill rotWithShape="1">
                <a:blip r:embed="rId1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89902" y="5820410"/>
                <a:ext cx="75608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02" y="5820410"/>
                <a:ext cx="756084" cy="38151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01" y="197768"/>
            <a:ext cx="7868475" cy="1070992"/>
          </a:xfrm>
        </p:spPr>
        <p:txBody>
          <a:bodyPr/>
          <a:lstStyle/>
          <a:p>
            <a:r>
              <a:rPr lang="ru-RU" dirty="0" smtClean="0"/>
              <a:t>Двойственная задача </a:t>
            </a:r>
            <a:r>
              <a:rPr lang="ru-RU" dirty="0"/>
              <a:t>линейного </a:t>
            </a:r>
            <a:r>
              <a:rPr lang="ru-RU" dirty="0" smtClean="0"/>
              <a:t>программирования (в общем виде)</a:t>
            </a:r>
            <a:endParaRPr lang="ru-RU" dirty="0"/>
          </a:p>
        </p:txBody>
      </p:sp>
      <p:pic>
        <p:nvPicPr>
          <p:cNvPr id="1026" name="Picture 2" descr="C:\Users\tlp\Pictures\10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85088"/>
            <a:ext cx="1584176" cy="147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p\Pictures\обр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69160"/>
            <a:ext cx="1440160" cy="14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51920" y="5299735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𝒎𝒂𝒙</m:t>
                      </m:r>
                    </m:oMath>
                  </m:oMathPara>
                </a14:m>
                <a:endParaRPr lang="en-US" alt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algn="ctr"/>
                <a:r>
                  <a:rPr lang="ru-RU" altLang="ru-RU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≤</a:t>
                </a:r>
                <a:endParaRPr lang="ru-RU" altLang="ru-RU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299735"/>
                <a:ext cx="720080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52120" y="5299734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𝒎𝒊𝒏</m:t>
                      </m:r>
                    </m:oMath>
                  </m:oMathPara>
                </a14:m>
                <a:endParaRPr lang="en-US" altLang="ru-RU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Cambria Math"/>
                  <a:cs typeface="Arial" charset="0"/>
                </a:endParaRPr>
              </a:p>
              <a:p>
                <a:pPr algn="ctr"/>
                <a:r>
                  <a:rPr lang="ru-RU" altLang="ru-RU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≥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299734"/>
                <a:ext cx="720080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Выгнутая вверх стрелка 18"/>
          <p:cNvSpPr/>
          <p:nvPr/>
        </p:nvSpPr>
        <p:spPr>
          <a:xfrm>
            <a:off x="4100912" y="4869160"/>
            <a:ext cx="1911248" cy="5183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Выгнутая вверх стрелка 24"/>
          <p:cNvSpPr/>
          <p:nvPr/>
        </p:nvSpPr>
        <p:spPr>
          <a:xfrm flipH="1" flipV="1">
            <a:off x="4067944" y="5929837"/>
            <a:ext cx="1944216" cy="5234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0012" y="4969768"/>
                <a:ext cx="75608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2" y="4969768"/>
                <a:ext cx="756084" cy="381515"/>
              </a:xfrm>
              <a:prstGeom prst="rect">
                <a:avLst/>
              </a:prstGeom>
              <a:blipFill rotWithShape="1"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89902" y="5820410"/>
                <a:ext cx="75608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02" y="5820410"/>
                <a:ext cx="756084" cy="395621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83642" y="1507015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Исходная </a:t>
            </a:r>
            <a:r>
              <a:rPr lang="ru-RU" alt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задача</a:t>
            </a:r>
            <a:endParaRPr lang="ru-RU" alt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8436" y="1507015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Обратная задача</a:t>
            </a:r>
            <a:endParaRPr 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901" y="2091791"/>
                <a:ext cx="3772508" cy="2382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22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0,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=1,..,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" y="2091791"/>
                <a:ext cx="3772508" cy="2382896"/>
              </a:xfrm>
              <a:prstGeom prst="rect">
                <a:avLst/>
              </a:prstGeom>
              <a:blipFill rotWithShape="1">
                <a:blip r:embed="rId8"/>
                <a:stretch>
                  <a:fillRect b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60031" y="2129970"/>
                <a:ext cx="3684535" cy="2279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1" smtClean="0">
                              <a:latin typeface="Cambria Math"/>
                            </a:rPr>
                            <m:t>≥</m:t>
                          </m:r>
                          <m:sSub>
                            <m:sSubPr>
                              <m:ctrlPr>
                                <a:rPr lang="ru-RU" sz="22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, 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=1,..,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22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0,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=1,..,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2129970"/>
                <a:ext cx="3684535" cy="2279214"/>
              </a:xfrm>
              <a:prstGeom prst="rect">
                <a:avLst/>
              </a:prstGeom>
              <a:blipFill rotWithShape="1">
                <a:blip r:embed="rId9"/>
                <a:stretch>
                  <a:fillRect b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62270" y="3299297"/>
                <a:ext cx="5760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70" y="3299297"/>
                <a:ext cx="576064" cy="430887"/>
              </a:xfrm>
              <a:prstGeom prst="rect">
                <a:avLst/>
              </a:prstGeom>
              <a:blipFill rotWithShape="1">
                <a:blip r:embed="rId10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95402" y="3326532"/>
                <a:ext cx="576064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02" y="3326532"/>
                <a:ext cx="576064" cy="462884"/>
              </a:xfrm>
              <a:prstGeom prst="rect">
                <a:avLst/>
              </a:prstGeom>
              <a:blipFill rotWithShape="1"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единительная линия 31"/>
          <p:cNvCxnSpPr/>
          <p:nvPr/>
        </p:nvCxnSpPr>
        <p:spPr>
          <a:xfrm>
            <a:off x="4100912" y="2420888"/>
            <a:ext cx="0" cy="167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572000" y="2459967"/>
            <a:ext cx="0" cy="167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8460432" y="2443909"/>
            <a:ext cx="0" cy="167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8923019" y="2420888"/>
            <a:ext cx="0" cy="167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Двойственная к исходной (вопрос)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40173" y="1628800"/>
                <a:ext cx="3914175" cy="2563917"/>
              </a:xfrm>
            </p:spPr>
            <p:txBody>
              <a:bodyPr rtlCol="0">
                <a:no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𝑍</m:t>
                      </m:r>
                      <m:d>
                        <m:dPr>
                          <m:ctrlPr>
                            <a:rPr lang="en-US" altLang="ru-RU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</m:d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𝟑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𝑚𝑎𝑥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173" y="1628800"/>
                <a:ext cx="3914175" cy="2563917"/>
              </a:xfrm>
              <a:blipFill rotWithShape="1">
                <a:blip r:embed="rId2"/>
                <a:stretch>
                  <a:fillRect t="-3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11960" y="146918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Какая из моделей будет являться двойственной к исходной?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4571999" y="2392517"/>
                <a:ext cx="3612049" cy="1800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1.Обратная задача</a:t>
                </a:r>
                <a:endParaRPr lang="en-US" altLang="ru-RU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=14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+26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ru-RU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9" y="2392517"/>
                <a:ext cx="3612049" cy="1800200"/>
              </a:xfrm>
              <a:prstGeom prst="rect">
                <a:avLst/>
              </a:prstGeom>
              <a:blipFill rotWithShape="1">
                <a:blip r:embed="rId7"/>
                <a:stretch>
                  <a:fillRect t="-4362" b="-100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323528" y="4365104"/>
                <a:ext cx="374746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/>
                    </a:solidFill>
                    <a:latin typeface="+mj-lt"/>
                  </a:rPr>
                  <a:t>		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2.Обратная задача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0" i="1" smtClean="0"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14</m:t>
                      </m:r>
                      <m:sSub>
                        <m:sSub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+26</m:t>
                      </m:r>
                      <m:sSub>
                        <m:sSub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i="1"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−1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−3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365104"/>
                <a:ext cx="3747466" cy="1872208"/>
              </a:xfrm>
              <a:prstGeom prst="rect">
                <a:avLst/>
              </a:prstGeom>
              <a:blipFill rotWithShape="1">
                <a:blip r:embed="rId8"/>
                <a:stretch>
                  <a:fillRect t="-4207" b="-1942"/>
                </a:stretch>
              </a:blipFill>
              <a:ln>
                <a:solidFill>
                  <a:srgbClr val="000000"/>
                </a:solidFill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571998" y="4365104"/>
                <a:ext cx="3612049" cy="18722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3.Обратная задача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14</m:t>
                      </m:r>
                      <m:sSub>
                        <m:sSub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−26</m:t>
                      </m:r>
                      <m:sSub>
                        <m:sSub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8" y="4365104"/>
                <a:ext cx="3612049" cy="1872208"/>
              </a:xfrm>
              <a:prstGeom prst="rect">
                <a:avLst/>
              </a:prstGeom>
              <a:blipFill rotWithShape="1">
                <a:blip r:embed="rId9"/>
                <a:stretch>
                  <a:fillRect t="-420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 smtClean="0"/>
              <a:t>Двойственная к исходной (вопрос)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40173" y="1628800"/>
                <a:ext cx="3914175" cy="2563917"/>
              </a:xfrm>
            </p:spPr>
            <p:txBody>
              <a:bodyPr rtlCol="0">
                <a:noAutofit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𝑍</m:t>
                      </m:r>
                      <m:d>
                        <m:dPr>
                          <m:ctrlPr>
                            <a:rPr lang="en-US" altLang="ru-RU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Arial" charset="0"/>
                            </a:rPr>
                            <m:t>𝑋</m:t>
                          </m:r>
                        </m:e>
                      </m:d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𝟑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𝑚𝑎𝑥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14       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b="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1800" i="1" dirty="0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26       </m:t>
                    </m:r>
                    <m:d>
                      <m:dPr>
                        <m:ctrlP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173" y="1628800"/>
                <a:ext cx="3914175" cy="2563917"/>
              </a:xfrm>
              <a:blipFill rotWithShape="1">
                <a:blip r:embed="rId2"/>
                <a:stretch>
                  <a:fillRect t="-3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11960" y="146918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Какая из моделей будет являться двойственной к исходной?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4571999" y="2392517"/>
                <a:ext cx="3612049" cy="1800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1.Обратная задача</a:t>
                </a:r>
                <a:endParaRPr lang="en-US" altLang="ru-RU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=14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+26</m:t>
                      </m:r>
                      <m:sSub>
                        <m:sSubPr>
                          <m:ctrlP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</m:t>
                    </m:r>
                    <m:r>
                      <a:rPr lang="ru-RU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ru-RU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9" y="2392517"/>
                <a:ext cx="3612049" cy="1800200"/>
              </a:xfrm>
              <a:prstGeom prst="rect">
                <a:avLst/>
              </a:prstGeom>
              <a:blipFill rotWithShape="1">
                <a:blip r:embed="rId7"/>
                <a:stretch>
                  <a:fillRect t="-4362" b="-100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323528" y="4365104"/>
                <a:ext cx="374746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/>
                    </a:solidFill>
                    <a:latin typeface="+mj-lt"/>
                  </a:rPr>
                  <a:t>		</a:t>
                </a:r>
                <a:r>
                  <a:rPr lang="ru-RU" altLang="ru-RU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2.Обратная задача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0" i="1" smtClean="0"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14</m:t>
                      </m:r>
                      <m:sSub>
                        <m:sSub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latin typeface="Cambria Math"/>
                          <a:cs typeface="Arial" charset="0"/>
                        </a:rPr>
                        <m:t>+26</m:t>
                      </m:r>
                      <m:sSub>
                        <m:sSubPr>
                          <m:ctrlPr>
                            <a:rPr lang="en-US" altLang="ru-RU" sz="1800" i="1"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i="1"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−1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−3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+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365104"/>
                <a:ext cx="3747466" cy="1872208"/>
              </a:xfrm>
              <a:prstGeom prst="rect">
                <a:avLst/>
              </a:prstGeom>
              <a:blipFill rotWithShape="1">
                <a:blip r:embed="rId8"/>
                <a:stretch>
                  <a:fillRect t="-4207" b="-1942"/>
                </a:stretch>
              </a:blipFill>
              <a:ln>
                <a:solidFill>
                  <a:srgbClr val="000000"/>
                </a:solidFill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571998" y="4365104"/>
                <a:ext cx="3612049" cy="18722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447675" indent="-447675" algn="l" rtl="0" eaLnBrk="1" fontAlgn="base" hangingPunct="1">
                  <a:spcBef>
                    <a:spcPts val="0"/>
                  </a:spcBef>
                  <a:spcAft>
                    <a:spcPts val="1200"/>
                  </a:spcAft>
                  <a:buFontTx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8038" indent="-350838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4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339725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90000"/>
                  <a:buFontTx/>
                  <a:buBlip>
                    <a:blip r:embed="rId5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SzPct val="85000"/>
                  <a:buFontTx/>
                  <a:buBlip>
                    <a:blip r:embed="rId6"/>
                  </a:buBlip>
                  <a:tabLst>
                    <a:tab pos="17018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3.Обратная задача</a:t>
                </a: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𝑌</m:t>
                          </m:r>
                        </m:e>
                      </m:d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=</m:t>
                      </m:r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14</m:t>
                      </m:r>
                      <m:sSub>
                        <m:sSub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−26</m:t>
                      </m:r>
                      <m:sSub>
                        <m:sSub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→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ial" charset="0"/>
                        </a:rPr>
                        <m:t>𝑚𝑖𝑛</m:t>
                      </m:r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180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−4</m:t>
                    </m:r>
                    <m:sSub>
                      <m:sSubPr>
                        <m:ctrlP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≥</m:t>
                    </m:r>
                    <m:r>
                      <a:rPr lang="en-US" altLang="ru-RU" sz="1800" b="1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 </m:t>
                    </m:r>
                    <m:r>
                      <a:rPr lang="en-US" altLang="ru-RU" sz="1800" b="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   </m:t>
                    </m:r>
                    <m:d>
                      <m:d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1800" i="1" dirty="0" smtClean="0">
                  <a:solidFill>
                    <a:schemeClr val="tx1"/>
                  </a:solidFill>
                  <a:latin typeface="Cambria Math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   3</m:t>
                          </m:r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800" b="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2</m:t>
                      </m:r>
                      <m:sSub>
                        <m:sSubPr>
                          <m:ctrlP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ru-RU" sz="1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ru-RU" sz="1800" i="1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800" i="1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≥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−</m:t>
                      </m:r>
                      <m:r>
                        <a:rPr lang="en-US" altLang="ru-RU" sz="1800" b="1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𝟓</m:t>
                      </m:r>
                      <m:r>
                        <a:rPr lang="en-US" altLang="ru-RU" sz="1800" i="1" smtClean="0">
                          <a:solidFill>
                            <a:schemeClr val="tx1"/>
                          </a:solidFill>
                          <a:latin typeface="Cambria Math"/>
                          <a:cs typeface="Arial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ru-RU" sz="1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1800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1800" i="1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1800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pPr indent="-182880" algn="ctr" fontAlgn="auto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8" y="4365104"/>
                <a:ext cx="3612049" cy="1872208"/>
              </a:xfrm>
              <a:prstGeom prst="rect">
                <a:avLst/>
              </a:prstGeom>
              <a:blipFill rotWithShape="1">
                <a:blip r:embed="rId9"/>
                <a:stretch>
                  <a:fillRect t="-420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6250891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2. Чтобы перейти к двойственной следует изменить ограничение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6696744" cy="1070992"/>
          </a:xfrm>
        </p:spPr>
        <p:txBody>
          <a:bodyPr/>
          <a:lstStyle/>
          <a:p>
            <a:r>
              <a:rPr lang="ru-RU" dirty="0" smtClean="0"/>
              <a:t>Начальная таблица </a:t>
            </a:r>
            <a:br>
              <a:rPr lang="ru-RU" dirty="0" smtClean="0"/>
            </a:br>
            <a:r>
              <a:rPr lang="ru-RU" dirty="0" smtClean="0"/>
              <a:t>исходной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178499"/>
                  </p:ext>
                </p:extLst>
              </p:nvPr>
            </p:nvGraphicFramePr>
            <p:xfrm>
              <a:off x="179512" y="4077072"/>
              <a:ext cx="8856984" cy="2592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8616"/>
                    <a:gridCol w="896763"/>
                    <a:gridCol w="1379635"/>
                    <a:gridCol w="965744"/>
                    <a:gridCol w="965744"/>
                    <a:gridCol w="965744"/>
                    <a:gridCol w="879517"/>
                    <a:gridCol w="1355221"/>
                  </a:tblGrid>
                  <a:tr h="107337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630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0630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0630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26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178499"/>
                  </p:ext>
                </p:extLst>
              </p:nvPr>
            </p:nvGraphicFramePr>
            <p:xfrm>
              <a:off x="179512" y="4077072"/>
              <a:ext cx="8856984" cy="25922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8616"/>
                    <a:gridCol w="896763"/>
                    <a:gridCol w="1379635"/>
                    <a:gridCol w="965744"/>
                    <a:gridCol w="965744"/>
                    <a:gridCol w="965744"/>
                    <a:gridCol w="879517"/>
                    <a:gridCol w="1355221"/>
                  </a:tblGrid>
                  <a:tr h="107337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Итерация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Базис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>
                              <a:effectLst/>
                              <a:latin typeface="Times New Roman"/>
                              <a:ea typeface="Times New Roman"/>
                            </a:rPr>
                            <a:t>Значение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84277" t="-568" r="-430189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87342" t="-568" r="-332911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7342" t="-568" r="-232911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748966" t="-568" r="-153793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b="0" dirty="0" smtClean="0">
                              <a:effectLst/>
                              <a:latin typeface="Times New Roman"/>
                              <a:ea typeface="Times New Roman"/>
                            </a:rPr>
                            <a:t>Строка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450215" algn="l"/>
                            </a:tabLst>
                            <a:defRPr/>
                          </a:pPr>
                          <a:r>
                            <a:rPr lang="en-US" sz="1800" b="0" dirty="0" err="1" smtClean="0">
                              <a:effectLst/>
                              <a:ea typeface="Times New Roman"/>
                            </a:rPr>
                            <a:t>Zmax</a:t>
                          </a:r>
                          <a:endParaRPr lang="ru-RU" sz="1800" b="0" dirty="0" smtClean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6306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2400" dirty="0" smtClean="0"/>
                        </a:p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213253" r="-727211" b="-2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5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не </a:t>
                          </a:r>
                          <a:r>
                            <a:rPr lang="en-US" sz="2400" dirty="0" smtClean="0"/>
                            <a:t>Opt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0630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313253" r="-727211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3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  <a:tr h="506306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1905" t="-413253" r="-727211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26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4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0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1</a:t>
                          </a:r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2</a:t>
                          </a:r>
                          <a:endParaRPr lang="ru-RU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</p:spPr>
            <p:txBody>
              <a:bodyPr rtlCol="0">
                <a:normAutofit fontScale="92500"/>
              </a:bodyPr>
              <a:lstStyle/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	Исходная задача</a:t>
                </a: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𝑍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𝑋</m:t>
                        </m:r>
                      </m:e>
                    </m:d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=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𝟑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1" i="1" smtClean="0">
                        <a:solidFill>
                          <a:schemeClr val="accent1"/>
                        </a:solidFill>
                        <a:latin typeface="Cambria Math"/>
                        <a:cs typeface="Arial" charset="0"/>
                      </a:rPr>
                      <m:t>𝟓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accent1"/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𝑚𝑎𝑥</m:t>
                    </m:r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Ограничения:</a:t>
                </a: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	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3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14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ru-RU" altLang="ru-RU" sz="2400" b="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ru-RU" sz="2400" i="1" dirty="0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4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+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2</m:t>
                    </m:r>
                    <m:sSub>
                      <m:sSubPr>
                        <m:ctrlP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≤</m:t>
                    </m:r>
                    <m:r>
                      <a:rPr lang="en-US" altLang="ru-RU" sz="2400" b="0" i="1" smtClean="0">
                        <a:solidFill>
                          <a:srgbClr val="FF0000"/>
                        </a:solidFill>
                        <a:latin typeface="Cambria Math"/>
                        <a:cs typeface="Arial" charset="0"/>
                      </a:rPr>
                      <m:t>26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       </m:t>
                    </m:r>
                    <m:d>
                      <m:d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e>
                    </m:d>
                  </m:oMath>
                </a14:m>
                <a:endParaRPr lang="ru-RU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Arial" charset="0"/>
                      </a:rPr>
                      <m:t>≥0</m:t>
                    </m:r>
                  </m:oMath>
                </a14:m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  <a:p>
                <a:pPr indent="-182880" algn="ctr" eaLnBrk="1" fontAlgn="auto" hangingPunct="1">
                  <a:lnSpc>
                    <a:spcPct val="80000"/>
                  </a:lnSpc>
                  <a:buClr>
                    <a:schemeClr val="accent6">
                      <a:lumMod val="75000"/>
                    </a:schemeClr>
                  </a:buClr>
                  <a:buFont typeface="Wingdings" pitchFamily="2" charset="2"/>
                  <a:buNone/>
                  <a:defRPr/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3744416" cy="2764904"/>
              </a:xfrm>
              <a:blipFill rotWithShape="1">
                <a:blip r:embed="rId3"/>
                <a:stretch>
                  <a:fillRect t="-3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4135</TotalTime>
  <Words>4165</Words>
  <Application>Microsoft Office PowerPoint</Application>
  <PresentationFormat>Экран (4:3)</PresentationFormat>
  <Paragraphs>848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ТемаФДО2016</vt:lpstr>
      <vt:lpstr>Исследование операций</vt:lpstr>
      <vt:lpstr>Тема 3: Двойственность задач линейного программирования</vt:lpstr>
      <vt:lpstr> Задача вебинара </vt:lpstr>
      <vt:lpstr>Задача использования ресурсов</vt:lpstr>
      <vt:lpstr>Двойственная задача линейного программирования</vt:lpstr>
      <vt:lpstr>Двойственная задача линейного программирования (в общем виде)</vt:lpstr>
      <vt:lpstr>Двойственная к исходной (вопрос)</vt:lpstr>
      <vt:lpstr>Двойственная к исходной (вопрос)</vt:lpstr>
      <vt:lpstr>Начальная таблица  исходной задачи</vt:lpstr>
      <vt:lpstr>Оптимальная таблица  исходной задачи</vt:lpstr>
      <vt:lpstr>Начальная таблица  обратной задачи</vt:lpstr>
      <vt:lpstr>Оптимальная таблица  обратной задачи</vt:lpstr>
      <vt:lpstr>Оптимальные таблицы прямой и обратной задачи</vt:lpstr>
      <vt:lpstr>Первая (основная) теорема двойственности</vt:lpstr>
      <vt:lpstr>Интерпретация первой теоремы двойственности</vt:lpstr>
      <vt:lpstr>Вторая теорема двойственности</vt:lpstr>
      <vt:lpstr>Вторая теорема двойственности</vt:lpstr>
      <vt:lpstr>Интерпретация второй теоремы двойственности (условие 1а)</vt:lpstr>
      <vt:lpstr>Интерпретация второй теоремы двойственности (условие 1б)</vt:lpstr>
      <vt:lpstr>Интерпретация второй теоремы двойственности (условие 2а)</vt:lpstr>
      <vt:lpstr>Интерпретация второй теоремы двойственности (условие 2б)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Экономический анализ ресурсного ограничения 1 (табличный)</vt:lpstr>
      <vt:lpstr>Экономический анализ ресурсного ограничения 2 (табличный)</vt:lpstr>
      <vt:lpstr>Презентация PowerPoint</vt:lpstr>
      <vt:lpstr>Вопрос</vt:lpstr>
      <vt:lpstr>Ответ</vt:lpstr>
      <vt:lpstr>Тема 4: Решение задач линейного программирования транспортного типа.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278</cp:revision>
  <dcterms:created xsi:type="dcterms:W3CDTF">2017-01-25T04:02:20Z</dcterms:created>
  <dcterms:modified xsi:type="dcterms:W3CDTF">2018-03-26T06:30:12Z</dcterms:modified>
</cp:coreProperties>
</file>