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7"/>
  </p:notesMasterIdLst>
  <p:sldIdLst>
    <p:sldId id="328" r:id="rId2"/>
    <p:sldId id="329" r:id="rId3"/>
    <p:sldId id="259" r:id="rId4"/>
    <p:sldId id="340" r:id="rId5"/>
    <p:sldId id="372" r:id="rId6"/>
    <p:sldId id="383" r:id="rId7"/>
    <p:sldId id="373" r:id="rId8"/>
    <p:sldId id="375" r:id="rId9"/>
    <p:sldId id="374" r:id="rId10"/>
    <p:sldId id="378" r:id="rId11"/>
    <p:sldId id="382" r:id="rId12"/>
    <p:sldId id="380" r:id="rId13"/>
    <p:sldId id="385" r:id="rId14"/>
    <p:sldId id="384" r:id="rId15"/>
    <p:sldId id="386" r:id="rId16"/>
    <p:sldId id="388" r:id="rId17"/>
    <p:sldId id="389" r:id="rId18"/>
    <p:sldId id="392" r:id="rId19"/>
    <p:sldId id="393" r:id="rId20"/>
    <p:sldId id="394" r:id="rId21"/>
    <p:sldId id="390" r:id="rId22"/>
    <p:sldId id="432" r:id="rId23"/>
    <p:sldId id="395" r:id="rId24"/>
    <p:sldId id="397" r:id="rId25"/>
    <p:sldId id="398" r:id="rId26"/>
    <p:sldId id="399" r:id="rId27"/>
    <p:sldId id="433" r:id="rId28"/>
    <p:sldId id="400" r:id="rId29"/>
    <p:sldId id="401" r:id="rId30"/>
    <p:sldId id="402" r:id="rId31"/>
    <p:sldId id="403" r:id="rId32"/>
    <p:sldId id="404" r:id="rId33"/>
    <p:sldId id="405" r:id="rId34"/>
    <p:sldId id="396" r:id="rId35"/>
    <p:sldId id="406" r:id="rId36"/>
    <p:sldId id="408" r:id="rId37"/>
    <p:sldId id="409" r:id="rId38"/>
    <p:sldId id="425" r:id="rId39"/>
    <p:sldId id="435" r:id="rId40"/>
    <p:sldId id="410" r:id="rId41"/>
    <p:sldId id="411" r:id="rId42"/>
    <p:sldId id="412" r:id="rId43"/>
    <p:sldId id="413" r:id="rId44"/>
    <p:sldId id="407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6" r:id="rId54"/>
    <p:sldId id="427" r:id="rId55"/>
    <p:sldId id="428" r:id="rId56"/>
    <p:sldId id="436" r:id="rId57"/>
    <p:sldId id="429" r:id="rId58"/>
    <p:sldId id="430" r:id="rId59"/>
    <p:sldId id="431" r:id="rId60"/>
    <p:sldId id="438" r:id="rId61"/>
    <p:sldId id="439" r:id="rId62"/>
    <p:sldId id="440" r:id="rId63"/>
    <p:sldId id="441" r:id="rId64"/>
    <p:sldId id="371" r:id="rId65"/>
    <p:sldId id="308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684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27.04.2018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5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  <p:sldLayoutId id="2147484050" r:id="rId2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5.png"/><Relationship Id="rId7" Type="http://schemas.openxmlformats.org/officeDocument/2006/relationships/image" Target="../media/image1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6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9.png"/><Relationship Id="rId7" Type="http://schemas.openxmlformats.org/officeDocument/2006/relationships/image" Target="../media/image1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52.png"/><Relationship Id="rId4" Type="http://schemas.openxmlformats.org/officeDocument/2006/relationships/image" Target="../media/image11.png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0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3" Type="http://schemas.openxmlformats.org/officeDocument/2006/relationships/image" Target="../media/image1280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70.png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34.png"/><Relationship Id="rId5" Type="http://schemas.openxmlformats.org/officeDocument/2006/relationships/image" Target="../media/image121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9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2" Type="http://schemas.openxmlformats.org/officeDocument/2006/relationships/image" Target="../media/image156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340768"/>
            <a:ext cx="5904656" cy="1584176"/>
          </a:xfrm>
        </p:spPr>
        <p:txBody>
          <a:bodyPr/>
          <a:lstStyle/>
          <a:p>
            <a:r>
              <a:rPr lang="ru-RU" dirty="0"/>
              <a:t>Исследование операций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3808" y="2924944"/>
            <a:ext cx="6120680" cy="1728192"/>
          </a:xfrm>
        </p:spPr>
        <p:txBody>
          <a:bodyPr>
            <a:noAutofit/>
          </a:bodyPr>
          <a:lstStyle/>
          <a:p>
            <a:r>
              <a:rPr lang="ru-RU" sz="3600" dirty="0"/>
              <a:t>Решение задач линейного программирования транспортного типа.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971600" y="5229200"/>
            <a:ext cx="7920880" cy="792088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Турунтаев Леонид Петрович, к.т.н., доцент кафедры автоматизации обработки информации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2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dirty="0" smtClean="0"/>
              <a:t>Метод минимального элемента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0538617"/>
                  </p:ext>
                </p:extLst>
              </p:nvPr>
            </p:nvGraphicFramePr>
            <p:xfrm>
              <a:off x="539552" y="1700808"/>
              <a:ext cx="457200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1390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dirty="0" smtClean="0">
                                    <a:solidFill>
                                      <a:schemeClr val="accent6"/>
                                    </a:solidFill>
                                  </a:rPr>
                                  <m:t>        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  <a:p>
                          <a:pPr algn="ctr"/>
                          <a:r>
                            <a:rPr lang="ru-RU" dirty="0" smtClean="0"/>
                            <a:t>  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  <a:p>
                          <a:pPr algn="ctr"/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endParaRPr lang="ru-RU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       </a:t>
                          </a:r>
                          <a:r>
                            <a:rPr lang="ru-RU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5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0538617"/>
                  </p:ext>
                </p:extLst>
              </p:nvPr>
            </p:nvGraphicFramePr>
            <p:xfrm>
              <a:off x="539552" y="1700808"/>
              <a:ext cx="457200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00" r="-100000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00" b="-2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" t="-100000" r="-2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00" t="-100000" r="-1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  <a:endParaRPr lang="ru-RU" dirty="0" smtClean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" t="-200000" r="-2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00" t="-200000" r="-1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5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51520" y="4293096"/>
                <a:ext cx="864096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Наименьший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 smtClean="0"/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b="0" i="1" dirty="0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ru-RU" b="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ru-RU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1</m:t>
                    </m:r>
                    <m:r>
                      <a:rPr lang="ru-RU" i="1" dirty="0">
                        <a:latin typeface="Cambria Math"/>
                      </a:rPr>
                      <m:t>.</m:t>
                    </m:r>
                  </m:oMath>
                </a14:m>
                <a:endParaRPr lang="ru-RU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i="1" dirty="0">
                        <a:latin typeface="Cambria Math"/>
                      </a:rPr>
                      <m:t>Потребителя </m:t>
                    </m:r>
                    <m:r>
                      <a:rPr lang="ru-RU" b="0" i="1" dirty="0" smtClean="0">
                        <a:latin typeface="Cambria Math"/>
                      </a:rPr>
                      <m:t>1</m:t>
                    </m:r>
                    <m:r>
                      <a:rPr lang="ru-RU" i="1" dirty="0">
                        <a:latin typeface="Cambria Math"/>
                      </a:rPr>
                      <m:t> удовлетворили</m:t>
                    </m:r>
                    <m:r>
                      <a:rPr lang="ru-RU" b="0" i="1" dirty="0" smtClean="0">
                        <a:latin typeface="Cambria Math"/>
                      </a:rPr>
                      <m:t>. Возможности поставщика 2 скорректировали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93096"/>
                <a:ext cx="864096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564" b="-3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3995936" y="2852936"/>
            <a:ext cx="1440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1331640" y="2996952"/>
            <a:ext cx="432048" cy="2880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2843808" y="1700808"/>
            <a:ext cx="432048" cy="2880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dirty="0" smtClean="0"/>
              <a:t>Метод минимального элемента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79512" y="4293096"/>
                <a:ext cx="885698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Наименьший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 smtClean="0"/>
                  <a:t>5.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b="0" i="1" dirty="0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ru-RU" b="0" i="1" dirty="0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ru-RU" b="0" i="1" dirty="0" smtClean="0">
                        <a:latin typeface="Cambria Math"/>
                      </a:rPr>
                      <m:t>4</m:t>
                    </m:r>
                    <m:r>
                      <a:rPr lang="ru-RU" i="1" dirty="0">
                        <a:latin typeface="Cambria Math"/>
                      </a:rPr>
                      <m:t>.</m:t>
                    </m:r>
                    <m:r>
                      <a:rPr lang="ru-RU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ru-RU" b="0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>
                          <a:latin typeface="Cambria Math"/>
                        </a:rPr>
                        <m:t>Потребителя </m:t>
                      </m:r>
                      <m:r>
                        <a:rPr lang="ru-RU" b="0" i="1" dirty="0" smtClean="0">
                          <a:latin typeface="Cambria Math"/>
                        </a:rPr>
                        <m:t>2</m:t>
                      </m:r>
                      <m:r>
                        <a:rPr lang="ru-RU" i="1" dirty="0">
                          <a:latin typeface="Cambria Math"/>
                        </a:rPr>
                        <m:t> удовлетворили</m:t>
                      </m:r>
                      <m:r>
                        <a:rPr lang="ru-RU" b="0" i="1" dirty="0" smtClean="0">
                          <a:latin typeface="Cambria Math"/>
                        </a:rPr>
                        <m:t>. У поставщика 2 вывезли весь товар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93096"/>
                <a:ext cx="8856984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0900"/>
                  </p:ext>
                </p:extLst>
              </p:nvPr>
            </p:nvGraphicFramePr>
            <p:xfrm>
              <a:off x="539552" y="1700808"/>
              <a:ext cx="457200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1390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dirty="0" smtClean="0">
                                    <a:solidFill>
                                      <a:schemeClr val="accent6"/>
                                    </a:solidFill>
                                  </a:rPr>
                                  <m:t>        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  <a:p>
                          <a:pPr algn="ctr"/>
                          <a:r>
                            <a:rPr lang="ru-RU" dirty="0" smtClean="0"/>
                            <a:t>  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  <a:p>
                          <a:pPr algn="ctr"/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endParaRPr lang="ru-RU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       </a:t>
                          </a:r>
                          <a:r>
                            <a:rPr lang="ru-RU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5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0900"/>
                  </p:ext>
                </p:extLst>
              </p:nvPr>
            </p:nvGraphicFramePr>
            <p:xfrm>
              <a:off x="539552" y="1700808"/>
              <a:ext cx="457200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400" r="-100000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00" b="-2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" t="-100000" r="-2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400" t="-100000" r="-1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  <a:endParaRPr lang="ru-RU" dirty="0" smtClean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" t="-200000" r="-2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400" t="-200000" r="-1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00" t="-200000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3995936" y="2852936"/>
            <a:ext cx="1440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331640" y="2996952"/>
            <a:ext cx="432048" cy="2880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8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dirty="0" smtClean="0"/>
              <a:t>Метод минимального элемента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627784" y="3068960"/>
            <a:ext cx="1440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67544" y="3933056"/>
            <a:ext cx="76328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Заполненных </a:t>
            </a:r>
            <a:r>
              <a:rPr lang="ru-RU" dirty="0"/>
              <a:t>клеток в матрице перевозок </a:t>
            </a:r>
            <a:r>
              <a:rPr lang="en-US" dirty="0"/>
              <a:t>X </a:t>
            </a:r>
            <a:r>
              <a:rPr lang="ru-RU" dirty="0"/>
              <a:t>должно быть </a:t>
            </a:r>
            <a:r>
              <a:rPr lang="en-US" dirty="0" smtClean="0"/>
              <a:t>m+n-1</a:t>
            </a:r>
            <a:r>
              <a:rPr lang="ru-RU" dirty="0" smtClean="0"/>
              <a:t>,  </a:t>
            </a:r>
            <a:r>
              <a:rPr lang="ru-RU" dirty="0"/>
              <a:t>(обязательная </a:t>
            </a:r>
            <a:r>
              <a:rPr lang="ru-RU" dirty="0" smtClean="0"/>
              <a:t>проверка). 2+2-1=3. Значит полученное решение есть угловая точка симплекса в задаче линейного программирования.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Оценка решения: </a:t>
            </a:r>
            <a:r>
              <a:rPr lang="en-US" dirty="0" smtClean="0"/>
              <a:t>Z(X)= 1·</a:t>
            </a:r>
            <a:r>
              <a:rPr lang="ru-RU" dirty="0" smtClean="0"/>
              <a:t>3</a:t>
            </a:r>
            <a:r>
              <a:rPr lang="en-US" dirty="0" smtClean="0"/>
              <a:t>+3·0+4·</a:t>
            </a:r>
            <a:r>
              <a:rPr lang="ru-RU" dirty="0" smtClean="0"/>
              <a:t>1</a:t>
            </a:r>
            <a:r>
              <a:rPr lang="en-US" dirty="0" smtClean="0"/>
              <a:t>+5·</a:t>
            </a:r>
            <a:r>
              <a:rPr lang="ru-RU" dirty="0" smtClean="0"/>
              <a:t>4</a:t>
            </a:r>
            <a:r>
              <a:rPr lang="en-US" dirty="0" smtClean="0"/>
              <a:t>=</a:t>
            </a:r>
            <a:r>
              <a:rPr lang="ru-RU" dirty="0" smtClean="0"/>
              <a:t>3</a:t>
            </a:r>
            <a:r>
              <a:rPr lang="en-US" dirty="0" smtClean="0"/>
              <a:t>+0+</a:t>
            </a:r>
            <a:r>
              <a:rPr lang="ru-RU" dirty="0" smtClean="0"/>
              <a:t>4+</a:t>
            </a:r>
            <a:r>
              <a:rPr lang="en-US" dirty="0" smtClean="0"/>
              <a:t>2</a:t>
            </a:r>
            <a:r>
              <a:rPr lang="ru-RU" dirty="0" smtClean="0"/>
              <a:t>0</a:t>
            </a:r>
            <a:r>
              <a:rPr lang="en-US" dirty="0" smtClean="0"/>
              <a:t>=</a:t>
            </a:r>
            <a:r>
              <a:rPr lang="ru-RU" dirty="0" smtClean="0"/>
              <a:t>27.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Оптимально ли оно?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599685"/>
                  </p:ext>
                </p:extLst>
              </p:nvPr>
            </p:nvGraphicFramePr>
            <p:xfrm>
              <a:off x="539552" y="1700808"/>
              <a:ext cx="457200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1390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dirty="0" smtClean="0">
                                    <a:solidFill>
                                      <a:schemeClr val="accent6"/>
                                    </a:solidFill>
                                  </a:rPr>
                                  <m:t>        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  <a:p>
                          <a:pPr algn="ctr"/>
                          <a:r>
                            <a:rPr lang="ru-RU" dirty="0" smtClean="0"/>
                            <a:t>  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r>
                            <a:rPr lang="ru-RU" dirty="0" smtClean="0"/>
                            <a:t>       </a:t>
                          </a:r>
                          <a:r>
                            <a:rPr lang="ru-RU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5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599685"/>
                  </p:ext>
                </p:extLst>
              </p:nvPr>
            </p:nvGraphicFramePr>
            <p:xfrm>
              <a:off x="539552" y="1700808"/>
              <a:ext cx="457200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00" r="-100000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00" b="-2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" t="-100000" r="-2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00" t="-100000" r="-1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  <a:endParaRPr lang="ru-RU" dirty="0" smtClean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" t="-200000" r="-2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00" t="-200000" r="-1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00" t="-200000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" name="Прямая соединительная линия 7"/>
          <p:cNvCxnSpPr/>
          <p:nvPr/>
        </p:nvCxnSpPr>
        <p:spPr>
          <a:xfrm>
            <a:off x="3995936" y="2852936"/>
            <a:ext cx="1440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dirty="0" smtClean="0"/>
              <a:t>Методы поиска оптимального решения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820171"/>
                  </p:ext>
                </p:extLst>
              </p:nvPr>
            </p:nvGraphicFramePr>
            <p:xfrm>
              <a:off x="611560" y="4221088"/>
              <a:ext cx="4572000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1390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4</m:t>
                              </m:r>
                            </m:oMath>
                          </a14:m>
                          <a:r>
                            <a:rPr lang="ru-RU" dirty="0" smtClean="0"/>
                            <a:t>  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r>
                            <a:rPr lang="ru-RU" dirty="0" smtClean="0"/>
                            <a:t>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5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820171"/>
                  </p:ext>
                </p:extLst>
              </p:nvPr>
            </p:nvGraphicFramePr>
            <p:xfrm>
              <a:off x="611560" y="4221088"/>
              <a:ext cx="4572000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r="-100400" b="-3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r="-400" b="-37666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7143" r="-2004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7143" r="-1004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57143" r="-2004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57143" r="-1004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157143" r="-400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23" name="Прямая соединительная линия 22"/>
          <p:cNvCxnSpPr/>
          <p:nvPr/>
        </p:nvCxnSpPr>
        <p:spPr>
          <a:xfrm>
            <a:off x="4139952" y="5013176"/>
            <a:ext cx="1440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67544" y="1556792"/>
            <a:ext cx="7632848" cy="19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Симплекс-метод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Распределительный метод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Метод потенциалов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51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dirty="0" smtClean="0"/>
              <a:t>Распределительный метод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77415"/>
                  </p:ext>
                </p:extLst>
              </p:nvPr>
            </p:nvGraphicFramePr>
            <p:xfrm>
              <a:off x="107504" y="1436674"/>
              <a:ext cx="4572000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1390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4</m:t>
                              </m:r>
                            </m:oMath>
                          </a14:m>
                          <a:r>
                            <a:rPr lang="ru-RU" dirty="0" smtClean="0"/>
                            <a:t>  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r>
                            <a:rPr lang="ru-RU" dirty="0" smtClean="0"/>
                            <a:t>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5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77415"/>
                  </p:ext>
                </p:extLst>
              </p:nvPr>
            </p:nvGraphicFramePr>
            <p:xfrm>
              <a:off x="107504" y="1436674"/>
              <a:ext cx="4572000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00" t="-1667" r="-100000" b="-3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00" t="-1667" b="-37666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" t="-58095" r="-2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00" t="-58095" r="-1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  <a:endParaRPr lang="ru-RU" dirty="0" smtClean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" t="-158095" r="-2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00" t="-158095" r="-1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00" t="-158095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4" name="Прямая соединительная линия 3"/>
          <p:cNvCxnSpPr/>
          <p:nvPr/>
        </p:nvCxnSpPr>
        <p:spPr>
          <a:xfrm flipV="1">
            <a:off x="2627784" y="2132856"/>
            <a:ext cx="0" cy="64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4211960" y="2132856"/>
            <a:ext cx="0" cy="64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2627784" y="2132856"/>
            <a:ext cx="158417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2627784" y="2780928"/>
            <a:ext cx="158417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11760" y="198884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960" y="259626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4799" y="259626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960" y="198884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3672221" y="2276872"/>
            <a:ext cx="1440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60032" y="1700808"/>
                <a:ext cx="428396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Z(X</a:t>
                </a:r>
                <a:r>
                  <a:rPr lang="en-US" sz="1000" dirty="0" smtClean="0"/>
                  <a:t>1</a:t>
                </a:r>
                <a:r>
                  <a:rPr lang="en-US" dirty="0" smtClean="0"/>
                  <a:t>)=1·</a:t>
                </a:r>
                <a:r>
                  <a:rPr lang="ru-RU" dirty="0"/>
                  <a:t>3</a:t>
                </a:r>
                <a:r>
                  <a:rPr lang="en-US" dirty="0"/>
                  <a:t>+3·0+4·</a:t>
                </a:r>
                <a:r>
                  <a:rPr lang="ru-RU" dirty="0"/>
                  <a:t>1</a:t>
                </a:r>
                <a:r>
                  <a:rPr lang="en-US" dirty="0"/>
                  <a:t>+5·</a:t>
                </a:r>
                <a:r>
                  <a:rPr lang="ru-RU" dirty="0"/>
                  <a:t>4</a:t>
                </a:r>
                <a:r>
                  <a:rPr lang="en-US" dirty="0"/>
                  <a:t>=</a:t>
                </a:r>
                <a:r>
                  <a:rPr lang="ru-RU" dirty="0"/>
                  <a:t>3</a:t>
                </a:r>
                <a:r>
                  <a:rPr lang="en-US" dirty="0"/>
                  <a:t>+0+</a:t>
                </a:r>
                <a:r>
                  <a:rPr lang="ru-RU" dirty="0"/>
                  <a:t>4+</a:t>
                </a:r>
                <a:r>
                  <a:rPr lang="en-US" dirty="0"/>
                  <a:t>2</a:t>
                </a:r>
                <a:r>
                  <a:rPr lang="ru-RU" dirty="0"/>
                  <a:t>0</a:t>
                </a:r>
                <a:r>
                  <a:rPr lang="en-US" dirty="0"/>
                  <a:t>=</a:t>
                </a:r>
                <a:r>
                  <a:rPr lang="ru-RU" dirty="0" smtClean="0"/>
                  <a:t>27</a:t>
                </a:r>
              </a:p>
              <a:p>
                <a:r>
                  <a:rPr lang="ru-RU" dirty="0" smtClean="0"/>
                  <a:t>Давайте получим другое решение, введя в базис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.</m:t>
                    </m:r>
                  </m:oMath>
                </a14:m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Строим контур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700808"/>
                <a:ext cx="4283968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1138" t="-2066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860032" y="567373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Z(X</a:t>
            </a:r>
            <a:r>
              <a:rPr lang="en-US" sz="1000" dirty="0" smtClean="0"/>
              <a:t>2</a:t>
            </a:r>
            <a:r>
              <a:rPr lang="en-US" dirty="0" smtClean="0"/>
              <a:t>)=1·0+3·3+4·4+5·1=0+9+16</a:t>
            </a:r>
            <a:r>
              <a:rPr lang="ru-RU" dirty="0" smtClean="0"/>
              <a:t>+</a:t>
            </a:r>
            <a:r>
              <a:rPr lang="en-US" dirty="0" smtClean="0"/>
              <a:t>5=30</a:t>
            </a:r>
          </a:p>
          <a:p>
            <a:endParaRPr lang="en-US" dirty="0"/>
          </a:p>
          <a:p>
            <a:r>
              <a:rPr lang="ru-RU" dirty="0" smtClean="0"/>
              <a:t>Решение </a:t>
            </a:r>
            <a:r>
              <a:rPr lang="en-US" dirty="0" smtClean="0"/>
              <a:t>X</a:t>
            </a:r>
            <a:r>
              <a:rPr lang="en-US" sz="1000" dirty="0" smtClean="0"/>
              <a:t>2</a:t>
            </a:r>
            <a:r>
              <a:rPr lang="ru-RU" sz="1000" dirty="0" smtClean="0"/>
              <a:t>  </a:t>
            </a:r>
            <a:r>
              <a:rPr lang="ru-RU" dirty="0" smtClean="0"/>
              <a:t>хуже</a:t>
            </a:r>
            <a:r>
              <a:rPr lang="ru-RU" sz="1000" dirty="0" smtClean="0"/>
              <a:t>    </a:t>
            </a:r>
            <a:r>
              <a:rPr lang="en-US" dirty="0" smtClean="0"/>
              <a:t>X</a:t>
            </a:r>
            <a:r>
              <a:rPr lang="ru-RU" sz="1000" dirty="0" smtClean="0"/>
              <a:t>1</a:t>
            </a:r>
            <a:endParaRPr lang="en-US" sz="1000" dirty="0"/>
          </a:p>
        </p:txBody>
      </p:sp>
      <p:sp>
        <p:nvSpPr>
          <p:cNvPr id="41" name="Полилиния 40"/>
          <p:cNvSpPr/>
          <p:nvPr/>
        </p:nvSpPr>
        <p:spPr>
          <a:xfrm>
            <a:off x="4247864" y="2075186"/>
            <a:ext cx="268182" cy="222679"/>
          </a:xfrm>
          <a:custGeom>
            <a:avLst/>
            <a:gdLst>
              <a:gd name="connsiteX0" fmla="*/ 33974 w 268182"/>
              <a:gd name="connsiteY0" fmla="*/ 13228 h 255599"/>
              <a:gd name="connsiteX1" fmla="*/ 199227 w 268182"/>
              <a:gd name="connsiteY1" fmla="*/ 13228 h 255599"/>
              <a:gd name="connsiteX2" fmla="*/ 232278 w 268182"/>
              <a:gd name="connsiteY2" fmla="*/ 35262 h 255599"/>
              <a:gd name="connsiteX3" fmla="*/ 254311 w 268182"/>
              <a:gd name="connsiteY3" fmla="*/ 68312 h 255599"/>
              <a:gd name="connsiteX4" fmla="*/ 254311 w 268182"/>
              <a:gd name="connsiteY4" fmla="*/ 211532 h 255599"/>
              <a:gd name="connsiteX5" fmla="*/ 221261 w 268182"/>
              <a:gd name="connsiteY5" fmla="*/ 233565 h 255599"/>
              <a:gd name="connsiteX6" fmla="*/ 155160 w 268182"/>
              <a:gd name="connsiteY6" fmla="*/ 255599 h 255599"/>
              <a:gd name="connsiteX7" fmla="*/ 67025 w 268182"/>
              <a:gd name="connsiteY7" fmla="*/ 233565 h 255599"/>
              <a:gd name="connsiteX8" fmla="*/ 33974 w 268182"/>
              <a:gd name="connsiteY8" fmla="*/ 211532 h 255599"/>
              <a:gd name="connsiteX9" fmla="*/ 923 w 268182"/>
              <a:gd name="connsiteY9" fmla="*/ 145430 h 255599"/>
              <a:gd name="connsiteX10" fmla="*/ 923 w 268182"/>
              <a:gd name="connsiteY10" fmla="*/ 101363 h 25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8182" h="255599">
                <a:moveTo>
                  <a:pt x="33974" y="13228"/>
                </a:moveTo>
                <a:cubicBezTo>
                  <a:pt x="105409" y="-1059"/>
                  <a:pt x="109526" y="-7472"/>
                  <a:pt x="199227" y="13228"/>
                </a:cubicBezTo>
                <a:cubicBezTo>
                  <a:pt x="212129" y="16205"/>
                  <a:pt x="221261" y="27917"/>
                  <a:pt x="232278" y="35262"/>
                </a:cubicBezTo>
                <a:cubicBezTo>
                  <a:pt x="239622" y="46279"/>
                  <a:pt x="248390" y="56469"/>
                  <a:pt x="254311" y="68312"/>
                </a:cubicBezTo>
                <a:cubicBezTo>
                  <a:pt x="276174" y="112039"/>
                  <a:pt x="269105" y="167150"/>
                  <a:pt x="254311" y="211532"/>
                </a:cubicBezTo>
                <a:cubicBezTo>
                  <a:pt x="250124" y="224093"/>
                  <a:pt x="233360" y="228188"/>
                  <a:pt x="221261" y="233565"/>
                </a:cubicBezTo>
                <a:cubicBezTo>
                  <a:pt x="200037" y="242998"/>
                  <a:pt x="155160" y="255599"/>
                  <a:pt x="155160" y="255599"/>
                </a:cubicBezTo>
                <a:cubicBezTo>
                  <a:pt x="134205" y="251408"/>
                  <a:pt x="89611" y="244858"/>
                  <a:pt x="67025" y="233565"/>
                </a:cubicBezTo>
                <a:cubicBezTo>
                  <a:pt x="55182" y="227644"/>
                  <a:pt x="44991" y="218876"/>
                  <a:pt x="33974" y="211532"/>
                </a:cubicBezTo>
                <a:cubicBezTo>
                  <a:pt x="18106" y="187730"/>
                  <a:pt x="5070" y="174456"/>
                  <a:pt x="923" y="145430"/>
                </a:cubicBezTo>
                <a:cubicBezTo>
                  <a:pt x="-1154" y="130889"/>
                  <a:pt x="923" y="116052"/>
                  <a:pt x="923" y="1013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Таблица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20425"/>
                  </p:ext>
                </p:extLst>
              </p:nvPr>
            </p:nvGraphicFramePr>
            <p:xfrm>
              <a:off x="125760" y="4834800"/>
              <a:ext cx="4572000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1390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4</m:t>
                              </m:r>
                            </m:oMath>
                          </a14:m>
                          <a:r>
                            <a:rPr lang="ru-RU" dirty="0" smtClean="0"/>
                            <a:t>  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r>
                            <a:rPr lang="ru-RU" dirty="0" smtClean="0"/>
                            <a:t>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5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Таблица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20425"/>
                  </p:ext>
                </p:extLst>
              </p:nvPr>
            </p:nvGraphicFramePr>
            <p:xfrm>
              <a:off x="125760" y="4834800"/>
              <a:ext cx="4572000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400" r="-100000" b="-3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400" b="-37666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" t="-57143" r="-2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400" t="-57143" b="-1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" t="-157143" r="-2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400" t="-157143" r="-1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400" t="-157143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45" name="Прямая соединительная линия 44"/>
          <p:cNvCxnSpPr/>
          <p:nvPr/>
        </p:nvCxnSpPr>
        <p:spPr>
          <a:xfrm>
            <a:off x="2051720" y="5661248"/>
            <a:ext cx="1440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5516" y="3187264"/>
                <a:ext cx="84249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Контур </a:t>
                </a:r>
                <a:r>
                  <a:rPr lang="en-US" dirty="0" smtClean="0"/>
                  <a:t>L </a:t>
                </a:r>
                <a:r>
                  <a:rPr lang="ru-RU" dirty="0" smtClean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это ломанная линия начинается с пустой клетки, помечается знаком (+), проходит через другие заполненные клетки (не обязательно все), поворачивая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/>
                          </a:rPr>
                          <m:t>90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 smtClean="0"/>
                  <a:t>, чередуясь по знакам (-), (+).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3187264"/>
                <a:ext cx="8424936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579" t="-3311" r="-1013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81955" y="4306417"/>
                <a:ext cx="191823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Новые  </m:t>
                          </m:r>
                          <m:r>
                            <a:rPr lang="en-US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55" y="4306417"/>
                <a:ext cx="1918237" cy="391646"/>
              </a:xfrm>
              <a:prstGeom prst="rect">
                <a:avLst/>
              </a:prstGeom>
              <a:blipFill rotWithShape="1"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Левая фигурная скобка 5"/>
          <p:cNvSpPr/>
          <p:nvPr/>
        </p:nvSpPr>
        <p:spPr>
          <a:xfrm>
            <a:off x="6123601" y="4110594"/>
            <a:ext cx="117727" cy="7480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00192" y="4110594"/>
                <a:ext cx="2232248" cy="402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θ</m:t>
                        </m:r>
                      </m:e>
                      <m:sub>
                        <m:sSub>
                          <m:sSubPr>
                            <m:ctrlPr>
                              <a:rPr lang="ru-R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𝑗𝑜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110594"/>
                <a:ext cx="2232248" cy="402033"/>
              </a:xfrm>
              <a:prstGeom prst="rect">
                <a:avLst/>
              </a:prstGeom>
              <a:blipFill rotWithShape="1">
                <a:blip r:embed="rId7"/>
                <a:stretch>
                  <a:fillRect l="-2180" t="-7576"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53944" y="4512627"/>
                <a:ext cx="129614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θ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𝑗𝑜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44" y="4512627"/>
                <a:ext cx="1296144" cy="391646"/>
              </a:xfrm>
              <a:prstGeom prst="rect">
                <a:avLst/>
              </a:prstGeom>
              <a:blipFill rotWithShape="1">
                <a:blip r:embed="rId8"/>
                <a:stretch>
                  <a:fillRect l="-3756" t="-7692"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04048" y="4990887"/>
                <a:ext cx="4032447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где 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θ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𝑗𝑜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</m:e>
                    </m:func>
                  </m:oMath>
                </a14:m>
                <a:r>
                  <a:rPr lang="ru-RU" dirty="0"/>
                  <a:t> 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3;4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=3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990887"/>
                <a:ext cx="4032447" cy="671659"/>
              </a:xfrm>
              <a:prstGeom prst="rect">
                <a:avLst/>
              </a:prstGeom>
              <a:blipFill rotWithShape="1">
                <a:blip r:embed="rId9"/>
                <a:stretch>
                  <a:fillRect t="-4545" b="-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dirty="0" smtClean="0"/>
              <a:t>Признак оптимальности в распределительном методе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88090"/>
                  </p:ext>
                </p:extLst>
              </p:nvPr>
            </p:nvGraphicFramePr>
            <p:xfrm>
              <a:off x="107504" y="1436674"/>
              <a:ext cx="4572000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1390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4</m:t>
                              </m:r>
                            </m:oMath>
                          </a14:m>
                          <a:r>
                            <a:rPr lang="ru-RU" dirty="0" smtClean="0"/>
                            <a:t>  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r>
                            <a:rPr lang="ru-RU" dirty="0" smtClean="0"/>
                            <a:t>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5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77415"/>
                  </p:ext>
                </p:extLst>
              </p:nvPr>
            </p:nvGraphicFramePr>
            <p:xfrm>
              <a:off x="107504" y="1436674"/>
              <a:ext cx="4572000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00" t="-1667" r="-100000" b="-3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00" t="-1667" b="-37666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" t="-58095" r="-2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00" t="-58095" r="-1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  <a:endParaRPr lang="ru-RU" dirty="0" smtClean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" t="-158095" r="-2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00" t="-158095" r="-1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00" t="-158095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4" name="Прямая соединительная линия 3"/>
          <p:cNvCxnSpPr/>
          <p:nvPr/>
        </p:nvCxnSpPr>
        <p:spPr>
          <a:xfrm flipV="1">
            <a:off x="2627784" y="2132856"/>
            <a:ext cx="0" cy="64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4211960" y="2132856"/>
            <a:ext cx="0" cy="64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2627784" y="2132856"/>
            <a:ext cx="158417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2627784" y="2780928"/>
            <a:ext cx="158417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11760" y="198884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960" y="259626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4799" y="259626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960" y="198884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3672221" y="2276872"/>
            <a:ext cx="1440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Полилиния 40"/>
          <p:cNvSpPr/>
          <p:nvPr/>
        </p:nvSpPr>
        <p:spPr>
          <a:xfrm>
            <a:off x="4247864" y="2075186"/>
            <a:ext cx="268182" cy="222679"/>
          </a:xfrm>
          <a:custGeom>
            <a:avLst/>
            <a:gdLst>
              <a:gd name="connsiteX0" fmla="*/ 33974 w 268182"/>
              <a:gd name="connsiteY0" fmla="*/ 13228 h 255599"/>
              <a:gd name="connsiteX1" fmla="*/ 199227 w 268182"/>
              <a:gd name="connsiteY1" fmla="*/ 13228 h 255599"/>
              <a:gd name="connsiteX2" fmla="*/ 232278 w 268182"/>
              <a:gd name="connsiteY2" fmla="*/ 35262 h 255599"/>
              <a:gd name="connsiteX3" fmla="*/ 254311 w 268182"/>
              <a:gd name="connsiteY3" fmla="*/ 68312 h 255599"/>
              <a:gd name="connsiteX4" fmla="*/ 254311 w 268182"/>
              <a:gd name="connsiteY4" fmla="*/ 211532 h 255599"/>
              <a:gd name="connsiteX5" fmla="*/ 221261 w 268182"/>
              <a:gd name="connsiteY5" fmla="*/ 233565 h 255599"/>
              <a:gd name="connsiteX6" fmla="*/ 155160 w 268182"/>
              <a:gd name="connsiteY6" fmla="*/ 255599 h 255599"/>
              <a:gd name="connsiteX7" fmla="*/ 67025 w 268182"/>
              <a:gd name="connsiteY7" fmla="*/ 233565 h 255599"/>
              <a:gd name="connsiteX8" fmla="*/ 33974 w 268182"/>
              <a:gd name="connsiteY8" fmla="*/ 211532 h 255599"/>
              <a:gd name="connsiteX9" fmla="*/ 923 w 268182"/>
              <a:gd name="connsiteY9" fmla="*/ 145430 h 255599"/>
              <a:gd name="connsiteX10" fmla="*/ 923 w 268182"/>
              <a:gd name="connsiteY10" fmla="*/ 101363 h 25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8182" h="255599">
                <a:moveTo>
                  <a:pt x="33974" y="13228"/>
                </a:moveTo>
                <a:cubicBezTo>
                  <a:pt x="105409" y="-1059"/>
                  <a:pt x="109526" y="-7472"/>
                  <a:pt x="199227" y="13228"/>
                </a:cubicBezTo>
                <a:cubicBezTo>
                  <a:pt x="212129" y="16205"/>
                  <a:pt x="221261" y="27917"/>
                  <a:pt x="232278" y="35262"/>
                </a:cubicBezTo>
                <a:cubicBezTo>
                  <a:pt x="239622" y="46279"/>
                  <a:pt x="248390" y="56469"/>
                  <a:pt x="254311" y="68312"/>
                </a:cubicBezTo>
                <a:cubicBezTo>
                  <a:pt x="276174" y="112039"/>
                  <a:pt x="269105" y="167150"/>
                  <a:pt x="254311" y="211532"/>
                </a:cubicBezTo>
                <a:cubicBezTo>
                  <a:pt x="250124" y="224093"/>
                  <a:pt x="233360" y="228188"/>
                  <a:pt x="221261" y="233565"/>
                </a:cubicBezTo>
                <a:cubicBezTo>
                  <a:pt x="200037" y="242998"/>
                  <a:pt x="155160" y="255599"/>
                  <a:pt x="155160" y="255599"/>
                </a:cubicBezTo>
                <a:cubicBezTo>
                  <a:pt x="134205" y="251408"/>
                  <a:pt x="89611" y="244858"/>
                  <a:pt x="67025" y="233565"/>
                </a:cubicBezTo>
                <a:cubicBezTo>
                  <a:pt x="55182" y="227644"/>
                  <a:pt x="44991" y="218876"/>
                  <a:pt x="33974" y="211532"/>
                </a:cubicBezTo>
                <a:cubicBezTo>
                  <a:pt x="18106" y="187730"/>
                  <a:pt x="5070" y="174456"/>
                  <a:pt x="923" y="145430"/>
                </a:cubicBezTo>
                <a:cubicBezTo>
                  <a:pt x="-1154" y="130889"/>
                  <a:pt x="923" y="116052"/>
                  <a:pt x="923" y="1013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04048" y="2023849"/>
                <a:ext cx="4032448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Рассчитаем для незаполненной клетки (1,2) оценку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023849"/>
                <a:ext cx="4032448" cy="668645"/>
              </a:xfrm>
              <a:prstGeom prst="rect">
                <a:avLst/>
              </a:prstGeom>
              <a:blipFill rotWithShape="1">
                <a:blip r:embed="rId3"/>
                <a:stretch>
                  <a:fillRect l="-1362" t="-4545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71800" y="3284984"/>
                <a:ext cx="5209952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/>
                            </a:rPr>
                            <m:t>∊</m:t>
                          </m:r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/>
                            </a:rPr>
                            <m:t>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̄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/>
                            </a:rPr>
                            <m:t>∊</m:t>
                          </m:r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/>
                            </a:rPr>
                            <m:t>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+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284984"/>
                <a:ext cx="5209952" cy="7958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1590" y="4221088"/>
                <a:ext cx="820891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ru-RU" dirty="0" smtClean="0"/>
                  <a:t>&lt;0, то её заполнять не надо.</a:t>
                </a:r>
              </a:p>
              <a:p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−величина сдвига</m:t>
                      </m:r>
                      <m:r>
                        <a:rPr lang="ru-RU" b="1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1" i="1" smtClean="0">
                              <a:latin typeface="Cambria Math"/>
                            </a:rPr>
                            <m:t>равна 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  <m:r>
                        <a:rPr lang="ru-RU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−цена сдвига</m:t>
                      </m:r>
                      <m:r>
                        <a:rPr lang="ru-RU" b="1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1" i="1" smtClean="0">
                              <a:latin typeface="Cambria Math"/>
                            </a:rPr>
                            <m:t>равна −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endParaRPr lang="ru-RU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·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·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𝟐𝟕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𝟑𝟎</m:t>
                      </m:r>
                      <m:r>
                        <a:rPr lang="en-US" b="1" i="1" smtClean="0">
                          <a:latin typeface="Cambria Math"/>
                        </a:rPr>
                        <m:t>=−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ru-RU" b="1" dirty="0" smtClean="0"/>
              </a:p>
              <a:p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90" y="4221088"/>
                <a:ext cx="8208912" cy="1754326"/>
              </a:xfrm>
              <a:prstGeom prst="rect">
                <a:avLst/>
              </a:prstGeom>
              <a:blipFill rotWithShape="1">
                <a:blip r:embed="rId5"/>
                <a:stretch>
                  <a:fillRect l="-669" t="-1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0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Двойственность ТЗЛП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708920"/>
                <a:ext cx="3528392" cy="370588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ru-RU" sz="20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  <m:e/>
                          </m:nary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→</m:t>
                          </m:r>
                          <m:r>
                            <a:rPr lang="en-US" sz="2000" i="1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ru-RU" sz="20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 </m:t>
                          </m:r>
                          <m:r>
                            <a:rPr lang="ru-RU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 </m:t>
                          </m:r>
                          <m:r>
                            <a:rPr lang="ru-RU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ru-RU" sz="2000">
                          <a:sym typeface="Symbol"/>
                        </a:rPr>
                        <m:t>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708920"/>
                <a:ext cx="3528392" cy="3705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1560" y="155679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потенциалов базируется на второй теореме двойственности ЗЛП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1328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Прямая ТЗЛП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45728" y="400506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28" y="4005064"/>
                <a:ext cx="504056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45728" y="5085184"/>
                <a:ext cx="504056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28" y="5085184"/>
                <a:ext cx="504056" cy="429220"/>
              </a:xfrm>
              <a:prstGeom prst="rect">
                <a:avLst/>
              </a:prstGeom>
              <a:blipFill rotWithShape="1">
                <a:blip r:embed="rId4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3"/>
              <p:cNvSpPr txBox="1">
                <a:spLocks/>
              </p:cNvSpPr>
              <p:nvPr/>
            </p:nvSpPr>
            <p:spPr bwMode="auto">
              <a:xfrm>
                <a:off x="4645505" y="3422597"/>
                <a:ext cx="4298680" cy="196515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5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6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7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8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ru-RU" sz="200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 i="1">
                              <a:latin typeface="Cambria Math"/>
                            </a:rPr>
                            <m:t>→</m:t>
                          </m:r>
                          <m:r>
                            <a:rPr lang="en-US" sz="2000" i="1">
                              <a:latin typeface="Cambria Math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ru-RU" sz="2000" b="1">
                          <a:sym typeface="Symbol"/>
                        </a:rPr>
                        <m:t>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𝒋</m:t>
                      </m:r>
                    </m:oMath>
                  </m:oMathPara>
                </a14:m>
                <a:endParaRPr lang="en-US" sz="2000" b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sz="2000" dirty="0" smtClean="0"/>
                  <a:t>любого знака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5505" y="3422597"/>
                <a:ext cx="4298680" cy="1965153"/>
              </a:xfrm>
              <a:prstGeom prst="rect">
                <a:avLst/>
              </a:prstGeom>
              <a:blipFill rotWithShape="1">
                <a:blip r:embed="rId9"/>
                <a:stretch>
                  <a:fillRect b="-3385"/>
                </a:stretch>
              </a:blipFill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076056" y="21816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Обратная ТЗЛП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563888" y="4205119"/>
            <a:ext cx="381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563888" y="5299794"/>
            <a:ext cx="381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3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768"/>
            <a:ext cx="7884368" cy="1070992"/>
          </a:xfrm>
        </p:spPr>
        <p:txBody>
          <a:bodyPr/>
          <a:lstStyle/>
          <a:p>
            <a:r>
              <a:rPr lang="ru-RU" dirty="0" smtClean="0"/>
              <a:t>Вторая теорема двойственности ТЗЛП</a:t>
            </a:r>
            <a:r>
              <a:rPr lang="en-US" dirty="0" smtClean="0"/>
              <a:t> </a:t>
            </a:r>
            <a:r>
              <a:rPr lang="ru-RU" dirty="0" smtClean="0"/>
              <a:t>и алгоритм метода потенциалов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0" y="2712314"/>
                <a:ext cx="72008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ru-RU" sz="2000" b="1" i="1" smtClean="0">
                          <a:latin typeface="Cambria Math"/>
                        </a:rPr>
                        <m:t>·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12314"/>
                <a:ext cx="720080" cy="429220"/>
              </a:xfrm>
              <a:prstGeom prst="rect">
                <a:avLst/>
              </a:prstGeom>
              <a:blipFill rotWithShape="1"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 flipH="1">
            <a:off x="3923928" y="29249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2000" y="2745913"/>
                <a:ext cx="3312368" cy="3956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/>
                          </a:rPr>
                          <m:t>           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)=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b="1">
                        <a:sym typeface="Symbol"/>
                      </a:rPr>
                      <m:t>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𝒊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𝒋</m:t>
                    </m:r>
                  </m:oMath>
                </a14:m>
                <a:endParaRPr lang="en-US" b="1" dirty="0">
                  <a:ea typeface="Cambria Math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45913"/>
                <a:ext cx="3312368" cy="395621"/>
              </a:xfrm>
              <a:prstGeom prst="rect">
                <a:avLst/>
              </a:prstGeom>
              <a:blipFill rotWithShape="1">
                <a:blip r:embed="rId3"/>
                <a:stretch>
                  <a:fillRect b="-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3"/>
              <p:cNvSpPr txBox="1">
                <a:spLocks/>
              </p:cNvSpPr>
              <p:nvPr/>
            </p:nvSpPr>
            <p:spPr bwMode="auto">
              <a:xfrm>
                <a:off x="183825" y="1700808"/>
                <a:ext cx="4298680" cy="196515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4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5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6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7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00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 i="1">
                              <a:latin typeface="Cambria Math"/>
                            </a:rPr>
                            <m:t>→</m:t>
                          </m:r>
                          <m:r>
                            <a:rPr lang="en-US" sz="2000" i="1">
                              <a:latin typeface="Cambria Math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ru-RU" sz="2000" b="1">
                          <a:sym typeface="Symbol"/>
                        </a:rPr>
                        <m:t>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𝒋</m:t>
                      </m:r>
                    </m:oMath>
                  </m:oMathPara>
                </a14:m>
                <a:endParaRPr lang="en-US" sz="2000" b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sz="2000" dirty="0" smtClean="0"/>
                  <a:t>любого знака</a:t>
                </a:r>
                <a:endParaRPr lang="en-US" sz="2000" dirty="0"/>
              </a:p>
            </p:txBody>
          </p:sp>
        </mc:Choice>
        <mc:Fallback xmlns="">
          <p:sp>
            <p:nvSpPr>
              <p:cNvPr id="17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825" y="1700808"/>
                <a:ext cx="4298680" cy="1965153"/>
              </a:xfrm>
              <a:prstGeom prst="rect">
                <a:avLst/>
              </a:prstGeom>
              <a:blipFill rotWithShape="1">
                <a:blip r:embed="rId8"/>
                <a:stretch>
                  <a:fillRect b="-3704"/>
                </a:stretch>
              </a:blipFill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932040" y="22048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точке оптимума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9532" y="4784378"/>
                <a:ext cx="8424936" cy="188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2)    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≠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</a:rPr>
                      <m:t>,   то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/>
                          </a:rPr>
                          <m:t>           </m:t>
                        </m:r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:r>
                  <a:rPr lang="en-US" dirty="0" smtClean="0"/>
                  <a:t>  </a:t>
                </a:r>
                <a:r>
                  <a:rPr lang="ru-RU" dirty="0" smtClean="0"/>
                  <a:t>через заполненные клетки можно найти потенциалы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обычно принимают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ru-RU" b="1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ru-RU" b="1" i="1" smtClean="0">
                        <a:latin typeface="Cambria Math"/>
                      </a:rPr>
                      <m:t>𝟑</m:t>
                    </m:r>
                    <m:r>
                      <a:rPr lang="ru-RU" b="1" i="1" smtClean="0">
                        <a:latin typeface="Cambria Math"/>
                      </a:rPr>
                      <m:t>)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/>
                          </a:rPr>
                          <m:t>  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  <m:r>
                      <a:rPr lang="en-US" b="1" i="1" smtClean="0">
                        <a:latin typeface="Cambria Math"/>
                      </a:rPr>
                      <m:t>≠</m:t>
                    </m:r>
                    <m:r>
                      <a:rPr lang="ru-RU" b="1" i="1" smtClean="0">
                        <a:latin typeface="Cambria Math"/>
                      </a:rPr>
                      <m:t>𝟎</m:t>
                    </m:r>
                    <m:r>
                      <a:rPr lang="ru-RU" b="1" i="1" smtClean="0">
                        <a:latin typeface="Cambria Math"/>
                      </a:rPr>
                      <m:t>,  то   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r>
                  <a:rPr lang="ru-RU" b="1" dirty="0" smtClean="0"/>
                  <a:t>,  </a:t>
                </a:r>
                <a:r>
                  <a:rPr lang="ru-RU" dirty="0" smtClean="0"/>
                  <a:t>для пустых клеток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4)   если для все пустых клеток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ru-RU" b="1" i="1" smtClean="0">
                        <a:latin typeface="Cambria Math"/>
                      </a:rPr>
                      <m:t>𝟎</m:t>
                    </m:r>
                    <m:r>
                      <a:rPr lang="ru-RU" b="1" i="1" smtClean="0">
                        <a:latin typeface="Cambria Math"/>
                      </a:rPr>
                      <m:t>, то</m:t>
                    </m:r>
                    <m:r>
                      <a:rPr lang="ru-RU" b="0" i="1" smtClean="0">
                        <a:latin typeface="Cambria Math"/>
                      </a:rPr>
                      <m:t> полученное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/>
                    </m:sSup>
                    <m:r>
                      <a:rPr lang="ru-RU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𝑜𝑝𝑡</m:t>
                    </m:r>
                  </m:oMath>
                </a14:m>
                <a:r>
                  <a:rPr lang="ru-RU" dirty="0" smtClean="0"/>
                  <a:t>, иначе на 5)</a:t>
                </a:r>
              </a:p>
              <a:p>
                <a:r>
                  <a:rPr lang="ru-RU" dirty="0" smtClean="0"/>
                  <a:t>5)  ищется перспективная клетка, строится контур, определяется величина сдвига и новое решение. И на 2). </a:t>
                </a:r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4784378"/>
                <a:ext cx="8424936" cy="1889492"/>
              </a:xfrm>
              <a:prstGeom prst="rect">
                <a:avLst/>
              </a:prstGeom>
              <a:blipFill rotWithShape="1">
                <a:blip r:embed="rId9"/>
                <a:stretch>
                  <a:fillRect l="-651" t="-1613" b="-4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1896" y="3861048"/>
                <a:ext cx="82089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Алгоритм метода потенциалов</a:t>
                </a:r>
              </a:p>
              <a:p>
                <a:pPr algn="ctr"/>
                <a:endParaRPr lang="ru-RU" dirty="0" smtClean="0"/>
              </a:p>
              <a:p>
                <a:r>
                  <a:rPr lang="ru-RU" dirty="0" smtClean="0"/>
                  <a:t>1) Делается предположение,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оптимальное решение. Тогда для него</a:t>
                </a:r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6" y="3861048"/>
                <a:ext cx="8208912" cy="923330"/>
              </a:xfrm>
              <a:prstGeom prst="rect">
                <a:avLst/>
              </a:prstGeom>
              <a:blipFill rotWithShape="1">
                <a:blip r:embed="rId10"/>
                <a:stretch>
                  <a:fillRect l="-669" t="-3289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2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</a:t>
            </a:r>
            <a:r>
              <a:rPr lang="ru-RU" dirty="0" smtClean="0"/>
              <a:t>решения ТЗЛП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Таблица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935432"/>
                  </p:ext>
                </p:extLst>
              </p:nvPr>
            </p:nvGraphicFramePr>
            <p:xfrm>
              <a:off x="179512" y="1844824"/>
              <a:ext cx="3024336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2"/>
                    <a:gridCol w="1008112"/>
                    <a:gridCol w="1008112"/>
                  </a:tblGrid>
                  <a:tr h="317755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4</m:t>
                              </m:r>
                            </m:oMath>
                          </a14:m>
                          <a:r>
                            <a:rPr lang="ru-RU" dirty="0" smtClean="0"/>
                            <a:t>  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556071">
                    <a:tc>
                      <a:txBody>
                        <a:bodyPr/>
                        <a:lstStyle/>
                        <a:p>
                          <a:pPr algn="ctr"/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 smtClean="0"/>
                        </a:p>
                      </a:txBody>
                      <a:tcPr/>
                    </a:tc>
                  </a:tr>
                  <a:tr h="5560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r>
                            <a:rPr lang="ru-RU" dirty="0" smtClean="0"/>
                            <a:t>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5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Таблица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935432"/>
                  </p:ext>
                </p:extLst>
              </p:nvPr>
            </p:nvGraphicFramePr>
            <p:xfrm>
              <a:off x="179512" y="1844824"/>
              <a:ext cx="3024336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2"/>
                    <a:gridCol w="1008112"/>
                    <a:gridCol w="100811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606" t="-1667" r="-100606" b="-3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398" t="-1667" b="-37666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8095" r="-199398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398" t="-58095" b="-1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58095" r="-19939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606" t="-158095" r="-10060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398" t="-158095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45" name="Прямая соединительная линия 44"/>
          <p:cNvCxnSpPr/>
          <p:nvPr/>
        </p:nvCxnSpPr>
        <p:spPr>
          <a:xfrm>
            <a:off x="1475656" y="2636912"/>
            <a:ext cx="1440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17994" y="3253626"/>
                <a:ext cx="4464496" cy="1252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  <m:r>
                          <a:rPr lang="ru-RU" b="0" i="1" smtClean="0">
                            <a:latin typeface="Cambria Math"/>
                          </a:rPr>
                          <m:t>)    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≠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ru-RU" b="1" i="1" smtClean="0">
                        <a:latin typeface="Cambria Math"/>
                      </a:rPr>
                      <m:t>  </m:t>
                    </m:r>
                    <m:r>
                      <a:rPr lang="ru-RU" b="1" i="1" smtClean="0">
                        <a:latin typeface="Cambria Math"/>
                      </a:rPr>
                      <m:t>то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/>
                          </a:rPr>
                          <m:t>           </m:t>
                        </m:r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:r>
                  <a:rPr lang="en-US" dirty="0" smtClean="0"/>
                  <a:t>  </a:t>
                </a:r>
                <a:r>
                  <a:rPr lang="ru-RU" dirty="0" smtClean="0"/>
                  <a:t>через заполненные клетки можно найти потенциалы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обычно принимают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ru-RU" b="1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994" y="3253626"/>
                <a:ext cx="4464496" cy="1252907"/>
              </a:xfrm>
              <a:prstGeom prst="rect">
                <a:avLst/>
              </a:prstGeom>
              <a:blipFill rotWithShape="1">
                <a:blip r:embed="rId3"/>
                <a:stretch>
                  <a:fillRect l="-1091" t="-2439" r="-1910" b="-73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75856" y="2267580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267580"/>
                <a:ext cx="108012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3728" y="3573016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573016"/>
                <a:ext cx="108012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716016" y="1988840"/>
            <a:ext cx="406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 </a:t>
            </a:r>
            <a:r>
              <a:rPr lang="ru-RU" dirty="0" smtClean="0"/>
              <a:t>Пусть начальное решение в таблице. Делаем предположение, что оно оптимальное. Тогда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dirty="0"/>
              <a:t>Пример решения ТЗЛП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Таблица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097599"/>
                  </p:ext>
                </p:extLst>
              </p:nvPr>
            </p:nvGraphicFramePr>
            <p:xfrm>
              <a:off x="179512" y="1844824"/>
              <a:ext cx="3024336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2"/>
                    <a:gridCol w="1008112"/>
                    <a:gridCol w="1008112"/>
                  </a:tblGrid>
                  <a:tr h="317755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4</m:t>
                              </m:r>
                            </m:oMath>
                          </a14:m>
                          <a:r>
                            <a:rPr lang="ru-RU" dirty="0" smtClean="0"/>
                            <a:t>  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556071">
                    <a:tc>
                      <a:txBody>
                        <a:bodyPr/>
                        <a:lstStyle/>
                        <a:p>
                          <a:pPr algn="ctr"/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 smtClean="0"/>
                        </a:p>
                      </a:txBody>
                      <a:tcPr/>
                    </a:tc>
                  </a:tr>
                  <a:tr h="5560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r>
                            <a:rPr lang="ru-RU" dirty="0" smtClean="0"/>
                            <a:t>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5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Таблица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097599"/>
                  </p:ext>
                </p:extLst>
              </p:nvPr>
            </p:nvGraphicFramePr>
            <p:xfrm>
              <a:off x="179512" y="1844824"/>
              <a:ext cx="3024336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2"/>
                    <a:gridCol w="1008112"/>
                    <a:gridCol w="100811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606" t="-1667" r="-100606" b="-3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398" t="-1667" b="-37666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8095" r="-199398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398" t="-58095" b="-1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58095" r="-19939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606" t="-158095" r="-10060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398" t="-158095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45" name="Прямая соединительная линия 44"/>
          <p:cNvCxnSpPr/>
          <p:nvPr/>
        </p:nvCxnSpPr>
        <p:spPr>
          <a:xfrm>
            <a:off x="1475656" y="2636912"/>
            <a:ext cx="1440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17994" y="3253626"/>
                <a:ext cx="4464496" cy="1252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2)    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≠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</a:rPr>
                      <m:t>,   то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/>
                          </a:rPr>
                          <m:t>           </m:t>
                        </m:r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:r>
                  <a:rPr lang="en-US" dirty="0" smtClean="0"/>
                  <a:t>  </a:t>
                </a:r>
                <a:r>
                  <a:rPr lang="ru-RU" dirty="0" smtClean="0"/>
                  <a:t>через заполненные клетки можно найти потенциалы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обычно принимают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ru-RU" b="1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994" y="3253626"/>
                <a:ext cx="4464496" cy="1252907"/>
              </a:xfrm>
              <a:prstGeom prst="rect">
                <a:avLst/>
              </a:prstGeom>
              <a:blipFill rotWithShape="1">
                <a:blip r:embed="rId3"/>
                <a:stretch>
                  <a:fillRect l="-1091" t="-2439" r="-1910" b="-73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75856" y="2267580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267580"/>
                <a:ext cx="108012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3728" y="3573016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573016"/>
                <a:ext cx="108012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716016" y="1988840"/>
            <a:ext cx="406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 </a:t>
            </a:r>
            <a:r>
              <a:rPr lang="ru-RU" dirty="0" smtClean="0"/>
              <a:t>Пусть начальное решение в таблице. Делаем предположение, что оно оптимальное. Тогда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84483" y="2884294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483" y="2884294"/>
                <a:ext cx="108012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4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97768"/>
            <a:ext cx="7488832" cy="1070992"/>
          </a:xfrm>
        </p:spPr>
        <p:txBody>
          <a:bodyPr/>
          <a:lstStyle/>
          <a:p>
            <a:r>
              <a:rPr lang="ru-RU" i="1" dirty="0"/>
              <a:t>Тема </a:t>
            </a:r>
            <a:r>
              <a:rPr lang="ru-RU" i="1" dirty="0" smtClean="0"/>
              <a:t>4: </a:t>
            </a:r>
            <a:r>
              <a:rPr lang="ru-RU" dirty="0"/>
              <a:t>Решение задач </a:t>
            </a:r>
            <a:r>
              <a:rPr lang="ru-RU" dirty="0" smtClean="0"/>
              <a:t>ЛП </a:t>
            </a:r>
            <a:r>
              <a:rPr lang="ru-RU" dirty="0"/>
              <a:t>транспортного типа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На </a:t>
            </a:r>
            <a:r>
              <a:rPr lang="ru-RU" dirty="0" err="1"/>
              <a:t>вебинаре</a:t>
            </a:r>
            <a:r>
              <a:rPr lang="ru-RU" dirty="0"/>
              <a:t> рассмотрим задачи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транспортную задачу,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задачу о назначениях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задачу о коммивояжере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идеи и методы их решения. </a:t>
            </a:r>
          </a:p>
          <a:p>
            <a:pPr marL="0" indent="0">
              <a:buNone/>
            </a:pPr>
            <a:r>
              <a:rPr lang="ru-RU" dirty="0" smtClean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4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dirty="0"/>
              <a:t>Пример решения ТЗЛП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Таблица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625181"/>
                  </p:ext>
                </p:extLst>
              </p:nvPr>
            </p:nvGraphicFramePr>
            <p:xfrm>
              <a:off x="179512" y="1844824"/>
              <a:ext cx="3024336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2"/>
                    <a:gridCol w="1008112"/>
                    <a:gridCol w="1008112"/>
                  </a:tblGrid>
                  <a:tr h="317755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4</m:t>
                              </m:r>
                            </m:oMath>
                          </a14:m>
                          <a:r>
                            <a:rPr lang="ru-RU" dirty="0" smtClean="0"/>
                            <a:t>  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556071">
                    <a:tc>
                      <a:txBody>
                        <a:bodyPr/>
                        <a:lstStyle/>
                        <a:p>
                          <a:pPr algn="ctr"/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 smtClean="0"/>
                        </a:p>
                      </a:txBody>
                      <a:tcPr/>
                    </a:tc>
                  </a:tr>
                  <a:tr h="5560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r>
                            <a:rPr lang="ru-RU" dirty="0" smtClean="0"/>
                            <a:t>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5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Таблица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625181"/>
                  </p:ext>
                </p:extLst>
              </p:nvPr>
            </p:nvGraphicFramePr>
            <p:xfrm>
              <a:off x="179512" y="1844824"/>
              <a:ext cx="3024336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2"/>
                    <a:gridCol w="1008112"/>
                    <a:gridCol w="100811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606" t="-1667" r="-100606" b="-3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398" t="-1667" b="-37666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8095" r="-199398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398" t="-58095" b="-1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58095" r="-19939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606" t="-158095" r="-10060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398" t="-158095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45" name="Прямая соединительная линия 44"/>
          <p:cNvCxnSpPr/>
          <p:nvPr/>
        </p:nvCxnSpPr>
        <p:spPr>
          <a:xfrm>
            <a:off x="1475656" y="2636912"/>
            <a:ext cx="1440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17994" y="3253626"/>
                <a:ext cx="4464496" cy="1252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2)    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≠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</a:rPr>
                      <m:t>,   то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/>
                          </a:rPr>
                          <m:t>           </m:t>
                        </m:r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:r>
                  <a:rPr lang="en-US" dirty="0" smtClean="0"/>
                  <a:t>  </a:t>
                </a:r>
                <a:r>
                  <a:rPr lang="ru-RU" dirty="0" smtClean="0"/>
                  <a:t>через заполненные клетки можно найти потенциалы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обычно принимают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ru-RU" b="1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994" y="3253626"/>
                <a:ext cx="4464496" cy="1252907"/>
              </a:xfrm>
              <a:prstGeom prst="rect">
                <a:avLst/>
              </a:prstGeom>
              <a:blipFill rotWithShape="1">
                <a:blip r:embed="rId3"/>
                <a:stretch>
                  <a:fillRect l="-1091" t="-2439" r="-1910" b="-73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75856" y="2267580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267580"/>
                <a:ext cx="108012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3728" y="3573016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573016"/>
                <a:ext cx="108012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716016" y="1988840"/>
            <a:ext cx="406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 </a:t>
            </a:r>
            <a:r>
              <a:rPr lang="ru-RU" dirty="0" smtClean="0"/>
              <a:t>Пусть начальное решение в таблице. Делаем предположение, что оно оптимальное. Тогда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84483" y="2884294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483" y="2884294"/>
                <a:ext cx="108012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79612" y="3578282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3578282"/>
                <a:ext cx="108012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9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dirty="0"/>
              <a:t>Пример решения ТЗЛП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Таблица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97208"/>
                  </p:ext>
                </p:extLst>
              </p:nvPr>
            </p:nvGraphicFramePr>
            <p:xfrm>
              <a:off x="179512" y="1844824"/>
              <a:ext cx="3024336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2"/>
                    <a:gridCol w="1008112"/>
                    <a:gridCol w="1008112"/>
                  </a:tblGrid>
                  <a:tr h="317755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4</m:t>
                              </m:r>
                            </m:oMath>
                          </a14:m>
                          <a:r>
                            <a:rPr lang="ru-RU" dirty="0" smtClean="0"/>
                            <a:t>  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556071">
                    <a:tc>
                      <a:txBody>
                        <a:bodyPr/>
                        <a:lstStyle/>
                        <a:p>
                          <a:pPr algn="ctr"/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 smtClean="0"/>
                        </a:p>
                      </a:txBody>
                      <a:tcPr/>
                    </a:tc>
                  </a:tr>
                  <a:tr h="5560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r>
                            <a:rPr lang="ru-RU" dirty="0" smtClean="0"/>
                            <a:t>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5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Таблица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97208"/>
                  </p:ext>
                </p:extLst>
              </p:nvPr>
            </p:nvGraphicFramePr>
            <p:xfrm>
              <a:off x="179512" y="1844824"/>
              <a:ext cx="3024336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2"/>
                    <a:gridCol w="1008112"/>
                    <a:gridCol w="100811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606" t="-1667" r="-100606" b="-3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398" t="-1667" b="-37666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58095" r="-199398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398" t="-58095" b="-1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58095" r="-19939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606" t="-158095" r="-10060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398" t="-158095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45" name="Прямая соединительная линия 44"/>
          <p:cNvCxnSpPr/>
          <p:nvPr/>
        </p:nvCxnSpPr>
        <p:spPr>
          <a:xfrm>
            <a:off x="1475656" y="2636912"/>
            <a:ext cx="1440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9992" y="1754882"/>
                <a:ext cx="4392488" cy="241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1" i="1" smtClean="0">
                        <a:latin typeface="Cambria Math"/>
                      </a:rPr>
                      <m:t>𝟑</m:t>
                    </m:r>
                    <m:r>
                      <a:rPr lang="ru-RU" b="1" i="1" smtClean="0">
                        <a:latin typeface="Cambria Math"/>
                      </a:rPr>
                      <m:t>)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 smtClean="0">
                            <a:latin typeface="Cambria Math"/>
                          </a:rPr>
                          <m:t>  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  <m:r>
                      <a:rPr lang="en-US" b="1" i="1" smtClean="0">
                        <a:latin typeface="Cambria Math"/>
                      </a:rPr>
                      <m:t>≠</m:t>
                    </m:r>
                    <m:r>
                      <a:rPr lang="ru-RU" b="1" i="1" smtClean="0">
                        <a:latin typeface="Cambria Math"/>
                      </a:rPr>
                      <m:t>𝟎</m:t>
                    </m:r>
                    <m:r>
                      <a:rPr lang="ru-RU" b="1" i="1" smtClean="0">
                        <a:latin typeface="Cambria Math"/>
                      </a:rPr>
                      <m:t>,  то</m:t>
                    </m:r>
                    <m:r>
                      <a:rPr lang="ru-RU" b="1" i="1" smtClean="0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r>
                  <a:rPr lang="ru-RU" b="1" dirty="0" smtClean="0"/>
                  <a:t>,  </a:t>
                </a:r>
                <a:r>
                  <a:rPr lang="ru-RU" dirty="0" smtClean="0"/>
                  <a:t>для пустых клеток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</m:oMath>
                </a14:m>
                <a:endParaRPr lang="ru-RU" dirty="0" smtClean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/>
                            </a:rPr>
                            <m:t>∆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4)   если для все пустых клеток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ru-RU" b="1" i="1" smtClean="0">
                        <a:latin typeface="Cambria Math"/>
                      </a:rPr>
                      <m:t>𝟎</m:t>
                    </m:r>
                    <m:r>
                      <a:rPr lang="ru-RU" b="1" i="1" smtClean="0">
                        <a:latin typeface="Cambria Math"/>
                      </a:rPr>
                      <m:t>, </m:t>
                    </m:r>
                    <m:r>
                      <a:rPr lang="ru-RU" b="1" i="1" smtClean="0">
                        <a:latin typeface="Cambria Math"/>
                      </a:rPr>
                      <m:t>то</m:t>
                    </m:r>
                    <m:r>
                      <a:rPr lang="ru-RU" b="0" i="1" smtClean="0">
                        <a:latin typeface="Cambria Math"/>
                      </a:rPr>
                      <m:t> </m:t>
                    </m:r>
                    <m:r>
                      <a:rPr lang="ru-RU" b="0" i="1" smtClean="0">
                        <a:latin typeface="Cambria Math"/>
                      </a:rPr>
                      <m:t>полученное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/>
                    </m:sSup>
                    <m:r>
                      <a:rPr lang="ru-RU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𝑜𝑝𝑡</m:t>
                    </m:r>
                  </m:oMath>
                </a14:m>
                <a:r>
                  <a:rPr lang="ru-RU" dirty="0" smtClean="0"/>
                  <a:t>, иначе на 5)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754882"/>
                <a:ext cx="4392488" cy="2417200"/>
              </a:xfrm>
              <a:prstGeom prst="rect">
                <a:avLst/>
              </a:prstGeom>
              <a:blipFill rotWithShape="1">
                <a:blip r:embed="rId3"/>
                <a:stretch>
                  <a:fillRect l="-1110" t="-1263" r="-693" b="-32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75856" y="2267580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267580"/>
                <a:ext cx="108012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3728" y="3573016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573016"/>
                <a:ext cx="108012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84483" y="2884294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483" y="2884294"/>
                <a:ext cx="108012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9612" y="3578282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3578282"/>
                <a:ext cx="108012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640263" y="230975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7764" y="231625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7764" y="289079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9408" y="289079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" name="Полилиния 13"/>
          <p:cNvSpPr/>
          <p:nvPr/>
        </p:nvSpPr>
        <p:spPr>
          <a:xfrm>
            <a:off x="1679408" y="2383079"/>
            <a:ext cx="268182" cy="222679"/>
          </a:xfrm>
          <a:custGeom>
            <a:avLst/>
            <a:gdLst>
              <a:gd name="connsiteX0" fmla="*/ 33974 w 268182"/>
              <a:gd name="connsiteY0" fmla="*/ 13228 h 255599"/>
              <a:gd name="connsiteX1" fmla="*/ 199227 w 268182"/>
              <a:gd name="connsiteY1" fmla="*/ 13228 h 255599"/>
              <a:gd name="connsiteX2" fmla="*/ 232278 w 268182"/>
              <a:gd name="connsiteY2" fmla="*/ 35262 h 255599"/>
              <a:gd name="connsiteX3" fmla="*/ 254311 w 268182"/>
              <a:gd name="connsiteY3" fmla="*/ 68312 h 255599"/>
              <a:gd name="connsiteX4" fmla="*/ 254311 w 268182"/>
              <a:gd name="connsiteY4" fmla="*/ 211532 h 255599"/>
              <a:gd name="connsiteX5" fmla="*/ 221261 w 268182"/>
              <a:gd name="connsiteY5" fmla="*/ 233565 h 255599"/>
              <a:gd name="connsiteX6" fmla="*/ 155160 w 268182"/>
              <a:gd name="connsiteY6" fmla="*/ 255599 h 255599"/>
              <a:gd name="connsiteX7" fmla="*/ 67025 w 268182"/>
              <a:gd name="connsiteY7" fmla="*/ 233565 h 255599"/>
              <a:gd name="connsiteX8" fmla="*/ 33974 w 268182"/>
              <a:gd name="connsiteY8" fmla="*/ 211532 h 255599"/>
              <a:gd name="connsiteX9" fmla="*/ 923 w 268182"/>
              <a:gd name="connsiteY9" fmla="*/ 145430 h 255599"/>
              <a:gd name="connsiteX10" fmla="*/ 923 w 268182"/>
              <a:gd name="connsiteY10" fmla="*/ 101363 h 25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8182" h="255599">
                <a:moveTo>
                  <a:pt x="33974" y="13228"/>
                </a:moveTo>
                <a:cubicBezTo>
                  <a:pt x="105409" y="-1059"/>
                  <a:pt x="109526" y="-7472"/>
                  <a:pt x="199227" y="13228"/>
                </a:cubicBezTo>
                <a:cubicBezTo>
                  <a:pt x="212129" y="16205"/>
                  <a:pt x="221261" y="27917"/>
                  <a:pt x="232278" y="35262"/>
                </a:cubicBezTo>
                <a:cubicBezTo>
                  <a:pt x="239622" y="46279"/>
                  <a:pt x="248390" y="56469"/>
                  <a:pt x="254311" y="68312"/>
                </a:cubicBezTo>
                <a:cubicBezTo>
                  <a:pt x="276174" y="112039"/>
                  <a:pt x="269105" y="167150"/>
                  <a:pt x="254311" y="211532"/>
                </a:cubicBezTo>
                <a:cubicBezTo>
                  <a:pt x="250124" y="224093"/>
                  <a:pt x="233360" y="228188"/>
                  <a:pt x="221261" y="233565"/>
                </a:cubicBezTo>
                <a:cubicBezTo>
                  <a:pt x="200037" y="242998"/>
                  <a:pt x="155160" y="255599"/>
                  <a:pt x="155160" y="255599"/>
                </a:cubicBezTo>
                <a:cubicBezTo>
                  <a:pt x="134205" y="251408"/>
                  <a:pt x="89611" y="244858"/>
                  <a:pt x="67025" y="233565"/>
                </a:cubicBezTo>
                <a:cubicBezTo>
                  <a:pt x="55182" y="227644"/>
                  <a:pt x="44991" y="218876"/>
                  <a:pt x="33974" y="211532"/>
                </a:cubicBezTo>
                <a:cubicBezTo>
                  <a:pt x="18106" y="187730"/>
                  <a:pt x="5070" y="174456"/>
                  <a:pt x="923" y="145430"/>
                </a:cubicBezTo>
                <a:cubicBezTo>
                  <a:pt x="-1154" y="130889"/>
                  <a:pt x="923" y="116052"/>
                  <a:pt x="923" y="1013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2039439" y="2496405"/>
            <a:ext cx="40832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1955570" y="3140968"/>
            <a:ext cx="492194" cy="98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1947590" y="2500920"/>
            <a:ext cx="7979" cy="6400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2447764" y="2510727"/>
            <a:ext cx="7979" cy="6400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0" y="4191471"/>
                <a:ext cx="9036496" cy="67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5) </a:t>
                </a:r>
                <a:r>
                  <a:rPr lang="ru-RU" dirty="0" smtClean="0"/>
                  <a:t>ищется перспективная клетка (с наибольшим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/>
                          </a:rPr>
                          <m:t>∆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)</a:t>
                </a:r>
                <a:r>
                  <a:rPr lang="ru-RU" dirty="0" smtClean="0"/>
                  <a:t>, </a:t>
                </a:r>
                <a:r>
                  <a:rPr lang="ru-RU" dirty="0"/>
                  <a:t>строится контур, определяется величина сдвига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91471"/>
                <a:ext cx="9036496" cy="672620"/>
              </a:xfrm>
              <a:prstGeom prst="rect">
                <a:avLst/>
              </a:prstGeom>
              <a:blipFill rotWithShape="1">
                <a:blip r:embed="rId8"/>
                <a:stretch>
                  <a:fillRect l="-540" t="-4545" b="-1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28498" y="4509120"/>
                <a:ext cx="5463982" cy="39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θ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𝑗𝑜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</m:e>
                    </m:func>
                  </m:oMath>
                </a14:m>
                <a:r>
                  <a:rPr lang="ru-RU" dirty="0"/>
                  <a:t> 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;    </m:t>
                    </m:r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498" y="4509120"/>
                <a:ext cx="5463982" cy="394660"/>
              </a:xfrm>
              <a:prstGeom prst="rect">
                <a:avLst/>
              </a:prstGeom>
              <a:blipFill rotWithShape="1">
                <a:blip r:embed="rId9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5491" y="5562274"/>
                <a:ext cx="1918237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/>
                            </a:rPr>
                            <m:t>Новые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" y="5562274"/>
                <a:ext cx="1918237" cy="395621"/>
              </a:xfrm>
              <a:prstGeom prst="rect">
                <a:avLst/>
              </a:prstGeom>
              <a:blipFill rotWithShape="1"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985562" y="5325211"/>
                <a:ext cx="2232248" cy="402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 smtClean="0">
                            <a:latin typeface="Cambria Math"/>
                          </a:rPr>
                          <m:t>𝜽</m:t>
                        </m:r>
                      </m:e>
                      <m:sub>
                        <m:sSub>
                          <m:sSubPr>
                            <m:ctrlPr>
                              <a:rPr lang="ru-RU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𝒋𝒐</m:t>
                        </m:r>
                      </m:sub>
                    </m:sSub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62" y="5325211"/>
                <a:ext cx="2232248" cy="402033"/>
              </a:xfrm>
              <a:prstGeom prst="rect">
                <a:avLst/>
              </a:prstGeom>
              <a:blipFill rotWithShape="1">
                <a:blip r:embed="rId11"/>
                <a:stretch>
                  <a:fillRect l="-2459" t="-7576"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015716" y="5727244"/>
                <a:ext cx="1296144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  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/>
                          </a:rPr>
                          <m:t>𝜽</m:t>
                        </m:r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𝒋𝒐</m:t>
                        </m:r>
                      </m:sub>
                    </m:sSub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6" y="5727244"/>
                <a:ext cx="1296144" cy="395621"/>
              </a:xfrm>
              <a:prstGeom prst="rect">
                <a:avLst/>
              </a:prstGeom>
              <a:blipFill rotWithShape="1">
                <a:blip r:embed="rId12"/>
                <a:stretch>
                  <a:fillRect l="-4245" t="-7813" b="-1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Левая фигурная скобка 28"/>
          <p:cNvSpPr/>
          <p:nvPr/>
        </p:nvSpPr>
        <p:spPr>
          <a:xfrm>
            <a:off x="1867835" y="5384085"/>
            <a:ext cx="117727" cy="7480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9778773"/>
                  </p:ext>
                </p:extLst>
              </p:nvPr>
            </p:nvGraphicFramePr>
            <p:xfrm>
              <a:off x="4546189" y="4937124"/>
              <a:ext cx="3567171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057"/>
                    <a:gridCol w="1189057"/>
                    <a:gridCol w="1189057"/>
                  </a:tblGrid>
                  <a:tr h="292076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4</m:t>
                              </m:r>
                            </m:oMath>
                          </a14:m>
                          <a:r>
                            <a:rPr lang="ru-RU" dirty="0" smtClean="0"/>
                            <a:t>  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574388">
                    <a:tc>
                      <a:txBody>
                        <a:bodyPr/>
                        <a:lstStyle/>
                        <a:p>
                          <a:pPr algn="ctr"/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</a:p>
                      </a:txBody>
                      <a:tcPr/>
                    </a:tc>
                  </a:tr>
                  <a:tr h="4616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r>
                            <a:rPr lang="ru-RU" dirty="0" smtClean="0"/>
                            <a:t>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5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9778773"/>
                  </p:ext>
                </p:extLst>
              </p:nvPr>
            </p:nvGraphicFramePr>
            <p:xfrm>
              <a:off x="4546189" y="4937124"/>
              <a:ext cx="3567171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057"/>
                    <a:gridCol w="1189057"/>
                    <a:gridCol w="1189057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513" t="-1667" r="-100000" b="-3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200513" t="-1667" b="-37666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513" t="-58095" r="-2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513" t="-58095" r="-1000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3</a:t>
                          </a: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513" t="-158095" r="-2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513" t="-158095" r="-1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200513" t="-158095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31" name="Прямая соединительная линия 30"/>
          <p:cNvCxnSpPr/>
          <p:nvPr/>
        </p:nvCxnSpPr>
        <p:spPr>
          <a:xfrm>
            <a:off x="7308304" y="5718272"/>
            <a:ext cx="1440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0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Если в ТЗЛП 100 поставщиков и 10 потребителей, то сколько будет в матрице решения пустых (незаполненных клеток)?</a:t>
            </a:r>
          </a:p>
          <a:p>
            <a:pPr algn="ctr"/>
            <a:r>
              <a:rPr lang="ru-RU" dirty="0" smtClean="0"/>
              <a:t>а) 109</a:t>
            </a:r>
          </a:p>
          <a:p>
            <a:pPr algn="ctr"/>
            <a:r>
              <a:rPr lang="ru-RU" dirty="0" smtClean="0"/>
              <a:t>б)  891</a:t>
            </a:r>
          </a:p>
          <a:p>
            <a:pPr algn="ctr"/>
            <a:r>
              <a:rPr lang="ru-RU" dirty="0" smtClean="0"/>
              <a:t>в)  110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56" y="3106128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 Дана ТЗЛП,                        укажите решение по методу минимального элемента  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7637550"/>
                  </p:ext>
                </p:extLst>
              </p:nvPr>
            </p:nvGraphicFramePr>
            <p:xfrm>
              <a:off x="89756" y="3475460"/>
              <a:ext cx="2520279" cy="14984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/>
                    <a:gridCol w="840093"/>
                    <a:gridCol w="840093"/>
                  </a:tblGrid>
                  <a:tr h="333756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600" b="1" i="1" smtClean="0"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r>
                            <a:rPr lang="ru-RU" sz="1600" b="1" dirty="0" smtClean="0"/>
                            <a:t>          </a:t>
                          </a:r>
                          <a:endParaRPr lang="ru-RU" sz="1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523884"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i="1" dirty="0" smtClean="0">
                            <a:solidFill>
                              <a:schemeClr val="bg1"/>
                            </a:solidFill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1" i="1" dirty="0" smtClean="0">
                            <a:solidFill>
                              <a:schemeClr val="bg1"/>
                            </a:solidFill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r>
                            <a:rPr lang="ru-RU" sz="1600" b="1" dirty="0" smtClean="0">
                              <a:solidFill>
                                <a:schemeClr val="bg1"/>
                              </a:solidFill>
                            </a:rPr>
                            <a:t>        </a:t>
                          </a:r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7637550"/>
                  </p:ext>
                </p:extLst>
              </p:nvPr>
            </p:nvGraphicFramePr>
            <p:xfrm>
              <a:off x="89756" y="3475460"/>
              <a:ext cx="2520279" cy="14984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/>
                    <a:gridCol w="840093"/>
                    <a:gridCol w="840093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460" r="-101460" b="-3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r="-725" b="-369091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25" t="-57895" r="-200000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  <a:endParaRPr lang="ru-RU" sz="1600" b="1" dirty="0" smtClean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25" t="-156250" r="-2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  <a:endParaRPr lang="ru-RU" sz="1600" b="1" dirty="0" smtClean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  <a:endParaRPr lang="ru-RU" sz="1600" b="1" dirty="0" smtClean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035188"/>
                  </p:ext>
                </p:extLst>
              </p:nvPr>
            </p:nvGraphicFramePr>
            <p:xfrm>
              <a:off x="3419872" y="3493215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/>
                    <a:gridCol w="840093"/>
                    <a:gridCol w="840093"/>
                  </a:tblGrid>
                  <a:tr h="333756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600" b="1" i="1" smtClean="0"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r>
                            <a:rPr lang="ru-RU" sz="1600" b="1" dirty="0" smtClean="0"/>
                            <a:t>          </a:t>
                          </a:r>
                          <a:endParaRPr lang="ru-RU" sz="1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i="1" dirty="0" smtClean="0">
                            <a:solidFill>
                              <a:schemeClr val="bg1"/>
                            </a:solidFill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1" i="1" dirty="0" smtClean="0">
                            <a:solidFill>
                              <a:schemeClr val="bg1"/>
                            </a:solidFill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r>
                            <a:rPr lang="ru-RU" sz="1600" b="1" dirty="0" smtClean="0">
                              <a:solidFill>
                                <a:schemeClr val="bg1"/>
                              </a:solidFill>
                            </a:rPr>
                            <a:t>        </a:t>
                          </a:r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035188"/>
                  </p:ext>
                </p:extLst>
              </p:nvPr>
            </p:nvGraphicFramePr>
            <p:xfrm>
              <a:off x="3419872" y="3493215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/>
                    <a:gridCol w="840093"/>
                    <a:gridCol w="840093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730" r="-101460" b="-37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275" r="-725" b="-370909"/>
                          </a:stretch>
                        </a:blip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7292" r="-200000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57292" r="-2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993013"/>
                  </p:ext>
                </p:extLst>
              </p:nvPr>
            </p:nvGraphicFramePr>
            <p:xfrm>
              <a:off x="6471985" y="3475460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/>
                    <a:gridCol w="840093"/>
                    <a:gridCol w="840093"/>
                  </a:tblGrid>
                  <a:tr h="333756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600" b="1" i="1" smtClean="0"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r>
                            <a:rPr lang="ru-RU" sz="1600" b="1" dirty="0" smtClean="0"/>
                            <a:t>          </a:t>
                          </a:r>
                          <a:endParaRPr lang="ru-RU" sz="1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i="1" dirty="0" smtClean="0">
                            <a:solidFill>
                              <a:schemeClr val="bg1"/>
                            </a:solidFill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1" i="1" dirty="0" smtClean="0">
                            <a:solidFill>
                              <a:schemeClr val="bg1"/>
                            </a:solidFill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r>
                            <a:rPr lang="ru-RU" sz="1600" b="1" dirty="0" smtClean="0">
                              <a:solidFill>
                                <a:schemeClr val="bg1"/>
                              </a:solidFill>
                            </a:rPr>
                            <a:t>        </a:t>
                          </a:r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993013"/>
                  </p:ext>
                </p:extLst>
              </p:nvPr>
            </p:nvGraphicFramePr>
            <p:xfrm>
              <a:off x="6471985" y="3475460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/>
                    <a:gridCol w="840093"/>
                    <a:gridCol w="840093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460" r="-101460" b="-37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r="-725" b="-370909"/>
                          </a:stretch>
                        </a:blip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25" t="-57292" r="-200000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25" t="-157292" r="-2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050651"/>
                  </p:ext>
                </p:extLst>
              </p:nvPr>
            </p:nvGraphicFramePr>
            <p:xfrm>
              <a:off x="3419872" y="5085184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/>
                    <a:gridCol w="840093"/>
                    <a:gridCol w="840093"/>
                  </a:tblGrid>
                  <a:tr h="333756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600" b="1" i="1" smtClean="0"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r>
                            <a:rPr lang="ru-RU" sz="1600" b="1" dirty="0" smtClean="0"/>
                            <a:t>          </a:t>
                          </a:r>
                          <a:endParaRPr lang="ru-RU" sz="1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i="1" dirty="0" smtClean="0">
                            <a:solidFill>
                              <a:schemeClr val="bg1"/>
                            </a:solidFill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1" i="1" dirty="0" smtClean="0">
                            <a:solidFill>
                              <a:schemeClr val="bg1"/>
                            </a:solidFill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r>
                            <a:rPr lang="ru-RU" sz="1600" b="1" dirty="0" smtClean="0">
                              <a:solidFill>
                                <a:schemeClr val="bg1"/>
                              </a:solidFill>
                            </a:rPr>
                            <a:t>        </a:t>
                          </a:r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050651"/>
                  </p:ext>
                </p:extLst>
              </p:nvPr>
            </p:nvGraphicFramePr>
            <p:xfrm>
              <a:off x="3419872" y="5085184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/>
                    <a:gridCol w="840093"/>
                    <a:gridCol w="840093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730" r="-101460" b="-37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99275" r="-725" b="-370909"/>
                          </a:stretch>
                        </a:blip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57292" r="-200000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57292" r="-2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2990874" y="3933056"/>
            <a:ext cx="4320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1.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084168" y="3953288"/>
            <a:ext cx="4320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990874" y="5661248"/>
            <a:ext cx="4320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3.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5285302"/>
                  </p:ext>
                </p:extLst>
              </p:nvPr>
            </p:nvGraphicFramePr>
            <p:xfrm>
              <a:off x="6455061" y="5094200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/>
                    <a:gridCol w="840093"/>
                    <a:gridCol w="840093"/>
                  </a:tblGrid>
                  <a:tr h="333756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sz="1600" b="1" i="1" smtClean="0">
                                  <a:latin typeface="Cambria Math"/>
                                </a:rPr>
                                <m:t>𝟓</m:t>
                              </m:r>
                            </m:oMath>
                          </a14:m>
                          <a:r>
                            <a:rPr lang="ru-RU" sz="1600" b="1" dirty="0" smtClean="0"/>
                            <a:t>          </a:t>
                          </a:r>
                          <a:endParaRPr lang="ru-RU" sz="1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i="1" dirty="0" smtClean="0">
                            <a:solidFill>
                              <a:schemeClr val="bg1"/>
                            </a:solidFill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1" i="1" dirty="0" smtClean="0">
                            <a:solidFill>
                              <a:schemeClr val="bg1"/>
                            </a:solidFill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600" b="1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r>
                            <a:rPr lang="ru-RU" sz="1600" b="1" dirty="0" smtClean="0">
                              <a:solidFill>
                                <a:schemeClr val="bg1"/>
                              </a:solidFill>
                            </a:rPr>
                            <a:t>        </a:t>
                          </a:r>
                          <a:endParaRPr lang="ru-RU" sz="1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5285302"/>
                  </p:ext>
                </p:extLst>
              </p:nvPr>
            </p:nvGraphicFramePr>
            <p:xfrm>
              <a:off x="6455061" y="5094200"/>
              <a:ext cx="2520279" cy="1503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093"/>
                    <a:gridCol w="840093"/>
                    <a:gridCol w="840093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1460" t="-1818" r="-101460" b="-3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t="-1818" r="-725" b="-369091"/>
                          </a:stretch>
                        </a:blip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725" t="-58947" r="-200000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3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840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725" t="-157292" r="-2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4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1600" b="1" dirty="0" smtClean="0"/>
                            <a:t>5</a:t>
                          </a:r>
                        </a:p>
                        <a:p>
                          <a:pPr algn="l"/>
                          <a:r>
                            <a:rPr lang="ru-RU" sz="1600" b="1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sz="16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6019088" y="5661248"/>
            <a:ext cx="4320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2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altLang="ru-RU" dirty="0" smtClean="0"/>
              <a:t>Задача о назначениях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65790"/>
              </p:ext>
            </p:extLst>
          </p:nvPr>
        </p:nvGraphicFramePr>
        <p:xfrm>
          <a:off x="755577" y="4077072"/>
          <a:ext cx="5706084" cy="222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4343"/>
                <a:gridCol w="1177210"/>
                <a:gridCol w="1162368"/>
                <a:gridCol w="1152163"/>
              </a:tblGrid>
              <a:tr h="576064"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 Работники (потенциальные исполнители работ)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Затраты на выполнение работы (руб.)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58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bg1"/>
                          </a:solidFill>
                          <a:effectLst/>
                        </a:rPr>
                        <a:t>Р1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bg1"/>
                          </a:solidFill>
                          <a:effectLst/>
                        </a:rPr>
                        <a:t>Р2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bg1"/>
                          </a:solidFill>
                          <a:effectLst/>
                        </a:rPr>
                        <a:t>Р3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293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И1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2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964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И2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2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4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925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И3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5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8849" y="1854696"/>
            <a:ext cx="822144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Три работы могут быть выполнены каждая любым из трех работников, затраты на их выполнение представлены в таблице.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Следует распределить работы между исполнителями так, </a:t>
            </a:r>
            <a:r>
              <a:rPr lang="ru-RU" altLang="ru-RU" sz="2000" dirty="0" smtClean="0">
                <a:ea typeface="Times New Roman" pitchFamily="18" charset="0"/>
              </a:rPr>
              <a:t>чтобы каждая </a:t>
            </a:r>
            <a:r>
              <a:rPr lang="ru-RU" altLang="ru-RU" sz="2000" dirty="0">
                <a:ea typeface="Times New Roman" pitchFamily="18" charset="0"/>
              </a:rPr>
              <a:t>работа </a:t>
            </a:r>
            <a:r>
              <a:rPr lang="ru-RU" altLang="ru-RU" sz="2000" dirty="0" smtClean="0">
                <a:ea typeface="Times New Roman" pitchFamily="18" charset="0"/>
              </a:rPr>
              <a:t>выполнялась </a:t>
            </a:r>
            <a:r>
              <a:rPr lang="ru-RU" altLang="ru-RU" sz="2000" dirty="0">
                <a:ea typeface="Times New Roman" pitchFamily="18" charset="0"/>
              </a:rPr>
              <a:t>одним исполнителем, а один исполнитель </a:t>
            </a:r>
            <a:r>
              <a:rPr lang="ru-RU" altLang="ru-RU" sz="2000" dirty="0" smtClean="0">
                <a:ea typeface="Times New Roman" pitchFamily="18" charset="0"/>
              </a:rPr>
              <a:t>мог </a:t>
            </a:r>
            <a:r>
              <a:rPr lang="ru-RU" altLang="ru-RU" sz="2000" dirty="0">
                <a:ea typeface="Times New Roman" pitchFamily="18" charset="0"/>
              </a:rPr>
              <a:t>выполнить только одну </a:t>
            </a:r>
            <a:r>
              <a:rPr lang="ru-RU" altLang="ru-RU" sz="2000" dirty="0" smtClean="0">
                <a:ea typeface="Times New Roman" pitchFamily="18" charset="0"/>
              </a:rPr>
              <a:t>работу, при этом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затраты на выполнение всех работ были бы минимальными.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altLang="ru-RU" dirty="0" smtClean="0"/>
              <a:t>Формализация постановки задачи </a:t>
            </a:r>
            <a:br>
              <a:rPr lang="ru-RU" altLang="ru-RU" dirty="0" smtClean="0"/>
            </a:br>
            <a:r>
              <a:rPr lang="ru-RU" altLang="ru-RU" dirty="0" smtClean="0"/>
              <a:t>о назначениях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9180" y="3866441"/>
                <a:ext cx="9036496" cy="1874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solidFill>
                      <a:srgbClr val="FF0000"/>
                    </a:solidFill>
                  </a:rPr>
                  <a:t>Дано: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- </a:t>
                </a:r>
                <a:r>
                  <a:rPr lang="ru-RU" dirty="0" smtClean="0"/>
                  <a:t>затраты на выполнение </a:t>
                </a:r>
                <a:r>
                  <a:rPr lang="en-US" i="1" dirty="0" smtClean="0"/>
                  <a:t>j</a:t>
                </a:r>
                <a:r>
                  <a:rPr lang="ru-RU" dirty="0" smtClean="0"/>
                  <a:t> </a:t>
                </a:r>
                <a:r>
                  <a:rPr lang="en-US" dirty="0" smtClean="0"/>
                  <a:t>–</a:t>
                </a:r>
                <a:r>
                  <a:rPr lang="ru-RU" dirty="0" smtClean="0"/>
                  <a:t>ой работы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 smtClean="0"/>
                  <a:t>-</a:t>
                </a:r>
                <a:r>
                  <a:rPr lang="ru-RU" dirty="0"/>
                  <a:t>м</a:t>
                </a:r>
                <a:r>
                  <a:rPr lang="ru-RU" dirty="0" smtClean="0"/>
                  <a:t> исполнителем,</a:t>
                </a:r>
                <a:r>
                  <a:rPr lang="en-US" dirty="0" smtClean="0"/>
                  <a:t> [</a:t>
                </a:r>
                <a:r>
                  <a:rPr lang="ru-RU" dirty="0" smtClean="0"/>
                  <a:t>руб.</a:t>
                </a:r>
                <a:r>
                  <a:rPr lang="en-US" dirty="0"/>
                  <a:t>]</a:t>
                </a:r>
                <a:r>
                  <a:rPr lang="ru-RU" dirty="0" smtClean="0"/>
                  <a:t>;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𝒊</m:t>
                    </m:r>
                    <m:r>
                      <a:rPr lang="ru-RU" b="1" i="1" smtClean="0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𝒋</m:t>
                    </m:r>
                    <m:r>
                      <a:rPr lang="ru-RU" b="1" i="1">
                        <a:latin typeface="Cambria Math"/>
                      </a:rPr>
                      <m:t>=</m:t>
                    </m:r>
                    <m:r>
                      <a:rPr lang="ru-RU" b="1" i="1">
                        <a:latin typeface="Cambria Math"/>
                      </a:rPr>
                      <m:t>𝟏</m:t>
                    </m:r>
                    <m:r>
                      <a:rPr lang="ru-RU" b="1" i="1">
                        <a:latin typeface="Cambria Math"/>
                      </a:rPr>
                      <m:t>,</m:t>
                    </m:r>
                    <m:r>
                      <a:rPr lang="ru-RU" b="1" i="1">
                        <a:latin typeface="Cambria Math"/>
                      </a:rPr>
                      <m:t>𝟐</m:t>
                    </m:r>
                    <m:r>
                      <a:rPr lang="ru-RU" b="1" i="1" smtClean="0">
                        <a:latin typeface="Cambria Math"/>
                      </a:rPr>
                      <m:t>,</m:t>
                    </m:r>
                    <m:r>
                      <a:rPr lang="ru-RU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ru-RU" b="1" dirty="0" smtClean="0"/>
                  <a:t>;</a:t>
                </a:r>
              </a:p>
              <a:p>
                <a:r>
                  <a:rPr lang="ru-RU" dirty="0" smtClean="0"/>
                  <a:t> один исполнитель выполняет одну работу;</a:t>
                </a:r>
              </a:p>
              <a:p>
                <a:r>
                  <a:rPr lang="ru-RU" dirty="0" smtClean="0"/>
                  <a:t> одна работа выполняется одним исполнителем.</a:t>
                </a:r>
                <a:endParaRPr lang="ru-RU" dirty="0"/>
              </a:p>
              <a:p>
                <a:r>
                  <a:rPr lang="ru-RU" dirty="0" smtClean="0">
                    <a:solidFill>
                      <a:srgbClr val="FF0000"/>
                    </a:solidFill>
                  </a:rPr>
                  <a:t>Найти: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 │</a:t>
                </a:r>
                <a:r>
                  <a:rPr lang="en-US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│→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 Z(X)</a:t>
                </a:r>
                <a:r>
                  <a:rPr lang="ru-RU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Z(X)</a:t>
                </a:r>
                <a:r>
                  <a:rPr lang="ru-RU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-затраты, </a:t>
                </a:r>
                <a:endParaRPr lang="ru-RU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80" y="3866441"/>
                <a:ext cx="9036496" cy="1874103"/>
              </a:xfrm>
              <a:prstGeom prst="rect">
                <a:avLst/>
              </a:prstGeom>
              <a:blipFill rotWithShape="1">
                <a:blip r:embed="rId2"/>
                <a:stretch>
                  <a:fillRect l="-742" t="-1623" b="-32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71611"/>
              </p:ext>
            </p:extLst>
          </p:nvPr>
        </p:nvGraphicFramePr>
        <p:xfrm>
          <a:off x="251520" y="1556792"/>
          <a:ext cx="5706084" cy="222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4343"/>
                <a:gridCol w="1177210"/>
                <a:gridCol w="1162368"/>
                <a:gridCol w="1152163"/>
              </a:tblGrid>
              <a:tr h="0"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 Работники (потенциальные исполнители работ)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Затраты на выполнение работы (руб.)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58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bg1"/>
                          </a:solidFill>
                          <a:effectLst/>
                        </a:rPr>
                        <a:t>Р1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bg1"/>
                          </a:solidFill>
                          <a:effectLst/>
                        </a:rPr>
                        <a:t>Р2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bg1"/>
                          </a:solidFill>
                          <a:effectLst/>
                        </a:rPr>
                        <a:t>Р3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293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И1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2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964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И2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2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4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925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И3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5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Левая фигурная скобка 13"/>
          <p:cNvSpPr/>
          <p:nvPr/>
        </p:nvSpPr>
        <p:spPr>
          <a:xfrm>
            <a:off x="1475656" y="5773560"/>
            <a:ext cx="117727" cy="7480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1585" y="5949280"/>
                <a:ext cx="936104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85" y="5949280"/>
                <a:ext cx="936104" cy="395621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3688" y="5773560"/>
                <a:ext cx="698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 smtClean="0"/>
                  <a:t>-й исполнителю поручается </a:t>
                </a:r>
                <a:r>
                  <a:rPr lang="ru-RU" dirty="0"/>
                  <a:t>выполнение </a:t>
                </a:r>
                <a:r>
                  <a:rPr lang="en-US" i="1" dirty="0"/>
                  <a:t>j</a:t>
                </a:r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ой работы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773560"/>
                <a:ext cx="698477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98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763688" y="6160235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0, в противном случае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1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altLang="ru-RU" dirty="0" smtClean="0"/>
              <a:t>Математическая постановка задачи о назначениях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504" y="1628800"/>
                <a:ext cx="4176464" cy="5225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solidFill>
                      <a:srgbClr val="FF0000"/>
                    </a:solidFill>
                  </a:rPr>
                  <a:t>Дано: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- </a:t>
                </a:r>
                <a:r>
                  <a:rPr lang="ru-RU" sz="2000" dirty="0"/>
                  <a:t>затраты на выполнение </a:t>
                </a:r>
                <a:r>
                  <a:rPr lang="en-US" sz="2000" i="1" dirty="0"/>
                  <a:t>j</a:t>
                </a:r>
                <a:r>
                  <a:rPr lang="ru-RU" sz="2000" dirty="0"/>
                  <a:t> </a:t>
                </a:r>
                <a:r>
                  <a:rPr lang="en-US" sz="2000" dirty="0"/>
                  <a:t>–</a:t>
                </a:r>
                <a:r>
                  <a:rPr lang="ru-RU" sz="2000" dirty="0"/>
                  <a:t>ой работы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dirty="0"/>
                  <a:t>-м исполнителем,</a:t>
                </a:r>
                <a:r>
                  <a:rPr lang="en-US" sz="2000" dirty="0"/>
                  <a:t> [</a:t>
                </a:r>
                <a:r>
                  <a:rPr lang="ru-RU" sz="2000" dirty="0"/>
                  <a:t>руб.</a:t>
                </a:r>
                <a:r>
                  <a:rPr lang="en-US" sz="2000" dirty="0"/>
                  <a:t>]</a:t>
                </a:r>
                <a:r>
                  <a:rPr lang="ru-RU" sz="2000" dirty="0"/>
                  <a:t>;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𝒊</m:t>
                    </m:r>
                    <m:r>
                      <a:rPr lang="ru-RU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𝒋</m:t>
                    </m:r>
                    <m:r>
                      <a:rPr lang="ru-RU" sz="2000" b="1" i="1">
                        <a:latin typeface="Cambria Math"/>
                      </a:rPr>
                      <m:t>=</m:t>
                    </m:r>
                    <m:r>
                      <a:rPr lang="ru-RU" sz="2000" b="1" i="1">
                        <a:latin typeface="Cambria Math"/>
                      </a:rPr>
                      <m:t>𝟏</m:t>
                    </m:r>
                    <m:r>
                      <a:rPr lang="ru-RU" sz="2000" b="1" i="1">
                        <a:latin typeface="Cambria Math"/>
                      </a:rPr>
                      <m:t>,</m:t>
                    </m:r>
                    <m:r>
                      <a:rPr lang="ru-RU" sz="2000" b="1" i="1">
                        <a:latin typeface="Cambria Math"/>
                      </a:rPr>
                      <m:t>𝟐</m:t>
                    </m:r>
                    <m:r>
                      <a:rPr lang="ru-RU" sz="2000" b="1" i="1">
                        <a:latin typeface="Cambria Math"/>
                      </a:rPr>
                      <m:t>,</m:t>
                    </m:r>
                    <m:r>
                      <a:rPr lang="ru-RU" sz="2000" b="1" i="1">
                        <a:latin typeface="Cambria Math"/>
                      </a:rPr>
                      <m:t>𝟑</m:t>
                    </m:r>
                  </m:oMath>
                </a14:m>
                <a:r>
                  <a:rPr lang="ru-RU" sz="2000" b="1" dirty="0"/>
                  <a:t>;</a:t>
                </a:r>
              </a:p>
              <a:p>
                <a:r>
                  <a:rPr lang="ru-RU" sz="2000" dirty="0"/>
                  <a:t> один исполнитель выполняет одну работу;</a:t>
                </a:r>
              </a:p>
              <a:p>
                <a:r>
                  <a:rPr lang="ru-RU" sz="2000" dirty="0"/>
                  <a:t> одна работа выполняется одним исполнителем </a:t>
                </a:r>
                <a:endParaRPr lang="ru-RU" sz="2000" dirty="0" smtClean="0"/>
              </a:p>
              <a:p>
                <a:r>
                  <a:rPr lang="ru-RU" sz="2000" dirty="0" smtClean="0">
                    <a:solidFill>
                      <a:srgbClr val="FF0000"/>
                    </a:solidFill>
                  </a:rPr>
                  <a:t>Найти:</a:t>
                </a:r>
              </a:p>
              <a:p>
                <a:pPr marL="0" indent="0">
                  <a:buNone/>
                </a:pP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│</a:t>
                </a:r>
                <a:r>
                  <a:rPr lang="en-US" b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│→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 Z(X)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Z(X)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-затраты, </a:t>
                </a:r>
                <a:endParaRPr lang="ru-RU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latin typeface="Cambria Math"/>
                          <a:ea typeface="Cambria Math"/>
                        </a:rPr>
                        <m:t>={1,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0},</m:t>
                      </m:r>
                      <m:r>
                        <m:rPr>
                          <m:nor/>
                        </m:rPr>
                        <a:rPr lang="ru-RU" sz="200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sym typeface="Symbol"/>
                        </a:rPr>
                        <m:t>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dirty="0"/>
                  <a:t>1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/>
                  <a:t>-й исполнителю поручается выполнение </a:t>
                </a:r>
                <a:r>
                  <a:rPr lang="en-US" i="1" dirty="0"/>
                  <a:t>j</a:t>
                </a:r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ой работы </a:t>
                </a:r>
              </a:p>
              <a:p>
                <a:r>
                  <a:rPr lang="ru-RU" dirty="0"/>
                  <a:t>0, в противном случае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628800"/>
                <a:ext cx="4176464" cy="5225854"/>
              </a:xfrm>
              <a:prstGeom prst="rect">
                <a:avLst/>
              </a:prstGeom>
              <a:blipFill rotWithShape="1">
                <a:blip r:embed="rId2"/>
                <a:stretch>
                  <a:fillRect l="-1606" t="-467" r="-51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4355976" y="1988840"/>
                <a:ext cx="4680520" cy="405925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/>
                          </m:nary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→</m:t>
                          </m:r>
                          <m:r>
                            <a:rPr lang="en-US" sz="2400" i="1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/>
                            </a:rPr>
                            <m:t>=1</m:t>
                          </m:r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r>
                            <a:rPr lang="ru-RU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=1,2,3 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/>
                            </a:rPr>
                            <m:t>=1</m:t>
                          </m:r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r>
                            <a:rPr lang="ru-RU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=1,2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,3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={1,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ru-RU" sz="24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400">
                          <a:sym typeface="Symbol"/>
                        </a:rPr>
                        <m:t>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988840"/>
                <a:ext cx="4680520" cy="4059253"/>
              </a:xfrm>
              <a:prstGeom prst="rect">
                <a:avLst/>
              </a:prstGeom>
              <a:blipFill rotWithShape="1">
                <a:blip r:embed="rId3"/>
                <a:stretch>
                  <a:fillRect b="-29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6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altLang="ru-RU" dirty="0" smtClean="0"/>
              <a:t>Математические постановки задач о назначениях и транспортной ЗЛП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79512" y="1972610"/>
                <a:ext cx="4032448" cy="390722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  <m:e/>
                          </m:nary>
                          <m:sSub>
                            <m:sSub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b="0" i="1" smtClean="0">
                                  <a:latin typeface="Cambria Math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→</m:t>
                          </m:r>
                          <m:r>
                            <a:rPr lang="en-US" sz="2200" i="1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200" b="0" i="1" smtClean="0">
                              <a:latin typeface="Cambria Math"/>
                            </a:rPr>
                            <m:t>=1</m:t>
                          </m:r>
                          <m:r>
                            <a:rPr lang="en-US" sz="2200" i="1">
                              <a:latin typeface="Cambria Math"/>
                            </a:rPr>
                            <m:t>, </m:t>
                          </m:r>
                          <m:r>
                            <a:rPr lang="ru-RU" sz="2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=1,..,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200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endParaRPr lang="en-US" sz="9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200" b="0" i="1" smtClean="0">
                              <a:latin typeface="Cambria Math"/>
                            </a:rPr>
                            <m:t>=1</m:t>
                          </m:r>
                          <m:r>
                            <a:rPr lang="en-US" sz="2200" i="1">
                              <a:latin typeface="Cambria Math"/>
                            </a:rPr>
                            <m:t>, </m:t>
                          </m:r>
                          <m:r>
                            <a:rPr lang="ru-RU" sz="2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200" i="1">
                              <a:latin typeface="Cambria Math"/>
                            </a:rPr>
                            <m:t>=1,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..,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  <a:p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ru-RU" sz="2200" b="0" i="1" smtClean="0">
                          <a:latin typeface="Cambria Math"/>
                          <a:ea typeface="Cambria Math"/>
                        </a:rPr>
                        <m:t>={1,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ru-RU" sz="22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200">
                          <a:sym typeface="Symbol"/>
                        </a:rPr>
                        <m:t>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72610"/>
                <a:ext cx="4032448" cy="3907223"/>
              </a:xfrm>
              <a:prstGeom prst="rect">
                <a:avLst/>
              </a:prstGeom>
              <a:blipFill rotWithShape="1">
                <a:blip r:embed="rId2"/>
                <a:stretch>
                  <a:fillRect b="-1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788024" y="1972610"/>
                <a:ext cx="4104456" cy="39226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/>
                          </m:nary>
                          <m:sSub>
                            <m:sSub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b="0" i="1" smtClean="0">
                                  <a:latin typeface="Cambria Math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→</m:t>
                          </m:r>
                          <m:r>
                            <a:rPr lang="en-US" sz="2200" i="1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2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, </m:t>
                          </m:r>
                          <m:r>
                            <a:rPr lang="ru-RU" sz="2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=1,..,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200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2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, </m:t>
                          </m:r>
                          <m:r>
                            <a:rPr lang="ru-RU" sz="2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200" i="1">
                              <a:latin typeface="Cambria Math"/>
                            </a:rPr>
                            <m:t>=1,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..,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200" i="1">
                          <a:latin typeface="Cambria Math"/>
                          <a:ea typeface="Cambria Math"/>
                        </a:rPr>
                        <m:t>≥0,</m:t>
                      </m:r>
                      <m:r>
                        <m:rPr>
                          <m:nor/>
                        </m:rPr>
                        <a:rPr lang="ru-RU" sz="2200">
                          <a:sym typeface="Symbol"/>
                        </a:rPr>
                        <m:t>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024" y="1972610"/>
                <a:ext cx="4104456" cy="39226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9552" y="152780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 назначениях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152957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ТЗЛП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171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по методам решения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20501" y="2636912"/>
            <a:ext cx="44234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/>
              <a:t>Симплекс-метод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/>
              <a:t>Распределительный метод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/>
              <a:t>Метод потенциалов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9512" y="1972610"/>
                <a:ext cx="4032448" cy="393864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𝒁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1" i="1" smtClean="0"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 smtClean="0">
                                  <a:latin typeface="Cambria Math"/>
                                </a:rPr>
                                <m:t>𝒎</m:t>
                              </m:r>
                            </m:sup>
                            <m:e/>
                          </m:nary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000" b="1" i="1" smtClean="0">
                                  <a:latin typeface="Cambria Math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→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𝒎𝒊𝒏</m:t>
                          </m:r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ru-RU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ru-RU" sz="20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/>
                            </a:rPr>
                            <m:t>, </m:t>
                          </m:r>
                          <m:r>
                            <a:rPr lang="ru-RU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/>
                            </a:rPr>
                            <m:t>,..,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ru-RU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ru-RU" sz="20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/>
                            </a:rPr>
                            <m:t>, </m:t>
                          </m:r>
                          <m:r>
                            <a:rPr lang="ru-RU" sz="20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/>
                            </a:rPr>
                            <m:t>,..,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𝒎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  <a:p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ru-RU" sz="2000" b="1" i="1" smtClean="0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ru-RU" sz="20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ru-RU" sz="2000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ru-RU" sz="20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b="1">
                          <a:sym typeface="Symbol"/>
                        </a:rPr>
                        <m:t>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𝒋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72610"/>
                <a:ext cx="4032448" cy="3938642"/>
              </a:xfrm>
              <a:prstGeom prst="rect">
                <a:avLst/>
              </a:prstGeom>
              <a:blipFill rotWithShape="1">
                <a:blip r:embed="rId2"/>
                <a:stretch>
                  <a:fillRect b="-3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27984" y="1646597"/>
            <a:ext cx="471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Какой из методов применим для решения данной задачи?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4391238"/>
            <a:ext cx="3960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Ответ:</a:t>
            </a:r>
          </a:p>
          <a:p>
            <a:endParaRPr lang="ru-RU" sz="800" dirty="0" smtClean="0"/>
          </a:p>
          <a:p>
            <a:pPr marL="342900" indent="-342900">
              <a:buAutoNum type="arabicParenR"/>
            </a:pPr>
            <a:r>
              <a:rPr lang="ru-RU" dirty="0" smtClean="0"/>
              <a:t>1 </a:t>
            </a:r>
          </a:p>
          <a:p>
            <a:pPr marL="342900" indent="-342900">
              <a:buAutoNum type="arabicParenR"/>
            </a:pPr>
            <a:r>
              <a:rPr lang="ru-RU" dirty="0" smtClean="0"/>
              <a:t>2</a:t>
            </a:r>
          </a:p>
          <a:p>
            <a:pPr marL="342900" indent="-342900">
              <a:buAutoNum type="arabicParenR"/>
            </a:pPr>
            <a:r>
              <a:rPr lang="ru-RU" dirty="0" smtClean="0"/>
              <a:t>2 и 3</a:t>
            </a:r>
          </a:p>
          <a:p>
            <a:pPr marL="342900" indent="-342900">
              <a:buAutoNum type="arabicParenR"/>
            </a:pPr>
            <a:r>
              <a:rPr lang="ru-RU" dirty="0" smtClean="0"/>
              <a:t>1, 2 и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0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решения задачи о назначениях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Как задачу ЛП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Симплекс-методом</a:t>
            </a:r>
          </a:p>
          <a:p>
            <a:pPr marL="0" indent="0">
              <a:buNone/>
            </a:pPr>
            <a:r>
              <a:rPr lang="ru-RU" dirty="0" smtClean="0"/>
              <a:t>2) Как транспортную задачу ЛП: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Распределительным методом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Методом потенциалов</a:t>
            </a:r>
          </a:p>
          <a:p>
            <a:pPr marL="0" indent="0">
              <a:buNone/>
            </a:pPr>
            <a:r>
              <a:rPr lang="ru-RU" dirty="0" smtClean="0"/>
              <a:t>3) Специальными алгоритмами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Метод вычеркивания нулевых элементов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2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6995120" cy="1224136"/>
          </a:xfrm>
        </p:spPr>
        <p:txBody>
          <a:bodyPr/>
          <a:lstStyle/>
          <a:p>
            <a:r>
              <a:rPr lang="ru-RU" dirty="0" smtClean="0"/>
              <a:t>Утверждения </a:t>
            </a:r>
            <a:r>
              <a:rPr lang="ru-RU" dirty="0"/>
              <a:t>поиска решения задачи о назначениях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458250"/>
                <a:ext cx="9144000" cy="2497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Все алгоритмы решения задачи о назначениях базируются на двух утверждениях</a:t>
                </a:r>
                <a:endParaRPr lang="en-US" sz="2000" dirty="0" smtClean="0"/>
              </a:p>
              <a:p>
                <a:endParaRPr lang="ru-RU" sz="900" dirty="0" smtClean="0"/>
              </a:p>
              <a:p>
                <a:r>
                  <a:rPr lang="ru-RU" sz="2000" dirty="0" smtClean="0"/>
                  <a:t>1) </a:t>
                </a:r>
                <a:r>
                  <a:rPr lang="ru-RU" sz="2000" dirty="0"/>
                  <a:t>решение задачи не изменится, если к любому столбцу или строке матрицы потерь прибавить (или вычесть) некоторую постоянную величину, т.е. если </a:t>
                </a:r>
                <a:r>
                  <a:rPr lang="ru-RU" sz="2000" dirty="0" smtClean="0"/>
                  <a:t>план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000" dirty="0" smtClean="0"/>
                  <a:t> — </a:t>
                </a:r>
                <a:r>
                  <a:rPr lang="ru-RU" sz="2000" dirty="0"/>
                  <a:t>оптимальный план задачи, то он также оптимален для функции цели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ru-RU" sz="200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с матрицей</a:t>
                </a:r>
                <a:r>
                  <a:rPr lang="en-US" sz="2000" dirty="0" smtClean="0"/>
                  <a:t>  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p>
                        <m:r>
                          <a:rPr lang="ru-RU" sz="20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=│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│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 </a:t>
                </a:r>
                <a:r>
                  <a:rPr lang="ru-RU" sz="20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2000" b="1" i="1" smtClean="0">
                                <a:latin typeface="Cambria Math"/>
                              </a:rPr>
                              <m:t>             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  <m:r>
                          <a:rPr lang="ru-RU" sz="2000" b="1" i="1" smtClean="0">
                            <a:latin typeface="Cambria Math"/>
                          </a:rPr>
                          <m:t>                                                                                                                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const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>
                        <a:sym typeface="Symbol"/>
                      </a:rPr>
                      <m:t></m:t>
                    </m:r>
                    <m:r>
                      <a:rPr lang="en-US" sz="2000" b="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b="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000" b="0" i="1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58250"/>
                <a:ext cx="9144000" cy="2497287"/>
              </a:xfrm>
              <a:prstGeom prst="rect">
                <a:avLst/>
              </a:prstGeom>
              <a:blipFill rotWithShape="1">
                <a:blip r:embed="rId2"/>
                <a:stretch>
                  <a:fillRect l="-667" t="-976" r="-667" b="-21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115965"/>
                <a:ext cx="9144000" cy="74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2) </a:t>
                </a:r>
                <a:r>
                  <a:rPr lang="ru-RU" sz="2000" dirty="0"/>
                  <a:t>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sz="2000" dirty="0"/>
                  <a:t>и найден план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000" dirty="0"/>
                  <a:t>, такой, что 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/>
                          </a:rPr>
                          <m:t>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1" i="1">
                                <a:latin typeface="Cambria Math"/>
                              </a:rPr>
                              <m:t>𝒋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𝒎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000" b="1" i="1">
                                    <a:latin typeface="Cambria Math"/>
                                  </a:rPr>
                                  <m:t>𝒊𝒋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  <m:sub>
                            <m:r>
                              <a:rPr lang="en-US" sz="2000" b="1" i="1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𝟎</m:t>
                        </m:r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/>
                  <a:t>  </a:t>
                </a:r>
                <a:r>
                  <a:rPr lang="ru-RU" sz="2000" dirty="0" smtClean="0"/>
                  <a:t>то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000" dirty="0" smtClean="0"/>
                  <a:t>— </a:t>
                </a:r>
                <a:r>
                  <a:rPr lang="ru-RU" sz="2000" dirty="0"/>
                  <a:t>оптимальный план</a:t>
                </a:r>
                <a:r>
                  <a:rPr lang="ru-RU" sz="2000" dirty="0" smtClean="0"/>
                  <a:t>.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5965"/>
                <a:ext cx="9144000" cy="743665"/>
              </a:xfrm>
              <a:prstGeom prst="rect">
                <a:avLst/>
              </a:prstGeom>
              <a:blipFill rotWithShape="1">
                <a:blip r:embed="rId3"/>
                <a:stretch>
                  <a:fillRect l="-667" t="-65574" b="-53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9041293"/>
                  </p:ext>
                </p:extLst>
              </p:nvPr>
            </p:nvGraphicFramePr>
            <p:xfrm>
              <a:off x="827585" y="4859630"/>
              <a:ext cx="1800198" cy="1521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066"/>
                    <a:gridCol w="600066"/>
                    <a:gridCol w="600066"/>
                  </a:tblGrid>
                  <a:tr h="5165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025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02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9041293"/>
                  </p:ext>
                </p:extLst>
              </p:nvPr>
            </p:nvGraphicFramePr>
            <p:xfrm>
              <a:off x="827585" y="4859630"/>
              <a:ext cx="1800198" cy="1521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066"/>
                    <a:gridCol w="600066"/>
                    <a:gridCol w="600066"/>
                  </a:tblGrid>
                  <a:tr h="5165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5882" r="-100000" b="-1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025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20" t="-109756" r="-202041" b="-1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02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2041" t="-207229" r="-10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30545"/>
              </p:ext>
            </p:extLst>
          </p:nvPr>
        </p:nvGraphicFramePr>
        <p:xfrm>
          <a:off x="3203849" y="4859630"/>
          <a:ext cx="1728192" cy="144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576064"/>
              </a:tblGrid>
              <a:tr h="48323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8323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8323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528" y="5325595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325595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105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83768" y="5312483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·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312483"/>
                <a:ext cx="86409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932040" y="532559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44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7" y="188913"/>
            <a:ext cx="6768481" cy="1069975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dirty="0" smtClean="0"/>
              <a:t>Задача </a:t>
            </a:r>
            <a:r>
              <a:rPr lang="ru-RU" dirty="0" err="1" smtClean="0"/>
              <a:t>вебинара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0722" name="Объект 2"/>
          <p:cNvSpPr>
            <a:spLocks noGrp="1"/>
          </p:cNvSpPr>
          <p:nvPr>
            <p:ph idx="1"/>
          </p:nvPr>
        </p:nvSpPr>
        <p:spPr>
          <a:xfrm>
            <a:off x="107950" y="2076450"/>
            <a:ext cx="9144000" cy="3728814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dirty="0" smtClean="0"/>
              <a:t>Основная</a:t>
            </a:r>
            <a:r>
              <a:rPr lang="ru-RU" dirty="0" smtClean="0"/>
              <a:t> </a:t>
            </a:r>
            <a:r>
              <a:rPr lang="ru-RU" b="1" dirty="0" smtClean="0"/>
              <a:t>задача </a:t>
            </a:r>
            <a:r>
              <a:rPr lang="ru-RU" b="1" dirty="0" err="1" smtClean="0"/>
              <a:t>вебинара</a:t>
            </a:r>
            <a:endParaRPr lang="ru-RU" dirty="0" smtClean="0"/>
          </a:p>
          <a:p>
            <a:pPr marL="0" indent="0">
              <a:spcBef>
                <a:spcPct val="0"/>
              </a:spcBef>
              <a:buNone/>
            </a:pPr>
            <a:r>
              <a:rPr lang="ru-RU" dirty="0" smtClean="0"/>
              <a:t>приобретение практических умений и навыков в составлении и решении задач линейного программирования транспортного типа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6633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6995120" cy="1224136"/>
          </a:xfrm>
        </p:spPr>
        <p:txBody>
          <a:bodyPr/>
          <a:lstStyle/>
          <a:p>
            <a:r>
              <a:rPr lang="ru-RU" dirty="0"/>
              <a:t>Приведение матрицы затрат к нулевым элементам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18943"/>
              </p:ext>
            </p:extLst>
          </p:nvPr>
        </p:nvGraphicFramePr>
        <p:xfrm>
          <a:off x="129730" y="2564904"/>
          <a:ext cx="2592288" cy="18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</a:tblGrid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2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4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5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48478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). Делаем приведение матрицы затрат к нулевым элементам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36357"/>
              </p:ext>
            </p:extLst>
          </p:nvPr>
        </p:nvGraphicFramePr>
        <p:xfrm>
          <a:off x="2843808" y="2564904"/>
          <a:ext cx="504056" cy="18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</a:tblGrid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ru-RU" sz="2000" b="1" dirty="0" smtClean="0">
                          <a:effectLst/>
                        </a:rPr>
                        <a:t>2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-</a:t>
                      </a:r>
                      <a:r>
                        <a:rPr lang="ru-RU" sz="2000" b="1" dirty="0" smtClean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118" y="1933630"/>
                <a:ext cx="1584176" cy="52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fName>
                        <m:e/>
                      </m:func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18" y="1933630"/>
                <a:ext cx="1584176" cy="527773"/>
              </a:xfrm>
              <a:prstGeom prst="rect">
                <a:avLst/>
              </a:prstGeom>
              <a:blipFill rotWithShape="1">
                <a:blip r:embed="rId2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трелка вправо 7"/>
          <p:cNvSpPr/>
          <p:nvPr/>
        </p:nvSpPr>
        <p:spPr>
          <a:xfrm>
            <a:off x="3525260" y="3254887"/>
            <a:ext cx="432048" cy="223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07296"/>
              </p:ext>
            </p:extLst>
          </p:nvPr>
        </p:nvGraphicFramePr>
        <p:xfrm>
          <a:off x="4283968" y="1933630"/>
          <a:ext cx="2592288" cy="18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</a:tblGrid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2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4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2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29572"/>
              </p:ext>
            </p:extLst>
          </p:nvPr>
        </p:nvGraphicFramePr>
        <p:xfrm>
          <a:off x="4283968" y="3887306"/>
          <a:ext cx="2592288" cy="494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</a:tblGrid>
              <a:tr h="49481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-0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64288" y="3887306"/>
                <a:ext cx="1656184" cy="49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fName>
                        <m:e/>
                      </m:func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887306"/>
                <a:ext cx="1656184" cy="492955"/>
              </a:xfrm>
              <a:prstGeom prst="rect">
                <a:avLst/>
              </a:prstGeom>
              <a:blipFill rotWithShape="1"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31761"/>
              </p:ext>
            </p:extLst>
          </p:nvPr>
        </p:nvGraphicFramePr>
        <p:xfrm>
          <a:off x="107504" y="4581128"/>
          <a:ext cx="2592288" cy="18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</a:tblGrid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2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Стрелка влево 17"/>
          <p:cNvSpPr/>
          <p:nvPr/>
        </p:nvSpPr>
        <p:spPr>
          <a:xfrm>
            <a:off x="3059832" y="5238492"/>
            <a:ext cx="32666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3957308" y="5013176"/>
            <a:ext cx="255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Приведенная матрица затрат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6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вычеркивания нулевых элементов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086230"/>
              </p:ext>
            </p:extLst>
          </p:nvPr>
        </p:nvGraphicFramePr>
        <p:xfrm>
          <a:off x="269268" y="3870624"/>
          <a:ext cx="2592288" cy="18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</a:tblGrid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2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14204" y="1352950"/>
                <a:ext cx="9144000" cy="229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2). В приведенной матрице затрат пытаемся вычеркнуть нулевые элементы минимальным числом прямых линий. Если их число будет </a:t>
                </a:r>
                <a:r>
                  <a:rPr lang="en-US" dirty="0" smtClean="0"/>
                  <a:t>k </a:t>
                </a:r>
                <a:r>
                  <a:rPr lang="ru-RU" dirty="0" smtClean="0"/>
                  <a:t>и равно размерности задачи </a:t>
                </a:r>
                <a:r>
                  <a:rPr lang="en-US" dirty="0" smtClean="0"/>
                  <a:t>m</a:t>
                </a:r>
                <a:r>
                  <a:rPr lang="ru-RU" dirty="0" smtClean="0"/>
                  <a:t> (</a:t>
                </a:r>
                <a:r>
                  <a:rPr lang="en-US" dirty="0" smtClean="0"/>
                  <a:t>k=m</a:t>
                </a:r>
                <a:r>
                  <a:rPr lang="ru-RU" dirty="0" smtClean="0"/>
                  <a:t>=3) , то в </a:t>
                </a:r>
                <a:r>
                  <a:rPr lang="ru-RU" dirty="0"/>
                  <a:t>приведенной матрице</a:t>
                </a:r>
                <a:r>
                  <a:rPr lang="ru-RU" dirty="0" smtClean="0"/>
                  <a:t> есть независимые нулевые элементы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 smtClean="0"/>
                  <a:t>, т.е. в ней можно найти оптимальное решение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В нашем случае </a:t>
                </a:r>
                <a:r>
                  <a:rPr lang="en-US" dirty="0" smtClean="0"/>
                  <a:t>k=2. </a:t>
                </a:r>
                <a:r>
                  <a:rPr lang="ru-RU" dirty="0" smtClean="0"/>
                  <a:t>Тогда на шаг 3).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04" y="1352950"/>
                <a:ext cx="9144000" cy="2295565"/>
              </a:xfrm>
              <a:prstGeom prst="rect">
                <a:avLst/>
              </a:prstGeom>
              <a:blipFill rotWithShape="1">
                <a:blip r:embed="rId2"/>
                <a:stretch>
                  <a:fillRect l="-600" b="-1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>
            <a:off x="107504" y="4005064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83568" y="3720548"/>
            <a:ext cx="0" cy="2134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23320" y="3212976"/>
                <a:ext cx="5884490" cy="1315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r>
                  <a:rPr lang="ru-RU" dirty="0" smtClean="0"/>
                  <a:t>). Среди не вычеркнутых элементов ищем минимальный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𝒓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𝐦𝐢𝐧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/>
                              </a:rPr>
                              <m:t>𝒊𝒋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func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b="1" dirty="0" smtClean="0"/>
              </a:p>
              <a:p>
                <a:r>
                  <a:rPr lang="ru-RU" dirty="0" smtClean="0"/>
                  <a:t>К элементам на пересечении добавляем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𝒓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ru-RU" dirty="0" smtClean="0"/>
                  <a:t>, от не вычеркнутых – отнимаем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𝒓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320" y="3212976"/>
                <a:ext cx="5884490" cy="1315296"/>
              </a:xfrm>
              <a:prstGeom prst="rect">
                <a:avLst/>
              </a:prstGeom>
              <a:blipFill rotWithShape="1">
                <a:blip r:embed="rId3"/>
                <a:stretch>
                  <a:fillRect l="-933" t="-2315" r="-829" b="-69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56083"/>
              </p:ext>
            </p:extLst>
          </p:nvPr>
        </p:nvGraphicFramePr>
        <p:xfrm>
          <a:off x="3373277" y="4710822"/>
          <a:ext cx="2592288" cy="18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</a:tblGrid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00192" y="4869160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Полученная матрица приведена к нулевым элементам, опять на 2).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2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вычеркивания нулевых элементов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484784"/>
                <a:ext cx="9144000" cy="2711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2). В приведенной матрице затрат пытаемся вычеркнуть нулевые элементы минимальным числом прямых линий. Если их число будет </a:t>
                </a:r>
                <a:r>
                  <a:rPr lang="en-US" dirty="0" smtClean="0"/>
                  <a:t>k </a:t>
                </a:r>
                <a:r>
                  <a:rPr lang="ru-RU" dirty="0" smtClean="0"/>
                  <a:t>и равно размерности </a:t>
                </a:r>
                <a:r>
                  <a:rPr lang="ru-RU" dirty="0"/>
                  <a:t>задачи </a:t>
                </a:r>
                <a:r>
                  <a:rPr lang="en-US" dirty="0" smtClean="0"/>
                  <a:t>m</a:t>
                </a:r>
                <a:r>
                  <a:rPr lang="ru-RU" dirty="0" smtClean="0"/>
                  <a:t> (</a:t>
                </a:r>
                <a:r>
                  <a:rPr lang="en-US" dirty="0" smtClean="0"/>
                  <a:t>k=m</a:t>
                </a:r>
                <a:r>
                  <a:rPr lang="ru-RU" dirty="0" smtClean="0"/>
                  <a:t>=3) , то в </a:t>
                </a:r>
                <a:r>
                  <a:rPr lang="ru-RU" dirty="0"/>
                  <a:t>приведенной матрице</a:t>
                </a:r>
                <a:r>
                  <a:rPr lang="ru-RU" dirty="0" smtClean="0"/>
                  <a:t> есть независимые нулевые элементы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 smtClean="0"/>
                  <a:t>, т.е. в ней можно найти оптимальное решение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В нашем случае </a:t>
                </a:r>
                <a:r>
                  <a:rPr lang="en-US" dirty="0" smtClean="0"/>
                  <a:t>k=</a:t>
                </a:r>
                <a:r>
                  <a:rPr lang="ru-RU" dirty="0" smtClean="0"/>
                  <a:t>3</a:t>
                </a:r>
                <a:r>
                  <a:rPr lang="en-US" dirty="0" smtClean="0"/>
                  <a:t>. </a:t>
                </a:r>
                <a:r>
                  <a:rPr lang="ru-RU" dirty="0" smtClean="0"/>
                  <a:t>Тогда ищем решение: прежде метим те нули, которые стоят  1 раз в строке или столбце. У нас таких нулей нет, вероятно будут альтернативные решения.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4784"/>
                <a:ext cx="9144000" cy="2711063"/>
              </a:xfrm>
              <a:prstGeom prst="rect">
                <a:avLst/>
              </a:prstGeom>
              <a:blipFill rotWithShape="1">
                <a:blip r:embed="rId2"/>
                <a:stretch>
                  <a:fillRect l="-533" b="-11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97414"/>
              </p:ext>
            </p:extLst>
          </p:nvPr>
        </p:nvGraphicFramePr>
        <p:xfrm>
          <a:off x="107504" y="4509120"/>
          <a:ext cx="2592288" cy="18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</a:tblGrid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>
            <a:off x="107504" y="5877272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7504" y="5229200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07504" y="4653136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15665"/>
              </p:ext>
            </p:extLst>
          </p:nvPr>
        </p:nvGraphicFramePr>
        <p:xfrm>
          <a:off x="2987824" y="4509120"/>
          <a:ext cx="2592288" cy="18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</a:tblGrid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8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вычеркивания нулевых элементов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132502"/>
                  </p:ext>
                </p:extLst>
              </p:nvPr>
            </p:nvGraphicFramePr>
            <p:xfrm>
              <a:off x="395536" y="3212976"/>
              <a:ext cx="2304258" cy="14401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086"/>
                    <a:gridCol w="768086"/>
                    <a:gridCol w="768086"/>
                  </a:tblGrid>
                  <a:tr h="480053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80053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80053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132502"/>
                  </p:ext>
                </p:extLst>
              </p:nvPr>
            </p:nvGraphicFramePr>
            <p:xfrm>
              <a:off x="395536" y="3212976"/>
              <a:ext cx="2304258" cy="14401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086"/>
                    <a:gridCol w="768086"/>
                    <a:gridCol w="768086"/>
                  </a:tblGrid>
                  <a:tr h="480053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794" t="-15190" b="-200000"/>
                          </a:stretch>
                        </a:blipFill>
                      </a:tcPr>
                    </a:tc>
                  </a:tr>
                  <a:tr h="480053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794" t="-116667" r="-100000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800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94" t="-213924" r="-200000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22912"/>
              </p:ext>
            </p:extLst>
          </p:nvPr>
        </p:nvGraphicFramePr>
        <p:xfrm>
          <a:off x="2843809" y="1484785"/>
          <a:ext cx="2304255" cy="136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5"/>
                <a:gridCol w="768085"/>
              </a:tblGrid>
              <a:tr h="45605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70698"/>
                  </p:ext>
                </p:extLst>
              </p:nvPr>
            </p:nvGraphicFramePr>
            <p:xfrm>
              <a:off x="396498" y="5085184"/>
              <a:ext cx="2304258" cy="1449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086"/>
                    <a:gridCol w="768086"/>
                    <a:gridCol w="768086"/>
                  </a:tblGrid>
                  <a:tr h="483150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83150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83150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70698"/>
                  </p:ext>
                </p:extLst>
              </p:nvPr>
            </p:nvGraphicFramePr>
            <p:xfrm>
              <a:off x="396498" y="5085184"/>
              <a:ext cx="2304258" cy="14494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086"/>
                    <a:gridCol w="768086"/>
                    <a:gridCol w="768086"/>
                  </a:tblGrid>
                  <a:tr h="483150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000" t="-15190" r="-794" b="-201266"/>
                          </a:stretch>
                        </a:blipFill>
                      </a:tcPr>
                    </a:tc>
                  </a:tr>
                  <a:tr h="483150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113750" r="-100794" b="-9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831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216456" r="-2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4725144"/>
                <a:ext cx="2088232" cy="398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𝒁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25144"/>
                <a:ext cx="2088232" cy="398764"/>
              </a:xfrm>
              <a:prstGeom prst="rect">
                <a:avLst/>
              </a:prstGeom>
              <a:blipFill rotWithShape="1"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81122"/>
              </p:ext>
            </p:extLst>
          </p:nvPr>
        </p:nvGraphicFramePr>
        <p:xfrm>
          <a:off x="6516217" y="1484784"/>
          <a:ext cx="2376264" cy="133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</a:tblGrid>
              <a:tr h="445598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45598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2</a:t>
                      </a:r>
                      <a:endParaRPr lang="ru-RU" sz="2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4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45598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5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837179"/>
                  </p:ext>
                </p:extLst>
              </p:nvPr>
            </p:nvGraphicFramePr>
            <p:xfrm>
              <a:off x="3491880" y="3212976"/>
              <a:ext cx="2304255" cy="136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085"/>
                    <a:gridCol w="768085"/>
                    <a:gridCol w="768085"/>
                  </a:tblGrid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837179"/>
                  </p:ext>
                </p:extLst>
              </p:nvPr>
            </p:nvGraphicFramePr>
            <p:xfrm>
              <a:off x="3491880" y="3212976"/>
              <a:ext cx="2304255" cy="136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085"/>
                    <a:gridCol w="768085"/>
                    <a:gridCol w="768085"/>
                  </a:tblGrid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100794" t="-16000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794" t="-117568" r="-200000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200794" t="-214667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2216923"/>
                  </p:ext>
                </p:extLst>
              </p:nvPr>
            </p:nvGraphicFramePr>
            <p:xfrm>
              <a:off x="6588224" y="3212976"/>
              <a:ext cx="2304255" cy="136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085"/>
                    <a:gridCol w="768085"/>
                    <a:gridCol w="768085"/>
                  </a:tblGrid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2216923"/>
                  </p:ext>
                </p:extLst>
              </p:nvPr>
            </p:nvGraphicFramePr>
            <p:xfrm>
              <a:off x="6588224" y="3212976"/>
              <a:ext cx="2304255" cy="136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085"/>
                    <a:gridCol w="768085"/>
                    <a:gridCol w="768085"/>
                  </a:tblGrid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200794" t="-16000" b="-200000"/>
                          </a:stretch>
                        </a:blip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794" t="-117568" r="-200000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6"/>
                          <a:stretch>
                            <a:fillRect l="-100794" t="-214667" r="-100000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19872" y="4708916"/>
                <a:ext cx="2088232" cy="398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𝒁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708916"/>
                <a:ext cx="2088232" cy="398764"/>
              </a:xfrm>
              <a:prstGeom prst="rect">
                <a:avLst/>
              </a:prstGeom>
              <a:blipFill rotWithShape="1"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138432"/>
                  </p:ext>
                </p:extLst>
              </p:nvPr>
            </p:nvGraphicFramePr>
            <p:xfrm>
              <a:off x="3491880" y="5094476"/>
              <a:ext cx="2304255" cy="136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085"/>
                    <a:gridCol w="768085"/>
                    <a:gridCol w="768085"/>
                  </a:tblGrid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138432"/>
                  </p:ext>
                </p:extLst>
              </p:nvPr>
            </p:nvGraphicFramePr>
            <p:xfrm>
              <a:off x="3491880" y="5094476"/>
              <a:ext cx="2304255" cy="136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085"/>
                    <a:gridCol w="768085"/>
                    <a:gridCol w="768085"/>
                  </a:tblGrid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8"/>
                          <a:stretch>
                            <a:fillRect l="-100794" t="-17333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8"/>
                          <a:stretch>
                            <a:fillRect l="-794" t="-118919" r="-200000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8"/>
                          <a:stretch>
                            <a:fillRect l="-200794" t="-216000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42319" y="4698947"/>
                <a:ext cx="1944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𝒁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319" y="4698947"/>
                <a:ext cx="194421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6648114"/>
                  </p:ext>
                </p:extLst>
              </p:nvPr>
            </p:nvGraphicFramePr>
            <p:xfrm>
              <a:off x="6551712" y="5063082"/>
              <a:ext cx="2304255" cy="136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085"/>
                    <a:gridCol w="768085"/>
                    <a:gridCol w="768085"/>
                  </a:tblGrid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6648114"/>
                  </p:ext>
                </p:extLst>
              </p:nvPr>
            </p:nvGraphicFramePr>
            <p:xfrm>
              <a:off x="6551712" y="5063082"/>
              <a:ext cx="2304255" cy="136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8085"/>
                    <a:gridCol w="768085"/>
                    <a:gridCol w="768085"/>
                  </a:tblGrid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200794" t="-17333" b="-200000"/>
                          </a:stretch>
                        </a:blip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794" t="-118919" r="-200000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56051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100794" t="-216000" r="-100000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7" name="Прямая со стрелкой 6"/>
          <p:cNvCxnSpPr/>
          <p:nvPr/>
        </p:nvCxnSpPr>
        <p:spPr>
          <a:xfrm flipH="1">
            <a:off x="2195736" y="270892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5220072" y="2719504"/>
            <a:ext cx="9361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428396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6814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69722" y="1988840"/>
                <a:ext cx="6300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722" y="1988840"/>
                <a:ext cx="630070" cy="392993"/>
              </a:xfrm>
              <a:prstGeom prst="rect">
                <a:avLst/>
              </a:prstGeom>
              <a:blipFill rotWithShape="1">
                <a:blip r:embed="rId11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altLang="ru-RU" dirty="0" smtClean="0"/>
              <a:t>Задача о коммивояжере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56063"/>
              </p:ext>
            </p:extLst>
          </p:nvPr>
        </p:nvGraphicFramePr>
        <p:xfrm>
          <a:off x="2483768" y="4149080"/>
          <a:ext cx="4824534" cy="2190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8979"/>
                <a:gridCol w="905809"/>
                <a:gridCol w="906582"/>
                <a:gridCol w="906582"/>
                <a:gridCol w="906582"/>
              </a:tblGrid>
              <a:tr h="526266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 dirty="0">
                          <a:effectLst/>
                        </a:rPr>
                        <a:t>Города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 dirty="0">
                          <a:effectLst/>
                        </a:rPr>
                        <a:t>1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 dirty="0">
                          <a:effectLst/>
                        </a:rPr>
                        <a:t>2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 dirty="0">
                          <a:effectLst/>
                        </a:rPr>
                        <a:t>3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 dirty="0">
                          <a:effectLst/>
                        </a:rPr>
                        <a:t>4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6124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>
                          <a:effectLst/>
                        </a:rPr>
                        <a:t>1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>
                          <a:effectLst/>
                        </a:rPr>
                        <a:t>-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>
                          <a:effectLst/>
                        </a:rPr>
                        <a:t>2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>
                          <a:effectLst/>
                        </a:rPr>
                        <a:t>4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>
                          <a:effectLst/>
                        </a:rPr>
                        <a:t>7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6124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>
                          <a:effectLst/>
                        </a:rPr>
                        <a:t>2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 dirty="0">
                          <a:effectLst/>
                        </a:rPr>
                        <a:t>3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 dirty="0">
                          <a:effectLst/>
                        </a:rPr>
                        <a:t>-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>
                          <a:effectLst/>
                        </a:rPr>
                        <a:t>5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>
                          <a:effectLst/>
                        </a:rPr>
                        <a:t>6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6124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>
                          <a:effectLst/>
                        </a:rPr>
                        <a:t>3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>
                          <a:effectLst/>
                        </a:rPr>
                        <a:t>4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 dirty="0">
                          <a:effectLst/>
                        </a:rPr>
                        <a:t>5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>
                          <a:effectLst/>
                        </a:rPr>
                        <a:t>-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>
                          <a:effectLst/>
                        </a:rPr>
                        <a:t>6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6124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>
                          <a:effectLst/>
                        </a:rPr>
                        <a:t>4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>
                          <a:effectLst/>
                        </a:rPr>
                        <a:t>5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>
                          <a:effectLst/>
                        </a:rPr>
                        <a:t>5</a:t>
                      </a:r>
                      <a:endParaRPr lang="ru-RU" sz="2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 dirty="0" smtClean="0">
                          <a:effectLst/>
                        </a:rPr>
                        <a:t>5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400" b="0" spc="10" dirty="0">
                          <a:effectLst/>
                        </a:rPr>
                        <a:t>-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341348"/>
            <a:ext cx="91440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0637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206375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Перед коммивояжером стоит задача посетить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4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города для выполнения определенных заданий и вернуться в исходный город, таким образом, чтобы суммарные затраты на переезды были бы минимальными. Матрица смежности временных затрат (в часах) на переезды между городами представлена ниже.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06375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Определите минимальное время в пути, за которое можно объехать указанные города.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altLang="ru-RU" dirty="0" smtClean="0"/>
              <a:t>Формализация постановки задачи </a:t>
            </a:r>
            <a:br>
              <a:rPr lang="ru-RU" altLang="ru-RU" dirty="0" smtClean="0"/>
            </a:br>
            <a:r>
              <a:rPr lang="ru-RU" altLang="ru-RU" dirty="0" smtClean="0"/>
              <a:t>о коммивояжере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9180" y="3356992"/>
                <a:ext cx="9036496" cy="1997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solidFill>
                      <a:srgbClr val="FF0000"/>
                    </a:solidFill>
                  </a:rPr>
                  <a:t>Дано: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000" dirty="0" smtClean="0"/>
                  <a:t> </a:t>
                </a:r>
                <a:r>
                  <a:rPr lang="en-US" sz="2000" dirty="0"/>
                  <a:t>- </a:t>
                </a:r>
                <a:r>
                  <a:rPr lang="ru-RU" sz="2000" dirty="0" smtClean="0"/>
                  <a:t>затраты на переезд в город </a:t>
                </a:r>
                <a:r>
                  <a:rPr lang="en-US" sz="2000" i="1" dirty="0" smtClean="0"/>
                  <a:t>j</a:t>
                </a:r>
                <a:r>
                  <a:rPr lang="ru-RU" sz="2000" i="1" dirty="0" smtClean="0"/>
                  <a:t> </a:t>
                </a:r>
                <a:r>
                  <a:rPr lang="ru-RU" sz="2000" dirty="0" smtClean="0"/>
                  <a:t>из города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dirty="0" smtClean="0"/>
                  <a:t>,</a:t>
                </a:r>
                <a:r>
                  <a:rPr lang="en-US" sz="2000" dirty="0" smtClean="0"/>
                  <a:t> [</a:t>
                </a:r>
                <a:r>
                  <a:rPr lang="ru-RU" sz="2000" dirty="0" smtClean="0"/>
                  <a:t>час.</a:t>
                </a:r>
                <a:r>
                  <a:rPr lang="en-US" sz="2000" dirty="0"/>
                  <a:t>]</a:t>
                </a:r>
                <a:r>
                  <a:rPr lang="ru-RU" sz="2000" dirty="0" smtClean="0"/>
                  <a:t>;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𝒊</m:t>
                    </m:r>
                    <m:r>
                      <a:rPr lang="ru-RU" sz="2000" b="1" i="1" smtClean="0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𝒋</m:t>
                    </m:r>
                    <m:r>
                      <a:rPr lang="ru-RU" sz="2000" b="1" i="1">
                        <a:latin typeface="Cambria Math"/>
                      </a:rPr>
                      <m:t>=</m:t>
                    </m:r>
                    <m:r>
                      <a:rPr lang="ru-RU" sz="2000" b="1" i="1">
                        <a:latin typeface="Cambria Math"/>
                      </a:rPr>
                      <m:t>𝟏</m:t>
                    </m:r>
                    <m:r>
                      <a:rPr lang="ru-RU" sz="2000" b="1" i="1">
                        <a:latin typeface="Cambria Math"/>
                      </a:rPr>
                      <m:t>,</m:t>
                    </m:r>
                    <m:r>
                      <a:rPr lang="ru-RU" sz="2000" b="1" i="1">
                        <a:latin typeface="Cambria Math"/>
                      </a:rPr>
                      <m:t>𝟐</m:t>
                    </m:r>
                    <m:r>
                      <a:rPr lang="ru-RU" sz="2000" b="1" i="1" smtClean="0">
                        <a:latin typeface="Cambria Math"/>
                      </a:rPr>
                      <m:t>,</m:t>
                    </m:r>
                    <m:r>
                      <a:rPr lang="ru-RU" sz="2000" b="1" i="1" smtClean="0">
                        <a:latin typeface="Cambria Math"/>
                      </a:rPr>
                      <m:t>𝟑</m:t>
                    </m:r>
                    <m:r>
                      <a:rPr lang="ru-RU" sz="2000" b="1" i="0" smtClean="0">
                        <a:latin typeface="Cambria Math"/>
                      </a:rPr>
                      <m:t>,</m:t>
                    </m:r>
                    <m:r>
                      <a:rPr lang="ru-RU" sz="2000" b="1" i="0" smtClean="0">
                        <a:latin typeface="Cambria Math"/>
                      </a:rPr>
                      <m:t>𝟒</m:t>
                    </m:r>
                  </m:oMath>
                </a14:m>
                <a:r>
                  <a:rPr lang="ru-RU" sz="2000" b="1" dirty="0" smtClean="0"/>
                  <a:t>;</a:t>
                </a:r>
              </a:p>
              <a:p>
                <a:r>
                  <a:rPr lang="ru-RU" sz="2000" dirty="0" smtClean="0"/>
                  <a:t> Побывать в каждом городе один раз, это заехать в </a:t>
                </a:r>
                <a:r>
                  <a:rPr lang="ru-RU" sz="2000" dirty="0"/>
                  <a:t>город </a:t>
                </a:r>
                <a:r>
                  <a:rPr lang="ru-RU" sz="2000" dirty="0" smtClean="0"/>
                  <a:t>и выехать </a:t>
                </a:r>
                <a:r>
                  <a:rPr lang="ru-RU" sz="2000" dirty="0"/>
                  <a:t>из </a:t>
                </a:r>
                <a:r>
                  <a:rPr lang="ru-RU" sz="2000" dirty="0" smtClean="0"/>
                  <a:t>него только один раз.</a:t>
                </a:r>
                <a:endParaRPr lang="ru-RU" sz="2000" dirty="0"/>
              </a:p>
              <a:p>
                <a:r>
                  <a:rPr lang="ru-RU" sz="2000" dirty="0" smtClean="0">
                    <a:solidFill>
                      <a:srgbClr val="FF0000"/>
                    </a:solidFill>
                  </a:rPr>
                  <a:t>Найти: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 │</a:t>
                </a:r>
                <a:r>
                  <a:rPr lang="en-US" sz="2000" b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│→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 Z(X)</a:t>
                </a:r>
                <a:r>
                  <a:rPr lang="ru-RU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Z(X)</a:t>
                </a:r>
                <a:r>
                  <a:rPr lang="ru-RU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-затраты, </a:t>
                </a:r>
                <a:endParaRPr lang="ru-RU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80" y="3356992"/>
                <a:ext cx="9036496" cy="1997213"/>
              </a:xfrm>
              <a:prstGeom prst="rect">
                <a:avLst/>
              </a:prstGeom>
              <a:blipFill rotWithShape="1">
                <a:blip r:embed="rId2"/>
                <a:stretch>
                  <a:fillRect l="-742" t="-1223" b="-3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Левая фигурная скобка 13"/>
          <p:cNvSpPr/>
          <p:nvPr/>
        </p:nvSpPr>
        <p:spPr>
          <a:xfrm>
            <a:off x="1187624" y="5354205"/>
            <a:ext cx="117727" cy="10991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520" y="5731882"/>
                <a:ext cx="936104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31882"/>
                <a:ext cx="936104" cy="395621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75656" y="5440332"/>
                <a:ext cx="7344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r>
                  <a:rPr lang="ru-RU" sz="2000" dirty="0" smtClean="0"/>
                  <a:t>, если  включен переезд </a:t>
                </a:r>
                <a:r>
                  <a:rPr lang="ru-RU" sz="2000" dirty="0"/>
                  <a:t>в город </a:t>
                </a:r>
                <a:r>
                  <a:rPr lang="en-US" sz="2000" i="1" dirty="0"/>
                  <a:t>j</a:t>
                </a:r>
                <a:r>
                  <a:rPr lang="ru-RU" sz="2000" i="1" dirty="0"/>
                  <a:t> </a:t>
                </a:r>
                <a:r>
                  <a:rPr lang="ru-RU" sz="2000" dirty="0"/>
                  <a:t>из города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dirty="0"/>
                  <a:t>,</a:t>
                </a:r>
                <a:r>
                  <a:rPr lang="en-US" sz="2000" dirty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440332"/>
                <a:ext cx="7344816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830" t="-6061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476315" y="5942515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0, в противном случае</a:t>
            </a:r>
            <a:endParaRPr lang="ru-RU" sz="20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4775"/>
              </p:ext>
            </p:extLst>
          </p:nvPr>
        </p:nvGraphicFramePr>
        <p:xfrm>
          <a:off x="531585" y="1556792"/>
          <a:ext cx="4472462" cy="1596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1483"/>
                <a:gridCol w="839707"/>
                <a:gridCol w="840424"/>
                <a:gridCol w="840424"/>
                <a:gridCol w="840424"/>
              </a:tblGrid>
              <a:tr h="376847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Города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1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2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3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4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effectLst/>
                        </a:rPr>
                        <a:t>1</a:t>
                      </a:r>
                      <a:endParaRPr lang="ru-RU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2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4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7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effectLst/>
                        </a:rPr>
                        <a:t>2</a:t>
                      </a:r>
                      <a:endParaRPr lang="ru-RU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3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effectLst/>
                        </a:rPr>
                        <a:t>3</a:t>
                      </a:r>
                      <a:endParaRPr lang="ru-RU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4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effectLst/>
                        </a:rPr>
                        <a:t>-</a:t>
                      </a:r>
                      <a:endParaRPr lang="ru-RU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4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effectLst/>
                        </a:rPr>
                        <a:t>5</a:t>
                      </a:r>
                      <a:endParaRPr lang="ru-RU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effectLst/>
                        </a:rPr>
                        <a:t>5</a:t>
                      </a:r>
                      <a:endParaRPr lang="ru-RU" sz="20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altLang="ru-RU" dirty="0" smtClean="0"/>
              <a:t>Математическая постановка задачи о </a:t>
            </a:r>
            <a:r>
              <a:rPr lang="ru-RU" altLang="ru-RU" dirty="0"/>
              <a:t>коммивояжере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504" y="1628800"/>
                <a:ext cx="4176464" cy="457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solidFill>
                      <a:srgbClr val="FF0000"/>
                    </a:solidFill>
                  </a:rPr>
                  <a:t>Дано: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- </a:t>
                </a:r>
                <a:r>
                  <a:rPr lang="ru-RU" sz="2000" dirty="0"/>
                  <a:t>затраты на переезд в город </a:t>
                </a:r>
                <a:r>
                  <a:rPr lang="en-US" sz="2000" i="1" dirty="0"/>
                  <a:t>j</a:t>
                </a:r>
                <a:r>
                  <a:rPr lang="ru-RU" sz="2000" i="1" dirty="0"/>
                  <a:t> </a:t>
                </a:r>
                <a:r>
                  <a:rPr lang="ru-RU" sz="2000" dirty="0"/>
                  <a:t>из города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ru-RU" sz="2000" dirty="0"/>
                  <a:t>,</a:t>
                </a:r>
                <a:r>
                  <a:rPr lang="en-US" sz="2000" dirty="0"/>
                  <a:t> [</a:t>
                </a:r>
                <a:r>
                  <a:rPr lang="ru-RU" sz="2000" dirty="0"/>
                  <a:t>час.</a:t>
                </a:r>
                <a:r>
                  <a:rPr lang="en-US" sz="2000" dirty="0"/>
                  <a:t>]</a:t>
                </a:r>
                <a:r>
                  <a:rPr lang="ru-RU" sz="2000" dirty="0"/>
                  <a:t>;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𝒊</m:t>
                    </m:r>
                    <m:r>
                      <a:rPr lang="ru-RU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𝒋</m:t>
                    </m:r>
                    <m:r>
                      <a:rPr lang="ru-RU" sz="2000" b="1" i="1">
                        <a:latin typeface="Cambria Math"/>
                      </a:rPr>
                      <m:t>=</m:t>
                    </m:r>
                    <m:r>
                      <a:rPr lang="ru-RU" sz="2000" b="1" i="1">
                        <a:latin typeface="Cambria Math"/>
                      </a:rPr>
                      <m:t>𝟏</m:t>
                    </m:r>
                    <m:r>
                      <a:rPr lang="ru-RU" sz="2000" b="1" i="1">
                        <a:latin typeface="Cambria Math"/>
                      </a:rPr>
                      <m:t>,</m:t>
                    </m:r>
                    <m:r>
                      <a:rPr lang="ru-RU" sz="2000" b="1" i="1">
                        <a:latin typeface="Cambria Math"/>
                      </a:rPr>
                      <m:t>𝟐</m:t>
                    </m:r>
                    <m:r>
                      <a:rPr lang="ru-RU" sz="2000" b="1" i="1">
                        <a:latin typeface="Cambria Math"/>
                      </a:rPr>
                      <m:t>,</m:t>
                    </m:r>
                    <m:r>
                      <a:rPr lang="ru-RU" sz="2000" b="1" i="1">
                        <a:latin typeface="Cambria Math"/>
                      </a:rPr>
                      <m:t>𝟑</m:t>
                    </m:r>
                    <m:r>
                      <a:rPr lang="ru-RU" sz="2000" b="1">
                        <a:latin typeface="Cambria Math"/>
                      </a:rPr>
                      <m:t>,</m:t>
                    </m:r>
                    <m:r>
                      <a:rPr lang="ru-RU" sz="2000" b="1">
                        <a:latin typeface="Cambria Math"/>
                      </a:rPr>
                      <m:t>𝟒</m:t>
                    </m:r>
                  </m:oMath>
                </a14:m>
                <a:r>
                  <a:rPr lang="ru-RU" sz="2000" b="1" dirty="0"/>
                  <a:t>;</a:t>
                </a:r>
              </a:p>
              <a:p>
                <a:r>
                  <a:rPr lang="ru-RU" sz="2000" dirty="0"/>
                  <a:t> Побывать в каждом городе один раз, это заехать в город и выехать из него только один раз.</a:t>
                </a:r>
              </a:p>
              <a:p>
                <a:r>
                  <a:rPr lang="ru-RU" sz="2000" dirty="0" smtClean="0">
                    <a:solidFill>
                      <a:srgbClr val="FF0000"/>
                    </a:solidFill>
                  </a:rPr>
                  <a:t>Найти:</a:t>
                </a:r>
              </a:p>
              <a:p>
                <a:pPr marL="0" indent="0">
                  <a:buNone/>
                </a:pP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│</a:t>
                </a:r>
                <a:r>
                  <a:rPr lang="en-US" b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│→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 Z(X)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Z(X)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-затраты, </a:t>
                </a:r>
                <a:endParaRPr lang="ru-RU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ru-RU" sz="2000" i="1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ru-RU" sz="2000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ru-RU" sz="20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},</m:t>
                      </m:r>
                      <m:r>
                        <m:rPr>
                          <m:nor/>
                        </m:rPr>
                        <a:rPr lang="ru-RU" sz="200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sym typeface="Symbol"/>
                        </a:rPr>
                        <m:t>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dirty="0"/>
                  <a:t>1</a:t>
                </a:r>
                <a:r>
                  <a:rPr lang="ru-RU" dirty="0"/>
                  <a:t>, </a:t>
                </a:r>
                <a:r>
                  <a:rPr lang="ru-RU" dirty="0" smtClean="0"/>
                  <a:t> </a:t>
                </a:r>
                <a:r>
                  <a:rPr lang="ru-RU" dirty="0"/>
                  <a:t>если  включен переезд в город </a:t>
                </a:r>
                <a:r>
                  <a:rPr lang="en-US" i="1" dirty="0"/>
                  <a:t>j</a:t>
                </a:r>
                <a:r>
                  <a:rPr lang="ru-RU" i="1" dirty="0"/>
                  <a:t> </a:t>
                </a:r>
                <a:r>
                  <a:rPr lang="ru-RU" dirty="0"/>
                  <a:t>из города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endParaRPr lang="ru-RU" dirty="0"/>
              </a:p>
              <a:p>
                <a:r>
                  <a:rPr lang="ru-RU" dirty="0" smtClean="0"/>
                  <a:t>0</a:t>
                </a:r>
                <a:r>
                  <a:rPr lang="ru-RU" dirty="0"/>
                  <a:t>, в противном случае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628800"/>
                <a:ext cx="4176464" cy="4573624"/>
              </a:xfrm>
              <a:prstGeom prst="rect">
                <a:avLst/>
              </a:prstGeom>
              <a:blipFill rotWithShape="1">
                <a:blip r:embed="rId2"/>
                <a:stretch>
                  <a:fillRect l="-1606" t="-533" r="-8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355976" y="1612570"/>
                <a:ext cx="4680520" cy="47933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/>
                            </a:rPr>
                            <m:t>4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400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  <m:e/>
                          </m:nary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→</m:t>
                          </m:r>
                          <m:r>
                            <a:rPr lang="en-US" sz="2400" i="1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ru-RU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i="1">
                              <a:latin typeface="Cambria Math"/>
                            </a:rPr>
                            <m:t>,..,</m:t>
                          </m:r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latin typeface="Cambria Math"/>
                            </a:rPr>
                            <m:t>  (</m:t>
                          </m:r>
                          <m:r>
                            <a:rPr lang="en-US" sz="2400" i="1">
                              <a:latin typeface="Cambria Math"/>
                            </a:rPr>
                            <m:t>в</m:t>
                          </m:r>
                          <m:r>
                            <a:rPr lang="ru-RU" sz="2400" b="0" i="1" smtClean="0">
                              <a:latin typeface="Cambria Math"/>
                            </a:rPr>
                            <m:t>ыехать) 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ru-RU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i="1">
                              <a:latin typeface="Cambria Math"/>
                            </a:rPr>
                            <m:t>,..,</m:t>
                          </m:r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latin typeface="Cambria Math"/>
                            </a:rPr>
                            <m:t>  (</m:t>
                          </m:r>
                          <m:r>
                            <a:rPr lang="en-US" sz="2400" i="1">
                              <a:latin typeface="Cambria Math"/>
                            </a:rPr>
                            <m:t>за</m:t>
                          </m:r>
                          <m:r>
                            <a:rPr lang="ru-RU" sz="2400" i="1">
                              <a:latin typeface="Cambria Math"/>
                            </a:rPr>
                            <m:t>ехать)</m:t>
                          </m:r>
                        </m:e>
                      </m:nary>
                    </m:oMath>
                  </m:oMathPara>
                </a14:m>
                <a:endParaRPr lang="ru-RU" sz="2400" dirty="0" smtClean="0"/>
              </a:p>
              <a:p>
                <a:endParaRPr lang="en-US" sz="2400" dirty="0"/>
              </a:p>
              <a:p>
                <a:r>
                  <a:rPr lang="ru-RU" sz="2400" dirty="0" smtClean="0"/>
                  <a:t>+ отсутствие </a:t>
                </a:r>
                <a:r>
                  <a:rPr lang="ru-RU" sz="2400" dirty="0" err="1" smtClean="0"/>
                  <a:t>подциклов</a:t>
                </a:r>
                <a:endParaRPr lang="ru-RU" sz="2400" dirty="0" smtClean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ru-RU" sz="24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400">
                          <a:sym typeface="Symbol"/>
                        </a:rPr>
                        <m:t>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612570"/>
                <a:ext cx="4680520" cy="4793300"/>
              </a:xfrm>
              <a:prstGeom prst="rect">
                <a:avLst/>
              </a:prstGeom>
              <a:blipFill rotWithShape="1">
                <a:blip r:embed="rId3"/>
                <a:stretch>
                  <a:fillRect l="-1951" b="-25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2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altLang="ru-RU" dirty="0" smtClean="0"/>
              <a:t>Математические постановки задач о коммивояжере и о назначениях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938084" y="2054939"/>
                <a:ext cx="4032448" cy="424641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  <m:e/>
                          </m:nary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→</m:t>
                          </m:r>
                          <m:r>
                            <a:rPr lang="en-US" sz="2000" i="1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b="0" i="1" smtClean="0">
                              <a:latin typeface="Cambria Math"/>
                            </a:rPr>
                            <m:t>=1</m:t>
                          </m:r>
                          <m:r>
                            <a:rPr lang="en-US" sz="2000" i="1">
                              <a:latin typeface="Cambria Math"/>
                            </a:rPr>
                            <m:t>, </m:t>
                          </m:r>
                          <m:r>
                            <a:rPr lang="ru-RU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=1,..,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b="0" i="1" smtClean="0">
                              <a:latin typeface="Cambria Math"/>
                            </a:rPr>
                            <m:t>=1</m:t>
                          </m:r>
                          <m:r>
                            <a:rPr lang="en-US" sz="2000" i="1">
                              <a:latin typeface="Cambria Math"/>
                            </a:rPr>
                            <m:t>, </m:t>
                          </m:r>
                          <m:r>
                            <a:rPr lang="ru-RU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..,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  <a:ea typeface="Cambria Math"/>
                        </a:rPr>
                        <m:t>={1,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sym typeface="Symbol"/>
                        </a:rPr>
                        <m:t>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ru-RU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84" y="2054939"/>
                <a:ext cx="4032448" cy="42464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28184" y="157250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 назначениях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07504" y="2060848"/>
                <a:ext cx="4680520" cy="421564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  <m:e/>
                          </m:nary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→</m:t>
                          </m:r>
                          <m:r>
                            <a:rPr lang="en-US" sz="2000" i="1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b="0" i="1" smtClean="0">
                              <a:latin typeface="Cambria Math"/>
                            </a:rPr>
                            <m:t>=1</m:t>
                          </m:r>
                          <m:r>
                            <a:rPr lang="en-US" sz="2000" i="1">
                              <a:latin typeface="Cambria Math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=1,..,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000" b="0" i="1" smtClean="0">
                              <a:latin typeface="Cambria Math"/>
                            </a:rPr>
                            <m:t>=1</m:t>
                          </m:r>
                          <m:r>
                            <a:rPr lang="en-US" sz="2000" i="1">
                              <a:latin typeface="Cambria Math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=1,..,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ru-RU" sz="2000" dirty="0" smtClean="0"/>
              </a:p>
              <a:p>
                <a:endParaRPr lang="en-US" sz="2000" dirty="0"/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отсутствие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подциклов</a:t>
                </a: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  <a:ea typeface="Cambria Math"/>
                        </a:rPr>
                        <m:t>={1,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sym typeface="Symbol"/>
                        </a:rPr>
                        <m:t>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ru-RU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060848"/>
                <a:ext cx="4680520" cy="4215641"/>
              </a:xfrm>
              <a:prstGeom prst="rect">
                <a:avLst/>
              </a:prstGeom>
              <a:blipFill rotWithShape="1">
                <a:blip r:embed="rId3"/>
                <a:stretch>
                  <a:fillRect l="-13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6353" y="15770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 коммивояжере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185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решений задачи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84784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В задаче коммивояжера для формирования оптимального маршрута объезда </a:t>
            </a:r>
            <a:r>
              <a:rPr lang="en-US" sz="2400" i="1" dirty="0" smtClean="0"/>
              <a:t>m</a:t>
            </a:r>
            <a:r>
              <a:rPr lang="ru-RU" sz="2400" dirty="0"/>
              <a:t> городов необходимо выбрать один лучший из </a:t>
            </a:r>
            <a:r>
              <a:rPr lang="ru-RU" sz="2400" i="1" dirty="0" smtClean="0"/>
              <a:t>(</a:t>
            </a:r>
            <a:r>
              <a:rPr lang="en-US" sz="2400" i="1" dirty="0" smtClean="0"/>
              <a:t>m</a:t>
            </a:r>
            <a:r>
              <a:rPr lang="ru-RU" sz="2400" i="1" dirty="0" smtClean="0"/>
              <a:t>-1</a:t>
            </a:r>
            <a:r>
              <a:rPr lang="ru-RU" sz="2400" i="1" dirty="0"/>
              <a:t>)!</a:t>
            </a:r>
            <a:r>
              <a:rPr lang="ru-RU" sz="2400" dirty="0"/>
              <a:t> вариантов по критерию времени, стоимости или длине маршрута. Эта задача связана с определением гамильтонова цикла минимальной длины.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ru-RU" sz="2400" dirty="0" smtClean="0"/>
              <a:t>Так для 4-х городов при полном графе переездов вариантов решения задачи о коммивояжере будет 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(4-1)! = 3·2·1= 6, для 5 городов – 24, для 6 городов – 120. 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Нужны идеи и алгоритмы решения задачи.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99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по методам решения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20501" y="2459441"/>
            <a:ext cx="44234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/>
              <a:t>Симплекс-метод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/>
              <a:t>Метод потенциалов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/>
              <a:t>Метод вычеркивания нулевых элементов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984" y="1646597"/>
            <a:ext cx="471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Какой из методов применим для решения данной задачи?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28001" y="4759397"/>
            <a:ext cx="1772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Ответ:</a:t>
            </a:r>
          </a:p>
          <a:p>
            <a:endParaRPr lang="ru-RU" sz="800" dirty="0" smtClean="0"/>
          </a:p>
          <a:p>
            <a:pPr marL="342900" indent="-342900">
              <a:buAutoNum type="arabicParenR"/>
            </a:pPr>
            <a:r>
              <a:rPr lang="ru-RU" dirty="0" smtClean="0"/>
              <a:t>1 </a:t>
            </a:r>
          </a:p>
          <a:p>
            <a:pPr marL="342900" indent="-342900">
              <a:buAutoNum type="arabicParenR"/>
            </a:pPr>
            <a:r>
              <a:rPr lang="ru-RU" dirty="0" smtClean="0"/>
              <a:t>2</a:t>
            </a:r>
          </a:p>
          <a:p>
            <a:pPr marL="342900" indent="-342900">
              <a:buAutoNum type="arabicParenR"/>
            </a:pPr>
            <a:r>
              <a:rPr lang="ru-RU" dirty="0" smtClean="0"/>
              <a:t>2 и 3</a:t>
            </a:r>
          </a:p>
          <a:p>
            <a:pPr marL="342900" indent="-342900">
              <a:buAutoNum type="arabicParenR"/>
            </a:pPr>
            <a:r>
              <a:rPr lang="ru-RU" dirty="0" smtClean="0"/>
              <a:t>1, 2 и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07504" y="1664086"/>
                <a:ext cx="4032448" cy="466127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  <m:e/>
                          </m:nary>
                          <m:sSub>
                            <m:sSub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200" b="0" i="1" smtClean="0">
                                  <a:latin typeface="Cambria Math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→</m:t>
                          </m:r>
                          <m:r>
                            <a:rPr lang="en-US" sz="2200" i="1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200" b="0" i="1" smtClean="0">
                              <a:latin typeface="Cambria Math"/>
                            </a:rPr>
                            <m:t>=1</m:t>
                          </m:r>
                          <m:r>
                            <a:rPr lang="en-US" sz="2200" i="1">
                              <a:latin typeface="Cambria Math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=1,..,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2200" b="0" i="1" smtClean="0">
                              <a:latin typeface="Cambria Math"/>
                            </a:rPr>
                            <m:t>=1</m:t>
                          </m:r>
                          <m:r>
                            <a:rPr lang="en-US" sz="2200" i="1">
                              <a:latin typeface="Cambria Math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200" i="1">
                              <a:latin typeface="Cambria Math"/>
                            </a:rPr>
                            <m:t>=1,..,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ru-RU" sz="2200" dirty="0" smtClean="0"/>
              </a:p>
              <a:p>
                <a:endParaRPr lang="en-US" sz="2200" dirty="0"/>
              </a:p>
              <a:p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отсутствие </a:t>
                </a:r>
                <a:r>
                  <a:rPr lang="ru-RU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подциклов</a:t>
                </a:r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ru-RU" sz="2200" b="0" i="1" smtClean="0">
                          <a:latin typeface="Cambria Math"/>
                          <a:ea typeface="Cambria Math"/>
                        </a:rPr>
                        <m:t>={1,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ru-RU" sz="22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200">
                          <a:sym typeface="Symbol"/>
                        </a:rPr>
                        <m:t>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ru-RU" sz="2200" dirty="0" smtClean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664086"/>
                <a:ext cx="4032448" cy="4661276"/>
              </a:xfrm>
              <a:prstGeom prst="rect">
                <a:avLst/>
              </a:prstGeom>
              <a:blipFill rotWithShape="1">
                <a:blip r:embed="rId2"/>
                <a:stretch>
                  <a:fillRect l="-18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altLang="ru-RU" dirty="0" smtClean="0"/>
              <a:t>Транспортная задача линейного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7" y="1556792"/>
            <a:ext cx="9144000" cy="1656184"/>
          </a:xfrm>
        </p:spPr>
        <p:txBody>
          <a:bodyPr/>
          <a:lstStyle/>
          <a:p>
            <a:pPr indent="-182880" fontAlgn="auto">
              <a:lnSpc>
                <a:spcPct val="8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Фирма должна отправить кровати с двух складов в два магазина. На складах имеется соответственно 3 и 5 кроватей, а в магазины требуется соответственно 4 и 4 кровати. Стоимость 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руб.)перевозки одной кровати с каждого склада в каждый магазин приведены в таблице  </a:t>
            </a:r>
            <a:endParaRPr lang="ru-RU" alt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indent="-182880" fontAlgn="auto">
              <a:lnSpc>
                <a:spcPct val="8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endParaRPr lang="ru-RU" altLang="ru-RU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indent="-182880" fontAlgn="auto">
              <a:lnSpc>
                <a:spcPct val="8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ru-RU" altLang="ru-RU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ru-RU" altLang="ru-RU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016" y="3284984"/>
            <a:ext cx="885698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ru-RU" alt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Найти</a:t>
            </a:r>
            <a:r>
              <a:rPr lang="ru-RU" alt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:</a:t>
            </a:r>
            <a:r>
              <a:rPr lang="ru-RU" alt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	План </a:t>
            </a: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перевозки кроватей, </a:t>
            </a:r>
            <a:r>
              <a:rPr lang="ru-RU" alt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который обеспечивает </a:t>
            </a: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минимальные затраты на их поставку от поставщиков к потребителям</a:t>
            </a:r>
            <a:endParaRPr lang="ru-RU" sz="24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99789"/>
              </p:ext>
            </p:extLst>
          </p:nvPr>
        </p:nvGraphicFramePr>
        <p:xfrm>
          <a:off x="395536" y="4337298"/>
          <a:ext cx="8280920" cy="21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25"/>
                <a:gridCol w="1117604"/>
                <a:gridCol w="1730736"/>
                <a:gridCol w="2624555"/>
              </a:tblGrid>
              <a:tr h="50688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Склады (поставщики)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Магазины (потребители)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Возможности складов</a:t>
                      </a:r>
                      <a:endParaRPr lang="ru-RU" dirty="0"/>
                    </a:p>
                  </a:txBody>
                  <a:tcPr/>
                </a:tc>
              </a:tr>
              <a:tr h="30848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М2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0848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0848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5068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Потребности магазинов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решения задачи о коммивояжере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78112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Как задачу ЛП</a:t>
            </a:r>
          </a:p>
          <a:p>
            <a:pPr marL="0" indent="0">
              <a:buNone/>
            </a:pPr>
            <a:r>
              <a:rPr lang="ru-RU" dirty="0" smtClean="0"/>
              <a:t>2) Как транспортную задачу ЛП</a:t>
            </a:r>
          </a:p>
          <a:p>
            <a:pPr marL="0" indent="0">
              <a:buNone/>
            </a:pPr>
            <a:r>
              <a:rPr lang="ru-RU" dirty="0" smtClean="0"/>
              <a:t>3) Как задачу о назначениях (метод исключения </a:t>
            </a:r>
            <a:r>
              <a:rPr lang="ru-RU" dirty="0" err="1" smtClean="0"/>
              <a:t>подциклов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4) </a:t>
            </a:r>
            <a:r>
              <a:rPr lang="ru-RU" dirty="0"/>
              <a:t>Специальными алгоритмами </a:t>
            </a:r>
            <a:r>
              <a:rPr lang="ru-RU" dirty="0" smtClean="0"/>
              <a:t>(идеи метода ветвей и границ):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алгоритм ближайшего соседа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алгоритм </a:t>
            </a:r>
            <a:r>
              <a:rPr lang="ru-RU" dirty="0" err="1" smtClean="0"/>
              <a:t>Литтла</a:t>
            </a:r>
            <a:r>
              <a:rPr lang="ru-RU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5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dirty="0"/>
              <a:t>исключения </a:t>
            </a:r>
            <a:r>
              <a:rPr lang="ru-RU" dirty="0" err="1"/>
              <a:t>подциклов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6725"/>
              </p:ext>
            </p:extLst>
          </p:nvPr>
        </p:nvGraphicFramePr>
        <p:xfrm>
          <a:off x="457200" y="1600200"/>
          <a:ext cx="3360979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707"/>
                <a:gridCol w="840424"/>
                <a:gridCol w="840424"/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23222"/>
              </p:ext>
            </p:extLst>
          </p:nvPr>
        </p:nvGraphicFramePr>
        <p:xfrm>
          <a:off x="5292080" y="1628800"/>
          <a:ext cx="3360979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707"/>
                <a:gridCol w="840424"/>
                <a:gridCol w="840424"/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07828"/>
              </p:ext>
            </p:extLst>
          </p:nvPr>
        </p:nvGraphicFramePr>
        <p:xfrm>
          <a:off x="3995936" y="1628800"/>
          <a:ext cx="8404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0" y="1988840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860032" y="195657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2658" y="347115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860032" y="347115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658" y="5157192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98237"/>
              </p:ext>
            </p:extLst>
          </p:nvPr>
        </p:nvGraphicFramePr>
        <p:xfrm>
          <a:off x="458194" y="3046220"/>
          <a:ext cx="3360979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707"/>
                <a:gridCol w="840424"/>
                <a:gridCol w="840424"/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Прямая соединительная линия 31"/>
          <p:cNvCxnSpPr/>
          <p:nvPr/>
        </p:nvCxnSpPr>
        <p:spPr>
          <a:xfrm>
            <a:off x="928851" y="2883864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60426" y="4149080"/>
            <a:ext cx="3735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1547664" y="3212976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3424515" y="2883864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Таблица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479635"/>
                  </p:ext>
                </p:extLst>
              </p:nvPr>
            </p:nvGraphicFramePr>
            <p:xfrm>
              <a:off x="5255568" y="3046220"/>
              <a:ext cx="3360979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9707"/>
                    <a:gridCol w="840424"/>
                    <a:gridCol w="840424"/>
                    <a:gridCol w="840424"/>
                  </a:tblGrid>
                  <a:tr h="30183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183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183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183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Таблица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479635"/>
                  </p:ext>
                </p:extLst>
              </p:nvPr>
            </p:nvGraphicFramePr>
            <p:xfrm>
              <a:off x="5255568" y="3046220"/>
              <a:ext cx="3360979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9707"/>
                    <a:gridCol w="840424"/>
                    <a:gridCol w="840424"/>
                    <a:gridCol w="840424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730" t="-26000" r="-202190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126000" r="-300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99275" t="-226000" r="-725" b="-15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9275" t="-326000" r="-100725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TextBox 40"/>
          <p:cNvSpPr txBox="1"/>
          <p:nvPr/>
        </p:nvSpPr>
        <p:spPr>
          <a:xfrm>
            <a:off x="4644008" y="4293096"/>
            <a:ext cx="34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Подциклы</a:t>
            </a:r>
            <a:r>
              <a:rPr lang="ru-RU" dirty="0" smtClean="0"/>
              <a:t>: (1-2-1) и (3-4-3) </a:t>
            </a:r>
            <a:endParaRPr lang="ru-RU" dirty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7737"/>
              </p:ext>
            </p:extLst>
          </p:nvPr>
        </p:nvGraphicFramePr>
        <p:xfrm>
          <a:off x="458194" y="4743035"/>
          <a:ext cx="3360979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707"/>
                <a:gridCol w="840424"/>
                <a:gridCol w="840424"/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45636"/>
              </p:ext>
            </p:extLst>
          </p:nvPr>
        </p:nvGraphicFramePr>
        <p:xfrm>
          <a:off x="5219935" y="4765364"/>
          <a:ext cx="3360979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707"/>
                <a:gridCol w="840424"/>
                <a:gridCol w="840424"/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97768" y="6093296"/>
            <a:ext cx="300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Разрываем (1-2)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121979" y="6093296"/>
            <a:ext cx="300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Разрываем (2-1)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9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Исключение в </a:t>
            </a:r>
            <a:r>
              <a:rPr lang="ru-RU" dirty="0" err="1" smtClean="0"/>
              <a:t>подцикле</a:t>
            </a:r>
            <a:r>
              <a:rPr lang="ru-RU" dirty="0"/>
              <a:t> </a:t>
            </a:r>
            <a:r>
              <a:rPr lang="ru-RU" dirty="0" smtClean="0"/>
              <a:t>дуги</a:t>
            </a:r>
            <a:br>
              <a:rPr lang="ru-RU" dirty="0" smtClean="0"/>
            </a:br>
            <a:r>
              <a:rPr lang="ru-RU" dirty="0" smtClean="0"/>
              <a:t> (1-2)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60987"/>
              </p:ext>
            </p:extLst>
          </p:nvPr>
        </p:nvGraphicFramePr>
        <p:xfrm>
          <a:off x="457200" y="1600200"/>
          <a:ext cx="3360979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707"/>
                <a:gridCol w="840424"/>
                <a:gridCol w="840424"/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79179"/>
              </p:ext>
            </p:extLst>
          </p:nvPr>
        </p:nvGraphicFramePr>
        <p:xfrm>
          <a:off x="5292080" y="1628800"/>
          <a:ext cx="3360979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707"/>
                <a:gridCol w="840424"/>
                <a:gridCol w="840424"/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18582"/>
              </p:ext>
            </p:extLst>
          </p:nvPr>
        </p:nvGraphicFramePr>
        <p:xfrm>
          <a:off x="3995936" y="1628800"/>
          <a:ext cx="8404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0" y="1988840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860032" y="195657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2658" y="347115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860032" y="347115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89589"/>
              </p:ext>
            </p:extLst>
          </p:nvPr>
        </p:nvGraphicFramePr>
        <p:xfrm>
          <a:off x="427653" y="3173350"/>
          <a:ext cx="3360979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707"/>
                <a:gridCol w="840424"/>
                <a:gridCol w="840424"/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Прямая соединительная линия 31"/>
          <p:cNvCxnSpPr/>
          <p:nvPr/>
        </p:nvCxnSpPr>
        <p:spPr>
          <a:xfrm>
            <a:off x="827584" y="3012914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60426" y="4221088"/>
            <a:ext cx="3735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1547664" y="335699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3347864" y="3065048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67640" y="4510885"/>
            <a:ext cx="34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Контур: (1-3-4-2-1)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Таблица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2062737"/>
                  </p:ext>
                </p:extLst>
              </p:nvPr>
            </p:nvGraphicFramePr>
            <p:xfrm>
              <a:off x="5261805" y="3102997"/>
              <a:ext cx="3360979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9707"/>
                    <a:gridCol w="840424"/>
                    <a:gridCol w="840424"/>
                    <a:gridCol w="840424"/>
                  </a:tblGrid>
                  <a:tr h="30183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183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183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183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Таблица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2062737"/>
                  </p:ext>
                </p:extLst>
              </p:nvPr>
            </p:nvGraphicFramePr>
            <p:xfrm>
              <a:off x="5261805" y="3102997"/>
              <a:ext cx="3360979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9707"/>
                    <a:gridCol w="840424"/>
                    <a:gridCol w="840424"/>
                    <a:gridCol w="840424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9275" t="-24000" r="-100725" b="-3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124000" r="-300000" b="-2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99275" t="-224000" r="-725" b="-15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730" t="-324000" r="-202190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39952" y="5276258"/>
                <a:ext cx="3528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=4+3+6+5=18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276258"/>
                <a:ext cx="352839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93215"/>
              </p:ext>
            </p:extLst>
          </p:nvPr>
        </p:nvGraphicFramePr>
        <p:xfrm>
          <a:off x="660040" y="4851377"/>
          <a:ext cx="3360979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707"/>
                <a:gridCol w="840424"/>
                <a:gridCol w="840424"/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Исключение в </a:t>
            </a:r>
            <a:r>
              <a:rPr lang="ru-RU" dirty="0" err="1" smtClean="0"/>
              <a:t>подцикле</a:t>
            </a:r>
            <a:r>
              <a:rPr lang="ru-RU" dirty="0"/>
              <a:t> </a:t>
            </a:r>
            <a:r>
              <a:rPr lang="ru-RU" dirty="0" smtClean="0"/>
              <a:t>дуги</a:t>
            </a:r>
            <a:br>
              <a:rPr lang="ru-RU" dirty="0" smtClean="0"/>
            </a:br>
            <a:r>
              <a:rPr lang="ru-RU" dirty="0" smtClean="0"/>
              <a:t> (2-1)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05593"/>
              </p:ext>
            </p:extLst>
          </p:nvPr>
        </p:nvGraphicFramePr>
        <p:xfrm>
          <a:off x="457200" y="1600200"/>
          <a:ext cx="3360979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707"/>
                <a:gridCol w="840424"/>
                <a:gridCol w="840424"/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12701"/>
              </p:ext>
            </p:extLst>
          </p:nvPr>
        </p:nvGraphicFramePr>
        <p:xfrm>
          <a:off x="5292080" y="1628800"/>
          <a:ext cx="3360979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707"/>
                <a:gridCol w="840424"/>
                <a:gridCol w="840424"/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14896"/>
              </p:ext>
            </p:extLst>
          </p:nvPr>
        </p:nvGraphicFramePr>
        <p:xfrm>
          <a:off x="3995936" y="1628800"/>
          <a:ext cx="8404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-5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0" y="1988840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860032" y="195657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2658" y="347115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860032" y="3471154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91674"/>
              </p:ext>
            </p:extLst>
          </p:nvPr>
        </p:nvGraphicFramePr>
        <p:xfrm>
          <a:off x="427653" y="3173350"/>
          <a:ext cx="3360979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707"/>
                <a:gridCol w="840424"/>
                <a:gridCol w="840424"/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Прямая соединительная линия 31"/>
          <p:cNvCxnSpPr/>
          <p:nvPr/>
        </p:nvCxnSpPr>
        <p:spPr>
          <a:xfrm>
            <a:off x="827584" y="3012914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60426" y="4221088"/>
            <a:ext cx="3735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67640" y="4510885"/>
            <a:ext cx="34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Контур: (1-2-4-3-1)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39952" y="5276258"/>
                <a:ext cx="35283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ru-RU" b="0" i="1" smtClean="0">
                          <a:latin typeface="Cambria Math"/>
                        </a:rPr>
                        <m:t>6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ru-RU" b="0" i="1" smtClean="0"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latin typeface="Cambria Math"/>
                        </a:rPr>
                        <m:t>+5=17</m:t>
                      </m:r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     Лучшее решение </a:t>
                </a:r>
                <a:r>
                  <a:rPr lang="ru-RU" dirty="0"/>
                  <a:t>(1-2-4-3-1)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276258"/>
                <a:ext cx="3528392" cy="923330"/>
              </a:xfrm>
              <a:prstGeom prst="rect">
                <a:avLst/>
              </a:prstGeom>
              <a:blipFill rotWithShape="1">
                <a:blip r:embed="rId2"/>
                <a:stretch>
                  <a:fillRect r="-1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68325"/>
              </p:ext>
            </p:extLst>
          </p:nvPr>
        </p:nvGraphicFramePr>
        <p:xfrm>
          <a:off x="660040" y="4851377"/>
          <a:ext cx="3360979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707"/>
                <a:gridCol w="840424"/>
                <a:gridCol w="840424"/>
                <a:gridCol w="840424"/>
              </a:tblGrid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1832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Прямая соединительная линия 19"/>
          <p:cNvCxnSpPr/>
          <p:nvPr/>
        </p:nvCxnSpPr>
        <p:spPr>
          <a:xfrm>
            <a:off x="755576" y="3655820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07976" y="3356992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Таблица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784124"/>
                  </p:ext>
                </p:extLst>
              </p:nvPr>
            </p:nvGraphicFramePr>
            <p:xfrm>
              <a:off x="5255568" y="3159398"/>
              <a:ext cx="3360979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9707"/>
                    <a:gridCol w="840424"/>
                    <a:gridCol w="840424"/>
                    <a:gridCol w="840424"/>
                  </a:tblGrid>
                  <a:tr h="30183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183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183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183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ru-RU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Таблица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784124"/>
                  </p:ext>
                </p:extLst>
              </p:nvPr>
            </p:nvGraphicFramePr>
            <p:xfrm>
              <a:off x="5255568" y="3159398"/>
              <a:ext cx="3360979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9707"/>
                    <a:gridCol w="840424"/>
                    <a:gridCol w="840424"/>
                    <a:gridCol w="840424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730" t="-24000" r="-202190" b="-3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99275" t="-124000" r="-725" b="-25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224000" r="-300000" b="-1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99275" t="-324000" r="-100725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47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ближайшего соседа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211960" y="15567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794871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211960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588224" y="238397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54842" y="1988840"/>
            <a:ext cx="1585110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572000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932040" y="1988840"/>
            <a:ext cx="1512168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10895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463988" y="23933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041"/>
              </p:ext>
            </p:extLst>
          </p:nvPr>
        </p:nvGraphicFramePr>
        <p:xfrm>
          <a:off x="6563924" y="5301208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52099" y="14399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4214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1854" y="20640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960" y="195238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597832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498214" y="205563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51520" y="33569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1834762" y="335383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971600" y="2803344"/>
            <a:ext cx="823271" cy="409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194802" y="2924944"/>
            <a:ext cx="10412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8543" y="338835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41785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077201" y="264954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52509" y="306896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5926" y="22164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1934" y="282349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735751" y="30862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ближайшего соседа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211960" y="15567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794871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211960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588224" y="238397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54842" y="1988840"/>
            <a:ext cx="1585110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572000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932040" y="1988840"/>
            <a:ext cx="1512168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10895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463988" y="23933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2099" y="14399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4214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1854" y="20640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960" y="195238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597832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498214" y="205563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51520" y="33569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1834762" y="335383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971600" y="2803344"/>
            <a:ext cx="823271" cy="409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194802" y="2924944"/>
            <a:ext cx="10412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8543" y="338835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41785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077201" y="264954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52509" y="306896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5926" y="22164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1934" y="282349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735751" y="30862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3348990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612503" y="3304798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905926" y="2834210"/>
            <a:ext cx="306034" cy="37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752020" y="2834210"/>
            <a:ext cx="180020" cy="358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4574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42030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760038" y="272484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842030" y="27402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218896" y="302831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064" y="2987660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10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89013"/>
              </p:ext>
            </p:extLst>
          </p:nvPr>
        </p:nvGraphicFramePr>
        <p:xfrm>
          <a:off x="6563924" y="5301208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8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ближайшего соседа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211960" y="15567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794871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211960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588224" y="238397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54842" y="1988840"/>
            <a:ext cx="1585110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572000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932040" y="1988840"/>
            <a:ext cx="1512168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10895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463988" y="23933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2099" y="14399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4214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1854" y="20640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960" y="195238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597832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498214" y="205563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51520" y="33569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1834762" y="335383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971600" y="2803344"/>
            <a:ext cx="823271" cy="409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194802" y="2924944"/>
            <a:ext cx="10412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8543" y="338835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41785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077201" y="264954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52509" y="306896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5926" y="22164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1934" y="282349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735751" y="30862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3348990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612503" y="3304798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905926" y="2834210"/>
            <a:ext cx="306034" cy="37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752020" y="2834210"/>
            <a:ext cx="180020" cy="358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4574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42030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760038" y="272484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842030" y="27402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218896" y="302831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064" y="2987660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020544" y="330847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356492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6498214" y="2834210"/>
            <a:ext cx="242410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7092280" y="2834210"/>
            <a:ext cx="432048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26872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75336" y="3353839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345197" y="27544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7356492" y="2765867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5778367" y="2970502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353" y="2939144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54" name="Таблица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89013"/>
              </p:ext>
            </p:extLst>
          </p:nvPr>
        </p:nvGraphicFramePr>
        <p:xfrm>
          <a:off x="6563924" y="5301208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ближайшего соседа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211960" y="15567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794871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211960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588224" y="238397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54842" y="1988840"/>
            <a:ext cx="1585110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572000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932040" y="1988840"/>
            <a:ext cx="1512168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10895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463988" y="23933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2099" y="14399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4214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1854" y="20640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960" y="195238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597832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498214" y="205563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51520" y="33569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1834762" y="335383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971600" y="2803344"/>
            <a:ext cx="823271" cy="409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194802" y="2924944"/>
            <a:ext cx="10412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8543" y="338835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41785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077201" y="264954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52509" y="306896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5926" y="22164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1934" y="282349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735751" y="30862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3348990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612503" y="3304798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905926" y="2834210"/>
            <a:ext cx="306034" cy="37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752020" y="2834210"/>
            <a:ext cx="180020" cy="358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4574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42030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760038" y="272484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842030" y="27402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218896" y="302831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064" y="2987660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020544" y="330847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356492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6498214" y="2834210"/>
            <a:ext cx="242410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7092280" y="2834210"/>
            <a:ext cx="432048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26872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75336" y="3353839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345197" y="27544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7356492" y="2765867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5778367" y="2970502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353" y="2939144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54" name="Таблица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89013"/>
              </p:ext>
            </p:extLst>
          </p:nvPr>
        </p:nvGraphicFramePr>
        <p:xfrm>
          <a:off x="6563924" y="5301208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Овал 54"/>
          <p:cNvSpPr/>
          <p:nvPr/>
        </p:nvSpPr>
        <p:spPr>
          <a:xfrm>
            <a:off x="251520" y="443711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611560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8543" y="446847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305526" y="3883873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4180438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ближайшего соседа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211960" y="15567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794871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211960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588224" y="238397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54842" y="1988840"/>
            <a:ext cx="1585110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572000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932040" y="1988840"/>
            <a:ext cx="1512168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10895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463988" y="23933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2099" y="14399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4214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1854" y="20640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960" y="195238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597832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498214" y="205563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51520" y="33569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1834762" y="335383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971600" y="2803344"/>
            <a:ext cx="823271" cy="409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194802" y="2924944"/>
            <a:ext cx="10412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8543" y="338835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41785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077201" y="264954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52509" y="306896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5926" y="22164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1934" y="282349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735751" y="30862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3348990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612503" y="3304798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905926" y="2834210"/>
            <a:ext cx="306034" cy="37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752020" y="2834210"/>
            <a:ext cx="180020" cy="358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4574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42030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760038" y="272484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842030" y="27402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218896" y="302831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064" y="2987660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020544" y="330847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356492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6498214" y="2834210"/>
            <a:ext cx="242410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7092280" y="2834210"/>
            <a:ext cx="432048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26872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75336" y="3353839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345197" y="27544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7356492" y="2765867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5778367" y="2970502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353" y="2939144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54" name="Таблица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82394"/>
              </p:ext>
            </p:extLst>
          </p:nvPr>
        </p:nvGraphicFramePr>
        <p:xfrm>
          <a:off x="6563924" y="5301208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Овал 54"/>
          <p:cNvSpPr/>
          <p:nvPr/>
        </p:nvSpPr>
        <p:spPr>
          <a:xfrm>
            <a:off x="251520" y="443711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611560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8543" y="446847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305526" y="3883873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4180438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1837207" y="4412195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2041168" y="4437112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2201043" y="381651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857878" y="38610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417203" y="4222572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ближайшего соседа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211960" y="15567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794871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211960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588224" y="238397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54842" y="1988840"/>
            <a:ext cx="1585110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572000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932040" y="1988840"/>
            <a:ext cx="1512168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10895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463988" y="23933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2099" y="14399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4214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1854" y="20640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960" y="195238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597832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498214" y="205563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51520" y="33569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1834762" y="335383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971600" y="2803344"/>
            <a:ext cx="823271" cy="409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194802" y="2924944"/>
            <a:ext cx="10412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8543" y="338835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41785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077201" y="264954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52509" y="306896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5926" y="22164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1934" y="282349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735751" y="30862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3348990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612503" y="3304798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905926" y="2834210"/>
            <a:ext cx="306034" cy="37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752020" y="2834210"/>
            <a:ext cx="180020" cy="358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4574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42030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760038" y="272484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842030" y="27402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218896" y="302831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064" y="2987660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020544" y="330847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356492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6498214" y="2834210"/>
            <a:ext cx="242410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7092280" y="2834210"/>
            <a:ext cx="432048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26872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75336" y="3353839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345197" y="27544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7356492" y="2765867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5778367" y="2970502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353" y="2939144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54" name="Таблица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79572"/>
              </p:ext>
            </p:extLst>
          </p:nvPr>
        </p:nvGraphicFramePr>
        <p:xfrm>
          <a:off x="6563924" y="5301208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Овал 54"/>
          <p:cNvSpPr/>
          <p:nvPr/>
        </p:nvSpPr>
        <p:spPr>
          <a:xfrm>
            <a:off x="251520" y="443711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611560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8543" y="446847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305526" y="3883873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4180438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1837207" y="4412195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2041168" y="4437112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2201043" y="381651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857878" y="38610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417203" y="4222572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3411904" y="4450553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618927" y="4443553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>
            <a:off x="3760038" y="379368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427231" y="38610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49330" y="4221009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15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altLang="ru-RU" dirty="0" smtClean="0"/>
              <a:t>Формализация постановки транспортной задачи ЛП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464540"/>
                  </p:ext>
                </p:extLst>
              </p:nvPr>
            </p:nvGraphicFramePr>
            <p:xfrm>
              <a:off x="683568" y="1484784"/>
              <a:ext cx="5400600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3"/>
                    <a:gridCol w="1800201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Возможности поставщиков</a:t>
                          </a:r>
                          <a:r>
                            <a:rPr lang="en-US" dirty="0" smtClean="0"/>
                            <a:t> (</a:t>
                          </a:r>
                          <a:r>
                            <a:rPr lang="ru-RU" dirty="0" smtClean="0"/>
                            <a:t>шт.)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Потребности потребителей (шт.)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=1;</m:t>
                                </m:r>
                              </m:oMath>
                            </m:oMathPara>
                          </a14:m>
                          <a:endParaRPr lang="ru-RU" b="0" i="1" dirty="0" smtClean="0">
                            <a:latin typeface="Cambria Math"/>
                          </a:endParaRPr>
                        </a:p>
                        <a:p>
                          <a:pPr algn="r"/>
                          <a:r>
                            <a:rPr lang="ru-RU" b="0" dirty="0" smtClean="0"/>
                            <a:t>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?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ru-RU" b="0" i="1" dirty="0" smtClean="0">
                            <a:latin typeface="Cambria Math"/>
                          </a:endParaRPr>
                        </a:p>
                        <a:p>
                          <a:pPr algn="r"/>
                          <a:r>
                            <a:rPr lang="ru-RU" b="0" dirty="0" smtClean="0"/>
                            <a:t>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?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ru-RU" b="0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ru-RU" b="0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464540"/>
                  </p:ext>
                </p:extLst>
              </p:nvPr>
            </p:nvGraphicFramePr>
            <p:xfrm>
              <a:off x="683568" y="1484784"/>
              <a:ext cx="5400600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3"/>
                    <a:gridCol w="1800201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Возможности поставщиков</a:t>
                          </a:r>
                          <a:r>
                            <a:rPr lang="en-US" dirty="0" smtClean="0"/>
                            <a:t> (</a:t>
                          </a:r>
                          <a:r>
                            <a:rPr lang="ru-RU" dirty="0" smtClean="0"/>
                            <a:t>шт.)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Потребности потребителей (шт.)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2203" t="-74157" r="-108475" b="-235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7743" t="-74157" r="-313" b="-23595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47619" r="-22610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2203" t="-147619" r="-1084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7743" t="-147619" r="-313" b="-100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47619" r="-226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2203" t="-247619" r="-10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7743" t="-247619" r="-3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" name="Прямая со стрелкой 7"/>
          <p:cNvCxnSpPr/>
          <p:nvPr/>
        </p:nvCxnSpPr>
        <p:spPr>
          <a:xfrm>
            <a:off x="2051720" y="285293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491880" y="22048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9552" y="3933056"/>
                <a:ext cx="8280920" cy="3116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solidFill>
                      <a:srgbClr val="FF0000"/>
                    </a:solidFill>
                  </a:rPr>
                  <a:t>Дано: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  <m:r>
                          <a:rPr lang="ru-RU" sz="2000" b="1" i="1" smtClean="0">
                            <a:latin typeface="Cambria Math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возможность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 smtClean="0"/>
                  <a:t>-го поставщика,</a:t>
                </a:r>
                <a:r>
                  <a:rPr lang="en-US" dirty="0"/>
                  <a:t> [</a:t>
                </a:r>
                <a:r>
                  <a:rPr lang="ru-RU" dirty="0"/>
                  <a:t>шт.</a:t>
                </a:r>
                <a:r>
                  <a:rPr lang="en-US" dirty="0"/>
                  <a:t>]</a:t>
                </a:r>
                <a:r>
                  <a:rPr lang="ru-RU" dirty="0" smtClean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ru-RU" b="0" i="1" smtClean="0">
                        <a:latin typeface="Cambria Math"/>
                      </a:rPr>
                      <m:t>=1,2</m:t>
                    </m:r>
                  </m:oMath>
                </a14:m>
                <a:r>
                  <a:rPr lang="ru-RU" dirty="0" smtClean="0"/>
                  <a:t>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  <m:r>
                          <a:rPr lang="ru-RU" sz="2000" b="1" i="1" smtClean="0">
                            <a:latin typeface="Cambria Math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 smtClean="0"/>
                  <a:t>потребность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ru-RU" dirty="0" smtClean="0"/>
                  <a:t>-</a:t>
                </a:r>
                <a:r>
                  <a:rPr lang="ru-RU" dirty="0"/>
                  <a:t>го </a:t>
                </a:r>
                <a:r>
                  <a:rPr lang="ru-RU" dirty="0" smtClean="0"/>
                  <a:t>потребителя,</a:t>
                </a:r>
                <a:r>
                  <a:rPr lang="en-US" dirty="0" smtClean="0"/>
                  <a:t> </a:t>
                </a:r>
                <a:r>
                  <a:rPr lang="en-US" dirty="0"/>
                  <a:t>[</a:t>
                </a:r>
                <a:r>
                  <a:rPr lang="ru-RU" dirty="0"/>
                  <a:t>шт.</a:t>
                </a:r>
                <a:r>
                  <a:rPr lang="en-US" dirty="0"/>
                  <a:t>]</a:t>
                </a:r>
                <a:r>
                  <a:rPr lang="ru-RU" dirty="0"/>
                  <a:t>;</a:t>
                </a:r>
                <a:r>
                  <a:rPr lang="ru-RU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ru-RU" i="1">
                        <a:latin typeface="Cambria Math"/>
                      </a:rPr>
                      <m:t>=1,2</m:t>
                    </m:r>
                  </m:oMath>
                </a14:m>
                <a:r>
                  <a:rPr lang="ru-RU" dirty="0"/>
                  <a:t>; 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- </a:t>
                </a:r>
                <a:r>
                  <a:rPr lang="ru-RU" dirty="0" smtClean="0"/>
                  <a:t>затраты на перевозку 1 ед. товара от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/>
                  <a:t>-го </a:t>
                </a:r>
                <a:r>
                  <a:rPr lang="ru-RU" dirty="0" smtClean="0"/>
                  <a:t>поставщика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r>
                  <a:rPr lang="ru-RU" dirty="0" smtClean="0"/>
                  <a:t>-му потребителю,</a:t>
                </a:r>
                <a:r>
                  <a:rPr lang="en-US" dirty="0" smtClean="0"/>
                  <a:t> [</a:t>
                </a:r>
                <a:r>
                  <a:rPr lang="ru-RU" dirty="0" smtClean="0"/>
                  <a:t>руб./шт</a:t>
                </a:r>
                <a:r>
                  <a:rPr lang="ru-RU" dirty="0"/>
                  <a:t>.</a:t>
                </a:r>
                <a:r>
                  <a:rPr lang="en-US" dirty="0"/>
                  <a:t>]</a:t>
                </a:r>
                <a:r>
                  <a:rPr lang="ru-RU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ru-RU" i="1">
                        <a:latin typeface="Cambria Math"/>
                      </a:rPr>
                      <m:t>=1,2</m:t>
                    </m:r>
                  </m:oMath>
                </a14:m>
                <a:r>
                  <a:rPr lang="ru-RU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ru-RU" i="1">
                        <a:latin typeface="Cambria Math"/>
                      </a:rPr>
                      <m:t>=1,2</m:t>
                    </m:r>
                  </m:oMath>
                </a14:m>
                <a:r>
                  <a:rPr lang="ru-RU" dirty="0"/>
                  <a:t>; </a:t>
                </a:r>
              </a:p>
              <a:p>
                <a:r>
                  <a:rPr lang="ru-RU" dirty="0" smtClean="0">
                    <a:solidFill>
                      <a:srgbClr val="FF0000"/>
                    </a:solidFill>
                  </a:rPr>
                  <a:t>Найти:</a:t>
                </a:r>
              </a:p>
              <a:p>
                <a:pPr marL="0" indent="0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 │</a:t>
                </a:r>
                <a:r>
                  <a:rPr lang="en-US" b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│→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 Z(X)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Z(X)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-затраты, </a:t>
                </a:r>
                <a:endParaRPr lang="ru-RU" i="1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объем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перевозки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66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му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потребителю от 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поставщика,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933056"/>
                <a:ext cx="8280920" cy="3116687"/>
              </a:xfrm>
              <a:prstGeom prst="rect">
                <a:avLst/>
              </a:prstGeom>
              <a:blipFill rotWithShape="1">
                <a:blip r:embed="rId3"/>
                <a:stretch>
                  <a:fillRect l="-663" t="-9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/>
          <p:cNvCxnSpPr/>
          <p:nvPr/>
        </p:nvCxnSpPr>
        <p:spPr>
          <a:xfrm>
            <a:off x="2051720" y="350100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644280" y="2204864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ближайшего соседа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211960" y="15567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794871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211960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588224" y="238397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54842" y="1988840"/>
            <a:ext cx="1585110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572000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932040" y="1988840"/>
            <a:ext cx="1512168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10895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463988" y="23933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2099" y="14399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4214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1854" y="20640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960" y="195238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597832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498214" y="205563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51520" y="33569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1834762" y="335383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971600" y="2803344"/>
            <a:ext cx="823271" cy="409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194802" y="2924944"/>
            <a:ext cx="10412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8543" y="338835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41785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077201" y="264954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52509" y="306896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5926" y="22164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1934" y="282349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735751" y="30862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3348990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612503" y="3304798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905926" y="2834210"/>
            <a:ext cx="306034" cy="37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752020" y="2834210"/>
            <a:ext cx="180020" cy="358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4574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42030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760038" y="272484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842030" y="27402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218896" y="302831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064" y="2987660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020544" y="330847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356492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6498214" y="2834210"/>
            <a:ext cx="242410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7092280" y="2834210"/>
            <a:ext cx="432048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26872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75336" y="3353839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345197" y="27544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7356492" y="2765867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5778367" y="2970502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353" y="2939144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54" name="Таблица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00173"/>
              </p:ext>
            </p:extLst>
          </p:nvPr>
        </p:nvGraphicFramePr>
        <p:xfrm>
          <a:off x="6563924" y="5301208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Овал 54"/>
          <p:cNvSpPr/>
          <p:nvPr/>
        </p:nvSpPr>
        <p:spPr>
          <a:xfrm>
            <a:off x="251520" y="443711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611560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8543" y="446847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305526" y="3883873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4180438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1837207" y="4412195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2041168" y="4437112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2201043" y="381651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857878" y="38610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417203" y="4222572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3411904" y="4450553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618927" y="4443553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>
            <a:off x="3760038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427231" y="38610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49330" y="4221009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612503" y="4449791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4944507" y="381651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91490" y="4472752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99003" y="38610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4306565" y="4221009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6003251" y="444139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Прямая со стрелкой 75"/>
          <p:cNvCxnSpPr/>
          <p:nvPr/>
        </p:nvCxnSpPr>
        <p:spPr>
          <a:xfrm>
            <a:off x="6348371" y="381651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195354" y="447491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033771" y="3843107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5688124" y="4180438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7368313" y="4441133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/>
          <p:nvPr/>
        </p:nvCxnSpPr>
        <p:spPr>
          <a:xfrm>
            <a:off x="7762223" y="384310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09206" y="447249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22319" y="384825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7059741" y="4162497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17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ближайшего соседа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211960" y="15567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794871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211960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588224" y="238397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54842" y="1988840"/>
            <a:ext cx="1585110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572000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932040" y="1988840"/>
            <a:ext cx="1512168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10895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463988" y="23933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2099" y="14399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4214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1854" y="20640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960" y="195238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597832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498214" y="205563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51520" y="33569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1834762" y="335383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971600" y="2803344"/>
            <a:ext cx="823271" cy="409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194802" y="2924944"/>
            <a:ext cx="10412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8543" y="338835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41785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077201" y="264954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52509" y="306896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5926" y="22164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1934" y="282349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735751" y="30862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3348990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612503" y="3304798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905926" y="2834210"/>
            <a:ext cx="306034" cy="37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752020" y="2834210"/>
            <a:ext cx="180020" cy="358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4574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42030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760038" y="272484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842030" y="27402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218896" y="302831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064" y="2987660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020544" y="330847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356492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6498214" y="2834210"/>
            <a:ext cx="242410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7092280" y="2834210"/>
            <a:ext cx="432048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26872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75336" y="3353839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345197" y="27544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7356492" y="2765867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5778367" y="2970502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353" y="2939144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54" name="Таблица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2395"/>
              </p:ext>
            </p:extLst>
          </p:nvPr>
        </p:nvGraphicFramePr>
        <p:xfrm>
          <a:off x="6563924" y="5301208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Овал 54"/>
          <p:cNvSpPr/>
          <p:nvPr/>
        </p:nvSpPr>
        <p:spPr>
          <a:xfrm>
            <a:off x="251520" y="443711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611560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8543" y="446847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305526" y="3883873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4180438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1837207" y="4412195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2041168" y="4437112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2201043" y="381651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857878" y="38610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417203" y="4222572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3411904" y="4450553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618927" y="4443553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>
            <a:off x="3760038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427231" y="38610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49330" y="4221009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612503" y="4449791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4944507" y="381651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91490" y="4472752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99003" y="38610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4306565" y="4221009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6003251" y="444139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Прямая со стрелкой 75"/>
          <p:cNvCxnSpPr/>
          <p:nvPr/>
        </p:nvCxnSpPr>
        <p:spPr>
          <a:xfrm>
            <a:off x="6348371" y="381651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195354" y="447491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033771" y="3843107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5688124" y="4180438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7368313" y="4441133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/>
          <p:nvPr/>
        </p:nvCxnSpPr>
        <p:spPr>
          <a:xfrm>
            <a:off x="7762223" y="384310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09206" y="447249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22319" y="384825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7059741" y="4162497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263574" y="544522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70597" y="550794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87" name="Прямая со стрелкой 86"/>
          <p:cNvCxnSpPr/>
          <p:nvPr/>
        </p:nvCxnSpPr>
        <p:spPr>
          <a:xfrm>
            <a:off x="623614" y="48691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5526" y="4936522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0" y="5188550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18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ближайшего соседа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211960" y="15567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794871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211960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588224" y="238397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54842" y="1988840"/>
            <a:ext cx="1585110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572000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932040" y="1988840"/>
            <a:ext cx="1512168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10895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463988" y="23933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2099" y="14399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4214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1854" y="20640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960" y="195238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597832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498214" y="205563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51520" y="33569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1834762" y="335383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971600" y="2803344"/>
            <a:ext cx="823271" cy="409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194802" y="2924944"/>
            <a:ext cx="10412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8543" y="338835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41785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077201" y="264954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52509" y="306896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5926" y="22164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1934" y="282349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735751" y="30862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3348990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612503" y="3304798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905926" y="2834210"/>
            <a:ext cx="306034" cy="37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752020" y="2834210"/>
            <a:ext cx="180020" cy="358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4574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42030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760038" y="272484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842030" y="27402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218896" y="302831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064" y="2987660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020544" y="330847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356492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6498214" y="2834210"/>
            <a:ext cx="242410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7092280" y="2834210"/>
            <a:ext cx="432048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26872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75336" y="3353839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345197" y="27544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7356492" y="2765867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5778367" y="2970502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353" y="2939144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54" name="Таблица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42713"/>
              </p:ext>
            </p:extLst>
          </p:nvPr>
        </p:nvGraphicFramePr>
        <p:xfrm>
          <a:off x="6563924" y="5301208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Овал 54"/>
          <p:cNvSpPr/>
          <p:nvPr/>
        </p:nvSpPr>
        <p:spPr>
          <a:xfrm>
            <a:off x="251520" y="443711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611560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8543" y="446847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305526" y="3883873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4180438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1837207" y="4412195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2041168" y="4437112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2201043" y="381651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857878" y="38610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417203" y="4222572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3411904" y="4450553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618927" y="4443553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>
            <a:off x="3760038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427231" y="38610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49330" y="4221009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612503" y="4449791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4944507" y="381651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91490" y="4472752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99003" y="38610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4306565" y="4221009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6003251" y="444139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Прямая со стрелкой 75"/>
          <p:cNvCxnSpPr/>
          <p:nvPr/>
        </p:nvCxnSpPr>
        <p:spPr>
          <a:xfrm>
            <a:off x="6348371" y="381651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195354" y="447491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033771" y="3843107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5688124" y="4180438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7368313" y="4441133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/>
          <p:nvPr/>
        </p:nvCxnSpPr>
        <p:spPr>
          <a:xfrm>
            <a:off x="7762223" y="384310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09206" y="447249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22319" y="384825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7059741" y="4162497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263574" y="544522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70597" y="550794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87" name="Прямая со стрелкой 86"/>
          <p:cNvCxnSpPr/>
          <p:nvPr/>
        </p:nvCxnSpPr>
        <p:spPr>
          <a:xfrm>
            <a:off x="623614" y="48691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5526" y="4936522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0" y="5188550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0" name="Овал 89"/>
          <p:cNvSpPr/>
          <p:nvPr/>
        </p:nvSpPr>
        <p:spPr>
          <a:xfrm>
            <a:off x="1803872" y="5433713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Прямая со стрелкой 90"/>
          <p:cNvCxnSpPr/>
          <p:nvPr/>
        </p:nvCxnSpPr>
        <p:spPr>
          <a:xfrm>
            <a:off x="2179762" y="4844243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92893" y="546507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57878" y="4936522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1439000" y="5185535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5" name="Овал 94"/>
          <p:cNvSpPr/>
          <p:nvPr/>
        </p:nvSpPr>
        <p:spPr>
          <a:xfrm>
            <a:off x="4628125" y="547658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6" name="Прямая со стрелкой 95"/>
          <p:cNvCxnSpPr/>
          <p:nvPr/>
        </p:nvCxnSpPr>
        <p:spPr>
          <a:xfrm>
            <a:off x="4969129" y="492965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819526" y="551782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645386" y="495742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293110" y="5280405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77296" y="4812885"/>
            <a:ext cx="31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ˣ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40497" y="4795261"/>
            <a:ext cx="30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ˣ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02" name="Овал 101"/>
          <p:cNvSpPr/>
          <p:nvPr/>
        </p:nvSpPr>
        <p:spPr>
          <a:xfrm>
            <a:off x="3427231" y="5504925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3" name="Прямая со стрелкой 102"/>
          <p:cNvCxnSpPr/>
          <p:nvPr/>
        </p:nvCxnSpPr>
        <p:spPr>
          <a:xfrm>
            <a:off x="3752307" y="492687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607021" y="553929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465577" y="495705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168826" y="5260558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20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47289" y="6093296"/>
            <a:ext cx="3204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Лучшее решение (1-2-4-3-1)</a:t>
            </a:r>
          </a:p>
        </p:txBody>
      </p:sp>
    </p:spTree>
    <p:extLst>
      <p:ext uri="{BB962C8B-B14F-4D97-AF65-F5344CB8AC3E}">
        <p14:creationId xmlns:p14="http://schemas.microsoft.com/office/powerpoint/2010/main" val="29366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ветвей и границ по </a:t>
            </a:r>
            <a:r>
              <a:rPr lang="ru-RU" dirty="0" err="1" smtClean="0"/>
              <a:t>Литтлу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56792"/>
            <a:ext cx="86764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Для практической реализации метода ветвей и границ применительно к задаче коммивояжера </a:t>
            </a:r>
            <a:r>
              <a:rPr lang="ru-RU" sz="2000" dirty="0" err="1"/>
              <a:t>Литтл</a:t>
            </a:r>
            <a:r>
              <a:rPr lang="ru-RU" sz="2000" dirty="0"/>
              <a:t> нашел метод разбиения множества гамильтоновых контуров </a:t>
            </a:r>
            <a:r>
              <a:rPr lang="el-GR" sz="2400" dirty="0" smtClean="0"/>
              <a:t>Ω</a:t>
            </a:r>
            <a:r>
              <a:rPr lang="en-US" sz="2000" dirty="0" smtClean="0"/>
              <a:t> </a:t>
            </a:r>
            <a:r>
              <a:rPr lang="ru-RU" sz="2000" dirty="0" smtClean="0"/>
              <a:t>(для 4-х городов на начальном уровне их 6)  каждый раз на два подмножества </a:t>
            </a:r>
            <a:r>
              <a:rPr lang="ru-RU" sz="2000" dirty="0"/>
              <a:t>(</a:t>
            </a:r>
            <a:r>
              <a:rPr lang="ru-RU" sz="2000" dirty="0" smtClean="0"/>
              <a:t>ветвление: включать в маршрут и не включать) </a:t>
            </a:r>
            <a:r>
              <a:rPr lang="ru-RU" sz="2000" dirty="0"/>
              <a:t>и определения их граничных </a:t>
            </a:r>
            <a:r>
              <a:rPr lang="ru-RU" sz="2000" dirty="0" smtClean="0"/>
              <a:t>оценок.</a:t>
            </a:r>
            <a:endParaRPr lang="ru-RU" sz="2000" dirty="0"/>
          </a:p>
        </p:txBody>
      </p:sp>
      <p:sp>
        <p:nvSpPr>
          <p:cNvPr id="5" name="Овал 4"/>
          <p:cNvSpPr/>
          <p:nvPr/>
        </p:nvSpPr>
        <p:spPr>
          <a:xfrm>
            <a:off x="3635896" y="3957449"/>
            <a:ext cx="953852" cy="51112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23928" y="402834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028343"/>
                <a:ext cx="360040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/>
          <p:cNvCxnSpPr/>
          <p:nvPr/>
        </p:nvCxnSpPr>
        <p:spPr>
          <a:xfrm flipH="1">
            <a:off x="3031848" y="4581128"/>
            <a:ext cx="604048" cy="895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504493" y="4581128"/>
            <a:ext cx="526305" cy="895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2536792" y="5629890"/>
            <a:ext cx="990110" cy="4320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504493" y="5629890"/>
            <a:ext cx="987438" cy="4320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36792" y="5661248"/>
                <a:ext cx="92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𝑖𝑗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792" y="5661248"/>
                <a:ext cx="92710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39980" y="56298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ru-RU" b="0" i="1" smtClean="0">
                          <a:latin typeface="Cambria Math"/>
                        </a:rPr>
                        <m:t>͞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𝑖𝑗</m:t>
                      </m:r>
                      <m:r>
                        <a:rPr lang="ru-RU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80" y="5629890"/>
                <a:ext cx="93610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3268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7544" y="4415464"/>
                <a:ext cx="26642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0" smtClean="0">
                          <a:latin typeface="Cambria Math"/>
                        </a:rPr>
                        <m:t>включаю</m:t>
                      </m:r>
                      <m:r>
                        <a:rPr lang="ru-RU" b="1" i="0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ru-RU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𝒊𝒋</m:t>
                          </m:r>
                        </m:e>
                      </m:d>
                      <m:r>
                        <a:rPr lang="ru-RU" b="1" i="1" smtClean="0">
                          <a:latin typeface="Cambria Math"/>
                        </a:rPr>
                        <m:t>, уменьшаю</m:t>
                      </m:r>
                      <m:r>
                        <a:rPr lang="ru-RU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/>
                        </a:rPr>
                        <m:t>размерность матрица</m:t>
                      </m:r>
                      <m:r>
                        <a:rPr lang="ru-RU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b="1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415464"/>
                <a:ext cx="2664296" cy="646331"/>
              </a:xfrm>
              <a:prstGeom prst="rect">
                <a:avLst/>
              </a:prstGeom>
              <a:blipFill rotWithShape="1">
                <a:blip r:embed="rId5"/>
                <a:stretch>
                  <a:fillRect r="-2746"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17644" y="4382524"/>
                <a:ext cx="41669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0" smtClean="0">
                          <a:latin typeface="Cambria Math"/>
                        </a:rPr>
                        <m:t>запрещаю</m:t>
                      </m:r>
                      <m:r>
                        <a:rPr lang="ru-RU" b="1" i="0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ru-RU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1" i="1" smtClean="0">
                              <a:latin typeface="Cambria Math"/>
                            </a:rPr>
                            <m:t>͞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1" i="1">
                              <a:latin typeface="Cambria Math"/>
                            </a:rPr>
                            <m:t>𝒊𝒋</m:t>
                          </m:r>
                        </m:e>
                      </m:d>
                      <m:r>
                        <a:rPr lang="ru-RU" b="1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ru-RU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/>
                        </a:rPr>
                        <m:t>размерность матрицы без изменения</m:t>
                      </m:r>
                      <m:r>
                        <a:rPr lang="ru-RU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b="1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644" y="4382524"/>
                <a:ext cx="4166956" cy="646331"/>
              </a:xfrm>
              <a:prstGeom prst="rect">
                <a:avLst/>
              </a:prstGeom>
              <a:blipFill rotWithShape="1"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89748" y="3843677"/>
                <a:ext cx="441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48" y="3843677"/>
                <a:ext cx="44105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19872" y="5260558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𝑖𝑗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260558"/>
                <a:ext cx="864096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66051" y="5291916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ru-RU" b="0" i="1" smtClean="0">
                          <a:latin typeface="Cambria Math"/>
                        </a:rPr>
                        <m:t>͞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𝑖𝑗</m:t>
                      </m:r>
                      <m:r>
                        <a:rPr lang="ru-RU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51" y="5291916"/>
                <a:ext cx="936104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1961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440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Алгоритм </a:t>
                </a:r>
                <a:r>
                  <a:rPr lang="ru-RU" dirty="0" err="1" smtClean="0"/>
                  <a:t>Литтла</a:t>
                </a:r>
                <a:r>
                  <a:rPr lang="ru-RU" dirty="0" smtClean="0"/>
                  <a:t>. Определение нижней границы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790" t="-14773" b="-3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75818"/>
              </p:ext>
            </p:extLst>
          </p:nvPr>
        </p:nvGraphicFramePr>
        <p:xfrm>
          <a:off x="395536" y="2067962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1628800"/>
                <a:ext cx="2232248" cy="488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1.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28800"/>
                <a:ext cx="2232248" cy="488275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61741"/>
              </p:ext>
            </p:extLst>
          </p:nvPr>
        </p:nvGraphicFramePr>
        <p:xfrm>
          <a:off x="3141593" y="2067962"/>
          <a:ext cx="632791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2492896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2492896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81635"/>
              </p:ext>
            </p:extLst>
          </p:nvPr>
        </p:nvGraphicFramePr>
        <p:xfrm>
          <a:off x="4318530" y="2067962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effectLst/>
                        </a:rPr>
                        <a:t>1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effectLst/>
                        </a:rPr>
                        <a:t>2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effectLst/>
                        </a:rPr>
                        <a:t>0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32741" y="3366867"/>
                <a:ext cx="2051720" cy="457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741" y="3366867"/>
                <a:ext cx="2051720" cy="457754"/>
              </a:xfrm>
              <a:prstGeom prst="rect">
                <a:avLst/>
              </a:prstGeom>
              <a:blipFill rotWithShape="1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21696" y="1553579"/>
                <a:ext cx="1962472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2.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n-US" b="1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696" y="1553579"/>
                <a:ext cx="1962472" cy="395621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69694"/>
              </p:ext>
            </p:extLst>
          </p:nvPr>
        </p:nvGraphicFramePr>
        <p:xfrm>
          <a:off x="395536" y="3908812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effectLst/>
                        </a:rPr>
                        <a:t>1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effectLst/>
                        </a:rPr>
                        <a:t>0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effectLst/>
                        </a:rPr>
                        <a:t>0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4149080"/>
            <a:ext cx="3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9552" y="3429000"/>
                <a:ext cx="1962472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3.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′</m:t>
                          </m:r>
                          <m:r>
                            <a:rPr lang="en-US" b="1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1962472" cy="395621"/>
              </a:xfrm>
              <a:prstGeom prst="rect">
                <a:avLst/>
              </a:prstGeom>
              <a:blipFill rotWithShape="1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05149"/>
              </p:ext>
            </p:extLst>
          </p:nvPr>
        </p:nvGraphicFramePr>
        <p:xfrm>
          <a:off x="4319464" y="3474410"/>
          <a:ext cx="2530624" cy="30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2000" b="0" spc="1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21695" y="4518412"/>
                <a:ext cx="3836905" cy="799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𝟏𝟔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695" y="4518412"/>
                <a:ext cx="3836905" cy="79983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685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 smtClean="0"/>
              <a:t>Литтла</a:t>
            </a:r>
            <a:r>
              <a:rPr lang="ru-RU" dirty="0" smtClean="0"/>
              <a:t>. Разбиение множества на подмножества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158372"/>
                  </p:ext>
                </p:extLst>
              </p:nvPr>
            </p:nvGraphicFramePr>
            <p:xfrm>
              <a:off x="420152" y="1628800"/>
              <a:ext cx="2530624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2251"/>
                    <a:gridCol w="632791"/>
                    <a:gridCol w="632791"/>
                    <a:gridCol w="632791"/>
                  </a:tblGrid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2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158372"/>
                  </p:ext>
                </p:extLst>
              </p:nvPr>
            </p:nvGraphicFramePr>
            <p:xfrm>
              <a:off x="420152" y="1628800"/>
              <a:ext cx="2530624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2251"/>
                    <a:gridCol w="632791"/>
                    <a:gridCol w="632791"/>
                    <a:gridCol w="632791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1942" t="-24000" r="-202913" b="-3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962" t="-124000" r="-300000" b="-2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2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962" t="-224000" r="-300000" b="-1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000" t="-224000" r="-962" b="-15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962" t="-324000" r="-300000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1942" t="-324000" r="-202913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000" t="-324000" r="-100962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Овал 16"/>
          <p:cNvSpPr/>
          <p:nvPr/>
        </p:nvSpPr>
        <p:spPr>
          <a:xfrm>
            <a:off x="3635896" y="3957449"/>
            <a:ext cx="953852" cy="51112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3031848" y="4581128"/>
            <a:ext cx="604048" cy="895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504493" y="4581128"/>
            <a:ext cx="526305" cy="895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23928" y="402834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028343"/>
                <a:ext cx="360040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89748" y="3843677"/>
                <a:ext cx="1062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=16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48" y="3843677"/>
                <a:ext cx="106237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Овал 23"/>
          <p:cNvSpPr/>
          <p:nvPr/>
        </p:nvSpPr>
        <p:spPr>
          <a:xfrm>
            <a:off x="2536793" y="5629890"/>
            <a:ext cx="990110" cy="4320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536792" y="5661248"/>
                <a:ext cx="92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(12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792" y="5661248"/>
                <a:ext cx="927103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658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/>
          <p:cNvSpPr/>
          <p:nvPr/>
        </p:nvSpPr>
        <p:spPr>
          <a:xfrm>
            <a:off x="4504493" y="5629890"/>
            <a:ext cx="987438" cy="4320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39980" y="5629890"/>
                <a:ext cx="1030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ru-RU" b="0" i="1" smtClean="0">
                          <a:latin typeface="Cambria Math"/>
                        </a:rPr>
                        <m:t>͞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ru-RU" b="0" i="1" smtClean="0">
                          <a:latin typeface="Cambria Math"/>
                        </a:rPr>
                        <m:t>12</m:t>
                      </m:r>
                      <m:r>
                        <a:rPr lang="ru-RU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80" y="5629890"/>
                <a:ext cx="103023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19872" y="5260558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ru-RU" b="0" i="1" smtClean="0">
                          <a:latin typeface="Cambria Math"/>
                        </a:rPr>
                        <m:t>12</m:t>
                      </m:r>
                      <m:r>
                        <a:rPr lang="ru-RU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260558"/>
                <a:ext cx="864096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4225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66051" y="5291916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ru-RU" b="0" i="1" smtClean="0">
                          <a:latin typeface="Cambria Math"/>
                        </a:rPr>
                        <m:t>͞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ru-RU" b="0" i="1" smtClean="0">
                          <a:latin typeface="Cambria Math"/>
                        </a:rPr>
                        <m:t>12</m:t>
                      </m:r>
                      <m:r>
                        <a:rPr lang="ru-RU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51" y="5291916"/>
                <a:ext cx="936104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12418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вал 2"/>
          <p:cNvSpPr/>
          <p:nvPr/>
        </p:nvSpPr>
        <p:spPr>
          <a:xfrm>
            <a:off x="4878018" y="1637184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3177" y="1668542"/>
            <a:ext cx="24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6300192" y="1637184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6402155" y="1699900"/>
            <a:ext cx="24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cxnSp>
        <p:nvCxnSpPr>
          <p:cNvPr id="34" name="Прямая со стрелкой 33"/>
          <p:cNvCxnSpPr>
            <a:stCxn id="3" idx="6"/>
            <a:endCxn id="31" idx="2"/>
          </p:cNvCxnSpPr>
          <p:nvPr/>
        </p:nvCxnSpPr>
        <p:spPr>
          <a:xfrm>
            <a:off x="5354944" y="1853208"/>
            <a:ext cx="945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52120" y="1484784"/>
                <a:ext cx="4320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pc="10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b="1" i="1" spc="10" dirty="0">
                              <a:latin typeface="Cambria Math"/>
                            </a:rPr>
                            <m:t>𝟎</m:t>
                          </m:r>
                        </m:e>
                        <m:sup>
                          <m:r>
                            <a:rPr lang="ru-RU" b="1" i="1" spc="10" dirty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484784"/>
                <a:ext cx="432048" cy="37555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Прямая со стрелкой 36"/>
          <p:cNvCxnSpPr>
            <a:stCxn id="3" idx="4"/>
            <a:endCxn id="47" idx="0"/>
          </p:cNvCxnSpPr>
          <p:nvPr/>
        </p:nvCxnSpPr>
        <p:spPr>
          <a:xfrm flipH="1">
            <a:off x="4696638" y="2069232"/>
            <a:ext cx="419843" cy="43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" idx="4"/>
            <a:endCxn id="46" idx="0"/>
          </p:cNvCxnSpPr>
          <p:nvPr/>
        </p:nvCxnSpPr>
        <p:spPr>
          <a:xfrm>
            <a:off x="5116481" y="2069232"/>
            <a:ext cx="169256" cy="414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48" idx="7"/>
            <a:endCxn id="31" idx="4"/>
          </p:cNvCxnSpPr>
          <p:nvPr/>
        </p:nvCxnSpPr>
        <p:spPr>
          <a:xfrm flipV="1">
            <a:off x="6300996" y="2069232"/>
            <a:ext cx="237659" cy="47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49" idx="0"/>
            <a:endCxn id="31" idx="4"/>
          </p:cNvCxnSpPr>
          <p:nvPr/>
        </p:nvCxnSpPr>
        <p:spPr>
          <a:xfrm flipH="1" flipV="1">
            <a:off x="6538655" y="2069232"/>
            <a:ext cx="238463" cy="423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47274" y="2483604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458175" y="2505926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5893914" y="2484160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6538655" y="2492896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4527258" y="2555612"/>
            <a:ext cx="24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58526" y="2524254"/>
            <a:ext cx="24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5986413" y="2483604"/>
            <a:ext cx="24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94924" y="2483604"/>
            <a:ext cx="24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66172" y="2048411"/>
            <a:ext cx="24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73564" y="2048411"/>
            <a:ext cx="24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3</a:t>
            </a:r>
            <a:endParaRPr lang="ru-RU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6146387" y="2114272"/>
            <a:ext cx="24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42542" y="2118302"/>
            <a:ext cx="24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</a:t>
            </a:r>
            <a:endParaRPr lang="ru-RU" sz="1600" dirty="0"/>
          </a:p>
        </p:txBody>
      </p:sp>
      <p:sp>
        <p:nvSpPr>
          <p:cNvPr id="62" name="Левая фигурная скобка 61"/>
          <p:cNvSpPr/>
          <p:nvPr/>
        </p:nvSpPr>
        <p:spPr>
          <a:xfrm>
            <a:off x="4283968" y="2374940"/>
            <a:ext cx="220525" cy="694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авая фигурная скобка 63"/>
          <p:cNvSpPr/>
          <p:nvPr/>
        </p:nvSpPr>
        <p:spPr>
          <a:xfrm>
            <a:off x="5476084" y="2374940"/>
            <a:ext cx="188268" cy="6940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Левая фигурная скобка 67"/>
          <p:cNvSpPr/>
          <p:nvPr/>
        </p:nvSpPr>
        <p:spPr>
          <a:xfrm>
            <a:off x="5713578" y="2393268"/>
            <a:ext cx="220525" cy="694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авая фигурная скобка 68"/>
          <p:cNvSpPr/>
          <p:nvPr/>
        </p:nvSpPr>
        <p:spPr>
          <a:xfrm>
            <a:off x="7015581" y="2417743"/>
            <a:ext cx="188268" cy="6940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737870" y="3092956"/>
                <a:ext cx="6866578" cy="49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Степень нуля (штраф) =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1" i="1">
                                <a:latin typeface="Cambria Math"/>
                              </a:rPr>
                              <m:t>𝒎𝒊𝒏</m:t>
                            </m:r>
                          </m:e>
                          <m:lim>
                            <m:r>
                              <a:rPr lang="en-US" b="1" i="1">
                                <a:latin typeface="Cambria Math"/>
                              </a:rPr>
                              <m:t>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′′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func>
                    <m:r>
                      <a:rPr lang="ru-RU" b="1" i="1" smtClean="0">
                        <a:latin typeface="Cambria Math"/>
                      </a:rPr>
                      <m:t>  +   </m:t>
                    </m:r>
                    <m:func>
                      <m:funcPr>
                        <m:ctrlPr>
                          <a:rPr lang="en-US" b="1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1" i="1">
                                <a:latin typeface="Cambria Math"/>
                              </a:rPr>
                              <m:t>𝒎𝒊𝒏</m:t>
                            </m:r>
                          </m:e>
                          <m:lim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′′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func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ru-RU" b="1" i="1" smtClean="0">
                        <a:latin typeface="Cambria Math"/>
                      </a:rPr>
                      <m:t>𝟐</m:t>
                    </m:r>
                    <m:r>
                      <a:rPr lang="ru-RU" b="1" i="1" smtClean="0">
                        <a:latin typeface="Cambria Math"/>
                      </a:rPr>
                      <m:t>+</m:t>
                    </m:r>
                    <m:r>
                      <a:rPr lang="ru-RU" b="1" i="1" smtClean="0">
                        <a:latin typeface="Cambria Math"/>
                      </a:rPr>
                      <m:t>𝟎</m:t>
                    </m:r>
                    <m:r>
                      <a:rPr lang="ru-RU" b="1" i="1" smtClean="0">
                        <a:latin typeface="Cambria Math"/>
                      </a:rPr>
                      <m:t>=</m:t>
                    </m:r>
                    <m:r>
                      <a:rPr lang="ru-RU" b="1" i="1" smtClean="0">
                        <a:latin typeface="Cambria Math"/>
                      </a:rPr>
                      <m:t>𝟎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70" y="3092956"/>
                <a:ext cx="6866578" cy="490071"/>
              </a:xfrm>
              <a:prstGeom prst="rect">
                <a:avLst/>
              </a:prstGeom>
              <a:blipFill rotWithShape="1">
                <a:blip r:embed="rId10"/>
                <a:stretch>
                  <a:fillRect l="-710" t="-6173" b="-4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395536" y="36450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Выберем (1-2)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019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862" y="188640"/>
            <a:ext cx="6619418" cy="1070992"/>
          </a:xfrm>
        </p:spPr>
        <p:txBody>
          <a:bodyPr/>
          <a:lstStyle/>
          <a:p>
            <a:r>
              <a:rPr lang="ru-RU" dirty="0" smtClean="0"/>
              <a:t>Всё множество решений - 6 вариантов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211960" y="15567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794871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211960" y="237129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588224" y="238397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54842" y="1988840"/>
            <a:ext cx="1585110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572000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932040" y="1988840"/>
            <a:ext cx="1512168" cy="39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010895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463988" y="23933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24026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2099" y="14399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4214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1854" y="20640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960" y="195238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597832" y="176771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498214" y="205563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51520" y="335699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1834762" y="3353839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971600" y="2803344"/>
            <a:ext cx="823271" cy="409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194802" y="2924944"/>
            <a:ext cx="10412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8543" y="338835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41785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077201" y="264954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52509" y="306896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5926" y="221643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1934" y="282349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735751" y="30862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3348990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612503" y="3304798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905926" y="2834210"/>
            <a:ext cx="306034" cy="37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752020" y="2834210"/>
            <a:ext cx="180020" cy="358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4574" y="336206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42030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760038" y="272484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842030" y="27402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218896" y="302831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9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064" y="2987660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6020544" y="3308476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7356492" y="332563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6498214" y="2834210"/>
            <a:ext cx="242410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7092280" y="2834210"/>
            <a:ext cx="432048" cy="41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26872" y="333983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75336" y="3353839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345197" y="275447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7356492" y="2765867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5778367" y="2970502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353" y="2939144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12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54" name="Таблица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70657"/>
              </p:ext>
            </p:extLst>
          </p:nvPr>
        </p:nvGraphicFramePr>
        <p:xfrm>
          <a:off x="6563924" y="5301208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Овал 54"/>
          <p:cNvSpPr/>
          <p:nvPr/>
        </p:nvSpPr>
        <p:spPr>
          <a:xfrm>
            <a:off x="251520" y="443711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611560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8543" y="446847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305526" y="3883873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4180438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1837207" y="4412195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2041168" y="4437112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2201043" y="381651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857878" y="38610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417203" y="4222572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3411904" y="4450553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618927" y="4443553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>
            <a:off x="3760038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427231" y="38610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49330" y="4221009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612503" y="4449791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4944507" y="381651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91490" y="4472752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99003" y="386104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4306565" y="4221009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6003251" y="444139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Прямая со стрелкой 75"/>
          <p:cNvCxnSpPr/>
          <p:nvPr/>
        </p:nvCxnSpPr>
        <p:spPr>
          <a:xfrm>
            <a:off x="6348371" y="3816511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195354" y="447491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033771" y="3843107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5688124" y="4180438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7368313" y="4441133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/>
          <p:nvPr/>
        </p:nvCxnSpPr>
        <p:spPr>
          <a:xfrm>
            <a:off x="7762223" y="384310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09206" y="447249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22319" y="384825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7059741" y="4162497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263574" y="5445224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70597" y="5507940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87" name="Прямая со стрелкой 86"/>
          <p:cNvCxnSpPr/>
          <p:nvPr/>
        </p:nvCxnSpPr>
        <p:spPr>
          <a:xfrm>
            <a:off x="623614" y="48691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5526" y="4936522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0" y="5188550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0" name="Овал 89"/>
          <p:cNvSpPr/>
          <p:nvPr/>
        </p:nvSpPr>
        <p:spPr>
          <a:xfrm>
            <a:off x="1803872" y="5433713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Прямая со стрелкой 90"/>
          <p:cNvCxnSpPr/>
          <p:nvPr/>
        </p:nvCxnSpPr>
        <p:spPr>
          <a:xfrm>
            <a:off x="2179762" y="4844243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92893" y="546507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57878" y="4936522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1439000" y="5185535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5" name="Овал 94"/>
          <p:cNvSpPr/>
          <p:nvPr/>
        </p:nvSpPr>
        <p:spPr>
          <a:xfrm>
            <a:off x="4628125" y="5476582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6" name="Прямая со стрелкой 95"/>
          <p:cNvCxnSpPr/>
          <p:nvPr/>
        </p:nvCxnSpPr>
        <p:spPr>
          <a:xfrm>
            <a:off x="4969129" y="492965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819526" y="5517825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645386" y="4957424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293110" y="5280405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77296" y="4812885"/>
            <a:ext cx="31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ˣ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40497" y="4795261"/>
            <a:ext cx="30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ˣ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02" name="Овал 101"/>
          <p:cNvSpPr/>
          <p:nvPr/>
        </p:nvSpPr>
        <p:spPr>
          <a:xfrm>
            <a:off x="3427231" y="5504925"/>
            <a:ext cx="72008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3" name="Прямая со стрелкой 102"/>
          <p:cNvCxnSpPr/>
          <p:nvPr/>
        </p:nvCxnSpPr>
        <p:spPr>
          <a:xfrm>
            <a:off x="3752307" y="492687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607021" y="5539298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465577" y="4957051"/>
            <a:ext cx="30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168826" y="5260558"/>
            <a:ext cx="44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20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47289" y="6093296"/>
            <a:ext cx="3204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Лучшее решение (1-2-4-3-1)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2510" y="1522529"/>
                <a:ext cx="26912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Два варианта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b="1" i="1">
                            <a:latin typeface="Cambria Math"/>
                          </a:rPr>
                          <m:t>𝜴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ru-RU" b="1" i="1">
                        <a:latin typeface="Cambria Math"/>
                      </a:rPr>
                      <m:t>(</m:t>
                    </m:r>
                    <m:r>
                      <a:rPr lang="ru-RU" b="1" i="1">
                        <a:latin typeface="Cambria Math"/>
                      </a:rPr>
                      <m:t>𝟏𝟐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r>
                  <a:rPr lang="ru-RU" dirty="0" smtClean="0"/>
                  <a:t>с дугой (1-2)</a:t>
                </a:r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10" y="1522529"/>
                <a:ext cx="269129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810" t="-2830" b="-15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137892" y="1409304"/>
                <a:ext cx="2973936" cy="65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Четыре варианта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b="1" i="1">
                            <a:latin typeface="Cambria Math"/>
                          </a:rPr>
                          <m:t>𝜴</m:t>
                        </m:r>
                      </m:e>
                      <m:sup>
                        <m:r>
                          <a:rPr lang="ru-RU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ru-RU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ru-RU" b="1" i="1">
                        <a:latin typeface="Cambria Math"/>
                      </a:rPr>
                      <m:t>͞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ru-RU" b="1" i="1">
                        <a:latin typeface="Cambria Math"/>
                      </a:rPr>
                      <m:t>𝟏𝟐</m:t>
                    </m:r>
                    <m:r>
                      <a:rPr lang="ru-RU" b="1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без дуги (1-2) </a:t>
                </a:r>
                <a:endParaRPr lang="ru-RU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892" y="1409304"/>
                <a:ext cx="2973936" cy="652551"/>
              </a:xfrm>
              <a:prstGeom prst="rect">
                <a:avLst/>
              </a:prstGeom>
              <a:blipFill rotWithShape="1">
                <a:blip r:embed="rId3"/>
                <a:stretch>
                  <a:fillRect l="-1844" t="-2804" b="-140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Прямая соединительная линия 107"/>
          <p:cNvCxnSpPr/>
          <p:nvPr/>
        </p:nvCxnSpPr>
        <p:spPr>
          <a:xfrm>
            <a:off x="2915816" y="1655972"/>
            <a:ext cx="0" cy="443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 flipH="1">
            <a:off x="2557287" y="1655972"/>
            <a:ext cx="3585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>
            <a:off x="3068216" y="1676241"/>
            <a:ext cx="0" cy="443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>
            <a:off x="3068216" y="1655972"/>
            <a:ext cx="2835650" cy="20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 smtClean="0"/>
              <a:t>Литтла</a:t>
            </a:r>
            <a:r>
              <a:rPr lang="ru-RU" dirty="0" smtClean="0"/>
              <a:t>. Включение в маршрут переезд (1-2)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7436174"/>
                  </p:ext>
                </p:extLst>
              </p:nvPr>
            </p:nvGraphicFramePr>
            <p:xfrm>
              <a:off x="2838816" y="1622846"/>
              <a:ext cx="2530626" cy="1524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  <a:gridCol w="506298"/>
                  </a:tblGrid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2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7436174"/>
                  </p:ext>
                </p:extLst>
              </p:nvPr>
            </p:nvGraphicFramePr>
            <p:xfrm>
              <a:off x="2838816" y="1622846"/>
              <a:ext cx="2530626" cy="1524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  <a:gridCol w="506298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1205" t="-124000" r="-200000" b="-3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1205" t="-224000" r="-300000" b="-2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2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1205" t="-324000" r="-300000" b="-1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401205" t="-324000" b="-15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1205" t="-424000" r="-300000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1205" t="-424000" r="-200000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1205" t="-424000" r="-100000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Овал 16"/>
          <p:cNvSpPr/>
          <p:nvPr/>
        </p:nvSpPr>
        <p:spPr>
          <a:xfrm>
            <a:off x="3813793" y="3317456"/>
            <a:ext cx="953852" cy="51112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3031848" y="3843677"/>
            <a:ext cx="892080" cy="1632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504493" y="3933056"/>
            <a:ext cx="526305" cy="1543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10699" y="345924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99" y="3459244"/>
                <a:ext cx="360040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13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70998" y="3388350"/>
                <a:ext cx="1062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998" y="3388350"/>
                <a:ext cx="106237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Овал 23"/>
          <p:cNvSpPr/>
          <p:nvPr/>
        </p:nvSpPr>
        <p:spPr>
          <a:xfrm>
            <a:off x="2536793" y="5629890"/>
            <a:ext cx="990110" cy="4320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536792" y="5661248"/>
                <a:ext cx="92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ru-RU" b="0" i="1" smtClean="0">
                          <a:latin typeface="Cambria Math"/>
                        </a:rPr>
                        <m:t>12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792" y="5661248"/>
                <a:ext cx="927103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658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/>
          <p:cNvSpPr/>
          <p:nvPr/>
        </p:nvSpPr>
        <p:spPr>
          <a:xfrm>
            <a:off x="4504493" y="5629890"/>
            <a:ext cx="987438" cy="4320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39980" y="5629890"/>
                <a:ext cx="1030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ru-RU" b="0" i="1" smtClean="0">
                          <a:latin typeface="Cambria Math"/>
                        </a:rPr>
                        <m:t>͞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ru-RU" b="0" i="1" smtClean="0">
                          <a:latin typeface="Cambria Math"/>
                        </a:rPr>
                        <m:t>12</m:t>
                      </m:r>
                      <m:r>
                        <a:rPr lang="ru-RU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80" y="5629890"/>
                <a:ext cx="103023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02786" y="4847434"/>
                <a:ext cx="1222013" cy="644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</a:rPr>
                            <m:t>12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16</m:t>
                      </m:r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r>
                        <a:rPr lang="ru-RU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786" y="4847434"/>
                <a:ext cx="1222013" cy="6449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97265" y="4847434"/>
                <a:ext cx="1193688" cy="644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12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16</m:t>
                      </m:r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r>
                        <a:rPr lang="ru-RU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265" y="4847434"/>
                <a:ext cx="1193688" cy="6449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Таблица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1718"/>
                  </p:ext>
                </p:extLst>
              </p:nvPr>
            </p:nvGraphicFramePr>
            <p:xfrm>
              <a:off x="5891623" y="3060682"/>
              <a:ext cx="2530626" cy="1524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  <a:gridCol w="506298"/>
                  </a:tblGrid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-!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2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Таблица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1718"/>
                  </p:ext>
                </p:extLst>
              </p:nvPr>
            </p:nvGraphicFramePr>
            <p:xfrm>
              <a:off x="5891623" y="3060682"/>
              <a:ext cx="2530626" cy="1524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  <a:gridCol w="506298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-!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9"/>
                          <a:stretch>
                            <a:fillRect l="-100000" t="-224000" r="-301205" b="-2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2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9"/>
                          <a:stretch>
                            <a:fillRect l="-100000" t="-324000" r="-301205" b="-1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9"/>
                          <a:stretch>
                            <a:fillRect l="-401205" t="-324000" b="-15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9"/>
                          <a:stretch>
                            <a:fillRect l="-100000" t="-424000" r="-301205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9"/>
                          <a:stretch>
                            <a:fillRect l="-197619" t="-424000" r="-197619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9"/>
                          <a:stretch>
                            <a:fillRect l="-301205" t="-424000" r="-100000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5" name="Прямая со стрелкой 54"/>
          <p:cNvCxnSpPr/>
          <p:nvPr/>
        </p:nvCxnSpPr>
        <p:spPr>
          <a:xfrm>
            <a:off x="5365318" y="2602534"/>
            <a:ext cx="526305" cy="81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26804" y="2713538"/>
                <a:ext cx="942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ru-RU" i="1">
                          <a:latin typeface="Cambria Math"/>
                        </a:rPr>
                        <m:t>͞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ru-RU" i="1">
                          <a:latin typeface="Cambria Math"/>
                        </a:rPr>
                        <m:t>12</m:t>
                      </m:r>
                      <m:r>
                        <a:rPr lang="ru-RU" b="0" i="1" smtClean="0">
                          <a:latin typeface="Cambria Math"/>
                        </a:rPr>
                        <m:t>)</m:t>
                      </m:r>
                      <m:r>
                        <a:rPr lang="ru-RU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04" y="2713538"/>
                <a:ext cx="942153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 стрелкой 55"/>
          <p:cNvCxnSpPr/>
          <p:nvPr/>
        </p:nvCxnSpPr>
        <p:spPr>
          <a:xfrm flipH="1">
            <a:off x="2392640" y="2613816"/>
            <a:ext cx="465024" cy="935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691680" y="2876016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(</m:t>
                      </m:r>
                      <m:r>
                        <a:rPr lang="ru-RU" i="1">
                          <a:latin typeface="Cambria Math"/>
                        </a:rPr>
                        <m:t>12</m:t>
                      </m:r>
                      <m:r>
                        <a:rPr lang="ru-RU" b="0" i="1" smtClean="0">
                          <a:latin typeface="Cambria Math"/>
                        </a:rPr>
                        <m:t>)</m:t>
                      </m:r>
                      <m:r>
                        <a:rPr lang="ru-RU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876016"/>
                <a:ext cx="72008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Таблица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100228"/>
                  </p:ext>
                </p:extLst>
              </p:nvPr>
            </p:nvGraphicFramePr>
            <p:xfrm>
              <a:off x="349987" y="3440929"/>
              <a:ext cx="2024328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</a:tblGrid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1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−!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2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Таблица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100228"/>
                  </p:ext>
                </p:extLst>
              </p:nvPr>
            </p:nvGraphicFramePr>
            <p:xfrm>
              <a:off x="349987" y="3440929"/>
              <a:ext cx="2024328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2"/>
                          <a:stretch>
                            <a:fillRect l="-100000" t="-124000" r="-201205" b="-2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2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2"/>
                          <a:stretch>
                            <a:fillRect l="-100000" t="-224000" r="-201205" b="-1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2"/>
                          <a:stretch>
                            <a:fillRect l="-300000" t="-224000" r="-1205" b="-15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2"/>
                          <a:stretch>
                            <a:fillRect l="-100000" t="-324000" r="-201205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2"/>
                          <a:stretch>
                            <a:fillRect l="-200000" t="-324000" r="-101205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Таблица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0895371"/>
                  </p:ext>
                </p:extLst>
              </p:nvPr>
            </p:nvGraphicFramePr>
            <p:xfrm>
              <a:off x="368312" y="5020290"/>
              <a:ext cx="2024328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</a:tblGrid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1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−!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0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Таблица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0895371"/>
                  </p:ext>
                </p:extLst>
              </p:nvPr>
            </p:nvGraphicFramePr>
            <p:xfrm>
              <a:off x="368312" y="5020290"/>
              <a:ext cx="2024328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3"/>
                          <a:stretch>
                            <a:fillRect l="-100000" t="-126000" r="-20120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0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3"/>
                          <a:stretch>
                            <a:fillRect l="-100000" t="-226000" r="-20120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3"/>
                          <a:stretch>
                            <a:fillRect l="-300000" t="-226000" r="-1205" b="-15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3"/>
                          <a:stretch>
                            <a:fillRect l="-100000" t="-326000" r="-201205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3"/>
                          <a:stretch>
                            <a:fillRect l="-200000" t="-326000" r="-101205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Таблица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155122"/>
                  </p:ext>
                </p:extLst>
              </p:nvPr>
            </p:nvGraphicFramePr>
            <p:xfrm>
              <a:off x="6096523" y="4899248"/>
              <a:ext cx="2530626" cy="1524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  <a:gridCol w="506298"/>
                  </a:tblGrid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-!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2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Таблица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155122"/>
                  </p:ext>
                </p:extLst>
              </p:nvPr>
            </p:nvGraphicFramePr>
            <p:xfrm>
              <a:off x="6096523" y="4899248"/>
              <a:ext cx="2530626" cy="1524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  <a:gridCol w="506298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</a:rPr>
                            <a:t>-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-!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4"/>
                          <a:stretch>
                            <a:fillRect l="-100000" t="-226000" r="-30120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2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4"/>
                          <a:stretch>
                            <a:fillRect l="-100000" t="-326000" r="-30120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effectLst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4"/>
                          <a:stretch>
                            <a:fillRect l="-400000" t="-326000" r="-1205" b="-15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4"/>
                          <a:stretch>
                            <a:fillRect l="-100000" t="-426000" r="-301205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4"/>
                          <a:stretch>
                            <a:fillRect l="-200000" t="-426000" r="-201205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4"/>
                          <a:stretch>
                            <a:fillRect l="-300000" t="-426000" r="-101205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591507"/>
                  </p:ext>
                </p:extLst>
              </p:nvPr>
            </p:nvGraphicFramePr>
            <p:xfrm>
              <a:off x="2463037" y="3745729"/>
              <a:ext cx="506298" cy="91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6298"/>
                  </a:tblGrid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591507"/>
                  </p:ext>
                </p:extLst>
              </p:nvPr>
            </p:nvGraphicFramePr>
            <p:xfrm>
              <a:off x="2463037" y="3745729"/>
              <a:ext cx="506298" cy="91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6298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spc="1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5"/>
                          <a:stretch>
                            <a:fillRect t="-124000" r="-1205" b="-15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439131"/>
                  </p:ext>
                </p:extLst>
              </p:nvPr>
            </p:nvGraphicFramePr>
            <p:xfrm>
              <a:off x="8532440" y="3317456"/>
              <a:ext cx="506298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6298"/>
                  </a:tblGrid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439131"/>
                  </p:ext>
                </p:extLst>
              </p:nvPr>
            </p:nvGraphicFramePr>
            <p:xfrm>
              <a:off x="8532440" y="3317456"/>
              <a:ext cx="506298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6298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6"/>
                          <a:stretch>
                            <a:fillRect l="-1205" t="-224000" b="-15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" name="Прямая со стрелкой 4"/>
          <p:cNvCxnSpPr>
            <a:stCxn id="63" idx="2"/>
            <a:endCxn id="65" idx="0"/>
          </p:cNvCxnSpPr>
          <p:nvPr/>
        </p:nvCxnSpPr>
        <p:spPr>
          <a:xfrm>
            <a:off x="1362151" y="4660129"/>
            <a:ext cx="18325" cy="360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50" idx="2"/>
          </p:cNvCxnSpPr>
          <p:nvPr/>
        </p:nvCxnSpPr>
        <p:spPr>
          <a:xfrm>
            <a:off x="7156936" y="4584682"/>
            <a:ext cx="7352" cy="291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Алгоритм </a:t>
                </a:r>
                <a:r>
                  <a:rPr lang="ru-RU" dirty="0" err="1" smtClean="0"/>
                  <a:t>Литтла</a:t>
                </a:r>
                <a:r>
                  <a:rPr lang="ru-RU" dirty="0" smtClean="0"/>
                  <a:t>. Разбиение множества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b="1" i="1">
                            <a:latin typeface="Cambria Math"/>
                          </a:rPr>
                          <m:t>𝜴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ru-RU" b="1" i="1">
                        <a:latin typeface="Cambria Math"/>
                      </a:rPr>
                      <m:t>(</m:t>
                    </m:r>
                    <m:r>
                      <a:rPr lang="ru-RU" b="1" i="1">
                        <a:latin typeface="Cambria Math"/>
                      </a:rPr>
                      <m:t>𝟏𝟐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790" t="-14773" b="-3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Овал 16"/>
          <p:cNvSpPr/>
          <p:nvPr/>
        </p:nvSpPr>
        <p:spPr>
          <a:xfrm>
            <a:off x="3813793" y="3317456"/>
            <a:ext cx="953852" cy="51112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3031848" y="3843677"/>
            <a:ext cx="892080" cy="1632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504493" y="3933056"/>
            <a:ext cx="526305" cy="1543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76391" y="3098584"/>
                <a:ext cx="1062372" cy="644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12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17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91" y="3098584"/>
                <a:ext cx="1062372" cy="644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Овал 23"/>
          <p:cNvSpPr/>
          <p:nvPr/>
        </p:nvSpPr>
        <p:spPr>
          <a:xfrm>
            <a:off x="2536793" y="5629890"/>
            <a:ext cx="990110" cy="4320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536792" y="5661248"/>
                <a:ext cx="92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ru-RU" b="0" i="1" smtClean="0">
                          <a:latin typeface="Cambria Math"/>
                        </a:rPr>
                        <m:t>24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792" y="5661248"/>
                <a:ext cx="927103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1316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/>
          <p:cNvSpPr/>
          <p:nvPr/>
        </p:nvSpPr>
        <p:spPr>
          <a:xfrm>
            <a:off x="4504493" y="5629890"/>
            <a:ext cx="987438" cy="4320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39980" y="5629890"/>
                <a:ext cx="1030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ru-RU" b="0" i="1" smtClean="0">
                          <a:latin typeface="Cambria Math"/>
                        </a:rPr>
                        <m:t>͞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ru-RU" b="0" i="1" smtClean="0">
                          <a:latin typeface="Cambria Math"/>
                        </a:rPr>
                        <m:t>24</m:t>
                      </m:r>
                      <m:r>
                        <a:rPr lang="ru-RU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80" y="5629890"/>
                <a:ext cx="1030238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592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02786" y="4847434"/>
                <a:ext cx="1222013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</a:rPr>
                            <m:t>24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17</m:t>
                      </m:r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r>
                        <a:rPr lang="ru-RU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786" y="4847434"/>
                <a:ext cx="1222013" cy="66999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97265" y="4847434"/>
                <a:ext cx="11936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24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17</m:t>
                      </m:r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r>
                        <a:rPr lang="ru-RU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265" y="4847434"/>
                <a:ext cx="1193688" cy="66999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Прямая со стрелкой 54"/>
          <p:cNvCxnSpPr/>
          <p:nvPr/>
        </p:nvCxnSpPr>
        <p:spPr>
          <a:xfrm>
            <a:off x="5365318" y="2602534"/>
            <a:ext cx="526305" cy="81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24128" y="2741743"/>
                <a:ext cx="942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ru-RU" i="1">
                          <a:latin typeface="Cambria Math"/>
                        </a:rPr>
                        <m:t>͞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ru-RU" i="1">
                          <a:latin typeface="Cambria Math"/>
                        </a:rPr>
                        <m:t>2</m:t>
                      </m:r>
                      <m:r>
                        <a:rPr lang="ru-RU" b="0" i="1" smtClean="0">
                          <a:latin typeface="Cambria Math"/>
                        </a:rPr>
                        <m:t>4</m:t>
                      </m:r>
                      <m:r>
                        <a:rPr lang="ru-RU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741743"/>
                <a:ext cx="94215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 стрелкой 55"/>
          <p:cNvCxnSpPr/>
          <p:nvPr/>
        </p:nvCxnSpPr>
        <p:spPr>
          <a:xfrm flipH="1">
            <a:off x="2339752" y="2613816"/>
            <a:ext cx="517912" cy="95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78025" y="2729252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(</m:t>
                      </m:r>
                      <m:r>
                        <a:rPr lang="ru-RU" i="1">
                          <a:latin typeface="Cambria Math"/>
                        </a:rPr>
                        <m:t>2</m:t>
                      </m:r>
                      <m:r>
                        <a:rPr lang="ru-RU" b="0" i="1" smtClean="0">
                          <a:latin typeface="Cambria Math"/>
                        </a:rPr>
                        <m:t>4</m:t>
                      </m:r>
                      <m:r>
                        <a:rPr lang="ru-RU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25" y="2729252"/>
                <a:ext cx="72008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Таблица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2570371"/>
                  </p:ext>
                </p:extLst>
              </p:nvPr>
            </p:nvGraphicFramePr>
            <p:xfrm>
              <a:off x="683568" y="5357356"/>
              <a:ext cx="1518030" cy="91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</a:tblGrid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Таблица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2570371"/>
                  </p:ext>
                </p:extLst>
              </p:nvPr>
            </p:nvGraphicFramePr>
            <p:xfrm>
              <a:off x="683568" y="5357356"/>
              <a:ext cx="1518030" cy="91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100000" t="-126000" r="-10120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100000" t="-226000" r="-101205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0"/>
                          <a:stretch>
                            <a:fillRect l="-200000" t="-226000" r="-1205" b="-5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Таблица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346149"/>
                  </p:ext>
                </p:extLst>
              </p:nvPr>
            </p:nvGraphicFramePr>
            <p:xfrm>
              <a:off x="3131840" y="1679351"/>
              <a:ext cx="2024328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</a:tblGrid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1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−!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Таблица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346149"/>
                  </p:ext>
                </p:extLst>
              </p:nvPr>
            </p:nvGraphicFramePr>
            <p:xfrm>
              <a:off x="3131840" y="1679351"/>
              <a:ext cx="2024328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1"/>
                          <a:stretch>
                            <a:fillRect l="-101205" t="-124000" r="-200000" b="-2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1"/>
                          <a:stretch>
                            <a:fillRect l="-301205" t="-124000" b="-25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1"/>
                          <a:stretch>
                            <a:fillRect l="-101205" t="-224000" r="-200000" b="-1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1"/>
                          <a:stretch>
                            <a:fillRect l="-301205" t="-224000" b="-15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1"/>
                          <a:stretch>
                            <a:fillRect l="-101205" t="-324000" r="-200000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1"/>
                          <a:stretch>
                            <a:fillRect l="-201205" t="-324000" r="-100000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01511" y="3388350"/>
                <a:ext cx="92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ru-RU" b="0" i="1" smtClean="0">
                          <a:latin typeface="Cambria Math"/>
                        </a:rPr>
                        <m:t>12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11" y="3388350"/>
                <a:ext cx="927103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Таблица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9830184"/>
                  </p:ext>
                </p:extLst>
              </p:nvPr>
            </p:nvGraphicFramePr>
            <p:xfrm>
              <a:off x="6090953" y="3440929"/>
              <a:ext cx="2024328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</a:tblGrid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1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−!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−!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ru-RU" sz="2000" b="0" i="1" spc="1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Таблица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9830184"/>
                  </p:ext>
                </p:extLst>
              </p:nvPr>
            </p:nvGraphicFramePr>
            <p:xfrm>
              <a:off x="6090953" y="3440929"/>
              <a:ext cx="2024328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3"/>
                          <a:stretch>
                            <a:fillRect l="-100000" t="-124000" r="-201205" b="-2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3"/>
                          <a:stretch>
                            <a:fillRect l="-300000" t="-124000" r="-1205" b="-25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3"/>
                          <a:stretch>
                            <a:fillRect l="-100000" t="-224000" r="-201205" b="-1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3"/>
                          <a:stretch>
                            <a:fillRect l="-300000" t="-224000" r="-1205" b="-15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3"/>
                          <a:stretch>
                            <a:fillRect l="-100000" t="-324000" r="-201205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3"/>
                          <a:stretch>
                            <a:fillRect l="-200000" t="-324000" r="-101205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604818"/>
                  </p:ext>
                </p:extLst>
              </p:nvPr>
            </p:nvGraphicFramePr>
            <p:xfrm>
              <a:off x="8244408" y="3760782"/>
              <a:ext cx="506298" cy="91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6298"/>
                  </a:tblGrid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604818"/>
                  </p:ext>
                </p:extLst>
              </p:nvPr>
            </p:nvGraphicFramePr>
            <p:xfrm>
              <a:off x="8244408" y="3760782"/>
              <a:ext cx="506298" cy="91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6298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4"/>
                          <a:stretch>
                            <a:fillRect t="-2000" r="-1205" b="-25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4"/>
                          <a:stretch>
                            <a:fillRect t="-102000" r="-1205" b="-15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Таблица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5807480"/>
                  </p:ext>
                </p:extLst>
              </p:nvPr>
            </p:nvGraphicFramePr>
            <p:xfrm>
              <a:off x="6195204" y="5236314"/>
              <a:ext cx="2024328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</a:tblGrid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1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−!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−!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Таблица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5807480"/>
                  </p:ext>
                </p:extLst>
              </p:nvPr>
            </p:nvGraphicFramePr>
            <p:xfrm>
              <a:off x="6195204" y="5236314"/>
              <a:ext cx="2024328" cy="12192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  <a:gridCol w="506298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2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5"/>
                          <a:stretch>
                            <a:fillRect l="-100000" t="-126000" r="-20120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5"/>
                          <a:stretch>
                            <a:fillRect l="-300000" t="-126000" r="-1205" b="-25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5"/>
                          <a:stretch>
                            <a:fillRect l="-100000" t="-226000" r="-20120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5"/>
                          <a:stretch>
                            <a:fillRect l="-300000" t="-226000" r="-1205" b="-15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5"/>
                          <a:stretch>
                            <a:fillRect l="-100000" t="-326000" r="-201205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5"/>
                          <a:stretch>
                            <a:fillRect l="-200000" t="-326000" r="-101205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2498105" y="6237312"/>
            <a:ext cx="12961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(3-1); (4-3)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267744" y="6030580"/>
            <a:ext cx="144016" cy="206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Таблица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1530677"/>
                  </p:ext>
                </p:extLst>
              </p:nvPr>
            </p:nvGraphicFramePr>
            <p:xfrm>
              <a:off x="668412" y="3796142"/>
              <a:ext cx="1518030" cy="91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</a:tblGrid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Таблица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1530677"/>
                  </p:ext>
                </p:extLst>
              </p:nvPr>
            </p:nvGraphicFramePr>
            <p:xfrm>
              <a:off x="668412" y="3796142"/>
              <a:ext cx="1518030" cy="91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5866"/>
                    <a:gridCol w="505866"/>
                    <a:gridCol w="506298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3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6"/>
                          <a:stretch>
                            <a:fillRect l="-101205" t="-126000" r="-100000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spc="10" dirty="0">
                              <a:effectLst/>
                            </a:rPr>
                            <a:t>-</a:t>
                          </a:r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4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6"/>
                          <a:stretch>
                            <a:fillRect l="-101205" t="-226000" r="-100000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6"/>
                          <a:stretch>
                            <a:fillRect l="-201205" t="-226000" b="-5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351682"/>
                  </p:ext>
                </p:extLst>
              </p:nvPr>
            </p:nvGraphicFramePr>
            <p:xfrm>
              <a:off x="2267744" y="4095219"/>
              <a:ext cx="506298" cy="609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6298"/>
                  </a:tblGrid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499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2000" b="0" i="1" spc="1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351682"/>
                  </p:ext>
                </p:extLst>
              </p:nvPr>
            </p:nvGraphicFramePr>
            <p:xfrm>
              <a:off x="2267744" y="4095219"/>
              <a:ext cx="506298" cy="609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6298"/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5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000" b="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0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17"/>
                          <a:stretch>
                            <a:fillRect t="-126000" r="-1205" b="-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7" name="Прямая со стрелкой 6"/>
          <p:cNvCxnSpPr/>
          <p:nvPr/>
        </p:nvCxnSpPr>
        <p:spPr>
          <a:xfrm>
            <a:off x="1403648" y="4847434"/>
            <a:ext cx="0" cy="334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7092280" y="4832336"/>
            <a:ext cx="0" cy="334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3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</a:t>
            </a:r>
            <a:r>
              <a:rPr lang="ru-RU" smtClean="0"/>
              <a:t>ветвления по алгоритму </a:t>
            </a:r>
            <a:r>
              <a:rPr lang="ru-RU" dirty="0" err="1"/>
              <a:t>Литтла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707904" y="1556792"/>
            <a:ext cx="953852" cy="51112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04810" y="162768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0" y="1627686"/>
                <a:ext cx="360040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7553" y="1468415"/>
                <a:ext cx="1062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553" y="1468415"/>
                <a:ext cx="106237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/>
          <p:cNvSpPr/>
          <p:nvPr/>
        </p:nvSpPr>
        <p:spPr>
          <a:xfrm>
            <a:off x="1709479" y="2755447"/>
            <a:ext cx="990110" cy="4320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 flipV="1">
            <a:off x="5508104" y="2720207"/>
            <a:ext cx="990110" cy="46197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141594" y="4303714"/>
            <a:ext cx="990110" cy="4320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843808" y="4303714"/>
            <a:ext cx="990110" cy="43204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646665" y="2067912"/>
            <a:ext cx="1061239" cy="63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661756" y="2067912"/>
            <a:ext cx="846348" cy="63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709479" y="3297738"/>
            <a:ext cx="397426" cy="79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483768" y="3324692"/>
            <a:ext cx="503929" cy="763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19562" y="2812851"/>
                <a:ext cx="92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ru-RU" b="0" i="1" smtClean="0">
                          <a:latin typeface="Cambria Math"/>
                        </a:rPr>
                        <m:t>12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62" y="2812851"/>
                <a:ext cx="927103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658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08104" y="2786805"/>
                <a:ext cx="1030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ru-RU" b="0" i="1" smtClean="0">
                          <a:latin typeface="Cambria Math"/>
                        </a:rPr>
                        <m:t>͞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ru-RU" b="0" i="1" smtClean="0">
                          <a:latin typeface="Cambria Math"/>
                        </a:rPr>
                        <m:t>12</m:t>
                      </m:r>
                      <m:r>
                        <a:rPr lang="ru-RU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786805"/>
                <a:ext cx="103023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3425" y="2417473"/>
                <a:ext cx="1474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</a:rPr>
                            <m:t>12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17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25" y="2417473"/>
                <a:ext cx="147476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26127" y="2386115"/>
                <a:ext cx="1690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12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18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27" y="2386115"/>
                <a:ext cx="169096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79288" y="4366430"/>
                <a:ext cx="92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ru-RU" b="0" i="1" smtClean="0">
                          <a:latin typeface="Cambria Math"/>
                        </a:rPr>
                        <m:t>24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88" y="4366430"/>
                <a:ext cx="927103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654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43808" y="4304776"/>
                <a:ext cx="1030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ru-RU" b="0" i="1" smtClean="0">
                          <a:latin typeface="Cambria Math"/>
                        </a:rPr>
                        <m:t>͞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ru-RU" b="0" i="1" smtClean="0">
                          <a:latin typeface="Cambria Math"/>
                        </a:rPr>
                        <m:t>24</m:t>
                      </m:r>
                      <m:r>
                        <a:rPr lang="ru-RU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304776"/>
                <a:ext cx="1030238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592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83768" y="2113917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(</m:t>
                      </m:r>
                      <m:r>
                        <a:rPr lang="ru-RU" i="1">
                          <a:latin typeface="Cambria Math"/>
                        </a:rPr>
                        <m:t>12</m:t>
                      </m:r>
                      <m:r>
                        <a:rPr lang="ru-RU" b="0" i="1" smtClean="0">
                          <a:latin typeface="Cambria Math"/>
                        </a:rPr>
                        <m:t>)</m:t>
                      </m:r>
                      <m:r>
                        <a:rPr lang="ru-RU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113917"/>
                <a:ext cx="72008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037027" y="2178036"/>
                <a:ext cx="942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ru-RU" i="1">
                          <a:latin typeface="Cambria Math"/>
                        </a:rPr>
                        <m:t>͞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ru-RU" i="1">
                          <a:latin typeface="Cambria Math"/>
                        </a:rPr>
                        <m:t>12</m:t>
                      </m:r>
                      <m:r>
                        <a:rPr lang="ru-RU" b="0" i="1" smtClean="0">
                          <a:latin typeface="Cambria Math"/>
                        </a:rPr>
                        <m:t>)</m:t>
                      </m:r>
                      <m:r>
                        <a:rPr lang="ru-RU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27" y="2178036"/>
                <a:ext cx="94215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98930" y="3323763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(</m:t>
                      </m:r>
                      <m:r>
                        <a:rPr lang="ru-RU" i="1">
                          <a:latin typeface="Cambria Math"/>
                        </a:rPr>
                        <m:t>2</m:t>
                      </m:r>
                      <m:r>
                        <a:rPr lang="ru-RU" b="0" i="1" smtClean="0">
                          <a:latin typeface="Cambria Math"/>
                        </a:rPr>
                        <m:t>4</m:t>
                      </m:r>
                      <m:r>
                        <a:rPr lang="ru-RU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30" y="3323763"/>
                <a:ext cx="7200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07047" y="3337240"/>
                <a:ext cx="942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ru-RU" i="1">
                          <a:latin typeface="Cambria Math"/>
                        </a:rPr>
                        <m:t>͞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ru-RU" i="1">
                          <a:latin typeface="Cambria Math"/>
                        </a:rPr>
                        <m:t>2</m:t>
                      </m:r>
                      <m:r>
                        <a:rPr lang="ru-RU" b="0" i="1" smtClean="0">
                          <a:latin typeface="Cambria Math"/>
                        </a:rPr>
                        <m:t>4</m:t>
                      </m:r>
                      <m:r>
                        <a:rPr lang="ru-RU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047" y="3337240"/>
                <a:ext cx="942153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0" y="3931373"/>
                <a:ext cx="1458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</a:rPr>
                            <m:t>24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17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31373"/>
                <a:ext cx="145897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16138" y="3971127"/>
                <a:ext cx="1638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24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18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138" y="3971127"/>
                <a:ext cx="163883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Прямая со стрелкой 31"/>
          <p:cNvCxnSpPr/>
          <p:nvPr/>
        </p:nvCxnSpPr>
        <p:spPr>
          <a:xfrm>
            <a:off x="1608408" y="472514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38163" y="5448115"/>
            <a:ext cx="733854" cy="646331"/>
          </a:xfrm>
          <a:prstGeom prst="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(3-1)</a:t>
            </a:r>
          </a:p>
          <a:p>
            <a:r>
              <a:rPr lang="ru-RU" dirty="0" smtClean="0"/>
              <a:t>(4-3)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57" y="5078783"/>
                <a:ext cx="1458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</a:rPr>
                            <m:t>3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,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17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" y="5078783"/>
                <a:ext cx="1458970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Овал 40"/>
          <p:cNvSpPr/>
          <p:nvPr/>
        </p:nvSpPr>
        <p:spPr>
          <a:xfrm>
            <a:off x="5976941" y="3931373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7478624" y="3864328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7380312" y="5086989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976941" y="5232091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6084168" y="39711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7569206" y="38643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17544" y="37065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29055" y="511834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67518" y="45264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2552" y="52666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822229" y="54019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35164" y="46438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cxnSp>
        <p:nvCxnSpPr>
          <p:cNvPr id="56" name="Прямая со стрелкой 55"/>
          <p:cNvCxnSpPr>
            <a:stCxn id="41" idx="6"/>
            <a:endCxn id="42" idx="2"/>
          </p:cNvCxnSpPr>
          <p:nvPr/>
        </p:nvCxnSpPr>
        <p:spPr>
          <a:xfrm flipV="1">
            <a:off x="6453867" y="4080352"/>
            <a:ext cx="1024757" cy="6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2" idx="4"/>
            <a:endCxn id="43" idx="0"/>
          </p:cNvCxnSpPr>
          <p:nvPr/>
        </p:nvCxnSpPr>
        <p:spPr>
          <a:xfrm flipH="1">
            <a:off x="7618775" y="4296376"/>
            <a:ext cx="98312" cy="790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3" idx="2"/>
            <a:endCxn id="44" idx="6"/>
          </p:cNvCxnSpPr>
          <p:nvPr/>
        </p:nvCxnSpPr>
        <p:spPr>
          <a:xfrm flipH="1">
            <a:off x="6453867" y="5303013"/>
            <a:ext cx="926445" cy="145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4" idx="0"/>
            <a:endCxn id="41" idx="4"/>
          </p:cNvCxnSpPr>
          <p:nvPr/>
        </p:nvCxnSpPr>
        <p:spPr>
          <a:xfrm flipV="1">
            <a:off x="6215404" y="4363421"/>
            <a:ext cx="0" cy="86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Таблица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93223"/>
              </p:ext>
            </p:extLst>
          </p:nvPr>
        </p:nvGraphicFramePr>
        <p:xfrm>
          <a:off x="2919518" y="5161680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Прямоугольник 63"/>
          <p:cNvSpPr/>
          <p:nvPr/>
        </p:nvSpPr>
        <p:spPr>
          <a:xfrm>
            <a:off x="6017486" y="5771280"/>
            <a:ext cx="2322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Решение </a:t>
            </a:r>
            <a:r>
              <a:rPr lang="ru-RU" dirty="0"/>
              <a:t>(1-2-4-3-1</a:t>
            </a:r>
            <a:r>
              <a:rPr lang="ru-RU" dirty="0" smtClean="0"/>
              <a:t>)</a:t>
            </a:r>
          </a:p>
          <a:p>
            <a:r>
              <a:rPr lang="ru-RU" dirty="0" smtClean="0"/>
              <a:t>Длина: 2+6+5+4=17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1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altLang="ru-RU" dirty="0" smtClean="0"/>
              <a:t>Формализация постановки транспортной задачи ЛП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ChangeArrowheads="1"/>
              </p:cNvSpPr>
              <p:nvPr/>
            </p:nvSpPr>
            <p:spPr bwMode="auto">
              <a:xfrm>
                <a:off x="277400" y="4412092"/>
                <a:ext cx="5662752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4508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45085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Times New Roman" pitchFamily="18" charset="0"/>
                    <a:cs typeface="Arial" pitchFamily="34" charset="0"/>
                  </a:rPr>
                  <a:t>Ограничения по запасам поставщиков (шт.): </a:t>
                </a:r>
                <a:endPara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endParaRPr>
              </a:p>
              <a:p>
                <a:pPr marL="0" marR="0" lvl="0" indent="4508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altLang="ru-RU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altLang="ru-RU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ru-RU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kumimoji="0" lang="en-US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0" lang="en-US" altLang="ru-RU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altLang="ru-RU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ru-RU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kumimoji="0" lang="en-US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=</m:t>
                      </m:r>
                      <m:r>
                        <a:rPr kumimoji="0" lang="en-US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kumimoji="0" lang="en-US" altLang="ru-RU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ru-RU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ru-RU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ru-RU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ru-RU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ru-RU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ru-RU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ru-RU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ru-RU" b="1" i="1">
                          <a:latin typeface="Cambria Math"/>
                        </a:rPr>
                        <m:t>=</m:t>
                      </m:r>
                      <m:r>
                        <a:rPr lang="en-US" altLang="ru-RU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altLang="ru-RU" b="1" dirty="0"/>
              </a:p>
            </p:txBody>
          </p:sp>
        </mc:Choice>
        <mc:Fallback xmlns="">
          <p:sp>
            <p:nvSpPr>
              <p:cNvPr id="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400" y="4412092"/>
                <a:ext cx="5662752" cy="954107"/>
              </a:xfrm>
              <a:prstGeom prst="rect">
                <a:avLst/>
              </a:prstGeom>
              <a:blipFill rotWithShape="1">
                <a:blip r:embed="rId2"/>
                <a:stretch>
                  <a:fillRect t="-2564" b="-6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277400" y="5248295"/>
                <a:ext cx="6203429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4508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Times New Roman" pitchFamily="18" charset="0"/>
                  </a:rPr>
                  <a:t>Ограничения по потребностям </a:t>
                </a:r>
                <a:r>
                  <a:rPr lang="ru-RU" altLang="ru-RU" sz="2000" dirty="0" smtClean="0">
                    <a:latin typeface="+mj-lt"/>
                    <a:ea typeface="Times New Roman" pitchFamily="18" charset="0"/>
                  </a:rPr>
                  <a:t>потребителей</a:t>
                </a: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Times New Roman" pitchFamily="18" charset="0"/>
                  </a:rPr>
                  <a:t> (шт.):</a:t>
                </a:r>
                <a:endPara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ru-RU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ru-RU" b="1" i="1" smtClean="0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altLang="ru-RU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ru-RU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ru-RU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ru-RU" altLang="ru-RU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ru-RU" b="1" i="1" smtClean="0">
                          <a:latin typeface="Cambria Math"/>
                        </a:rPr>
                        <m:t>=</m:t>
                      </m:r>
                      <m:r>
                        <a:rPr lang="ru-RU" altLang="ru-RU" b="1" i="1" smtClean="0"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ru-RU" altLang="ru-RU" b="1" i="1" dirty="0" smtClean="0">
                  <a:latin typeface="Cambria Math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altLang="ru-RU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ru-RU" alt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ru-RU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ru-RU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ru-RU" altLang="ru-RU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ru-RU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ru-RU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ru-RU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ru-RU" altLang="ru-RU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ru-RU" b="1" i="1" smtClean="0">
                          <a:latin typeface="Cambria Math"/>
                        </a:rPr>
                        <m:t>=</m:t>
                      </m:r>
                      <m:r>
                        <a:rPr lang="ru-RU" altLang="ru-RU" b="1" i="1" smtClean="0"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ru-RU" altLang="ru-RU" b="1" dirty="0"/>
              </a:p>
            </p:txBody>
          </p:sp>
        </mc:Choice>
        <mc:Fallback xmlns="">
          <p:sp>
            <p:nvSpPr>
              <p:cNvPr id="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400" y="5248295"/>
                <a:ext cx="6203429" cy="954107"/>
              </a:xfrm>
              <a:prstGeom prst="rect">
                <a:avLst/>
              </a:prstGeom>
              <a:blipFill rotWithShape="1">
                <a:blip r:embed="rId3"/>
                <a:stretch>
                  <a:fillRect t="-2564" r="-197" b="-6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411942" y="3994030"/>
                <a:ext cx="833652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4508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45085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Times New Roman" pitchFamily="18" charset="0"/>
                    <a:cs typeface="Arial" pitchFamily="34" charset="0"/>
                  </a:rPr>
                  <a:t>Целевая функция </a:t>
                </a:r>
                <a:r>
                  <a:rPr kumimoji="0" lang="en-US" altLang="ru-RU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Times New Roman" pitchFamily="18" charset="0"/>
                    <a:cs typeface="Arial" pitchFamily="34" charset="0"/>
                  </a:rPr>
                  <a:t>Z(X)= </a:t>
                </a:r>
                <a14:m>
                  <m:oMath xmlns:m="http://schemas.openxmlformats.org/officeDocument/2006/math">
                    <m:r>
                      <a: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1</m:t>
                    </m:r>
                    <m:sSub>
                      <m:sSubPr>
                        <m:ctrlPr>
                          <a:rPr kumimoji="0" lang="ru-RU" altLang="ru-RU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altLang="ru-RU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kumimoji="0" lang="en-US" altLang="ru-RU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𝟏𝟏</m:t>
                        </m:r>
                      </m:sub>
                    </m:sSub>
                    <m:r>
                      <a:rPr kumimoji="0" lang="en-US" altLang="ru-RU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0" lang="en-US" altLang="ru-RU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ru-RU" altLang="ru-RU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𝟑</m:t>
                        </m:r>
                        <m:r>
                          <a:rPr kumimoji="0" lang="en-US" altLang="ru-RU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kumimoji="0" lang="en-US" altLang="ru-RU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𝟏𝟐</m:t>
                        </m:r>
                      </m:sub>
                    </m:sSub>
                    <m:r>
                      <a:rPr kumimoji="0" lang="en-US" altLang="ru-RU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alt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b="1" i="1" smtClean="0">
                            <a:latin typeface="Cambria Math"/>
                          </a:rPr>
                          <m:t>𝟒</m:t>
                        </m:r>
                        <m:r>
                          <a:rPr lang="en-US" altLang="ru-RU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ru-RU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ru-RU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ru-RU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b="1" i="1" smtClean="0">
                            <a:latin typeface="Cambria Math"/>
                          </a:rPr>
                          <m:t>𝟓</m:t>
                        </m:r>
                        <m:r>
                          <a:rPr lang="en-US" altLang="ru-RU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ru-RU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ru-RU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ru-RU" b="1" i="1" smtClean="0">
                        <a:latin typeface="Cambria Math"/>
                      </a:rPr>
                      <m:t>→</m:t>
                    </m:r>
                    <m:r>
                      <a:rPr lang="en-US" altLang="ru-RU" b="1" i="1" smtClean="0">
                        <a:latin typeface="Cambria Math"/>
                      </a:rPr>
                      <m:t>𝒎𝒊𝒏</m:t>
                    </m:r>
                  </m:oMath>
                </a14:m>
                <a:endParaRPr lang="en-US" altLang="ru-RU" b="1" dirty="0"/>
              </a:p>
            </p:txBody>
          </p:sp>
        </mc:Choice>
        <mc:Fallback xmlns="">
          <p:sp>
            <p:nvSpPr>
              <p:cNvPr id="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942" y="3994030"/>
                <a:ext cx="8336522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6061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4826543"/>
                  </p:ext>
                </p:extLst>
              </p:nvPr>
            </p:nvGraphicFramePr>
            <p:xfrm>
              <a:off x="683568" y="1484784"/>
              <a:ext cx="5400600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3"/>
                    <a:gridCol w="1800201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Возможности поставщиков</a:t>
                          </a:r>
                          <a:r>
                            <a:rPr lang="en-US" dirty="0" smtClean="0"/>
                            <a:t> (</a:t>
                          </a:r>
                          <a:r>
                            <a:rPr lang="ru-RU" dirty="0" smtClean="0"/>
                            <a:t>шт.)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Потребности потребителей (шт.)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=1;</m:t>
                                </m:r>
                              </m:oMath>
                            </m:oMathPara>
                          </a14:m>
                          <a:endParaRPr lang="ru-RU" b="0" i="1" dirty="0" smtClean="0">
                            <a:latin typeface="Cambria Math"/>
                          </a:endParaRPr>
                        </a:p>
                        <a:p>
                          <a:pPr algn="r"/>
                          <a:r>
                            <a:rPr lang="ru-RU" b="0" dirty="0" smtClean="0"/>
                            <a:t>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?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ru-RU" b="0" i="1" dirty="0" smtClean="0">
                            <a:latin typeface="Cambria Math"/>
                          </a:endParaRPr>
                        </a:p>
                        <a:p>
                          <a:pPr algn="r"/>
                          <a:r>
                            <a:rPr lang="ru-RU" b="0" dirty="0" smtClean="0"/>
                            <a:t>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?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endParaRPr lang="ru-RU" dirty="0"/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ru-RU" b="0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ru-RU" b="0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4826543"/>
                  </p:ext>
                </p:extLst>
              </p:nvPr>
            </p:nvGraphicFramePr>
            <p:xfrm>
              <a:off x="683568" y="1484784"/>
              <a:ext cx="5400600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3"/>
                    <a:gridCol w="1800201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Возможности поставщиков</a:t>
                          </a:r>
                          <a:r>
                            <a:rPr lang="en-US" dirty="0" smtClean="0"/>
                            <a:t> (</a:t>
                          </a:r>
                          <a:r>
                            <a:rPr lang="ru-RU" dirty="0" smtClean="0"/>
                            <a:t>шт.)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Потребности потребителей (шт.)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2203" t="-74157" r="-108475" b="-235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77743" t="-74157" r="-313" b="-23595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47619" r="-22610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2203" t="-147619" r="-1084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77743" t="-147619" r="-313" b="-100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247619" r="-226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2203" t="-247619" r="-108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77743" t="-247619" r="-3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96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364" y="188640"/>
            <a:ext cx="6995120" cy="1070992"/>
          </a:xfrm>
        </p:spPr>
        <p:txBody>
          <a:bodyPr/>
          <a:lstStyle/>
          <a:p>
            <a:r>
              <a:rPr lang="ru-RU" i="1" dirty="0" smtClean="0"/>
              <a:t>Задача </a:t>
            </a:r>
            <a:r>
              <a:rPr lang="ru-RU" i="1" dirty="0"/>
              <a:t>коммивояжера с заданным началом пути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5976941" y="3931373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7478624" y="3864328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7380312" y="5086989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976941" y="5232091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6084168" y="39711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7569206" y="38643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17544" y="37065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29055" y="511834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67518" y="45264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2552" y="52666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822229" y="54019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35164" y="46438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cxnSp>
        <p:nvCxnSpPr>
          <p:cNvPr id="56" name="Прямая со стрелкой 55"/>
          <p:cNvCxnSpPr>
            <a:stCxn id="41" idx="6"/>
            <a:endCxn id="42" idx="2"/>
          </p:cNvCxnSpPr>
          <p:nvPr/>
        </p:nvCxnSpPr>
        <p:spPr>
          <a:xfrm flipV="1">
            <a:off x="6453867" y="4080352"/>
            <a:ext cx="1024757" cy="6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2" idx="4"/>
            <a:endCxn id="43" idx="0"/>
          </p:cNvCxnSpPr>
          <p:nvPr/>
        </p:nvCxnSpPr>
        <p:spPr>
          <a:xfrm flipH="1">
            <a:off x="7618775" y="4296376"/>
            <a:ext cx="98312" cy="790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3" idx="2"/>
            <a:endCxn id="44" idx="6"/>
          </p:cNvCxnSpPr>
          <p:nvPr/>
        </p:nvCxnSpPr>
        <p:spPr>
          <a:xfrm flipH="1">
            <a:off x="6453867" y="5303013"/>
            <a:ext cx="926445" cy="145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4" idx="0"/>
            <a:endCxn id="41" idx="4"/>
          </p:cNvCxnSpPr>
          <p:nvPr/>
        </p:nvCxnSpPr>
        <p:spPr>
          <a:xfrm flipV="1">
            <a:off x="6215404" y="4363421"/>
            <a:ext cx="0" cy="86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Таблица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20679"/>
              </p:ext>
            </p:extLst>
          </p:nvPr>
        </p:nvGraphicFramePr>
        <p:xfrm>
          <a:off x="1403648" y="4367414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Прямоугольник 63"/>
          <p:cNvSpPr/>
          <p:nvPr/>
        </p:nvSpPr>
        <p:spPr>
          <a:xfrm>
            <a:off x="1979712" y="5771280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Решение задачи коммивояжера по контуру (1-2-4-3-1)</a:t>
            </a:r>
          </a:p>
          <a:p>
            <a:r>
              <a:rPr lang="ru-RU" dirty="0" smtClean="0"/>
              <a:t>Длина по контуру: 2+6+5+4=17, длина пути без дуги (1-2) = 15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152223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Коммивояжеру </a:t>
            </a:r>
            <a:r>
              <a:rPr lang="ru-RU" sz="2000" dirty="0"/>
              <a:t>нужно объехать не по контуру все города, а отправиться из заданного города, не возвращаясь обратно. Казалось бы, что гамильтонов путь (не контур) минимальной длины можно было бы определить путем разрыва гамильтонова контура перед заданным </a:t>
            </a:r>
            <a:r>
              <a:rPr lang="ru-RU" sz="2000" dirty="0" smtClean="0"/>
              <a:t>городом.  </a:t>
            </a:r>
            <a:r>
              <a:rPr lang="ru-RU" sz="2000" dirty="0"/>
              <a:t>Однако длина гамильтонова пути во многом зависит от его начала. Пусть необходимо выехать из 2-го </a:t>
            </a:r>
            <a:r>
              <a:rPr lang="ru-RU" sz="2000" dirty="0" smtClean="0"/>
              <a:t>города. Как решать данную задачу? Если разорвать гамильтонов контур </a:t>
            </a:r>
            <a:r>
              <a:rPr lang="ru-RU" sz="2000" dirty="0"/>
              <a:t>перед заданным </a:t>
            </a:r>
            <a:r>
              <a:rPr lang="ru-RU" sz="2000" dirty="0" smtClean="0"/>
              <a:t>городом 2, то длина пути 2-4-3-1 будет равна 15 = 17-2.</a:t>
            </a:r>
            <a:endParaRPr lang="ru-RU" sz="2000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6732240" y="3971127"/>
            <a:ext cx="85304" cy="26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6839670" y="3931373"/>
            <a:ext cx="85304" cy="26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364" y="188640"/>
            <a:ext cx="6995120" cy="1070992"/>
          </a:xfrm>
        </p:spPr>
        <p:txBody>
          <a:bodyPr/>
          <a:lstStyle/>
          <a:p>
            <a:r>
              <a:rPr lang="ru-RU" i="1" dirty="0"/>
              <a:t>Решение задачи коммивояжера с заданным началом пути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5976941" y="3931373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7478624" y="3864328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7380312" y="5086989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976941" y="5232091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6084168" y="39711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7569206" y="38643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817544" y="37065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7429055" y="511834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67518" y="45264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2552" y="52666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822229" y="54019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35164" y="46438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56" name="Прямая со стрелкой 55"/>
          <p:cNvCxnSpPr>
            <a:stCxn id="41" idx="6"/>
            <a:endCxn id="42" idx="2"/>
          </p:cNvCxnSpPr>
          <p:nvPr/>
        </p:nvCxnSpPr>
        <p:spPr>
          <a:xfrm flipV="1">
            <a:off x="6453867" y="4080352"/>
            <a:ext cx="1024757" cy="6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2" idx="4"/>
            <a:endCxn id="43" idx="0"/>
          </p:cNvCxnSpPr>
          <p:nvPr/>
        </p:nvCxnSpPr>
        <p:spPr>
          <a:xfrm flipH="1">
            <a:off x="7618775" y="4296376"/>
            <a:ext cx="98312" cy="790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3" idx="2"/>
            <a:endCxn id="44" idx="6"/>
          </p:cNvCxnSpPr>
          <p:nvPr/>
        </p:nvCxnSpPr>
        <p:spPr>
          <a:xfrm flipH="1">
            <a:off x="6453867" y="5303013"/>
            <a:ext cx="926445" cy="145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4" idx="0"/>
            <a:endCxn id="41" idx="4"/>
          </p:cNvCxnSpPr>
          <p:nvPr/>
        </p:nvCxnSpPr>
        <p:spPr>
          <a:xfrm flipV="1">
            <a:off x="6215404" y="4363421"/>
            <a:ext cx="0" cy="86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Таблица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61029"/>
              </p:ext>
            </p:extLst>
          </p:nvPr>
        </p:nvGraphicFramePr>
        <p:xfrm>
          <a:off x="179512" y="2697207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Прямоугольник 63"/>
          <p:cNvSpPr/>
          <p:nvPr/>
        </p:nvSpPr>
        <p:spPr>
          <a:xfrm>
            <a:off x="3665993" y="5519037"/>
            <a:ext cx="2117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Решение (2-1-3-4)</a:t>
            </a:r>
          </a:p>
          <a:p>
            <a:r>
              <a:rPr lang="ru-RU" dirty="0" smtClean="0"/>
              <a:t>Длина: 3+4+6=13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79512" y="1522233"/>
            <a:ext cx="871296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  Для </a:t>
            </a:r>
            <a:r>
              <a:rPr lang="ru-RU" dirty="0"/>
              <a:t>решения данной задачи в матрице затрат </a:t>
            </a:r>
            <a:r>
              <a:rPr lang="ru-RU" i="1" dirty="0"/>
              <a:t>С</a:t>
            </a:r>
            <a:r>
              <a:rPr lang="ru-RU" dirty="0"/>
              <a:t> заменяют все элементы столбца  соответствующего началу пути, кроме диагонального элемента, на нули, делая тем самым заезд в город  </a:t>
            </a:r>
            <a:r>
              <a:rPr lang="ru-RU" dirty="0" err="1"/>
              <a:t>беззатратным</a:t>
            </a:r>
            <a:r>
              <a:rPr lang="ru-RU" dirty="0" smtClean="0"/>
              <a:t>. </a:t>
            </a:r>
            <a:endParaRPr lang="ru-RU" dirty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07614"/>
              </p:ext>
            </p:extLst>
          </p:nvPr>
        </p:nvGraphicFramePr>
        <p:xfrm>
          <a:off x="3322260" y="2672038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effectLst/>
                        </a:rPr>
                        <a:t>0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effectLst/>
                        </a:rPr>
                        <a:t>0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2771800" y="3140968"/>
            <a:ext cx="504056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83568" y="47977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Решаем данную задачу, получаем контур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17702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Разрываем дугу (4-2)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732240" y="5232091"/>
            <a:ext cx="0" cy="28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6822229" y="5201748"/>
            <a:ext cx="0" cy="28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364" y="188640"/>
            <a:ext cx="7397842" cy="1070992"/>
          </a:xfrm>
        </p:spPr>
        <p:txBody>
          <a:bodyPr/>
          <a:lstStyle/>
          <a:p>
            <a:r>
              <a:rPr lang="ru-RU" i="1" dirty="0" smtClean="0"/>
              <a:t>Задача </a:t>
            </a:r>
            <a:r>
              <a:rPr lang="ru-RU" i="1" dirty="0"/>
              <a:t>коммивояжера </a:t>
            </a:r>
            <a:r>
              <a:rPr lang="ru-RU" i="1" dirty="0" smtClean="0"/>
              <a:t>без заданного начала пути. Вопрос.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5976941" y="3931373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7110261" y="3212976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7380312" y="5086989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976941" y="5232091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6084168" y="39711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7151818" y="321297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464738" y="33311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7429055" y="511834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092552" y="52666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5835164" y="46438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cxnSp>
        <p:nvCxnSpPr>
          <p:cNvPr id="56" name="Прямая со стрелкой 55"/>
          <p:cNvCxnSpPr>
            <a:stCxn id="41" idx="6"/>
            <a:endCxn id="42" idx="2"/>
          </p:cNvCxnSpPr>
          <p:nvPr/>
        </p:nvCxnSpPr>
        <p:spPr>
          <a:xfrm flipV="1">
            <a:off x="6453867" y="3429000"/>
            <a:ext cx="656394" cy="718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3" idx="7"/>
          </p:cNvCxnSpPr>
          <p:nvPr/>
        </p:nvCxnSpPr>
        <p:spPr>
          <a:xfrm flipH="1">
            <a:off x="7787394" y="4363421"/>
            <a:ext cx="529022" cy="786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3" idx="2"/>
            <a:endCxn id="44" idx="6"/>
          </p:cNvCxnSpPr>
          <p:nvPr/>
        </p:nvCxnSpPr>
        <p:spPr>
          <a:xfrm flipH="1">
            <a:off x="6453867" y="5303013"/>
            <a:ext cx="926445" cy="145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4" idx="0"/>
            <a:endCxn id="41" idx="4"/>
          </p:cNvCxnSpPr>
          <p:nvPr/>
        </p:nvCxnSpPr>
        <p:spPr>
          <a:xfrm flipV="1">
            <a:off x="6215404" y="4363421"/>
            <a:ext cx="0" cy="86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4732" y="1628800"/>
            <a:ext cx="871296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  </a:t>
            </a:r>
            <a:r>
              <a:rPr lang="ru-RU" sz="2000" dirty="0"/>
              <a:t>Требуется определить тот город, из которого можно отправить коммивояжера для объезда всех городов, не </a:t>
            </a:r>
            <a:r>
              <a:rPr lang="ru-RU" sz="2000" dirty="0" smtClean="0"/>
              <a:t>возвращаясь.</a:t>
            </a:r>
          </a:p>
          <a:p>
            <a:r>
              <a:rPr lang="ru-RU" sz="2000" dirty="0" smtClean="0"/>
              <a:t> </a:t>
            </a:r>
            <a:endParaRPr lang="ru-RU" sz="2000" dirty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61662"/>
              </p:ext>
            </p:extLst>
          </p:nvPr>
        </p:nvGraphicFramePr>
        <p:xfrm>
          <a:off x="174732" y="2493690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2771800" y="2900295"/>
            <a:ext cx="25202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732240" y="5232091"/>
            <a:ext cx="0" cy="28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6822229" y="5201748"/>
            <a:ext cx="0" cy="28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8172400" y="3904978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42" idx="5"/>
            <a:endCxn id="32" idx="1"/>
          </p:cNvCxnSpPr>
          <p:nvPr/>
        </p:nvCxnSpPr>
        <p:spPr>
          <a:xfrm>
            <a:off x="7517343" y="3581752"/>
            <a:ext cx="724901" cy="386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66847" y="39363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8051905" y="4660500"/>
            <a:ext cx="0" cy="28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8162214" y="4478702"/>
            <a:ext cx="0" cy="28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12984" y="343119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9795" y="2403523"/>
            <a:ext cx="2304256" cy="1477328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Что нужно сделать с исходной матрицей, чтобы решить данную задачу?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24854" y="4241184"/>
            <a:ext cx="5614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Добавить фиктивный город с нулевыми затратами на въезд и выезд</a:t>
            </a:r>
          </a:p>
          <a:p>
            <a:pPr marL="342900" indent="-342900">
              <a:buAutoNum type="arabicPeriod"/>
            </a:pPr>
            <a:r>
              <a:rPr lang="ru-RU" dirty="0"/>
              <a:t>Добавить фиктивный </a:t>
            </a:r>
            <a:r>
              <a:rPr lang="ru-RU" dirty="0" smtClean="0"/>
              <a:t>город с запретом </a:t>
            </a:r>
            <a:r>
              <a:rPr lang="ru-RU" dirty="0"/>
              <a:t>на въезд и </a:t>
            </a:r>
            <a:r>
              <a:rPr lang="ru-RU" dirty="0" smtClean="0"/>
              <a:t>выезд</a:t>
            </a:r>
          </a:p>
          <a:p>
            <a:pPr marL="342900" indent="-342900">
              <a:buAutoNum type="arabicPeriod"/>
            </a:pPr>
            <a:r>
              <a:rPr lang="ru-RU" dirty="0"/>
              <a:t>Добавить фиктивный город с запретом на </a:t>
            </a:r>
            <a:r>
              <a:rPr lang="ru-RU" dirty="0" smtClean="0"/>
              <a:t>въезд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Добавить фиктивный город с запретом на </a:t>
            </a:r>
            <a:r>
              <a:rPr lang="ru-RU" dirty="0" smtClean="0"/>
              <a:t>выезд</a:t>
            </a: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8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364" y="188640"/>
            <a:ext cx="7397842" cy="1070992"/>
          </a:xfrm>
        </p:spPr>
        <p:txBody>
          <a:bodyPr/>
          <a:lstStyle/>
          <a:p>
            <a:r>
              <a:rPr lang="ru-RU" i="1" dirty="0"/>
              <a:t>Решение задачи коммивояжера </a:t>
            </a:r>
            <a:r>
              <a:rPr lang="ru-RU" i="1" dirty="0" smtClean="0"/>
              <a:t>без заданного начала </a:t>
            </a:r>
            <a:r>
              <a:rPr lang="ru-RU" i="1" dirty="0"/>
              <a:t>пути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5976941" y="3931373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7110261" y="3212976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7380312" y="5086989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976941" y="5232091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6084168" y="39711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7151818" y="321297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464738" y="33311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7429055" y="511834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8098228" y="473173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2552" y="52666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822229" y="54019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35164" y="46438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cxnSp>
        <p:nvCxnSpPr>
          <p:cNvPr id="56" name="Прямая со стрелкой 55"/>
          <p:cNvCxnSpPr>
            <a:stCxn id="41" idx="6"/>
            <a:endCxn id="42" idx="2"/>
          </p:cNvCxnSpPr>
          <p:nvPr/>
        </p:nvCxnSpPr>
        <p:spPr>
          <a:xfrm flipV="1">
            <a:off x="6453867" y="3429000"/>
            <a:ext cx="656394" cy="718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3" idx="7"/>
          </p:cNvCxnSpPr>
          <p:nvPr/>
        </p:nvCxnSpPr>
        <p:spPr>
          <a:xfrm flipH="1">
            <a:off x="7787394" y="4363421"/>
            <a:ext cx="529022" cy="786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3" idx="2"/>
            <a:endCxn id="44" idx="6"/>
          </p:cNvCxnSpPr>
          <p:nvPr/>
        </p:nvCxnSpPr>
        <p:spPr>
          <a:xfrm flipH="1">
            <a:off x="6453867" y="5303013"/>
            <a:ext cx="926445" cy="145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4" idx="0"/>
            <a:endCxn id="41" idx="4"/>
          </p:cNvCxnSpPr>
          <p:nvPr/>
        </p:nvCxnSpPr>
        <p:spPr>
          <a:xfrm flipV="1">
            <a:off x="6215404" y="4363421"/>
            <a:ext cx="0" cy="86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Таблица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19315"/>
              </p:ext>
            </p:extLst>
          </p:nvPr>
        </p:nvGraphicFramePr>
        <p:xfrm>
          <a:off x="3095836" y="3209127"/>
          <a:ext cx="2530623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779"/>
                <a:gridCol w="506211"/>
                <a:gridCol w="506211"/>
                <a:gridCol w="506211"/>
                <a:gridCol w="50621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Прямоугольник 63"/>
          <p:cNvSpPr/>
          <p:nvPr/>
        </p:nvSpPr>
        <p:spPr>
          <a:xfrm>
            <a:off x="3665993" y="5519037"/>
            <a:ext cx="2117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Решение (4-3-1-2)</a:t>
            </a:r>
          </a:p>
          <a:p>
            <a:r>
              <a:rPr lang="ru-RU" dirty="0" smtClean="0"/>
              <a:t>Длина: 5+4+2=11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79512" y="1522233"/>
            <a:ext cx="871296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dirty="0"/>
              <a:t>Требуется определить тот город, из которого можно отправить коммивояжера для объезда всех городов, не </a:t>
            </a:r>
            <a:r>
              <a:rPr lang="ru-RU" dirty="0" smtClean="0"/>
              <a:t>возвращаясь.</a:t>
            </a:r>
          </a:p>
          <a:p>
            <a:r>
              <a:rPr lang="ru-RU" dirty="0" smtClean="0"/>
              <a:t> </a:t>
            </a:r>
            <a:r>
              <a:rPr lang="ru-RU" dirty="0"/>
              <a:t>Для решения заданной задачи в матрицу затрат </a:t>
            </a:r>
            <a:r>
              <a:rPr lang="ru-RU" i="1" dirty="0"/>
              <a:t>С</a:t>
            </a:r>
            <a:r>
              <a:rPr lang="ru-RU" dirty="0"/>
              <a:t> добавляют новую фиктивную вершину </a:t>
            </a:r>
            <a:r>
              <a:rPr lang="en-US" dirty="0" smtClean="0"/>
              <a:t>(5) c </a:t>
            </a:r>
            <a:r>
              <a:rPr lang="ru-RU" dirty="0" smtClean="0"/>
              <a:t>нулевыми затратами по столбцу и строке,</a:t>
            </a:r>
            <a:r>
              <a:rPr lang="en-US" dirty="0" smtClean="0"/>
              <a:t> </a:t>
            </a:r>
            <a:r>
              <a:rPr lang="ru-RU" dirty="0" smtClean="0"/>
              <a:t>делая </a:t>
            </a:r>
            <a:r>
              <a:rPr lang="ru-RU" dirty="0"/>
              <a:t>тем самым заезд в город </a:t>
            </a:r>
            <a:r>
              <a:rPr lang="ru-RU" dirty="0" smtClean="0"/>
              <a:t>(5) </a:t>
            </a:r>
            <a:r>
              <a:rPr lang="ru-RU" dirty="0"/>
              <a:t>и выезд из него </a:t>
            </a:r>
            <a:r>
              <a:rPr lang="ru-RU" dirty="0" err="1"/>
              <a:t>беззатратными</a:t>
            </a:r>
            <a:r>
              <a:rPr lang="ru-RU" dirty="0"/>
              <a:t>. </a:t>
            </a: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74684"/>
              </p:ext>
            </p:extLst>
          </p:nvPr>
        </p:nvGraphicFramePr>
        <p:xfrm>
          <a:off x="145060" y="3361527"/>
          <a:ext cx="253062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251"/>
                <a:gridCol w="632791"/>
                <a:gridCol w="632791"/>
                <a:gridCol w="632791"/>
              </a:tblGrid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6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951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 smtClean="0">
                          <a:effectLst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2000" b="0" spc="10" dirty="0">
                          <a:effectLst/>
                        </a:rPr>
                        <a:t>-</a:t>
                      </a:r>
                      <a:endParaRPr lang="ru-RU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2771800" y="3760962"/>
            <a:ext cx="25202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83568" y="47977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Решаем данную задачу, получаем контур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17702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Разрываем дуги (2-5) и (5-4)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732240" y="5232091"/>
            <a:ext cx="0" cy="28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6822229" y="5201748"/>
            <a:ext cx="0" cy="28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8172400" y="3904978"/>
            <a:ext cx="476926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42" idx="5"/>
            <a:endCxn id="32" idx="1"/>
          </p:cNvCxnSpPr>
          <p:nvPr/>
        </p:nvCxnSpPr>
        <p:spPr>
          <a:xfrm>
            <a:off x="7517343" y="3581752"/>
            <a:ext cx="724901" cy="386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66847" y="39363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8051905" y="4660500"/>
            <a:ext cx="0" cy="28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8162214" y="4478702"/>
            <a:ext cx="0" cy="28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12984" y="343119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151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6" y="116632"/>
            <a:ext cx="7884368" cy="1412776"/>
          </a:xfrm>
        </p:spPr>
        <p:txBody>
          <a:bodyPr/>
          <a:lstStyle/>
          <a:p>
            <a:r>
              <a:rPr lang="ru-RU" sz="3200" i="1" dirty="0">
                <a:effectLst/>
              </a:rPr>
              <a:t>Тема </a:t>
            </a:r>
            <a:r>
              <a:rPr lang="ru-RU" sz="3200" i="1" dirty="0" smtClean="0">
                <a:effectLst/>
              </a:rPr>
              <a:t>5:  </a:t>
            </a:r>
            <a:r>
              <a:rPr lang="ru-RU" sz="3200" i="1" dirty="0">
                <a:effectLst/>
              </a:rPr>
              <a:t>Сетевые задачи планирования </a:t>
            </a:r>
            <a:r>
              <a:rPr lang="ru-RU" sz="3200" i="1" dirty="0" smtClean="0">
                <a:effectLst/>
              </a:rPr>
              <a:t/>
            </a:r>
            <a:br>
              <a:rPr lang="ru-RU" sz="3200" i="1" dirty="0" smtClean="0">
                <a:effectLst/>
              </a:rPr>
            </a:br>
            <a:r>
              <a:rPr lang="ru-RU" sz="3200" i="1" dirty="0" smtClean="0">
                <a:effectLst/>
              </a:rPr>
              <a:t>и </a:t>
            </a:r>
            <a:r>
              <a:rPr lang="ru-RU" sz="3200" i="1" dirty="0">
                <a:effectLst/>
              </a:rPr>
              <a:t>управления. </a:t>
            </a:r>
            <a:r>
              <a:rPr lang="ru-RU" sz="3200" dirty="0">
                <a:effectLst/>
              </a:rPr>
              <a:t/>
            </a:r>
            <a:br>
              <a:rPr lang="ru-RU" sz="3200" dirty="0">
                <a:effectLst/>
              </a:rPr>
            </a:br>
            <a:endParaRPr lang="ru-RU" sz="32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вебинаре рассмотрим задачи сетевого планирования и управления, которые хорошо описываются </a:t>
            </a:r>
            <a:r>
              <a:rPr lang="ru-RU" dirty="0" smtClean="0"/>
              <a:t>графовыми моделями. </a:t>
            </a:r>
            <a:r>
              <a:rPr lang="ru-RU" dirty="0"/>
              <a:t>Рассмотрим основные параметры сетевых графиков, их расчет. Проведем анализ и оптимизацию по времени выполнения работ и использованию рабочей силы на графиках Ганта.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719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Заголовок 1"/>
          <p:cNvSpPr>
            <a:spLocks noGrp="1"/>
          </p:cNvSpPr>
          <p:nvPr>
            <p:ph type="title"/>
          </p:nvPr>
        </p:nvSpPr>
        <p:spPr>
          <a:xfrm>
            <a:off x="1074738" y="2643188"/>
            <a:ext cx="6994525" cy="1071562"/>
          </a:xfrm>
        </p:spPr>
        <p:txBody>
          <a:bodyPr/>
          <a:lstStyle/>
          <a:p>
            <a:pPr eaLnBrk="1" hangingPunct="1"/>
            <a:r>
              <a:rPr lang="ru-RU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57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altLang="ru-RU" dirty="0" smtClean="0"/>
              <a:t>Математическая постановка транспортной задачи ЛП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504" y="1628800"/>
                <a:ext cx="3492388" cy="4993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solidFill>
                      <a:srgbClr val="FF0000"/>
                    </a:solidFill>
                  </a:rPr>
                  <a:t>Дано: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  <m:r>
                          <a:rPr lang="ru-RU" sz="2000" b="1" i="1" smtClean="0">
                            <a:latin typeface="Cambria Math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возможность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 smtClean="0"/>
                  <a:t>-го поставщика,</a:t>
                </a:r>
                <a:r>
                  <a:rPr lang="en-US" dirty="0"/>
                  <a:t> [</a:t>
                </a:r>
                <a:r>
                  <a:rPr lang="ru-RU" dirty="0"/>
                  <a:t>шт.</a:t>
                </a:r>
                <a:r>
                  <a:rPr lang="en-US" dirty="0"/>
                  <a:t>]</a:t>
                </a:r>
                <a:r>
                  <a:rPr lang="ru-RU" dirty="0" smtClean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ru-RU" b="0" i="1" smtClean="0">
                        <a:latin typeface="Cambria Math"/>
                      </a:rPr>
                      <m:t>=</m:t>
                    </m:r>
                    <m:r>
                      <a:rPr lang="ru-RU" b="0" i="1" smtClean="0">
                        <a:latin typeface="Cambria Math"/>
                      </a:rPr>
                      <m:t>1</m:t>
                    </m:r>
                    <m:r>
                      <a:rPr lang="ru-RU" b="0" i="1" smtClean="0">
                        <a:latin typeface="Cambria Math"/>
                      </a:rPr>
                      <m:t>,</m:t>
                    </m:r>
                    <m:r>
                      <a:rPr lang="ru-RU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ru-RU" dirty="0" smtClean="0"/>
                  <a:t>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  <m:r>
                          <a:rPr lang="ru-RU" sz="2000" b="1" i="1" smtClean="0">
                            <a:latin typeface="Cambria Math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 smtClean="0"/>
                  <a:t>потребность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ru-RU" dirty="0" smtClean="0"/>
                  <a:t>-</a:t>
                </a:r>
                <a:r>
                  <a:rPr lang="ru-RU" dirty="0"/>
                  <a:t>го </a:t>
                </a:r>
                <a:r>
                  <a:rPr lang="ru-RU" dirty="0" smtClean="0"/>
                  <a:t>потребителя,</a:t>
                </a:r>
                <a:r>
                  <a:rPr lang="en-US" dirty="0" smtClean="0"/>
                  <a:t> </a:t>
                </a:r>
                <a:r>
                  <a:rPr lang="en-US" dirty="0"/>
                  <a:t>[</a:t>
                </a:r>
                <a:r>
                  <a:rPr lang="ru-RU" dirty="0"/>
                  <a:t>шт.</a:t>
                </a:r>
                <a:r>
                  <a:rPr lang="en-US" dirty="0"/>
                  <a:t>]</a:t>
                </a:r>
                <a:r>
                  <a:rPr lang="ru-RU" dirty="0"/>
                  <a:t>;</a:t>
                </a:r>
                <a:r>
                  <a:rPr lang="ru-RU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1</m:t>
                    </m:r>
                    <m:r>
                      <a:rPr lang="ru-RU" i="1">
                        <a:latin typeface="Cambria Math"/>
                      </a:rPr>
                      <m:t>,</m:t>
                    </m:r>
                    <m:r>
                      <a:rPr lang="ru-RU" i="1">
                        <a:latin typeface="Cambria Math"/>
                      </a:rPr>
                      <m:t>2</m:t>
                    </m:r>
                  </m:oMath>
                </a14:m>
                <a:r>
                  <a:rPr lang="ru-RU" dirty="0"/>
                  <a:t>; 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- </a:t>
                </a:r>
                <a:r>
                  <a:rPr lang="ru-RU" dirty="0" smtClean="0"/>
                  <a:t>затраты на перевозку 1 ед. товара от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/>
                  <a:t>-го </a:t>
                </a:r>
                <a:r>
                  <a:rPr lang="ru-RU" dirty="0" smtClean="0"/>
                  <a:t>поставщика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r>
                  <a:rPr lang="ru-RU" dirty="0" smtClean="0"/>
                  <a:t>-му потребителю,</a:t>
                </a:r>
                <a:r>
                  <a:rPr lang="en-US" dirty="0" smtClean="0"/>
                  <a:t> [</a:t>
                </a:r>
                <a:r>
                  <a:rPr lang="ru-RU" dirty="0" smtClean="0"/>
                  <a:t>руб./шт</a:t>
                </a:r>
                <a:r>
                  <a:rPr lang="ru-RU" dirty="0"/>
                  <a:t>.</a:t>
                </a:r>
                <a:r>
                  <a:rPr lang="en-US" dirty="0"/>
                  <a:t>]</a:t>
                </a:r>
                <a:r>
                  <a:rPr lang="ru-RU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1</m:t>
                    </m:r>
                    <m:r>
                      <a:rPr lang="ru-RU" i="1">
                        <a:latin typeface="Cambria Math"/>
                      </a:rPr>
                      <m:t>,</m:t>
                    </m:r>
                    <m:r>
                      <a:rPr lang="ru-RU" i="1">
                        <a:latin typeface="Cambria Math"/>
                      </a:rPr>
                      <m:t>2</m:t>
                    </m:r>
                  </m:oMath>
                </a14:m>
                <a:r>
                  <a:rPr lang="ru-RU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1</m:t>
                    </m:r>
                    <m:r>
                      <a:rPr lang="ru-RU" i="1">
                        <a:latin typeface="Cambria Math"/>
                      </a:rPr>
                      <m:t>,</m:t>
                    </m:r>
                    <m:r>
                      <a:rPr lang="ru-RU" i="1">
                        <a:latin typeface="Cambria Math"/>
                      </a:rPr>
                      <m:t>2</m:t>
                    </m:r>
                  </m:oMath>
                </a14:m>
                <a:r>
                  <a:rPr lang="ru-RU" dirty="0"/>
                  <a:t>; </a:t>
                </a:r>
              </a:p>
              <a:p>
                <a:r>
                  <a:rPr lang="ru-RU" dirty="0" smtClean="0">
                    <a:solidFill>
                      <a:srgbClr val="FF0000"/>
                    </a:solidFill>
                  </a:rPr>
                  <a:t>Найти:</a:t>
                </a:r>
              </a:p>
              <a:p>
                <a:pPr marL="0" indent="0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 │</a:t>
                </a:r>
                <a:r>
                  <a:rPr lang="en-US" b="1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│→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 Z(X)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Z(X)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-затраты, </a:t>
                </a:r>
                <a:endParaRPr lang="ru-RU" i="1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объем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перевозки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66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му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потребителю от 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поставщика,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ru-RU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шт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628800"/>
                <a:ext cx="3492388" cy="4993355"/>
              </a:xfrm>
              <a:prstGeom prst="rect">
                <a:avLst/>
              </a:prstGeom>
              <a:blipFill rotWithShape="1">
                <a:blip r:embed="rId2"/>
                <a:stretch>
                  <a:fillRect l="-1571" t="-6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851920" y="1654835"/>
                <a:ext cx="4572000" cy="405925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  <m:e/>
                          </m:nary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→</m:t>
                          </m:r>
                          <m:r>
                            <a:rPr lang="en-US" sz="2400" i="1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ru-RU" sz="2400">
                          <a:sym typeface="Symbol"/>
                        </a:rPr>
                        <m:t>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654835"/>
                <a:ext cx="4572000" cy="4059253"/>
              </a:xfrm>
              <a:prstGeom prst="rect">
                <a:avLst/>
              </a:prstGeom>
              <a:blipFill rotWithShape="1">
                <a:blip r:embed="rId3"/>
                <a:stretch>
                  <a:fillRect b="-1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99792" y="5877272"/>
            <a:ext cx="630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Можно ли решить задачу симплекс-методом и сколько базисных переменных будет в решении?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5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altLang="ru-RU" smtClean="0"/>
              <a:t>Варианты решения транспортной </a:t>
            </a:r>
            <a:r>
              <a:rPr lang="ru-RU" altLang="ru-RU" dirty="0" smtClean="0"/>
              <a:t>задачи ЛП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79512" y="1657140"/>
                <a:ext cx="4572000" cy="405925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  <m:e/>
                          </m:nary>
                          <m:sSub>
                            <m:sSub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→</m:t>
                          </m:r>
                          <m:r>
                            <a:rPr lang="en-US" sz="2400" i="1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=1,2 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=1,2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≥0,</m:t>
                      </m:r>
                      <m:r>
                        <m:rPr>
                          <m:nor/>
                        </m:rPr>
                        <a:rPr lang="ru-RU" sz="2400">
                          <a:sym typeface="Symbol"/>
                        </a:rPr>
                        <m:t>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57140"/>
                <a:ext cx="4572000" cy="4059253"/>
              </a:xfrm>
              <a:prstGeom prst="rect">
                <a:avLst/>
              </a:prstGeom>
              <a:blipFill rotWithShape="1">
                <a:blip r:embed="rId2"/>
                <a:stretch>
                  <a:fillRect b="-1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04048" y="1657140"/>
            <a:ext cx="37444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Решить можно симплекс-методом. </a:t>
            </a:r>
          </a:p>
          <a:p>
            <a:r>
              <a:rPr lang="ru-RU" dirty="0" smtClean="0"/>
              <a:t>В базисе будет количество переменных столько, сколько линейно-независимых уравнений в ограничениях.</a:t>
            </a:r>
          </a:p>
          <a:p>
            <a:endParaRPr lang="ru-RU" dirty="0" smtClean="0"/>
          </a:p>
          <a:p>
            <a:r>
              <a:rPr lang="ru-RU" dirty="0" smtClean="0"/>
              <a:t>В ТЗЛП число </a:t>
            </a:r>
            <a:r>
              <a:rPr lang="ru-RU" dirty="0"/>
              <a:t>линейно-независимых </a:t>
            </a:r>
            <a:r>
              <a:rPr lang="ru-RU" dirty="0" smtClean="0"/>
              <a:t>уравнений равно </a:t>
            </a:r>
            <a:r>
              <a:rPr lang="en-US" dirty="0" smtClean="0"/>
              <a:t>m+n-1</a:t>
            </a:r>
            <a:r>
              <a:rPr lang="ru-RU" dirty="0" smtClean="0"/>
              <a:t>, </a:t>
            </a:r>
            <a:r>
              <a:rPr lang="en-US" dirty="0" smtClean="0"/>
              <a:t>m – </a:t>
            </a:r>
            <a:r>
              <a:rPr lang="ru-RU" dirty="0" smtClean="0"/>
              <a:t>число строк, </a:t>
            </a:r>
            <a:r>
              <a:rPr lang="en-US" dirty="0" smtClean="0"/>
              <a:t>n – </a:t>
            </a:r>
            <a:r>
              <a:rPr lang="ru-RU" dirty="0" smtClean="0"/>
              <a:t>число столбцов.</a:t>
            </a:r>
          </a:p>
          <a:p>
            <a:r>
              <a:rPr lang="ru-RU" dirty="0" smtClean="0"/>
              <a:t>То есть число заполненных клеток в матрице перевозок </a:t>
            </a:r>
            <a:r>
              <a:rPr lang="en-US" dirty="0" smtClean="0"/>
              <a:t>X </a:t>
            </a:r>
            <a:r>
              <a:rPr lang="ru-RU" dirty="0" smtClean="0"/>
              <a:t>должно быть </a:t>
            </a:r>
            <a:r>
              <a:rPr lang="en-US" dirty="0" smtClean="0"/>
              <a:t>m+n-1</a:t>
            </a:r>
            <a:r>
              <a:rPr lang="ru-RU" dirty="0"/>
              <a:t> </a:t>
            </a:r>
            <a:r>
              <a:rPr lang="ru-RU" dirty="0" smtClean="0"/>
              <a:t>(обязательная проверка)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9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dirty="0" smtClean="0"/>
              <a:t>Метод минимального элемента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592834"/>
                  </p:ext>
                </p:extLst>
              </p:nvPr>
            </p:nvGraphicFramePr>
            <p:xfrm>
              <a:off x="539552" y="1700808"/>
              <a:ext cx="457200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1390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  <a:p>
                          <a:pPr algn="ctr"/>
                          <a:r>
                            <a:rPr lang="ru-RU" dirty="0" smtClean="0">
                              <a:solidFill>
                                <a:schemeClr val="accent6"/>
                              </a:solidFill>
                            </a:rPr>
                            <a:t>        1</a:t>
                          </a:r>
                          <a:endParaRPr lang="ru-RU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  <a:p>
                          <a:pPr algn="ctr"/>
                          <a:r>
                            <a:rPr lang="ru-RU" dirty="0" smtClean="0"/>
                            <a:t>  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dirty="0" smtClean="0"/>
                        </a:p>
                        <a:p>
                          <a:pPr algn="ctr"/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1</a:t>
                          </a: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5</a:t>
                          </a:r>
                          <a:endParaRPr lang="ru-RU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        </a:t>
                          </a:r>
                          <a:endParaRPr lang="ru-RU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5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592834"/>
                  </p:ext>
                </p:extLst>
              </p:nvPr>
            </p:nvGraphicFramePr>
            <p:xfrm>
              <a:off x="539552" y="1700808"/>
              <a:ext cx="457200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00" r="-100000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00" b="-2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" t="-100000" r="-200000" b="-1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00" t="-100000" r="-100000" b="-1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2</a:t>
                          </a: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" t="-200000" r="-200000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4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 smtClean="0"/>
                            <a:t>5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17" name="Прямая соединительная линия 16"/>
          <p:cNvCxnSpPr/>
          <p:nvPr/>
        </p:nvCxnSpPr>
        <p:spPr>
          <a:xfrm flipH="1">
            <a:off x="2843808" y="1700808"/>
            <a:ext cx="432048" cy="2880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995936" y="2852936"/>
            <a:ext cx="14401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1259632" y="2397625"/>
            <a:ext cx="432048" cy="2880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07504" y="4293096"/>
                <a:ext cx="885698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Наименьший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ru-RU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3</m:t>
                    </m:r>
                    <m:r>
                      <a:rPr lang="ru-RU" i="1" dirty="0">
                        <a:latin typeface="Cambria Math"/>
                      </a:rPr>
                      <m:t>.</m:t>
                    </m:r>
                  </m:oMath>
                </a14:m>
                <a:endParaRPr lang="ru-RU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>
                          <a:latin typeface="Cambria Math"/>
                        </a:rPr>
                        <m:t>У поставщика 1 товара больше нет</m:t>
                      </m:r>
                      <m:r>
                        <a:rPr lang="ru-RU" b="0" i="1" dirty="0" smtClean="0">
                          <a:latin typeface="Cambria Math"/>
                        </a:rPr>
                        <m:t>. Потребности потребителя 1 скорректировали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293096"/>
                <a:ext cx="8856984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1393845" y="2780928"/>
            <a:ext cx="14401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5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6012</TotalTime>
  <Words>7884</Words>
  <Application>Microsoft Office PowerPoint</Application>
  <PresentationFormat>Экран (4:3)</PresentationFormat>
  <Paragraphs>2252</Paragraphs>
  <Slides>65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6" baseType="lpstr">
      <vt:lpstr>ТемаФДО2016</vt:lpstr>
      <vt:lpstr>Исследование операций</vt:lpstr>
      <vt:lpstr>Тема 4: Решение задач ЛП транспортного типа.</vt:lpstr>
      <vt:lpstr> Задача вебинара </vt:lpstr>
      <vt:lpstr>Транспортная задача линейного программирования</vt:lpstr>
      <vt:lpstr>Формализация постановки транспортной задачи ЛП</vt:lpstr>
      <vt:lpstr>Формализация постановки транспортной задачи ЛП</vt:lpstr>
      <vt:lpstr>Математическая постановка транспортной задачи ЛП</vt:lpstr>
      <vt:lpstr>Варианты решения транспортной задачи ЛП</vt:lpstr>
      <vt:lpstr>Метод минимального элемента</vt:lpstr>
      <vt:lpstr>Метод минимального элемента</vt:lpstr>
      <vt:lpstr>Метод минимального элемента</vt:lpstr>
      <vt:lpstr>Метод минимального элемента</vt:lpstr>
      <vt:lpstr>Методы поиска оптимального решения</vt:lpstr>
      <vt:lpstr>Распределительный метод</vt:lpstr>
      <vt:lpstr>Признак оптимальности в распределительном методе</vt:lpstr>
      <vt:lpstr>Двойственность ТЗЛП</vt:lpstr>
      <vt:lpstr>Вторая теорема двойственности ТЗЛП и алгоритм метода потенциалов</vt:lpstr>
      <vt:lpstr>Пример решения ТЗЛП</vt:lpstr>
      <vt:lpstr>Пример решения ТЗЛП</vt:lpstr>
      <vt:lpstr>Пример решения ТЗЛП</vt:lpstr>
      <vt:lpstr>Пример решения ТЗЛП</vt:lpstr>
      <vt:lpstr>Вопросы</vt:lpstr>
      <vt:lpstr>Задача о назначениях</vt:lpstr>
      <vt:lpstr>Формализация постановки задачи  о назначениях</vt:lpstr>
      <vt:lpstr>Математическая постановка задачи о назначениях</vt:lpstr>
      <vt:lpstr>Математические постановки задач о назначениях и транспортной ЗЛП</vt:lpstr>
      <vt:lpstr>Вопрос по методам решения</vt:lpstr>
      <vt:lpstr>Алгоритмы решения задачи о назначениях</vt:lpstr>
      <vt:lpstr>Утверждения поиска решения задачи о назначениях </vt:lpstr>
      <vt:lpstr>Приведение матрицы затрат к нулевым элементам</vt:lpstr>
      <vt:lpstr>Метод вычеркивания нулевых элементов </vt:lpstr>
      <vt:lpstr>Метод вычеркивания нулевых элементов </vt:lpstr>
      <vt:lpstr>Метод вычеркивания нулевых элементов </vt:lpstr>
      <vt:lpstr>Задача о коммивояжере</vt:lpstr>
      <vt:lpstr>Формализация постановки задачи  о коммивояжере</vt:lpstr>
      <vt:lpstr>Математическая постановка задачи о коммивояжере</vt:lpstr>
      <vt:lpstr>Математические постановки задач о коммивояжере и о назначениях</vt:lpstr>
      <vt:lpstr>Варианты решений задачи</vt:lpstr>
      <vt:lpstr>Вопрос по методам решения</vt:lpstr>
      <vt:lpstr>Алгоритмы решения задачи о коммивояжере</vt:lpstr>
      <vt:lpstr>Метод исключения подциклов</vt:lpstr>
      <vt:lpstr>Исключение в подцикле дуги  (1-2)</vt:lpstr>
      <vt:lpstr>Исключение в подцикле дуги  (2-1)</vt:lpstr>
      <vt:lpstr>Алгоритм ближайшего соседа</vt:lpstr>
      <vt:lpstr>Алгоритм ближайшего соседа</vt:lpstr>
      <vt:lpstr>Алгоритм ближайшего соседа</vt:lpstr>
      <vt:lpstr>Алгоритм ближайшего соседа</vt:lpstr>
      <vt:lpstr>Алгоритм ближайшего соседа</vt:lpstr>
      <vt:lpstr>Алгоритм ближайшего соседа</vt:lpstr>
      <vt:lpstr>Алгоритм ближайшего соседа</vt:lpstr>
      <vt:lpstr>Алгоритм ближайшего соседа</vt:lpstr>
      <vt:lpstr>Алгоритм ближайшего соседа</vt:lpstr>
      <vt:lpstr>Метод ветвей и границ по Литтлу </vt:lpstr>
      <vt:lpstr>Алгоритм Литтла. Определение нижней границы g^0</vt:lpstr>
      <vt:lpstr>Алгоритм Литтла. Разбиение множества на подмножества</vt:lpstr>
      <vt:lpstr>Всё множество решений - 6 вариантов</vt:lpstr>
      <vt:lpstr>Алгоритм Литтла. Включение в маршрут переезд (1-2)</vt:lpstr>
      <vt:lpstr>Алгоритм Литтла. Разбиение множества   Ω^1 (12)</vt:lpstr>
      <vt:lpstr>Схема ветвления по алгоритму Литтла. </vt:lpstr>
      <vt:lpstr>Задача коммивояжера с заданным началом пути</vt:lpstr>
      <vt:lpstr>Решение задачи коммивояжера с заданным началом пути</vt:lpstr>
      <vt:lpstr>Задача коммивояжера без заданного начала пути. Вопрос.</vt:lpstr>
      <vt:lpstr>Решение задачи коммивояжера без заданного начала пути</vt:lpstr>
      <vt:lpstr>Тема 5:  Сетевые задачи планирования  и управления.  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tlp</cp:lastModifiedBy>
  <cp:revision>427</cp:revision>
  <dcterms:created xsi:type="dcterms:W3CDTF">2017-01-25T04:02:20Z</dcterms:created>
  <dcterms:modified xsi:type="dcterms:W3CDTF">2018-04-27T03:52:45Z</dcterms:modified>
</cp:coreProperties>
</file>