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328" r:id="rId2"/>
    <p:sldId id="442" r:id="rId3"/>
    <p:sldId id="259" r:id="rId4"/>
    <p:sldId id="443" r:id="rId5"/>
    <p:sldId id="450" r:id="rId6"/>
    <p:sldId id="445" r:id="rId7"/>
    <p:sldId id="446" r:id="rId8"/>
    <p:sldId id="447" r:id="rId9"/>
    <p:sldId id="448" r:id="rId10"/>
    <p:sldId id="453" r:id="rId11"/>
    <p:sldId id="454" r:id="rId12"/>
    <p:sldId id="465" r:id="rId13"/>
    <p:sldId id="467" r:id="rId14"/>
    <p:sldId id="468" r:id="rId15"/>
    <p:sldId id="466" r:id="rId16"/>
    <p:sldId id="455" r:id="rId17"/>
    <p:sldId id="457" r:id="rId18"/>
    <p:sldId id="458" r:id="rId19"/>
    <p:sldId id="459" r:id="rId20"/>
    <p:sldId id="460" r:id="rId21"/>
    <p:sldId id="461" r:id="rId22"/>
    <p:sldId id="470" r:id="rId23"/>
    <p:sldId id="469" r:id="rId24"/>
    <p:sldId id="462" r:id="rId25"/>
    <p:sldId id="463" r:id="rId26"/>
    <p:sldId id="308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684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281D-DA5E-4FFD-8282-E25003C98A9B}" type="datetimeFigureOut">
              <a:rPr lang="ru-RU" smtClean="0"/>
              <a:t>07.05.2018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7E60-1EAA-4FB4-BB34-63D39609B9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59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C9758-D866-4FF5-825C-7202D95A44BB}" type="slidenum">
              <a:rPr lang="ru-RU" altLang="ru-RU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ru-RU" alt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_с объектом_без_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:\tes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D:\test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D:\test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:\test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7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8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0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4270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4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68313" y="260350"/>
            <a:ext cx="3024187" cy="1081088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Blip>
                <a:blip r:embed="rId8"/>
              </a:buBlip>
              <a:defRPr sz="3200"/>
            </a:lvl1pPr>
            <a:lvl2pPr>
              <a:buSzPct val="90000"/>
              <a:buFontTx/>
              <a:buBlip>
                <a:blip r:embed="rId9"/>
              </a:buBlip>
              <a:defRPr sz="2800"/>
            </a:lvl2pPr>
            <a:lvl3pPr>
              <a:buSzPct val="90000"/>
              <a:buFontTx/>
              <a:buBlip>
                <a:blip r:embed="rId10"/>
              </a:buBlip>
              <a:defRPr sz="2400"/>
            </a:lvl3pPr>
            <a:lvl4pPr>
              <a:buSzPct val="90000"/>
              <a:buFontTx/>
              <a:buBlip>
                <a:blip r:embed="rId11"/>
              </a:buBlip>
              <a:defRPr sz="2000"/>
            </a:lvl4pPr>
            <a:lvl5pPr>
              <a:buSzPct val="80000"/>
              <a:buFontTx/>
              <a:buBlip>
                <a:blip r:embed="rId9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3"/>
          </p:nvPr>
        </p:nvSpPr>
        <p:spPr>
          <a:xfrm>
            <a:off x="539552" y="310976"/>
            <a:ext cx="2880320" cy="957783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139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268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SzPct val="90000"/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0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ертикальный заголовок и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5400000">
            <a:off x="-3321843" y="3321843"/>
            <a:ext cx="6858000" cy="214313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 rot="5400000">
            <a:off x="-1437481" y="5069681"/>
            <a:ext cx="3101975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0" r="46507"/>
          <a:stretch>
            <a:fillRect/>
          </a:stretch>
        </p:blipFill>
        <p:spPr bwMode="auto">
          <a:xfrm>
            <a:off x="-1588" y="250825"/>
            <a:ext cx="215901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 rot="5400000">
            <a:off x="5004594" y="2709068"/>
            <a:ext cx="6884988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4298156" y="3415506"/>
            <a:ext cx="6884988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373688"/>
            <a:ext cx="12223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 bwMode="auto">
          <a:xfrm rot="5400000">
            <a:off x="5984876" y="2330450"/>
            <a:ext cx="48704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lang="ru-RU" dirty="0"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-3222625" y="3429000"/>
            <a:ext cx="6886576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4863-080A-4F87-95DB-9A6F55DC6560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8492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463E-F88B-4BFC-A3F0-92258F41AD1B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34544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/>
          </p:cNvSpPr>
          <p:nvPr/>
        </p:nvSpPr>
        <p:spPr bwMode="auto">
          <a:xfrm>
            <a:off x="-11113" y="-7938"/>
            <a:ext cx="9166226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A624-8A82-4438-BAF3-9D34A0192E9C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08906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9657C-E66F-4E15-BD52-D781C04D44A4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22123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41D5-3CB1-4854-A208-04CA5E4DC377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56034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ротки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2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58066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1A21-2167-49A3-AA6C-928EEF24B284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4963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03EB-B508-494D-8C7A-8B996B500221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191583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E7C4-169F-4C11-8950-86A07714BD88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6182852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BC941-648D-4DD2-B606-2F9CF8CD30E2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079687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5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короткий список_без 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24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длинны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SzPct val="90000"/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9"/>
              </a:buBlip>
              <a:tabLst>
                <a:tab pos="1701800" algn="l"/>
              </a:tabLst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325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!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893504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_без шапки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643760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12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68313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43438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1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Содержимое 2"/>
          <p:cNvSpPr>
            <a:spLocks noGrp="1"/>
          </p:cNvSpPr>
          <p:nvPr>
            <p:ph sz="half" idx="13"/>
          </p:nvPr>
        </p:nvSpPr>
        <p:spPr>
          <a:xfrm>
            <a:off x="457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535113"/>
            <a:ext cx="3888432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2"/>
          <p:cNvSpPr>
            <a:spLocks noGrp="1"/>
          </p:cNvSpPr>
          <p:nvPr>
            <p:ph type="body" idx="14"/>
          </p:nvPr>
        </p:nvSpPr>
        <p:spPr>
          <a:xfrm>
            <a:off x="4705672" y="1535113"/>
            <a:ext cx="3898776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Дата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F959-0018-43E5-B82D-668E650456EA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7737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_с объектом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03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B2265-591B-44AC-BD85-254EC674A77C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25" r:id="rId16"/>
    <p:sldLayoutId id="2147484046" r:id="rId17"/>
    <p:sldLayoutId id="2147484026" r:id="rId18"/>
    <p:sldLayoutId id="2147484027" r:id="rId19"/>
    <p:sldLayoutId id="2147484028" r:id="rId20"/>
    <p:sldLayoutId id="2147484029" r:id="rId21"/>
    <p:sldLayoutId id="2147484047" r:id="rId22"/>
    <p:sldLayoutId id="2147484049" r:id="rId23"/>
    <p:sldLayoutId id="2147484050" r:id="rId2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5.png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2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49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55.png"/><Relationship Id="rId5" Type="http://schemas.openxmlformats.org/officeDocument/2006/relationships/image" Target="../media/image40.png"/><Relationship Id="rId10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4.png"/><Relationship Id="rId18" Type="http://schemas.openxmlformats.org/officeDocument/2006/relationships/image" Target="../media/image70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3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7.png"/><Relationship Id="rId19" Type="http://schemas.openxmlformats.org/officeDocument/2006/relationships/image" Target="../media/image71.png"/><Relationship Id="rId4" Type="http://schemas.openxmlformats.org/officeDocument/2006/relationships/image" Target="../media/image58.png"/><Relationship Id="rId1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3.png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12" Type="http://schemas.openxmlformats.org/officeDocument/2006/relationships/image" Target="../media/image82.png"/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wmf"/><Relationship Id="rId11" Type="http://schemas.openxmlformats.org/officeDocument/2006/relationships/image" Target="../media/image81.png"/><Relationship Id="rId5" Type="http://schemas.openxmlformats.org/officeDocument/2006/relationships/image" Target="../media/image75.wmf"/><Relationship Id="rId15" Type="http://schemas.openxmlformats.org/officeDocument/2006/relationships/image" Target="../media/image79.png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Relationship Id="rId14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340768"/>
            <a:ext cx="5904656" cy="1584176"/>
          </a:xfrm>
        </p:spPr>
        <p:txBody>
          <a:bodyPr/>
          <a:lstStyle/>
          <a:p>
            <a:r>
              <a:rPr lang="ru-RU" dirty="0"/>
              <a:t>Исследование операций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5776" y="2924944"/>
            <a:ext cx="6588224" cy="1728192"/>
          </a:xfrm>
        </p:spPr>
        <p:txBody>
          <a:bodyPr>
            <a:noAutofit/>
          </a:bodyPr>
          <a:lstStyle/>
          <a:p>
            <a:r>
              <a:rPr lang="ru-RU" sz="3600" dirty="0"/>
              <a:t>Сетевые задачи планирования </a:t>
            </a:r>
            <a:br>
              <a:rPr lang="ru-RU" sz="3600" dirty="0"/>
            </a:br>
            <a:r>
              <a:rPr lang="ru-RU" sz="3600" dirty="0"/>
              <a:t>и управления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971600" y="5229200"/>
            <a:ext cx="7920880" cy="792088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Турунтаев Леонид Петрович, к.т.н., доцент кафедры автоматизации обработки информации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2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712969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sz="3200" dirty="0"/>
              <a:t>Временные </a:t>
            </a:r>
            <a:r>
              <a:rPr lang="ru-RU" sz="3200" dirty="0" smtClean="0"/>
              <a:t>параметры сетевых </a:t>
            </a:r>
            <a:r>
              <a:rPr lang="ru-RU" sz="3200" dirty="0"/>
              <a:t>графиков</a:t>
            </a: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33007117"/>
              </p:ext>
            </p:extLst>
          </p:nvPr>
        </p:nvGraphicFramePr>
        <p:xfrm>
          <a:off x="908050" y="1628800"/>
          <a:ext cx="7056437" cy="18895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034"/>
                <a:gridCol w="1031636"/>
                <a:gridCol w="1161684"/>
                <a:gridCol w="1162777"/>
                <a:gridCol w="1162777"/>
                <a:gridCol w="1383529"/>
              </a:tblGrid>
              <a:tr h="38438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</a:rPr>
                        <a:t>Событие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48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</a:rPr>
                        <a:t>Рано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48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</a:rPr>
                        <a:t>Поздно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48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</a:rPr>
                        <a:t>Резерв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48000"/>
                      </a:schemeClr>
                    </a:solidFill>
                  </a:tcPr>
                </a:tc>
              </a:tr>
              <a:tr h="4077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48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48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008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</a:rPr>
                        <a:t>Работа </a:t>
                      </a:r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i,j</a:t>
                      </a: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</a:rPr>
                        <a:t>Начало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</a:rPr>
                        <a:t>Окончание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</a:rPr>
                        <a:t>Начало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</a:rPr>
                        <a:t>Окончание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4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</a:rPr>
                        <a:t>Резерв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48000"/>
                      </a:schemeClr>
                    </a:solidFill>
                  </a:tcPr>
                </a:tc>
              </a:tr>
              <a:tr h="73734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4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20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8" y="1982788"/>
            <a:ext cx="65087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88" y="2011362"/>
            <a:ext cx="64293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2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982788"/>
            <a:ext cx="4953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3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25" y="3074988"/>
            <a:ext cx="566738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4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022600"/>
            <a:ext cx="850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5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3013075"/>
            <a:ext cx="83185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6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013075"/>
            <a:ext cx="8667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7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3032125"/>
            <a:ext cx="76676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328" name="TextBox 3"/>
              <p:cNvSpPr txBox="1">
                <a:spLocks noChangeArrowheads="1"/>
              </p:cNvSpPr>
              <p:nvPr/>
            </p:nvSpPr>
            <p:spPr bwMode="auto">
              <a:xfrm>
                <a:off x="598055" y="3717032"/>
                <a:ext cx="7848600" cy="2941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200">
                    <a:solidFill>
                      <a:srgbClr val="404040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2000">
                    <a:solidFill>
                      <a:srgbClr val="404040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>
                    <a:solidFill>
                      <a:srgbClr val="404040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600">
                    <a:solidFill>
                      <a:srgbClr val="404040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C3260C"/>
                  </a:buClr>
                  <a:buSzPct val="130000"/>
                  <a:buFont typeface="Georgia" pitchFamily="18" charset="0"/>
                  <a:buChar char="*"/>
                  <a:defRPr sz="1400">
                    <a:solidFill>
                      <a:srgbClr val="404040"/>
                    </a:solidFill>
                    <a:latin typeface="Trebuchet MS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ru-RU" altLang="ru-RU" sz="1800" i="1" dirty="0" smtClean="0">
                    <a:solidFill>
                      <a:schemeClr val="tx1"/>
                    </a:solidFill>
                    <a:latin typeface="Arial" pitchFamily="34" charset="0"/>
                  </a:rPr>
                  <a:t> </a:t>
                </a:r>
                <a:r>
                  <a:rPr lang="en-US" altLang="ru-RU" sz="1800" i="1" dirty="0">
                    <a:solidFill>
                      <a:schemeClr val="tx1"/>
                    </a:solidFill>
                    <a:latin typeface="Arial" pitchFamily="34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u-RU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р</m:t>
                        </m:r>
                      </m:sub>
                    </m:sSub>
                    <m:d>
                      <m:dPr>
                        <m:ctrlPr>
                          <a:rPr lang="ru-RU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 −</m:t>
                    </m:r>
                  </m:oMath>
                </a14:m>
                <a:r>
                  <a:rPr lang="ru-RU" altLang="ru-RU" sz="2000" dirty="0" smtClean="0">
                    <a:solidFill>
                      <a:schemeClr val="tx1"/>
                    </a:solidFill>
                    <a:latin typeface="Arial" pitchFamily="34" charset="0"/>
                  </a:rPr>
                  <a:t>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раннее время свершения события </a:t>
                </a:r>
                <a:r>
                  <a:rPr lang="en-US" altLang="ru-RU" sz="2000" i="1" dirty="0" err="1">
                    <a:solidFill>
                      <a:schemeClr val="tx1"/>
                    </a:solidFill>
                    <a:latin typeface="Arial" pitchFamily="34" charset="0"/>
                  </a:rPr>
                  <a:t>i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;</a:t>
                </a:r>
              </a:p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ru-RU" altLang="ru-RU" sz="2000" i="1" dirty="0">
                    <a:solidFill>
                      <a:schemeClr val="tx1"/>
                    </a:solidFill>
                    <a:latin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u-RU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п</m:t>
                        </m:r>
                      </m:sub>
                    </m:sSub>
                    <m:d>
                      <m:dPr>
                        <m:ctrlP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ru-RU" altLang="ru-RU" sz="2000" dirty="0" smtClean="0">
                    <a:solidFill>
                      <a:schemeClr val="tx1"/>
                    </a:solidFill>
                    <a:latin typeface="Arial" pitchFamily="34" charset="0"/>
                  </a:rPr>
                  <a:t>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позднее время свершения события </a:t>
                </a:r>
                <a:r>
                  <a:rPr lang="en-US" altLang="ru-RU" sz="2000" i="1" dirty="0" err="1">
                    <a:solidFill>
                      <a:schemeClr val="tx1"/>
                    </a:solidFill>
                    <a:latin typeface="Arial" pitchFamily="34" charset="0"/>
                  </a:rPr>
                  <a:t>i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;</a:t>
                </a:r>
              </a:p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ru-RU" altLang="ru-RU" sz="2000" i="1" dirty="0">
                    <a:solidFill>
                      <a:schemeClr val="tx1"/>
                    </a:solidFill>
                    <a:latin typeface="Arial" pitchFamily="34" charset="0"/>
                  </a:rPr>
                  <a:t>  </a:t>
                </a:r>
                <a:r>
                  <a:rPr lang="en-US" altLang="ru-RU" sz="2000" i="1" dirty="0">
                    <a:solidFill>
                      <a:schemeClr val="tx1"/>
                    </a:solidFill>
                    <a:latin typeface="Arial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ru-RU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ru-RU" altLang="ru-RU" sz="2000" dirty="0" smtClean="0">
                    <a:solidFill>
                      <a:schemeClr val="tx1"/>
                    </a:solidFill>
                    <a:latin typeface="Arial" pitchFamily="34" charset="0"/>
                  </a:rPr>
                  <a:t> </a:t>
                </a:r>
                <a:r>
                  <a:rPr lang="en-US" altLang="ru-RU" sz="2000" dirty="0" smtClean="0">
                    <a:solidFill>
                      <a:schemeClr val="tx1"/>
                    </a:solidFill>
                    <a:latin typeface="Arial" pitchFamily="34" charset="0"/>
                  </a:rPr>
                  <a:t>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Arial" pitchFamily="34" charset="0"/>
                  </a:rPr>
                  <a:t>резерв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времени события </a:t>
                </a:r>
                <a:r>
                  <a:rPr lang="en-US" altLang="ru-RU" sz="2000" i="1" dirty="0" err="1">
                    <a:solidFill>
                      <a:schemeClr val="tx1"/>
                    </a:solidFill>
                    <a:latin typeface="Arial" pitchFamily="34" charset="0"/>
                  </a:rPr>
                  <a:t>i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;</a:t>
                </a:r>
              </a:p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ru-RU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р</m:t>
                        </m:r>
                        <m:r>
                          <a:rPr lang="ru-RU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н</m:t>
                        </m:r>
                      </m:sub>
                    </m:sSub>
                    <m:d>
                      <m:dPr>
                        <m:ctrlP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ru-RU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 раннее время начала работы (</a:t>
                </a:r>
                <a:r>
                  <a:rPr lang="en-US" altLang="ru-RU" sz="2000" i="1" dirty="0" err="1">
                    <a:solidFill>
                      <a:schemeClr val="tx1"/>
                    </a:solidFill>
                    <a:latin typeface="Arial" pitchFamily="34" charset="0"/>
                  </a:rPr>
                  <a:t>i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,</a:t>
                </a:r>
                <a:r>
                  <a:rPr lang="en-US" altLang="ru-RU" sz="2000" i="1" dirty="0">
                    <a:solidFill>
                      <a:schemeClr val="tx1"/>
                    </a:solidFill>
                    <a:latin typeface="Arial" pitchFamily="34" charset="0"/>
                  </a:rPr>
                  <a:t>j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);</a:t>
                </a:r>
              </a:p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u-RU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п</m:t>
                        </m:r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н</m:t>
                        </m:r>
                      </m:sub>
                    </m:sSub>
                    <m:d>
                      <m:dPr>
                        <m:ctrlP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𝑖𝑗</m:t>
                        </m:r>
                      </m:e>
                    </m:d>
                    <m:r>
                      <a:rPr lang="en-US" altLang="ru-RU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 позднее время начала работы (</a:t>
                </a:r>
                <a:r>
                  <a:rPr lang="en-US" altLang="ru-RU" sz="2000" i="1" dirty="0" err="1">
                    <a:solidFill>
                      <a:schemeClr val="tx1"/>
                    </a:solidFill>
                    <a:latin typeface="Arial" pitchFamily="34" charset="0"/>
                  </a:rPr>
                  <a:t>i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,</a:t>
                </a:r>
                <a:r>
                  <a:rPr lang="en-US" altLang="ru-RU" sz="2000" i="1" dirty="0">
                    <a:solidFill>
                      <a:schemeClr val="tx1"/>
                    </a:solidFill>
                    <a:latin typeface="Arial" pitchFamily="34" charset="0"/>
                  </a:rPr>
                  <a:t>j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);</a:t>
                </a:r>
              </a:p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ru-RU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р</m:t>
                        </m:r>
                        <m:r>
                          <a:rPr lang="ru-RU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о</m:t>
                        </m:r>
                      </m:sub>
                    </m:sSub>
                    <m:d>
                      <m:dPr>
                        <m:ctrlP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𝑖𝑗</m:t>
                        </m:r>
                      </m:e>
                    </m:d>
                    <m:r>
                      <a:rPr lang="en-US" altLang="ru-RU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ru-RU" altLang="ru-RU" sz="2000" dirty="0" smtClean="0">
                    <a:solidFill>
                      <a:schemeClr val="tx1"/>
                    </a:solidFill>
                    <a:latin typeface="Arial" pitchFamily="34" charset="0"/>
                  </a:rPr>
                  <a:t>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раннее время окончания работы (</a:t>
                </a:r>
                <a:r>
                  <a:rPr lang="en-US" altLang="ru-RU" sz="2000" i="1" dirty="0" err="1">
                    <a:solidFill>
                      <a:schemeClr val="tx1"/>
                    </a:solidFill>
                    <a:latin typeface="Arial" pitchFamily="34" charset="0"/>
                  </a:rPr>
                  <a:t>i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,</a:t>
                </a:r>
                <a:r>
                  <a:rPr lang="en-US" altLang="ru-RU" sz="2000" i="1" dirty="0">
                    <a:solidFill>
                      <a:schemeClr val="tx1"/>
                    </a:solidFill>
                    <a:latin typeface="Arial" pitchFamily="34" charset="0"/>
                  </a:rPr>
                  <a:t>j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);</a:t>
                </a:r>
              </a:p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u-RU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по</m:t>
                        </m:r>
                      </m:sub>
                    </m:sSub>
                    <m:d>
                      <m:dPr>
                        <m:ctrlP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𝑖𝑗</m:t>
                        </m:r>
                      </m:e>
                    </m:d>
                    <m:r>
                      <a:rPr lang="en-US" altLang="ru-RU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 позднее время окончания работы (</a:t>
                </a:r>
                <a:r>
                  <a:rPr lang="en-US" altLang="ru-RU" sz="2000" i="1" dirty="0" err="1">
                    <a:solidFill>
                      <a:schemeClr val="tx1"/>
                    </a:solidFill>
                    <a:latin typeface="Arial" pitchFamily="34" charset="0"/>
                  </a:rPr>
                  <a:t>i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,</a:t>
                </a:r>
                <a:r>
                  <a:rPr lang="en-US" altLang="ru-RU" sz="2000" i="1" dirty="0">
                    <a:solidFill>
                      <a:schemeClr val="tx1"/>
                    </a:solidFill>
                    <a:latin typeface="Arial" pitchFamily="34" charset="0"/>
                  </a:rPr>
                  <a:t>j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);</a:t>
                </a:r>
              </a:p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ru-RU" altLang="ru-RU" sz="2000" i="1" dirty="0">
                    <a:solidFill>
                      <a:schemeClr val="tx1"/>
                    </a:solidFill>
                    <a:latin typeface="Arial" pitchFamily="34" charset="0"/>
                  </a:rPr>
                  <a:t> </a:t>
                </a:r>
                <a:r>
                  <a:rPr lang="en-US" altLang="ru-RU" sz="2000" i="1" dirty="0">
                    <a:solidFill>
                      <a:schemeClr val="tx1"/>
                    </a:solidFill>
                    <a:latin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𝑖𝑗</m:t>
                        </m:r>
                      </m:e>
                    </m:d>
                    <m:r>
                      <a:rPr lang="en-US" altLang="ru-RU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ru-RU" altLang="ru-RU" sz="2000" dirty="0" smtClean="0">
                    <a:solidFill>
                      <a:schemeClr val="tx1"/>
                    </a:solidFill>
                    <a:latin typeface="Arial" pitchFamily="34" charset="0"/>
                  </a:rPr>
                  <a:t> </a:t>
                </a:r>
                <a:r>
                  <a:rPr lang="en-US" altLang="ru-RU" sz="2000" dirty="0" smtClean="0">
                    <a:solidFill>
                      <a:schemeClr val="tx1"/>
                    </a:solidFill>
                    <a:latin typeface="Arial" pitchFamily="34" charset="0"/>
                  </a:rPr>
                  <a:t> 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Arial" pitchFamily="34" charset="0"/>
                  </a:rPr>
                  <a:t>резерв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времени работы (</a:t>
                </a:r>
                <a:r>
                  <a:rPr lang="en-US" altLang="ru-RU" sz="2000" i="1" dirty="0" err="1">
                    <a:solidFill>
                      <a:schemeClr val="tx1"/>
                    </a:solidFill>
                    <a:latin typeface="Arial" pitchFamily="34" charset="0"/>
                  </a:rPr>
                  <a:t>i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,</a:t>
                </a:r>
                <a:r>
                  <a:rPr lang="en-US" altLang="ru-RU" sz="2000" i="1" dirty="0">
                    <a:solidFill>
                      <a:schemeClr val="tx1"/>
                    </a:solidFill>
                    <a:latin typeface="Arial" pitchFamily="34" charset="0"/>
                  </a:rPr>
                  <a:t>j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Arial" pitchFamily="34" charset="0"/>
                  </a:rPr>
                  <a:t>).</a:t>
                </a:r>
              </a:p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ru-RU" altLang="ru-RU" sz="1800" dirty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12328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055" y="3717032"/>
                <a:ext cx="7848600" cy="2941574"/>
              </a:xfrm>
              <a:prstGeom prst="rect">
                <a:avLst/>
              </a:prstGeom>
              <a:blipFill rotWithShape="1">
                <a:blip r:embed="rId10"/>
                <a:stretch>
                  <a:fillRect t="-10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81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920" y="116632"/>
            <a:ext cx="8183562" cy="1238250"/>
          </a:xfrm>
        </p:spPr>
        <p:txBody>
          <a:bodyPr/>
          <a:lstStyle/>
          <a:p>
            <a:pPr marL="320040" indent="-32004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smtClean="0"/>
              <a:t>   </a:t>
            </a:r>
            <a:r>
              <a:rPr lang="ru-RU" dirty="0" smtClean="0"/>
              <a:t>Временные параметры сетевых графиков </a:t>
            </a:r>
            <a:r>
              <a:rPr lang="en-US" dirty="0" smtClean="0"/>
              <a:t> </a:t>
            </a:r>
            <a:r>
              <a:rPr lang="ru-RU" u="sng" dirty="0" smtClean="0"/>
              <a:t>для событий</a:t>
            </a:r>
            <a:endParaRPr lang="ru-RU" u="sng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1" name="Содержимое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215168" y="1628801"/>
                <a:ext cx="8928832" cy="4896544"/>
              </a:xfrm>
              <a:prstGeom prst="rect">
                <a:avLst/>
              </a:prstGeom>
            </p:spPr>
            <p:txBody>
              <a:bodyPr rtlCol="0">
                <a:normAutofit fontScale="92500" lnSpcReduction="10000"/>
              </a:bodyPr>
              <a:lstStyle/>
              <a:p>
                <a:pPr indent="-182880" eaLnBrk="1" fontAlgn="auto" hangingPunct="1">
                  <a:buClr>
                    <a:schemeClr val="accent6">
                      <a:lumMod val="75000"/>
                    </a:schemeClr>
                  </a:buClr>
                  <a:buFont typeface="Wingdings 2" pitchFamily="18" charset="2"/>
                  <a:buNone/>
                  <a:defRPr/>
                </a:pPr>
                <a:r>
                  <a:rPr lang="ru-RU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Параметры событий</a:t>
                </a:r>
                <a:r>
                  <a:rPr lang="ru-RU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  <a:endParaRPr 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548640" lvl="1" indent="-182880" fontAlgn="auto"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Char char="§"/>
                  <a:defRPr/>
                </a:pPr>
                <a:r>
                  <a:rPr lang="ru-RU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ранний (ожидаемый) срок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u-RU" i="1">
                            <a:solidFill>
                              <a:srgbClr val="FF0000"/>
                            </a:solidFill>
                            <a:latin typeface="Cambria Math"/>
                          </a:rPr>
                          <m:t>р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свершения</a:t>
                </a:r>
              </a:p>
              <a:p>
                <a:pPr marL="548640" lvl="1" indent="-4763" fontAlgn="auto">
                  <a:buClr>
                    <a:schemeClr val="accent6">
                      <a:lumMod val="75000"/>
                    </a:schemeClr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𝑗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ru-RU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</a:t>
                </a:r>
                <a:r>
                  <a:rPr lang="ru-RU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го события: </a:t>
                </a:r>
                <a:endPara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548640" lvl="1" indent="-4763" fontAlgn="auto">
                  <a:buClr>
                    <a:schemeClr val="accent6">
                      <a:lumMod val="75000"/>
                    </a:schemeClr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р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m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548640" lvl="1" indent="-182880" fontAlgn="auto"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Char char="§"/>
                  <a:defRPr/>
                </a:pPr>
                <a:r>
                  <a:rPr lang="ru-RU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поздний (предельный) срок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u-RU" i="1">
                            <a:solidFill>
                              <a:srgbClr val="FF0000"/>
                            </a:solidFill>
                            <a:latin typeface="Cambria Math"/>
                          </a:rPr>
                          <m:t>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свершения</a:t>
                </a:r>
              </a:p>
              <a:p>
                <a:pPr marL="548640" lvl="1" indent="-4763" fontAlgn="auto">
                  <a:buClr>
                    <a:schemeClr val="accent6">
                      <a:lumMod val="75000"/>
                    </a:schemeClr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-го события:	</a:t>
                </a:r>
              </a:p>
              <a:p>
                <a:pPr marL="548640" lvl="1" indent="-182880" eaLnBrk="1" fontAlgn="auto" hangingPunct="1">
                  <a:buClr>
                    <a:schemeClr val="accent6">
                      <a:lumMod val="75000"/>
                    </a:schemeClr>
                  </a:buClr>
                  <a:buFont typeface="Verdana" pitchFamily="34" charset="0"/>
                  <a:buNone/>
                  <a:defRPr/>
                </a:pPr>
                <a:r>
                  <a:rPr lang="ru-RU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ru-RU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548640" lvl="1" indent="-182880" fontAlgn="auto"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Char char="§"/>
                  <a:defRPr/>
                </a:pPr>
                <a:r>
                  <a:rPr lang="ru-RU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резерв времени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ru-RU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-го события:</a:t>
                </a:r>
              </a:p>
              <a:p>
                <a:pPr marL="548640" lvl="1" indent="-182880" fontAlgn="auto">
                  <a:buClr>
                    <a:schemeClr val="accent6">
                      <a:lumMod val="75000"/>
                    </a:schemeClr>
                  </a:buClr>
                  <a:buNone/>
                  <a:defRPr/>
                </a:pPr>
                <a:r>
                  <a:rPr lang="ru-RU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р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ru-RU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	</a:t>
                </a:r>
              </a:p>
              <a:p>
                <a:pPr marL="548640" lvl="1" indent="-182880" eaLnBrk="1" fontAlgn="auto" hangingPunct="1">
                  <a:buClr>
                    <a:schemeClr val="accent6">
                      <a:lumMod val="75000"/>
                    </a:schemeClr>
                  </a:buClr>
                  <a:buFont typeface="Verdana" pitchFamily="34" charset="0"/>
                  <a:buNone/>
                  <a:defRPr/>
                </a:pPr>
                <a:r>
                  <a:rPr lang="ru-RU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 </a:t>
                </a:r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411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215168" y="1628801"/>
                <a:ext cx="8928832" cy="4896544"/>
              </a:xfrm>
              <a:prstGeom prst="rect">
                <a:avLst/>
              </a:prstGeom>
              <a:blipFill rotWithShape="1">
                <a:blip r:embed="rId2"/>
                <a:stretch>
                  <a:fillRect t="-24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31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8560528" y="2089139"/>
            <a:ext cx="431800" cy="407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7429500" y="1915021"/>
            <a:ext cx="431800" cy="407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7496175" y="2574544"/>
            <a:ext cx="431800" cy="40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7" name="Прямая со стрелкой 6"/>
          <p:cNvCxnSpPr>
            <a:stCxn id="14" idx="6"/>
            <a:endCxn id="3" idx="2"/>
          </p:cNvCxnSpPr>
          <p:nvPr/>
        </p:nvCxnSpPr>
        <p:spPr>
          <a:xfrm>
            <a:off x="7861300" y="2119015"/>
            <a:ext cx="699228" cy="174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5" idx="6"/>
            <a:endCxn id="3" idx="3"/>
          </p:cNvCxnSpPr>
          <p:nvPr/>
        </p:nvCxnSpPr>
        <p:spPr>
          <a:xfrm flipV="1">
            <a:off x="7927975" y="2437379"/>
            <a:ext cx="695789" cy="34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8226425" y="3500438"/>
            <a:ext cx="431800" cy="4079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8316913" y="4329113"/>
            <a:ext cx="431800" cy="40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7253031" y="3992563"/>
            <a:ext cx="422275" cy="4079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30" name="Прямая со стрелкой 29"/>
          <p:cNvCxnSpPr>
            <a:stCxn id="29" idx="7"/>
            <a:endCxn id="27" idx="2"/>
          </p:cNvCxnSpPr>
          <p:nvPr/>
        </p:nvCxnSpPr>
        <p:spPr>
          <a:xfrm flipV="1">
            <a:off x="7613465" y="3704432"/>
            <a:ext cx="612960" cy="347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9" idx="5"/>
            <a:endCxn id="28" idx="2"/>
          </p:cNvCxnSpPr>
          <p:nvPr/>
        </p:nvCxnSpPr>
        <p:spPr>
          <a:xfrm>
            <a:off x="7613465" y="4340802"/>
            <a:ext cx="703448" cy="19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42070" y="2127795"/>
            <a:ext cx="26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j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979238" y="2215915"/>
                <a:ext cx="32767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238" y="2215915"/>
                <a:ext cx="327672" cy="391646"/>
              </a:xfrm>
              <a:prstGeom prst="rect">
                <a:avLst/>
              </a:prstGeom>
              <a:blipFill rotWithShape="1">
                <a:blip r:embed="rId3"/>
                <a:stretch>
                  <a:fillRect r="-20370" b="-78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365489" y="1915021"/>
                <a:ext cx="495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489" y="1915021"/>
                <a:ext cx="49581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464169" y="2573868"/>
                <a:ext cx="495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69" y="2573868"/>
                <a:ext cx="49581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883242" y="3992563"/>
                <a:ext cx="32767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242" y="3992563"/>
                <a:ext cx="327672" cy="391646"/>
              </a:xfrm>
              <a:prstGeom prst="rect">
                <a:avLst/>
              </a:prstGeom>
              <a:blipFill rotWithShape="1">
                <a:blip r:embed="rId6"/>
                <a:stretch>
                  <a:fillRect r="-22222" b="-78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Прямая со стрелкой 44"/>
          <p:cNvCxnSpPr/>
          <p:nvPr/>
        </p:nvCxnSpPr>
        <p:spPr>
          <a:xfrm>
            <a:off x="6732240" y="5805264"/>
            <a:ext cx="20164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7114222" y="56612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7861300" y="5636128"/>
            <a:ext cx="21942" cy="385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639627" y="5451462"/>
            <a:ext cx="32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588139" y="5254357"/>
                <a:ext cx="504141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р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ru-RU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39" y="5254357"/>
                <a:ext cx="504141" cy="394210"/>
              </a:xfrm>
              <a:prstGeom prst="rect">
                <a:avLst/>
              </a:prstGeom>
              <a:blipFill rotWithShape="1">
                <a:blip r:embed="rId7"/>
                <a:stretch>
                  <a:fillRect r="-32927" b="-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740476" y="5241918"/>
                <a:ext cx="504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п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ru-RU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476" y="5241918"/>
                <a:ext cx="504141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32927"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Прямая со стрелкой 48"/>
          <p:cNvCxnSpPr/>
          <p:nvPr/>
        </p:nvCxnSpPr>
        <p:spPr>
          <a:xfrm>
            <a:off x="7114222" y="6021288"/>
            <a:ext cx="7690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246017" y="6037120"/>
                <a:ext cx="626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017" y="6037120"/>
                <a:ext cx="626254" cy="369332"/>
              </a:xfrm>
              <a:prstGeom prst="rect">
                <a:avLst/>
              </a:prstGeom>
              <a:blipFill rotWithShape="1">
                <a:blip r:embed="rId9"/>
                <a:stretch>
                  <a:fillRect r="-1961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244617" y="3509039"/>
                <a:ext cx="495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617" y="3509039"/>
                <a:ext cx="495811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8280617" y="4350237"/>
                <a:ext cx="495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617" y="4350237"/>
                <a:ext cx="495811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329810" y="4014877"/>
                <a:ext cx="268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10" y="4014877"/>
                <a:ext cx="26871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253031" y="1628800"/>
            <a:ext cx="30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7235810" y="2341510"/>
            <a:ext cx="30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8091560" y="1813466"/>
            <a:ext cx="30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8226700" y="2619096"/>
            <a:ext cx="30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8661186" y="1737839"/>
            <a:ext cx="30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6" name="Прямая со стрелкой 5"/>
          <p:cNvCxnSpPr>
            <a:stCxn id="3" idx="5"/>
          </p:cNvCxnSpPr>
          <p:nvPr/>
        </p:nvCxnSpPr>
        <p:spPr>
          <a:xfrm>
            <a:off x="8929092" y="2437379"/>
            <a:ext cx="214908" cy="366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508129" y="3139707"/>
            <a:ext cx="30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8560528" y="3956248"/>
            <a:ext cx="30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7708243" y="3535560"/>
            <a:ext cx="30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740965" y="4391693"/>
            <a:ext cx="30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7296006" y="4400550"/>
            <a:ext cx="30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/>
          <p:cNvCxnSpPr>
            <a:endCxn id="29" idx="2"/>
          </p:cNvCxnSpPr>
          <p:nvPr/>
        </p:nvCxnSpPr>
        <p:spPr>
          <a:xfrm>
            <a:off x="6840209" y="4188386"/>
            <a:ext cx="412822" cy="8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7740965" y="3324373"/>
            <a:ext cx="534904" cy="211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7038851" cy="720725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sz="3600" dirty="0" smtClean="0"/>
              <a:t>Графический способ (прямой ход)</a:t>
            </a:r>
            <a:endParaRPr lang="ru-RU" sz="3600" dirty="0"/>
          </a:p>
        </p:txBody>
      </p:sp>
      <p:sp>
        <p:nvSpPr>
          <p:cNvPr id="17411" name="Содержимое 2"/>
          <p:cNvSpPr>
            <a:spLocks noGrp="1"/>
          </p:cNvSpPr>
          <p:nvPr>
            <p:ph sz="quarter" idx="4294967295"/>
          </p:nvPr>
        </p:nvSpPr>
        <p:spPr>
          <a:xfrm>
            <a:off x="539750" y="1412875"/>
            <a:ext cx="8039100" cy="792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marL="180975" lvl="1" indent="0" eaLnBrk="1" fontAlgn="auto" hangingPunct="1">
              <a:buClr>
                <a:schemeClr val="accent6">
                  <a:lumMod val="75000"/>
                </a:schemeClr>
              </a:buClr>
              <a:buFont typeface="Verdana" pitchFamily="34" charset="0"/>
              <a:buNone/>
              <a:defRPr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заданного сетевого графика рассчитать все параметры событий, </a:t>
            </a:r>
          </a:p>
          <a:p>
            <a:pPr marL="180975" lvl="1" indent="0" eaLnBrk="1" fontAlgn="auto" hangingPunct="1">
              <a:buClr>
                <a:schemeClr val="accent6">
                  <a:lumMod val="75000"/>
                </a:schemeClr>
              </a:buClr>
              <a:buFont typeface="Verdana" pitchFamily="34" charset="0"/>
              <a:buNone/>
              <a:defRPr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критический путь и его длину</a:t>
            </a:r>
          </a:p>
          <a:p>
            <a:pPr marL="548640" lvl="1" indent="-182880" eaLnBrk="1" fontAlgn="auto" hangingPunct="1">
              <a:buClr>
                <a:schemeClr val="accent6">
                  <a:lumMod val="75000"/>
                </a:schemeClr>
              </a:buClr>
              <a:buFont typeface="Verdana" pitchFamily="34" charset="0"/>
              <a:buNone/>
              <a:defRPr/>
            </a:pPr>
            <a:endParaRPr lang="ru-RU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	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6288" y="3284538"/>
            <a:ext cx="1052512" cy="9366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895350" y="5037138"/>
            <a:ext cx="1228725" cy="120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" name="Прямая соединительная линия 3"/>
          <p:cNvCxnSpPr>
            <a:stCxn id="12" idx="1"/>
            <a:endCxn id="12" idx="5"/>
          </p:cNvCxnSpPr>
          <p:nvPr/>
        </p:nvCxnSpPr>
        <p:spPr>
          <a:xfrm>
            <a:off x="1074738" y="5213350"/>
            <a:ext cx="868362" cy="847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12" idx="7"/>
            <a:endCxn id="12" idx="3"/>
          </p:cNvCxnSpPr>
          <p:nvPr/>
        </p:nvCxnSpPr>
        <p:spPr>
          <a:xfrm flipH="1">
            <a:off x="1074738" y="5213350"/>
            <a:ext cx="868362" cy="8477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7300" y="5440116"/>
            <a:ext cx="711926" cy="394210"/>
          </a:xfrm>
          <a:prstGeom prst="rect">
            <a:avLst/>
          </a:prstGeom>
          <a:blipFill rotWithShape="1">
            <a:blip r:embed="rId2"/>
            <a:stretch>
              <a:fillRect b="-3077"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18" name="Прямоугольник 1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38637" y="5440116"/>
            <a:ext cx="715132" cy="36933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19" name="Прямоугольник 1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95757" y="5062570"/>
            <a:ext cx="521425" cy="3693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20" name="Прямоугольник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53263" y="5834326"/>
            <a:ext cx="675634" cy="369332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25" name="Овал 24"/>
          <p:cNvSpPr/>
          <p:nvPr/>
        </p:nvSpPr>
        <p:spPr>
          <a:xfrm>
            <a:off x="3468688" y="2349500"/>
            <a:ext cx="1050925" cy="9350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4491038" y="4125913"/>
            <a:ext cx="1050925" cy="9366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7038975" y="3014663"/>
            <a:ext cx="1052513" cy="9366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6" name="Прямая соединительная линия 15"/>
          <p:cNvCxnSpPr>
            <a:stCxn id="25" idx="1"/>
            <a:endCxn id="25" idx="5"/>
          </p:cNvCxnSpPr>
          <p:nvPr/>
        </p:nvCxnSpPr>
        <p:spPr>
          <a:xfrm>
            <a:off x="3622675" y="2486025"/>
            <a:ext cx="74295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7203963" y="3146674"/>
            <a:ext cx="744537" cy="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645025" y="4221163"/>
            <a:ext cx="742950" cy="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955675" y="3422650"/>
            <a:ext cx="74295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8" idx="3"/>
            <a:endCxn id="8" idx="7"/>
          </p:cNvCxnSpPr>
          <p:nvPr/>
        </p:nvCxnSpPr>
        <p:spPr>
          <a:xfrm flipV="1">
            <a:off x="931863" y="3422650"/>
            <a:ext cx="74295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3622675" y="2486025"/>
            <a:ext cx="74295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4645025" y="4264025"/>
            <a:ext cx="74295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V="1">
            <a:off x="7173913" y="3116263"/>
            <a:ext cx="744537" cy="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26" idx="2"/>
          </p:cNvCxnSpPr>
          <p:nvPr/>
        </p:nvCxnSpPr>
        <p:spPr>
          <a:xfrm>
            <a:off x="1828800" y="3927475"/>
            <a:ext cx="2662238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8" idx="7"/>
            <a:endCxn id="25" idx="2"/>
          </p:cNvCxnSpPr>
          <p:nvPr/>
        </p:nvCxnSpPr>
        <p:spPr>
          <a:xfrm flipV="1">
            <a:off x="1674663" y="2817019"/>
            <a:ext cx="1794025" cy="604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5" idx="6"/>
          </p:cNvCxnSpPr>
          <p:nvPr/>
        </p:nvCxnSpPr>
        <p:spPr>
          <a:xfrm>
            <a:off x="4519613" y="2817019"/>
            <a:ext cx="2519362" cy="467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5527675" y="3927475"/>
            <a:ext cx="1708150" cy="72707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4179888" y="3284538"/>
            <a:ext cx="650875" cy="860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endCxn id="26" idx="2"/>
          </p:cNvCxnSpPr>
          <p:nvPr/>
        </p:nvCxnSpPr>
        <p:spPr>
          <a:xfrm>
            <a:off x="1828800" y="3927475"/>
            <a:ext cx="2662238" cy="66675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66605" y="3349011"/>
            <a:ext cx="568617" cy="369332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63" name="Прямоугольник 6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96669" y="2345807"/>
            <a:ext cx="568617" cy="369332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64" name="Прямоугольник 6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55494" y="4145120"/>
            <a:ext cx="568617" cy="369332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65" name="Прямоугольник 6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85469" y="2944957"/>
            <a:ext cx="568617" cy="369332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15397" name="TextBox 68"/>
          <p:cNvSpPr txBox="1">
            <a:spLocks noChangeArrowheads="1"/>
          </p:cNvSpPr>
          <p:nvPr/>
        </p:nvSpPr>
        <p:spPr bwMode="auto">
          <a:xfrm>
            <a:off x="3538538" y="2632075"/>
            <a:ext cx="258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pitchFamily="34" charset="0"/>
              </a:rPr>
              <a:t>1</a:t>
            </a:r>
            <a:endParaRPr lang="ru-RU" altLang="ru-RU" sz="18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0" name="TextBox 71"/>
          <p:cNvSpPr txBox="1">
            <a:spLocks noChangeArrowheads="1"/>
          </p:cNvSpPr>
          <p:nvPr/>
        </p:nvSpPr>
        <p:spPr bwMode="auto">
          <a:xfrm>
            <a:off x="6973093" y="3297238"/>
            <a:ext cx="525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11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2" name="TextBox 74"/>
          <p:cNvSpPr txBox="1">
            <a:spLocks noChangeArrowheads="1"/>
          </p:cNvSpPr>
          <p:nvPr/>
        </p:nvSpPr>
        <p:spPr bwMode="auto">
          <a:xfrm>
            <a:off x="4572000" y="4371975"/>
            <a:ext cx="258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pitchFamily="34" charset="0"/>
              </a:rPr>
              <a:t>5</a:t>
            </a:r>
            <a:endParaRPr lang="ru-RU" altLang="ru-RU" sz="18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5" name="TextBox 77"/>
          <p:cNvSpPr txBox="1">
            <a:spLocks noChangeArrowheads="1"/>
          </p:cNvSpPr>
          <p:nvPr/>
        </p:nvSpPr>
        <p:spPr bwMode="auto">
          <a:xfrm>
            <a:off x="2254250" y="2705100"/>
            <a:ext cx="25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1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6" name="TextBox 78"/>
          <p:cNvSpPr txBox="1">
            <a:spLocks noChangeArrowheads="1"/>
          </p:cNvSpPr>
          <p:nvPr/>
        </p:nvSpPr>
        <p:spPr bwMode="auto">
          <a:xfrm>
            <a:off x="5667375" y="2574925"/>
            <a:ext cx="25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2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7" name="TextBox 79"/>
          <p:cNvSpPr txBox="1">
            <a:spLocks noChangeArrowheads="1"/>
          </p:cNvSpPr>
          <p:nvPr/>
        </p:nvSpPr>
        <p:spPr bwMode="auto">
          <a:xfrm>
            <a:off x="3168650" y="3851275"/>
            <a:ext cx="25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5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8" name="TextBox 80"/>
          <p:cNvSpPr txBox="1">
            <a:spLocks noChangeArrowheads="1"/>
          </p:cNvSpPr>
          <p:nvPr/>
        </p:nvSpPr>
        <p:spPr bwMode="auto">
          <a:xfrm>
            <a:off x="4592638" y="3341688"/>
            <a:ext cx="258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3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9" name="TextBox 81"/>
          <p:cNvSpPr txBox="1">
            <a:spLocks noChangeArrowheads="1"/>
          </p:cNvSpPr>
          <p:nvPr/>
        </p:nvSpPr>
        <p:spPr bwMode="auto">
          <a:xfrm>
            <a:off x="6148388" y="3911600"/>
            <a:ext cx="257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6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98031" y="5247236"/>
                <a:ext cx="5306417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Критический путь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кр</m:t>
                        </m:r>
                      </m:sub>
                    </m:sSub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путь максимальной длины от исходной вершины (1) до конечной (4)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31" y="5247236"/>
                <a:ext cx="5306417" cy="671209"/>
              </a:xfrm>
              <a:prstGeom prst="rect">
                <a:avLst/>
              </a:prstGeom>
              <a:blipFill rotWithShape="1">
                <a:blip r:embed="rId10"/>
                <a:stretch>
                  <a:fillRect l="-920" t="-4545" r="-1034" b="-1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411941" y="2112544"/>
                <a:ext cx="3022302" cy="473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р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m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941" y="2112544"/>
                <a:ext cx="3022302" cy="473912"/>
              </a:xfrm>
              <a:prstGeom prst="rect">
                <a:avLst/>
              </a:prstGeom>
              <a:blipFill rotWithShape="1">
                <a:blip r:embed="rId11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-110012" y="3547591"/>
                <a:ext cx="1279127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р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012" y="3547591"/>
                <a:ext cx="1279127" cy="394210"/>
              </a:xfrm>
              <a:prstGeom prst="rect">
                <a:avLst/>
              </a:prstGeom>
              <a:blipFill rotWithShape="1">
                <a:blip r:embed="rId1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348176" y="4066920"/>
                <a:ext cx="1664423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р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176" y="4066920"/>
                <a:ext cx="1664423" cy="394210"/>
              </a:xfrm>
              <a:prstGeom prst="rect">
                <a:avLst/>
              </a:prstGeom>
              <a:blipFill rotWithShape="1">
                <a:blip r:embed="rId1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1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7396719" cy="720725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sz="3600" dirty="0" smtClean="0"/>
              <a:t>Графический способ (обратный ход)</a:t>
            </a:r>
            <a:endParaRPr lang="ru-RU" sz="3600" dirty="0"/>
          </a:p>
        </p:txBody>
      </p:sp>
      <p:sp>
        <p:nvSpPr>
          <p:cNvPr id="17411" name="Содержимое 2"/>
          <p:cNvSpPr>
            <a:spLocks noGrp="1"/>
          </p:cNvSpPr>
          <p:nvPr>
            <p:ph sz="quarter" idx="4294967295"/>
          </p:nvPr>
        </p:nvSpPr>
        <p:spPr>
          <a:xfrm>
            <a:off x="539750" y="1412875"/>
            <a:ext cx="8039100" cy="792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marL="180975" lvl="1" indent="0" eaLnBrk="1" fontAlgn="auto" hangingPunct="1">
              <a:buClr>
                <a:schemeClr val="accent6">
                  <a:lumMod val="75000"/>
                </a:schemeClr>
              </a:buClr>
              <a:buFont typeface="Verdana" pitchFamily="34" charset="0"/>
              <a:buNone/>
              <a:defRPr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заданного сетевого графика рассчитать все параметры событий, </a:t>
            </a:r>
          </a:p>
          <a:p>
            <a:pPr marL="180975" lvl="1" indent="0" eaLnBrk="1" fontAlgn="auto" hangingPunct="1">
              <a:buClr>
                <a:schemeClr val="accent6">
                  <a:lumMod val="75000"/>
                </a:schemeClr>
              </a:buClr>
              <a:buFont typeface="Verdana" pitchFamily="34" charset="0"/>
              <a:buNone/>
              <a:defRPr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критический путь и его длину</a:t>
            </a:r>
          </a:p>
          <a:p>
            <a:pPr marL="548640" lvl="1" indent="-182880" eaLnBrk="1" fontAlgn="auto" hangingPunct="1">
              <a:buClr>
                <a:schemeClr val="accent6">
                  <a:lumMod val="75000"/>
                </a:schemeClr>
              </a:buClr>
              <a:buFont typeface="Verdana" pitchFamily="34" charset="0"/>
              <a:buNone/>
              <a:defRPr/>
            </a:pPr>
            <a:endParaRPr lang="ru-RU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	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6288" y="3284538"/>
            <a:ext cx="1052512" cy="9366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895350" y="5037138"/>
            <a:ext cx="1228725" cy="120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" name="Прямая соединительная линия 3"/>
          <p:cNvCxnSpPr>
            <a:stCxn id="12" idx="1"/>
            <a:endCxn id="12" idx="5"/>
          </p:cNvCxnSpPr>
          <p:nvPr/>
        </p:nvCxnSpPr>
        <p:spPr>
          <a:xfrm>
            <a:off x="1074738" y="5213350"/>
            <a:ext cx="868362" cy="847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12" idx="7"/>
            <a:endCxn id="12" idx="3"/>
          </p:cNvCxnSpPr>
          <p:nvPr/>
        </p:nvCxnSpPr>
        <p:spPr>
          <a:xfrm flipH="1">
            <a:off x="1074738" y="5213350"/>
            <a:ext cx="868362" cy="8477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7300" y="5440116"/>
            <a:ext cx="711926" cy="394210"/>
          </a:xfrm>
          <a:prstGeom prst="rect">
            <a:avLst/>
          </a:prstGeom>
          <a:blipFill rotWithShape="1">
            <a:blip r:embed="rId2"/>
            <a:stretch>
              <a:fillRect b="-3077"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18" name="Прямоугольник 1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38637" y="5440116"/>
            <a:ext cx="715132" cy="36933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19" name="Прямоугольник 1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95757" y="5062570"/>
            <a:ext cx="521425" cy="3693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20" name="Прямоугольник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53263" y="5834326"/>
            <a:ext cx="675634" cy="369332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25" name="Овал 24"/>
          <p:cNvSpPr/>
          <p:nvPr/>
        </p:nvSpPr>
        <p:spPr>
          <a:xfrm>
            <a:off x="3468688" y="2349500"/>
            <a:ext cx="1050925" cy="9350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4491038" y="4125913"/>
            <a:ext cx="1050925" cy="9366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7038975" y="3014663"/>
            <a:ext cx="1052513" cy="9366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6" name="Прямая соединительная линия 15"/>
          <p:cNvCxnSpPr>
            <a:stCxn id="25" idx="1"/>
            <a:endCxn id="25" idx="5"/>
          </p:cNvCxnSpPr>
          <p:nvPr/>
        </p:nvCxnSpPr>
        <p:spPr>
          <a:xfrm>
            <a:off x="3622675" y="2486025"/>
            <a:ext cx="74295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7203963" y="3146674"/>
            <a:ext cx="744537" cy="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645025" y="4221163"/>
            <a:ext cx="742950" cy="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955675" y="3422650"/>
            <a:ext cx="74295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8" idx="3"/>
            <a:endCxn id="8" idx="7"/>
          </p:cNvCxnSpPr>
          <p:nvPr/>
        </p:nvCxnSpPr>
        <p:spPr>
          <a:xfrm flipV="1">
            <a:off x="931863" y="3422650"/>
            <a:ext cx="74295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3622675" y="2486025"/>
            <a:ext cx="74295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4645025" y="4264025"/>
            <a:ext cx="74295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V="1">
            <a:off x="7173913" y="3116263"/>
            <a:ext cx="744537" cy="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26" idx="2"/>
          </p:cNvCxnSpPr>
          <p:nvPr/>
        </p:nvCxnSpPr>
        <p:spPr>
          <a:xfrm>
            <a:off x="1828800" y="3927475"/>
            <a:ext cx="2662238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8" idx="7"/>
            <a:endCxn id="25" idx="2"/>
          </p:cNvCxnSpPr>
          <p:nvPr/>
        </p:nvCxnSpPr>
        <p:spPr>
          <a:xfrm flipV="1">
            <a:off x="1674663" y="2817019"/>
            <a:ext cx="1794025" cy="604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5" idx="6"/>
          </p:cNvCxnSpPr>
          <p:nvPr/>
        </p:nvCxnSpPr>
        <p:spPr>
          <a:xfrm>
            <a:off x="4519613" y="2817019"/>
            <a:ext cx="2519362" cy="467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5527675" y="3927475"/>
            <a:ext cx="1708150" cy="72707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4179888" y="3284538"/>
            <a:ext cx="650875" cy="860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endCxn id="26" idx="2"/>
          </p:cNvCxnSpPr>
          <p:nvPr/>
        </p:nvCxnSpPr>
        <p:spPr>
          <a:xfrm>
            <a:off x="1828800" y="3927475"/>
            <a:ext cx="2662238" cy="66675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66605" y="3349011"/>
            <a:ext cx="568617" cy="369332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63" name="Прямоугольник 6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96669" y="2345807"/>
            <a:ext cx="568617" cy="369332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64" name="Прямоугольник 6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55494" y="4145120"/>
            <a:ext cx="568617" cy="369332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65" name="Прямоугольник 6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85469" y="2944957"/>
            <a:ext cx="568617" cy="369332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15394" name="TextBox 57"/>
          <p:cNvSpPr txBox="1">
            <a:spLocks noChangeArrowheads="1"/>
          </p:cNvSpPr>
          <p:nvPr/>
        </p:nvSpPr>
        <p:spPr bwMode="auto">
          <a:xfrm>
            <a:off x="895350" y="3644900"/>
            <a:ext cx="257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0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397" name="TextBox 68"/>
          <p:cNvSpPr txBox="1">
            <a:spLocks noChangeArrowheads="1"/>
          </p:cNvSpPr>
          <p:nvPr/>
        </p:nvSpPr>
        <p:spPr bwMode="auto">
          <a:xfrm>
            <a:off x="3538538" y="2632075"/>
            <a:ext cx="258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1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0" name="TextBox 71"/>
          <p:cNvSpPr txBox="1">
            <a:spLocks noChangeArrowheads="1"/>
          </p:cNvSpPr>
          <p:nvPr/>
        </p:nvSpPr>
        <p:spPr bwMode="auto">
          <a:xfrm>
            <a:off x="6973093" y="3297238"/>
            <a:ext cx="525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11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1" name="TextBox 73"/>
          <p:cNvSpPr txBox="1">
            <a:spLocks noChangeArrowheads="1"/>
          </p:cNvSpPr>
          <p:nvPr/>
        </p:nvSpPr>
        <p:spPr bwMode="auto">
          <a:xfrm>
            <a:off x="7435850" y="3557588"/>
            <a:ext cx="258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0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2" name="TextBox 74"/>
          <p:cNvSpPr txBox="1">
            <a:spLocks noChangeArrowheads="1"/>
          </p:cNvSpPr>
          <p:nvPr/>
        </p:nvSpPr>
        <p:spPr bwMode="auto">
          <a:xfrm>
            <a:off x="4572000" y="4371975"/>
            <a:ext cx="258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5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5" name="TextBox 77"/>
          <p:cNvSpPr txBox="1">
            <a:spLocks noChangeArrowheads="1"/>
          </p:cNvSpPr>
          <p:nvPr/>
        </p:nvSpPr>
        <p:spPr bwMode="auto">
          <a:xfrm>
            <a:off x="2254250" y="2705100"/>
            <a:ext cx="25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1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6" name="TextBox 78"/>
          <p:cNvSpPr txBox="1">
            <a:spLocks noChangeArrowheads="1"/>
          </p:cNvSpPr>
          <p:nvPr/>
        </p:nvSpPr>
        <p:spPr bwMode="auto">
          <a:xfrm>
            <a:off x="5667375" y="2574925"/>
            <a:ext cx="25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2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7" name="TextBox 79"/>
          <p:cNvSpPr txBox="1">
            <a:spLocks noChangeArrowheads="1"/>
          </p:cNvSpPr>
          <p:nvPr/>
        </p:nvSpPr>
        <p:spPr bwMode="auto">
          <a:xfrm>
            <a:off x="3168650" y="3851275"/>
            <a:ext cx="25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5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8" name="TextBox 80"/>
          <p:cNvSpPr txBox="1">
            <a:spLocks noChangeArrowheads="1"/>
          </p:cNvSpPr>
          <p:nvPr/>
        </p:nvSpPr>
        <p:spPr bwMode="auto">
          <a:xfrm>
            <a:off x="4592638" y="3341688"/>
            <a:ext cx="258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3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9" name="TextBox 81"/>
          <p:cNvSpPr txBox="1">
            <a:spLocks noChangeArrowheads="1"/>
          </p:cNvSpPr>
          <p:nvPr/>
        </p:nvSpPr>
        <p:spPr bwMode="auto">
          <a:xfrm>
            <a:off x="6148388" y="3911600"/>
            <a:ext cx="257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6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10" name="TextBox 82"/>
          <p:cNvSpPr txBox="1">
            <a:spLocks noChangeArrowheads="1"/>
          </p:cNvSpPr>
          <p:nvPr/>
        </p:nvSpPr>
        <p:spPr bwMode="auto">
          <a:xfrm>
            <a:off x="7654925" y="3298825"/>
            <a:ext cx="525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pitchFamily="34" charset="0"/>
              </a:rPr>
              <a:t>11</a:t>
            </a:r>
            <a:endParaRPr lang="ru-RU" altLang="ru-RU" sz="1800" dirty="0">
              <a:solidFill>
                <a:schemeClr val="tx1"/>
              </a:solidFill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70432" y="4405439"/>
                <a:ext cx="2528888" cy="449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д</a:t>
                </a:r>
                <a:r>
                  <a:rPr lang="ru-RU" dirty="0" smtClean="0"/>
                  <a:t>лина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  <m:r>
                      <a:rPr lang="en-US" sz="2000" b="0" i="1" dirty="0" smtClean="0"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ru-RU" sz="2000" b="0" i="1">
                                <a:latin typeface="Cambria Math"/>
                              </a:rPr>
                              <m:t>кр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=11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432" y="4405439"/>
                <a:ext cx="2528888" cy="449739"/>
              </a:xfrm>
              <a:prstGeom prst="rect">
                <a:avLst/>
              </a:prstGeom>
              <a:blipFill rotWithShape="1">
                <a:blip r:embed="rId10"/>
                <a:stretch>
                  <a:fillRect l="-2169" b="-136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424825" y="5965227"/>
                <a:ext cx="4488345" cy="470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u-RU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ru-RU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ru-RU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4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ru-RU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(3,4)</m:t>
                            </m:r>
                          </m:e>
                        </m:d>
                      </m:e>
                    </m:func>
                    <m:r>
                      <a:rPr lang="ru-RU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=11−6=5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825" y="5965227"/>
                <a:ext cx="4488345" cy="470578"/>
              </a:xfrm>
              <a:prstGeom prst="rect">
                <a:avLst/>
              </a:prstGeom>
              <a:blipFill rotWithShape="1">
                <a:blip r:embed="rId11"/>
                <a:stretch>
                  <a:fillRect t="-2597" r="-272" b="-25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865472" y="2422809"/>
                <a:ext cx="1664423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р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472" y="2422809"/>
                <a:ext cx="1664423" cy="394210"/>
              </a:xfrm>
              <a:prstGeom prst="rect">
                <a:avLst/>
              </a:prstGeom>
              <a:blipFill rotWithShape="1">
                <a:blip r:embed="rId1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74"/>
          <p:cNvSpPr txBox="1">
            <a:spLocks noChangeArrowheads="1"/>
          </p:cNvSpPr>
          <p:nvPr/>
        </p:nvSpPr>
        <p:spPr bwMode="auto">
          <a:xfrm>
            <a:off x="5153178" y="4371975"/>
            <a:ext cx="258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5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1" name="TextBox 74"/>
          <p:cNvSpPr txBox="1">
            <a:spLocks noChangeArrowheads="1"/>
          </p:cNvSpPr>
          <p:nvPr/>
        </p:nvSpPr>
        <p:spPr bwMode="auto">
          <a:xfrm>
            <a:off x="4910420" y="4671028"/>
            <a:ext cx="258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 dirty="0">
                <a:solidFill>
                  <a:schemeClr val="tx1"/>
                </a:solidFill>
                <a:latin typeface="Arial" pitchFamily="3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6407456" y="5243011"/>
                <a:ext cx="2182199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р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456" y="5243011"/>
                <a:ext cx="2182199" cy="394210"/>
              </a:xfrm>
              <a:prstGeom prst="rect">
                <a:avLst/>
              </a:prstGeom>
              <a:blipFill rotWithShape="1">
                <a:blip r:embed="rId1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700284" y="5306040"/>
                <a:ext cx="2959208" cy="5034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284" y="5306040"/>
                <a:ext cx="2959208" cy="503408"/>
              </a:xfrm>
              <a:prstGeom prst="rect">
                <a:avLst/>
              </a:prstGeom>
              <a:blipFill rotWithShape="1">
                <a:blip r:embed="rId14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70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7396719" cy="720725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sz="3600" dirty="0" smtClean="0"/>
              <a:t>Графический способ (обратный ход)</a:t>
            </a:r>
            <a:endParaRPr lang="ru-RU" sz="3600" dirty="0"/>
          </a:p>
        </p:txBody>
      </p:sp>
      <p:sp>
        <p:nvSpPr>
          <p:cNvPr id="17411" name="Содержимое 2"/>
          <p:cNvSpPr>
            <a:spLocks noGrp="1"/>
          </p:cNvSpPr>
          <p:nvPr>
            <p:ph sz="quarter" idx="4294967295"/>
          </p:nvPr>
        </p:nvSpPr>
        <p:spPr>
          <a:xfrm>
            <a:off x="539750" y="1412875"/>
            <a:ext cx="8039100" cy="792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marL="180975" lvl="1" indent="0" eaLnBrk="1" fontAlgn="auto" hangingPunct="1">
              <a:buClr>
                <a:schemeClr val="accent6">
                  <a:lumMod val="75000"/>
                </a:schemeClr>
              </a:buClr>
              <a:buFont typeface="Verdana" pitchFamily="34" charset="0"/>
              <a:buNone/>
              <a:defRPr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заданного сетевого графика рассчитать все параметры событий, </a:t>
            </a:r>
          </a:p>
          <a:p>
            <a:pPr marL="180975" lvl="1" indent="0" eaLnBrk="1" fontAlgn="auto" hangingPunct="1">
              <a:buClr>
                <a:schemeClr val="accent6">
                  <a:lumMod val="75000"/>
                </a:schemeClr>
              </a:buClr>
              <a:buFont typeface="Verdana" pitchFamily="34" charset="0"/>
              <a:buNone/>
              <a:defRPr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критический путь и его длину</a:t>
            </a:r>
          </a:p>
          <a:p>
            <a:pPr marL="548640" lvl="1" indent="-182880" eaLnBrk="1" fontAlgn="auto" hangingPunct="1">
              <a:buClr>
                <a:schemeClr val="accent6">
                  <a:lumMod val="75000"/>
                </a:schemeClr>
              </a:buClr>
              <a:buFont typeface="Verdana" pitchFamily="34" charset="0"/>
              <a:buNone/>
              <a:defRPr/>
            </a:pPr>
            <a:endParaRPr lang="ru-RU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	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6288" y="3284538"/>
            <a:ext cx="1052512" cy="9366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895350" y="5037138"/>
            <a:ext cx="1228725" cy="120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" name="Прямая соединительная линия 3"/>
          <p:cNvCxnSpPr>
            <a:stCxn id="12" idx="1"/>
            <a:endCxn id="12" idx="5"/>
          </p:cNvCxnSpPr>
          <p:nvPr/>
        </p:nvCxnSpPr>
        <p:spPr>
          <a:xfrm>
            <a:off x="1074738" y="5213350"/>
            <a:ext cx="868362" cy="847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12" idx="7"/>
            <a:endCxn id="12" idx="3"/>
          </p:cNvCxnSpPr>
          <p:nvPr/>
        </p:nvCxnSpPr>
        <p:spPr>
          <a:xfrm flipH="1">
            <a:off x="1074738" y="5213350"/>
            <a:ext cx="868362" cy="8477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7300" y="5440116"/>
            <a:ext cx="711926" cy="394210"/>
          </a:xfrm>
          <a:prstGeom prst="rect">
            <a:avLst/>
          </a:prstGeom>
          <a:blipFill rotWithShape="1">
            <a:blip r:embed="rId2"/>
            <a:stretch>
              <a:fillRect b="-3077"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18" name="Прямоугольник 1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38637" y="5440116"/>
            <a:ext cx="715132" cy="36933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19" name="Прямоугольник 1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95757" y="5062570"/>
            <a:ext cx="521425" cy="3693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20" name="Прямоугольник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53263" y="5834326"/>
            <a:ext cx="675634" cy="369332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25" name="Овал 24"/>
          <p:cNvSpPr/>
          <p:nvPr/>
        </p:nvSpPr>
        <p:spPr>
          <a:xfrm>
            <a:off x="3468688" y="2349500"/>
            <a:ext cx="1050925" cy="9350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4491038" y="4125913"/>
            <a:ext cx="1050925" cy="9366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7038975" y="3014663"/>
            <a:ext cx="1052513" cy="9366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6" name="Прямая соединительная линия 15"/>
          <p:cNvCxnSpPr>
            <a:stCxn id="25" idx="1"/>
            <a:endCxn id="25" idx="5"/>
          </p:cNvCxnSpPr>
          <p:nvPr/>
        </p:nvCxnSpPr>
        <p:spPr>
          <a:xfrm>
            <a:off x="3622675" y="2486025"/>
            <a:ext cx="74295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7203963" y="3146674"/>
            <a:ext cx="744537" cy="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645025" y="4221163"/>
            <a:ext cx="742950" cy="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955675" y="3422650"/>
            <a:ext cx="74295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8" idx="3"/>
            <a:endCxn id="8" idx="7"/>
          </p:cNvCxnSpPr>
          <p:nvPr/>
        </p:nvCxnSpPr>
        <p:spPr>
          <a:xfrm flipV="1">
            <a:off x="931863" y="3422650"/>
            <a:ext cx="74295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3622675" y="2486025"/>
            <a:ext cx="74295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4645025" y="4264025"/>
            <a:ext cx="74295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V="1">
            <a:off x="7173913" y="3116263"/>
            <a:ext cx="744537" cy="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26" idx="2"/>
          </p:cNvCxnSpPr>
          <p:nvPr/>
        </p:nvCxnSpPr>
        <p:spPr>
          <a:xfrm>
            <a:off x="1828800" y="3927475"/>
            <a:ext cx="2662238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8" idx="7"/>
            <a:endCxn id="25" idx="2"/>
          </p:cNvCxnSpPr>
          <p:nvPr/>
        </p:nvCxnSpPr>
        <p:spPr>
          <a:xfrm flipV="1">
            <a:off x="1674663" y="2817019"/>
            <a:ext cx="1794025" cy="604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5" idx="6"/>
          </p:cNvCxnSpPr>
          <p:nvPr/>
        </p:nvCxnSpPr>
        <p:spPr>
          <a:xfrm>
            <a:off x="4519613" y="2817019"/>
            <a:ext cx="2519362" cy="467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5527675" y="3927475"/>
            <a:ext cx="1708150" cy="72707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4179888" y="3284538"/>
            <a:ext cx="650875" cy="860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endCxn id="26" idx="2"/>
          </p:cNvCxnSpPr>
          <p:nvPr/>
        </p:nvCxnSpPr>
        <p:spPr>
          <a:xfrm>
            <a:off x="1828800" y="3927475"/>
            <a:ext cx="2662238" cy="66675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66605" y="3349011"/>
            <a:ext cx="568617" cy="369332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63" name="Прямоугольник 6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96669" y="2345807"/>
            <a:ext cx="568617" cy="369332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64" name="Прямоугольник 6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55494" y="4145120"/>
            <a:ext cx="568617" cy="369332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65" name="Прямоугольник 6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85469" y="2944957"/>
            <a:ext cx="568617" cy="369332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15394" name="TextBox 57"/>
          <p:cNvSpPr txBox="1">
            <a:spLocks noChangeArrowheads="1"/>
          </p:cNvSpPr>
          <p:nvPr/>
        </p:nvSpPr>
        <p:spPr bwMode="auto">
          <a:xfrm>
            <a:off x="895350" y="3644900"/>
            <a:ext cx="257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0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397" name="TextBox 68"/>
          <p:cNvSpPr txBox="1">
            <a:spLocks noChangeArrowheads="1"/>
          </p:cNvSpPr>
          <p:nvPr/>
        </p:nvSpPr>
        <p:spPr bwMode="auto">
          <a:xfrm>
            <a:off x="3538538" y="2632075"/>
            <a:ext cx="258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1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0" name="TextBox 71"/>
          <p:cNvSpPr txBox="1">
            <a:spLocks noChangeArrowheads="1"/>
          </p:cNvSpPr>
          <p:nvPr/>
        </p:nvSpPr>
        <p:spPr bwMode="auto">
          <a:xfrm>
            <a:off x="6973093" y="3297238"/>
            <a:ext cx="525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11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1" name="TextBox 73"/>
          <p:cNvSpPr txBox="1">
            <a:spLocks noChangeArrowheads="1"/>
          </p:cNvSpPr>
          <p:nvPr/>
        </p:nvSpPr>
        <p:spPr bwMode="auto">
          <a:xfrm>
            <a:off x="7435850" y="3557588"/>
            <a:ext cx="258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0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2" name="TextBox 74"/>
          <p:cNvSpPr txBox="1">
            <a:spLocks noChangeArrowheads="1"/>
          </p:cNvSpPr>
          <p:nvPr/>
        </p:nvSpPr>
        <p:spPr bwMode="auto">
          <a:xfrm>
            <a:off x="4572000" y="4371975"/>
            <a:ext cx="258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5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5" name="TextBox 77"/>
          <p:cNvSpPr txBox="1">
            <a:spLocks noChangeArrowheads="1"/>
          </p:cNvSpPr>
          <p:nvPr/>
        </p:nvSpPr>
        <p:spPr bwMode="auto">
          <a:xfrm>
            <a:off x="2254250" y="2705100"/>
            <a:ext cx="25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1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6" name="TextBox 78"/>
          <p:cNvSpPr txBox="1">
            <a:spLocks noChangeArrowheads="1"/>
          </p:cNvSpPr>
          <p:nvPr/>
        </p:nvSpPr>
        <p:spPr bwMode="auto">
          <a:xfrm>
            <a:off x="5667375" y="2574925"/>
            <a:ext cx="25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pitchFamily="34" charset="0"/>
              </a:rPr>
              <a:t>2</a:t>
            </a:r>
            <a:endParaRPr lang="ru-RU" altLang="ru-RU" sz="18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7" name="TextBox 79"/>
          <p:cNvSpPr txBox="1">
            <a:spLocks noChangeArrowheads="1"/>
          </p:cNvSpPr>
          <p:nvPr/>
        </p:nvSpPr>
        <p:spPr bwMode="auto">
          <a:xfrm>
            <a:off x="3168650" y="3851275"/>
            <a:ext cx="25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5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8" name="TextBox 80"/>
          <p:cNvSpPr txBox="1">
            <a:spLocks noChangeArrowheads="1"/>
          </p:cNvSpPr>
          <p:nvPr/>
        </p:nvSpPr>
        <p:spPr bwMode="auto">
          <a:xfrm>
            <a:off x="4592638" y="3341688"/>
            <a:ext cx="258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3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9" name="TextBox 81"/>
          <p:cNvSpPr txBox="1">
            <a:spLocks noChangeArrowheads="1"/>
          </p:cNvSpPr>
          <p:nvPr/>
        </p:nvSpPr>
        <p:spPr bwMode="auto">
          <a:xfrm>
            <a:off x="6148388" y="3911600"/>
            <a:ext cx="257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6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10" name="TextBox 82"/>
          <p:cNvSpPr txBox="1">
            <a:spLocks noChangeArrowheads="1"/>
          </p:cNvSpPr>
          <p:nvPr/>
        </p:nvSpPr>
        <p:spPr bwMode="auto">
          <a:xfrm>
            <a:off x="7654925" y="3298825"/>
            <a:ext cx="525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pitchFamily="34" charset="0"/>
              </a:rPr>
              <a:t>11</a:t>
            </a:r>
            <a:endParaRPr lang="ru-RU" altLang="ru-RU" sz="1800" dirty="0">
              <a:solidFill>
                <a:schemeClr val="tx1"/>
              </a:solidFill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207543" y="5188412"/>
                <a:ext cx="5195781" cy="770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ru-RU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4,3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ru-RU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ru-RU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(2,3)</m:t>
                              </m:r>
                            </m:e>
                          </m:d>
                        </m:e>
                      </m:func>
                      <m:r>
                        <a:rPr lang="ru-RU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b="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ru-RU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              </m:t>
                    </m:r>
                    <m:r>
                      <a:rPr lang="ru-RU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min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ru-RU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11−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ru-RU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;  5−3</m:t>
                        </m:r>
                      </m:e>
                    </m:d>
                    <m:r>
                      <a:rPr lang="ru-RU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=2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43" y="5188412"/>
                <a:ext cx="5195781" cy="770275"/>
              </a:xfrm>
              <a:prstGeom prst="rect">
                <a:avLst/>
              </a:prstGeom>
              <a:blipFill rotWithShape="1">
                <a:blip r:embed="rId10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74"/>
          <p:cNvSpPr txBox="1">
            <a:spLocks noChangeArrowheads="1"/>
          </p:cNvSpPr>
          <p:nvPr/>
        </p:nvSpPr>
        <p:spPr bwMode="auto">
          <a:xfrm>
            <a:off x="5153178" y="4371975"/>
            <a:ext cx="258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5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1" name="TextBox 74"/>
          <p:cNvSpPr txBox="1">
            <a:spLocks noChangeArrowheads="1"/>
          </p:cNvSpPr>
          <p:nvPr/>
        </p:nvSpPr>
        <p:spPr bwMode="auto">
          <a:xfrm>
            <a:off x="4910420" y="4671028"/>
            <a:ext cx="258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 dirty="0">
                <a:solidFill>
                  <a:schemeClr val="tx1"/>
                </a:solidFill>
                <a:latin typeface="Arial" pitchFamily="3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6762986" y="4457445"/>
                <a:ext cx="2182199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р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986" y="4457445"/>
                <a:ext cx="2182199" cy="394210"/>
              </a:xfrm>
              <a:prstGeom prst="rect">
                <a:avLst/>
              </a:prstGeom>
              <a:blipFill rotWithShape="1">
                <a:blip r:embed="rId11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78"/>
          <p:cNvSpPr txBox="1">
            <a:spLocks noChangeArrowheads="1"/>
          </p:cNvSpPr>
          <p:nvPr/>
        </p:nvSpPr>
        <p:spPr bwMode="auto">
          <a:xfrm>
            <a:off x="4116855" y="2638748"/>
            <a:ext cx="25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pitchFamily="34" charset="0"/>
              </a:rPr>
              <a:t>2</a:t>
            </a:r>
            <a:endParaRPr lang="ru-RU" altLang="ru-RU" sz="18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3" name="TextBox 78"/>
          <p:cNvSpPr txBox="1">
            <a:spLocks noChangeArrowheads="1"/>
          </p:cNvSpPr>
          <p:nvPr/>
        </p:nvSpPr>
        <p:spPr bwMode="auto">
          <a:xfrm>
            <a:off x="3864768" y="2890044"/>
            <a:ext cx="25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 dirty="0">
                <a:solidFill>
                  <a:schemeClr val="tx1"/>
                </a:solidFill>
                <a:latin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95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763" y="476672"/>
            <a:ext cx="6705600" cy="720725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sz="3600" dirty="0" smtClean="0"/>
              <a:t>Графический способ</a:t>
            </a:r>
            <a:endParaRPr lang="ru-RU" sz="3600" dirty="0"/>
          </a:p>
        </p:txBody>
      </p:sp>
      <p:sp>
        <p:nvSpPr>
          <p:cNvPr id="17411" name="Содержимое 2"/>
          <p:cNvSpPr>
            <a:spLocks noGrp="1"/>
          </p:cNvSpPr>
          <p:nvPr>
            <p:ph sz="quarter" idx="4294967295"/>
          </p:nvPr>
        </p:nvSpPr>
        <p:spPr>
          <a:xfrm>
            <a:off x="539750" y="1412875"/>
            <a:ext cx="8039100" cy="792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marL="180975" lvl="1" indent="0" eaLnBrk="1" fontAlgn="auto" hangingPunct="1">
              <a:buClr>
                <a:schemeClr val="accent6">
                  <a:lumMod val="75000"/>
                </a:schemeClr>
              </a:buClr>
              <a:buFont typeface="Verdana" pitchFamily="34" charset="0"/>
              <a:buNone/>
              <a:defRPr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заданного сетевого графика рассчитать все параметры событий, </a:t>
            </a:r>
          </a:p>
          <a:p>
            <a:pPr marL="180975" lvl="1" indent="0" eaLnBrk="1" fontAlgn="auto" hangingPunct="1">
              <a:buClr>
                <a:schemeClr val="accent6">
                  <a:lumMod val="75000"/>
                </a:schemeClr>
              </a:buClr>
              <a:buFont typeface="Verdana" pitchFamily="34" charset="0"/>
              <a:buNone/>
              <a:defRPr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критический путь и его длину</a:t>
            </a:r>
          </a:p>
          <a:p>
            <a:pPr marL="548640" lvl="1" indent="-182880" eaLnBrk="1" fontAlgn="auto" hangingPunct="1">
              <a:buClr>
                <a:schemeClr val="accent6">
                  <a:lumMod val="75000"/>
                </a:schemeClr>
              </a:buClr>
              <a:buFont typeface="Verdana" pitchFamily="34" charset="0"/>
              <a:buNone/>
              <a:defRPr/>
            </a:pPr>
            <a:endParaRPr lang="ru-RU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	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6288" y="3284538"/>
            <a:ext cx="1052512" cy="9366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895350" y="5037138"/>
            <a:ext cx="1228725" cy="120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" name="Прямая соединительная линия 3"/>
          <p:cNvCxnSpPr>
            <a:stCxn id="12" idx="1"/>
            <a:endCxn id="12" idx="5"/>
          </p:cNvCxnSpPr>
          <p:nvPr/>
        </p:nvCxnSpPr>
        <p:spPr>
          <a:xfrm>
            <a:off x="1074738" y="5213350"/>
            <a:ext cx="868362" cy="847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12" idx="7"/>
            <a:endCxn id="12" idx="3"/>
          </p:cNvCxnSpPr>
          <p:nvPr/>
        </p:nvCxnSpPr>
        <p:spPr>
          <a:xfrm flipH="1">
            <a:off x="1074738" y="5213350"/>
            <a:ext cx="868362" cy="8477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7300" y="5440116"/>
            <a:ext cx="711926" cy="394210"/>
          </a:xfrm>
          <a:prstGeom prst="rect">
            <a:avLst/>
          </a:prstGeom>
          <a:blipFill rotWithShape="1">
            <a:blip r:embed="rId2"/>
            <a:stretch>
              <a:fillRect b="-3077"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18" name="Прямоугольник 1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38637" y="5440116"/>
            <a:ext cx="715132" cy="36933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19" name="Прямоугольник 1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95757" y="5062570"/>
            <a:ext cx="521425" cy="36933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20" name="Прямоугольник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53263" y="5834326"/>
            <a:ext cx="675634" cy="369332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25" name="Овал 24"/>
          <p:cNvSpPr/>
          <p:nvPr/>
        </p:nvSpPr>
        <p:spPr>
          <a:xfrm>
            <a:off x="2745744" y="2382414"/>
            <a:ext cx="1050925" cy="9350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3452499" y="4171206"/>
            <a:ext cx="1050925" cy="9366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4932040" y="3033729"/>
            <a:ext cx="1052513" cy="9366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6" name="Прямая соединительная линия 15"/>
          <p:cNvCxnSpPr>
            <a:stCxn id="25" idx="1"/>
            <a:endCxn id="25" idx="5"/>
          </p:cNvCxnSpPr>
          <p:nvPr/>
        </p:nvCxnSpPr>
        <p:spPr>
          <a:xfrm>
            <a:off x="2899648" y="2519347"/>
            <a:ext cx="743117" cy="661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086027" y="3135818"/>
            <a:ext cx="744537" cy="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3606487" y="4308525"/>
            <a:ext cx="742950" cy="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955675" y="3422650"/>
            <a:ext cx="74295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8" idx="3"/>
            <a:endCxn id="8" idx="7"/>
          </p:cNvCxnSpPr>
          <p:nvPr/>
        </p:nvCxnSpPr>
        <p:spPr>
          <a:xfrm flipV="1">
            <a:off x="931863" y="3422650"/>
            <a:ext cx="74295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2931013" y="2530473"/>
            <a:ext cx="74295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3606486" y="4308524"/>
            <a:ext cx="74295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V="1">
            <a:off x="5077828" y="3180519"/>
            <a:ext cx="744537" cy="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8" idx="7"/>
            <a:endCxn id="25" idx="2"/>
          </p:cNvCxnSpPr>
          <p:nvPr/>
        </p:nvCxnSpPr>
        <p:spPr>
          <a:xfrm flipV="1">
            <a:off x="1674663" y="2849933"/>
            <a:ext cx="1071081" cy="571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5" idx="6"/>
          </p:cNvCxnSpPr>
          <p:nvPr/>
        </p:nvCxnSpPr>
        <p:spPr>
          <a:xfrm>
            <a:off x="3796669" y="2849933"/>
            <a:ext cx="1259681" cy="279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26" idx="6"/>
          </p:cNvCxnSpPr>
          <p:nvPr/>
        </p:nvCxnSpPr>
        <p:spPr>
          <a:xfrm flipV="1">
            <a:off x="4503424" y="3981450"/>
            <a:ext cx="716648" cy="65806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endCxn id="26" idx="0"/>
          </p:cNvCxnSpPr>
          <p:nvPr/>
        </p:nvCxnSpPr>
        <p:spPr>
          <a:xfrm>
            <a:off x="3538538" y="3284538"/>
            <a:ext cx="439424" cy="886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4" name="TextBox 57"/>
          <p:cNvSpPr txBox="1">
            <a:spLocks noChangeArrowheads="1"/>
          </p:cNvSpPr>
          <p:nvPr/>
        </p:nvSpPr>
        <p:spPr bwMode="auto">
          <a:xfrm>
            <a:off x="895350" y="3644900"/>
            <a:ext cx="257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0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395" name="TextBox 66"/>
          <p:cNvSpPr txBox="1">
            <a:spLocks noChangeArrowheads="1"/>
          </p:cNvSpPr>
          <p:nvPr/>
        </p:nvSpPr>
        <p:spPr bwMode="auto">
          <a:xfrm>
            <a:off x="1490663" y="3613150"/>
            <a:ext cx="258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0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396" name="TextBox 67"/>
          <p:cNvSpPr txBox="1">
            <a:spLocks noChangeArrowheads="1"/>
          </p:cNvSpPr>
          <p:nvPr/>
        </p:nvSpPr>
        <p:spPr bwMode="auto">
          <a:xfrm>
            <a:off x="1222375" y="3829050"/>
            <a:ext cx="257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0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397" name="TextBox 68"/>
          <p:cNvSpPr txBox="1">
            <a:spLocks noChangeArrowheads="1"/>
          </p:cNvSpPr>
          <p:nvPr/>
        </p:nvSpPr>
        <p:spPr bwMode="auto">
          <a:xfrm>
            <a:off x="2805494" y="2711544"/>
            <a:ext cx="258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pitchFamily="34" charset="0"/>
              </a:rPr>
              <a:t>1</a:t>
            </a:r>
            <a:endParaRPr lang="ru-RU" altLang="ru-RU" sz="18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398" name="TextBox 69"/>
          <p:cNvSpPr txBox="1">
            <a:spLocks noChangeArrowheads="1"/>
          </p:cNvSpPr>
          <p:nvPr/>
        </p:nvSpPr>
        <p:spPr bwMode="auto">
          <a:xfrm>
            <a:off x="3452499" y="2711544"/>
            <a:ext cx="258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2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399" name="TextBox 70"/>
          <p:cNvSpPr txBox="1">
            <a:spLocks noChangeArrowheads="1"/>
          </p:cNvSpPr>
          <p:nvPr/>
        </p:nvSpPr>
        <p:spPr bwMode="auto">
          <a:xfrm>
            <a:off x="3195324" y="2944402"/>
            <a:ext cx="257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pitchFamily="34" charset="0"/>
              </a:rPr>
              <a:t>1</a:t>
            </a:r>
            <a:endParaRPr lang="ru-RU" altLang="ru-RU" sz="18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0" name="TextBox 71"/>
          <p:cNvSpPr txBox="1">
            <a:spLocks noChangeArrowheads="1"/>
          </p:cNvSpPr>
          <p:nvPr/>
        </p:nvSpPr>
        <p:spPr bwMode="auto">
          <a:xfrm>
            <a:off x="4957340" y="3297238"/>
            <a:ext cx="525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pitchFamily="34" charset="0"/>
              </a:rPr>
              <a:t>11</a:t>
            </a:r>
            <a:endParaRPr lang="ru-RU" altLang="ru-RU" sz="18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1" name="TextBox 73"/>
          <p:cNvSpPr txBox="1">
            <a:spLocks noChangeArrowheads="1"/>
          </p:cNvSpPr>
          <p:nvPr/>
        </p:nvSpPr>
        <p:spPr bwMode="auto">
          <a:xfrm>
            <a:off x="5374514" y="3568700"/>
            <a:ext cx="258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pitchFamily="34" charset="0"/>
              </a:rPr>
              <a:t>0</a:t>
            </a:r>
            <a:endParaRPr lang="ru-RU" altLang="ru-RU" sz="18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2" name="TextBox 74"/>
          <p:cNvSpPr txBox="1">
            <a:spLocks noChangeArrowheads="1"/>
          </p:cNvSpPr>
          <p:nvPr/>
        </p:nvSpPr>
        <p:spPr bwMode="auto">
          <a:xfrm>
            <a:off x="3537906" y="4455369"/>
            <a:ext cx="258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pitchFamily="34" charset="0"/>
              </a:rPr>
              <a:t>5</a:t>
            </a:r>
            <a:endParaRPr lang="ru-RU" altLang="ru-RU" sz="18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3" name="TextBox 75"/>
          <p:cNvSpPr txBox="1">
            <a:spLocks noChangeArrowheads="1"/>
          </p:cNvSpPr>
          <p:nvPr/>
        </p:nvSpPr>
        <p:spPr bwMode="auto">
          <a:xfrm>
            <a:off x="4198602" y="4471983"/>
            <a:ext cx="25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5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4" name="TextBox 76"/>
          <p:cNvSpPr txBox="1">
            <a:spLocks noChangeArrowheads="1"/>
          </p:cNvSpPr>
          <p:nvPr/>
        </p:nvSpPr>
        <p:spPr bwMode="auto">
          <a:xfrm>
            <a:off x="3845547" y="4692682"/>
            <a:ext cx="258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0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5" name="TextBox 77"/>
          <p:cNvSpPr txBox="1">
            <a:spLocks noChangeArrowheads="1"/>
          </p:cNvSpPr>
          <p:nvPr/>
        </p:nvSpPr>
        <p:spPr bwMode="auto">
          <a:xfrm>
            <a:off x="1999475" y="2805582"/>
            <a:ext cx="25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pitchFamily="34" charset="0"/>
              </a:rPr>
              <a:t>1</a:t>
            </a:r>
            <a:endParaRPr lang="ru-RU" altLang="ru-RU" sz="18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6" name="TextBox 78"/>
          <p:cNvSpPr txBox="1">
            <a:spLocks noChangeArrowheads="1"/>
          </p:cNvSpPr>
          <p:nvPr/>
        </p:nvSpPr>
        <p:spPr bwMode="auto">
          <a:xfrm>
            <a:off x="4313237" y="2574925"/>
            <a:ext cx="25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pitchFamily="34" charset="0"/>
              </a:rPr>
              <a:t>2</a:t>
            </a:r>
            <a:endParaRPr lang="ru-RU" altLang="ru-RU" sz="18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7" name="TextBox 79"/>
          <p:cNvSpPr txBox="1">
            <a:spLocks noChangeArrowheads="1"/>
          </p:cNvSpPr>
          <p:nvPr/>
        </p:nvSpPr>
        <p:spPr bwMode="auto">
          <a:xfrm>
            <a:off x="2486981" y="3966286"/>
            <a:ext cx="258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pitchFamily="34" charset="0"/>
              </a:rPr>
              <a:t>5</a:t>
            </a:r>
            <a:endParaRPr lang="ru-RU" altLang="ru-RU" sz="18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8" name="TextBox 80"/>
          <p:cNvSpPr txBox="1">
            <a:spLocks noChangeArrowheads="1"/>
          </p:cNvSpPr>
          <p:nvPr/>
        </p:nvSpPr>
        <p:spPr bwMode="auto">
          <a:xfrm>
            <a:off x="3848581" y="3482975"/>
            <a:ext cx="258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pitchFamily="34" charset="0"/>
              </a:rPr>
              <a:t>3</a:t>
            </a:r>
            <a:endParaRPr lang="ru-RU" altLang="ru-RU" sz="18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09" name="TextBox 81"/>
          <p:cNvSpPr txBox="1">
            <a:spLocks noChangeArrowheads="1"/>
          </p:cNvSpPr>
          <p:nvPr/>
        </p:nvSpPr>
        <p:spPr bwMode="auto">
          <a:xfrm>
            <a:off x="4949241" y="4328264"/>
            <a:ext cx="257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6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10" name="TextBox 82"/>
          <p:cNvSpPr txBox="1">
            <a:spLocks noChangeArrowheads="1"/>
          </p:cNvSpPr>
          <p:nvPr/>
        </p:nvSpPr>
        <p:spPr bwMode="auto">
          <a:xfrm>
            <a:off x="5503896" y="3327362"/>
            <a:ext cx="525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pitchFamily="34" charset="0"/>
              </a:rPr>
              <a:t>11</a:t>
            </a:r>
            <a:endParaRPr lang="ru-RU" altLang="ru-RU" sz="1800" dirty="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29" name="Прямая со стрелкой 28"/>
          <p:cNvCxnSpPr>
            <a:stCxn id="8" idx="5"/>
            <a:endCxn id="26" idx="2"/>
          </p:cNvCxnSpPr>
          <p:nvPr/>
        </p:nvCxnSpPr>
        <p:spPr>
          <a:xfrm>
            <a:off x="1674663" y="4083997"/>
            <a:ext cx="1777836" cy="5555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78"/>
          <p:cNvSpPr txBox="1">
            <a:spLocks noChangeArrowheads="1"/>
          </p:cNvSpPr>
          <p:nvPr/>
        </p:nvSpPr>
        <p:spPr bwMode="auto">
          <a:xfrm>
            <a:off x="3053937" y="2367268"/>
            <a:ext cx="484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altLang="ru-RU" sz="1800" dirty="0" smtClean="0">
                <a:solidFill>
                  <a:schemeClr val="tx1"/>
                </a:solidFill>
                <a:latin typeface="Arial" pitchFamily="34" charset="0"/>
              </a:rPr>
              <a:t>2</a:t>
            </a:r>
            <a:r>
              <a:rPr lang="ru-RU" altLang="ru-RU" sz="1800" dirty="0" smtClean="0">
                <a:solidFill>
                  <a:schemeClr val="tx1"/>
                </a:solidFill>
                <a:latin typeface="Arial" pitchFamily="34" charset="0"/>
              </a:rPr>
              <a:t>)</a:t>
            </a:r>
            <a:endParaRPr lang="ru-RU" altLang="ru-RU" sz="18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8" name="TextBox 78"/>
          <p:cNvSpPr txBox="1">
            <a:spLocks noChangeArrowheads="1"/>
          </p:cNvSpPr>
          <p:nvPr/>
        </p:nvSpPr>
        <p:spPr bwMode="auto">
          <a:xfrm>
            <a:off x="1074738" y="3293001"/>
            <a:ext cx="484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ru-RU" altLang="ru-RU" sz="1800" dirty="0">
                <a:solidFill>
                  <a:schemeClr val="tx1"/>
                </a:solidFill>
                <a:latin typeface="Arial" pitchFamily="34" charset="0"/>
              </a:rPr>
              <a:t>1</a:t>
            </a:r>
            <a:r>
              <a:rPr lang="ru-RU" altLang="ru-RU" sz="1800" dirty="0" smtClean="0">
                <a:solidFill>
                  <a:schemeClr val="tx1"/>
                </a:solidFill>
                <a:latin typeface="Arial" pitchFamily="34" charset="0"/>
              </a:rPr>
              <a:t>)</a:t>
            </a:r>
            <a:endParaRPr lang="ru-RU" altLang="ru-RU" sz="18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9" name="TextBox 78"/>
          <p:cNvSpPr txBox="1">
            <a:spLocks noChangeArrowheads="1"/>
          </p:cNvSpPr>
          <p:nvPr/>
        </p:nvSpPr>
        <p:spPr bwMode="auto">
          <a:xfrm>
            <a:off x="3715055" y="4200741"/>
            <a:ext cx="484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ru-RU" altLang="ru-RU" sz="1800" dirty="0">
                <a:solidFill>
                  <a:schemeClr val="tx1"/>
                </a:solidFill>
                <a:latin typeface="Arial" pitchFamily="34" charset="0"/>
              </a:rPr>
              <a:t>3</a:t>
            </a:r>
            <a:r>
              <a:rPr lang="ru-RU" altLang="ru-RU" sz="1800" dirty="0" smtClean="0">
                <a:solidFill>
                  <a:schemeClr val="tx1"/>
                </a:solidFill>
                <a:latin typeface="Arial" pitchFamily="34" charset="0"/>
              </a:rPr>
              <a:t>)</a:t>
            </a:r>
            <a:endParaRPr lang="ru-RU" altLang="ru-RU" sz="18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2" name="TextBox 78"/>
          <p:cNvSpPr txBox="1">
            <a:spLocks noChangeArrowheads="1"/>
          </p:cNvSpPr>
          <p:nvPr/>
        </p:nvSpPr>
        <p:spPr bwMode="auto">
          <a:xfrm>
            <a:off x="5254907" y="3052372"/>
            <a:ext cx="5903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ru-RU" altLang="ru-RU" sz="1800" dirty="0">
                <a:solidFill>
                  <a:schemeClr val="tx1"/>
                </a:solidFill>
                <a:latin typeface="Arial" pitchFamily="34" charset="0"/>
              </a:rPr>
              <a:t>4</a:t>
            </a:r>
            <a:r>
              <a:rPr lang="ru-RU" altLang="ru-RU" sz="1800" dirty="0" smtClean="0">
                <a:solidFill>
                  <a:schemeClr val="tx1"/>
                </a:solidFill>
                <a:latin typeface="Arial" pitchFamily="34" charset="0"/>
              </a:rPr>
              <a:t>)</a:t>
            </a:r>
            <a:endParaRPr lang="ru-RU" altLang="ru-RU" sz="1800" dirty="0">
              <a:solidFill>
                <a:schemeClr val="tx1"/>
              </a:solidFill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Таблица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505666"/>
                  </p:ext>
                </p:extLst>
              </p:nvPr>
            </p:nvGraphicFramePr>
            <p:xfrm>
              <a:off x="5965843" y="4513208"/>
              <a:ext cx="2913188" cy="19894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8297"/>
                    <a:gridCol w="728297"/>
                    <a:gridCol w="728297"/>
                    <a:gridCol w="728297"/>
                  </a:tblGrid>
                  <a:tr h="4989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ru-RU" sz="24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4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ru-RU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п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𝑹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</a:tr>
                  <a:tr h="372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2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2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2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Таблица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505666"/>
                  </p:ext>
                </p:extLst>
              </p:nvPr>
            </p:nvGraphicFramePr>
            <p:xfrm>
              <a:off x="5965843" y="4513208"/>
              <a:ext cx="2913188" cy="19894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8297"/>
                    <a:gridCol w="728297"/>
                    <a:gridCol w="728297"/>
                    <a:gridCol w="728297"/>
                  </a:tblGrid>
                  <a:tr h="49895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833" r="-298333" b="-3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1681" r="-200840" b="-3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000" r="-99167" b="-3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02521" b="-317073"/>
                          </a:stretch>
                        </a:blipFill>
                      </a:tcPr>
                    </a:tc>
                  </a:tr>
                  <a:tr h="372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2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2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2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45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92480" cy="1143000"/>
          </a:xfrm>
        </p:spPr>
        <p:txBody>
          <a:bodyPr/>
          <a:lstStyle/>
          <a:p>
            <a:pPr marL="320040" indent="-32004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sz="3200" dirty="0"/>
              <a:t>Связь временных параметров</a:t>
            </a:r>
            <a:br>
              <a:rPr lang="ru-RU" sz="3200" dirty="0"/>
            </a:br>
            <a:r>
              <a:rPr lang="ru-RU" sz="3200" dirty="0" smtClean="0"/>
              <a:t>сетевого графика </a:t>
            </a:r>
            <a:r>
              <a:rPr lang="ru-RU" sz="3200" dirty="0"/>
              <a:t>для событий и работ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73988532"/>
              </p:ext>
            </p:extLst>
          </p:nvPr>
        </p:nvGraphicFramePr>
        <p:xfrm>
          <a:off x="1177305" y="1514127"/>
          <a:ext cx="6552902" cy="275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285702"/>
              </a:tblGrid>
              <a:tr h="978769">
                <a:tc>
                  <a:txBody>
                    <a:bodyPr/>
                    <a:lstStyle/>
                    <a:p>
                      <a:pPr algn="ctr"/>
                      <a:endParaRPr lang="ru-RU" dirty="0" smtClean="0"/>
                    </a:p>
                    <a:p>
                      <a:pPr algn="ctr"/>
                      <a:r>
                        <a:rPr lang="ru-RU" sz="2000" dirty="0" smtClean="0"/>
                        <a:t>ВРЕМЯ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1">
                      <a:blip r:embed="rId3"/>
                      <a:stretch>
                        <a:fillRect l="-100286" t="-3390" r="-107143" b="-17966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ОКОНЧАНИЕ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lang="ru-RU" dirty="0" smtClean="0"/>
                        <a:t>РАНО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ПОЗДНО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1">
                      <a:blip r:embed="rId3"/>
                      <a:stretch>
                        <a:fillRect l="-186933" t="-224667" b="-9333"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34557" y="4678870"/>
            <a:ext cx="2220427" cy="671209"/>
          </a:xfrm>
          <a:prstGeom prst="rect">
            <a:avLst/>
          </a:prstGeom>
          <a:blipFill rotWithShape="1">
            <a:blip r:embed="rId4"/>
            <a:stretch>
              <a:fillRect t="-4545"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72100" y="4678870"/>
            <a:ext cx="2088232" cy="646331"/>
          </a:xfrm>
          <a:prstGeom prst="rect">
            <a:avLst/>
          </a:prstGeom>
          <a:blipFill rotWithShape="1">
            <a:blip r:embed="rId5"/>
            <a:stretch>
              <a:fillRect t="-4717" b="-14151"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7" name="Овал 6"/>
          <p:cNvSpPr/>
          <p:nvPr/>
        </p:nvSpPr>
        <p:spPr>
          <a:xfrm>
            <a:off x="3815717" y="1881188"/>
            <a:ext cx="576263" cy="50323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084888" y="1875871"/>
            <a:ext cx="574675" cy="50323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28184" y="1948190"/>
            <a:ext cx="288032" cy="369332"/>
          </a:xfrm>
          <a:prstGeom prst="rect">
            <a:avLst/>
          </a:prstGeom>
          <a:blipFill rotWithShape="1">
            <a:blip r:embed="rId6"/>
            <a:stretch>
              <a:fillRect l="-2128" r="-4255" b="-15000"/>
            </a:stretch>
          </a:blipFill>
        </p:spPr>
        <p:txBody>
          <a:bodyPr/>
          <a:lstStyle/>
          <a:p>
            <a:pPr>
              <a:defRPr/>
            </a:pPr>
            <a:r>
              <a:rPr lang="ru-RU" b="1">
                <a:noFill/>
                <a:latin typeface="Arial" charset="0"/>
              </a:rPr>
              <a:t> 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5003800" y="1881188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428704" y="2193852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1768475" y="2781300"/>
            <a:ext cx="1296988" cy="1223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Двойная стрелка влево/вверх 21"/>
          <p:cNvSpPr/>
          <p:nvPr/>
        </p:nvSpPr>
        <p:spPr>
          <a:xfrm>
            <a:off x="2124075" y="2889250"/>
            <a:ext cx="411163" cy="61118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351" name="TextBox 22"/>
          <p:cNvSpPr txBox="1">
            <a:spLocks noChangeArrowheads="1"/>
          </p:cNvSpPr>
          <p:nvPr/>
        </p:nvSpPr>
        <p:spPr bwMode="auto">
          <a:xfrm>
            <a:off x="2771775" y="3259138"/>
            <a:ext cx="144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3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352" name="TextBox 23"/>
          <p:cNvSpPr txBox="1">
            <a:spLocks noChangeArrowheads="1"/>
          </p:cNvSpPr>
          <p:nvPr/>
        </p:nvSpPr>
        <p:spPr bwMode="auto">
          <a:xfrm>
            <a:off x="2273300" y="3635375"/>
            <a:ext cx="142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6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353" name="TextBox 24"/>
          <p:cNvSpPr txBox="1">
            <a:spLocks noChangeArrowheads="1"/>
          </p:cNvSpPr>
          <p:nvPr/>
        </p:nvSpPr>
        <p:spPr bwMode="auto">
          <a:xfrm>
            <a:off x="1782763" y="3224213"/>
            <a:ext cx="142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>
                <a:solidFill>
                  <a:schemeClr val="tx1"/>
                </a:solidFill>
                <a:latin typeface="Arial" pitchFamily="34" charset="0"/>
              </a:rPr>
              <a:t>9</a:t>
            </a:r>
            <a:endParaRPr lang="ru-RU" altLang="ru-RU" sz="18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 flipH="1" flipV="1">
            <a:off x="2771775" y="3594100"/>
            <a:ext cx="144463" cy="122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2593975" y="3792538"/>
            <a:ext cx="58738" cy="12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 flipV="1">
            <a:off x="1925638" y="3195638"/>
            <a:ext cx="125412" cy="6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2127250" y="2889250"/>
            <a:ext cx="58738" cy="9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H="1">
            <a:off x="1879600" y="3611563"/>
            <a:ext cx="125413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>
            <a:off x="2124075" y="3716338"/>
            <a:ext cx="74613" cy="15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2593975" y="2928938"/>
            <a:ext cx="125413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2797175" y="3089275"/>
            <a:ext cx="125413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47864" y="2721787"/>
            <a:ext cx="2088232" cy="671209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60" name="TextBox 5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08572" y="3443585"/>
            <a:ext cx="2063528" cy="939360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23928" y="194814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948140"/>
                <a:ext cx="36004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491551" y="2587243"/>
                <a:ext cx="2159520" cy="696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ро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р</m:t>
                          </m:r>
                        </m:sub>
                      </m:sSub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551" y="2587243"/>
                <a:ext cx="2159520" cy="696088"/>
              </a:xfrm>
              <a:prstGeom prst="rect">
                <a:avLst/>
              </a:prstGeom>
              <a:blipFill rotWithShape="1">
                <a:blip r:embed="rId12"/>
                <a:stretch>
                  <a:fillRect b="-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/>
          <p:cNvCxnSpPr/>
          <p:nvPr/>
        </p:nvCxnSpPr>
        <p:spPr>
          <a:xfrm>
            <a:off x="1942306" y="6165304"/>
            <a:ext cx="47172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81794" y="6190182"/>
                <a:ext cx="1656607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р</m:t>
                          </m:r>
                        </m:sub>
                      </m:sSub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рн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𝑖𝑗</m:t>
                      </m:r>
                      <m:r>
                        <a:rPr lang="ru-RU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94" y="6190182"/>
                <a:ext cx="1656607" cy="394210"/>
              </a:xfrm>
              <a:prstGeom prst="rect">
                <a:avLst/>
              </a:prstGeom>
              <a:blipFill rotWithShape="1">
                <a:blip r:embed="rId1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686373" y="6165304"/>
                <a:ext cx="1659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п</m:t>
                          </m:r>
                        </m:sub>
                      </m:sSub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по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𝑖𝑗</m:t>
                      </m:r>
                      <m:r>
                        <a:rPr lang="ru-RU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373" y="6165304"/>
                <a:ext cx="1659685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156620" y="5321082"/>
                <a:ext cx="493566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по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ро</m:t>
                          </m:r>
                        </m:sub>
                      </m:sSub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20" y="5321082"/>
                <a:ext cx="4935660" cy="394210"/>
              </a:xfrm>
              <a:prstGeom prst="rect">
                <a:avLst/>
              </a:prstGeom>
              <a:blipFill rotWithShape="1">
                <a:blip r:embed="rId1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единительная линия 18"/>
          <p:cNvCxnSpPr/>
          <p:nvPr/>
        </p:nvCxnSpPr>
        <p:spPr>
          <a:xfrm>
            <a:off x="2769997" y="6118174"/>
            <a:ext cx="0" cy="1440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5270740" y="6093296"/>
            <a:ext cx="0" cy="1440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4103848" y="6193995"/>
            <a:ext cx="11325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Прямоугольник 22"/>
              <p:cNvSpPr/>
              <p:nvPr/>
            </p:nvSpPr>
            <p:spPr>
              <a:xfrm>
                <a:off x="4175449" y="3244334"/>
                <a:ext cx="7931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449" y="3244334"/>
                <a:ext cx="793101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172667" y="5795972"/>
                <a:ext cx="831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667" y="5795972"/>
                <a:ext cx="831056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Овал 42"/>
          <p:cNvSpPr/>
          <p:nvPr/>
        </p:nvSpPr>
        <p:spPr>
          <a:xfrm>
            <a:off x="2549635" y="6262191"/>
            <a:ext cx="440723" cy="335162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5050828" y="6262190"/>
            <a:ext cx="440723" cy="335162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2580832" y="626952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832" y="6269526"/>
                <a:ext cx="36004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5074866" y="624510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866" y="6245105"/>
                <a:ext cx="360040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8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7752" y="116632"/>
            <a:ext cx="6512511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sz="3600" dirty="0" smtClean="0"/>
              <a:t>Табличный способ</a:t>
            </a:r>
            <a:endParaRPr lang="ru-RU" sz="36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2254417"/>
              </p:ext>
            </p:extLst>
          </p:nvPr>
        </p:nvGraphicFramePr>
        <p:xfrm>
          <a:off x="323850" y="1556792"/>
          <a:ext cx="8496300" cy="3311818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448087"/>
                <a:gridCol w="1037315"/>
                <a:gridCol w="1186896"/>
                <a:gridCol w="1186896"/>
                <a:gridCol w="2637106"/>
              </a:tblGrid>
              <a:tr h="1152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2.Расчет параметров в обратном ходе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>
                          <a:effectLst/>
                        </a:rPr>
                        <a:t>Вершины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1.Расчет параметров в прямом ходе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798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798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6413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46375"/>
            <a:ext cx="13382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160713"/>
            <a:ext cx="2447925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5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305" y="2813087"/>
            <a:ext cx="975366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6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740025"/>
            <a:ext cx="1152525" cy="1038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</p:pic>
      <p:pic>
        <p:nvPicPr>
          <p:cNvPr id="16417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016250"/>
            <a:ext cx="2592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9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19" y="3917304"/>
            <a:ext cx="958974" cy="8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0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882" y="3885353"/>
            <a:ext cx="1008360" cy="95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1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846513"/>
            <a:ext cx="259238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2" name="Picture 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763" y="4419600"/>
            <a:ext cx="12382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вал 4"/>
          <p:cNvSpPr/>
          <p:nvPr/>
        </p:nvSpPr>
        <p:spPr>
          <a:xfrm>
            <a:off x="4284663" y="1989138"/>
            <a:ext cx="358775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19972" y="1990501"/>
            <a:ext cx="288032" cy="369332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17" name="Овал 16"/>
          <p:cNvSpPr/>
          <p:nvPr/>
        </p:nvSpPr>
        <p:spPr>
          <a:xfrm>
            <a:off x="5400675" y="2000250"/>
            <a:ext cx="358775" cy="360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24838" y="2001923"/>
            <a:ext cx="288032" cy="369332"/>
          </a:xfrm>
          <a:prstGeom prst="rect">
            <a:avLst/>
          </a:prstGeom>
          <a:blipFill rotWithShape="1">
            <a:blip r:embed="rId12"/>
            <a:stretch>
              <a:fillRect l="-2128" r="-4255" b="-13115"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19" name="TextBox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59832" y="3086707"/>
            <a:ext cx="288032" cy="369332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20" name="Text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22915" y="4111616"/>
            <a:ext cx="288032" cy="369332"/>
          </a:xfrm>
          <a:prstGeom prst="rect">
            <a:avLst/>
          </a:prstGeom>
          <a:blipFill rotWithShape="1">
            <a:blip r:embed="rId14"/>
            <a:stretch>
              <a:fillRect r="-4167" b="-13115"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23" name="Овал 22"/>
          <p:cNvSpPr/>
          <p:nvPr/>
        </p:nvSpPr>
        <p:spPr>
          <a:xfrm>
            <a:off x="3024188" y="3125788"/>
            <a:ext cx="360362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3087688" y="4143375"/>
            <a:ext cx="358775" cy="360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3024038" y="5057699"/>
            <a:ext cx="4103687" cy="43180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432" name="TextBox 6"/>
          <p:cNvSpPr txBox="1">
            <a:spLocks noChangeArrowheads="1"/>
          </p:cNvSpPr>
          <p:nvPr/>
        </p:nvSpPr>
        <p:spPr bwMode="auto">
          <a:xfrm>
            <a:off x="2628446" y="5589588"/>
            <a:ext cx="42370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 dirty="0">
                <a:solidFill>
                  <a:schemeClr val="tx1"/>
                </a:solidFill>
                <a:latin typeface="Arial" pitchFamily="34" charset="0"/>
              </a:rPr>
              <a:t>Расположение значений параметров сетевого графика </a:t>
            </a:r>
            <a:r>
              <a:rPr lang="ru-RU" altLang="ru-RU" sz="1800" dirty="0" smtClean="0">
                <a:solidFill>
                  <a:schemeClr val="tx1"/>
                </a:solidFill>
                <a:latin typeface="Arial" pitchFamily="34" charset="0"/>
              </a:rPr>
              <a:t>в таблице</a:t>
            </a:r>
            <a:endParaRPr lang="ru-RU" altLang="ru-RU" sz="1800" dirty="0">
              <a:solidFill>
                <a:schemeClr val="tx1"/>
              </a:solidFill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3849" y="4111616"/>
                <a:ext cx="2447925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пн</m:t>
                          </m:r>
                        </m:sub>
                      </m:sSub>
                      <m:d>
                        <m:dPr>
                          <m:ctrlPr>
                            <a:rPr lang="ru-RU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п</m:t>
                          </m:r>
                        </m:sub>
                      </m:sSub>
                      <m:d>
                        <m:dPr>
                          <m:ctrlPr>
                            <a:rPr lang="ru-RU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49" y="4111616"/>
                <a:ext cx="2447925" cy="424796"/>
              </a:xfrm>
              <a:prstGeom prst="rect">
                <a:avLst/>
              </a:prstGeom>
              <a:blipFill rotWithShape="1">
                <a:blip r:embed="rId1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8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79512" y="260648"/>
                <a:ext cx="8024679" cy="1143000"/>
              </a:xfrm>
            </p:spPr>
            <p:txBody>
              <a:bodyPr/>
              <a:lstStyle/>
              <a:p>
                <a:pPr marL="320040" indent="-320040" eaLnBrk="1" fontAlgn="auto" hangingPunct="1">
                  <a:spcAft>
                    <a:spcPts val="0"/>
                  </a:spcAft>
                  <a:buClr>
                    <a:schemeClr val="accent6">
                      <a:lumMod val="75000"/>
                    </a:schemeClr>
                  </a:buClr>
                  <a:defRPr/>
                </a:pPr>
                <a:r>
                  <a:rPr lang="ru-RU" sz="3200" dirty="0" smtClean="0"/>
                  <a:t>Расчет параметров сетевого графика: прямой ход, проставляем</a:t>
                </a:r>
                <a:r>
                  <a:rPr lang="en-US" sz="3200" dirty="0" smtClean="0"/>
                  <a:t>  </a:t>
                </a:r>
                <a:r>
                  <a:rPr lang="ru-RU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𝒕</m:t>
                    </m:r>
                    <m:r>
                      <a:rPr lang="en-US" sz="3200" b="1" i="1" smtClean="0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latin typeface="Cambria Math"/>
                      </a:rPr>
                      <m:t>𝒊</m:t>
                    </m:r>
                    <m:r>
                      <a:rPr lang="en-US" sz="3200" b="1" i="1" smtClean="0"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latin typeface="Cambria Math"/>
                      </a:rPr>
                      <m:t>𝒋</m:t>
                    </m:r>
                    <m:r>
                      <a:rPr lang="en-US" sz="3200" b="1" i="1" smtClean="0">
                        <a:latin typeface="Cambria Math"/>
                      </a:rPr>
                      <m:t>)</m:t>
                    </m:r>
                  </m:oMath>
                </a14:m>
                <a:endParaRPr lang="ru-RU" sz="32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9512" y="260648"/>
                <a:ext cx="8024679" cy="1143000"/>
              </a:xfrm>
              <a:blipFill rotWithShape="1">
                <a:blip r:embed="rId2"/>
                <a:stretch>
                  <a:fillRect l="-1974" t="-4278" b="-18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Grp="1"/>
          </p:cNvGraphicFramePr>
          <p:nvPr>
            <p:ph sz="quarter" idx="4294967295"/>
          </p:nvPr>
        </p:nvGraphicFramePr>
        <p:xfrm>
          <a:off x="1619250" y="1557338"/>
          <a:ext cx="6400800" cy="4464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566"/>
                <a:gridCol w="1263754"/>
                <a:gridCol w="1280160"/>
                <a:gridCol w="1280160"/>
                <a:gridCol w="1280160"/>
              </a:tblGrid>
              <a:tr h="892810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 marT="45715" marB="45715"/>
                </a:tc>
              </a:tr>
              <a:tr h="892810"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15" marB="4571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6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15" marB="45715"/>
                </a:tc>
              </a:tr>
            </a:tbl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 flipH="1" flipV="1">
            <a:off x="1692275" y="1628775"/>
            <a:ext cx="1223963" cy="792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2916238" y="2492375"/>
            <a:ext cx="1223962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4211638" y="3357563"/>
            <a:ext cx="1223962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5468938" y="4241800"/>
            <a:ext cx="1223962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6804025" y="5106988"/>
            <a:ext cx="1223963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4237038" y="2420938"/>
            <a:ext cx="1223962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5468938" y="2492375"/>
            <a:ext cx="1223962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5470525" y="3390900"/>
            <a:ext cx="1223963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6721475" y="3381375"/>
            <a:ext cx="1225550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6734175" y="4254500"/>
            <a:ext cx="1225550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63688" y="19168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376214" y="16866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3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79512" y="0"/>
                <a:ext cx="8024679" cy="1403648"/>
              </a:xfrm>
            </p:spPr>
            <p:txBody>
              <a:bodyPr/>
              <a:lstStyle/>
              <a:p>
                <a:pPr marL="320040" indent="-320040" fontAlgn="auto">
                  <a:spcAft>
                    <a:spcPts val="0"/>
                  </a:spcAft>
                  <a:buClr>
                    <a:schemeClr val="accent6">
                      <a:lumMod val="75000"/>
                    </a:schemeClr>
                  </a:buClr>
                  <a:defRPr/>
                </a:pPr>
                <a:r>
                  <a:rPr lang="ru-RU" sz="2800" dirty="0" smtClean="0"/>
                  <a:t>Расчет параметров сетевого графика: прямой ход, </a:t>
                </a:r>
                <a:r>
                  <a:rPr lang="en-US" sz="2800" dirty="0"/>
                  <a:t/>
                </a:r>
                <a:br>
                  <a:rPr lang="en-US" sz="2800" dirty="0"/>
                </a:br>
                <a:r>
                  <a:rPr lang="ru-RU" sz="2800" dirty="0"/>
                  <a:t>о</a:t>
                </a:r>
                <a:r>
                  <a:rPr lang="ru-RU" sz="2800" dirty="0" smtClean="0"/>
                  <a:t>пределение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ru-RU" sz="2800" b="1" i="1">
                            <a:latin typeface="Cambria Math"/>
                          </a:rPr>
                          <m:t>р</m:t>
                        </m:r>
                      </m:sub>
                    </m:sSub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b="0" dirty="0" smtClean="0"/>
                  <a:t> </a:t>
                </a:r>
                <a:r>
                  <a:rPr lang="ru-RU" sz="2800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ru-RU" sz="2800" b="1" i="1">
                            <a:latin typeface="Cambria Math"/>
                          </a:rPr>
                          <m:t>р</m:t>
                        </m:r>
                        <m:r>
                          <a:rPr lang="ru-RU" sz="2800" b="1" i="1" smtClean="0">
                            <a:latin typeface="Cambria Math"/>
                          </a:rPr>
                          <m:t>о</m:t>
                        </m:r>
                      </m:sub>
                    </m:sSub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𝒊𝒋</m:t>
                        </m:r>
                      </m:e>
                    </m:d>
                  </m:oMath>
                </a14:m>
                <a:endParaRPr lang="ru-RU" sz="28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9512" y="0"/>
                <a:ext cx="8024679" cy="1403648"/>
              </a:xfrm>
              <a:blipFill rotWithShape="1">
                <a:blip r:embed="rId2"/>
                <a:stretch>
                  <a:fillRect l="-1595" r="-27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Grp="1"/>
          </p:cNvGraphicFramePr>
          <p:nvPr>
            <p:ph sz="quarter" idx="4294967295"/>
          </p:nvPr>
        </p:nvGraphicFramePr>
        <p:xfrm>
          <a:off x="1619250" y="1557338"/>
          <a:ext cx="6400800" cy="4464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566"/>
                <a:gridCol w="1263754"/>
                <a:gridCol w="1280160"/>
                <a:gridCol w="1280160"/>
                <a:gridCol w="1280160"/>
              </a:tblGrid>
              <a:tr h="892810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 marT="45715" marB="45715"/>
                </a:tc>
              </a:tr>
              <a:tr h="892810"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0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15" marB="4571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6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11</a:t>
                      </a:r>
                      <a:endParaRPr lang="ru-RU" sz="1800" dirty="0"/>
                    </a:p>
                  </a:txBody>
                  <a:tcPr marT="45715" marB="45715"/>
                </a:tc>
              </a:tr>
            </a:tbl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 flipH="1" flipV="1">
            <a:off x="1692275" y="1628775"/>
            <a:ext cx="1223963" cy="792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2916238" y="2492375"/>
            <a:ext cx="1223962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4211638" y="3357563"/>
            <a:ext cx="1223962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5468938" y="4241800"/>
            <a:ext cx="1223962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6804025" y="5106988"/>
            <a:ext cx="1223963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4237038" y="2420938"/>
            <a:ext cx="1223962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5468938" y="2492375"/>
            <a:ext cx="1223962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5470525" y="3390900"/>
            <a:ext cx="1223963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6721475" y="3381375"/>
            <a:ext cx="1225550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6734175" y="4254500"/>
            <a:ext cx="1225550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85" name="TextBox 2"/>
          <p:cNvSpPr txBox="1">
            <a:spLocks noChangeArrowheads="1"/>
          </p:cNvSpPr>
          <p:nvPr/>
        </p:nvSpPr>
        <p:spPr bwMode="auto">
          <a:xfrm>
            <a:off x="4848225" y="2924175"/>
            <a:ext cx="44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8486" name="TextBox 23"/>
          <p:cNvSpPr txBox="1">
            <a:spLocks noChangeArrowheads="1"/>
          </p:cNvSpPr>
          <p:nvPr/>
        </p:nvSpPr>
        <p:spPr bwMode="auto">
          <a:xfrm>
            <a:off x="6249988" y="2946400"/>
            <a:ext cx="442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8487" name="TextBox 24"/>
          <p:cNvSpPr txBox="1">
            <a:spLocks noChangeArrowheads="1"/>
          </p:cNvSpPr>
          <p:nvPr/>
        </p:nvSpPr>
        <p:spPr bwMode="auto">
          <a:xfrm>
            <a:off x="6156325" y="3838575"/>
            <a:ext cx="442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8488" name="TextBox 25"/>
          <p:cNvSpPr txBox="1">
            <a:spLocks noChangeArrowheads="1"/>
          </p:cNvSpPr>
          <p:nvPr/>
        </p:nvSpPr>
        <p:spPr bwMode="auto">
          <a:xfrm>
            <a:off x="7416800" y="3862388"/>
            <a:ext cx="44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8489" name="TextBox 26"/>
          <p:cNvSpPr txBox="1">
            <a:spLocks noChangeArrowheads="1"/>
          </p:cNvSpPr>
          <p:nvPr/>
        </p:nvSpPr>
        <p:spPr bwMode="auto">
          <a:xfrm>
            <a:off x="7410450" y="4673600"/>
            <a:ext cx="444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11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63688" y="19168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376214" y="16866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59632" y="6165304"/>
                <a:ext cx="5211812" cy="4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р</m:t>
                          </m:r>
                        </m:sub>
                      </m:sSub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ро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1,3</m:t>
                                  </m:r>
                                </m:e>
                              </m:d>
                              <m:r>
                                <a:rPr lang="ru-RU" b="0" i="1" smtClean="0">
                                  <a:latin typeface="Cambria Math"/>
                                </a:rPr>
                                <m:t>; </m:t>
                              </m:r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ро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2,3</m:t>
                                  </m:r>
                                </m:e>
                              </m:d>
                            </m:e>
                          </m:d>
                          <m:r>
                            <a:rPr lang="ru-RU" b="0" i="1" smtClean="0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5;4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=5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6165304"/>
                <a:ext cx="5211812" cy="413318"/>
              </a:xfrm>
              <a:prstGeom prst="rect">
                <a:avLst/>
              </a:prstGeom>
              <a:blipFill rotWithShape="1">
                <a:blip r:embed="rId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-71513" y="2559672"/>
                <a:ext cx="1619672" cy="973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ро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р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==0+5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513" y="2559672"/>
                <a:ext cx="1619672" cy="97308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1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6" y="116632"/>
            <a:ext cx="7884368" cy="1412776"/>
          </a:xfrm>
        </p:spPr>
        <p:txBody>
          <a:bodyPr/>
          <a:lstStyle/>
          <a:p>
            <a:r>
              <a:rPr lang="ru-RU" sz="3200" i="1" dirty="0">
                <a:effectLst/>
              </a:rPr>
              <a:t>Тема </a:t>
            </a:r>
            <a:r>
              <a:rPr lang="ru-RU" sz="3200" i="1" dirty="0" smtClean="0">
                <a:effectLst/>
              </a:rPr>
              <a:t>5:  </a:t>
            </a:r>
            <a:r>
              <a:rPr lang="ru-RU" sz="3200" i="1" dirty="0">
                <a:effectLst/>
              </a:rPr>
              <a:t>Сетевые задачи планирования </a:t>
            </a:r>
            <a:r>
              <a:rPr lang="ru-RU" sz="3200" i="1" dirty="0" smtClean="0">
                <a:effectLst/>
              </a:rPr>
              <a:t/>
            </a:r>
            <a:br>
              <a:rPr lang="ru-RU" sz="3200" i="1" dirty="0" smtClean="0">
                <a:effectLst/>
              </a:rPr>
            </a:br>
            <a:r>
              <a:rPr lang="ru-RU" sz="3200" i="1" dirty="0" smtClean="0">
                <a:effectLst/>
              </a:rPr>
              <a:t>и </a:t>
            </a:r>
            <a:r>
              <a:rPr lang="ru-RU" sz="3200" i="1" dirty="0">
                <a:effectLst/>
              </a:rPr>
              <a:t>управления. </a:t>
            </a:r>
            <a:r>
              <a:rPr lang="ru-RU" sz="3200" dirty="0">
                <a:effectLst/>
              </a:rPr>
              <a:t/>
            </a:r>
            <a:br>
              <a:rPr lang="ru-RU" sz="3200" dirty="0">
                <a:effectLst/>
              </a:rPr>
            </a:br>
            <a:endParaRPr lang="ru-RU" sz="32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вебинаре рассмотрим задачи сетевого планирования и управления, которые хорошо описываются </a:t>
            </a:r>
            <a:r>
              <a:rPr lang="ru-RU" dirty="0" smtClean="0"/>
              <a:t>графовыми моделями. </a:t>
            </a:r>
            <a:r>
              <a:rPr lang="ru-RU" dirty="0"/>
              <a:t>Рассмотрим основные параметры сетевых графиков, их расчет. Проведем анализ и оптимизацию по времени выполнения работ и использованию рабочей силы на графиках Ганта.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957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686" y="260648"/>
            <a:ext cx="8094506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sz="2800" dirty="0" smtClean="0"/>
              <a:t>Расчет параметров сетевого графика: обратный ход, проставляем время выполнения работ</a:t>
            </a:r>
            <a:endParaRPr lang="ru-RU" sz="28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4294967295"/>
          </p:nvPr>
        </p:nvGraphicFramePr>
        <p:xfrm>
          <a:off x="1619250" y="1557338"/>
          <a:ext cx="6400800" cy="4464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566"/>
                <a:gridCol w="1263754"/>
                <a:gridCol w="1280160"/>
                <a:gridCol w="1280160"/>
                <a:gridCol w="1280160"/>
              </a:tblGrid>
              <a:tr h="892810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 marT="45715" marB="45715"/>
                </a:tc>
              </a:tr>
              <a:tr h="892810"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0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15" marB="45715"/>
                </a:tc>
              </a:tr>
              <a:tr h="892810"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T="45715" marB="45715"/>
                </a:tc>
              </a:tr>
              <a:tr h="892810"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6</a:t>
                      </a:r>
                      <a:endParaRPr lang="ru-RU" sz="1800" dirty="0"/>
                    </a:p>
                  </a:txBody>
                  <a:tcPr marT="45715" marB="45715"/>
                </a:tc>
              </a:tr>
              <a:tr h="892810"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15" marB="4571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6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11</a:t>
                      </a:r>
                      <a:endParaRPr lang="ru-RU" sz="1800" dirty="0"/>
                    </a:p>
                  </a:txBody>
                  <a:tcPr marT="45715" marB="45715"/>
                </a:tc>
              </a:tr>
            </a:tbl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 flipH="1" flipV="1">
            <a:off x="1692275" y="1628775"/>
            <a:ext cx="1223963" cy="792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2916238" y="2492375"/>
            <a:ext cx="1223962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4211638" y="3357563"/>
            <a:ext cx="1223962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5468938" y="4241800"/>
            <a:ext cx="1223962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6804025" y="5106988"/>
            <a:ext cx="1223963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835696" y="1916832"/>
            <a:ext cx="468052" cy="36933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303748" y="1699900"/>
            <a:ext cx="468052" cy="369332"/>
          </a:xfrm>
          <a:prstGeom prst="rect">
            <a:avLst/>
          </a:prstGeom>
          <a:blipFill rotWithShape="1">
            <a:blip r:embed="rId3"/>
            <a:stretch>
              <a:fillRect b="-15000"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V="1">
            <a:off x="4237038" y="2420938"/>
            <a:ext cx="1223962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5468938" y="2492375"/>
            <a:ext cx="1223962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5470525" y="3390900"/>
            <a:ext cx="1223963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6721475" y="3381375"/>
            <a:ext cx="1225550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6734175" y="4254500"/>
            <a:ext cx="1225550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09" name="TextBox 2"/>
          <p:cNvSpPr txBox="1">
            <a:spLocks noChangeArrowheads="1"/>
          </p:cNvSpPr>
          <p:nvPr/>
        </p:nvSpPr>
        <p:spPr bwMode="auto">
          <a:xfrm>
            <a:off x="4848225" y="2924175"/>
            <a:ext cx="44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9510" name="TextBox 23"/>
          <p:cNvSpPr txBox="1">
            <a:spLocks noChangeArrowheads="1"/>
          </p:cNvSpPr>
          <p:nvPr/>
        </p:nvSpPr>
        <p:spPr bwMode="auto">
          <a:xfrm>
            <a:off x="6249988" y="2946400"/>
            <a:ext cx="442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9511" name="TextBox 24"/>
          <p:cNvSpPr txBox="1">
            <a:spLocks noChangeArrowheads="1"/>
          </p:cNvSpPr>
          <p:nvPr/>
        </p:nvSpPr>
        <p:spPr bwMode="auto">
          <a:xfrm>
            <a:off x="6156325" y="3838575"/>
            <a:ext cx="442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9512" name="TextBox 25"/>
          <p:cNvSpPr txBox="1">
            <a:spLocks noChangeArrowheads="1"/>
          </p:cNvSpPr>
          <p:nvPr/>
        </p:nvSpPr>
        <p:spPr bwMode="auto">
          <a:xfrm>
            <a:off x="7416800" y="3862388"/>
            <a:ext cx="44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9513" name="TextBox 26"/>
          <p:cNvSpPr txBox="1">
            <a:spLocks noChangeArrowheads="1"/>
          </p:cNvSpPr>
          <p:nvPr/>
        </p:nvSpPr>
        <p:spPr bwMode="auto">
          <a:xfrm>
            <a:off x="7410450" y="4673600"/>
            <a:ext cx="444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11</a:t>
            </a: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V="1">
            <a:off x="2928938" y="3343275"/>
            <a:ext cx="1223962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2928938" y="4267200"/>
            <a:ext cx="1223962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4156075" y="4267200"/>
            <a:ext cx="1223963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4205288" y="5132388"/>
            <a:ext cx="1223962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5461000" y="5132388"/>
            <a:ext cx="1223963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4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260648"/>
                <a:ext cx="8204191" cy="1143000"/>
              </a:xfrm>
            </p:spPr>
            <p:txBody>
              <a:bodyPr/>
              <a:lstStyle/>
              <a:p>
                <a:pPr marL="320040" indent="-320040" fontAlgn="auto">
                  <a:spcAft>
                    <a:spcPts val="0"/>
                  </a:spcAft>
                  <a:buClr>
                    <a:schemeClr val="accent6">
                      <a:lumMod val="75000"/>
                    </a:schemeClr>
                  </a:buClr>
                  <a:defRPr/>
                </a:pPr>
                <a:r>
                  <a:rPr lang="ru-RU" sz="2800" dirty="0" smtClean="0"/>
                  <a:t>Расчет параметров сетевого графика: обратный ход, </a:t>
                </a:r>
                <a:r>
                  <a:rPr lang="ru-RU" sz="2800" dirty="0" smtClean="0"/>
                  <a:t>определяем </a:t>
                </a:r>
                <a14:m>
                  <m:oMath xmlns:m="http://schemas.openxmlformats.org/officeDocument/2006/math">
                    <m:r>
                      <a:rPr lang="ru-RU" sz="2800" b="1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ru-RU" sz="2800" b="1" i="1" smtClean="0">
                            <a:latin typeface="Cambria Math"/>
                          </a:rPr>
                          <m:t>пн</m:t>
                        </m:r>
                      </m:sub>
                    </m:sSub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/>
                          </a:rPr>
                          <m:t>𝒊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𝒋</m:t>
                        </m:r>
                      </m:e>
                    </m:d>
                  </m:oMath>
                </a14:m>
                <a:endParaRPr lang="ru-RU" sz="2800" i="1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60648"/>
                <a:ext cx="8204191" cy="1143000"/>
              </a:xfrm>
              <a:blipFill rotWithShape="1">
                <a:blip r:embed="rId2"/>
                <a:stretch>
                  <a:fillRect l="-1560" b="-101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Grp="1"/>
          </p:cNvGraphicFramePr>
          <p:nvPr>
            <p:ph sz="quarter" idx="4294967295"/>
          </p:nvPr>
        </p:nvGraphicFramePr>
        <p:xfrm>
          <a:off x="1619250" y="1557338"/>
          <a:ext cx="6400800" cy="4464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566"/>
                <a:gridCol w="1263754"/>
                <a:gridCol w="1280160"/>
                <a:gridCol w="1280160"/>
                <a:gridCol w="1280160"/>
              </a:tblGrid>
              <a:tr h="892810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 marT="45715" marB="45715"/>
                </a:tc>
              </a:tr>
              <a:tr h="892810"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0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15" marB="45715"/>
                </a:tc>
              </a:tr>
              <a:tr h="892810"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T="45715" marB="45715"/>
                </a:tc>
              </a:tr>
              <a:tr h="892810"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6</a:t>
                      </a:r>
                      <a:endParaRPr lang="ru-RU" sz="1800" dirty="0"/>
                    </a:p>
                  </a:txBody>
                  <a:tcPr marT="45715" marB="45715"/>
                </a:tc>
              </a:tr>
              <a:tr h="892810"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15" marB="4571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6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11</a:t>
                      </a:r>
                      <a:endParaRPr lang="ru-RU" sz="1800" dirty="0"/>
                    </a:p>
                  </a:txBody>
                  <a:tcPr marT="45715" marB="45715"/>
                </a:tc>
              </a:tr>
            </a:tbl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 flipH="1" flipV="1">
            <a:off x="1692275" y="1628775"/>
            <a:ext cx="1223963" cy="792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2916238" y="2492375"/>
            <a:ext cx="1223962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4211638" y="3357563"/>
            <a:ext cx="1223962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5468938" y="4241800"/>
            <a:ext cx="1223962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6804025" y="5106988"/>
            <a:ext cx="1223963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835696" y="1916832"/>
            <a:ext cx="468052" cy="36933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303748" y="1699900"/>
            <a:ext cx="468052" cy="369332"/>
          </a:xfrm>
          <a:prstGeom prst="rect">
            <a:avLst/>
          </a:prstGeom>
          <a:blipFill rotWithShape="1">
            <a:blip r:embed="rId4"/>
            <a:stretch>
              <a:fillRect b="-15000"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V="1">
            <a:off x="4237038" y="2420938"/>
            <a:ext cx="1223962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5468938" y="2492375"/>
            <a:ext cx="1223962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5470525" y="3390900"/>
            <a:ext cx="1223963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6721475" y="3381375"/>
            <a:ext cx="1225550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6734175" y="4254500"/>
            <a:ext cx="1225550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3" name="TextBox 2"/>
          <p:cNvSpPr txBox="1">
            <a:spLocks noChangeArrowheads="1"/>
          </p:cNvSpPr>
          <p:nvPr/>
        </p:nvSpPr>
        <p:spPr bwMode="auto">
          <a:xfrm>
            <a:off x="4848225" y="2924175"/>
            <a:ext cx="44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0534" name="TextBox 23"/>
          <p:cNvSpPr txBox="1">
            <a:spLocks noChangeArrowheads="1"/>
          </p:cNvSpPr>
          <p:nvPr/>
        </p:nvSpPr>
        <p:spPr bwMode="auto">
          <a:xfrm>
            <a:off x="6249988" y="2946400"/>
            <a:ext cx="442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20535" name="TextBox 24"/>
          <p:cNvSpPr txBox="1">
            <a:spLocks noChangeArrowheads="1"/>
          </p:cNvSpPr>
          <p:nvPr/>
        </p:nvSpPr>
        <p:spPr bwMode="auto">
          <a:xfrm>
            <a:off x="6156325" y="3838575"/>
            <a:ext cx="442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20536" name="TextBox 25"/>
          <p:cNvSpPr txBox="1">
            <a:spLocks noChangeArrowheads="1"/>
          </p:cNvSpPr>
          <p:nvPr/>
        </p:nvSpPr>
        <p:spPr bwMode="auto">
          <a:xfrm>
            <a:off x="7416800" y="3862388"/>
            <a:ext cx="44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0537" name="TextBox 26"/>
          <p:cNvSpPr txBox="1">
            <a:spLocks noChangeArrowheads="1"/>
          </p:cNvSpPr>
          <p:nvPr/>
        </p:nvSpPr>
        <p:spPr bwMode="auto">
          <a:xfrm>
            <a:off x="7410450" y="4673600"/>
            <a:ext cx="444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11</a:t>
            </a: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V="1">
            <a:off x="2928938" y="3343275"/>
            <a:ext cx="1223962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2928938" y="4267200"/>
            <a:ext cx="1223962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4156075" y="4267200"/>
            <a:ext cx="1223963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4205288" y="5132388"/>
            <a:ext cx="1223962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5461000" y="5132388"/>
            <a:ext cx="1223963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3" name="TextBox 32"/>
          <p:cNvSpPr txBox="1">
            <a:spLocks noChangeArrowheads="1"/>
          </p:cNvSpPr>
          <p:nvPr/>
        </p:nvSpPr>
        <p:spPr bwMode="auto">
          <a:xfrm>
            <a:off x="7421563" y="5546725"/>
            <a:ext cx="442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11</a:t>
            </a:r>
          </a:p>
        </p:txBody>
      </p:sp>
      <p:sp>
        <p:nvSpPr>
          <p:cNvPr id="20544" name="TextBox 33"/>
          <p:cNvSpPr txBox="1">
            <a:spLocks noChangeArrowheads="1"/>
          </p:cNvSpPr>
          <p:nvPr/>
        </p:nvSpPr>
        <p:spPr bwMode="auto">
          <a:xfrm>
            <a:off x="6149975" y="5564188"/>
            <a:ext cx="444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20545" name="TextBox 34"/>
          <p:cNvSpPr txBox="1">
            <a:spLocks noChangeArrowheads="1"/>
          </p:cNvSpPr>
          <p:nvPr/>
        </p:nvSpPr>
        <p:spPr bwMode="auto">
          <a:xfrm>
            <a:off x="4927600" y="5600700"/>
            <a:ext cx="442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20549" name="TextBox 38"/>
          <p:cNvSpPr txBox="1">
            <a:spLocks noChangeArrowheads="1"/>
          </p:cNvSpPr>
          <p:nvPr/>
        </p:nvSpPr>
        <p:spPr bwMode="auto">
          <a:xfrm>
            <a:off x="4824413" y="3806825"/>
            <a:ext cx="442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109685" y="6093296"/>
                <a:ext cx="2662115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u-RU" sz="2000" b="0" i="1" smtClean="0">
                            <a:latin typeface="Cambria Math"/>
                          </a:rPr>
                          <m:t>пн</m:t>
                        </m:r>
                      </m:sub>
                    </m:sSub>
                    <m:d>
                      <m:dPr>
                        <m:ctrlPr>
                          <a:rPr lang="ru-RU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u-RU" sz="2000" b="0" i="1" smtClean="0">
                            <a:latin typeface="Cambria Math"/>
                          </a:rPr>
                          <m:t>п</m:t>
                        </m:r>
                      </m:sub>
                    </m:sSub>
                    <m:d>
                      <m:dPr>
                        <m:ctrlPr>
                          <a:rPr lang="ru-RU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000" dirty="0" smtClean="0"/>
                  <a:t>;</a:t>
                </a:r>
                <a:endParaRPr lang="ru-RU" sz="20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85" y="6093296"/>
                <a:ext cx="2662115" cy="424796"/>
              </a:xfrm>
              <a:prstGeom prst="rect">
                <a:avLst/>
              </a:prstGeom>
              <a:blipFill rotWithShape="1">
                <a:blip r:embed="rId5"/>
                <a:stretch>
                  <a:fillRect t="-7246" b="-20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701130" y="6093296"/>
                <a:ext cx="54712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пн</m:t>
                          </m:r>
                        </m:sub>
                      </m:sSub>
                      <m:d>
                        <m:dPr>
                          <m:ctrlPr>
                            <a:rPr lang="ru-RU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ru-RU" sz="2000" b="0" i="1" smtClean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п</m:t>
                          </m:r>
                        </m:sub>
                      </m:sSub>
                      <m:d>
                        <m:dPr>
                          <m:ctrlPr>
                            <a:rPr lang="ru-RU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=11−6=5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30" y="6093296"/>
                <a:ext cx="5471269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3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260648"/>
                <a:ext cx="8204191" cy="1143000"/>
              </a:xfrm>
            </p:spPr>
            <p:txBody>
              <a:bodyPr/>
              <a:lstStyle/>
              <a:p>
                <a:pPr marL="320040" indent="-320040" fontAlgn="auto">
                  <a:spcAft>
                    <a:spcPts val="0"/>
                  </a:spcAft>
                  <a:buClr>
                    <a:schemeClr val="accent6">
                      <a:lumMod val="75000"/>
                    </a:schemeClr>
                  </a:buClr>
                  <a:defRPr/>
                </a:pPr>
                <a:r>
                  <a:rPr lang="ru-RU" sz="2800" dirty="0" smtClean="0"/>
                  <a:t>Расчет параметров сетевого графика: обратный ход, </a:t>
                </a:r>
                <a:r>
                  <a:rPr lang="ru-RU" sz="2800" dirty="0" smtClean="0"/>
                  <a:t>определяем </a:t>
                </a:r>
                <a14:m>
                  <m:oMath xmlns:m="http://schemas.openxmlformats.org/officeDocument/2006/math">
                    <m:r>
                      <a:rPr lang="ru-RU" sz="2800" b="1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ru-RU" sz="2800" b="1" i="1" smtClean="0">
                            <a:latin typeface="Cambria Math"/>
                          </a:rPr>
                          <m:t>пн</m:t>
                        </m:r>
                      </m:sub>
                    </m:sSub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/>
                          </a:rPr>
                          <m:t>𝒊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𝒋</m:t>
                        </m:r>
                      </m:e>
                    </m:d>
                  </m:oMath>
                </a14:m>
                <a:r>
                  <a:rPr lang="ru-RU" sz="2800" i="1" dirty="0" smtClean="0"/>
                  <a:t> </a:t>
                </a:r>
                <a:r>
                  <a:rPr lang="ru-RU" sz="2800" dirty="0" smtClean="0"/>
                  <a:t>и</a:t>
                </a:r>
                <a:r>
                  <a:rPr lang="ru-RU" sz="2800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п</m:t>
                        </m:r>
                      </m:sub>
                    </m:sSub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𝒋</m:t>
                        </m:r>
                      </m:e>
                    </m:d>
                  </m:oMath>
                </a14:m>
                <a:endParaRPr lang="ru-RU" sz="2800" i="1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60648"/>
                <a:ext cx="8204191" cy="1143000"/>
              </a:xfrm>
              <a:blipFill rotWithShape="1">
                <a:blip r:embed="rId2"/>
                <a:stretch>
                  <a:fillRect l="-1560" b="-101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201770733"/>
              </p:ext>
            </p:extLst>
          </p:nvPr>
        </p:nvGraphicFramePr>
        <p:xfrm>
          <a:off x="1619250" y="1557338"/>
          <a:ext cx="6400800" cy="4464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566"/>
                <a:gridCol w="1263754"/>
                <a:gridCol w="1280160"/>
                <a:gridCol w="1280160"/>
                <a:gridCol w="1280160"/>
              </a:tblGrid>
              <a:tr h="892810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 marT="45715" marB="45715"/>
                </a:tc>
              </a:tr>
              <a:tr h="892810"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0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15" marB="45715"/>
                </a:tc>
              </a:tr>
              <a:tr h="892810"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T="45715" marB="45715"/>
                </a:tc>
              </a:tr>
              <a:tr h="892810"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6</a:t>
                      </a:r>
                      <a:endParaRPr lang="ru-RU" sz="1800" dirty="0"/>
                    </a:p>
                  </a:txBody>
                  <a:tcPr marT="45715" marB="45715"/>
                </a:tc>
              </a:tr>
              <a:tr h="892810"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15" marB="4571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6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11</a:t>
                      </a:r>
                      <a:endParaRPr lang="ru-RU" sz="1800" dirty="0"/>
                    </a:p>
                  </a:txBody>
                  <a:tcPr marT="45715" marB="45715"/>
                </a:tc>
              </a:tr>
            </a:tbl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 flipH="1" flipV="1">
            <a:off x="1692275" y="1628775"/>
            <a:ext cx="1223963" cy="792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2916238" y="2492375"/>
            <a:ext cx="1223962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4211638" y="3357563"/>
            <a:ext cx="1223962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5468938" y="4241800"/>
            <a:ext cx="1223962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6804025" y="5106988"/>
            <a:ext cx="1223963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835696" y="1916832"/>
            <a:ext cx="468052" cy="36933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303748" y="1699900"/>
            <a:ext cx="468052" cy="369332"/>
          </a:xfrm>
          <a:prstGeom prst="rect">
            <a:avLst/>
          </a:prstGeom>
          <a:blipFill rotWithShape="1">
            <a:blip r:embed="rId4"/>
            <a:stretch>
              <a:fillRect b="-15000"/>
            </a:stretch>
          </a:blipFill>
        </p:spPr>
        <p:txBody>
          <a:bodyPr/>
          <a:lstStyle/>
          <a:p>
            <a:pPr>
              <a:defRPr/>
            </a:pPr>
            <a:r>
              <a:rPr lang="ru-RU">
                <a:noFill/>
                <a:latin typeface="Arial" charset="0"/>
              </a:rPr>
              <a:t> 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V="1">
            <a:off x="4237038" y="2420938"/>
            <a:ext cx="1223962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5468938" y="2492375"/>
            <a:ext cx="1223962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5470525" y="3390900"/>
            <a:ext cx="1223963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6721475" y="3381375"/>
            <a:ext cx="1225550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6734175" y="4254500"/>
            <a:ext cx="1225550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3" name="TextBox 2"/>
          <p:cNvSpPr txBox="1">
            <a:spLocks noChangeArrowheads="1"/>
          </p:cNvSpPr>
          <p:nvPr/>
        </p:nvSpPr>
        <p:spPr bwMode="auto">
          <a:xfrm>
            <a:off x="4848225" y="2924175"/>
            <a:ext cx="44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0534" name="TextBox 23"/>
          <p:cNvSpPr txBox="1">
            <a:spLocks noChangeArrowheads="1"/>
          </p:cNvSpPr>
          <p:nvPr/>
        </p:nvSpPr>
        <p:spPr bwMode="auto">
          <a:xfrm>
            <a:off x="6249988" y="2946400"/>
            <a:ext cx="442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20535" name="TextBox 24"/>
          <p:cNvSpPr txBox="1">
            <a:spLocks noChangeArrowheads="1"/>
          </p:cNvSpPr>
          <p:nvPr/>
        </p:nvSpPr>
        <p:spPr bwMode="auto">
          <a:xfrm>
            <a:off x="6156325" y="3838575"/>
            <a:ext cx="442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20536" name="TextBox 25"/>
          <p:cNvSpPr txBox="1">
            <a:spLocks noChangeArrowheads="1"/>
          </p:cNvSpPr>
          <p:nvPr/>
        </p:nvSpPr>
        <p:spPr bwMode="auto">
          <a:xfrm>
            <a:off x="7416800" y="3862388"/>
            <a:ext cx="44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0537" name="TextBox 26"/>
          <p:cNvSpPr txBox="1">
            <a:spLocks noChangeArrowheads="1"/>
          </p:cNvSpPr>
          <p:nvPr/>
        </p:nvSpPr>
        <p:spPr bwMode="auto">
          <a:xfrm>
            <a:off x="7410450" y="4673600"/>
            <a:ext cx="444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11</a:t>
            </a: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V="1">
            <a:off x="2928938" y="3343275"/>
            <a:ext cx="1223962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2928938" y="4267200"/>
            <a:ext cx="1223962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4156075" y="4267200"/>
            <a:ext cx="1223963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4205288" y="5132388"/>
            <a:ext cx="1223962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5461000" y="5132388"/>
            <a:ext cx="1223963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3" name="TextBox 32"/>
          <p:cNvSpPr txBox="1">
            <a:spLocks noChangeArrowheads="1"/>
          </p:cNvSpPr>
          <p:nvPr/>
        </p:nvSpPr>
        <p:spPr bwMode="auto">
          <a:xfrm>
            <a:off x="7421563" y="5546725"/>
            <a:ext cx="442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11</a:t>
            </a:r>
          </a:p>
        </p:txBody>
      </p:sp>
      <p:sp>
        <p:nvSpPr>
          <p:cNvPr id="20544" name="TextBox 33"/>
          <p:cNvSpPr txBox="1">
            <a:spLocks noChangeArrowheads="1"/>
          </p:cNvSpPr>
          <p:nvPr/>
        </p:nvSpPr>
        <p:spPr bwMode="auto">
          <a:xfrm>
            <a:off x="6149975" y="5564188"/>
            <a:ext cx="444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20545" name="TextBox 34"/>
          <p:cNvSpPr txBox="1">
            <a:spLocks noChangeArrowheads="1"/>
          </p:cNvSpPr>
          <p:nvPr/>
        </p:nvSpPr>
        <p:spPr bwMode="auto">
          <a:xfrm>
            <a:off x="4927600" y="5600700"/>
            <a:ext cx="442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20549" name="TextBox 38"/>
          <p:cNvSpPr txBox="1">
            <a:spLocks noChangeArrowheads="1"/>
          </p:cNvSpPr>
          <p:nvPr/>
        </p:nvSpPr>
        <p:spPr bwMode="auto">
          <a:xfrm>
            <a:off x="4824413" y="3806825"/>
            <a:ext cx="442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141335" y="6052041"/>
                <a:ext cx="2662115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u-RU" sz="2000" b="0" i="1" smtClean="0">
                            <a:latin typeface="Cambria Math"/>
                          </a:rPr>
                          <m:t>п</m:t>
                        </m:r>
                      </m:sub>
                    </m:sSub>
                    <m:d>
                      <m:dPr>
                        <m:ctrlPr>
                          <a:rPr lang="ru-RU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/>
                                  </a:rPr>
                                  <m:t>пн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𝑖𝑗</m:t>
                            </m:r>
                          </m:e>
                        </m:d>
                      </m:e>
                    </m:func>
                  </m:oMath>
                </a14:m>
                <a:r>
                  <a:rPr lang="ru-RU" sz="2000" dirty="0" smtClean="0"/>
                  <a:t>;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35" y="6052041"/>
                <a:ext cx="2662115" cy="424796"/>
              </a:xfrm>
              <a:prstGeom prst="rect">
                <a:avLst/>
              </a:prstGeom>
              <a:blipFill rotWithShape="1">
                <a:blip r:embed="rId5"/>
                <a:stretch>
                  <a:fillRect t="-7246" b="-20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771800" y="6093296"/>
                <a:ext cx="5471269" cy="527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п</m:t>
                          </m:r>
                        </m:sub>
                      </m:sSub>
                      <m:d>
                        <m:dPr>
                          <m:ctrlPr>
                            <a:rPr lang="ru-RU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ru-RU" sz="2000" b="0" i="1" smtClean="0">
                                  <a:latin typeface="Cambria Math"/>
                                </a:rPr>
                                <m:t>=3,4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/>
                                    </a:rPr>
                                    <m:t>пн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2,3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sz="2000" b="0" i="1" smtClean="0">
                                      <a:latin typeface="Cambria Math"/>
                                    </a:rPr>
                                    <m:t>пн</m:t>
                                  </m:r>
                                </m:sub>
                              </m:sSub>
                              <m:r>
                                <a:rPr lang="ru-RU" sz="2000" b="0" i="1" smtClean="0">
                                  <a:latin typeface="Cambria Math"/>
                                </a:rPr>
                                <m:t>(2,4)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2;9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/>
                            </a:rPr>
                            <m:t>=2</m:t>
                          </m:r>
                        </m:e>
                      </m:func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6093296"/>
                <a:ext cx="5471269" cy="527773"/>
              </a:xfrm>
              <a:prstGeom prst="rect">
                <a:avLst/>
              </a:prstGeom>
              <a:blipFill rotWithShape="1"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5"/>
          <p:cNvSpPr txBox="1">
            <a:spLocks noChangeArrowheads="1"/>
          </p:cNvSpPr>
          <p:nvPr/>
        </p:nvSpPr>
        <p:spPr bwMode="auto">
          <a:xfrm>
            <a:off x="6149975" y="4681538"/>
            <a:ext cx="444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4" name="TextBox 36"/>
          <p:cNvSpPr txBox="1">
            <a:spLocks noChangeArrowheads="1"/>
          </p:cNvSpPr>
          <p:nvPr/>
        </p:nvSpPr>
        <p:spPr bwMode="auto">
          <a:xfrm>
            <a:off x="4927600" y="4673600"/>
            <a:ext cx="442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 dirty="0">
                <a:solidFill>
                  <a:schemeClr val="tx1"/>
                </a:solidFill>
                <a:latin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7165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096687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sz="3200" dirty="0" smtClean="0"/>
              <a:t>Таблица</a:t>
            </a:r>
            <a:r>
              <a:rPr lang="ru-RU" sz="3200" dirty="0" smtClean="0"/>
              <a:t> </a:t>
            </a:r>
            <a:r>
              <a:rPr lang="ru-RU" sz="3200" dirty="0" smtClean="0"/>
              <a:t>параметров сетевого </a:t>
            </a:r>
            <a:r>
              <a:rPr lang="ru-RU" sz="3200" dirty="0" smtClean="0"/>
              <a:t>графика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4294967295"/>
          </p:nvPr>
        </p:nvGraphicFramePr>
        <p:xfrm>
          <a:off x="1619250" y="1557338"/>
          <a:ext cx="6400800" cy="4464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566"/>
                <a:gridCol w="1263754"/>
                <a:gridCol w="1280160"/>
                <a:gridCol w="1280160"/>
                <a:gridCol w="1280160"/>
              </a:tblGrid>
              <a:tr h="892810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 marT="45715" marB="45715"/>
                </a:tc>
              </a:tr>
              <a:tr h="892810"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0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15" marB="45715"/>
                </a:tc>
              </a:tr>
              <a:tr h="892810"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T="45715" marB="45715"/>
                </a:tc>
              </a:tr>
              <a:tr h="892810"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5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6</a:t>
                      </a:r>
                      <a:endParaRPr lang="ru-RU" sz="1800" dirty="0"/>
                    </a:p>
                  </a:txBody>
                  <a:tcPr marT="45715" marB="45715"/>
                </a:tc>
              </a:tr>
              <a:tr h="892810">
                <a:tc>
                  <a:txBody>
                    <a:bodyPr/>
                    <a:lstStyle/>
                    <a:p>
                      <a:pPr algn="ctr"/>
                      <a:endParaRPr lang="ru-RU" sz="1800" dirty="0" smtClean="0"/>
                    </a:p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15" marB="4571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6</a:t>
                      </a:r>
                      <a:endParaRPr lang="ru-RU" sz="1800" dirty="0"/>
                    </a:p>
                  </a:txBody>
                  <a:tcPr marT="45715" marB="4571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11</a:t>
                      </a:r>
                      <a:endParaRPr lang="ru-RU" sz="1800" dirty="0"/>
                    </a:p>
                  </a:txBody>
                  <a:tcPr marT="45715" marB="45715"/>
                </a:tc>
              </a:tr>
            </a:tbl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 flipH="1" flipV="1">
            <a:off x="1692275" y="1628775"/>
            <a:ext cx="1223963" cy="792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2916238" y="2492375"/>
            <a:ext cx="1223962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4211638" y="3357563"/>
            <a:ext cx="1223962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5468938" y="4241800"/>
            <a:ext cx="1223962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6804025" y="5106988"/>
            <a:ext cx="1223963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4237038" y="2420938"/>
            <a:ext cx="1223962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5468938" y="2492375"/>
            <a:ext cx="1223962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5470525" y="3390900"/>
            <a:ext cx="1223963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6721475" y="3381375"/>
            <a:ext cx="1225550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6734175" y="4254500"/>
            <a:ext cx="1225550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3" name="TextBox 2"/>
          <p:cNvSpPr txBox="1">
            <a:spLocks noChangeArrowheads="1"/>
          </p:cNvSpPr>
          <p:nvPr/>
        </p:nvSpPr>
        <p:spPr bwMode="auto">
          <a:xfrm>
            <a:off x="4848225" y="2924175"/>
            <a:ext cx="44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0534" name="TextBox 23"/>
          <p:cNvSpPr txBox="1">
            <a:spLocks noChangeArrowheads="1"/>
          </p:cNvSpPr>
          <p:nvPr/>
        </p:nvSpPr>
        <p:spPr bwMode="auto">
          <a:xfrm>
            <a:off x="6249988" y="2946400"/>
            <a:ext cx="442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20535" name="TextBox 24"/>
          <p:cNvSpPr txBox="1">
            <a:spLocks noChangeArrowheads="1"/>
          </p:cNvSpPr>
          <p:nvPr/>
        </p:nvSpPr>
        <p:spPr bwMode="auto">
          <a:xfrm>
            <a:off x="6156325" y="3838575"/>
            <a:ext cx="442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20536" name="TextBox 25"/>
          <p:cNvSpPr txBox="1">
            <a:spLocks noChangeArrowheads="1"/>
          </p:cNvSpPr>
          <p:nvPr/>
        </p:nvSpPr>
        <p:spPr bwMode="auto">
          <a:xfrm>
            <a:off x="7416800" y="3862388"/>
            <a:ext cx="442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0537" name="TextBox 26"/>
          <p:cNvSpPr txBox="1">
            <a:spLocks noChangeArrowheads="1"/>
          </p:cNvSpPr>
          <p:nvPr/>
        </p:nvSpPr>
        <p:spPr bwMode="auto">
          <a:xfrm>
            <a:off x="7410450" y="4673600"/>
            <a:ext cx="444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11</a:t>
            </a: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V="1">
            <a:off x="2928938" y="3343275"/>
            <a:ext cx="1223962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2928938" y="4267200"/>
            <a:ext cx="1223962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4156075" y="4267200"/>
            <a:ext cx="1223963" cy="86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4205288" y="5132388"/>
            <a:ext cx="1223962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5461000" y="5132388"/>
            <a:ext cx="1223963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3" name="TextBox 32"/>
          <p:cNvSpPr txBox="1">
            <a:spLocks noChangeArrowheads="1"/>
          </p:cNvSpPr>
          <p:nvPr/>
        </p:nvSpPr>
        <p:spPr bwMode="auto">
          <a:xfrm>
            <a:off x="7421563" y="5546725"/>
            <a:ext cx="442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11</a:t>
            </a:r>
          </a:p>
        </p:txBody>
      </p:sp>
      <p:sp>
        <p:nvSpPr>
          <p:cNvPr id="20544" name="TextBox 33"/>
          <p:cNvSpPr txBox="1">
            <a:spLocks noChangeArrowheads="1"/>
          </p:cNvSpPr>
          <p:nvPr/>
        </p:nvSpPr>
        <p:spPr bwMode="auto">
          <a:xfrm>
            <a:off x="6149975" y="5564188"/>
            <a:ext cx="444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20545" name="TextBox 34"/>
          <p:cNvSpPr txBox="1">
            <a:spLocks noChangeArrowheads="1"/>
          </p:cNvSpPr>
          <p:nvPr/>
        </p:nvSpPr>
        <p:spPr bwMode="auto">
          <a:xfrm>
            <a:off x="4927600" y="5600700"/>
            <a:ext cx="442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20546" name="TextBox 35"/>
          <p:cNvSpPr txBox="1">
            <a:spLocks noChangeArrowheads="1"/>
          </p:cNvSpPr>
          <p:nvPr/>
        </p:nvSpPr>
        <p:spPr bwMode="auto">
          <a:xfrm>
            <a:off x="6149975" y="4681538"/>
            <a:ext cx="444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20547" name="TextBox 36"/>
          <p:cNvSpPr txBox="1">
            <a:spLocks noChangeArrowheads="1"/>
          </p:cNvSpPr>
          <p:nvPr/>
        </p:nvSpPr>
        <p:spPr bwMode="auto">
          <a:xfrm>
            <a:off x="4927600" y="4673600"/>
            <a:ext cx="442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 dirty="0">
                <a:solidFill>
                  <a:schemeClr val="tx1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0548" name="TextBox 37"/>
          <p:cNvSpPr txBox="1">
            <a:spLocks noChangeArrowheads="1"/>
          </p:cNvSpPr>
          <p:nvPr/>
        </p:nvSpPr>
        <p:spPr bwMode="auto">
          <a:xfrm>
            <a:off x="3695700" y="4694238"/>
            <a:ext cx="444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20549" name="TextBox 38"/>
          <p:cNvSpPr txBox="1">
            <a:spLocks noChangeArrowheads="1"/>
          </p:cNvSpPr>
          <p:nvPr/>
        </p:nvSpPr>
        <p:spPr bwMode="auto">
          <a:xfrm>
            <a:off x="4824413" y="3806825"/>
            <a:ext cx="442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0550" name="TextBox 39"/>
          <p:cNvSpPr txBox="1">
            <a:spLocks noChangeArrowheads="1"/>
          </p:cNvSpPr>
          <p:nvPr/>
        </p:nvSpPr>
        <p:spPr bwMode="auto">
          <a:xfrm>
            <a:off x="3571875" y="3775075"/>
            <a:ext cx="442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0551" name="TextBox 40"/>
          <p:cNvSpPr txBox="1">
            <a:spLocks noChangeArrowheads="1"/>
          </p:cNvSpPr>
          <p:nvPr/>
        </p:nvSpPr>
        <p:spPr bwMode="auto">
          <a:xfrm>
            <a:off x="3627438" y="2852738"/>
            <a:ext cx="442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63688" y="19168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2332059" y="16555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33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5" y="260648"/>
            <a:ext cx="7936156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sz="3200" dirty="0" smtClean="0"/>
              <a:t>Расчетные параметры сетевого графика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969016856"/>
              </p:ext>
            </p:extLst>
          </p:nvPr>
        </p:nvGraphicFramePr>
        <p:xfrm>
          <a:off x="850900" y="1882775"/>
          <a:ext cx="7392987" cy="34909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6142"/>
                <a:gridCol w="929570"/>
                <a:gridCol w="929570"/>
                <a:gridCol w="929570"/>
                <a:gridCol w="929570"/>
                <a:gridCol w="929570"/>
                <a:gridCol w="929570"/>
                <a:gridCol w="819425"/>
              </a:tblGrid>
              <a:tr h="997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>
                          <a:effectLst/>
                        </a:rPr>
                        <a:t>Работы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/>
                </a:tc>
              </a:tr>
              <a:tr h="498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1–2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1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1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1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1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</a:tr>
              <a:tr h="498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1–3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>
                          <a:effectLst/>
                        </a:rPr>
                        <a:t>5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>
                          <a:effectLst/>
                        </a:rPr>
                        <a:t>0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</a:tr>
              <a:tr h="498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2–3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>
                          <a:effectLst/>
                        </a:rPr>
                        <a:t>5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4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>
                          <a:effectLst/>
                        </a:rPr>
                        <a:t>2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1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</a:tr>
              <a:tr h="498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2–4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>
                          <a:effectLst/>
                        </a:rPr>
                        <a:t>2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>
                          <a:effectLst/>
                        </a:rPr>
                        <a:t>8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>
                          <a:effectLst/>
                        </a:rPr>
                        <a:t>9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11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8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</a:tr>
              <a:tr h="498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3–4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>
                          <a:effectLst/>
                        </a:rPr>
                        <a:t>6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>
                          <a:effectLst/>
                        </a:rPr>
                        <a:t>5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>
                          <a:effectLst/>
                        </a:rPr>
                        <a:t>11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>
                          <a:effectLst/>
                        </a:rPr>
                        <a:t>5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>
                          <a:effectLst/>
                        </a:rPr>
                        <a:t>11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4" marR="68574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2157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991" y="2102986"/>
            <a:ext cx="575593" cy="63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7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44" y="5669992"/>
            <a:ext cx="576261" cy="640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7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605" y="2035175"/>
            <a:ext cx="59713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75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046061"/>
            <a:ext cx="706041" cy="752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7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81213"/>
            <a:ext cx="541348" cy="65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7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069734"/>
            <a:ext cx="601307" cy="65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78" name="Picture 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155031"/>
            <a:ext cx="504686" cy="50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79" name="TextBox 4"/>
          <p:cNvSpPr txBox="1">
            <a:spLocks noChangeArrowheads="1"/>
          </p:cNvSpPr>
          <p:nvPr/>
        </p:nvSpPr>
        <p:spPr bwMode="auto">
          <a:xfrm>
            <a:off x="2363788" y="5805488"/>
            <a:ext cx="6456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Arial" pitchFamily="34" charset="0"/>
              </a:rPr>
              <a:t>- ИНТЕНСИВНОСТЬ ИСПОЛЬЗОВАНИЯ РЕСУРСА</a:t>
            </a:r>
          </a:p>
        </p:txBody>
      </p:sp>
      <p:pic>
        <p:nvPicPr>
          <p:cNvPr id="2158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112613"/>
            <a:ext cx="608409" cy="67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7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913"/>
            <a:ext cx="8241159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dirty="0" smtClean="0"/>
              <a:t>Этап оптимизации сетевого графика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395536" y="1916832"/>
            <a:ext cx="8136904" cy="404971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Полученная таблица параметров сетевого графика используется для оптимизации использования ресурсов.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 оптимальным распределением ресурсов понимается такое размещение работ во времени, которое при заданной интенсивности потребления ресурсов обеспечило бы выполнение всего комплекса работ в минимальный срок.</a:t>
            </a:r>
          </a:p>
          <a:p>
            <a:pPr indent="-182880" eaLnBrk="1" fontAlgn="auto" hangingPunct="1">
              <a:buClr>
                <a:schemeClr val="accent6">
                  <a:lumMod val="75000"/>
                </a:schemeClr>
              </a:buClr>
              <a:defRPr/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Заголовок 1"/>
          <p:cNvSpPr>
            <a:spLocks noGrp="1"/>
          </p:cNvSpPr>
          <p:nvPr>
            <p:ph type="title"/>
          </p:nvPr>
        </p:nvSpPr>
        <p:spPr>
          <a:xfrm>
            <a:off x="1074738" y="2643188"/>
            <a:ext cx="6994525" cy="1071562"/>
          </a:xfrm>
        </p:spPr>
        <p:txBody>
          <a:bodyPr/>
          <a:lstStyle/>
          <a:p>
            <a:pPr eaLnBrk="1" hangingPunct="1"/>
            <a:r>
              <a:rPr lang="ru-RU" dirty="0" smtClean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57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7" y="188913"/>
            <a:ext cx="6768481" cy="1069975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dirty="0" smtClean="0"/>
              <a:t>Задача </a:t>
            </a:r>
            <a:r>
              <a:rPr lang="ru-RU" dirty="0" err="1" smtClean="0"/>
              <a:t>вебинара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0722" name="Объект 2"/>
          <p:cNvSpPr>
            <a:spLocks noGrp="1"/>
          </p:cNvSpPr>
          <p:nvPr>
            <p:ph idx="1"/>
          </p:nvPr>
        </p:nvSpPr>
        <p:spPr>
          <a:xfrm>
            <a:off x="107504" y="1988840"/>
            <a:ext cx="9144000" cy="3728814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b="1" dirty="0" smtClean="0"/>
              <a:t>Основная</a:t>
            </a:r>
            <a:r>
              <a:rPr lang="ru-RU" dirty="0" smtClean="0"/>
              <a:t> </a:t>
            </a:r>
            <a:r>
              <a:rPr lang="ru-RU" b="1" dirty="0" smtClean="0"/>
              <a:t>задача </a:t>
            </a:r>
            <a:r>
              <a:rPr lang="ru-RU" b="1" dirty="0" err="1" smtClean="0"/>
              <a:t>вебинара</a:t>
            </a:r>
            <a:endParaRPr lang="ru-RU" dirty="0" smtClean="0"/>
          </a:p>
          <a:p>
            <a:pPr marL="0" indent="0">
              <a:spcBef>
                <a:spcPct val="0"/>
              </a:spcBef>
              <a:buNone/>
            </a:pPr>
            <a:r>
              <a:rPr lang="ru-RU" dirty="0" smtClean="0"/>
              <a:t>приобретение практических умений и навыков в анализе и  оптимизации выполнения работ на сетевых моделях</a:t>
            </a:r>
            <a:endParaRPr lang="en-US" dirty="0" smtClean="0"/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6633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97768"/>
            <a:ext cx="7560840" cy="1070992"/>
          </a:xfrm>
        </p:spPr>
        <p:txBody>
          <a:bodyPr/>
          <a:lstStyle/>
          <a:p>
            <a:r>
              <a:rPr lang="ru-RU" altLang="ru-RU" dirty="0" smtClean="0">
                <a:ea typeface="Times New Roman" pitchFamily="18" charset="0"/>
              </a:rPr>
              <a:t>Работы строительства </a:t>
            </a:r>
            <a:r>
              <a:rPr lang="ru-RU" altLang="ru-RU" dirty="0">
                <a:ea typeface="Times New Roman" pitchFamily="18" charset="0"/>
              </a:rPr>
              <a:t>нулевого цикла некоторого объекта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914400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Ознакомимся с методами сетевого планирования на примере строительства некоторого объекта</a:t>
            </a:r>
            <a:r>
              <a:rPr lang="ru-RU" sz="2000" dirty="0" smtClean="0"/>
              <a:t>. </a:t>
            </a:r>
            <a:r>
              <a:rPr lang="ru-RU" altLang="ru-RU" sz="2000" dirty="0">
                <a:ea typeface="Times New Roman" pitchFamily="18" charset="0"/>
              </a:rPr>
              <a:t>Пусть дан список и характеристики работ строительства нулевого цикла некоторого </a:t>
            </a:r>
            <a:r>
              <a:rPr lang="ru-RU" altLang="ru-RU" sz="2000" dirty="0" smtClean="0">
                <a:ea typeface="Times New Roman" pitchFamily="18" charset="0"/>
              </a:rPr>
              <a:t>объекта.</a:t>
            </a:r>
            <a:endParaRPr lang="ru-RU" sz="20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62906"/>
              </p:ext>
            </p:extLst>
          </p:nvPr>
        </p:nvGraphicFramePr>
        <p:xfrm>
          <a:off x="53752" y="2977117"/>
          <a:ext cx="9036496" cy="3576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4363"/>
                <a:gridCol w="1817562"/>
                <a:gridCol w="3224571"/>
              </a:tblGrid>
              <a:tr h="1120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Наименование работ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Продолжительность работы (дней)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Интенсивность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использования людских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ресурсов (чел./дней)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385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1. Подвоз необходимых материалов к строительной площадке 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5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45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2. Подведение электричества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5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12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3. Подведение воды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5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10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45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4. Строительство опалубки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2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8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12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5. Закладка бетона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6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10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4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sz="quarter" idx="4294967295"/>
          </p:nvPr>
        </p:nvSpPr>
        <p:spPr>
          <a:xfrm>
            <a:off x="323528" y="1484784"/>
            <a:ext cx="8471595" cy="50405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160020" indent="0" eaLnBrk="1" fontAlgn="auto" hangingPunct="1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ru-RU" alt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Граф</a:t>
            </a:r>
            <a:r>
              <a:rPr lang="ru-RU" alt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 это конструкция из вершин и ребер. </a:t>
            </a:r>
          </a:p>
          <a:p>
            <a:pPr marL="160020" indent="0" eaLnBrk="1" fontAlgn="auto" hangingPunct="1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ru-RU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</a:t>
            </a:r>
            <a:r>
              <a:rPr lang="ru-RU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</a:t>
            </a:r>
            <a:r>
              <a:rPr lang="ru-RU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это ориентированный граф без контуров, дуги которого имеют одну или несколько числовых характеристик. Дугами изображают </a:t>
            </a:r>
            <a:r>
              <a:rPr lang="ru-RU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работы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а вершинами — </a:t>
            </a:r>
            <a:r>
              <a:rPr lang="ru-RU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события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ru-RU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60020" indent="0" eaLnBrk="1" fontAlgn="auto" hangingPunct="1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ru-RU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Работа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любой трудовой процесс или действие, сопровождающееся затратами времени и ресурсов. </a:t>
            </a:r>
            <a:r>
              <a:rPr lang="ru-RU" sz="28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Событие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— итог того или иного процесса, результат выполнения предшествующих ему работ. 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сетевом графике всегда есть исходное и завершающее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115225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построения сетевых графиков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104456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1</a:t>
            </a:r>
            <a:r>
              <a:rPr lang="ru-RU" sz="2800" dirty="0"/>
              <a:t>. Завершающее событие лишь одно.</a:t>
            </a:r>
          </a:p>
          <a:p>
            <a:pPr marL="0" indent="0">
              <a:buNone/>
            </a:pPr>
            <a:r>
              <a:rPr lang="ru-RU" sz="2800" dirty="0"/>
              <a:t>2. Исходное событие лишь одно.</a:t>
            </a:r>
          </a:p>
          <a:p>
            <a:pPr marL="0" indent="0">
              <a:buNone/>
            </a:pPr>
            <a:r>
              <a:rPr lang="ru-RU" sz="2800" dirty="0"/>
              <a:t>3. Любые два события должны быть непосредственно связаны не более чем одной работой-стрелкой. Если два события связаны более чем одной работой, рекомендуется ввести дополнительное событие и фиктивную </a:t>
            </a:r>
            <a:r>
              <a:rPr lang="ru-RU" sz="2800" dirty="0" smtClean="0"/>
              <a:t>работу.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4. В сети не должно быть замкнутых циклов.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2635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Построение сетевого графика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77296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Процесс построения сетевого графика выполнения работ является наиболее существенной и трудоемкой частью всего исследования. Приступая к составлению сети, необходимо установить, какие работы должны быть завершены раньше, чем начнется данная, какие могут быть начаты после завершения данной, какие могут выполняться одновременно с данной </a:t>
            </a:r>
            <a:r>
              <a:rPr lang="ru-RU" sz="2000" dirty="0" smtClean="0"/>
              <a:t>работой.</a:t>
            </a:r>
            <a:endParaRPr lang="ru-RU" sz="2000" dirty="0"/>
          </a:p>
        </p:txBody>
      </p:sp>
      <p:sp>
        <p:nvSpPr>
          <p:cNvPr id="5" name="Овал 4"/>
          <p:cNvSpPr/>
          <p:nvPr/>
        </p:nvSpPr>
        <p:spPr>
          <a:xfrm>
            <a:off x="4516521" y="4124395"/>
            <a:ext cx="720080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403813" y="5022483"/>
            <a:ext cx="720080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067519" y="3777097"/>
            <a:ext cx="720080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956376" y="3933056"/>
            <a:ext cx="720080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5" idx="6"/>
            <a:endCxn id="8" idx="2"/>
          </p:cNvCxnSpPr>
          <p:nvPr/>
        </p:nvCxnSpPr>
        <p:spPr>
          <a:xfrm flipV="1">
            <a:off x="5236601" y="4137137"/>
            <a:ext cx="830918" cy="347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5"/>
            <a:endCxn id="7" idx="2"/>
          </p:cNvCxnSpPr>
          <p:nvPr/>
        </p:nvCxnSpPr>
        <p:spPr>
          <a:xfrm>
            <a:off x="5131148" y="4739022"/>
            <a:ext cx="1272665" cy="643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8" idx="4"/>
            <a:endCxn id="7" idx="0"/>
          </p:cNvCxnSpPr>
          <p:nvPr/>
        </p:nvCxnSpPr>
        <p:spPr>
          <a:xfrm>
            <a:off x="6427559" y="4497177"/>
            <a:ext cx="336294" cy="525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8" idx="6"/>
            <a:endCxn id="9" idx="2"/>
          </p:cNvCxnSpPr>
          <p:nvPr/>
        </p:nvCxnSpPr>
        <p:spPr>
          <a:xfrm>
            <a:off x="6787599" y="4137137"/>
            <a:ext cx="1168777" cy="155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7" idx="6"/>
            <a:endCxn id="9" idx="3"/>
          </p:cNvCxnSpPr>
          <p:nvPr/>
        </p:nvCxnSpPr>
        <p:spPr>
          <a:xfrm flipV="1">
            <a:off x="7123893" y="4547683"/>
            <a:ext cx="937936" cy="834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53757" y="3961799"/>
            <a:ext cx="40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6719731" y="4547683"/>
            <a:ext cx="40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49979" y="5149769"/>
            <a:ext cx="40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13036" y="3813284"/>
            <a:ext cx="40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57667" y="4965103"/>
            <a:ext cx="40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479241"/>
              </p:ext>
            </p:extLst>
          </p:nvPr>
        </p:nvGraphicFramePr>
        <p:xfrm>
          <a:off x="323528" y="4457974"/>
          <a:ext cx="3994363" cy="2122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4363"/>
              </a:tblGrid>
              <a:tr h="6046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1. Подвоз необходимых материалов к строительной площадке 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45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2. Подведение электричества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12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3. Подведение воды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45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4. Строительство опалубки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12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5. Закладка бетона</a:t>
                      </a:r>
                      <a:endParaRPr lang="ru-RU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57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Нумерация событий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3293" y="1397237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Следующим вопросом при построении сетевого графика решается вопрос нумерации событий. Нумерация связана с возможностью применения формализованных процедур расчета сетевого графика. События нумеруются в возрастающем порядке по рангам, начиная с исходного. Чтобы облегчить нумерацию событий в сетях, применяют процедуру разбиения графа на </a:t>
            </a:r>
            <a:r>
              <a:rPr lang="ru-RU" sz="2000" dirty="0" smtClean="0"/>
              <a:t>слои.</a:t>
            </a:r>
            <a:endParaRPr lang="ru-RU" sz="2000" dirty="0"/>
          </a:p>
        </p:txBody>
      </p:sp>
      <p:sp>
        <p:nvSpPr>
          <p:cNvPr id="5" name="Овал 4"/>
          <p:cNvSpPr/>
          <p:nvPr/>
        </p:nvSpPr>
        <p:spPr>
          <a:xfrm>
            <a:off x="3779912" y="4873956"/>
            <a:ext cx="720080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432284" y="5742563"/>
            <a:ext cx="720080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498401" y="4466989"/>
            <a:ext cx="720080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7982201" y="4789729"/>
            <a:ext cx="720080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5" idx="6"/>
            <a:endCxn id="7" idx="2"/>
          </p:cNvCxnSpPr>
          <p:nvPr/>
        </p:nvCxnSpPr>
        <p:spPr>
          <a:xfrm flipV="1">
            <a:off x="4499992" y="4827029"/>
            <a:ext cx="998409" cy="406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5"/>
            <a:endCxn id="6" idx="2"/>
          </p:cNvCxnSpPr>
          <p:nvPr/>
        </p:nvCxnSpPr>
        <p:spPr>
          <a:xfrm>
            <a:off x="4394539" y="5488583"/>
            <a:ext cx="2037745" cy="614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7" idx="4"/>
            <a:endCxn id="6" idx="0"/>
          </p:cNvCxnSpPr>
          <p:nvPr/>
        </p:nvCxnSpPr>
        <p:spPr>
          <a:xfrm>
            <a:off x="5858441" y="5187069"/>
            <a:ext cx="933883" cy="555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6"/>
            <a:endCxn id="8" idx="2"/>
          </p:cNvCxnSpPr>
          <p:nvPr/>
        </p:nvCxnSpPr>
        <p:spPr>
          <a:xfrm>
            <a:off x="6218481" y="4827029"/>
            <a:ext cx="1763720" cy="322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6"/>
            <a:endCxn id="8" idx="3"/>
          </p:cNvCxnSpPr>
          <p:nvPr/>
        </p:nvCxnSpPr>
        <p:spPr>
          <a:xfrm flipV="1">
            <a:off x="7152364" y="5404356"/>
            <a:ext cx="935290" cy="698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78453" y="4541569"/>
            <a:ext cx="40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703631" y="5130693"/>
            <a:ext cx="40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8453" y="5705814"/>
            <a:ext cx="40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79138" y="4541569"/>
            <a:ext cx="40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57667" y="5753479"/>
            <a:ext cx="40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323528" y="4827029"/>
            <a:ext cx="720080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1907704" y="4827029"/>
            <a:ext cx="720080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>
            <a:stCxn id="29" idx="6"/>
            <a:endCxn id="30" idx="2"/>
          </p:cNvCxnSpPr>
          <p:nvPr/>
        </p:nvCxnSpPr>
        <p:spPr>
          <a:xfrm>
            <a:off x="1043608" y="5187069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81487" y="5011095"/>
                <a:ext cx="404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ru-RU" b="1" i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87" y="5011095"/>
                <a:ext cx="40416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094695" y="4995747"/>
                <a:ext cx="346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</a:rPr>
                        <m:t>𝒋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695" y="4995747"/>
                <a:ext cx="34609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97044" y="5528621"/>
                <a:ext cx="1757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𝒋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44" y="5528621"/>
                <a:ext cx="175722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Прямая соединительная линия 47"/>
          <p:cNvCxnSpPr/>
          <p:nvPr/>
        </p:nvCxnSpPr>
        <p:spPr>
          <a:xfrm>
            <a:off x="5082615" y="4293096"/>
            <a:ext cx="0" cy="1829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6325382" y="4386211"/>
            <a:ext cx="0" cy="1829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7325208" y="4400501"/>
            <a:ext cx="0" cy="1829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37871" y="6153075"/>
            <a:ext cx="40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5413411" y="6148042"/>
            <a:ext cx="40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II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6732102" y="4294594"/>
            <a:ext cx="40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III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7859748" y="4294594"/>
            <a:ext cx="40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IV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3937871" y="5035807"/>
            <a:ext cx="40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5656360" y="4672980"/>
            <a:ext cx="40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90243" y="5861667"/>
            <a:ext cx="40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40160" y="4965103"/>
            <a:ext cx="40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26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Сетевой график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4418054" y="2398050"/>
            <a:ext cx="720080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6880151" y="3266657"/>
            <a:ext cx="720080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5946268" y="1991083"/>
            <a:ext cx="720080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8302038" y="2342695"/>
            <a:ext cx="720080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4" idx="6"/>
            <a:endCxn id="6" idx="2"/>
          </p:cNvCxnSpPr>
          <p:nvPr/>
        </p:nvCxnSpPr>
        <p:spPr>
          <a:xfrm flipV="1">
            <a:off x="5138134" y="2351123"/>
            <a:ext cx="808134" cy="406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4" idx="5"/>
            <a:endCxn id="5" idx="2"/>
          </p:cNvCxnSpPr>
          <p:nvPr/>
        </p:nvCxnSpPr>
        <p:spPr>
          <a:xfrm>
            <a:off x="5032681" y="3012677"/>
            <a:ext cx="1847470" cy="614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6486328" y="2654787"/>
            <a:ext cx="573842" cy="664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6" idx="6"/>
            <a:endCxn id="7" idx="2"/>
          </p:cNvCxnSpPr>
          <p:nvPr/>
        </p:nvCxnSpPr>
        <p:spPr>
          <a:xfrm>
            <a:off x="6666348" y="2351123"/>
            <a:ext cx="1635690" cy="351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6"/>
            <a:endCxn id="7" idx="3"/>
          </p:cNvCxnSpPr>
          <p:nvPr/>
        </p:nvCxnSpPr>
        <p:spPr>
          <a:xfrm flipV="1">
            <a:off x="7600231" y="2957322"/>
            <a:ext cx="807260" cy="669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26320" y="2065663"/>
            <a:ext cx="74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1(5)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773249" y="2654787"/>
            <a:ext cx="78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3(5)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126320" y="3229908"/>
            <a:ext cx="74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5(10)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240190" y="2034227"/>
            <a:ext cx="82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2(8)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956376" y="3277573"/>
            <a:ext cx="83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6(10)</a:t>
            </a:r>
            <a:endParaRPr lang="ru-RU" dirty="0"/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161209"/>
              </p:ext>
            </p:extLst>
          </p:nvPr>
        </p:nvGraphicFramePr>
        <p:xfrm>
          <a:off x="119865" y="1700808"/>
          <a:ext cx="4107914" cy="3856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1942"/>
                <a:gridCol w="901847"/>
                <a:gridCol w="1224125"/>
              </a:tblGrid>
              <a:tr h="12961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Наименование работ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 smtClean="0">
                          <a:effectLst/>
                        </a:rPr>
                        <a:t>Продол</a:t>
                      </a:r>
                      <a:r>
                        <a:rPr lang="en-US" sz="1400" b="1" dirty="0" smtClean="0">
                          <a:effectLst/>
                        </a:rPr>
                        <a:t>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житель</a:t>
                      </a:r>
                      <a:r>
                        <a:rPr lang="en-US" sz="1400" b="1" dirty="0" smtClean="0">
                          <a:effectLst/>
                        </a:rPr>
                        <a:t>-</a:t>
                      </a:r>
                      <a:r>
                        <a:rPr lang="ru-RU" sz="1400" b="1" dirty="0" err="1" smtClean="0">
                          <a:effectLst/>
                        </a:rPr>
                        <a:t>ность</a:t>
                      </a:r>
                      <a:r>
                        <a:rPr lang="ru-RU" sz="1400" b="1" dirty="0" smtClean="0">
                          <a:effectLst/>
                        </a:rPr>
                        <a:t> </a:t>
                      </a:r>
                      <a:r>
                        <a:rPr lang="ru-RU" sz="1400" b="1" dirty="0">
                          <a:effectLst/>
                        </a:rPr>
                        <a:t>работы (дней)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 smtClean="0">
                          <a:effectLst/>
                        </a:rPr>
                        <a:t>Интенсив-ность</a:t>
                      </a:r>
                      <a:r>
                        <a:rPr lang="ru-RU" sz="1400" b="1" dirty="0" smtClean="0">
                          <a:effectLst/>
                        </a:rPr>
                        <a:t> </a:t>
                      </a:r>
                      <a:endParaRPr lang="ru-RU" sz="140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err="1" smtClean="0">
                          <a:effectLst/>
                        </a:rPr>
                        <a:t>Использова-ния</a:t>
                      </a:r>
                      <a:r>
                        <a:rPr lang="ru-RU" sz="1400" b="1" dirty="0" smtClean="0">
                          <a:effectLst/>
                        </a:rPr>
                        <a:t> </a:t>
                      </a:r>
                      <a:r>
                        <a:rPr lang="ru-RU" sz="1400" b="1" dirty="0">
                          <a:effectLst/>
                        </a:rPr>
                        <a:t>людских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ресурсов (чел./дней)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718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1.Подвоз </a:t>
                      </a:r>
                      <a:r>
                        <a:rPr lang="ru-RU" sz="1400" b="1" dirty="0">
                          <a:effectLst/>
                        </a:rPr>
                        <a:t>необходимых </a:t>
                      </a:r>
                      <a:r>
                        <a:rPr lang="ru-RU" sz="1400" b="1" dirty="0" smtClean="0">
                          <a:effectLst/>
                        </a:rPr>
                        <a:t>материалов к </a:t>
                      </a:r>
                      <a:r>
                        <a:rPr lang="ru-RU" sz="1400" b="1" dirty="0">
                          <a:effectLst/>
                        </a:rPr>
                        <a:t>строительной площадке </a:t>
                      </a:r>
                      <a:r>
                        <a:rPr lang="ru-RU" sz="1400" b="1" dirty="0" smtClean="0">
                          <a:effectLst/>
                        </a:rPr>
                        <a:t>(1-2)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1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5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241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2. Подведение </a:t>
                      </a:r>
                      <a:r>
                        <a:rPr lang="ru-RU" sz="1400" b="1" dirty="0" smtClean="0">
                          <a:effectLst/>
                        </a:rPr>
                        <a:t>электричества  (2-3)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3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5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57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3. Подведение </a:t>
                      </a:r>
                      <a:r>
                        <a:rPr lang="ru-RU" sz="1400" b="1" dirty="0" smtClean="0">
                          <a:effectLst/>
                        </a:rPr>
                        <a:t>воды  (1-3)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5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10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241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4. Строительство </a:t>
                      </a:r>
                      <a:r>
                        <a:rPr lang="ru-RU" sz="1400" b="1" dirty="0" smtClean="0">
                          <a:effectLst/>
                        </a:rPr>
                        <a:t>опалубки  (2-4)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2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8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57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5. Закладка </a:t>
                      </a:r>
                      <a:r>
                        <a:rPr lang="ru-RU" sz="1400" b="1" dirty="0" smtClean="0">
                          <a:effectLst/>
                        </a:rPr>
                        <a:t>бетона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</a:rPr>
                        <a:t>(3-4)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6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10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572001" y="2554606"/>
            <a:ext cx="360040" cy="373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126288" y="2166509"/>
            <a:ext cx="360040" cy="373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60170" y="3470112"/>
            <a:ext cx="360040" cy="373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8482058" y="2531830"/>
            <a:ext cx="360040" cy="373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79951" y="4523358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/>
              <a:t>Способы расчета:  </a:t>
            </a:r>
            <a:endParaRPr lang="en-US" sz="2000" b="1" i="1" dirty="0" smtClean="0"/>
          </a:p>
          <a:p>
            <a:pPr marL="457200" indent="-457200">
              <a:buAutoNum type="arabicPeriod"/>
            </a:pPr>
            <a:r>
              <a:rPr lang="ru-RU" sz="2000" i="1" dirty="0" smtClean="0"/>
              <a:t>Графический</a:t>
            </a:r>
            <a:endParaRPr lang="ru-RU" sz="2000" b="1" i="1" dirty="0"/>
          </a:p>
          <a:p>
            <a:pPr marL="457200" indent="-457200">
              <a:buAutoNum type="arabicPeriod"/>
            </a:pPr>
            <a:r>
              <a:rPr lang="ru-RU" sz="2000" i="1" dirty="0" smtClean="0"/>
              <a:t>Табличный 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37871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ФДО2016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ТемаФДО2016</Template>
  <TotalTime>6455</TotalTime>
  <Words>1899</Words>
  <Application>Microsoft Office PowerPoint</Application>
  <PresentationFormat>Экран (4:3)</PresentationFormat>
  <Paragraphs>617</Paragraphs>
  <Slides>26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ТемаФДО2016</vt:lpstr>
      <vt:lpstr>Исследование операций</vt:lpstr>
      <vt:lpstr>Тема 5:  Сетевые задачи планирования  и управления.  </vt:lpstr>
      <vt:lpstr> Задача вебинара </vt:lpstr>
      <vt:lpstr>Работы строительства нулевого цикла некоторого объекта</vt:lpstr>
      <vt:lpstr>Определения</vt:lpstr>
      <vt:lpstr>Правила построения сетевых графиков</vt:lpstr>
      <vt:lpstr>Построение сетевого графика</vt:lpstr>
      <vt:lpstr>Нумерация событий</vt:lpstr>
      <vt:lpstr>Сетевой график</vt:lpstr>
      <vt:lpstr>Временные параметры сетевых графиков</vt:lpstr>
      <vt:lpstr>   Временные параметры сетевых графиков  для событий</vt:lpstr>
      <vt:lpstr>Графический способ (прямой ход)</vt:lpstr>
      <vt:lpstr>Графический способ (обратный ход)</vt:lpstr>
      <vt:lpstr>Графический способ (обратный ход)</vt:lpstr>
      <vt:lpstr>Графический способ</vt:lpstr>
      <vt:lpstr>Связь временных параметров сетевого графика для событий и работ</vt:lpstr>
      <vt:lpstr>Табличный способ</vt:lpstr>
      <vt:lpstr>Расчет параметров сетевого графика: прямой ход, проставляем   t(i,j)</vt:lpstr>
      <vt:lpstr>Расчет параметров сетевого графика: прямой ход,  определение  t_р (i) и t_ро (ij)</vt:lpstr>
      <vt:lpstr>Расчет параметров сетевого графика: обратный ход, проставляем время выполнения работ</vt:lpstr>
      <vt:lpstr>Расчет параметров сетевого графика: обратный ход, определяем   t_пн (ij)</vt:lpstr>
      <vt:lpstr>Расчет параметров сетевого графика: обратный ход, определяем   t_пн (ij) и t_п (j)</vt:lpstr>
      <vt:lpstr>Таблица параметров сетевого графика</vt:lpstr>
      <vt:lpstr>Расчетные параметры сетевого графика</vt:lpstr>
      <vt:lpstr>Этап оптимизации сетевого графика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kia</dc:creator>
  <cp:lastModifiedBy>tlp</cp:lastModifiedBy>
  <cp:revision>472</cp:revision>
  <dcterms:created xsi:type="dcterms:W3CDTF">2017-01-25T04:02:20Z</dcterms:created>
  <dcterms:modified xsi:type="dcterms:W3CDTF">2018-05-07T05:22:04Z</dcterms:modified>
</cp:coreProperties>
</file>