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320" r:id="rId8"/>
    <p:sldId id="309" r:id="rId9"/>
    <p:sldId id="316" r:id="rId10"/>
    <p:sldId id="319" r:id="rId11"/>
    <p:sldId id="322" r:id="rId12"/>
    <p:sldId id="344" r:id="rId13"/>
    <p:sldId id="330" r:id="rId14"/>
    <p:sldId id="326" r:id="rId15"/>
    <p:sldId id="331" r:id="rId16"/>
    <p:sldId id="334" r:id="rId17"/>
    <p:sldId id="336" r:id="rId18"/>
    <p:sldId id="267" r:id="rId19"/>
    <p:sldId id="337" r:id="rId20"/>
    <p:sldId id="346" r:id="rId21"/>
    <p:sldId id="343" r:id="rId22"/>
    <p:sldId id="339" r:id="rId23"/>
    <p:sldId id="340" r:id="rId24"/>
    <p:sldId id="332" r:id="rId25"/>
    <p:sldId id="345" r:id="rId26"/>
    <p:sldId id="342" r:id="rId27"/>
    <p:sldId id="355" r:id="rId28"/>
    <p:sldId id="356" r:id="rId29"/>
    <p:sldId id="357" r:id="rId30"/>
    <p:sldId id="358" r:id="rId31"/>
    <p:sldId id="359" r:id="rId32"/>
    <p:sldId id="350" r:id="rId33"/>
    <p:sldId id="351" r:id="rId34"/>
    <p:sldId id="352" r:id="rId35"/>
    <p:sldId id="353" r:id="rId36"/>
    <p:sldId id="360" r:id="rId37"/>
    <p:sldId id="361" r:id="rId38"/>
    <p:sldId id="362" r:id="rId39"/>
    <p:sldId id="363" r:id="rId40"/>
    <p:sldId id="370" r:id="rId41"/>
    <p:sldId id="371" r:id="rId42"/>
    <p:sldId id="372" r:id="rId43"/>
    <p:sldId id="364" r:id="rId44"/>
    <p:sldId id="366" r:id="rId45"/>
    <p:sldId id="367" r:id="rId46"/>
    <p:sldId id="368" r:id="rId47"/>
    <p:sldId id="369" r:id="rId48"/>
    <p:sldId id="365" r:id="rId49"/>
    <p:sldId id="307" r:id="rId50"/>
    <p:sldId id="308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>
        <p:scale>
          <a:sx n="100" d="100"/>
          <a:sy n="100" d="100"/>
        </p:scale>
        <p:origin x="-27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18" Type="http://schemas.openxmlformats.org/officeDocument/2006/relationships/image" Target="../media/image5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17" Type="http://schemas.openxmlformats.org/officeDocument/2006/relationships/image" Target="../media/image53.wmf"/><Relationship Id="rId2" Type="http://schemas.openxmlformats.org/officeDocument/2006/relationships/image" Target="../media/image38.wmf"/><Relationship Id="rId16" Type="http://schemas.openxmlformats.org/officeDocument/2006/relationships/image" Target="../media/image52.wmf"/><Relationship Id="rId20" Type="http://schemas.openxmlformats.org/officeDocument/2006/relationships/image" Target="../media/image56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10" Type="http://schemas.openxmlformats.org/officeDocument/2006/relationships/image" Target="../media/image46.wmf"/><Relationship Id="rId19" Type="http://schemas.openxmlformats.org/officeDocument/2006/relationships/image" Target="../media/image55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pPr/>
              <a:t>11.04.2019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85FC0-4CA6-456E-8636-B18155AA1D0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1342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8" r:id="rId23"/>
    <p:sldLayoutId id="2147484049" r:id="rId2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44.wmf"/><Relationship Id="rId26" Type="http://schemas.openxmlformats.org/officeDocument/2006/relationships/image" Target="../media/image47.wmf"/><Relationship Id="rId39" Type="http://schemas.openxmlformats.org/officeDocument/2006/relationships/oleObject" Target="../embeddings/oleObject21.bin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51.wmf"/><Relationship Id="rId42" Type="http://schemas.openxmlformats.org/officeDocument/2006/relationships/image" Target="../media/image54.wmf"/><Relationship Id="rId47" Type="http://schemas.openxmlformats.org/officeDocument/2006/relationships/oleObject" Target="../embeddings/oleObject27.bin"/><Relationship Id="rId50" Type="http://schemas.openxmlformats.org/officeDocument/2006/relationships/oleObject" Target="../embeddings/oleObject29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4.bin"/><Relationship Id="rId33" Type="http://schemas.openxmlformats.org/officeDocument/2006/relationships/oleObject" Target="../embeddings/oleObject18.bin"/><Relationship Id="rId38" Type="http://schemas.openxmlformats.org/officeDocument/2006/relationships/image" Target="../media/image53.wmf"/><Relationship Id="rId46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16.bin"/><Relationship Id="rId41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46.wmf"/><Relationship Id="rId32" Type="http://schemas.openxmlformats.org/officeDocument/2006/relationships/image" Target="../media/image50.wmf"/><Relationship Id="rId37" Type="http://schemas.openxmlformats.org/officeDocument/2006/relationships/oleObject" Target="../embeddings/oleObject20.bin"/><Relationship Id="rId40" Type="http://schemas.openxmlformats.org/officeDocument/2006/relationships/oleObject" Target="../embeddings/oleObject22.bin"/><Relationship Id="rId45" Type="http://schemas.openxmlformats.org/officeDocument/2006/relationships/image" Target="../media/image55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48.wmf"/><Relationship Id="rId36" Type="http://schemas.openxmlformats.org/officeDocument/2006/relationships/image" Target="../media/image52.wmf"/><Relationship Id="rId49" Type="http://schemas.openxmlformats.org/officeDocument/2006/relationships/oleObject" Target="../embeddings/oleObject28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7.bin"/><Relationship Id="rId44" Type="http://schemas.openxmlformats.org/officeDocument/2006/relationships/oleObject" Target="../embeddings/oleObject25.bin"/><Relationship Id="rId52" Type="http://schemas.openxmlformats.org/officeDocument/2006/relationships/oleObject" Target="../embeddings/oleObject31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42.wmf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49.wmf"/><Relationship Id="rId35" Type="http://schemas.openxmlformats.org/officeDocument/2006/relationships/oleObject" Target="../embeddings/oleObject19.bin"/><Relationship Id="rId43" Type="http://schemas.openxmlformats.org/officeDocument/2006/relationships/oleObject" Target="../embeddings/oleObject24.bin"/><Relationship Id="rId48" Type="http://schemas.openxmlformats.org/officeDocument/2006/relationships/image" Target="../media/image56.wmf"/><Relationship Id="rId8" Type="http://schemas.openxmlformats.org/officeDocument/2006/relationships/image" Target="../media/image39.wmf"/><Relationship Id="rId5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4.png"/><Relationship Id="rId7" Type="http://schemas.openxmlformats.org/officeDocument/2006/relationships/image" Target="../media/image8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92.png"/><Relationship Id="rId7" Type="http://schemas.openxmlformats.org/officeDocument/2006/relationships/image" Target="../media/image115.png"/><Relationship Id="rId12" Type="http://schemas.openxmlformats.org/officeDocument/2006/relationships/image" Target="../media/image11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7.png"/><Relationship Id="rId5" Type="http://schemas.openxmlformats.org/officeDocument/2006/relationships/image" Target="../media/image113.png"/><Relationship Id="rId10" Type="http://schemas.openxmlformats.org/officeDocument/2006/relationships/image" Target="../media/image99.png"/><Relationship Id="rId4" Type="http://schemas.openxmlformats.org/officeDocument/2006/relationships/image" Target="../media/image112.png"/><Relationship Id="rId9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340768"/>
            <a:ext cx="5904656" cy="1584176"/>
          </a:xfrm>
        </p:spPr>
        <p:txBody>
          <a:bodyPr/>
          <a:lstStyle/>
          <a:p>
            <a:r>
              <a:rPr lang="ru-RU" dirty="0" smtClean="0"/>
              <a:t>Теория принятия решений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43174" y="2857496"/>
            <a:ext cx="5961274" cy="1552033"/>
          </a:xfrm>
        </p:spPr>
        <p:txBody>
          <a:bodyPr/>
          <a:lstStyle/>
          <a:p>
            <a:r>
              <a:rPr lang="ru-RU" dirty="0" smtClean="0"/>
              <a:t>Многокритериальные задачи принятия решений в условиях определенности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971600" y="5229200"/>
            <a:ext cx="7920880" cy="792088"/>
          </a:xfrm>
        </p:spPr>
        <p:txBody>
          <a:bodyPr/>
          <a:lstStyle/>
          <a:p>
            <a:r>
              <a:rPr lang="ru-RU" sz="2400" dirty="0" err="1"/>
              <a:t>Турунтаев</a:t>
            </a:r>
            <a:r>
              <a:rPr lang="ru-RU" sz="2400" dirty="0"/>
              <a:t> Леонид Петрович, к.т.н., доцент кафедры автоматизации обработки информации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8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sz="half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ru-RU" sz="3200" i="1" dirty="0" smtClean="0"/>
              <a:t>     Нечего надеяться полностью избавиться от субъективности в задачах, связанных с выбором решений. </a:t>
            </a:r>
            <a:endParaRPr lang="ru-RU" sz="3200" dirty="0" smtClean="0"/>
          </a:p>
          <a:p>
            <a:pPr algn="just">
              <a:buNone/>
            </a:pPr>
            <a:r>
              <a:rPr lang="ru-RU" sz="3200" i="1" dirty="0" smtClean="0"/>
              <a:t>    Даже в простейших однокритериальных задачах она неизбежно присутствует, проявляясь хотя бы в выборе показателя эффективности и математической модели явления.</a:t>
            </a:r>
            <a:endParaRPr lang="ru-RU" sz="3200" dirty="0" smtClean="0"/>
          </a:p>
          <a:p>
            <a:pPr algn="r">
              <a:buNone/>
            </a:pPr>
            <a:r>
              <a:rPr lang="ru-RU" sz="3200" i="1" dirty="0" smtClean="0"/>
              <a:t>Е. С. </a:t>
            </a:r>
            <a:r>
              <a:rPr lang="ru-RU" sz="3200" i="1" dirty="0" err="1" smtClean="0"/>
              <a:t>Вентцель</a:t>
            </a:r>
            <a:r>
              <a:rPr lang="ru-RU" sz="3200" i="1" dirty="0" smtClean="0"/>
              <a:t>. </a:t>
            </a:r>
            <a:endParaRPr lang="ru-RU" sz="3200" dirty="0" smtClean="0"/>
          </a:p>
          <a:p>
            <a:pPr algn="just"/>
            <a:endParaRPr lang="ru-RU" sz="32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Субъективность задач принятия решений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6314" y="1857365"/>
            <a:ext cx="4357686" cy="464347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2000" dirty="0" smtClean="0"/>
              <a:t>В целом, процесс разработки и принятия решений с технологической точки зрения можно представить в виде последовательности этапов: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2000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ru-RU" altLang="ru-RU" sz="2000" b="1" i="1" dirty="0" smtClean="0"/>
              <a:t>выявление проблемной ситуации и постановка задачи;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ru-RU" altLang="ru-RU" sz="2000" b="1" i="1" dirty="0" smtClean="0"/>
              <a:t>выработка (генерация) решений;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ru-RU" altLang="ru-RU" sz="2000" b="1" i="1" dirty="0" smtClean="0"/>
              <a:t>выбор и принятие решения;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ru-RU" altLang="ru-RU" sz="2000" b="1" i="1" dirty="0" smtClean="0"/>
              <a:t>координация выполнения решения</a:t>
            </a:r>
            <a:r>
              <a:rPr lang="ru-RU" altLang="ru-RU" sz="1400" b="1" i="1" dirty="0" smtClean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1000" i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1000" i="1" dirty="0" smtClean="0"/>
              <a:t>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1400" i="1" dirty="0" smtClean="0"/>
          </a:p>
          <a:p>
            <a:pPr>
              <a:lnSpc>
                <a:spcPct val="80000"/>
              </a:lnSpc>
              <a:buNone/>
            </a:pPr>
            <a:r>
              <a:rPr lang="ru-RU" altLang="ru-RU" sz="2000" dirty="0" smtClean="0"/>
              <a:t>Схема процесса принятия решения не зависит от той области, в которой принимается решение.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1400" i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1400" i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1000" dirty="0" smtClean="0"/>
          </a:p>
        </p:txBody>
      </p:sp>
      <p:sp>
        <p:nvSpPr>
          <p:cNvPr id="3077" name="Text Box 38"/>
          <p:cNvSpPr txBox="1">
            <a:spLocks noChangeArrowheads="1"/>
          </p:cNvSpPr>
          <p:nvPr/>
        </p:nvSpPr>
        <p:spPr bwMode="auto">
          <a:xfrm>
            <a:off x="684213" y="40481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3081" name="Rectangle 43"/>
          <p:cNvSpPr>
            <a:spLocks noChangeArrowheads="1"/>
          </p:cNvSpPr>
          <p:nvPr/>
        </p:nvSpPr>
        <p:spPr bwMode="auto">
          <a:xfrm>
            <a:off x="357158" y="1714488"/>
            <a:ext cx="1727201" cy="71438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400" b="1" dirty="0">
                <a:latin typeface="Verdana" pitchFamily="34" charset="0"/>
              </a:rPr>
              <a:t>ПРОБЛЕМНАЯ</a:t>
            </a:r>
          </a:p>
          <a:p>
            <a:pPr algn="ctr"/>
            <a:r>
              <a:rPr lang="ru-RU" altLang="ru-RU" sz="1400" b="1" dirty="0">
                <a:latin typeface="Verdana" pitchFamily="34" charset="0"/>
              </a:rPr>
              <a:t>СИТУАЦИЯ </a:t>
            </a:r>
          </a:p>
          <a:p>
            <a:pPr algn="ctr"/>
            <a:r>
              <a:rPr lang="ru-RU" altLang="ru-RU" sz="1400" b="1" dirty="0">
                <a:latin typeface="Verdana" pitchFamily="34" charset="0"/>
              </a:rPr>
              <a:t>(что-то не так)</a:t>
            </a:r>
          </a:p>
        </p:txBody>
      </p:sp>
      <p:sp>
        <p:nvSpPr>
          <p:cNvPr id="3082" name="Rectangle 44"/>
          <p:cNvSpPr>
            <a:spLocks noChangeArrowheads="1"/>
          </p:cNvSpPr>
          <p:nvPr/>
        </p:nvSpPr>
        <p:spPr bwMode="auto">
          <a:xfrm>
            <a:off x="2714612" y="1714488"/>
            <a:ext cx="1785950" cy="7477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400" b="1" dirty="0">
                <a:latin typeface="Verdana" pitchFamily="34" charset="0"/>
              </a:rPr>
              <a:t>ЦЕЛЬ</a:t>
            </a:r>
          </a:p>
          <a:p>
            <a:pPr algn="ctr"/>
            <a:r>
              <a:rPr lang="ru-RU" altLang="ru-RU" sz="1400" b="1" dirty="0">
                <a:latin typeface="Verdana" pitchFamily="34" charset="0"/>
              </a:rPr>
              <a:t>(как должно </a:t>
            </a:r>
            <a:endParaRPr lang="ru-RU" altLang="ru-RU" sz="1400" b="1" dirty="0" smtClean="0">
              <a:latin typeface="Verdana" pitchFamily="34" charset="0"/>
            </a:endParaRPr>
          </a:p>
          <a:p>
            <a:pPr algn="ctr"/>
            <a:r>
              <a:rPr lang="ru-RU" altLang="ru-RU" sz="1400" b="1" dirty="0" smtClean="0">
                <a:latin typeface="Verdana" pitchFamily="34" charset="0"/>
              </a:rPr>
              <a:t>быть</a:t>
            </a:r>
            <a:r>
              <a:rPr lang="ru-RU" altLang="ru-RU" sz="1400" b="1" dirty="0">
                <a:latin typeface="Verdana" pitchFamily="34" charset="0"/>
              </a:rPr>
              <a:t>?)</a:t>
            </a:r>
          </a:p>
        </p:txBody>
      </p:sp>
      <p:sp>
        <p:nvSpPr>
          <p:cNvPr id="3083" name="Rectangle 45"/>
          <p:cNvSpPr>
            <a:spLocks noChangeArrowheads="1"/>
          </p:cNvSpPr>
          <p:nvPr/>
        </p:nvSpPr>
        <p:spPr bwMode="auto">
          <a:xfrm>
            <a:off x="857224" y="2928934"/>
            <a:ext cx="3500462" cy="100806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400" b="1" dirty="0">
                <a:latin typeface="Verdana" pitchFamily="34" charset="0"/>
              </a:rPr>
              <a:t>МНОЖЕСТВО АЛЬТЕРНАТИВ</a:t>
            </a:r>
          </a:p>
          <a:p>
            <a:pPr algn="ctr"/>
            <a:r>
              <a:rPr lang="ru-RU" altLang="ru-RU" sz="1400" b="1" dirty="0">
                <a:latin typeface="Verdana" pitchFamily="34" charset="0"/>
              </a:rPr>
              <a:t> ДОСТИЖЕНИЯ ЦЕЛИ</a:t>
            </a:r>
          </a:p>
          <a:p>
            <a:pPr algn="ctr"/>
            <a:r>
              <a:rPr lang="ru-RU" altLang="ru-RU" sz="1400" b="1" dirty="0">
                <a:latin typeface="Verdana" pitchFamily="34" charset="0"/>
              </a:rPr>
              <a:t>(что надо сделать, кто сделает, </a:t>
            </a:r>
          </a:p>
          <a:p>
            <a:pPr algn="ctr"/>
            <a:r>
              <a:rPr lang="ru-RU" altLang="ru-RU" sz="1400" b="1" dirty="0">
                <a:latin typeface="Verdana" pitchFamily="34" charset="0"/>
              </a:rPr>
              <a:t>за счет чего?)</a:t>
            </a:r>
          </a:p>
        </p:txBody>
      </p:sp>
      <p:sp>
        <p:nvSpPr>
          <p:cNvPr id="3084" name="Rectangle 46"/>
          <p:cNvSpPr>
            <a:spLocks noChangeArrowheads="1"/>
          </p:cNvSpPr>
          <p:nvPr/>
        </p:nvSpPr>
        <p:spPr bwMode="auto">
          <a:xfrm>
            <a:off x="1071538" y="4429132"/>
            <a:ext cx="3000396" cy="719139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400" b="1" dirty="0" smtClean="0">
                <a:latin typeface="Verdana" pitchFamily="34" charset="0"/>
              </a:rPr>
              <a:t>ВЫБОР И ПРИНЯТИЕ</a:t>
            </a:r>
            <a:endParaRPr lang="ru-RU" altLang="ru-RU" sz="1400" b="1" dirty="0">
              <a:latin typeface="Verdana" pitchFamily="34" charset="0"/>
            </a:endParaRPr>
          </a:p>
          <a:p>
            <a:pPr algn="ctr"/>
            <a:r>
              <a:rPr lang="ru-RU" altLang="ru-RU" sz="1400" b="1" dirty="0">
                <a:latin typeface="Verdana" pitchFamily="34" charset="0"/>
              </a:rPr>
              <a:t>РЕШЕНИЯ</a:t>
            </a:r>
          </a:p>
        </p:txBody>
      </p:sp>
      <p:sp>
        <p:nvSpPr>
          <p:cNvPr id="3085" name="AutoShape 53"/>
          <p:cNvSpPr>
            <a:spLocks noChangeArrowheads="1"/>
          </p:cNvSpPr>
          <p:nvPr/>
        </p:nvSpPr>
        <p:spPr bwMode="auto">
          <a:xfrm>
            <a:off x="2214546" y="2071678"/>
            <a:ext cx="428628" cy="144463"/>
          </a:xfrm>
          <a:prstGeom prst="leftRightArrow">
            <a:avLst>
              <a:gd name="adj1" fmla="val 50000"/>
              <a:gd name="adj2" fmla="val 79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086" name="AutoShape 54"/>
          <p:cNvSpPr>
            <a:spLocks noChangeArrowheads="1"/>
          </p:cNvSpPr>
          <p:nvPr/>
        </p:nvSpPr>
        <p:spPr bwMode="auto">
          <a:xfrm>
            <a:off x="2357422" y="2571744"/>
            <a:ext cx="214314" cy="287338"/>
          </a:xfrm>
          <a:prstGeom prst="downArrow">
            <a:avLst>
              <a:gd name="adj1" fmla="val 50000"/>
              <a:gd name="adj2" fmla="val 739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087" name="AutoShape 56"/>
          <p:cNvSpPr>
            <a:spLocks noChangeArrowheads="1"/>
          </p:cNvSpPr>
          <p:nvPr/>
        </p:nvSpPr>
        <p:spPr bwMode="auto">
          <a:xfrm>
            <a:off x="2357422" y="4071942"/>
            <a:ext cx="214314" cy="288925"/>
          </a:xfrm>
          <a:prstGeom prst="downArrow">
            <a:avLst>
              <a:gd name="adj1" fmla="val 50000"/>
              <a:gd name="adj2" fmla="val 1011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9" name="Заголовок 18"/>
          <p:cNvSpPr>
            <a:spLocks noGrp="1"/>
          </p:cNvSpPr>
          <p:nvPr>
            <p:ph type="title"/>
          </p:nvPr>
        </p:nvSpPr>
        <p:spPr>
          <a:xfrm>
            <a:off x="428596" y="285728"/>
            <a:ext cx="6995120" cy="1070992"/>
          </a:xfrm>
        </p:spPr>
        <p:txBody>
          <a:bodyPr/>
          <a:lstStyle/>
          <a:p>
            <a:r>
              <a:rPr lang="ru-RU" altLang="ru-RU" dirty="0" smtClean="0"/>
              <a:t>Схема процесса принятия решения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571472" y="6072206"/>
            <a:ext cx="428628" cy="2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5400000" flipH="1" flipV="1">
            <a:off x="-1214478" y="4286256"/>
            <a:ext cx="3571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46"/>
          <p:cNvSpPr>
            <a:spLocks noChangeArrowheads="1"/>
          </p:cNvSpPr>
          <p:nvPr/>
        </p:nvSpPr>
        <p:spPr bwMode="auto">
          <a:xfrm>
            <a:off x="1000100" y="5715016"/>
            <a:ext cx="3286148" cy="719139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400" b="1" dirty="0" smtClean="0">
                <a:latin typeface="Verdana" pitchFamily="34" charset="0"/>
              </a:rPr>
              <a:t>КООРДИНАЦИЯ ВЫПОЛНЕНИЯ </a:t>
            </a:r>
            <a:endParaRPr lang="ru-RU" altLang="ru-RU" sz="1400" b="1" dirty="0">
              <a:latin typeface="Verdana" pitchFamily="34" charset="0"/>
            </a:endParaRPr>
          </a:p>
          <a:p>
            <a:pPr algn="ctr"/>
            <a:r>
              <a:rPr lang="ru-RU" altLang="ru-RU" sz="1400" b="1" dirty="0">
                <a:latin typeface="Verdana" pitchFamily="34" charset="0"/>
              </a:rPr>
              <a:t>РЕШЕНИЯ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auto">
          <a:xfrm>
            <a:off x="2357422" y="5286388"/>
            <a:ext cx="214314" cy="287338"/>
          </a:xfrm>
          <a:prstGeom prst="downArrow">
            <a:avLst>
              <a:gd name="adj1" fmla="val 50000"/>
              <a:gd name="adj2" fmla="val 739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472254" cy="922337"/>
          </a:xfrm>
        </p:spPr>
        <p:txBody>
          <a:bodyPr/>
          <a:lstStyle/>
          <a:p>
            <a:pPr eaLnBrk="1" hangingPunct="1"/>
            <a:r>
              <a:rPr lang="ru-RU" altLang="ru-RU" sz="3200" b="1" dirty="0" smtClean="0"/>
              <a:t>  Методы генерации решений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285992"/>
            <a:ext cx="8785225" cy="3951296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endParaRPr lang="ru-RU" altLang="ru-RU" sz="1600" dirty="0" smtClean="0"/>
          </a:p>
          <a:p>
            <a:pPr marL="457200" indent="-457200" eaLnBrk="1" hangingPunct="1">
              <a:lnSpc>
                <a:spcPct val="90000"/>
              </a:lnSpc>
            </a:pPr>
            <a:endParaRPr lang="ru-RU" altLang="ru-RU" sz="1800" dirty="0" smtClean="0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684213" y="40481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5496" y="1428736"/>
            <a:ext cx="9108504" cy="108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ru-RU" altLang="ru-RU" sz="1500" dirty="0"/>
              <a:t>  Генерирование альтернативных решений достижения целей является творческим процессом ЛПР и экспертов, требующим анализа и синтеза предшествующих элементов процесса разработки решений: проблемной ситуации, времени и ресурсов, целей и ограничений. </a:t>
            </a:r>
          </a:p>
        </p:txBody>
      </p:sp>
      <p:sp>
        <p:nvSpPr>
          <p:cNvPr id="16397" name="Oval 34"/>
          <p:cNvSpPr>
            <a:spLocks noChangeArrowheads="1"/>
          </p:cNvSpPr>
          <p:nvPr/>
        </p:nvSpPr>
        <p:spPr bwMode="auto">
          <a:xfrm>
            <a:off x="684213" y="2565400"/>
            <a:ext cx="2808287" cy="863600"/>
          </a:xfrm>
          <a:prstGeom prst="ellipse">
            <a:avLst/>
          </a:prstGeom>
          <a:solidFill>
            <a:schemeClr val="bg2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ru-RU" altLang="ru-RU" sz="1200" b="1" dirty="0">
                <a:solidFill>
                  <a:schemeClr val="bg2">
                    <a:lumMod val="10000"/>
                  </a:schemeClr>
                </a:solidFill>
              </a:rPr>
              <a:t>Проблемная ситуация </a:t>
            </a:r>
          </a:p>
          <a:p>
            <a:pPr algn="ctr" eaLnBrk="0" hangingPunct="0"/>
            <a:r>
              <a:rPr lang="ru-RU" altLang="ru-RU" sz="1200" b="1" dirty="0">
                <a:solidFill>
                  <a:schemeClr val="bg2">
                    <a:lumMod val="10000"/>
                  </a:schemeClr>
                </a:solidFill>
              </a:rPr>
              <a:t> Цели и ограничения</a:t>
            </a:r>
          </a:p>
          <a:p>
            <a:pPr algn="ctr" eaLnBrk="0" hangingPunct="0"/>
            <a:r>
              <a:rPr lang="ru-RU" altLang="ru-RU" sz="1200" b="1" dirty="0">
                <a:solidFill>
                  <a:schemeClr val="bg2">
                    <a:lumMod val="10000"/>
                  </a:schemeClr>
                </a:solidFill>
              </a:rPr>
              <a:t>Ресурсы</a:t>
            </a:r>
          </a:p>
          <a:p>
            <a:pPr algn="ctr" eaLnBrk="0" hangingPunct="0"/>
            <a:endParaRPr lang="ru-RU" altLang="ru-RU" sz="1000" b="1" dirty="0">
              <a:solidFill>
                <a:srgbClr val="990099"/>
              </a:solidFill>
            </a:endParaRPr>
          </a:p>
        </p:txBody>
      </p:sp>
      <p:sp>
        <p:nvSpPr>
          <p:cNvPr id="16398" name="AutoShape 35"/>
          <p:cNvSpPr>
            <a:spLocks noChangeArrowheads="1"/>
          </p:cNvSpPr>
          <p:nvPr/>
        </p:nvSpPr>
        <p:spPr bwMode="auto">
          <a:xfrm>
            <a:off x="3995738" y="2708275"/>
            <a:ext cx="792162" cy="485775"/>
          </a:xfrm>
          <a:prstGeom prst="leftRightArrow">
            <a:avLst>
              <a:gd name="adj1" fmla="val 50000"/>
              <a:gd name="adj2" fmla="val 3261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6399" name="Oval 36"/>
          <p:cNvSpPr>
            <a:spLocks noChangeArrowheads="1"/>
          </p:cNvSpPr>
          <p:nvPr/>
        </p:nvSpPr>
        <p:spPr bwMode="auto">
          <a:xfrm>
            <a:off x="5292725" y="2565400"/>
            <a:ext cx="2808288" cy="863600"/>
          </a:xfrm>
          <a:prstGeom prst="ellipse">
            <a:avLst/>
          </a:prstGeom>
          <a:solidFill>
            <a:schemeClr val="bg2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ru-RU" altLang="ru-RU" sz="1200" b="1" dirty="0" smtClean="0">
                <a:solidFill>
                  <a:schemeClr val="bg2">
                    <a:lumMod val="10000"/>
                  </a:schemeClr>
                </a:solidFill>
              </a:rPr>
              <a:t>Стандартные </a:t>
            </a:r>
            <a:endParaRPr lang="ru-RU" altLang="ru-RU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 eaLnBrk="0" hangingPunct="0"/>
            <a:r>
              <a:rPr lang="ru-RU" altLang="ru-RU" sz="1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altLang="ru-RU" sz="1200" b="1" dirty="0" smtClean="0">
                <a:solidFill>
                  <a:schemeClr val="bg2">
                    <a:lumMod val="10000"/>
                  </a:schemeClr>
                </a:solidFill>
              </a:rPr>
              <a:t>Усовершенствованные</a:t>
            </a:r>
            <a:endParaRPr lang="ru-RU" altLang="ru-RU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 eaLnBrk="0" hangingPunct="0"/>
            <a:r>
              <a:rPr lang="ru-RU" altLang="ru-RU" sz="1200" b="1" dirty="0" smtClean="0">
                <a:solidFill>
                  <a:schemeClr val="bg2">
                    <a:lumMod val="10000"/>
                  </a:schemeClr>
                </a:solidFill>
              </a:rPr>
              <a:t>Оригинальные</a:t>
            </a:r>
            <a:endParaRPr lang="ru-RU" altLang="ru-RU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 eaLnBrk="0" hangingPunct="0"/>
            <a:endParaRPr lang="ru-RU" altLang="ru-RU" sz="1000" b="1" dirty="0">
              <a:solidFill>
                <a:srgbClr val="990099"/>
              </a:solidFill>
            </a:endParaRPr>
          </a:p>
        </p:txBody>
      </p:sp>
      <p:sp>
        <p:nvSpPr>
          <p:cNvPr id="16400" name="Text Box 37"/>
          <p:cNvSpPr txBox="1">
            <a:spLocks noChangeArrowheads="1"/>
          </p:cNvSpPr>
          <p:nvPr/>
        </p:nvSpPr>
        <p:spPr bwMode="auto">
          <a:xfrm>
            <a:off x="3714744" y="3857628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/>
              <a:t>  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Решения</a:t>
            </a:r>
          </a:p>
        </p:txBody>
      </p:sp>
      <p:sp>
        <p:nvSpPr>
          <p:cNvPr id="16401" name="AutoShape 39"/>
          <p:cNvSpPr>
            <a:spLocks noChangeArrowheads="1"/>
          </p:cNvSpPr>
          <p:nvPr/>
        </p:nvSpPr>
        <p:spPr bwMode="auto">
          <a:xfrm>
            <a:off x="4284663" y="3500438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6402" name="Rectangle 42"/>
          <p:cNvSpPr>
            <a:spLocks noChangeArrowheads="1"/>
          </p:cNvSpPr>
          <p:nvPr/>
        </p:nvSpPr>
        <p:spPr bwMode="auto">
          <a:xfrm>
            <a:off x="5867400" y="4076700"/>
            <a:ext cx="2016125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sz="1400" dirty="0" smtClean="0"/>
              <a:t>Наилучшее </a:t>
            </a:r>
            <a:r>
              <a:rPr lang="ru-RU" altLang="ru-RU" sz="1400" dirty="0"/>
              <a:t>решение</a:t>
            </a:r>
          </a:p>
        </p:txBody>
      </p:sp>
      <p:sp>
        <p:nvSpPr>
          <p:cNvPr id="16403" name="Rectangle 44"/>
          <p:cNvSpPr>
            <a:spLocks noChangeArrowheads="1"/>
          </p:cNvSpPr>
          <p:nvPr/>
        </p:nvSpPr>
        <p:spPr bwMode="auto">
          <a:xfrm>
            <a:off x="1042988" y="4076700"/>
            <a:ext cx="2016125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sz="1400" dirty="0" smtClean="0"/>
              <a:t>Что было</a:t>
            </a:r>
            <a:endParaRPr lang="ru-RU" altLang="ru-RU" sz="1400" dirty="0"/>
          </a:p>
        </p:txBody>
      </p:sp>
      <p:sp>
        <p:nvSpPr>
          <p:cNvPr id="16404" name="AutoShape 45"/>
          <p:cNvSpPr>
            <a:spLocks noChangeArrowheads="1"/>
          </p:cNvSpPr>
          <p:nvPr/>
        </p:nvSpPr>
        <p:spPr bwMode="auto">
          <a:xfrm>
            <a:off x="3428992" y="4214818"/>
            <a:ext cx="2143140" cy="152394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1024740 h 21600"/>
              <a:gd name="T4" fmla="*/ 2147483647 w 21600"/>
              <a:gd name="T5" fmla="*/ 22049479 h 21600"/>
              <a:gd name="T6" fmla="*/ 2147483647 w 21600"/>
              <a:gd name="T7" fmla="*/ 1102474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05" name="Text Box 46"/>
          <p:cNvSpPr txBox="1">
            <a:spLocks noChangeArrowheads="1"/>
          </p:cNvSpPr>
          <p:nvPr/>
        </p:nvSpPr>
        <p:spPr bwMode="auto">
          <a:xfrm>
            <a:off x="2916238" y="4797425"/>
            <a:ext cx="2808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400">
                <a:solidFill>
                  <a:schemeClr val="bg2">
                    <a:lumMod val="10000"/>
                  </a:schemeClr>
                </a:solidFill>
              </a:rPr>
              <a:t>Методы генерации решений</a:t>
            </a:r>
          </a:p>
        </p:txBody>
      </p:sp>
      <p:sp>
        <p:nvSpPr>
          <p:cNvPr id="16406" name="Rectangle 47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5516563"/>
            <a:ext cx="1079500" cy="431800"/>
          </a:xfrm>
          <a:solidFill>
            <a:srgbClr val="99CCFF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200" b="1" smtClean="0"/>
              <a:t>Мозгового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200" b="1" smtClean="0"/>
              <a:t>штурма</a:t>
            </a:r>
          </a:p>
        </p:txBody>
      </p:sp>
      <p:sp>
        <p:nvSpPr>
          <p:cNvPr id="16407" name="Rectangle 48"/>
          <p:cNvSpPr>
            <a:spLocks noChangeArrowheads="1"/>
          </p:cNvSpPr>
          <p:nvPr/>
        </p:nvSpPr>
        <p:spPr bwMode="auto">
          <a:xfrm>
            <a:off x="1476375" y="5516563"/>
            <a:ext cx="1079500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</a:pPr>
            <a:endParaRPr lang="ru-RU" altLang="ru-RU" sz="1200"/>
          </a:p>
          <a:p>
            <a:pPr marL="342900" indent="-342900" algn="ctr">
              <a:lnSpc>
                <a:spcPct val="80000"/>
              </a:lnSpc>
            </a:pPr>
            <a:r>
              <a:rPr lang="ru-RU" altLang="ru-RU" sz="1200" b="1"/>
              <a:t>Синектики</a:t>
            </a:r>
          </a:p>
        </p:txBody>
      </p:sp>
      <p:sp>
        <p:nvSpPr>
          <p:cNvPr id="16408" name="Rectangle 49"/>
          <p:cNvSpPr>
            <a:spLocks noChangeArrowheads="1"/>
          </p:cNvSpPr>
          <p:nvPr/>
        </p:nvSpPr>
        <p:spPr bwMode="auto">
          <a:xfrm>
            <a:off x="2771775" y="5516563"/>
            <a:ext cx="1223963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</a:pPr>
            <a:r>
              <a:rPr lang="ru-RU" altLang="ru-RU" sz="1200" b="1"/>
              <a:t>Разработки</a:t>
            </a:r>
          </a:p>
          <a:p>
            <a:pPr marL="342900" indent="-342900" algn="ctr">
              <a:lnSpc>
                <a:spcPct val="80000"/>
              </a:lnSpc>
            </a:pPr>
            <a:r>
              <a:rPr lang="ru-RU" altLang="ru-RU" sz="1200" b="1"/>
              <a:t>сценариев</a:t>
            </a:r>
          </a:p>
        </p:txBody>
      </p:sp>
      <p:sp>
        <p:nvSpPr>
          <p:cNvPr id="16409" name="Rectangle 50"/>
          <p:cNvSpPr>
            <a:spLocks noChangeArrowheads="1"/>
          </p:cNvSpPr>
          <p:nvPr/>
        </p:nvSpPr>
        <p:spPr bwMode="auto">
          <a:xfrm>
            <a:off x="4284663" y="5516563"/>
            <a:ext cx="1800225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</a:pPr>
            <a:r>
              <a:rPr lang="ru-RU" altLang="ru-RU" sz="1200" b="1"/>
              <a:t>Морфологического</a:t>
            </a:r>
          </a:p>
          <a:p>
            <a:pPr marL="342900" indent="-342900" algn="ctr">
              <a:lnSpc>
                <a:spcPct val="80000"/>
              </a:lnSpc>
            </a:pPr>
            <a:r>
              <a:rPr lang="ru-RU" altLang="ru-RU" sz="1200" b="1"/>
              <a:t>анализа</a:t>
            </a:r>
          </a:p>
        </p:txBody>
      </p:sp>
      <p:sp>
        <p:nvSpPr>
          <p:cNvPr id="16410" name="Rectangle 51"/>
          <p:cNvSpPr>
            <a:spLocks noChangeArrowheads="1"/>
          </p:cNvSpPr>
          <p:nvPr/>
        </p:nvSpPr>
        <p:spPr bwMode="auto">
          <a:xfrm>
            <a:off x="7885113" y="5516563"/>
            <a:ext cx="1079500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</a:pPr>
            <a:r>
              <a:rPr lang="ru-RU" altLang="ru-RU" sz="1200" b="1"/>
              <a:t>Деловые</a:t>
            </a:r>
          </a:p>
          <a:p>
            <a:pPr marL="342900" indent="-342900" algn="ctr">
              <a:lnSpc>
                <a:spcPct val="80000"/>
              </a:lnSpc>
            </a:pPr>
            <a:r>
              <a:rPr lang="ru-RU" altLang="ru-RU" sz="1200" b="1"/>
              <a:t>игры</a:t>
            </a:r>
          </a:p>
        </p:txBody>
      </p:sp>
      <p:sp>
        <p:nvSpPr>
          <p:cNvPr id="16411" name="Rectangle 52"/>
          <p:cNvSpPr>
            <a:spLocks noChangeArrowheads="1"/>
          </p:cNvSpPr>
          <p:nvPr/>
        </p:nvSpPr>
        <p:spPr bwMode="auto">
          <a:xfrm>
            <a:off x="6372225" y="5516563"/>
            <a:ext cx="1366838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</a:pPr>
            <a:r>
              <a:rPr lang="ru-RU" altLang="ru-RU" sz="1200" b="1"/>
              <a:t>Когнитивных</a:t>
            </a:r>
          </a:p>
          <a:p>
            <a:pPr marL="342900" indent="-342900" algn="ctr">
              <a:lnSpc>
                <a:spcPct val="80000"/>
              </a:lnSpc>
            </a:pPr>
            <a:r>
              <a:rPr lang="ru-RU" altLang="ru-RU" sz="1200" b="1"/>
              <a:t>карт</a:t>
            </a:r>
          </a:p>
        </p:txBody>
      </p:sp>
      <p:sp>
        <p:nvSpPr>
          <p:cNvPr id="16412" name="Line 53"/>
          <p:cNvSpPr>
            <a:spLocks noChangeShapeType="1"/>
          </p:cNvSpPr>
          <p:nvPr/>
        </p:nvSpPr>
        <p:spPr bwMode="auto">
          <a:xfrm>
            <a:off x="755650" y="5229225"/>
            <a:ext cx="763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413" name="Line 54"/>
          <p:cNvSpPr>
            <a:spLocks noChangeShapeType="1"/>
          </p:cNvSpPr>
          <p:nvPr/>
        </p:nvSpPr>
        <p:spPr bwMode="auto">
          <a:xfrm>
            <a:off x="755650" y="5229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14" name="Line 55"/>
          <p:cNvSpPr>
            <a:spLocks noChangeShapeType="1"/>
          </p:cNvSpPr>
          <p:nvPr/>
        </p:nvSpPr>
        <p:spPr bwMode="auto">
          <a:xfrm>
            <a:off x="1979613" y="5229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15" name="Line 56"/>
          <p:cNvSpPr>
            <a:spLocks noChangeShapeType="1"/>
          </p:cNvSpPr>
          <p:nvPr/>
        </p:nvSpPr>
        <p:spPr bwMode="auto">
          <a:xfrm>
            <a:off x="3348038" y="5229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16" name="Line 57"/>
          <p:cNvSpPr>
            <a:spLocks noChangeShapeType="1"/>
          </p:cNvSpPr>
          <p:nvPr/>
        </p:nvSpPr>
        <p:spPr bwMode="auto">
          <a:xfrm>
            <a:off x="5076825" y="5229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17" name="Line 58"/>
          <p:cNvSpPr>
            <a:spLocks noChangeShapeType="1"/>
          </p:cNvSpPr>
          <p:nvPr/>
        </p:nvSpPr>
        <p:spPr bwMode="auto">
          <a:xfrm>
            <a:off x="6948488" y="5229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18" name="Line 59"/>
          <p:cNvSpPr>
            <a:spLocks noChangeShapeType="1"/>
          </p:cNvSpPr>
          <p:nvPr/>
        </p:nvSpPr>
        <p:spPr bwMode="auto">
          <a:xfrm>
            <a:off x="8388350" y="5229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19" name="Line 60"/>
          <p:cNvSpPr>
            <a:spLocks noChangeShapeType="1"/>
          </p:cNvSpPr>
          <p:nvPr/>
        </p:nvSpPr>
        <p:spPr bwMode="auto">
          <a:xfrm>
            <a:off x="2987675" y="5084763"/>
            <a:ext cx="237648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sz="half" idx="1"/>
          </p:nvPr>
        </p:nvGraphicFramePr>
        <p:xfrm>
          <a:off x="357158" y="1714488"/>
          <a:ext cx="8501122" cy="439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219"/>
                <a:gridCol w="438290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Основание классификации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/>
                        <a:t>Тип задачи принятия решений (ЗПР)</a:t>
                      </a:r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/>
                        <a:t>1. Влияние внешней среды Е </a:t>
                      </a:r>
                    </a:p>
                    <a:p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/>
                        <a:t>ЗПР в условиях  определенности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/>
                        <a:t>ЗПР в условиях  риска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/>
                        <a:t>ЗПР в условиях  неопределенности</a:t>
                      </a:r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2. Количество критериев К, описывающих цель </a:t>
                      </a:r>
                      <a:r>
                        <a:rPr lang="en-US" dirty="0" smtClean="0"/>
                        <a:t>Z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Однокритериальные ЗПР</a:t>
                      </a:r>
                    </a:p>
                    <a:p>
                      <a:r>
                        <a:rPr lang="ru-RU" dirty="0" smtClean="0"/>
                        <a:t>Многокритериальные ЗПР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3. Кто принимает решение (состав лиц, принимающих решение (ЛПР))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Индивидуальные ЗПР</a:t>
                      </a:r>
                    </a:p>
                    <a:p>
                      <a:r>
                        <a:rPr lang="ru-RU" dirty="0" smtClean="0"/>
                        <a:t>Групповые (коллективные ЗПР)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4. Выражение предпочтений ЛПР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Числовые ЗПР</a:t>
                      </a:r>
                    </a:p>
                    <a:p>
                      <a:r>
                        <a:rPr lang="ru-RU" dirty="0" smtClean="0"/>
                        <a:t>ЗПР на языке бинарных отношений</a:t>
                      </a:r>
                    </a:p>
                    <a:p>
                      <a:r>
                        <a:rPr lang="ru-RU" dirty="0" smtClean="0"/>
                        <a:t>ЗПР на языке функций выбора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5. Область</a:t>
                      </a:r>
                      <a:r>
                        <a:rPr lang="ru-RU" baseline="0" dirty="0" smtClean="0"/>
                        <a:t> изучения системы управления  ( объект или субъект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организационной системы управления)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ЗПР</a:t>
                      </a:r>
                      <a:r>
                        <a:rPr lang="ru-RU" baseline="0" dirty="0" smtClean="0"/>
                        <a:t> на базе моделей деятельности ОУ</a:t>
                      </a:r>
                    </a:p>
                    <a:p>
                      <a:r>
                        <a:rPr lang="ru-RU" baseline="0" dirty="0" smtClean="0"/>
                        <a:t>ЗПР на базе моделей предпочтений  ЛПР 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ЗПР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043758" cy="777875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Классификация методов </a:t>
            </a:r>
            <a:br>
              <a:rPr lang="ru-RU" altLang="ru-RU" b="1" dirty="0" smtClean="0"/>
            </a:br>
            <a:r>
              <a:rPr lang="ru-RU" altLang="ru-RU" b="1" dirty="0" smtClean="0"/>
              <a:t>выбора решений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4213" y="40481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1458913"/>
            <a:ext cx="9144000" cy="5399087"/>
          </a:xfrm>
        </p:spPr>
        <p:txBody>
          <a:bodyPr/>
          <a:lstStyle/>
          <a:p>
            <a:pPr eaLnBrk="1" hangingPunct="1">
              <a:buNone/>
            </a:pPr>
            <a:endParaRPr lang="ru-RU" altLang="ru-RU" sz="1000" dirty="0" smtClean="0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5580063" y="2276475"/>
            <a:ext cx="2087562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200" b="1" dirty="0" smtClean="0"/>
              <a:t>Математические методы </a:t>
            </a:r>
            <a:r>
              <a:rPr lang="ru-RU" altLang="ru-RU" sz="1200" b="1" dirty="0"/>
              <a:t>определения полезности решения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859338" y="3068638"/>
            <a:ext cx="16573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1000" dirty="0"/>
          </a:p>
          <a:p>
            <a:pPr algn="ctr"/>
            <a:r>
              <a:rPr lang="ru-RU" altLang="ru-RU" sz="1000" dirty="0"/>
              <a:t>С использованием </a:t>
            </a:r>
          </a:p>
          <a:p>
            <a:pPr algn="ctr"/>
            <a:r>
              <a:rPr lang="ru-RU" altLang="ru-RU" sz="1000" dirty="0"/>
              <a:t>модели объекта</a:t>
            </a:r>
          </a:p>
          <a:p>
            <a:pPr algn="ctr"/>
            <a:r>
              <a:rPr lang="ru-RU" altLang="ru-RU" sz="1000" dirty="0"/>
              <a:t>управления</a:t>
            </a:r>
          </a:p>
          <a:p>
            <a:pPr algn="ctr"/>
            <a:endParaRPr lang="ru-RU" altLang="ru-RU" sz="1200" dirty="0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7092950" y="3068638"/>
            <a:ext cx="1439863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1000" dirty="0"/>
          </a:p>
          <a:p>
            <a:pPr algn="ctr"/>
            <a:r>
              <a:rPr lang="ru-RU" altLang="ru-RU" sz="1000" dirty="0"/>
              <a:t>Без использованием </a:t>
            </a:r>
          </a:p>
          <a:p>
            <a:pPr algn="ctr"/>
            <a:r>
              <a:rPr lang="ru-RU" altLang="ru-RU" sz="1000" dirty="0"/>
              <a:t>модели объекта</a:t>
            </a:r>
          </a:p>
          <a:p>
            <a:pPr algn="ctr"/>
            <a:r>
              <a:rPr lang="ru-RU" altLang="ru-RU" sz="1000" dirty="0"/>
              <a:t>управления</a:t>
            </a:r>
          </a:p>
          <a:p>
            <a:pPr algn="ctr"/>
            <a:endParaRPr lang="ru-RU" altLang="ru-RU" sz="1200" dirty="0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3708400" y="1412875"/>
            <a:ext cx="19431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/>
              <a:t>Выбор решения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1116013" y="2276475"/>
            <a:ext cx="2016125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200" b="1" dirty="0"/>
              <a:t>Методы ситуационного исследования объектов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250825" y="3068638"/>
            <a:ext cx="1584325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1000" dirty="0"/>
          </a:p>
          <a:p>
            <a:pPr algn="ctr"/>
            <a:endParaRPr lang="ru-RU" altLang="ru-RU" sz="1100" dirty="0"/>
          </a:p>
          <a:p>
            <a:pPr algn="ctr"/>
            <a:r>
              <a:rPr lang="ru-RU" altLang="ru-RU" sz="1000" dirty="0"/>
              <a:t>Индивидуальные методы </a:t>
            </a:r>
          </a:p>
          <a:p>
            <a:pPr algn="ctr"/>
            <a:r>
              <a:rPr lang="ru-RU" altLang="ru-RU" sz="1000" dirty="0"/>
              <a:t>исследования </a:t>
            </a:r>
          </a:p>
          <a:p>
            <a:pPr algn="ctr"/>
            <a:r>
              <a:rPr lang="ru-RU" altLang="ru-RU" sz="1000" dirty="0"/>
              <a:t>альтернатив</a:t>
            </a:r>
          </a:p>
          <a:p>
            <a:pPr algn="ctr"/>
            <a:endParaRPr lang="ru-RU" altLang="ru-RU" sz="1000" dirty="0"/>
          </a:p>
          <a:p>
            <a:pPr algn="ctr"/>
            <a:endParaRPr lang="ru-RU" altLang="ru-RU" sz="1200" dirty="0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2339975" y="3068638"/>
            <a:ext cx="1439863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1000" dirty="0"/>
          </a:p>
          <a:p>
            <a:pPr algn="ctr"/>
            <a:endParaRPr lang="ru-RU" altLang="ru-RU" sz="1000" dirty="0"/>
          </a:p>
          <a:p>
            <a:pPr algn="ctr"/>
            <a:r>
              <a:rPr lang="ru-RU" altLang="ru-RU" sz="1000" dirty="0"/>
              <a:t>Экспертные методы </a:t>
            </a:r>
          </a:p>
          <a:p>
            <a:pPr algn="ctr"/>
            <a:r>
              <a:rPr lang="ru-RU" altLang="ru-RU" sz="1000" dirty="0"/>
              <a:t>исследования </a:t>
            </a:r>
          </a:p>
          <a:p>
            <a:pPr algn="ctr"/>
            <a:r>
              <a:rPr lang="ru-RU" altLang="ru-RU" sz="1000" dirty="0"/>
              <a:t>альтернатив</a:t>
            </a:r>
          </a:p>
          <a:p>
            <a:pPr algn="ctr"/>
            <a:endParaRPr lang="ru-RU" altLang="ru-RU" sz="1000" dirty="0"/>
          </a:p>
          <a:p>
            <a:pPr algn="ctr"/>
            <a:endParaRPr lang="ru-RU" altLang="ru-RU" sz="1200" dirty="0"/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142844" y="4071942"/>
            <a:ext cx="1152525" cy="11695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/>
              <a:t>Наблюдение и анализ решений в рамках регламента деятельности организации</a:t>
            </a: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1714480" y="4000504"/>
            <a:ext cx="10080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1000" dirty="0"/>
          </a:p>
          <a:p>
            <a:pPr algn="ctr"/>
            <a:endParaRPr lang="ru-RU" altLang="ru-RU" sz="1000" dirty="0"/>
          </a:p>
          <a:p>
            <a:pPr algn="ctr"/>
            <a:r>
              <a:rPr lang="ru-RU" altLang="ru-RU" sz="1000" dirty="0"/>
              <a:t>Пассивные </a:t>
            </a:r>
          </a:p>
          <a:p>
            <a:pPr algn="ctr"/>
            <a:r>
              <a:rPr lang="ru-RU" altLang="ru-RU" sz="1000" dirty="0"/>
              <a:t>методы</a:t>
            </a:r>
          </a:p>
          <a:p>
            <a:pPr algn="ctr"/>
            <a:endParaRPr lang="ru-RU" altLang="ru-RU" sz="1000" dirty="0"/>
          </a:p>
          <a:p>
            <a:pPr algn="ctr"/>
            <a:endParaRPr lang="ru-RU" altLang="ru-RU" sz="1200" dirty="0"/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928926" y="4000504"/>
            <a:ext cx="10080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1000" dirty="0"/>
          </a:p>
          <a:p>
            <a:pPr algn="ctr"/>
            <a:endParaRPr lang="ru-RU" altLang="ru-RU" sz="1000" dirty="0"/>
          </a:p>
          <a:p>
            <a:pPr algn="ctr"/>
            <a:r>
              <a:rPr lang="ru-RU" altLang="ru-RU" sz="1000" dirty="0"/>
              <a:t>Активные </a:t>
            </a:r>
          </a:p>
          <a:p>
            <a:pPr algn="ctr"/>
            <a:r>
              <a:rPr lang="ru-RU" altLang="ru-RU" sz="1000" dirty="0"/>
              <a:t>методы</a:t>
            </a:r>
          </a:p>
          <a:p>
            <a:pPr algn="ctr"/>
            <a:endParaRPr lang="ru-RU" altLang="ru-RU" sz="1000" dirty="0"/>
          </a:p>
          <a:p>
            <a:pPr algn="ctr"/>
            <a:endParaRPr lang="ru-RU" altLang="ru-RU" sz="1200" dirty="0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2071670" y="4581525"/>
            <a:ext cx="987443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/>
              <a:t>Совещание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2000232" y="4868863"/>
            <a:ext cx="1058881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/>
              <a:t>Голосование</a:t>
            </a: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2000233" y="5157788"/>
            <a:ext cx="1131906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/>
              <a:t>Анкетирование</a:t>
            </a:r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1928795" y="5445125"/>
            <a:ext cx="1203344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/>
              <a:t>Статистические методы обработки ЭО</a:t>
            </a:r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1785918" y="4429132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>
            <a:off x="1857356" y="4714884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1857356" y="5000636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1857356" y="5286388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>
            <a:off x="1857356" y="5715016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214678" y="4581525"/>
            <a:ext cx="1214446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/>
              <a:t>Мозговой штурм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3214678" y="4868863"/>
            <a:ext cx="1141422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/>
              <a:t>Метод </a:t>
            </a:r>
            <a:r>
              <a:rPr lang="ru-RU" altLang="ru-RU" sz="1000" dirty="0" err="1"/>
              <a:t>Дельфи</a:t>
            </a:r>
            <a:endParaRPr lang="ru-RU" altLang="ru-RU" sz="1000" dirty="0"/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3214678" y="5157788"/>
            <a:ext cx="1212860" cy="86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/>
              <a:t>Коллективные методы генерации и анализа решений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3214678" y="6000768"/>
            <a:ext cx="1079500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/>
              <a:t>Имитационные (деловые) игры</a:t>
            </a:r>
          </a:p>
        </p:txBody>
      </p:sp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4356100" y="4005263"/>
            <a:ext cx="11525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1000" dirty="0"/>
          </a:p>
          <a:p>
            <a:pPr algn="ctr"/>
            <a:endParaRPr lang="ru-RU" altLang="ru-RU" sz="1000" dirty="0"/>
          </a:p>
          <a:p>
            <a:pPr algn="ctr"/>
            <a:r>
              <a:rPr lang="ru-RU" altLang="ru-RU" sz="1000" dirty="0"/>
              <a:t>Оптимизационные </a:t>
            </a:r>
          </a:p>
          <a:p>
            <a:pPr algn="ctr"/>
            <a:r>
              <a:rPr lang="ru-RU" altLang="ru-RU" sz="1000" dirty="0"/>
              <a:t>методы</a:t>
            </a:r>
          </a:p>
          <a:p>
            <a:pPr algn="ctr"/>
            <a:endParaRPr lang="ru-RU" altLang="ru-RU" sz="1000" dirty="0"/>
          </a:p>
          <a:p>
            <a:pPr algn="ctr"/>
            <a:endParaRPr lang="ru-RU" altLang="ru-RU" sz="1200" dirty="0"/>
          </a:p>
        </p:txBody>
      </p:sp>
      <p:sp>
        <p:nvSpPr>
          <p:cNvPr id="5161" name="Rectangle 41"/>
          <p:cNvSpPr>
            <a:spLocks noChangeArrowheads="1"/>
          </p:cNvSpPr>
          <p:nvPr/>
        </p:nvSpPr>
        <p:spPr bwMode="auto">
          <a:xfrm>
            <a:off x="5580063" y="4005263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1000" dirty="0"/>
          </a:p>
          <a:p>
            <a:pPr algn="ctr"/>
            <a:endParaRPr lang="ru-RU" altLang="ru-RU" sz="1000" dirty="0"/>
          </a:p>
          <a:p>
            <a:pPr algn="ctr"/>
            <a:r>
              <a:rPr lang="ru-RU" altLang="ru-RU" sz="1000" dirty="0"/>
              <a:t>Имитационные </a:t>
            </a:r>
          </a:p>
          <a:p>
            <a:pPr algn="ctr"/>
            <a:r>
              <a:rPr lang="ru-RU" altLang="ru-RU" sz="1000" dirty="0"/>
              <a:t>методы</a:t>
            </a:r>
          </a:p>
          <a:p>
            <a:pPr algn="ctr"/>
            <a:endParaRPr lang="ru-RU" altLang="ru-RU" sz="1000" dirty="0"/>
          </a:p>
          <a:p>
            <a:pPr algn="ctr"/>
            <a:endParaRPr lang="ru-RU" altLang="ru-RU" sz="1200" dirty="0"/>
          </a:p>
        </p:txBody>
      </p:sp>
      <p:sp>
        <p:nvSpPr>
          <p:cNvPr id="5162" name="Line 42"/>
          <p:cNvSpPr>
            <a:spLocks noChangeShapeType="1"/>
          </p:cNvSpPr>
          <p:nvPr/>
        </p:nvSpPr>
        <p:spPr bwMode="auto">
          <a:xfrm>
            <a:off x="3143240" y="4714884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63" name="Line 43"/>
          <p:cNvSpPr>
            <a:spLocks noChangeShapeType="1"/>
          </p:cNvSpPr>
          <p:nvPr/>
        </p:nvSpPr>
        <p:spPr bwMode="auto">
          <a:xfrm>
            <a:off x="3143240" y="5000636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64" name="Line 44"/>
          <p:cNvSpPr>
            <a:spLocks noChangeShapeType="1"/>
          </p:cNvSpPr>
          <p:nvPr/>
        </p:nvSpPr>
        <p:spPr bwMode="auto">
          <a:xfrm>
            <a:off x="3143240" y="5286388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65" name="Line 45"/>
          <p:cNvSpPr>
            <a:spLocks noChangeShapeType="1"/>
          </p:cNvSpPr>
          <p:nvPr/>
        </p:nvSpPr>
        <p:spPr bwMode="auto">
          <a:xfrm>
            <a:off x="3143240" y="6215082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66" name="Rectangle 46"/>
          <p:cNvSpPr>
            <a:spLocks noChangeArrowheads="1"/>
          </p:cNvSpPr>
          <p:nvPr/>
        </p:nvSpPr>
        <p:spPr bwMode="auto">
          <a:xfrm>
            <a:off x="6732588" y="4005263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1000" dirty="0"/>
          </a:p>
          <a:p>
            <a:pPr algn="ctr"/>
            <a:endParaRPr lang="ru-RU" altLang="ru-RU" sz="1000" dirty="0"/>
          </a:p>
          <a:p>
            <a:pPr algn="ctr"/>
            <a:r>
              <a:rPr lang="ru-RU" altLang="ru-RU" sz="1000" dirty="0"/>
              <a:t>Эвристический </a:t>
            </a:r>
          </a:p>
          <a:p>
            <a:pPr algn="ctr"/>
            <a:r>
              <a:rPr lang="ru-RU" altLang="ru-RU" sz="1000" dirty="0"/>
              <a:t>подход</a:t>
            </a:r>
          </a:p>
          <a:p>
            <a:pPr algn="ctr"/>
            <a:endParaRPr lang="ru-RU" altLang="ru-RU" sz="1000" dirty="0"/>
          </a:p>
          <a:p>
            <a:pPr algn="ctr"/>
            <a:endParaRPr lang="ru-RU" altLang="ru-RU" sz="1200" dirty="0"/>
          </a:p>
        </p:txBody>
      </p:sp>
      <p:sp>
        <p:nvSpPr>
          <p:cNvPr id="5167" name="Rectangle 47"/>
          <p:cNvSpPr>
            <a:spLocks noChangeArrowheads="1"/>
          </p:cNvSpPr>
          <p:nvPr/>
        </p:nvSpPr>
        <p:spPr bwMode="auto">
          <a:xfrm>
            <a:off x="7812088" y="4005263"/>
            <a:ext cx="11525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1000" dirty="0"/>
          </a:p>
          <a:p>
            <a:pPr algn="ctr"/>
            <a:endParaRPr lang="ru-RU" altLang="ru-RU" sz="1000" dirty="0"/>
          </a:p>
          <a:p>
            <a:pPr algn="ctr"/>
            <a:r>
              <a:rPr lang="ru-RU" altLang="ru-RU" sz="1000" dirty="0"/>
              <a:t>Аксиоматический </a:t>
            </a:r>
          </a:p>
          <a:p>
            <a:pPr algn="ctr"/>
            <a:r>
              <a:rPr lang="ru-RU" altLang="ru-RU" sz="1000" dirty="0"/>
              <a:t>подход</a:t>
            </a:r>
          </a:p>
          <a:p>
            <a:pPr algn="ctr"/>
            <a:endParaRPr lang="ru-RU" altLang="ru-RU" sz="1000" dirty="0"/>
          </a:p>
          <a:p>
            <a:pPr algn="ctr"/>
            <a:endParaRPr lang="ru-RU" altLang="ru-RU" sz="1200" dirty="0"/>
          </a:p>
        </p:txBody>
      </p:sp>
      <p:sp>
        <p:nvSpPr>
          <p:cNvPr id="5168" name="Text Box 48"/>
          <p:cNvSpPr txBox="1">
            <a:spLocks noChangeArrowheads="1"/>
          </p:cNvSpPr>
          <p:nvPr/>
        </p:nvSpPr>
        <p:spPr bwMode="auto">
          <a:xfrm>
            <a:off x="4357686" y="4714884"/>
            <a:ext cx="1357322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 smtClean="0"/>
              <a:t>Методы решения задач математического программирования</a:t>
            </a:r>
            <a:endParaRPr lang="ru-RU" altLang="ru-RU" sz="1000" dirty="0"/>
          </a:p>
        </p:txBody>
      </p:sp>
      <p:sp>
        <p:nvSpPr>
          <p:cNvPr id="5171" name="Text Box 51"/>
          <p:cNvSpPr txBox="1">
            <a:spLocks noChangeArrowheads="1"/>
          </p:cNvSpPr>
          <p:nvPr/>
        </p:nvSpPr>
        <p:spPr bwMode="auto">
          <a:xfrm>
            <a:off x="5500694" y="4714884"/>
            <a:ext cx="1143008" cy="86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 smtClean="0"/>
              <a:t>Использование эвристических   </a:t>
            </a:r>
            <a:r>
              <a:rPr lang="ru-RU" altLang="ru-RU" sz="1000" dirty="0"/>
              <a:t>правил </a:t>
            </a:r>
            <a:r>
              <a:rPr lang="ru-RU" altLang="ru-RU" sz="1000" dirty="0" smtClean="0"/>
              <a:t>сравнения </a:t>
            </a:r>
            <a:r>
              <a:rPr lang="ru-RU" altLang="ru-RU" sz="1000" dirty="0"/>
              <a:t>решений</a:t>
            </a:r>
          </a:p>
        </p:txBody>
      </p:sp>
      <p:sp>
        <p:nvSpPr>
          <p:cNvPr id="5172" name="Text Box 52"/>
          <p:cNvSpPr txBox="1">
            <a:spLocks noChangeArrowheads="1"/>
          </p:cNvSpPr>
          <p:nvPr/>
        </p:nvSpPr>
        <p:spPr bwMode="auto">
          <a:xfrm>
            <a:off x="6715140" y="4724400"/>
            <a:ext cx="1143008" cy="86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 smtClean="0"/>
              <a:t>Использование эвристических   </a:t>
            </a:r>
            <a:r>
              <a:rPr lang="ru-RU" altLang="ru-RU" sz="1000" dirty="0"/>
              <a:t>правил оценки и выбора решений</a:t>
            </a:r>
          </a:p>
        </p:txBody>
      </p:sp>
      <p:sp>
        <p:nvSpPr>
          <p:cNvPr id="5173" name="Text Box 53"/>
          <p:cNvSpPr txBox="1">
            <a:spLocks noChangeArrowheads="1"/>
          </p:cNvSpPr>
          <p:nvPr/>
        </p:nvSpPr>
        <p:spPr bwMode="auto">
          <a:xfrm>
            <a:off x="7858116" y="4786322"/>
            <a:ext cx="1285884" cy="86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 smtClean="0"/>
              <a:t>Использование аксиоматических   </a:t>
            </a:r>
            <a:r>
              <a:rPr lang="ru-RU" altLang="ru-RU" sz="1000" dirty="0"/>
              <a:t>правил оценки </a:t>
            </a:r>
            <a:r>
              <a:rPr lang="ru-RU" altLang="ru-RU" sz="1000" dirty="0" smtClean="0"/>
              <a:t>решений   </a:t>
            </a:r>
            <a:r>
              <a:rPr lang="ru-RU" altLang="ru-RU" sz="1000" b="1" dirty="0" smtClean="0"/>
              <a:t>«если</a:t>
            </a:r>
            <a:r>
              <a:rPr lang="ru-RU" altLang="ru-RU" sz="1000" b="1" dirty="0"/>
              <a:t>»-«то»</a:t>
            </a:r>
          </a:p>
        </p:txBody>
      </p:sp>
      <p:sp>
        <p:nvSpPr>
          <p:cNvPr id="5178" name="Line 58"/>
          <p:cNvSpPr>
            <a:spLocks noChangeShapeType="1"/>
          </p:cNvSpPr>
          <p:nvPr/>
        </p:nvSpPr>
        <p:spPr bwMode="auto">
          <a:xfrm>
            <a:off x="6084888" y="44370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79" name="Line 59"/>
          <p:cNvSpPr>
            <a:spLocks noChangeShapeType="1"/>
          </p:cNvSpPr>
          <p:nvPr/>
        </p:nvSpPr>
        <p:spPr bwMode="auto">
          <a:xfrm>
            <a:off x="7092950" y="44370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80" name="Line 60"/>
          <p:cNvSpPr>
            <a:spLocks noChangeShapeType="1"/>
          </p:cNvSpPr>
          <p:nvPr/>
        </p:nvSpPr>
        <p:spPr bwMode="auto">
          <a:xfrm>
            <a:off x="8172450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81" name="Line 61"/>
          <p:cNvSpPr>
            <a:spLocks noChangeShapeType="1"/>
          </p:cNvSpPr>
          <p:nvPr/>
        </p:nvSpPr>
        <p:spPr bwMode="auto">
          <a:xfrm>
            <a:off x="5867400" y="292417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82" name="Line 62"/>
          <p:cNvSpPr>
            <a:spLocks noChangeShapeType="1"/>
          </p:cNvSpPr>
          <p:nvPr/>
        </p:nvSpPr>
        <p:spPr bwMode="auto">
          <a:xfrm>
            <a:off x="5867400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83" name="Line 63"/>
          <p:cNvSpPr>
            <a:spLocks noChangeShapeType="1"/>
          </p:cNvSpPr>
          <p:nvPr/>
        </p:nvSpPr>
        <p:spPr bwMode="auto">
          <a:xfrm>
            <a:off x="7596188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84" name="Line 64"/>
          <p:cNvSpPr>
            <a:spLocks noChangeShapeType="1"/>
          </p:cNvSpPr>
          <p:nvPr/>
        </p:nvSpPr>
        <p:spPr bwMode="auto">
          <a:xfrm>
            <a:off x="6804025" y="27813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85" name="Line 65"/>
          <p:cNvSpPr>
            <a:spLocks noChangeShapeType="1"/>
          </p:cNvSpPr>
          <p:nvPr/>
        </p:nvSpPr>
        <p:spPr bwMode="auto">
          <a:xfrm>
            <a:off x="7308850" y="37893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86" name="Line 66"/>
          <p:cNvSpPr>
            <a:spLocks noChangeShapeType="1"/>
          </p:cNvSpPr>
          <p:nvPr/>
        </p:nvSpPr>
        <p:spPr bwMode="auto">
          <a:xfrm>
            <a:off x="5148263" y="378936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87" name="Line 67"/>
          <p:cNvSpPr>
            <a:spLocks noChangeShapeType="1"/>
          </p:cNvSpPr>
          <p:nvPr/>
        </p:nvSpPr>
        <p:spPr bwMode="auto">
          <a:xfrm>
            <a:off x="5148263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88" name="Line 68"/>
          <p:cNvSpPr>
            <a:spLocks noChangeShapeType="1"/>
          </p:cNvSpPr>
          <p:nvPr/>
        </p:nvSpPr>
        <p:spPr bwMode="auto">
          <a:xfrm>
            <a:off x="6084888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89" name="Line 69"/>
          <p:cNvSpPr>
            <a:spLocks noChangeShapeType="1"/>
          </p:cNvSpPr>
          <p:nvPr/>
        </p:nvSpPr>
        <p:spPr bwMode="auto">
          <a:xfrm>
            <a:off x="5651500" y="36449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90" name="Line 70"/>
          <p:cNvSpPr>
            <a:spLocks noChangeShapeType="1"/>
          </p:cNvSpPr>
          <p:nvPr/>
        </p:nvSpPr>
        <p:spPr bwMode="auto">
          <a:xfrm>
            <a:off x="7308850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91" name="Line 71"/>
          <p:cNvSpPr>
            <a:spLocks noChangeShapeType="1"/>
          </p:cNvSpPr>
          <p:nvPr/>
        </p:nvSpPr>
        <p:spPr bwMode="auto">
          <a:xfrm>
            <a:off x="8172450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92" name="Line 72"/>
          <p:cNvSpPr>
            <a:spLocks noChangeShapeType="1"/>
          </p:cNvSpPr>
          <p:nvPr/>
        </p:nvSpPr>
        <p:spPr bwMode="auto">
          <a:xfrm>
            <a:off x="7740650" y="36449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93" name="Line 73"/>
          <p:cNvSpPr>
            <a:spLocks noChangeShapeType="1"/>
          </p:cNvSpPr>
          <p:nvPr/>
        </p:nvSpPr>
        <p:spPr bwMode="auto">
          <a:xfrm>
            <a:off x="2555875" y="37893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94" name="Line 74"/>
          <p:cNvSpPr>
            <a:spLocks noChangeShapeType="1"/>
          </p:cNvSpPr>
          <p:nvPr/>
        </p:nvSpPr>
        <p:spPr bwMode="auto">
          <a:xfrm>
            <a:off x="2555875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95" name="Line 75"/>
          <p:cNvSpPr>
            <a:spLocks noChangeShapeType="1"/>
          </p:cNvSpPr>
          <p:nvPr/>
        </p:nvSpPr>
        <p:spPr bwMode="auto">
          <a:xfrm>
            <a:off x="3635375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96" name="Line 76"/>
          <p:cNvSpPr>
            <a:spLocks noChangeShapeType="1"/>
          </p:cNvSpPr>
          <p:nvPr/>
        </p:nvSpPr>
        <p:spPr bwMode="auto">
          <a:xfrm>
            <a:off x="3059113" y="36449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97" name="Line 77"/>
          <p:cNvSpPr>
            <a:spLocks noChangeShapeType="1"/>
          </p:cNvSpPr>
          <p:nvPr/>
        </p:nvSpPr>
        <p:spPr bwMode="auto">
          <a:xfrm>
            <a:off x="900113" y="2924175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98" name="Line 78"/>
          <p:cNvSpPr>
            <a:spLocks noChangeShapeType="1"/>
          </p:cNvSpPr>
          <p:nvPr/>
        </p:nvSpPr>
        <p:spPr bwMode="auto">
          <a:xfrm>
            <a:off x="900113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99" name="Line 79"/>
          <p:cNvSpPr>
            <a:spLocks noChangeShapeType="1"/>
          </p:cNvSpPr>
          <p:nvPr/>
        </p:nvSpPr>
        <p:spPr bwMode="auto">
          <a:xfrm>
            <a:off x="2987675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200" name="Line 80"/>
          <p:cNvSpPr>
            <a:spLocks noChangeShapeType="1"/>
          </p:cNvSpPr>
          <p:nvPr/>
        </p:nvSpPr>
        <p:spPr bwMode="auto">
          <a:xfrm>
            <a:off x="2124075" y="27813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201" name="Line 81"/>
          <p:cNvSpPr>
            <a:spLocks noChangeShapeType="1"/>
          </p:cNvSpPr>
          <p:nvPr/>
        </p:nvSpPr>
        <p:spPr bwMode="auto">
          <a:xfrm>
            <a:off x="2124075" y="1989138"/>
            <a:ext cx="460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202" name="Line 82"/>
          <p:cNvSpPr>
            <a:spLocks noChangeShapeType="1"/>
          </p:cNvSpPr>
          <p:nvPr/>
        </p:nvSpPr>
        <p:spPr bwMode="auto">
          <a:xfrm>
            <a:off x="2124075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203" name="Line 83"/>
          <p:cNvSpPr>
            <a:spLocks noChangeShapeType="1"/>
          </p:cNvSpPr>
          <p:nvPr/>
        </p:nvSpPr>
        <p:spPr bwMode="auto">
          <a:xfrm>
            <a:off x="6732588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204" name="Line 84"/>
          <p:cNvSpPr>
            <a:spLocks noChangeShapeType="1"/>
          </p:cNvSpPr>
          <p:nvPr/>
        </p:nvSpPr>
        <p:spPr bwMode="auto">
          <a:xfrm>
            <a:off x="4643438" y="17732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cxnSp>
        <p:nvCxnSpPr>
          <p:cNvPr id="83" name="Прямая соединительная линия 82"/>
          <p:cNvCxnSpPr>
            <a:stCxn id="5160" idx="2"/>
          </p:cNvCxnSpPr>
          <p:nvPr/>
        </p:nvCxnSpPr>
        <p:spPr>
          <a:xfrm rot="5400000">
            <a:off x="4791867" y="4574387"/>
            <a:ext cx="277821" cy="3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rot="5400000">
            <a:off x="535753" y="382190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rot="5400000">
            <a:off x="2178827" y="5322107"/>
            <a:ext cx="17859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Формальное описание задачи ПР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357298"/>
                <a:ext cx="9144000" cy="5214974"/>
              </a:xfrm>
            </p:spPr>
            <p:txBody>
              <a:bodyPr/>
              <a:lstStyle/>
              <a:p>
                <a:pPr>
                  <a:buNone/>
                </a:pPr>
                <a:r>
                  <a:rPr lang="ru-RU" sz="2000" dirty="0" smtClean="0"/>
                  <a:t>Обозначим</a:t>
                </a:r>
                <a:endParaRPr lang="en-US" sz="2000" dirty="0" smtClean="0"/>
              </a:p>
              <a:p>
                <a:pPr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</a:t>
                </a:r>
                <a:r>
                  <a:rPr lang="ru-RU" sz="2000" dirty="0" smtClean="0"/>
                  <a:t>— множество возможных состояний;</a:t>
                </a:r>
              </a:p>
              <a:p>
                <a:pPr>
                  <a:buNone/>
                </a:pP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𝒍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000" dirty="0" smtClean="0"/>
                  <a:t>   — множество целей системы управления;</a:t>
                </a:r>
              </a:p>
              <a:p>
                <a:pPr>
                  <a:buNone/>
                </a:pP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000" dirty="0" smtClean="0"/>
                  <a:t> — множество альтернатив;</a:t>
                </a:r>
              </a:p>
              <a:p>
                <a:pPr>
                  <a:buNone/>
                </a:pP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    </a:t>
                </a:r>
                <a:r>
                  <a:rPr lang="ru-RU" sz="2000" dirty="0" smtClean="0"/>
                  <a:t>— множество исходов альтернатив (оценки конкретного решения по достижению соответствующей цели в предполагаемой ситуации).</a:t>
                </a:r>
              </a:p>
              <a:p>
                <a:pPr>
                  <a:buNone/>
                </a:pPr>
                <a:endParaRPr lang="en-US" sz="1000" dirty="0" smtClean="0"/>
              </a:p>
              <a:p>
                <a:pPr>
                  <a:buNone/>
                </a:pPr>
                <a:r>
                  <a:rPr lang="ru-RU" sz="2000" dirty="0" smtClean="0"/>
                  <a:t>Исход  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𝒚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   </a:t>
                </a:r>
                <a:r>
                  <a:rPr lang="ru-RU" sz="2000" dirty="0" smtClean="0"/>
                  <a:t>может быть представлен в виде функции трех аргументов, ставящей в    соответствие каждой тройке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u-RU" sz="2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ru-RU" sz="20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ru-RU" sz="2000" b="1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ru-RU" sz="20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ru-RU" sz="2000" b="1" i="1">
                                <a:latin typeface="Cambria Math"/>
                              </a:rPr>
                              <m:t>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     </a:t>
                </a:r>
                <a:r>
                  <a:rPr lang="ru-RU" sz="2000" dirty="0" smtClean="0"/>
                  <a:t>величину  </a:t>
                </a:r>
                <a:endParaRPr lang="en-US" sz="2000" dirty="0"/>
              </a:p>
              <a:p>
                <a:pPr algn="ctr">
                  <a:buNone/>
                </a:pPr>
                <a:r>
                  <a:rPr lang="ru-RU" sz="2000" dirty="0" smtClean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𝒊𝒋𝒒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𝑭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0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ru-RU" sz="20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𝒒</m:t>
                        </m:r>
                      </m:sub>
                    </m:sSub>
                    <m:r>
                      <a:rPr lang="ru-RU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,</a:t>
                </a:r>
              </a:p>
              <a:p>
                <a:pPr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𝒎</m:t>
                        </m:r>
                      </m:e>
                    </m:bar>
                    <m:r>
                      <a:rPr lang="en-US" sz="2000" b="1" i="1">
                        <a:latin typeface="Cambria Math"/>
                      </a:rPr>
                      <m:t>, 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𝒋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000" b="1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e>
                    </m:bar>
                  </m:oMath>
                </a14:m>
                <a:r>
                  <a:rPr lang="en-US" sz="20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  </m:t>
                    </m:r>
                    <m:r>
                      <a:rPr lang="en-US" sz="2000" b="1" i="1" smtClean="0">
                        <a:latin typeface="Cambria Math"/>
                      </a:rPr>
                      <m:t>𝒒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000" b="1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𝒍</m:t>
                        </m:r>
                      </m:e>
                    </m:bar>
                  </m:oMath>
                </a14:m>
                <a:endParaRPr lang="ru-RU" sz="2000" b="1" dirty="0" smtClean="0"/>
              </a:p>
              <a:p>
                <a:pPr>
                  <a:buNone/>
                </a:pPr>
                <a:r>
                  <a:rPr lang="ru-RU" sz="2000" dirty="0" smtClean="0"/>
                  <a:t>В частном случае каждой цели  может быть сопоставлен один свой критерий 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000" b="1" i="1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𝒒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∈</m:t>
                      </m:r>
                      <m:r>
                        <a:rPr lang="en-US" sz="2000" b="1" i="1" smtClean="0">
                          <a:latin typeface="Cambria Math"/>
                        </a:rPr>
                        <m:t>𝒁</m:t>
                      </m:r>
                      <m:r>
                        <a:rPr lang="en-US" sz="2000" b="1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ru-RU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000" b="1" i="1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𝒒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∈</m:t>
                      </m:r>
                      <m:r>
                        <a:rPr lang="en-US" sz="2000" b="1" i="1">
                          <a:latin typeface="Cambria Math"/>
                        </a:rPr>
                        <m:t>𝑲</m:t>
                      </m:r>
                    </m:oMath>
                  </m:oMathPara>
                </a14:m>
                <a:endParaRPr lang="en-US" sz="2000" dirty="0"/>
              </a:p>
              <a:p>
                <a:pPr>
                  <a:buNone/>
                </a:pPr>
                <a:r>
                  <a:rPr lang="ru-RU" sz="2000" dirty="0" smtClean="0"/>
                  <a:t>Матрицу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𝒀</m:t>
                    </m:r>
                    <m:r>
                      <a:rPr lang="en-US" sz="2000" b="1" i="1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𝒊𝒋𝒒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│</m:t>
                    </m:r>
                  </m:oMath>
                </a14:m>
                <a:r>
                  <a:rPr lang="en-US" sz="2000" dirty="0" smtClean="0"/>
                  <a:t>   </a:t>
                </a:r>
                <a:r>
                  <a:rPr lang="ru-RU" sz="2000" dirty="0" smtClean="0"/>
                  <a:t>называют матрицей исходов, оценочным функционалом.</a:t>
                </a:r>
                <a:endParaRPr lang="en-US" sz="2000" dirty="0" smtClean="0"/>
              </a:p>
              <a:p>
                <a:pPr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5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357298"/>
                <a:ext cx="9144000" cy="5214974"/>
              </a:xfrm>
              <a:blipFill rotWithShape="1">
                <a:blip r:embed="rId3"/>
                <a:stretch>
                  <a:fillRect l="-667" t="-5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4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Формальная 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>
                <a:spLocks noGrp="1" noChangeArrowheads="1"/>
              </p:cNvSpPr>
              <p:nvPr>
                <p:ph sz="half" idx="2"/>
              </p:nvPr>
            </p:nvSpPr>
            <p:spPr>
              <a:xfrm>
                <a:off x="142844" y="1571612"/>
                <a:ext cx="8858312" cy="492922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None/>
                </a:pPr>
                <a:r>
                  <a:rPr lang="ru-RU" altLang="ru-RU" sz="2600" dirty="0" smtClean="0"/>
                  <a:t> </a:t>
                </a:r>
                <a:r>
                  <a:rPr lang="ru-RU" altLang="ru-RU" sz="2600" b="1" dirty="0" smtClean="0"/>
                  <a:t>По матрице исходов </a:t>
                </a:r>
                <a14:m>
                  <m:oMath xmlns:m="http://schemas.openxmlformats.org/officeDocument/2006/math">
                    <m:r>
                      <a:rPr lang="ru-RU" sz="2600" b="1" i="0" smtClean="0">
                        <a:latin typeface="Cambria Math"/>
                      </a:rPr>
                      <m:t>      </m:t>
                    </m:r>
                    <m:r>
                      <a:rPr lang="en-US" sz="2600" b="1" i="1">
                        <a:latin typeface="Cambria Math"/>
                      </a:rPr>
                      <m:t>𝒀</m:t>
                    </m:r>
                    <m:r>
                      <a:rPr lang="en-US" sz="2600" b="1" i="1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ru-RU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600" b="1" i="1">
                            <a:latin typeface="Cambria Math"/>
                          </a:rPr>
                          <m:t>𝒊𝒋𝒒</m:t>
                        </m:r>
                      </m:sub>
                    </m:sSub>
                    <m:r>
                      <a:rPr lang="en-US" sz="2600" b="1" i="1">
                        <a:latin typeface="Cambria Math"/>
                      </a:rPr>
                      <m:t>│</m:t>
                    </m:r>
                  </m:oMath>
                </a14:m>
                <a:r>
                  <a:rPr lang="ru-RU" altLang="ru-RU" sz="2600" b="1" dirty="0" smtClean="0"/>
                  <a:t>    </a:t>
                </a:r>
                <a:r>
                  <a:rPr lang="ru-RU" altLang="ru-RU" sz="2600" dirty="0" smtClean="0"/>
                  <a:t>, полученной в результате оценки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600" b="1" i="1">
                            <a:latin typeface="Cambria Math"/>
                          </a:rPr>
                          <m:t>𝒊𝒋𝒒</m:t>
                        </m:r>
                      </m:sub>
                    </m:sSub>
                    <m:r>
                      <a:rPr lang="en-US" sz="2600" b="1" i="1">
                        <a:latin typeface="Cambria Math"/>
                      </a:rPr>
                      <m:t>=</m:t>
                    </m:r>
                    <m:r>
                      <a:rPr lang="en-US" sz="2600" b="1" i="1">
                        <a:latin typeface="Cambria Math"/>
                      </a:rPr>
                      <m:t>𝑭</m:t>
                    </m:r>
                    <m:r>
                      <a:rPr lang="en-US" sz="26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6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6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6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6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ru-RU" sz="2600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ru-RU" sz="26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6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sz="2600" b="1" i="1">
                            <a:latin typeface="Cambria Math"/>
                          </a:rPr>
                          <m:t>𝒒</m:t>
                        </m:r>
                      </m:sub>
                    </m:sSub>
                    <m:r>
                      <a:rPr lang="ru-RU" sz="2600" b="1" i="1"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600" dirty="0" smtClean="0"/>
                  <a:t>      сгенерированных возможных альтернатив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6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600" b="1" i="1">
                        <a:latin typeface="Cambria Math"/>
                      </a:rPr>
                      <m:t>∈</m:t>
                    </m:r>
                    <m:r>
                      <a:rPr lang="en-US" sz="2600" b="1" i="1">
                        <a:latin typeface="Cambria Math"/>
                      </a:rPr>
                      <m:t>𝑿</m:t>
                    </m:r>
                  </m:oMath>
                </a14:m>
                <a:r>
                  <a:rPr lang="ru-RU" altLang="ru-RU" sz="2600" dirty="0" smtClean="0"/>
                  <a:t>      по критериям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600" b="1" i="1" smtClean="0">
                            <a:latin typeface="Cambria Math"/>
                          </a:rPr>
                          <m:t> </m:t>
                        </m:r>
                        <m:r>
                          <a:rPr lang="en-US" sz="26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600" b="1" i="1">
                            <a:latin typeface="Cambria Math"/>
                          </a:rPr>
                          <m:t>𝒒</m:t>
                        </m:r>
                      </m:sub>
                    </m:sSub>
                    <m:r>
                      <a:rPr lang="en-US" sz="2600" b="1" i="1">
                        <a:latin typeface="Cambria Math"/>
                      </a:rPr>
                      <m:t>∈</m:t>
                    </m:r>
                    <m:r>
                      <a:rPr lang="en-US" sz="2600" b="1" i="1">
                        <a:latin typeface="Cambria Math"/>
                      </a:rPr>
                      <m:t>𝑲</m:t>
                    </m:r>
                  </m:oMath>
                </a14:m>
                <a:r>
                  <a:rPr lang="ru-RU" altLang="ru-RU" sz="2600" dirty="0" smtClean="0"/>
                  <a:t>    в ситуации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600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600" b="1" i="1">
                        <a:latin typeface="Cambria Math"/>
                      </a:rPr>
                      <m:t>∈</m:t>
                    </m:r>
                    <m:r>
                      <a:rPr lang="en-US" sz="2600" b="1" i="1">
                        <a:latin typeface="Cambria Math"/>
                      </a:rPr>
                      <m:t>𝑬</m:t>
                    </m:r>
                    <m:r>
                      <a:rPr lang="en-US" sz="2600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altLang="ru-RU" sz="2600" dirty="0" smtClean="0"/>
                  <a:t> необходимо   выстроить </a:t>
                </a:r>
                <a:r>
                  <a:rPr lang="ru-RU" altLang="ru-RU" sz="2600" b="1" dirty="0" smtClean="0"/>
                  <a:t>решающее правило (модель выбора) для ЛПР,</a:t>
                </a:r>
                <a:r>
                  <a:rPr lang="ru-RU" altLang="ru-RU" sz="2600" dirty="0" smtClean="0"/>
                  <a:t> адекватно отображающее </a:t>
                </a:r>
                <a:r>
                  <a:rPr lang="ru-RU" altLang="ru-RU" sz="2600" b="1" dirty="0" smtClean="0"/>
                  <a:t>систему предпочтений </a:t>
                </a:r>
                <a:r>
                  <a:rPr lang="ru-RU" altLang="ru-RU" sz="2600" dirty="0" smtClean="0"/>
                  <a:t>в выборе лучшей альтернативы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6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600" b="1" i="1" smtClean="0">
                            <a:latin typeface="Cambria Math"/>
                          </a:rPr>
                          <m:t> </m:t>
                        </m:r>
                        <m:r>
                          <a:rPr lang="en-US" sz="2600" b="1" i="1">
                            <a:latin typeface="Cambria Math"/>
                          </a:rPr>
                          <m:t>𝒙</m:t>
                        </m:r>
                      </m:e>
                      <m:sub/>
                      <m:sup>
                        <m:r>
                          <a:rPr lang="en-US" sz="2600" b="1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sz="2600" b="1" i="1">
                        <a:latin typeface="Cambria Math"/>
                      </a:rPr>
                      <m:t>∈</m:t>
                    </m:r>
                    <m:r>
                      <a:rPr lang="en-US" sz="2600" b="1" i="1">
                        <a:latin typeface="Cambria Math"/>
                      </a:rPr>
                      <m:t>𝑿</m:t>
                    </m:r>
                  </m:oMath>
                </a14:m>
                <a:r>
                  <a:rPr lang="ru-RU" altLang="ru-RU" sz="2600" dirty="0" smtClean="0"/>
                  <a:t> </a:t>
                </a:r>
                <a:r>
                  <a:rPr lang="ru-RU" altLang="ru-RU" sz="2600" dirty="0"/>
                  <a:t>.</a:t>
                </a:r>
                <a:endParaRPr lang="ru-RU" altLang="ru-RU" sz="2600" dirty="0" smtClean="0"/>
              </a:p>
              <a:p>
                <a:pPr marL="0" indent="0" eaLnBrk="1" hangingPunct="1">
                  <a:buNone/>
                </a:pPr>
                <a:endParaRPr lang="ru-RU" altLang="ru-RU" sz="2600" dirty="0" smtClean="0"/>
              </a:p>
            </p:txBody>
          </p:sp>
        </mc:Choice>
        <mc:Fallback xmlns="">
          <p:sp>
            <p:nvSpPr>
              <p:cNvPr id="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2844" y="1571612"/>
                <a:ext cx="8858312" cy="4929222"/>
              </a:xfrm>
              <a:blipFill rotWithShape="1">
                <a:blip r:embed="rId2"/>
                <a:stretch>
                  <a:fillRect l="-344" r="-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043758" cy="922337"/>
          </a:xfrm>
        </p:spPr>
        <p:txBody>
          <a:bodyPr/>
          <a:lstStyle/>
          <a:p>
            <a:pPr eaLnBrk="1" hangingPunct="1"/>
            <a:r>
              <a:rPr lang="ru-RU" altLang="ru-RU" sz="3200" b="1" dirty="0" smtClean="0"/>
              <a:t>Система предпочтений ЛПР в задачах принятия решений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1050" y="2060575"/>
            <a:ext cx="936625" cy="2889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endParaRPr lang="ru-RU" altLang="ru-RU" sz="1600" smtClean="0"/>
          </a:p>
          <a:p>
            <a:pPr marL="457200" indent="-457200" eaLnBrk="1" hangingPunct="1">
              <a:lnSpc>
                <a:spcPct val="90000"/>
              </a:lnSpc>
            </a:pPr>
            <a:endParaRPr lang="ru-RU" altLang="ru-RU" sz="1800" smtClean="0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00694" y="1500174"/>
            <a:ext cx="3643306" cy="50006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ru-RU" altLang="ru-RU" sz="1400" b="1" i="1" dirty="0" smtClean="0"/>
              <a:t>Тип проблемной ситуации: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 smtClean="0"/>
              <a:t>хорошо </a:t>
            </a:r>
            <a:r>
              <a:rPr lang="ru-RU" altLang="ru-RU" sz="1400" dirty="0" err="1" smtClean="0"/>
              <a:t>структуризованные</a:t>
            </a:r>
            <a:r>
              <a:rPr lang="ru-RU" altLang="ru-RU" sz="1400" dirty="0" smtClean="0"/>
              <a:t> задачи ПР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 err="1" smtClean="0"/>
              <a:t>слабостуктуризованнае</a:t>
            </a:r>
            <a:r>
              <a:rPr lang="ru-RU" altLang="ru-RU" sz="1400" dirty="0" smtClean="0"/>
              <a:t> задачи ПР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 err="1" smtClean="0"/>
              <a:t>нестуктуризованнае</a:t>
            </a:r>
            <a:r>
              <a:rPr lang="ru-RU" altLang="ru-RU" sz="1400" dirty="0" smtClean="0"/>
              <a:t> задачи ПР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ru-RU" altLang="ru-RU" sz="1400" b="1" i="1" dirty="0" smtClean="0"/>
              <a:t>Степени информированности ЛПР: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 smtClean="0"/>
              <a:t>задачи ПР в условиях определенности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 smtClean="0"/>
              <a:t>задачи ПР в условиях риска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 smtClean="0"/>
              <a:t>задачи ПР в условиях неопределенности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ru-RU" altLang="ru-RU" sz="1400" b="1" i="1" dirty="0" smtClean="0"/>
              <a:t>Мощности множества критериев К: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 smtClean="0"/>
              <a:t>однокритериальные задачи ПР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 smtClean="0"/>
              <a:t>многокритериальные задачи ПР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ru-RU" altLang="ru-RU" sz="1400" b="1" i="1" dirty="0" smtClean="0"/>
              <a:t>Представительности ЛПР: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 smtClean="0"/>
              <a:t>индивидуальные задачи ПР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 smtClean="0"/>
              <a:t>групповые задачи ПР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400" b="1" i="1" dirty="0" smtClean="0"/>
              <a:t>Язык описания системы предпочтений ЛПР: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 err="1" smtClean="0"/>
              <a:t>Критериальный</a:t>
            </a:r>
            <a:r>
              <a:rPr lang="ru-RU" altLang="ru-RU" sz="1400" dirty="0" smtClean="0"/>
              <a:t> (числовой)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 smtClean="0"/>
              <a:t>бинарных отношений (качественный)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 smtClean="0"/>
              <a:t>функций выбора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84213" y="40481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1979613" y="1989138"/>
            <a:ext cx="1584325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124075" y="1989138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000" b="1" dirty="0"/>
              <a:t>Система предпочтений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00113" y="2781300"/>
            <a:ext cx="1368425" cy="3968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altLang="ru-RU" sz="1000" b="1" dirty="0"/>
              <a:t>Аксиоматические правила</a:t>
            </a:r>
            <a:endParaRPr lang="ru-RU" altLang="ru-RU" sz="1000" dirty="0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3348038" y="2781300"/>
            <a:ext cx="1368425" cy="3968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altLang="ru-RU" sz="1000" b="1"/>
              <a:t>Эвристические правила</a:t>
            </a:r>
            <a:endParaRPr lang="ru-RU" altLang="ru-RU" sz="1000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79388" y="3644900"/>
            <a:ext cx="1511300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1000" b="1" dirty="0"/>
          </a:p>
          <a:p>
            <a:pPr algn="ctr"/>
            <a:r>
              <a:rPr lang="ru-RU" altLang="ru-RU" sz="1000" b="1" dirty="0"/>
              <a:t>На множестве </a:t>
            </a:r>
          </a:p>
          <a:p>
            <a:pPr algn="ctr"/>
            <a:r>
              <a:rPr lang="ru-RU" altLang="ru-RU" sz="1000" b="1" dirty="0"/>
              <a:t>альтернатив Х</a:t>
            </a:r>
          </a:p>
          <a:p>
            <a:pPr algn="ctr"/>
            <a:endParaRPr lang="ru-RU" altLang="ru-RU" sz="1000" dirty="0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1979613" y="3644900"/>
            <a:ext cx="1511300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/>
              <a:t>На множестве </a:t>
            </a:r>
          </a:p>
          <a:p>
            <a:pPr algn="ctr"/>
            <a:r>
              <a:rPr lang="ru-RU" altLang="ru-RU" sz="1000" b="1"/>
              <a:t>критериев К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708400" y="3644900"/>
            <a:ext cx="1511300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1000" b="1"/>
          </a:p>
          <a:p>
            <a:pPr algn="ctr"/>
            <a:r>
              <a:rPr lang="ru-RU" altLang="ru-RU" sz="1000" b="1"/>
              <a:t>На множестве </a:t>
            </a:r>
          </a:p>
          <a:p>
            <a:pPr algn="ctr"/>
            <a:r>
              <a:rPr lang="ru-RU" altLang="ru-RU" sz="1000" b="1"/>
              <a:t>ситуаций Е</a:t>
            </a:r>
          </a:p>
          <a:p>
            <a:pPr algn="ctr"/>
            <a:endParaRPr lang="ru-RU" altLang="ru-RU" sz="1000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179388" y="4581525"/>
            <a:ext cx="1511300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 dirty="0" err="1"/>
              <a:t>Критериальный</a:t>
            </a:r>
            <a:r>
              <a:rPr lang="ru-RU" altLang="ru-RU" sz="1000" b="1" dirty="0"/>
              <a:t> </a:t>
            </a:r>
          </a:p>
          <a:p>
            <a:pPr algn="ctr"/>
            <a:r>
              <a:rPr lang="ru-RU" altLang="ru-RU" sz="1000" b="1" dirty="0"/>
              <a:t>язык описания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1979613" y="4581525"/>
            <a:ext cx="1511300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1000" b="1" dirty="0"/>
          </a:p>
          <a:p>
            <a:pPr algn="ctr"/>
            <a:r>
              <a:rPr lang="ru-RU" altLang="ru-RU" sz="1000" b="1" dirty="0"/>
              <a:t>Бинарный язык </a:t>
            </a:r>
          </a:p>
          <a:p>
            <a:pPr algn="ctr"/>
            <a:r>
              <a:rPr lang="ru-RU" altLang="ru-RU" sz="1000" b="1" dirty="0"/>
              <a:t>описания</a:t>
            </a:r>
          </a:p>
          <a:p>
            <a:pPr algn="ctr"/>
            <a:endParaRPr lang="ru-RU" altLang="ru-RU" sz="1000" dirty="0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3779838" y="4581525"/>
            <a:ext cx="1511300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altLang="ru-RU" sz="1000" b="1"/>
              <a:t>Функций </a:t>
            </a:r>
          </a:p>
          <a:p>
            <a:pPr algn="ctr"/>
            <a:r>
              <a:rPr lang="ru-RU" altLang="ru-RU" sz="1000" b="1"/>
              <a:t>выбора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1547813" y="2205038"/>
            <a:ext cx="4318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3563938" y="2205038"/>
            <a:ext cx="50323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1042988" y="3213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1835150" y="321310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4427538" y="3213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H="1">
            <a:off x="3059113" y="3213100"/>
            <a:ext cx="8651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 flipH="1">
            <a:off x="1403350" y="3213100"/>
            <a:ext cx="20161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1042988" y="40767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1403350" y="4076700"/>
            <a:ext cx="10080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 flipH="1">
            <a:off x="1187450" y="4076700"/>
            <a:ext cx="8636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 flipH="1">
            <a:off x="1476375" y="4076700"/>
            <a:ext cx="2519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2627313" y="40767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2987675" y="4076700"/>
            <a:ext cx="12969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3059113" y="4076700"/>
            <a:ext cx="18002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>
            <a:off x="1619250" y="4076700"/>
            <a:ext cx="252095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4932363" y="40767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142844" y="5357826"/>
            <a:ext cx="51435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sz="1600" dirty="0"/>
              <a:t>Модель (правило) выбора решения формулируется ЛПР через его систему предпочтений на множестве альтернатив,</a:t>
            </a:r>
            <a:r>
              <a:rPr lang="ru-RU" altLang="ru-RU" dirty="0"/>
              <a:t> </a:t>
            </a:r>
            <a:r>
              <a:rPr lang="ru-RU" altLang="ru-RU" sz="1600" dirty="0"/>
              <a:t>критериев, ситуаций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6634162" cy="1008112"/>
          </a:xfrm>
        </p:spPr>
        <p:txBody>
          <a:bodyPr rtlCol="0" anchor="t">
            <a:no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8000"/>
              <a:defRPr/>
            </a:pP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      Этапы </a:t>
            </a:r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формализации</a:t>
            </a:r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процесса выбора решений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3357554" y="1928802"/>
            <a:ext cx="5581040" cy="4500568"/>
            <a:chOff x="1901" y="2097"/>
            <a:chExt cx="5028" cy="7536"/>
          </a:xfrm>
          <a:solidFill>
            <a:schemeClr val="bg2"/>
          </a:solidFill>
        </p:grpSpPr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965" y="2097"/>
              <a:ext cx="4955" cy="41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2158" y="2217"/>
              <a:ext cx="3218" cy="10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ru-RU" altLang="ru-RU" sz="1400" b="1" dirty="0" smtClean="0"/>
                <a:t>ОПИСАНИЕ</a:t>
              </a:r>
              <a:endParaRPr lang="ru-RU" altLang="ru-RU" sz="1400" b="1" dirty="0"/>
            </a:p>
            <a:p>
              <a:pPr algn="ctr"/>
              <a:r>
                <a:rPr lang="ru-RU" altLang="ru-RU" sz="1400" b="1" dirty="0" smtClean="0"/>
                <a:t>ПРОБЛЕМНОЙ СИТУАЦИИ  - </a:t>
              </a:r>
              <a:r>
                <a:rPr lang="ru-RU" altLang="ru-RU" sz="2000" b="1" dirty="0" smtClean="0"/>
                <a:t>Е</a:t>
              </a:r>
              <a:endParaRPr lang="ru-RU" altLang="ru-RU" sz="1400" b="1" dirty="0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158" y="3532"/>
              <a:ext cx="3218" cy="35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ru-RU" altLang="ru-RU" sz="1400" b="1" dirty="0" smtClean="0"/>
                <a:t>ФОРМИРОВАНИЕ ЦЕЛЕЙ -   </a:t>
              </a:r>
              <a:r>
                <a:rPr lang="en-US" altLang="ru-RU" sz="1400" b="1" dirty="0" smtClean="0"/>
                <a:t>Z</a:t>
              </a:r>
              <a:endParaRPr lang="ru-RU" altLang="ru-RU" sz="1400" b="1" dirty="0"/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5634" y="2456"/>
              <a:ext cx="1215" cy="2273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ru-RU" altLang="ru-RU" b="1" dirty="0" err="1" smtClean="0">
                  <a:solidFill>
                    <a:schemeClr val="tx2"/>
                  </a:solidFill>
                </a:rPr>
                <a:t>Целевы</a:t>
              </a:r>
              <a:r>
                <a:rPr lang="ru-RU" altLang="ru-RU" b="1" dirty="0" smtClean="0">
                  <a:solidFill>
                    <a:schemeClr val="tx2"/>
                  </a:solidFill>
                </a:rPr>
                <a:t>-</a:t>
              </a:r>
            </a:p>
            <a:p>
              <a:pPr algn="ctr"/>
              <a:r>
                <a:rPr lang="ru-RU" altLang="ru-RU" b="1" dirty="0" smtClean="0">
                  <a:solidFill>
                    <a:schemeClr val="accent2">
                      <a:lumMod val="75000"/>
                    </a:schemeClr>
                  </a:solidFill>
                </a:rPr>
                <a:t>явление и постановка задачи</a:t>
              </a:r>
              <a:endParaRPr lang="ru-RU" altLang="ru-RU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1901" y="6762"/>
              <a:ext cx="5028" cy="28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2158" y="4130"/>
              <a:ext cx="3154" cy="83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ru-RU" altLang="ru-RU" sz="1400" b="1" dirty="0" smtClean="0"/>
                <a:t>ВЫРАБОТКА (ГЕНЕРАЦИЯ) РЕШЕНИЙ </a:t>
              </a:r>
              <a:r>
                <a:rPr lang="ru-RU" altLang="ru-RU" sz="2000" b="1" dirty="0" smtClean="0"/>
                <a:t>Х</a:t>
              </a:r>
              <a:endParaRPr lang="ru-RU" altLang="ru-RU" sz="2000" b="1" dirty="0"/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2158" y="5207"/>
              <a:ext cx="3218" cy="87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ru-RU" altLang="ru-RU" sz="1400" b="1" dirty="0" smtClean="0"/>
                <a:t>ФОРМИРОВАНИЕ КРИТЕРИЕВ ВЫБОРА РЕШЕНИЙ  - </a:t>
              </a:r>
              <a:r>
                <a:rPr lang="ru-RU" altLang="ru-RU" sz="2000" b="1" dirty="0" smtClean="0"/>
                <a:t>К</a:t>
              </a:r>
              <a:endParaRPr lang="ru-RU" altLang="ru-RU" sz="2000" b="1" dirty="0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2287" y="7360"/>
              <a:ext cx="2961" cy="427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ru-RU" altLang="ru-RU" sz="1400" b="1" dirty="0" smtClean="0"/>
                <a:t>ОЦЕНКА И ВЫБОР РЕШЕНИЯ  </a:t>
              </a:r>
              <a:endParaRPr lang="ru-RU" altLang="ru-RU" sz="1400" b="1" dirty="0"/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2673" y="8317"/>
              <a:ext cx="2156" cy="82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ru-RU" altLang="ru-RU" sz="1400" b="1" dirty="0" smtClean="0"/>
                <a:t>СОГЛАСОВАНИЕ И ПРИНЯТИЕ РЕШЕНИЯ</a:t>
              </a:r>
              <a:endParaRPr lang="ru-RU" altLang="ru-RU" sz="1400" b="1" dirty="0"/>
            </a:p>
          </p:txBody>
        </p:sp>
      </p:grp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7143768" y="4929198"/>
            <a:ext cx="1500198" cy="120032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chemeClr val="tx2"/>
                </a:solidFill>
              </a:rPr>
              <a:t>Выработка и принятие </a:t>
            </a:r>
          </a:p>
          <a:p>
            <a:r>
              <a:rPr lang="ru-RU" altLang="ru-RU" b="1" dirty="0">
                <a:solidFill>
                  <a:schemeClr val="tx2"/>
                </a:solidFill>
              </a:rPr>
              <a:t>решения</a:t>
            </a:r>
            <a:endParaRPr lang="ru-RU" altLang="ru-RU" dirty="0">
              <a:solidFill>
                <a:schemeClr val="tx2"/>
              </a:solidFill>
            </a:endParaRPr>
          </a:p>
          <a:p>
            <a:pPr algn="ctr"/>
            <a:endParaRPr lang="ru-RU" altLang="ru-RU" dirty="0">
              <a:solidFill>
                <a:schemeClr val="tx2"/>
              </a:solidFill>
            </a:endParaRPr>
          </a:p>
        </p:txBody>
      </p:sp>
      <p:sp>
        <p:nvSpPr>
          <p:cNvPr id="62" name="Куб 61"/>
          <p:cNvSpPr/>
          <p:nvPr/>
        </p:nvSpPr>
        <p:spPr>
          <a:xfrm>
            <a:off x="642910" y="2071678"/>
            <a:ext cx="1857388" cy="157334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500034" y="38576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Критерии К</a:t>
            </a:r>
            <a:endParaRPr lang="ru-RU" b="1" dirty="0"/>
          </a:p>
        </p:txBody>
      </p:sp>
      <p:sp>
        <p:nvSpPr>
          <p:cNvPr id="66" name="TextBox 65"/>
          <p:cNvSpPr txBox="1"/>
          <p:nvPr/>
        </p:nvSpPr>
        <p:spPr>
          <a:xfrm rot="-2700000">
            <a:off x="1835482" y="3343930"/>
            <a:ext cx="152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Ситуации</a:t>
            </a:r>
            <a:r>
              <a:rPr lang="ru-RU" dirty="0" smtClean="0"/>
              <a:t> Е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 rot="-5400000">
            <a:off x="-843978" y="2708548"/>
            <a:ext cx="235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Альтернативы   Х</a:t>
            </a:r>
            <a:endParaRPr lang="ru-RU" b="1" dirty="0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642910" y="2857496"/>
            <a:ext cx="142876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642910" y="3286124"/>
            <a:ext cx="142876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2071670" y="2500306"/>
            <a:ext cx="428628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V="1">
            <a:off x="2071670" y="2928934"/>
            <a:ext cx="428628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714348" y="2357430"/>
            <a:ext cx="150019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rot="5400000">
            <a:off x="500034" y="3071810"/>
            <a:ext cx="1143802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rot="5400000">
            <a:off x="1070744" y="3071810"/>
            <a:ext cx="1143802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rot="5400000">
            <a:off x="1643836" y="2928140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flipV="1">
            <a:off x="1071538" y="2071678"/>
            <a:ext cx="428628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V="1">
            <a:off x="1643042" y="2071678"/>
            <a:ext cx="428628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-58364" y="5572140"/>
                <a:ext cx="35004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Лучшая альтернатива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/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 smtClean="0"/>
                  <a:t> из</a:t>
                </a:r>
                <a:r>
                  <a:rPr lang="ru-RU" b="1" dirty="0" smtClean="0"/>
                  <a:t> </a:t>
                </a:r>
                <a:r>
                  <a:rPr lang="ru-RU" sz="2400" b="1" dirty="0" smtClean="0"/>
                  <a:t>Х</a:t>
                </a:r>
                <a:endParaRPr lang="ru-RU" sz="2400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364" y="5572140"/>
                <a:ext cx="350043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91" t="-9211" r="-174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единительная линия 32"/>
          <p:cNvCxnSpPr/>
          <p:nvPr/>
        </p:nvCxnSpPr>
        <p:spPr>
          <a:xfrm>
            <a:off x="857224" y="2214554"/>
            <a:ext cx="150019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5400000">
            <a:off x="1786712" y="2785264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Выноска со стрелкой вниз 34"/>
          <p:cNvSpPr/>
          <p:nvPr/>
        </p:nvSpPr>
        <p:spPr>
          <a:xfrm>
            <a:off x="142844" y="4429132"/>
            <a:ext cx="2500330" cy="1000132"/>
          </a:xfrm>
          <a:prstGeom prst="downArrowCallout">
            <a:avLst>
              <a:gd name="adj1" fmla="val 25000"/>
              <a:gd name="adj2" fmla="val 25001"/>
              <a:gd name="adj3" fmla="val 25000"/>
              <a:gd name="adj4" fmla="val 6497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285720" y="442913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Правило оценки и выбора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7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альтернативных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928694"/>
          </a:xfrm>
        </p:spPr>
        <p:txBody>
          <a:bodyPr/>
          <a:lstStyle/>
          <a:p>
            <a:pPr>
              <a:buNone/>
            </a:pPr>
            <a:r>
              <a:rPr lang="ru-RU" sz="2400" dirty="0" smtClean="0"/>
              <a:t>Оценка альтернатив  производится на базе возможной информации о критериях  и предполагаемых состояниях внешней среды</a:t>
            </a:r>
            <a:endParaRPr lang="ru-RU" sz="20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58" y="2357430"/>
          <a:ext cx="8358246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/>
                <a:gridCol w="2214578"/>
                <a:gridCol w="2143140"/>
                <a:gridCol w="2214578"/>
              </a:tblGrid>
              <a:tr h="3708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1" dirty="0"/>
                        <a:t>Критерии </a:t>
                      </a:r>
                      <a:r>
                        <a:rPr lang="ru-RU" sz="1800" b="1" dirty="0" smtClean="0"/>
                        <a:t>К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1" dirty="0"/>
                        <a:t>Состояния </a:t>
                      </a:r>
                      <a:r>
                        <a:rPr lang="ru-RU" sz="1800" b="1" dirty="0" smtClean="0"/>
                        <a:t> Е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/>
                        <a:t>Мощность 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/>
                        <a:t>Шкала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/>
                        <a:t>измерения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/>
                        <a:t>Мощность 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/>
                        <a:t>Описание 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/>
                        <a:t>Один критерий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/>
                        <a:t>Качественная</a:t>
                      </a:r>
                    </a:p>
                    <a:p>
                      <a:pPr algn="ctr"/>
                      <a:r>
                        <a:rPr lang="ru-RU" sz="1800" kern="1200" dirty="0" smtClean="0"/>
                        <a:t>и (или)</a:t>
                      </a:r>
                    </a:p>
                    <a:p>
                      <a:pPr algn="ctr"/>
                      <a:r>
                        <a:rPr lang="ru-RU" sz="1800" kern="1200" dirty="0" smtClean="0"/>
                        <a:t>количественная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/>
                        <a:t>Одно </a:t>
                      </a:r>
                      <a:endParaRPr lang="ru-RU" sz="1800" dirty="0" smtClean="0"/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/>
                        <a:t>состояние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/>
                        <a:t>Определенность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/>
                        <a:t>Много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/>
                        <a:t>критериев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/>
                        <a:t>Много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/>
                        <a:t>состояний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/>
                        <a:t>Риск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/>
                        <a:t>Неопределенность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71802" y="4643446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Тривиальная ЗПР – один критерий,  одно состояние</a:t>
            </a:r>
            <a:endParaRPr lang="ru-RU" dirty="0"/>
          </a:p>
        </p:txBody>
      </p:sp>
      <p:sp>
        <p:nvSpPr>
          <p:cNvPr id="6" name="Куб 5"/>
          <p:cNvSpPr/>
          <p:nvPr/>
        </p:nvSpPr>
        <p:spPr>
          <a:xfrm>
            <a:off x="1785918" y="4929198"/>
            <a:ext cx="857256" cy="1214446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4929198"/>
            <a:ext cx="400110" cy="13573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400" dirty="0" smtClean="0"/>
              <a:t>альтернативы</a:t>
            </a:r>
            <a:endParaRPr lang="ru-RU" sz="1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785918" y="5500702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785918" y="5857892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 flipH="1" flipV="1">
            <a:off x="2428860" y="5286388"/>
            <a:ext cx="214314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 flipH="1" flipV="1">
            <a:off x="2428860" y="5643578"/>
            <a:ext cx="214314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5552528"/>
            <a:ext cx="428628" cy="252134"/>
          </a:xfrm>
          <a:prstGeom prst="rect">
            <a:avLst/>
          </a:prstGeom>
          <a:noFill/>
        </p:spPr>
      </p:pic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214950"/>
            <a:ext cx="214314" cy="285752"/>
          </a:xfrm>
          <a:prstGeom prst="rect">
            <a:avLst/>
          </a:prstGeom>
          <a:noFill/>
        </p:spPr>
      </p:pic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5572140"/>
            <a:ext cx="170260" cy="261938"/>
          </a:xfrm>
          <a:prstGeom prst="rect">
            <a:avLst/>
          </a:prstGeom>
          <a:noFill/>
        </p:spPr>
      </p:pic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8139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857892"/>
            <a:ext cx="252413" cy="265698"/>
          </a:xfrm>
          <a:prstGeom prst="rect">
            <a:avLst/>
          </a:prstGeom>
          <a:noFill/>
        </p:spPr>
      </p:pic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416258"/>
              </p:ext>
            </p:extLst>
          </p:nvPr>
        </p:nvGraphicFramePr>
        <p:xfrm>
          <a:off x="4071934" y="5214950"/>
          <a:ext cx="2754216" cy="73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r:id="rId7" imgW="1397000" imgH="368300" progId="">
                  <p:embed/>
                </p:oleObj>
              </mc:Choice>
              <mc:Fallback>
                <p:oleObj r:id="rId7" imgW="1397000" imgH="3683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5214950"/>
                        <a:ext cx="2754216" cy="7307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929330"/>
            <a:ext cx="142876" cy="357190"/>
          </a:xfrm>
          <a:prstGeom prst="rect">
            <a:avLst/>
          </a:prstGeom>
          <a:noFill/>
        </p:spPr>
      </p:pic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8147" name="Picture 19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0247" y="6215082"/>
            <a:ext cx="125731" cy="285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6994525" cy="1069975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Основная цель проведения </a:t>
            </a:r>
            <a:r>
              <a:rPr lang="ru-RU" sz="3200" dirty="0" err="1" smtClean="0"/>
              <a:t>вебинаров</a:t>
            </a:r>
            <a:endParaRPr lang="ru-RU" sz="3200" dirty="0"/>
          </a:p>
        </p:txBody>
      </p:sp>
      <p:sp>
        <p:nvSpPr>
          <p:cNvPr id="28674" name="Объект 2"/>
          <p:cNvSpPr>
            <a:spLocks noGrp="1"/>
          </p:cNvSpPr>
          <p:nvPr>
            <p:ph idx="1"/>
          </p:nvPr>
        </p:nvSpPr>
        <p:spPr>
          <a:xfrm>
            <a:off x="611188" y="2276475"/>
            <a:ext cx="8229600" cy="35575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dirty="0" smtClean="0"/>
              <a:t>Цель </a:t>
            </a:r>
            <a:r>
              <a:rPr lang="ru-RU" dirty="0" err="1" smtClean="0"/>
              <a:t>вебинаров</a:t>
            </a:r>
            <a:r>
              <a:rPr lang="ru-RU" dirty="0" smtClean="0"/>
              <a:t> курса «Теория принятия решений» состоит в изложении вопросов обоснования выбора решений задач, возникающих перед субъектами управления, направленных на выработку навыков применения методов, моделей и алгоритмов поиска  наилучших решений.</a:t>
            </a:r>
          </a:p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69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Тривиальные ЗПР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28736"/>
            <a:ext cx="635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Пример1.</a:t>
            </a:r>
          </a:p>
          <a:p>
            <a:r>
              <a:rPr lang="ru-RU" dirty="0" smtClean="0"/>
              <a:t>Для отправки на соревнования по легкой атлетике (прыжки в длину) претендуют три спортсмена: Иванов, Петров, Сидоров. Их результаты на тренировках приведены в таблице. Кого следует отправить?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929322" y="1500174"/>
          <a:ext cx="31432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94"/>
                <a:gridCol w="1074610"/>
                <a:gridCol w="113996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Альтер.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Ф.И.О.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Иванов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7, 9 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7, 5 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Сидоров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7, 95 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000372"/>
            <a:ext cx="885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Пример 2.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  <a:p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Фирма должна отправить кровати с двух складов в два магазина. На складах имеется соответственно 3 и 5 кроватей, а в магазины требуется соответственно 4 и 4 кровати. Стоимость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руб.) перевозки одной кровати с каждого склада в каждый магазин приведены в таблице. 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99789"/>
              </p:ext>
            </p:extLst>
          </p:nvPr>
        </p:nvGraphicFramePr>
        <p:xfrm>
          <a:off x="142844" y="4572008"/>
          <a:ext cx="2928958" cy="1731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60"/>
                <a:gridCol w="686586"/>
                <a:gridCol w="813612"/>
              </a:tblGrid>
              <a:tr h="46669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Возможности складов</a:t>
                      </a:r>
                    </a:p>
                    <a:p>
                      <a:pPr algn="ctr"/>
                      <a:endParaRPr lang="ru-RU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Потребности магазинов</a:t>
                      </a:r>
                      <a:endParaRPr lang="ru-RU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2101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3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5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57554" y="4500570"/>
            <a:ext cx="57864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Какой план перевозки кроватей обеспечивает минимальные затраты на их поставку от поставщиков к потребителям?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286116" y="5572140"/>
          <a:ext cx="12858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586"/>
                <a:gridCol w="599298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4929190" y="5572140"/>
          <a:ext cx="12858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14380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928802"/>
            <a:ext cx="214314" cy="285752"/>
          </a:xfrm>
          <a:prstGeom prst="rect">
            <a:avLst/>
          </a:prstGeom>
          <a:noFill/>
        </p:spPr>
      </p:pic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932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2285992"/>
            <a:ext cx="214314" cy="267893"/>
          </a:xfrm>
          <a:prstGeom prst="rect">
            <a:avLst/>
          </a:prstGeom>
          <a:noFill/>
        </p:spPr>
      </p:pic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2643182"/>
            <a:ext cx="228602" cy="285752"/>
          </a:xfrm>
          <a:prstGeom prst="rect">
            <a:avLst/>
          </a:prstGeom>
          <a:noFill/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286388"/>
            <a:ext cx="214314" cy="285752"/>
          </a:xfrm>
          <a:prstGeom prst="rect">
            <a:avLst/>
          </a:prstGeom>
          <a:noFill/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5286388"/>
            <a:ext cx="214314" cy="267893"/>
          </a:xfrm>
          <a:prstGeom prst="rect">
            <a:avLst/>
          </a:prstGeom>
          <a:noFill/>
        </p:spPr>
      </p:pic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6572264" y="5286388"/>
          <a:ext cx="236049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681"/>
                <a:gridCol w="142681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Альтер.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Исход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3+4+20=27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9+16+5=30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214314" cy="285752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6072206"/>
            <a:ext cx="214314" cy="2678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Многокритериальные ЗПР в условиях определенности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4781128"/>
          </a:xfrm>
        </p:spPr>
        <p:txBody>
          <a:bodyPr/>
          <a:lstStyle/>
          <a:p>
            <a:pPr>
              <a:buNone/>
            </a:pPr>
            <a:r>
              <a:rPr lang="ru-RU" sz="2400" dirty="0" smtClean="0"/>
              <a:t>      Много критериев,  качественная и (или) количественная шкала измерения критериев, одно состояние внешней среды </a:t>
            </a:r>
            <a:r>
              <a:rPr lang="en-US" sz="2400" i="1" dirty="0" smtClean="0"/>
              <a:t>e</a:t>
            </a:r>
            <a:r>
              <a:rPr lang="ru-RU" sz="2400" dirty="0" smtClean="0"/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Куб 3"/>
          <p:cNvSpPr/>
          <p:nvPr/>
        </p:nvSpPr>
        <p:spPr>
          <a:xfrm>
            <a:off x="1071538" y="3714752"/>
            <a:ext cx="1785950" cy="1785950"/>
          </a:xfrm>
          <a:prstGeom prst="cube">
            <a:avLst>
              <a:gd name="adj" fmla="val 1433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4143380"/>
            <a:ext cx="214314" cy="285752"/>
          </a:xfrm>
          <a:prstGeom prst="rect">
            <a:avLst/>
          </a:prstGeom>
          <a:noFill/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4643446"/>
            <a:ext cx="170260" cy="261938"/>
          </a:xfrm>
          <a:prstGeom prst="rect">
            <a:avLst/>
          </a:prstGeom>
          <a:noFill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5143512"/>
            <a:ext cx="252413" cy="26569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 rot="-5400000">
            <a:off x="-779780" y="4637377"/>
            <a:ext cx="235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Альтернативы   Х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8662" y="59293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Критерии К</a:t>
            </a:r>
            <a:endParaRPr lang="ru-RU" b="1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071538" y="4500570"/>
            <a:ext cx="150019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071538" y="5072074"/>
            <a:ext cx="150019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571736" y="4857760"/>
            <a:ext cx="285752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2571736" y="4286256"/>
            <a:ext cx="285752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rot="5400000">
            <a:off x="750861" y="4749809"/>
            <a:ext cx="150019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1393803" y="4749809"/>
            <a:ext cx="150019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1500166" y="3714752"/>
            <a:ext cx="285752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2143108" y="3714752"/>
            <a:ext cx="285752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5643578"/>
            <a:ext cx="214314" cy="294682"/>
          </a:xfrm>
          <a:prstGeom prst="rect">
            <a:avLst/>
          </a:prstGeom>
          <a:noFill/>
        </p:spPr>
      </p:pic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5643578"/>
            <a:ext cx="209550" cy="261938"/>
          </a:xfrm>
          <a:prstGeom prst="rect">
            <a:avLst/>
          </a:prstGeom>
          <a:noFill/>
        </p:spPr>
      </p:pic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325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4643446"/>
            <a:ext cx="821537" cy="328615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0" y="228599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таких ЗПР исход альтернативы        по критерию          оценивается через  </a:t>
            </a:r>
            <a:r>
              <a:rPr lang="ru-RU" dirty="0" err="1" smtClean="0"/>
              <a:t>критериальные</a:t>
            </a:r>
            <a:r>
              <a:rPr lang="ru-RU" dirty="0" smtClean="0"/>
              <a:t>     оценки                   . Необходимо выбрать модель оценки альтернатив на множестве критериев и по матрице исходов </a:t>
            </a:r>
            <a:r>
              <a:rPr lang="en-US" b="1" dirty="0" smtClean="0"/>
              <a:t>Y</a:t>
            </a:r>
            <a:r>
              <a:rPr lang="ru-RU" dirty="0" smtClean="0"/>
              <a:t>   определить             ,       сделать выбор              . </a:t>
            </a: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2357430"/>
            <a:ext cx="216695" cy="333376"/>
          </a:xfrm>
          <a:prstGeom prst="rect">
            <a:avLst/>
          </a:prstGeom>
          <a:noFill/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2357430"/>
            <a:ext cx="259774" cy="357190"/>
          </a:xfrm>
          <a:prstGeom prst="rect">
            <a:avLst/>
          </a:prstGeom>
          <a:noFill/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2643182"/>
            <a:ext cx="821537" cy="328615"/>
          </a:xfrm>
          <a:prstGeom prst="rect">
            <a:avLst/>
          </a:prstGeom>
          <a:noFill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5643578"/>
            <a:ext cx="214314" cy="267893"/>
          </a:xfrm>
          <a:prstGeom prst="rect">
            <a:avLst/>
          </a:prstGeom>
          <a:noFill/>
        </p:spPr>
      </p:pic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" name="Куб 43"/>
          <p:cNvSpPr/>
          <p:nvPr/>
        </p:nvSpPr>
        <p:spPr>
          <a:xfrm>
            <a:off x="4143372" y="3786190"/>
            <a:ext cx="1000132" cy="1643074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pic>
        <p:nvPicPr>
          <p:cNvPr id="98315" name="Picture 1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5286388"/>
            <a:ext cx="142876" cy="357190"/>
          </a:xfrm>
          <a:prstGeom prst="rect">
            <a:avLst/>
          </a:prstGeom>
          <a:noFill/>
        </p:spPr>
      </p:pic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5214950"/>
            <a:ext cx="142876" cy="357190"/>
          </a:xfrm>
          <a:prstGeom prst="rect">
            <a:avLst/>
          </a:prstGeom>
          <a:noFill/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4071942"/>
            <a:ext cx="214314" cy="285752"/>
          </a:xfrm>
          <a:prstGeom prst="rect">
            <a:avLst/>
          </a:prstGeom>
          <a:noFill/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4643446"/>
            <a:ext cx="170260" cy="261938"/>
          </a:xfrm>
          <a:prstGeom prst="rect">
            <a:avLst/>
          </a:prstGeom>
          <a:noFill/>
        </p:spPr>
      </p:pic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072074"/>
            <a:ext cx="252413" cy="265698"/>
          </a:xfrm>
          <a:prstGeom prst="rect">
            <a:avLst/>
          </a:prstGeom>
          <a:noFill/>
        </p:spPr>
      </p:pic>
      <p:cxnSp>
        <p:nvCxnSpPr>
          <p:cNvPr id="52" name="Прямая соединительная линия 51"/>
          <p:cNvCxnSpPr/>
          <p:nvPr/>
        </p:nvCxnSpPr>
        <p:spPr>
          <a:xfrm>
            <a:off x="4143372" y="450057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5400000" flipH="1" flipV="1">
            <a:off x="4929190" y="4286256"/>
            <a:ext cx="214314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4143372" y="500063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rot="5400000" flipH="1" flipV="1">
            <a:off x="4929190" y="4786322"/>
            <a:ext cx="214314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8318" name="Picture 14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5572140"/>
            <a:ext cx="174309" cy="311266"/>
          </a:xfrm>
          <a:prstGeom prst="rect">
            <a:avLst/>
          </a:prstGeom>
          <a:noFill/>
        </p:spPr>
      </p:pic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8331" name="Picture 27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4500570"/>
            <a:ext cx="2895600" cy="314325"/>
          </a:xfrm>
          <a:prstGeom prst="rect">
            <a:avLst/>
          </a:prstGeom>
          <a:noFill/>
        </p:spPr>
      </p:pic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8333" name="Picture 29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43900" y="2901030"/>
            <a:ext cx="681038" cy="266030"/>
          </a:xfrm>
          <a:prstGeom prst="rect">
            <a:avLst/>
          </a:prstGeom>
          <a:noFill/>
        </p:spPr>
      </p:pic>
      <p:pic>
        <p:nvPicPr>
          <p:cNvPr id="80" name="Picture 29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4810" y="4643446"/>
            <a:ext cx="681038" cy="266030"/>
          </a:xfrm>
          <a:prstGeom prst="rect">
            <a:avLst/>
          </a:prstGeom>
          <a:noFill/>
        </p:spPr>
      </p:pic>
      <p:sp>
        <p:nvSpPr>
          <p:cNvPr id="81" name="Стрелка вправо 80"/>
          <p:cNvSpPr/>
          <p:nvPr/>
        </p:nvSpPr>
        <p:spPr>
          <a:xfrm>
            <a:off x="3143240" y="4643446"/>
            <a:ext cx="35719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Стрелка вправо 81"/>
          <p:cNvSpPr/>
          <p:nvPr/>
        </p:nvSpPr>
        <p:spPr>
          <a:xfrm>
            <a:off x="5357818" y="4572008"/>
            <a:ext cx="35719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33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8335" name="Picture 31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3180225"/>
            <a:ext cx="571504" cy="277348"/>
          </a:xfrm>
          <a:prstGeom prst="rect">
            <a:avLst/>
          </a:prstGeom>
          <a:noFill/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72330" y="4786322"/>
            <a:ext cx="170260" cy="261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442" y="142852"/>
            <a:ext cx="6348790" cy="1070992"/>
          </a:xfrm>
        </p:spPr>
        <p:txBody>
          <a:bodyPr/>
          <a:lstStyle/>
          <a:p>
            <a:r>
              <a:rPr lang="ru-RU" dirty="0" smtClean="0"/>
              <a:t>Способы решения многокритериальных   ЗПР</a:t>
            </a:r>
            <a:endParaRPr lang="ru-RU" dirty="0"/>
          </a:p>
        </p:txBody>
      </p:sp>
      <p:grpSp>
        <p:nvGrpSpPr>
          <p:cNvPr id="4" name="Group 12"/>
          <p:cNvGrpSpPr>
            <a:grpSpLocks noGrp="1"/>
          </p:cNvGrpSpPr>
          <p:nvPr/>
        </p:nvGrpSpPr>
        <p:grpSpPr bwMode="auto">
          <a:xfrm>
            <a:off x="0" y="1428736"/>
            <a:ext cx="5572132" cy="5072098"/>
            <a:chOff x="1050" y="3268"/>
            <a:chExt cx="6409" cy="6468"/>
          </a:xfrm>
        </p:grpSpPr>
        <p:sp>
          <p:nvSpPr>
            <p:cNvPr id="6" name="AutoShape 14"/>
            <p:cNvSpPr>
              <a:spLocks noChangeArrowheads="1"/>
            </p:cNvSpPr>
            <p:nvPr/>
          </p:nvSpPr>
          <p:spPr bwMode="auto">
            <a:xfrm>
              <a:off x="3186" y="3268"/>
              <a:ext cx="2216" cy="688"/>
            </a:xfrm>
            <a:prstGeom prst="flowChartTermina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050" b="1" dirty="0"/>
                <a:t>КРИТЕРИАЛЬНЫЕ </a:t>
              </a:r>
            </a:p>
            <a:p>
              <a:pPr algn="ctr"/>
              <a:r>
                <a:rPr lang="ru-RU" altLang="ru-RU" sz="1050" b="1" dirty="0"/>
                <a:t>ЗАДАЧИ ВЫБОРА</a:t>
              </a:r>
              <a:endParaRPr lang="ru-RU" altLang="ru-RU" sz="1050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307" y="4148"/>
              <a:ext cx="2591" cy="459"/>
            </a:xfrm>
            <a:prstGeom prst="flowChartTermina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050" b="1" dirty="0"/>
                <a:t>Однокритериальные</a:t>
              </a:r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4996" y="4174"/>
              <a:ext cx="2463" cy="437"/>
            </a:xfrm>
            <a:prstGeom prst="flowChartTermina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050" b="1" dirty="0"/>
                <a:t>Многокритериальные</a:t>
              </a:r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1577" y="4833"/>
              <a:ext cx="2051" cy="730"/>
            </a:xfrm>
            <a:prstGeom prst="flowChartTermina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100" b="1" dirty="0" err="1"/>
                <a:t>Разноважные</a:t>
              </a:r>
              <a:endParaRPr lang="ru-RU" altLang="ru-RU" sz="1100" b="1" dirty="0"/>
            </a:p>
            <a:p>
              <a:pPr algn="ctr"/>
              <a:r>
                <a:rPr lang="ru-RU" altLang="ru-RU" sz="1100" b="1" dirty="0"/>
                <a:t>критерии</a:t>
              </a:r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5089" y="4833"/>
              <a:ext cx="2052" cy="753"/>
            </a:xfrm>
            <a:prstGeom prst="flowChartTermina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100" b="1" dirty="0" err="1"/>
                <a:t>Равноважные</a:t>
              </a:r>
              <a:endParaRPr lang="ru-RU" altLang="ru-RU" sz="1100" b="1" dirty="0"/>
            </a:p>
            <a:p>
              <a:pPr algn="ctr"/>
              <a:r>
                <a:rPr lang="ru-RU" altLang="ru-RU" sz="1100" b="1" dirty="0"/>
                <a:t>критерии</a:t>
              </a:r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1050" y="7231"/>
              <a:ext cx="2409" cy="1171"/>
            </a:xfrm>
            <a:prstGeom prst="flowChartMultidocumen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Symbol" pitchFamily="18" charset="2"/>
                <a:buChar char="·"/>
              </a:pPr>
              <a:r>
                <a:rPr lang="ru-RU" altLang="ru-RU" sz="1100" dirty="0"/>
                <a:t>аддитивное;</a:t>
              </a:r>
            </a:p>
            <a:p>
              <a:pPr>
                <a:buFont typeface="Symbol" pitchFamily="18" charset="2"/>
                <a:buChar char="·"/>
              </a:pPr>
              <a:r>
                <a:rPr lang="ru-RU" altLang="ru-RU" sz="1100" dirty="0"/>
                <a:t>мультипликативное;</a:t>
              </a:r>
            </a:p>
            <a:p>
              <a:pPr>
                <a:buFont typeface="Symbol" pitchFamily="18" charset="2"/>
                <a:buChar char="·"/>
              </a:pPr>
              <a:r>
                <a:rPr lang="ru-RU" altLang="ru-RU" sz="1100" dirty="0" err="1"/>
                <a:t>максиминное</a:t>
              </a:r>
              <a:endParaRPr lang="ru-RU" altLang="ru-RU" sz="1100" dirty="0"/>
            </a:p>
          </p:txBody>
        </p:sp>
        <p:sp>
          <p:nvSpPr>
            <p:cNvPr id="12" name="AutoShape 20"/>
            <p:cNvSpPr>
              <a:spLocks noChangeArrowheads="1"/>
            </p:cNvSpPr>
            <p:nvPr/>
          </p:nvSpPr>
          <p:spPr bwMode="auto">
            <a:xfrm>
              <a:off x="1084" y="5891"/>
              <a:ext cx="1415" cy="959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050" b="1" dirty="0"/>
                <a:t>Свертывание</a:t>
              </a:r>
            </a:p>
            <a:p>
              <a:pPr algn="ctr"/>
              <a:r>
                <a:rPr lang="ru-RU" altLang="ru-RU" sz="1050" b="1" dirty="0"/>
                <a:t>критериев</a:t>
              </a:r>
            </a:p>
            <a:p>
              <a:pPr algn="ctr"/>
              <a:r>
                <a:rPr lang="ru-RU" altLang="ru-RU" sz="1050" b="1" dirty="0"/>
                <a:t>в один</a:t>
              </a:r>
            </a:p>
          </p:txBody>
        </p:sp>
        <p:sp>
          <p:nvSpPr>
            <p:cNvPr id="13" name="AutoShape 21"/>
            <p:cNvSpPr>
              <a:spLocks noChangeArrowheads="1"/>
            </p:cNvSpPr>
            <p:nvPr/>
          </p:nvSpPr>
          <p:spPr bwMode="auto">
            <a:xfrm>
              <a:off x="2612" y="5891"/>
              <a:ext cx="1330" cy="987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050" b="1" dirty="0"/>
                <a:t>Приоритет</a:t>
              </a:r>
            </a:p>
            <a:p>
              <a:pPr algn="ctr"/>
              <a:r>
                <a:rPr lang="ru-RU" altLang="ru-RU" sz="1050" b="1" dirty="0"/>
                <a:t>важнейшего</a:t>
              </a:r>
            </a:p>
            <a:p>
              <a:pPr algn="ctr"/>
              <a:r>
                <a:rPr lang="ru-RU" altLang="ru-RU" sz="1050" b="1" dirty="0"/>
                <a:t>критерия</a:t>
              </a:r>
            </a:p>
          </p:txBody>
        </p:sp>
        <p:sp>
          <p:nvSpPr>
            <p:cNvPr id="14" name="AutoShape 22"/>
            <p:cNvSpPr>
              <a:spLocks noChangeArrowheads="1"/>
            </p:cNvSpPr>
            <p:nvPr/>
          </p:nvSpPr>
          <p:spPr bwMode="auto">
            <a:xfrm>
              <a:off x="4055" y="5891"/>
              <a:ext cx="1633" cy="1010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050" b="1" dirty="0"/>
                <a:t>Задание уровней</a:t>
              </a:r>
            </a:p>
            <a:p>
              <a:pPr algn="ctr"/>
              <a:r>
                <a:rPr lang="ru-RU" altLang="ru-RU" sz="1050" b="1" dirty="0"/>
                <a:t>притязаний</a:t>
              </a:r>
            </a:p>
            <a:p>
              <a:pPr algn="ctr"/>
              <a:r>
                <a:rPr lang="ru-RU" altLang="ru-RU" sz="1050" b="1" dirty="0"/>
                <a:t>или целевой </a:t>
              </a:r>
            </a:p>
            <a:p>
              <a:pPr algn="ctr"/>
              <a:r>
                <a:rPr lang="ru-RU" altLang="ru-RU" sz="1050" b="1" dirty="0"/>
                <a:t>точки</a:t>
              </a:r>
            </a:p>
          </p:txBody>
        </p:sp>
        <p:sp>
          <p:nvSpPr>
            <p:cNvPr id="15" name="AutoShape 23"/>
            <p:cNvSpPr>
              <a:spLocks noChangeArrowheads="1"/>
            </p:cNvSpPr>
            <p:nvPr/>
          </p:nvSpPr>
          <p:spPr bwMode="auto">
            <a:xfrm>
              <a:off x="5802" y="5891"/>
              <a:ext cx="1575" cy="995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050" b="1" dirty="0"/>
                <a:t>Отбор</a:t>
              </a:r>
            </a:p>
            <a:p>
              <a:pPr algn="ctr"/>
              <a:r>
                <a:rPr lang="ru-RU" altLang="ru-RU" sz="1050" b="1" dirty="0" err="1" smtClean="0"/>
                <a:t>недоминируемых</a:t>
              </a:r>
              <a:endParaRPr lang="ru-RU" altLang="ru-RU" sz="1050" b="1" dirty="0"/>
            </a:p>
            <a:p>
              <a:pPr algn="ctr"/>
              <a:r>
                <a:rPr lang="ru-RU" altLang="ru-RU" sz="1050" b="1" dirty="0"/>
                <a:t>альтернатив</a:t>
              </a:r>
            </a:p>
          </p:txBody>
        </p:sp>
        <p:sp>
          <p:nvSpPr>
            <p:cNvPr id="16" name="AutoShape 24"/>
            <p:cNvSpPr>
              <a:spLocks noChangeArrowheads="1"/>
            </p:cNvSpPr>
            <p:nvPr/>
          </p:nvSpPr>
          <p:spPr bwMode="auto">
            <a:xfrm>
              <a:off x="2900" y="8321"/>
              <a:ext cx="2963" cy="1415"/>
            </a:xfrm>
            <a:prstGeom prst="flowChartMultidocumen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Symbol" pitchFamily="18" charset="2"/>
                <a:buChar char="·"/>
              </a:pPr>
              <a:r>
                <a:rPr lang="ru-RU" altLang="ru-RU" sz="1100" dirty="0"/>
                <a:t>условная оптимизация;</a:t>
              </a:r>
            </a:p>
            <a:p>
              <a:pPr>
                <a:buFont typeface="Symbol" pitchFamily="18" charset="2"/>
                <a:buChar char="·"/>
              </a:pPr>
              <a:r>
                <a:rPr lang="ru-RU" altLang="ru-RU" sz="1100" dirty="0"/>
                <a:t>оптимизация с нежесткими </a:t>
              </a:r>
            </a:p>
            <a:p>
              <a:r>
                <a:rPr lang="ru-RU" altLang="ru-RU" sz="1100" dirty="0"/>
                <a:t>   ограничениями;</a:t>
              </a:r>
            </a:p>
            <a:p>
              <a:pPr>
                <a:buFont typeface="Symbol" pitchFamily="18" charset="2"/>
                <a:buChar char="·"/>
              </a:pPr>
              <a:r>
                <a:rPr lang="ru-RU" altLang="ru-RU" sz="1100" dirty="0"/>
                <a:t>метод уступок</a:t>
              </a:r>
            </a:p>
            <a:p>
              <a:endParaRPr lang="ru-RU" altLang="ru-RU" dirty="0"/>
            </a:p>
          </p:txBody>
        </p:sp>
        <p:sp>
          <p:nvSpPr>
            <p:cNvPr id="17" name="AutoShape 25"/>
            <p:cNvSpPr>
              <a:spLocks noChangeArrowheads="1"/>
            </p:cNvSpPr>
            <p:nvPr/>
          </p:nvSpPr>
          <p:spPr bwMode="auto">
            <a:xfrm>
              <a:off x="4091" y="7231"/>
              <a:ext cx="1543" cy="820"/>
            </a:xfrm>
            <a:prstGeom prst="flowChartMultidocumen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100" dirty="0"/>
                <a:t>минимизации</a:t>
              </a:r>
            </a:p>
            <a:p>
              <a:pPr algn="ctr"/>
              <a:r>
                <a:rPr lang="ru-RU" altLang="ru-RU" sz="1100" dirty="0"/>
                <a:t>расстояний</a:t>
              </a:r>
            </a:p>
            <a:p>
              <a:endParaRPr lang="ru-RU" altLang="ru-RU" dirty="0"/>
            </a:p>
          </p:txBody>
        </p:sp>
        <p:sp>
          <p:nvSpPr>
            <p:cNvPr id="18" name="AutoShape 26"/>
            <p:cNvSpPr>
              <a:spLocks noChangeArrowheads="1"/>
            </p:cNvSpPr>
            <p:nvPr/>
          </p:nvSpPr>
          <p:spPr bwMode="auto">
            <a:xfrm>
              <a:off x="5837" y="7231"/>
              <a:ext cx="1363" cy="775"/>
            </a:xfrm>
            <a:prstGeom prst="flowChartMultidocumen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ru-RU" sz="1100" dirty="0"/>
                <a:t>множество </a:t>
              </a:r>
            </a:p>
            <a:p>
              <a:r>
                <a:rPr lang="ru-RU" altLang="ru-RU" sz="1100" dirty="0"/>
                <a:t>Парето</a:t>
              </a:r>
            </a:p>
            <a:p>
              <a:endParaRPr lang="ru-RU" altLang="ru-RU" dirty="0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4820" y="3978"/>
              <a:ext cx="37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 flipH="1">
              <a:off x="3387" y="3958"/>
              <a:ext cx="420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 flipH="1">
              <a:off x="3620" y="4588"/>
              <a:ext cx="1690" cy="6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6150" y="4588"/>
              <a:ext cx="0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H="1">
              <a:off x="1820" y="5558"/>
              <a:ext cx="50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2870" y="5558"/>
              <a:ext cx="44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 rot="261557" flipH="1">
              <a:off x="4880" y="5568"/>
              <a:ext cx="880" cy="3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6190" y="5578"/>
              <a:ext cx="370" cy="3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1760" y="6848"/>
              <a:ext cx="0" cy="5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3690" y="6868"/>
              <a:ext cx="0" cy="1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4820" y="6888"/>
              <a:ext cx="0" cy="4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6490" y="6878"/>
              <a:ext cx="0" cy="4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V="1">
              <a:off x="1383" y="4528"/>
              <a:ext cx="0" cy="1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857884" y="1785926"/>
            <a:ext cx="3143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1.Свернуть критерии в один и перейти к тривиальной задаче</a:t>
            </a:r>
          </a:p>
          <a:p>
            <a:r>
              <a:rPr lang="ru-RU" dirty="0" smtClean="0"/>
              <a:t>2. Применить известные схемы поиска компромиссных решений задач векторной оптимизации </a:t>
            </a:r>
          </a:p>
          <a:p>
            <a:r>
              <a:rPr lang="ru-RU" dirty="0" smtClean="0"/>
              <a:t>3. применить известные методы решения многокритериальных ЗПР на основе четкого и нечеткого отношения предпочтения альтернатив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85" y="197768"/>
            <a:ext cx="7364935" cy="1070992"/>
          </a:xfrm>
        </p:spPr>
        <p:txBody>
          <a:bodyPr/>
          <a:lstStyle/>
          <a:p>
            <a:r>
              <a:rPr lang="ru-RU" altLang="ru-RU" sz="3200" dirty="0"/>
              <a:t>Формализация системы предпочтений в задачах принятия решений</a:t>
            </a:r>
            <a:endParaRPr lang="ru-RU" sz="3200" dirty="0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2202" y="1643050"/>
            <a:ext cx="6568429" cy="4954301"/>
            <a:chOff x="1077" y="2335"/>
            <a:chExt cx="6302" cy="4540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1077" y="2930"/>
              <a:ext cx="651" cy="1444"/>
              <a:chOff x="1737" y="1680"/>
              <a:chExt cx="651" cy="1444"/>
            </a:xfrm>
          </p:grpSpPr>
          <p:sp>
            <p:nvSpPr>
              <p:cNvPr id="100" name="Text Box 49"/>
              <p:cNvSpPr txBox="1">
                <a:spLocks noChangeArrowheads="1"/>
              </p:cNvSpPr>
              <p:nvPr/>
            </p:nvSpPr>
            <p:spPr bwMode="auto">
              <a:xfrm>
                <a:off x="1800" y="1680"/>
                <a:ext cx="52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101" name="Text Box 50"/>
              <p:cNvSpPr txBox="1">
                <a:spLocks noChangeArrowheads="1"/>
              </p:cNvSpPr>
              <p:nvPr/>
            </p:nvSpPr>
            <p:spPr bwMode="auto">
              <a:xfrm>
                <a:off x="1810" y="2236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102" name="Text Box 51"/>
              <p:cNvSpPr txBox="1">
                <a:spLocks noChangeArrowheads="1"/>
              </p:cNvSpPr>
              <p:nvPr/>
            </p:nvSpPr>
            <p:spPr bwMode="auto">
              <a:xfrm>
                <a:off x="1800" y="2660"/>
                <a:ext cx="58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103" name="Text Box 52"/>
              <p:cNvSpPr txBox="1">
                <a:spLocks noChangeArrowheads="1"/>
              </p:cNvSpPr>
              <p:nvPr/>
            </p:nvSpPr>
            <p:spPr bwMode="auto">
              <a:xfrm>
                <a:off x="1747" y="203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104" name="Text Box 53"/>
              <p:cNvSpPr txBox="1">
                <a:spLocks noChangeArrowheads="1"/>
              </p:cNvSpPr>
              <p:nvPr/>
            </p:nvSpPr>
            <p:spPr bwMode="auto">
              <a:xfrm>
                <a:off x="1737" y="251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</p:grp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654" y="4330"/>
              <a:ext cx="1535" cy="525"/>
              <a:chOff x="1654" y="4330"/>
              <a:chExt cx="1535" cy="525"/>
            </a:xfrm>
          </p:grpSpPr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1654" y="4349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95" name="Text Box 57"/>
              <p:cNvSpPr txBox="1">
                <a:spLocks noChangeArrowheads="1"/>
              </p:cNvSpPr>
              <p:nvPr/>
            </p:nvSpPr>
            <p:spPr bwMode="auto">
              <a:xfrm>
                <a:off x="2172" y="4330"/>
                <a:ext cx="528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2661" y="4349"/>
                <a:ext cx="52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97" name="Text Box 59"/>
              <p:cNvSpPr txBox="1">
                <a:spLocks noChangeArrowheads="1"/>
              </p:cNvSpPr>
              <p:nvPr/>
            </p:nvSpPr>
            <p:spPr bwMode="auto">
              <a:xfrm>
                <a:off x="1802" y="4389"/>
                <a:ext cx="602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2338" y="4389"/>
                <a:ext cx="603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99" name="AutoShape 61"/>
              <p:cNvSpPr>
                <a:spLocks/>
              </p:cNvSpPr>
              <p:nvPr/>
            </p:nvSpPr>
            <p:spPr bwMode="auto">
              <a:xfrm rot="-5400000">
                <a:off x="2400" y="4080"/>
                <a:ext cx="140" cy="1410"/>
              </a:xfrm>
              <a:prstGeom prst="leftBrace">
                <a:avLst>
                  <a:gd name="adj1" fmla="val 839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/>
              </a:p>
            </p:txBody>
          </p:sp>
        </p:grpSp>
        <p:sp>
          <p:nvSpPr>
            <p:cNvPr id="8" name="Text Box 62"/>
            <p:cNvSpPr txBox="1">
              <a:spLocks noChangeArrowheads="1"/>
            </p:cNvSpPr>
            <p:nvPr/>
          </p:nvSpPr>
          <p:spPr bwMode="auto">
            <a:xfrm>
              <a:off x="1620" y="4760"/>
              <a:ext cx="143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endParaRPr lang="ru-RU" altLang="ru-RU" sz="800" b="1" dirty="0"/>
            </a:p>
            <a:p>
              <a:pPr algn="ctr"/>
              <a:r>
                <a:rPr lang="ru-RU" altLang="ru-RU" sz="1200" dirty="0"/>
                <a:t>Ситуации</a:t>
              </a:r>
            </a:p>
          </p:txBody>
        </p:sp>
        <p:sp>
          <p:nvSpPr>
            <p:cNvPr id="9" name="AutoShape 63"/>
            <p:cNvSpPr>
              <a:spLocks noChangeArrowheads="1"/>
            </p:cNvSpPr>
            <p:nvPr/>
          </p:nvSpPr>
          <p:spPr bwMode="auto">
            <a:xfrm flipV="1">
              <a:off x="2805" y="4880"/>
              <a:ext cx="940" cy="180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2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1 w 21600"/>
                <a:gd name="T13" fmla="*/ 2880 h 21600"/>
                <a:gd name="T14" fmla="*/ 18222 w 21600"/>
                <a:gd name="T15" fmla="*/ 92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010" y="3790"/>
              <a:ext cx="967" cy="944"/>
              <a:chOff x="3920" y="2475"/>
              <a:chExt cx="967" cy="944"/>
            </a:xfrm>
          </p:grpSpPr>
          <p:sp>
            <p:nvSpPr>
              <p:cNvPr id="89" name="Text Box 65"/>
              <p:cNvSpPr txBox="1">
                <a:spLocks noChangeArrowheads="1"/>
              </p:cNvSpPr>
              <p:nvPr/>
            </p:nvSpPr>
            <p:spPr bwMode="auto">
              <a:xfrm>
                <a:off x="3920" y="2955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90" name="Text Box 66"/>
              <p:cNvSpPr txBox="1">
                <a:spLocks noChangeArrowheads="1"/>
              </p:cNvSpPr>
              <p:nvPr/>
            </p:nvSpPr>
            <p:spPr bwMode="auto">
              <a:xfrm>
                <a:off x="4160" y="2715"/>
                <a:ext cx="548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91" name="Text Box 67"/>
              <p:cNvSpPr txBox="1">
                <a:spLocks noChangeArrowheads="1"/>
              </p:cNvSpPr>
              <p:nvPr/>
            </p:nvSpPr>
            <p:spPr bwMode="auto">
              <a:xfrm>
                <a:off x="4330" y="2475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92" name="Text Box 68"/>
              <p:cNvSpPr txBox="1">
                <a:spLocks noChangeArrowheads="1"/>
              </p:cNvSpPr>
              <p:nvPr/>
            </p:nvSpPr>
            <p:spPr bwMode="auto">
              <a:xfrm>
                <a:off x="4047" y="2857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93" name="Text Box 69"/>
              <p:cNvSpPr txBox="1">
                <a:spLocks noChangeArrowheads="1"/>
              </p:cNvSpPr>
              <p:nvPr/>
            </p:nvSpPr>
            <p:spPr bwMode="auto">
              <a:xfrm>
                <a:off x="4247" y="2627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</p:grpSp>
        <p:sp>
          <p:nvSpPr>
            <p:cNvPr id="80" name="AutoShape 71"/>
            <p:cNvSpPr>
              <a:spLocks/>
            </p:cNvSpPr>
            <p:nvPr/>
          </p:nvSpPr>
          <p:spPr bwMode="auto">
            <a:xfrm rot="13439217">
              <a:off x="3609" y="3916"/>
              <a:ext cx="137" cy="849"/>
            </a:xfrm>
            <a:prstGeom prst="leftBrace">
              <a:avLst>
                <a:gd name="adj1" fmla="val 5164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12" name="AutoShape 80"/>
            <p:cNvSpPr>
              <a:spLocks noChangeArrowheads="1"/>
            </p:cNvSpPr>
            <p:nvPr/>
          </p:nvSpPr>
          <p:spPr bwMode="auto">
            <a:xfrm>
              <a:off x="3755" y="3715"/>
              <a:ext cx="515" cy="1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15 w 21600"/>
                <a:gd name="T13" fmla="*/ 2926 h 21600"/>
                <a:gd name="T14" fmla="*/ 18245 w 21600"/>
                <a:gd name="T15" fmla="*/ 91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13" name="Text Box 81"/>
            <p:cNvSpPr txBox="1">
              <a:spLocks noChangeArrowheads="1"/>
            </p:cNvSpPr>
            <p:nvPr/>
          </p:nvSpPr>
          <p:spPr bwMode="auto">
            <a:xfrm>
              <a:off x="4362" y="2386"/>
              <a:ext cx="1538" cy="13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14" name="Line 82"/>
            <p:cNvSpPr>
              <a:spLocks noChangeShapeType="1"/>
            </p:cNvSpPr>
            <p:nvPr/>
          </p:nvSpPr>
          <p:spPr bwMode="auto">
            <a:xfrm>
              <a:off x="4804" y="2415"/>
              <a:ext cx="0" cy="139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15" name="Line 83"/>
            <p:cNvSpPr>
              <a:spLocks noChangeShapeType="1"/>
            </p:cNvSpPr>
            <p:nvPr/>
          </p:nvSpPr>
          <p:spPr bwMode="auto">
            <a:xfrm>
              <a:off x="5551" y="2385"/>
              <a:ext cx="0" cy="139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4722" y="2844"/>
              <a:ext cx="927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17" name="Line 85"/>
            <p:cNvSpPr>
              <a:spLocks noChangeShapeType="1"/>
            </p:cNvSpPr>
            <p:nvPr/>
          </p:nvSpPr>
          <p:spPr bwMode="auto">
            <a:xfrm>
              <a:off x="4362" y="2863"/>
              <a:ext cx="1543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18" name="Line 86"/>
            <p:cNvSpPr>
              <a:spLocks noChangeShapeType="1"/>
            </p:cNvSpPr>
            <p:nvPr/>
          </p:nvSpPr>
          <p:spPr bwMode="auto">
            <a:xfrm>
              <a:off x="4371" y="3317"/>
              <a:ext cx="1543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grpSp>
          <p:nvGrpSpPr>
            <p:cNvPr id="19" name="Group 87"/>
            <p:cNvGrpSpPr>
              <a:grpSpLocks/>
            </p:cNvGrpSpPr>
            <p:nvPr/>
          </p:nvGrpSpPr>
          <p:grpSpPr bwMode="auto">
            <a:xfrm>
              <a:off x="3812" y="2335"/>
              <a:ext cx="651" cy="1444"/>
              <a:chOff x="1737" y="1680"/>
              <a:chExt cx="651" cy="1444"/>
            </a:xfrm>
          </p:grpSpPr>
          <p:sp>
            <p:nvSpPr>
              <p:cNvPr id="75" name="Text Box 88"/>
              <p:cNvSpPr txBox="1">
                <a:spLocks noChangeArrowheads="1"/>
              </p:cNvSpPr>
              <p:nvPr/>
            </p:nvSpPr>
            <p:spPr bwMode="auto">
              <a:xfrm>
                <a:off x="1800" y="1680"/>
                <a:ext cx="52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76" name="Text Box 89"/>
              <p:cNvSpPr txBox="1">
                <a:spLocks noChangeArrowheads="1"/>
              </p:cNvSpPr>
              <p:nvPr/>
            </p:nvSpPr>
            <p:spPr bwMode="auto">
              <a:xfrm>
                <a:off x="1800" y="2210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77" name="Text Box 90"/>
              <p:cNvSpPr txBox="1">
                <a:spLocks noChangeArrowheads="1"/>
              </p:cNvSpPr>
              <p:nvPr/>
            </p:nvSpPr>
            <p:spPr bwMode="auto">
              <a:xfrm>
                <a:off x="1800" y="2660"/>
                <a:ext cx="58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78" name="Text Box 91"/>
              <p:cNvSpPr txBox="1">
                <a:spLocks noChangeArrowheads="1"/>
              </p:cNvSpPr>
              <p:nvPr/>
            </p:nvSpPr>
            <p:spPr bwMode="auto">
              <a:xfrm>
                <a:off x="1737" y="1932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 dirty="0"/>
                  <a:t>. . .</a:t>
                </a:r>
                <a:endParaRPr lang="ru-RU" altLang="ru-RU" b="1" dirty="0"/>
              </a:p>
            </p:txBody>
          </p:sp>
          <p:sp>
            <p:nvSpPr>
              <p:cNvPr id="79" name="Text Box 92"/>
              <p:cNvSpPr txBox="1">
                <a:spLocks noChangeArrowheads="1"/>
              </p:cNvSpPr>
              <p:nvPr/>
            </p:nvSpPr>
            <p:spPr bwMode="auto">
              <a:xfrm>
                <a:off x="1737" y="251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</p:grpSp>
        <p:sp>
          <p:nvSpPr>
            <p:cNvPr id="20" name="AutoShape 93"/>
            <p:cNvSpPr>
              <a:spLocks noChangeArrowheads="1"/>
            </p:cNvSpPr>
            <p:nvPr/>
          </p:nvSpPr>
          <p:spPr bwMode="auto">
            <a:xfrm>
              <a:off x="1620" y="2470"/>
              <a:ext cx="1922" cy="193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1620" y="3455"/>
              <a:ext cx="14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1620" y="3933"/>
              <a:ext cx="14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2100" y="2948"/>
              <a:ext cx="0" cy="1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2599" y="2958"/>
              <a:ext cx="0" cy="1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1780" y="2775"/>
              <a:ext cx="14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1929" y="2612"/>
              <a:ext cx="14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 flipV="1">
              <a:off x="2608" y="2445"/>
              <a:ext cx="493" cy="5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3230" y="2800"/>
              <a:ext cx="0" cy="1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3393" y="2633"/>
              <a:ext cx="0" cy="1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0" name="Text Box 103"/>
            <p:cNvSpPr txBox="1">
              <a:spLocks noChangeArrowheads="1"/>
            </p:cNvSpPr>
            <p:nvPr/>
          </p:nvSpPr>
          <p:spPr bwMode="auto">
            <a:xfrm>
              <a:off x="2047" y="3465"/>
              <a:ext cx="648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 flipV="1">
              <a:off x="3085" y="2937"/>
              <a:ext cx="457" cy="5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 flipV="1">
              <a:off x="3085" y="3417"/>
              <a:ext cx="457" cy="5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 flipV="1">
              <a:off x="1944" y="2612"/>
              <a:ext cx="14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 flipV="1">
              <a:off x="2098" y="2445"/>
              <a:ext cx="493" cy="5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5" name="Text Box 108"/>
            <p:cNvSpPr txBox="1">
              <a:spLocks noChangeArrowheads="1"/>
            </p:cNvSpPr>
            <p:nvPr/>
          </p:nvSpPr>
          <p:spPr bwMode="auto">
            <a:xfrm>
              <a:off x="4085" y="4490"/>
              <a:ext cx="1521" cy="147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4502" y="4500"/>
              <a:ext cx="0" cy="147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5233" y="4480"/>
              <a:ext cx="0" cy="147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38" name="Text Box 111"/>
            <p:cNvSpPr txBox="1">
              <a:spLocks noChangeArrowheads="1"/>
            </p:cNvSpPr>
            <p:nvPr/>
          </p:nvSpPr>
          <p:spPr bwMode="auto">
            <a:xfrm>
              <a:off x="4441" y="4975"/>
              <a:ext cx="927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4085" y="4995"/>
              <a:ext cx="1526" cy="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4094" y="5475"/>
              <a:ext cx="1526" cy="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41" name="Text Box 114"/>
            <p:cNvSpPr txBox="1">
              <a:spLocks noChangeArrowheads="1"/>
            </p:cNvSpPr>
            <p:nvPr/>
          </p:nvSpPr>
          <p:spPr bwMode="auto">
            <a:xfrm>
              <a:off x="4090" y="5925"/>
              <a:ext cx="528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42" name="Text Box 115"/>
            <p:cNvSpPr txBox="1">
              <a:spLocks noChangeArrowheads="1"/>
            </p:cNvSpPr>
            <p:nvPr/>
          </p:nvSpPr>
          <p:spPr bwMode="auto">
            <a:xfrm>
              <a:off x="4640" y="5905"/>
              <a:ext cx="548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43" name="Text Box 116"/>
            <p:cNvSpPr txBox="1">
              <a:spLocks noChangeArrowheads="1"/>
            </p:cNvSpPr>
            <p:nvPr/>
          </p:nvSpPr>
          <p:spPr bwMode="auto">
            <a:xfrm>
              <a:off x="5160" y="5925"/>
              <a:ext cx="548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44" name="Text Box 117"/>
            <p:cNvSpPr txBox="1">
              <a:spLocks noChangeArrowheads="1"/>
            </p:cNvSpPr>
            <p:nvPr/>
          </p:nvSpPr>
          <p:spPr bwMode="auto">
            <a:xfrm>
              <a:off x="4247" y="5967"/>
              <a:ext cx="64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ru-RU" altLang="ru-RU" sz="1200" b="1"/>
                <a:t>. . .</a:t>
              </a:r>
              <a:endParaRPr lang="ru-RU" altLang="ru-RU" b="1"/>
            </a:p>
          </p:txBody>
        </p:sp>
        <p:sp>
          <p:nvSpPr>
            <p:cNvPr id="45" name="Text Box 118"/>
            <p:cNvSpPr txBox="1">
              <a:spLocks noChangeArrowheads="1"/>
            </p:cNvSpPr>
            <p:nvPr/>
          </p:nvSpPr>
          <p:spPr bwMode="auto">
            <a:xfrm>
              <a:off x="4817" y="5967"/>
              <a:ext cx="64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ru-RU" altLang="ru-RU" sz="1200" b="1"/>
                <a:t>. . .</a:t>
              </a:r>
              <a:endParaRPr lang="ru-RU" altLang="ru-RU" b="1"/>
            </a:p>
          </p:txBody>
        </p:sp>
        <p:sp>
          <p:nvSpPr>
            <p:cNvPr id="46" name="AutoShape 119"/>
            <p:cNvSpPr>
              <a:spLocks/>
            </p:cNvSpPr>
            <p:nvPr/>
          </p:nvSpPr>
          <p:spPr bwMode="auto">
            <a:xfrm rot="-5400000">
              <a:off x="4810" y="5650"/>
              <a:ext cx="140" cy="1410"/>
            </a:xfrm>
            <a:prstGeom prst="leftBrace">
              <a:avLst>
                <a:gd name="adj1" fmla="val 839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/>
            </a:p>
          </p:txBody>
        </p:sp>
        <p:grpSp>
          <p:nvGrpSpPr>
            <p:cNvPr id="47" name="Group 120"/>
            <p:cNvGrpSpPr>
              <a:grpSpLocks/>
            </p:cNvGrpSpPr>
            <p:nvPr/>
          </p:nvGrpSpPr>
          <p:grpSpPr bwMode="auto">
            <a:xfrm>
              <a:off x="3557" y="4860"/>
              <a:ext cx="651" cy="1094"/>
              <a:chOff x="1737" y="2030"/>
              <a:chExt cx="651" cy="1094"/>
            </a:xfrm>
          </p:grpSpPr>
          <p:sp>
            <p:nvSpPr>
              <p:cNvPr id="71" name="Text Box 122"/>
              <p:cNvSpPr txBox="1">
                <a:spLocks noChangeArrowheads="1"/>
              </p:cNvSpPr>
              <p:nvPr/>
            </p:nvSpPr>
            <p:spPr bwMode="auto">
              <a:xfrm>
                <a:off x="1800" y="2210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72" name="Text Box 123"/>
              <p:cNvSpPr txBox="1">
                <a:spLocks noChangeArrowheads="1"/>
              </p:cNvSpPr>
              <p:nvPr/>
            </p:nvSpPr>
            <p:spPr bwMode="auto">
              <a:xfrm>
                <a:off x="1800" y="2660"/>
                <a:ext cx="58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73" name="Text Box 124"/>
              <p:cNvSpPr txBox="1">
                <a:spLocks noChangeArrowheads="1"/>
              </p:cNvSpPr>
              <p:nvPr/>
            </p:nvSpPr>
            <p:spPr bwMode="auto">
              <a:xfrm>
                <a:off x="1747" y="203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74" name="Text Box 125"/>
              <p:cNvSpPr txBox="1">
                <a:spLocks noChangeArrowheads="1"/>
              </p:cNvSpPr>
              <p:nvPr/>
            </p:nvSpPr>
            <p:spPr bwMode="auto">
              <a:xfrm>
                <a:off x="1737" y="251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</p:grpSp>
        <p:sp>
          <p:nvSpPr>
            <p:cNvPr id="48" name="Text Box 126"/>
            <p:cNvSpPr txBox="1">
              <a:spLocks noChangeArrowheads="1"/>
            </p:cNvSpPr>
            <p:nvPr/>
          </p:nvSpPr>
          <p:spPr bwMode="auto">
            <a:xfrm>
              <a:off x="6365" y="4055"/>
              <a:ext cx="876" cy="1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49" name="Text Box 127"/>
            <p:cNvSpPr txBox="1">
              <a:spLocks noChangeArrowheads="1"/>
            </p:cNvSpPr>
            <p:nvPr/>
          </p:nvSpPr>
          <p:spPr bwMode="auto">
            <a:xfrm>
              <a:off x="6271" y="4585"/>
              <a:ext cx="1108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6365" y="4560"/>
              <a:ext cx="8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6374" y="5040"/>
              <a:ext cx="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/>
            </a:p>
          </p:txBody>
        </p:sp>
        <p:grpSp>
          <p:nvGrpSpPr>
            <p:cNvPr id="52" name="Group 130"/>
            <p:cNvGrpSpPr>
              <a:grpSpLocks/>
            </p:cNvGrpSpPr>
            <p:nvPr/>
          </p:nvGrpSpPr>
          <p:grpSpPr bwMode="auto">
            <a:xfrm>
              <a:off x="5837" y="4075"/>
              <a:ext cx="651" cy="1444"/>
              <a:chOff x="1737" y="1680"/>
              <a:chExt cx="651" cy="1444"/>
            </a:xfrm>
          </p:grpSpPr>
          <p:sp>
            <p:nvSpPr>
              <p:cNvPr id="65" name="Text Box 131"/>
              <p:cNvSpPr txBox="1">
                <a:spLocks noChangeArrowheads="1"/>
              </p:cNvSpPr>
              <p:nvPr/>
            </p:nvSpPr>
            <p:spPr bwMode="auto">
              <a:xfrm>
                <a:off x="1800" y="1680"/>
                <a:ext cx="52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66" name="Text Box 132"/>
              <p:cNvSpPr txBox="1">
                <a:spLocks noChangeArrowheads="1"/>
              </p:cNvSpPr>
              <p:nvPr/>
            </p:nvSpPr>
            <p:spPr bwMode="auto">
              <a:xfrm>
                <a:off x="1800" y="2210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67" name="Text Box 133"/>
              <p:cNvSpPr txBox="1">
                <a:spLocks noChangeArrowheads="1"/>
              </p:cNvSpPr>
              <p:nvPr/>
            </p:nvSpPr>
            <p:spPr bwMode="auto">
              <a:xfrm>
                <a:off x="1800" y="2660"/>
                <a:ext cx="58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68" name="Text Box 134"/>
              <p:cNvSpPr txBox="1">
                <a:spLocks noChangeArrowheads="1"/>
              </p:cNvSpPr>
              <p:nvPr/>
            </p:nvSpPr>
            <p:spPr bwMode="auto">
              <a:xfrm>
                <a:off x="1747" y="203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69" name="Text Box 135"/>
              <p:cNvSpPr txBox="1">
                <a:spLocks noChangeArrowheads="1"/>
              </p:cNvSpPr>
              <p:nvPr/>
            </p:nvSpPr>
            <p:spPr bwMode="auto">
              <a:xfrm>
                <a:off x="1737" y="2510"/>
                <a:ext cx="640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</p:grpSp>
        <p:sp>
          <p:nvSpPr>
            <p:cNvPr id="53" name="Text Box 136"/>
            <p:cNvSpPr txBox="1">
              <a:spLocks noChangeArrowheads="1"/>
            </p:cNvSpPr>
            <p:nvPr/>
          </p:nvSpPr>
          <p:spPr bwMode="auto">
            <a:xfrm>
              <a:off x="6241" y="4120"/>
              <a:ext cx="1128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54" name="Text Box 137"/>
            <p:cNvSpPr txBox="1">
              <a:spLocks noChangeArrowheads="1"/>
            </p:cNvSpPr>
            <p:nvPr/>
          </p:nvSpPr>
          <p:spPr bwMode="auto">
            <a:xfrm>
              <a:off x="6241" y="5065"/>
              <a:ext cx="1108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 b="1"/>
            </a:p>
          </p:txBody>
        </p:sp>
        <p:sp>
          <p:nvSpPr>
            <p:cNvPr id="55" name="AutoShape 138"/>
            <p:cNvSpPr>
              <a:spLocks noChangeArrowheads="1"/>
            </p:cNvSpPr>
            <p:nvPr/>
          </p:nvSpPr>
          <p:spPr bwMode="auto">
            <a:xfrm>
              <a:off x="5955" y="3906"/>
              <a:ext cx="480" cy="135"/>
            </a:xfrm>
            <a:prstGeom prst="rightArrow">
              <a:avLst>
                <a:gd name="adj1" fmla="val 50000"/>
                <a:gd name="adj2" fmla="val 88889"/>
              </a:avLst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56" name="AutoShape 139"/>
            <p:cNvSpPr>
              <a:spLocks noChangeArrowheads="1"/>
            </p:cNvSpPr>
            <p:nvPr/>
          </p:nvSpPr>
          <p:spPr bwMode="auto">
            <a:xfrm rot="-2641708">
              <a:off x="5529" y="5763"/>
              <a:ext cx="849" cy="142"/>
            </a:xfrm>
            <a:prstGeom prst="rightArrow">
              <a:avLst>
                <a:gd name="adj1" fmla="val 50000"/>
                <a:gd name="adj2" fmla="val 149472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57" name="Text Box 140"/>
            <p:cNvSpPr txBox="1">
              <a:spLocks noChangeArrowheads="1"/>
            </p:cNvSpPr>
            <p:nvPr/>
          </p:nvSpPr>
          <p:spPr bwMode="auto">
            <a:xfrm>
              <a:off x="1665" y="6440"/>
              <a:ext cx="523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endParaRPr lang="ru-RU" altLang="ru-RU" sz="900" b="1" dirty="0"/>
            </a:p>
            <a:p>
              <a:pPr algn="ctr"/>
              <a:r>
                <a:rPr lang="ru-RU" altLang="ru-RU" sz="1200" b="1" dirty="0"/>
                <a:t>Рис.  Схема получения интегральной оценки решений</a:t>
              </a:r>
            </a:p>
          </p:txBody>
        </p:sp>
        <p:grpSp>
          <p:nvGrpSpPr>
            <p:cNvPr id="58" name="Group 141"/>
            <p:cNvGrpSpPr>
              <a:grpSpLocks/>
            </p:cNvGrpSpPr>
            <p:nvPr/>
          </p:nvGrpSpPr>
          <p:grpSpPr bwMode="auto">
            <a:xfrm>
              <a:off x="4363" y="3730"/>
              <a:ext cx="1546" cy="569"/>
              <a:chOff x="1643" y="4330"/>
              <a:chExt cx="1546" cy="569"/>
            </a:xfrm>
          </p:grpSpPr>
          <p:sp>
            <p:nvSpPr>
              <p:cNvPr id="59" name="Text Box 142"/>
              <p:cNvSpPr txBox="1">
                <a:spLocks noChangeArrowheads="1"/>
              </p:cNvSpPr>
              <p:nvPr/>
            </p:nvSpPr>
            <p:spPr bwMode="auto">
              <a:xfrm>
                <a:off x="1654" y="4349"/>
                <a:ext cx="50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60" name="Text Box 143"/>
              <p:cNvSpPr txBox="1">
                <a:spLocks noChangeArrowheads="1"/>
              </p:cNvSpPr>
              <p:nvPr/>
            </p:nvSpPr>
            <p:spPr bwMode="auto">
              <a:xfrm>
                <a:off x="2172" y="4330"/>
                <a:ext cx="528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61" name="Text Box 144"/>
              <p:cNvSpPr txBox="1">
                <a:spLocks noChangeArrowheads="1"/>
              </p:cNvSpPr>
              <p:nvPr/>
            </p:nvSpPr>
            <p:spPr bwMode="auto">
              <a:xfrm>
                <a:off x="2661" y="4349"/>
                <a:ext cx="528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 b="1"/>
              </a:p>
            </p:txBody>
          </p:sp>
          <p:sp>
            <p:nvSpPr>
              <p:cNvPr id="62" name="Text Box 145"/>
              <p:cNvSpPr txBox="1">
                <a:spLocks noChangeArrowheads="1"/>
              </p:cNvSpPr>
              <p:nvPr/>
            </p:nvSpPr>
            <p:spPr bwMode="auto">
              <a:xfrm>
                <a:off x="1802" y="4389"/>
                <a:ext cx="602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63" name="Text Box 146"/>
              <p:cNvSpPr txBox="1">
                <a:spLocks noChangeArrowheads="1"/>
              </p:cNvSpPr>
              <p:nvPr/>
            </p:nvSpPr>
            <p:spPr bwMode="auto">
              <a:xfrm>
                <a:off x="2338" y="4389"/>
                <a:ext cx="603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ru-RU" altLang="ru-RU" sz="1200" b="1"/>
                  <a:t>. . .</a:t>
                </a:r>
                <a:endParaRPr lang="ru-RU" altLang="ru-RU" b="1"/>
              </a:p>
            </p:txBody>
          </p:sp>
          <p:sp>
            <p:nvSpPr>
              <p:cNvPr id="64" name="AutoShape 147"/>
              <p:cNvSpPr>
                <a:spLocks/>
              </p:cNvSpPr>
              <p:nvPr/>
            </p:nvSpPr>
            <p:spPr bwMode="auto">
              <a:xfrm rot="16200000">
                <a:off x="2305" y="4106"/>
                <a:ext cx="131" cy="1455"/>
              </a:xfrm>
              <a:prstGeom prst="leftBrace">
                <a:avLst>
                  <a:gd name="adj1" fmla="val 839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ru-RU" altLang="ru-RU"/>
              </a:p>
            </p:txBody>
          </p:sp>
        </p:grpSp>
      </p:grpSp>
      <p:graphicFrame>
        <p:nvGraphicFramePr>
          <p:cNvPr id="105" name="Объект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224547"/>
              </p:ext>
            </p:extLst>
          </p:nvPr>
        </p:nvGraphicFramePr>
        <p:xfrm>
          <a:off x="1357290" y="2928934"/>
          <a:ext cx="342932" cy="46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6" name="Формула" r:id="rId3" imgW="228600" imgH="241300" progId="Equation.3">
                  <p:embed/>
                </p:oleObj>
              </mc:Choice>
              <mc:Fallback>
                <p:oleObj name="Формула" r:id="rId3" imgW="228600" imgH="2413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928934"/>
                        <a:ext cx="342932" cy="467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Объект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732989"/>
              </p:ext>
            </p:extLst>
          </p:nvPr>
        </p:nvGraphicFramePr>
        <p:xfrm>
          <a:off x="4143372" y="2285992"/>
          <a:ext cx="6683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7" name="Формула" r:id="rId5" imgW="444307" imgH="241195" progId="Equation.3">
                  <p:embed/>
                </p:oleObj>
              </mc:Choice>
              <mc:Fallback>
                <p:oleObj name="Формула" r:id="rId5" imgW="444307" imgH="241195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2285992"/>
                        <a:ext cx="66833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Объект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702877"/>
              </p:ext>
            </p:extLst>
          </p:nvPr>
        </p:nvGraphicFramePr>
        <p:xfrm>
          <a:off x="3286116" y="1714488"/>
          <a:ext cx="285752" cy="37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8" name="Формула" r:id="rId7" imgW="152268" imgH="215713" progId="Equation.3">
                  <p:embed/>
                </p:oleObj>
              </mc:Choice>
              <mc:Fallback>
                <p:oleObj name="Формула" r:id="rId7" imgW="152268" imgH="215713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1714488"/>
                        <a:ext cx="285752" cy="374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Объект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709887"/>
              </p:ext>
            </p:extLst>
          </p:nvPr>
        </p:nvGraphicFramePr>
        <p:xfrm>
          <a:off x="428596" y="2357430"/>
          <a:ext cx="295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9" name="Формула" r:id="rId9" imgW="152268" imgH="215713" progId="Equation.3">
                  <p:embed/>
                </p:oleObj>
              </mc:Choice>
              <mc:Fallback>
                <p:oleObj name="Формула" r:id="rId9" imgW="152268" imgH="215713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357430"/>
                        <a:ext cx="2952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Объект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18916"/>
              </p:ext>
            </p:extLst>
          </p:nvPr>
        </p:nvGraphicFramePr>
        <p:xfrm>
          <a:off x="3000364" y="4071942"/>
          <a:ext cx="295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0" name="Формула" r:id="rId11" imgW="152268" imgH="215713" progId="Equation.3">
                  <p:embed/>
                </p:oleObj>
              </mc:Choice>
              <mc:Fallback>
                <p:oleObj name="Формула" r:id="rId11" imgW="152268" imgH="215713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071942"/>
                        <a:ext cx="2952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Объект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32572"/>
              </p:ext>
            </p:extLst>
          </p:nvPr>
        </p:nvGraphicFramePr>
        <p:xfrm>
          <a:off x="428596" y="2928934"/>
          <a:ext cx="2889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1" name="Формула" r:id="rId13" imgW="152334" imgH="228501" progId="Equation.3">
                  <p:embed/>
                </p:oleObj>
              </mc:Choice>
              <mc:Fallback>
                <p:oleObj name="Формула" r:id="rId13" imgW="152334" imgH="228501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928934"/>
                        <a:ext cx="28892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Объект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650092"/>
              </p:ext>
            </p:extLst>
          </p:nvPr>
        </p:nvGraphicFramePr>
        <p:xfrm>
          <a:off x="428596" y="3429000"/>
          <a:ext cx="317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2" name="Формула" r:id="rId15" imgW="190500" imgH="228600" progId="Equation.3">
                  <p:embed/>
                </p:oleObj>
              </mc:Choice>
              <mc:Fallback>
                <p:oleObj name="Формула" r:id="rId15" imgW="190500" imgH="22860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429000"/>
                        <a:ext cx="317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Объект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981639"/>
              </p:ext>
            </p:extLst>
          </p:nvPr>
        </p:nvGraphicFramePr>
        <p:xfrm>
          <a:off x="3286116" y="2786058"/>
          <a:ext cx="317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3" name="Формула" r:id="rId17" imgW="190500" imgH="228600" progId="Equation.3">
                  <p:embed/>
                </p:oleObj>
              </mc:Choice>
              <mc:Fallback>
                <p:oleObj name="Формула" r:id="rId17" imgW="190500" imgH="22860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2786058"/>
                        <a:ext cx="317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Объект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4427"/>
              </p:ext>
            </p:extLst>
          </p:nvPr>
        </p:nvGraphicFramePr>
        <p:xfrm>
          <a:off x="3000364" y="5214950"/>
          <a:ext cx="317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4" name="Формула" r:id="rId19" imgW="190500" imgH="228600" progId="Equation.3">
                  <p:embed/>
                </p:oleObj>
              </mc:Choice>
              <mc:Fallback>
                <p:oleObj name="Формула" r:id="rId19" imgW="190500" imgH="228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214950"/>
                        <a:ext cx="317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Объект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858160"/>
              </p:ext>
            </p:extLst>
          </p:nvPr>
        </p:nvGraphicFramePr>
        <p:xfrm>
          <a:off x="3000364" y="4643446"/>
          <a:ext cx="2889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5" name="Формула" r:id="rId21" imgW="152334" imgH="228501" progId="Equation.3">
                  <p:embed/>
                </p:oleObj>
              </mc:Choice>
              <mc:Fallback>
                <p:oleObj name="Формула" r:id="rId21" imgW="152334" imgH="228501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643446"/>
                        <a:ext cx="2889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Объект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676919"/>
              </p:ext>
            </p:extLst>
          </p:nvPr>
        </p:nvGraphicFramePr>
        <p:xfrm>
          <a:off x="3286116" y="2285992"/>
          <a:ext cx="2889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6" name="Формула" r:id="rId22" imgW="152334" imgH="228501" progId="Equation.3">
                  <p:embed/>
                </p:oleObj>
              </mc:Choice>
              <mc:Fallback>
                <p:oleObj name="Формула" r:id="rId22" imgW="152334" imgH="228501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2285992"/>
                        <a:ext cx="2889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Объект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377058"/>
              </p:ext>
            </p:extLst>
          </p:nvPr>
        </p:nvGraphicFramePr>
        <p:xfrm>
          <a:off x="3786182" y="4572008"/>
          <a:ext cx="739112" cy="41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7" name="Формула" r:id="rId23" imgW="444307" imgH="241195" progId="Equation.3">
                  <p:embed/>
                </p:oleObj>
              </mc:Choice>
              <mc:Fallback>
                <p:oleObj name="Формула" r:id="rId23" imgW="444307" imgH="241195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4572008"/>
                        <a:ext cx="739112" cy="412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Объект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52126"/>
              </p:ext>
            </p:extLst>
          </p:nvPr>
        </p:nvGraphicFramePr>
        <p:xfrm>
          <a:off x="5786446" y="3643314"/>
          <a:ext cx="7556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8" name="Формула" r:id="rId25" imgW="583693" imgH="215713" progId="Equation.3">
                  <p:embed/>
                </p:oleObj>
              </mc:Choice>
              <mc:Fallback>
                <p:oleObj name="Формула" r:id="rId25" imgW="583693" imgH="215713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3643314"/>
                        <a:ext cx="755650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Объект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470064"/>
              </p:ext>
            </p:extLst>
          </p:nvPr>
        </p:nvGraphicFramePr>
        <p:xfrm>
          <a:off x="5786446" y="4214818"/>
          <a:ext cx="755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9" name="Формула" r:id="rId27" imgW="571252" imgH="228501" progId="Equation.3">
                  <p:embed/>
                </p:oleObj>
              </mc:Choice>
              <mc:Fallback>
                <p:oleObj name="Формула" r:id="rId27" imgW="571252" imgH="228501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4214818"/>
                        <a:ext cx="7556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Объект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342519"/>
              </p:ext>
            </p:extLst>
          </p:nvPr>
        </p:nvGraphicFramePr>
        <p:xfrm>
          <a:off x="5715008" y="4643446"/>
          <a:ext cx="88423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70" name="Формула" r:id="rId29" imgW="609600" imgH="228600" progId="Equation.3">
                  <p:embed/>
                </p:oleObj>
              </mc:Choice>
              <mc:Fallback>
                <p:oleObj name="Формула" r:id="rId29" imgW="609600" imgH="2286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4643446"/>
                        <a:ext cx="884238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Объект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997113"/>
              </p:ext>
            </p:extLst>
          </p:nvPr>
        </p:nvGraphicFramePr>
        <p:xfrm>
          <a:off x="3714744" y="3214686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71" name="Формула" r:id="rId31" imgW="152268" imgH="215713" progId="Equation.3">
                  <p:embed/>
                </p:oleObj>
              </mc:Choice>
              <mc:Fallback>
                <p:oleObj name="Формула" r:id="rId31" imgW="152268" imgH="215713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3214686"/>
                        <a:ext cx="2762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Объект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760658"/>
              </p:ext>
            </p:extLst>
          </p:nvPr>
        </p:nvGraphicFramePr>
        <p:xfrm>
          <a:off x="4286248" y="3214686"/>
          <a:ext cx="3159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72" name="Формула" r:id="rId33" imgW="164957" imgH="241091" progId="Equation.3">
                  <p:embed/>
                </p:oleObj>
              </mc:Choice>
              <mc:Fallback>
                <p:oleObj name="Формула" r:id="rId33" imgW="164957" imgH="241091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3214686"/>
                        <a:ext cx="315913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Объект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481109"/>
              </p:ext>
            </p:extLst>
          </p:nvPr>
        </p:nvGraphicFramePr>
        <p:xfrm>
          <a:off x="4857752" y="3214686"/>
          <a:ext cx="328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73" name="Формула" r:id="rId35" imgW="165028" imgH="228501" progId="Equation.3">
                  <p:embed/>
                </p:oleObj>
              </mc:Choice>
              <mc:Fallback>
                <p:oleObj name="Формула" r:id="rId35" imgW="165028" imgH="228501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3214686"/>
                        <a:ext cx="328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97561"/>
              </p:ext>
            </p:extLst>
          </p:nvPr>
        </p:nvGraphicFramePr>
        <p:xfrm>
          <a:off x="2071670" y="3857628"/>
          <a:ext cx="328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74" name="Формула" r:id="rId37" imgW="165028" imgH="228501" progId="Equation.3">
                  <p:embed/>
                </p:oleObj>
              </mc:Choice>
              <mc:Fallback>
                <p:oleObj name="Формула" r:id="rId37" imgW="165028" imgH="228501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857628"/>
                        <a:ext cx="328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Объект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33933"/>
              </p:ext>
            </p:extLst>
          </p:nvPr>
        </p:nvGraphicFramePr>
        <p:xfrm>
          <a:off x="1500166" y="3857628"/>
          <a:ext cx="3159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75" name="Формула" r:id="rId39" imgW="164957" imgH="241091" progId="Equation.3">
                  <p:embed/>
                </p:oleObj>
              </mc:Choice>
              <mc:Fallback>
                <p:oleObj name="Формула" r:id="rId39" imgW="164957" imgH="241091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857628"/>
                        <a:ext cx="31591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Объект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074204"/>
              </p:ext>
            </p:extLst>
          </p:nvPr>
        </p:nvGraphicFramePr>
        <p:xfrm>
          <a:off x="928662" y="3857628"/>
          <a:ext cx="2762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76" name="Формула" r:id="rId40" imgW="152268" imgH="215713" progId="Equation.3">
                  <p:embed/>
                </p:oleObj>
              </mc:Choice>
              <mc:Fallback>
                <p:oleObj name="Формула" r:id="rId40" imgW="152268" imgH="215713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857628"/>
                        <a:ext cx="2762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Объект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498609"/>
              </p:ext>
            </p:extLst>
          </p:nvPr>
        </p:nvGraphicFramePr>
        <p:xfrm>
          <a:off x="3357554" y="5572140"/>
          <a:ext cx="2413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77" name="Формула" r:id="rId41" imgW="152268" imgH="215713" progId="Equation.3">
                  <p:embed/>
                </p:oleObj>
              </mc:Choice>
              <mc:Fallback>
                <p:oleObj name="Формула" r:id="rId41" imgW="152268" imgH="215713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5572140"/>
                        <a:ext cx="2413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Объект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559400"/>
              </p:ext>
            </p:extLst>
          </p:nvPr>
        </p:nvGraphicFramePr>
        <p:xfrm>
          <a:off x="2357422" y="3714752"/>
          <a:ext cx="2413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78" name="Формула" r:id="rId43" imgW="152268" imgH="215713" progId="Equation.3">
                  <p:embed/>
                </p:oleObj>
              </mc:Choice>
              <mc:Fallback>
                <p:oleObj name="Формула" r:id="rId43" imgW="152268" imgH="215713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714752"/>
                        <a:ext cx="2413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Объект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33642"/>
              </p:ext>
            </p:extLst>
          </p:nvPr>
        </p:nvGraphicFramePr>
        <p:xfrm>
          <a:off x="3929058" y="5572140"/>
          <a:ext cx="2952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79" name="Формула" r:id="rId44" imgW="164957" imgH="241091" progId="Equation.3">
                  <p:embed/>
                </p:oleObj>
              </mc:Choice>
              <mc:Fallback>
                <p:oleObj name="Формула" r:id="rId44" imgW="164957" imgH="241091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5572140"/>
                        <a:ext cx="2952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Объект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076198"/>
              </p:ext>
            </p:extLst>
          </p:nvPr>
        </p:nvGraphicFramePr>
        <p:xfrm>
          <a:off x="2571736" y="3500438"/>
          <a:ext cx="2952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80" name="Формула" r:id="rId46" imgW="164957" imgH="241091" progId="Equation.3">
                  <p:embed/>
                </p:oleObj>
              </mc:Choice>
              <mc:Fallback>
                <p:oleObj name="Формула" r:id="rId46" imgW="164957" imgH="241091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500438"/>
                        <a:ext cx="2952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Объект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41033"/>
              </p:ext>
            </p:extLst>
          </p:nvPr>
        </p:nvGraphicFramePr>
        <p:xfrm>
          <a:off x="4572000" y="5572140"/>
          <a:ext cx="263686" cy="38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81" name="Формула" r:id="rId47" imgW="152334" imgH="228501" progId="Equation.3">
                  <p:embed/>
                </p:oleObj>
              </mc:Choice>
              <mc:Fallback>
                <p:oleObj name="Формула" r:id="rId47" imgW="152334" imgH="228501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72140"/>
                        <a:ext cx="263686" cy="388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Объект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666460"/>
              </p:ext>
            </p:extLst>
          </p:nvPr>
        </p:nvGraphicFramePr>
        <p:xfrm>
          <a:off x="2786050" y="3286124"/>
          <a:ext cx="241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82" name="Формула" r:id="rId49" imgW="152334" imgH="228501" progId="Equation.3">
                  <p:embed/>
                </p:oleObj>
              </mc:Choice>
              <mc:Fallback>
                <p:oleObj name="Формула" r:id="rId49" imgW="152334" imgH="228501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286124"/>
                        <a:ext cx="241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TextBox 132"/>
          <p:cNvSpPr txBox="1"/>
          <p:nvPr/>
        </p:nvSpPr>
        <p:spPr>
          <a:xfrm rot="-2700000">
            <a:off x="2584181" y="3695853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Критерии</a:t>
            </a:r>
            <a:endParaRPr lang="ru-RU" sz="1200" dirty="0"/>
          </a:p>
        </p:txBody>
      </p:sp>
      <p:sp>
        <p:nvSpPr>
          <p:cNvPr id="134" name="TextBox 133"/>
          <p:cNvSpPr txBox="1"/>
          <p:nvPr/>
        </p:nvSpPr>
        <p:spPr>
          <a:xfrm rot="-5400000">
            <a:off x="-540162" y="2897592"/>
            <a:ext cx="13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Альтернативы</a:t>
            </a:r>
            <a:endParaRPr lang="ru-RU" sz="1200" dirty="0"/>
          </a:p>
        </p:txBody>
      </p:sp>
      <p:graphicFrame>
        <p:nvGraphicFramePr>
          <p:cNvPr id="50283" name="Object 107"/>
          <p:cNvGraphicFramePr>
            <a:graphicFrameLocks noChangeAspect="1"/>
          </p:cNvGraphicFramePr>
          <p:nvPr/>
        </p:nvGraphicFramePr>
        <p:xfrm>
          <a:off x="5286380" y="3643314"/>
          <a:ext cx="295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83" name="Формула" r:id="rId50" imgW="152268" imgH="215713" progId="Equation.3">
                  <p:embed/>
                </p:oleObj>
              </mc:Choice>
              <mc:Fallback>
                <p:oleObj name="Формула" r:id="rId50" imgW="152268" imgH="215713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3643314"/>
                        <a:ext cx="2952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4" name="Object 108"/>
          <p:cNvGraphicFramePr>
            <a:graphicFrameLocks noChangeAspect="1"/>
          </p:cNvGraphicFramePr>
          <p:nvPr/>
        </p:nvGraphicFramePr>
        <p:xfrm>
          <a:off x="5286380" y="4143380"/>
          <a:ext cx="2889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84" name="Формула" r:id="rId51" imgW="152334" imgH="228501" progId="Equation.3">
                  <p:embed/>
                </p:oleObj>
              </mc:Choice>
              <mc:Fallback>
                <p:oleObj name="Формула" r:id="rId51" imgW="152334" imgH="228501" progId="Equation.3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4143380"/>
                        <a:ext cx="28892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5" name="Object 109"/>
          <p:cNvGraphicFramePr>
            <a:graphicFrameLocks noChangeAspect="1"/>
          </p:cNvGraphicFramePr>
          <p:nvPr/>
        </p:nvGraphicFramePr>
        <p:xfrm>
          <a:off x="5286380" y="4714884"/>
          <a:ext cx="317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85" name="Формула" r:id="rId52" imgW="190500" imgH="228600" progId="Equation.3">
                  <p:embed/>
                </p:oleObj>
              </mc:Choice>
              <mc:Fallback>
                <p:oleObj name="Формула" r:id="rId52" imgW="190500" imgH="228600" progId="Equation.3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4714884"/>
                        <a:ext cx="317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5715008" y="1857364"/>
            <a:ext cx="3071834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Однокритериальная ЗПР в условиях риска и неопределенности</a:t>
            </a:r>
            <a:endParaRPr lang="ru-RU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643570" y="5572140"/>
            <a:ext cx="3071834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Многокритериальная ЗПР в условиях определенности</a:t>
            </a:r>
            <a:endParaRPr lang="ru-RU" sz="1200" dirty="0"/>
          </a:p>
        </p:txBody>
      </p:sp>
      <p:sp>
        <p:nvSpPr>
          <p:cNvPr id="140" name="AutoShape 61"/>
          <p:cNvSpPr>
            <a:spLocks/>
          </p:cNvSpPr>
          <p:nvPr/>
        </p:nvSpPr>
        <p:spPr bwMode="auto">
          <a:xfrm rot="10800000" flipH="1">
            <a:off x="285720" y="2357430"/>
            <a:ext cx="142876" cy="1428760"/>
          </a:xfrm>
          <a:prstGeom prst="leftBrace">
            <a:avLst>
              <a:gd name="adj1" fmla="val 83929"/>
              <a:gd name="adj2" fmla="val 5088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6637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Шкалы измерений объектов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73842"/>
              </p:ext>
            </p:extLst>
          </p:nvPr>
        </p:nvGraphicFramePr>
        <p:xfrm>
          <a:off x="0" y="1428736"/>
          <a:ext cx="9143999" cy="553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984"/>
                <a:gridCol w="1548598"/>
                <a:gridCol w="1651817"/>
                <a:gridCol w="1828800"/>
                <a:gridCol w="1828800"/>
              </a:tblGrid>
              <a:tr h="401984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Качественные 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Количественные 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Наименований</a:t>
                      </a:r>
                    </a:p>
                    <a:p>
                      <a:pPr algn="ctr"/>
                      <a:r>
                        <a:rPr lang="ru-RU" sz="1600" b="1" dirty="0" smtClean="0"/>
                        <a:t>(классификационная)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Порядковая</a:t>
                      </a:r>
                      <a:r>
                        <a:rPr lang="ru-RU" sz="1600" b="1" baseline="0" dirty="0" smtClean="0"/>
                        <a:t> (ранговая)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Интервальная (разностная)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Отношений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Абсолютная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5747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Нет понятия </a:t>
                      </a:r>
                    </a:p>
                    <a:p>
                      <a:pPr algn="ctr"/>
                      <a:r>
                        <a:rPr lang="ru-RU" sz="1600" b="1" dirty="0" smtClean="0"/>
                        <a:t>Нуля (точки</a:t>
                      </a:r>
                      <a:r>
                        <a:rPr lang="ru-RU" sz="1600" b="1" baseline="0" dirty="0" smtClean="0"/>
                        <a:t> отсчета)</a:t>
                      </a:r>
                      <a:r>
                        <a:rPr lang="ru-RU" sz="1600" b="1" dirty="0" smtClean="0"/>
                        <a:t>,</a:t>
                      </a:r>
                    </a:p>
                    <a:p>
                      <a:pPr algn="ctr"/>
                      <a:r>
                        <a:rPr lang="ru-RU" sz="1600" b="1" dirty="0" smtClean="0"/>
                        <a:t>единицы измерения, размерности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Пример: легковые автомобили, грузовые автомобили</a:t>
                      </a:r>
                    </a:p>
                    <a:p>
                      <a:pPr algn="ctr"/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М.б</a:t>
                      </a:r>
                      <a:r>
                        <a:rPr lang="ru-RU" sz="1600" dirty="0" smtClean="0"/>
                        <a:t>. наличия </a:t>
                      </a:r>
                      <a:r>
                        <a:rPr lang="ru-RU" sz="1600" b="1" dirty="0" smtClean="0"/>
                        <a:t>нуля, </a:t>
                      </a:r>
                    </a:p>
                    <a:p>
                      <a:pPr algn="ctr"/>
                      <a:r>
                        <a:rPr lang="ru-RU" sz="1600" dirty="0" smtClean="0"/>
                        <a:t>нет </a:t>
                      </a:r>
                      <a:r>
                        <a:rPr lang="ru-RU" sz="1600" b="1" dirty="0" smtClean="0"/>
                        <a:t>единицы измерения, размерности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Пример: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0 – безветрие,</a:t>
                      </a:r>
                    </a:p>
                    <a:p>
                      <a:pPr algn="l"/>
                      <a:r>
                        <a:rPr lang="ru-RU" sz="1600" b="0" dirty="0" smtClean="0"/>
                        <a:t>сила ветра (шкала Бофорта)</a:t>
                      </a:r>
                      <a:endParaRPr lang="ru-RU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Согласование </a:t>
                      </a:r>
                      <a:r>
                        <a:rPr lang="ru-RU" sz="1600" b="1" dirty="0" smtClean="0"/>
                        <a:t>нуля и единицы измерения</a:t>
                      </a:r>
                      <a:r>
                        <a:rPr lang="ru-RU" sz="1600" dirty="0" smtClean="0"/>
                        <a:t>, есть </a:t>
                      </a:r>
                      <a:r>
                        <a:rPr lang="ru-RU" sz="1600" b="1" dirty="0" smtClean="0"/>
                        <a:t>размерность</a:t>
                      </a:r>
                    </a:p>
                    <a:p>
                      <a:pPr algn="ctr"/>
                      <a:endParaRPr lang="ru-RU" sz="1600" b="1" dirty="0" smtClean="0"/>
                    </a:p>
                    <a:p>
                      <a:pPr algn="ctr"/>
                      <a:endParaRPr lang="ru-RU" sz="1600" b="1" dirty="0" smtClean="0"/>
                    </a:p>
                    <a:p>
                      <a:pPr algn="ctr"/>
                      <a:endParaRPr lang="ru-RU" sz="1600" b="1" dirty="0" smtClean="0"/>
                    </a:p>
                    <a:p>
                      <a:pPr algn="ctr"/>
                      <a:endParaRPr lang="ru-RU" sz="1600" b="1" dirty="0" smtClean="0"/>
                    </a:p>
                    <a:p>
                      <a:pPr algn="ctr"/>
                      <a:endParaRPr lang="ru-RU" sz="1600" b="1" dirty="0" smtClean="0"/>
                    </a:p>
                    <a:p>
                      <a:pPr algn="ctr"/>
                      <a:endParaRPr lang="ru-RU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Пример: шкала времени (от Рождества Христова, от</a:t>
                      </a:r>
                      <a:r>
                        <a:rPr lang="ru-RU" sz="1600" b="0" baseline="0" dirty="0" smtClean="0"/>
                        <a:t> переселения пророка Мухаммеда)</a:t>
                      </a:r>
                      <a:endParaRPr lang="ru-RU" sz="1600" b="0" dirty="0" smtClean="0"/>
                    </a:p>
                    <a:p>
                      <a:pPr algn="ctr"/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Наличие </a:t>
                      </a:r>
                      <a:r>
                        <a:rPr lang="ru-RU" sz="1600" b="1" dirty="0" smtClean="0"/>
                        <a:t>нуля</a:t>
                      </a:r>
                      <a:r>
                        <a:rPr lang="ru-RU" sz="1600" dirty="0" smtClean="0"/>
                        <a:t> и соглашение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b="1" dirty="0" smtClean="0"/>
                        <a:t>единицы измерения</a:t>
                      </a:r>
                      <a:r>
                        <a:rPr lang="ru-RU" sz="1600" dirty="0" smtClean="0"/>
                        <a:t>, есть </a:t>
                      </a:r>
                      <a:r>
                        <a:rPr lang="ru-RU" sz="1600" b="1" dirty="0" smtClean="0"/>
                        <a:t>размерность</a:t>
                      </a:r>
                      <a:r>
                        <a:rPr lang="ru-RU" sz="1600" dirty="0" smtClean="0"/>
                        <a:t> </a:t>
                      </a:r>
                    </a:p>
                    <a:p>
                      <a:pPr algn="ctr"/>
                      <a:endParaRPr lang="ru-RU" sz="1600" dirty="0" smtClean="0"/>
                    </a:p>
                    <a:p>
                      <a:pPr algn="ctr"/>
                      <a:endParaRPr lang="ru-RU" sz="1600" dirty="0" smtClean="0"/>
                    </a:p>
                    <a:p>
                      <a:pPr algn="ctr"/>
                      <a:endParaRPr lang="ru-RU" sz="1600" dirty="0" smtClean="0"/>
                    </a:p>
                    <a:p>
                      <a:pPr algn="ctr"/>
                      <a:endParaRPr lang="ru-RU" sz="1600" dirty="0" smtClean="0"/>
                    </a:p>
                    <a:p>
                      <a:pPr algn="ctr"/>
                      <a:endParaRPr lang="ru-RU" sz="1600" dirty="0" smtClean="0"/>
                    </a:p>
                    <a:p>
                      <a:pPr algn="l"/>
                      <a:r>
                        <a:rPr lang="ru-RU" sz="1600" b="0" dirty="0" smtClean="0"/>
                        <a:t>Пример: шкала </a:t>
                      </a:r>
                      <a:endParaRPr lang="ru-RU" sz="1600" dirty="0" smtClean="0"/>
                    </a:p>
                    <a:p>
                      <a:pPr algn="l"/>
                      <a:r>
                        <a:rPr lang="ru-RU" sz="1600" dirty="0" smtClean="0"/>
                        <a:t>длин (метры, футы), шкала веса (кг, фунты) 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Безразмерность</a:t>
                      </a:r>
                      <a:r>
                        <a:rPr lang="ru-RU" dirty="0" smtClean="0"/>
                        <a:t>, </a:t>
                      </a:r>
                    </a:p>
                    <a:p>
                      <a:pPr algn="ctr"/>
                      <a:r>
                        <a:rPr lang="ru-RU" dirty="0" smtClean="0"/>
                        <a:t>Разброс </a:t>
                      </a:r>
                    </a:p>
                    <a:p>
                      <a:pPr algn="ctr"/>
                      <a:r>
                        <a:rPr lang="ru-RU" dirty="0" smtClean="0"/>
                        <a:t>(0 ÷ 1)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>
            <a:off x="4139952" y="4077072"/>
            <a:ext cx="1008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784390" y="3930563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97288" y="376157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0</a:t>
            </a:r>
            <a:endParaRPr lang="ru-RU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4468" y="375350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1</a:t>
            </a:r>
            <a:endParaRPr lang="ru-RU" sz="1200" b="1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339977" y="3930563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0035" y="452378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var</a:t>
            </a:r>
            <a:endParaRPr lang="ru-RU" sz="1400" b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4161681" y="4146587"/>
            <a:ext cx="144016" cy="316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4631246" y="4113469"/>
            <a:ext cx="0" cy="38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0673" y="4463329"/>
            <a:ext cx="85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var</a:t>
            </a:r>
            <a:r>
              <a:rPr lang="ru-RU" sz="1400" b="1" dirty="0" smtClean="0"/>
              <a:t>, </a:t>
            </a:r>
            <a:r>
              <a:rPr lang="en-US" sz="1400" b="1" dirty="0" err="1" smtClean="0"/>
              <a:t>const</a:t>
            </a:r>
            <a:endParaRPr lang="ru-RU" sz="1400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5868144" y="4077072"/>
            <a:ext cx="1008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84168" y="3969060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660232" y="3974951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4721" y="3811763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0</a:t>
            </a:r>
            <a:endParaRPr lang="ru-RU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1813" y="3811762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1</a:t>
            </a:r>
            <a:endParaRPr lang="ru-RU" sz="1200" b="1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flipV="1">
            <a:off x="5900725" y="4146587"/>
            <a:ext cx="144016" cy="316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6524550" y="4089134"/>
            <a:ext cx="0" cy="38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46588" y="4523782"/>
            <a:ext cx="85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const</a:t>
            </a:r>
            <a:endParaRPr lang="ru-R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372200" y="4519886"/>
            <a:ext cx="85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var</a:t>
            </a:r>
            <a:r>
              <a:rPr lang="ru-RU" sz="1400" b="1" dirty="0" smtClean="0"/>
              <a:t>, </a:t>
            </a:r>
            <a:r>
              <a:rPr lang="en-US" sz="1400" b="1" dirty="0" err="1" smtClean="0"/>
              <a:t>const</a:t>
            </a:r>
            <a:endParaRPr lang="ru-RU" sz="1400" b="1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7721860" y="3429000"/>
            <a:ext cx="1008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7702710" y="3320988"/>
            <a:ext cx="661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8729972" y="3320988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05836" y="3431019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0</a:t>
            </a:r>
            <a:endParaRPr lang="ru-R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690964" y="3396263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1</a:t>
            </a:r>
            <a:endParaRPr lang="ru-RU" sz="1200" b="1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 flipV="1">
            <a:off x="6519825" y="4075027"/>
            <a:ext cx="0" cy="38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42015" y="3879086"/>
            <a:ext cx="1767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+mn-lt"/>
              </a:rPr>
              <a:t>0</a:t>
            </a:r>
            <a:r>
              <a:rPr lang="ru-RU" sz="1600" dirty="0" smtClean="0">
                <a:latin typeface="+mn-lt"/>
              </a:rPr>
              <a:t> - соответствует </a:t>
            </a:r>
            <a:r>
              <a:rPr lang="ru-RU" sz="1600" b="1" dirty="0" smtClean="0">
                <a:latin typeface="+mn-lt"/>
              </a:rPr>
              <a:t>минимальному</a:t>
            </a:r>
            <a:r>
              <a:rPr lang="ru-RU" sz="1600" dirty="0" smtClean="0">
                <a:latin typeface="+mn-lt"/>
              </a:rPr>
              <a:t> значению в классе объектов </a:t>
            </a:r>
            <a:endParaRPr lang="ru-RU" sz="1600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76198" y="4990716"/>
            <a:ext cx="1767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+mj-lt"/>
              </a:rPr>
              <a:t>1</a:t>
            </a:r>
            <a:r>
              <a:rPr lang="ru-RU" sz="1600" dirty="0" smtClean="0">
                <a:latin typeface="+mj-lt"/>
              </a:rPr>
              <a:t> - соответствует </a:t>
            </a:r>
            <a:r>
              <a:rPr lang="ru-RU" sz="1600" b="1" dirty="0" smtClean="0">
                <a:latin typeface="+mj-lt"/>
              </a:rPr>
              <a:t>максимальному</a:t>
            </a:r>
            <a:r>
              <a:rPr lang="ru-RU" sz="1600" dirty="0" smtClean="0">
                <a:latin typeface="+mj-lt"/>
              </a:rPr>
              <a:t> значению в классе объектов </a:t>
            </a:r>
            <a:endParaRPr lang="ru-RU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2285992"/>
            <a:ext cx="70009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вы думаете, к какой шкале измерения можно отнести оценки успеваемости учащихся по </a:t>
            </a:r>
            <a:r>
              <a:rPr lang="ru-RU" dirty="0" err="1" smtClean="0"/>
              <a:t>пятибальной</a:t>
            </a:r>
            <a:r>
              <a:rPr lang="ru-RU" dirty="0" smtClean="0"/>
              <a:t> шкале измерения?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1.Наименований</a:t>
            </a:r>
          </a:p>
          <a:p>
            <a:r>
              <a:rPr lang="ru-RU" dirty="0" smtClean="0"/>
              <a:t>2.Порядковая</a:t>
            </a:r>
          </a:p>
          <a:p>
            <a:r>
              <a:rPr lang="ru-RU" dirty="0" smtClean="0"/>
              <a:t>3.Интервальная </a:t>
            </a:r>
          </a:p>
          <a:p>
            <a:r>
              <a:rPr lang="ru-RU" dirty="0" smtClean="0"/>
              <a:t>4.Отношений</a:t>
            </a:r>
          </a:p>
          <a:p>
            <a:endParaRPr lang="ru-RU" b="1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решения задач векторной оптимизации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2071678"/>
            <a:ext cx="6929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smtClean="0"/>
              <a:t>Приведение критериев к одной шкале измерения</a:t>
            </a:r>
          </a:p>
          <a:p>
            <a:pPr marL="342900" indent="-342900"/>
            <a:endParaRPr lang="ru-RU" dirty="0" smtClean="0"/>
          </a:p>
          <a:p>
            <a:pPr marL="342900" indent="-342900"/>
            <a:r>
              <a:rPr lang="ru-RU" dirty="0" smtClean="0"/>
              <a:t>Оценка альтернатив производится по различным критериям, оцениваемых в различных шкалах по своим единицам измерения. Чтобы производить арифметические действия с оценками альтернатив, нужно предварительно перевести их в единую шкалу измерения.  </a:t>
            </a:r>
          </a:p>
          <a:p>
            <a:pPr marL="342900" indent="-342900"/>
            <a:endParaRPr lang="ru-RU" dirty="0" smtClean="0"/>
          </a:p>
          <a:p>
            <a:pPr marL="342900" indent="-342900">
              <a:buAutoNum type="arabicPeriod" startAt="2"/>
            </a:pPr>
            <a:r>
              <a:rPr lang="ru-RU" b="1" dirty="0" smtClean="0"/>
              <a:t>Выбор правила поиска компромиссного решения</a:t>
            </a:r>
          </a:p>
          <a:p>
            <a:pPr marL="342900" indent="-342900"/>
            <a:endParaRPr lang="ru-RU" b="1" dirty="0" smtClean="0"/>
          </a:p>
          <a:p>
            <a:pPr marL="342900" indent="-342900"/>
            <a:r>
              <a:rPr lang="ru-RU" dirty="0" smtClean="0"/>
              <a:t>Решение ЗПР по отдельным разным критериям приводит обычно к различным решениям, оптимальным только по данному критерию. Какое решение выбрать из них? Выбирает решение ЛПР из области компромиссных решений.   </a:t>
            </a:r>
          </a:p>
          <a:p>
            <a:pPr marL="342900" indent="-342900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Многокритериальная ЗПР в условиях определенности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428736"/>
            <a:ext cx="885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Пример 3.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  <a:p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Фирма должна отправить кровати с двух складов в два магазина. На складах имеется соответственно 3 и 5 кроватей, а в магазины требуется соответственно 4 и 4 кровати. Стоимость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т.руб.) перевозки одной кровати с каждого склада в каждый магазин приведены в таблице 1, а время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час.) перевозки одной кровати – приведены в таблице 2. Найти план перевозки кроватей дешево и быстро, обеспечивающий минимальные </a:t>
            </a:r>
            <a:r>
              <a:rPr lang="ru-RU" alt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финансовые и временные 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затраты на их поставку от поставщиков к потребителям.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9890"/>
              </p:ext>
            </p:extLst>
          </p:nvPr>
        </p:nvGraphicFramePr>
        <p:xfrm>
          <a:off x="4860032" y="4221088"/>
          <a:ext cx="2928958" cy="1731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60"/>
                <a:gridCol w="686586"/>
                <a:gridCol w="813612"/>
              </a:tblGrid>
              <a:tr h="46669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Возможности складов</a:t>
                      </a:r>
                    </a:p>
                    <a:p>
                      <a:pPr algn="ctr"/>
                      <a:endParaRPr lang="ru-RU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Потребности магазинов</a:t>
                      </a:r>
                      <a:endParaRPr lang="ru-RU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2101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3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5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4633913" y="3724918"/>
            <a:ext cx="450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2.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Время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час.) перевозки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13717" y="373706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1. 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Стоимость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т.руб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.) перевозки </a:t>
            </a:r>
            <a:endParaRPr lang="ru-RU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54934"/>
              </p:ext>
            </p:extLst>
          </p:nvPr>
        </p:nvGraphicFramePr>
        <p:xfrm>
          <a:off x="323528" y="4221088"/>
          <a:ext cx="2928958" cy="1731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60"/>
                <a:gridCol w="686586"/>
                <a:gridCol w="813612"/>
              </a:tblGrid>
              <a:tr h="46669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Возможности складов</a:t>
                      </a:r>
                    </a:p>
                    <a:p>
                      <a:pPr algn="ctr"/>
                      <a:endParaRPr lang="ru-RU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Потребности магазинов</a:t>
                      </a:r>
                      <a:endParaRPr lang="ru-RU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2101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3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5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768"/>
            <a:ext cx="7452320" cy="1070992"/>
          </a:xfrm>
        </p:spPr>
        <p:txBody>
          <a:bodyPr/>
          <a:lstStyle/>
          <a:p>
            <a:r>
              <a:rPr lang="ru-RU" dirty="0" smtClean="0">
                <a:cs typeface="Kalinga" panose="020B0502040204020203" pitchFamily="34" charset="0"/>
              </a:rPr>
              <a:t>Решение ЗПР по критериям </a:t>
            </a:r>
            <a:br>
              <a:rPr lang="ru-RU" dirty="0" smtClean="0">
                <a:cs typeface="Kalinga" panose="020B0502040204020203" pitchFamily="34" charset="0"/>
              </a:rPr>
            </a:br>
            <a:r>
              <a:rPr lang="ru-RU" dirty="0" smtClean="0">
                <a:cs typeface="Kalinga" panose="020B0502040204020203" pitchFamily="34" charset="0"/>
              </a:rPr>
              <a:t>К1 «</a:t>
            </a:r>
            <a:r>
              <a:rPr lang="ru-RU" altLang="ru-RU" dirty="0" smtClean="0">
                <a:cs typeface="Kalinga" panose="020B0502040204020203" pitchFamily="34" charset="0"/>
              </a:rPr>
              <a:t>Стоимость» и К2 «Время»</a:t>
            </a:r>
            <a:endParaRPr lang="ru-RU" dirty="0">
              <a:cs typeface="Kalinga" panose="020B0502040204020203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94326"/>
              </p:ext>
            </p:extLst>
          </p:nvPr>
        </p:nvGraphicFramePr>
        <p:xfrm>
          <a:off x="323528" y="2060847"/>
          <a:ext cx="2928958" cy="1721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60"/>
                <a:gridCol w="686586"/>
                <a:gridCol w="813612"/>
              </a:tblGrid>
              <a:tr h="56502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Возможности складов</a:t>
                      </a:r>
                    </a:p>
                    <a:p>
                      <a:pPr algn="ctr"/>
                      <a:endParaRPr lang="ru-RU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Потребности магазинов</a:t>
                      </a:r>
                      <a:endParaRPr lang="ru-RU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1076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</a:tr>
              <a:tr h="356856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3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6856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5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52552"/>
              </p:ext>
            </p:extLst>
          </p:nvPr>
        </p:nvGraphicFramePr>
        <p:xfrm>
          <a:off x="3929058" y="3068960"/>
          <a:ext cx="12858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586"/>
                <a:gridCol w="599298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5459"/>
              </p:ext>
            </p:extLst>
          </p:nvPr>
        </p:nvGraphicFramePr>
        <p:xfrm>
          <a:off x="3929058" y="5457839"/>
          <a:ext cx="12858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14380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52102" y="1628800"/>
            <a:ext cx="521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Критерий К1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 стоимость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т.руб</a:t>
            </a:r>
            <a:r>
              <a:rPr lang="ru-RU" alt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.) 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перевозки.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00496" y="2204864"/>
                <a:ext cx="424391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Решаем транспортную задачу по критерию К1, получаем решение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496" y="2204864"/>
                <a:ext cx="4243912" cy="738664"/>
              </a:xfrm>
              <a:prstGeom prst="rect">
                <a:avLst/>
              </a:prstGeom>
              <a:blipFill rotWithShape="1">
                <a:blip r:embed="rId2"/>
                <a:stretch>
                  <a:fillRect l="-1149" t="-4132" b="-107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8105" y="2996952"/>
                <a:ext cx="34563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Оценка этого решения по критерию К1 (исход) будет: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en-US" b="1" i="0" smtClean="0">
                          <a:latin typeface="Cambria Math"/>
                        </a:rPr>
                        <m:t>𝟏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0" smtClean="0">
                          <a:latin typeface="Cambria Math"/>
                        </a:rPr>
                        <m:t>+</m:t>
                      </m:r>
                      <m:r>
                        <a:rPr lang="en-US" b="1" i="0" smtClean="0">
                          <a:latin typeface="Cambria Math"/>
                        </a:rPr>
                        <m:t>𝟒</m:t>
                      </m:r>
                      <m:r>
                        <a:rPr lang="en-US" b="1" i="0" smtClean="0">
                          <a:latin typeface="Cambria Math"/>
                        </a:rPr>
                        <m:t>+</m:t>
                      </m:r>
                      <m:r>
                        <a:rPr lang="en-US" b="1" i="0" smtClean="0">
                          <a:latin typeface="Cambria Math"/>
                        </a:rPr>
                        <m:t>𝟐𝟎</m:t>
                      </m:r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𝟐𝟕</m:t>
                      </m:r>
                      <m:r>
                        <a:rPr lang="ru-RU" b="1" i="0" smtClean="0">
                          <a:latin typeface="Cambria Math"/>
                        </a:rPr>
                        <m:t> т.р.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5" y="2996952"/>
                <a:ext cx="3456384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587" t="-3311" b="-26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05668" y="4077072"/>
            <a:ext cx="49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Критерий К</a:t>
            </a:r>
            <a:r>
              <a:rPr lang="en-US" alt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2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 время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час.) перевозки.</a:t>
            </a:r>
            <a:endParaRPr lang="ru-RU" dirty="0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82567"/>
              </p:ext>
            </p:extLst>
          </p:nvPr>
        </p:nvGraphicFramePr>
        <p:xfrm>
          <a:off x="307553" y="4474500"/>
          <a:ext cx="2928958" cy="1731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60"/>
                <a:gridCol w="686586"/>
                <a:gridCol w="813612"/>
              </a:tblGrid>
              <a:tr h="46669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Возможности складов</a:t>
                      </a:r>
                    </a:p>
                    <a:p>
                      <a:pPr algn="ctr"/>
                      <a:endParaRPr lang="ru-RU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Потребности магазинов</a:t>
                      </a:r>
                      <a:endParaRPr lang="ru-RU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2101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3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5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79912" y="4446404"/>
                <a:ext cx="424391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Решаем транспортную задачу по критерию К2, получаем решение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446404"/>
                <a:ext cx="4243912" cy="738664"/>
              </a:xfrm>
              <a:prstGeom prst="rect">
                <a:avLst/>
              </a:prstGeom>
              <a:blipFill rotWithShape="1">
                <a:blip r:embed="rId4"/>
                <a:stretch>
                  <a:fillRect l="-1149" t="-4098"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08104" y="5373216"/>
                <a:ext cx="328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Оценка этого решения по критерию К2 (исход) будет: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ru-RU" b="1" i="1" smtClean="0">
                          <a:latin typeface="Cambria Math"/>
                        </a:rPr>
                        <m:t>𝟐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ru-RU" b="1" i="0" smtClean="0">
                          <a:latin typeface="Cambria Math"/>
                        </a:rPr>
                        <m:t>𝟑</m:t>
                      </m:r>
                      <m:r>
                        <a:rPr lang="en-US" b="1" i="0" smtClean="0">
                          <a:latin typeface="Cambria Math"/>
                        </a:rPr>
                        <m:t>+</m:t>
                      </m:r>
                      <m:r>
                        <a:rPr lang="ru-RU" b="1" i="0" smtClean="0">
                          <a:latin typeface="Cambria Math"/>
                        </a:rPr>
                        <m:t>𝟖</m:t>
                      </m:r>
                      <m:r>
                        <a:rPr lang="en-US" b="1" i="0" smtClean="0">
                          <a:latin typeface="Cambria Math"/>
                        </a:rPr>
                        <m:t>+</m:t>
                      </m:r>
                      <m:r>
                        <a:rPr lang="ru-RU" b="1" i="0" smtClean="0">
                          <a:latin typeface="Cambria Math"/>
                        </a:rPr>
                        <m:t>𝟑</m:t>
                      </m:r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r>
                        <a:rPr lang="ru-RU" b="1" i="0" smtClean="0">
                          <a:latin typeface="Cambria Math"/>
                        </a:rPr>
                        <m:t>𝟏𝟒</m:t>
                      </m:r>
                      <m:r>
                        <a:rPr lang="ru-RU" b="1" i="0" smtClean="0">
                          <a:latin typeface="Cambria Math"/>
                        </a:rPr>
                        <m:t> ч.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373216"/>
                <a:ext cx="3285199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1673" t="-3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419872" y="3244334"/>
                <a:ext cx="471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244334"/>
                <a:ext cx="4719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357400" y="565021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400" y="5650215"/>
                <a:ext cx="47731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768"/>
            <a:ext cx="7452320" cy="1070992"/>
          </a:xfrm>
        </p:spPr>
        <p:txBody>
          <a:bodyPr/>
          <a:lstStyle/>
          <a:p>
            <a:r>
              <a:rPr lang="ru-RU" dirty="0" smtClean="0">
                <a:cs typeface="Kalinga" panose="020B0502040204020203" pitchFamily="34" charset="0"/>
              </a:rPr>
              <a:t>Оценка решений по критериям</a:t>
            </a:r>
            <a:endParaRPr lang="ru-RU" dirty="0">
              <a:cs typeface="Kalinga" panose="020B0502040204020203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60904"/>
              </p:ext>
            </p:extLst>
          </p:nvPr>
        </p:nvGraphicFramePr>
        <p:xfrm>
          <a:off x="152102" y="2088108"/>
          <a:ext cx="2763714" cy="1556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152"/>
                <a:gridCol w="647850"/>
                <a:gridCol w="767712"/>
              </a:tblGrid>
              <a:tr h="54702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Возможности складов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Потребности магазинов</a:t>
                      </a:r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3663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4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4</a:t>
                      </a:r>
                      <a:endParaRPr lang="ru-RU" sz="1400" b="0" dirty="0"/>
                    </a:p>
                  </a:txBody>
                  <a:tcPr/>
                </a:tc>
              </a:tr>
              <a:tr h="33663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3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63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5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5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7095"/>
              </p:ext>
            </p:extLst>
          </p:nvPr>
        </p:nvGraphicFramePr>
        <p:xfrm>
          <a:off x="3059832" y="2276872"/>
          <a:ext cx="12858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586"/>
                <a:gridCol w="599298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-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1837"/>
              </p:ext>
            </p:extLst>
          </p:nvPr>
        </p:nvGraphicFramePr>
        <p:xfrm>
          <a:off x="3059832" y="2996952"/>
          <a:ext cx="12858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14380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-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52102" y="1628800"/>
            <a:ext cx="521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Критерий К1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 стоимость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т.руб</a:t>
            </a:r>
            <a:r>
              <a:rPr lang="ru-RU" alt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.) 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перевозки.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51512" y="2265768"/>
                <a:ext cx="43924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Оценка решения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 критерию К1: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en-US" b="1" i="0" smtClean="0">
                          <a:latin typeface="Cambria Math"/>
                        </a:rPr>
                        <m:t>𝟏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𝟑</m:t>
                      </m:r>
                      <m:r>
                        <a:rPr lang="en-US" b="1">
                          <a:latin typeface="Cambria Math"/>
                        </a:rPr>
                        <m:t>+</m:t>
                      </m:r>
                      <m:r>
                        <a:rPr lang="en-US" b="1">
                          <a:latin typeface="Cambria Math"/>
                        </a:rPr>
                        <m:t>𝟒</m:t>
                      </m:r>
                      <m:r>
                        <a:rPr lang="en-US" b="1">
                          <a:latin typeface="Cambria Math"/>
                        </a:rPr>
                        <m:t>+</m:t>
                      </m:r>
                      <m:r>
                        <a:rPr lang="en-US" b="1">
                          <a:latin typeface="Cambria Math"/>
                        </a:rPr>
                        <m:t>𝟐𝟎</m:t>
                      </m:r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𝟐𝟕</m:t>
                      </m:r>
                      <m:r>
                        <a:rPr lang="ru-RU" b="1" i="0" smtClean="0">
                          <a:latin typeface="Cambria Math"/>
                        </a:rPr>
                        <m:t> т.р.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12" y="2265768"/>
                <a:ext cx="4392488" cy="669992"/>
              </a:xfrm>
              <a:prstGeom prst="rect">
                <a:avLst/>
              </a:prstGeom>
              <a:blipFill rotWithShape="1">
                <a:blip r:embed="rId2"/>
                <a:stretch>
                  <a:fillRect l="-1110" t="-909" b="-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64889" y="3892406"/>
            <a:ext cx="49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Критерий К</a:t>
            </a:r>
            <a:r>
              <a:rPr lang="en-US" alt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2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 время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час.) перевозки.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751512" y="4280822"/>
                <a:ext cx="4378904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Оценка решения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 критерию К2: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ru-RU" b="1" i="1" smtClean="0">
                          <a:latin typeface="Cambria Math"/>
                        </a:rPr>
                        <m:t>𝟐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ru-RU" b="1" i="0" smtClean="0">
                          <a:latin typeface="Cambria Math"/>
                        </a:rPr>
                        <m:t>𝟏𝟐</m:t>
                      </m:r>
                      <m:r>
                        <a:rPr lang="ru-RU" b="1" i="0" smtClean="0">
                          <a:latin typeface="Cambria Math"/>
                        </a:rPr>
                        <m:t>+</m:t>
                      </m:r>
                      <m:r>
                        <a:rPr lang="ru-RU" b="1" i="0" smtClean="0">
                          <a:latin typeface="Cambria Math"/>
                        </a:rPr>
                        <m:t>𝟐</m:t>
                      </m:r>
                      <m:r>
                        <a:rPr lang="ru-RU" b="1" i="0" smtClean="0">
                          <a:latin typeface="Cambria Math"/>
                        </a:rPr>
                        <m:t>+</m:t>
                      </m:r>
                      <m:r>
                        <a:rPr lang="ru-RU" b="1" i="0" smtClean="0">
                          <a:latin typeface="Cambria Math"/>
                        </a:rPr>
                        <m:t>𝟏𝟐</m:t>
                      </m:r>
                      <m:r>
                        <a:rPr lang="ru-RU" b="1" i="0" smtClean="0">
                          <a:latin typeface="Cambria Math"/>
                        </a:rPr>
                        <m:t>=</m:t>
                      </m:r>
                      <m:r>
                        <a:rPr lang="ru-RU" b="1" i="0" smtClean="0">
                          <a:latin typeface="Cambria Math"/>
                        </a:rPr>
                        <m:t>𝟐𝟔</m:t>
                      </m:r>
                      <m:r>
                        <a:rPr lang="ru-RU" b="1" i="0" smtClean="0">
                          <a:latin typeface="Cambria Math"/>
                        </a:rPr>
                        <m:t> ч.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12" y="4280822"/>
                <a:ext cx="4378904" cy="669992"/>
              </a:xfrm>
              <a:prstGeom prst="rect">
                <a:avLst/>
              </a:prstGeom>
              <a:blipFill rotWithShape="1">
                <a:blip r:embed="rId3"/>
                <a:stretch>
                  <a:fillRect l="-1113" t="-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24028" y="3069499"/>
                <a:ext cx="43924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Оценка решения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 критерию К</a:t>
                </a:r>
                <a:r>
                  <a:rPr lang="en-US" dirty="0" smtClean="0"/>
                  <a:t>1</a:t>
                </a:r>
                <a:r>
                  <a:rPr lang="ru-RU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ru-RU" b="1" i="1" smtClean="0">
                        <a:latin typeface="Cambria Math"/>
                      </a:rPr>
                      <m:t>           </m:t>
                    </m:r>
                    <m:r>
                      <a:rPr lang="en-US" b="1" i="1" smtClean="0">
                        <a:latin typeface="Cambria Math"/>
                      </a:rPr>
                      <m:t>𝑲</m:t>
                    </m:r>
                    <m:r>
                      <a:rPr lang="ru-RU" b="1" i="1" smtClean="0">
                        <a:latin typeface="Cambria Math"/>
                      </a:rPr>
                      <m:t>𝟏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u-RU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ru-RU" b="1" i="1" smtClean="0">
                        <a:latin typeface="Cambria Math"/>
                      </a:rPr>
                      <m:t>𝟗</m:t>
                    </m:r>
                    <m:r>
                      <a:rPr lang="ru-RU" b="1" i="1" smtClean="0">
                        <a:latin typeface="Cambria Math"/>
                      </a:rPr>
                      <m:t>+</m:t>
                    </m:r>
                    <m:r>
                      <a:rPr lang="ru-RU" b="1" i="1" smtClean="0">
                        <a:latin typeface="Cambria Math"/>
                      </a:rPr>
                      <m:t>𝟏𝟔</m:t>
                    </m:r>
                    <m:r>
                      <a:rPr lang="ru-RU" b="1" i="1" smtClean="0">
                        <a:latin typeface="Cambria Math"/>
                      </a:rPr>
                      <m:t>+</m:t>
                    </m:r>
                    <m:r>
                      <a:rPr lang="ru-RU" b="1" i="1" smtClean="0">
                        <a:latin typeface="Cambria Math"/>
                      </a:rPr>
                      <m:t>𝟓</m:t>
                    </m:r>
                    <m:r>
                      <a:rPr lang="ru-RU" b="1" i="1" smtClean="0">
                        <a:latin typeface="Cambria Math"/>
                      </a:rPr>
                      <m:t>=</m:t>
                    </m:r>
                    <m:r>
                      <a:rPr lang="ru-RU" b="1" i="0" smtClean="0">
                        <a:latin typeface="Cambria Math"/>
                      </a:rPr>
                      <m:t>𝟑𝟎</m:t>
                    </m:r>
                    <m:r>
                      <a:rPr lang="ru-RU" b="1" i="0" smtClean="0">
                        <a:latin typeface="Cambria Math"/>
                      </a:rPr>
                      <m:t> т.р</m:t>
                    </m:r>
                  </m:oMath>
                </a14:m>
                <a:r>
                  <a:rPr lang="ru-RU" b="1" dirty="0" smtClean="0"/>
                  <a:t>.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28" y="3069499"/>
                <a:ext cx="4392488" cy="669992"/>
              </a:xfrm>
              <a:prstGeom prst="rect">
                <a:avLst/>
              </a:prstGeom>
              <a:blipFill rotWithShape="1">
                <a:blip r:embed="rId4"/>
                <a:stretch>
                  <a:fillRect l="-1250" t="-917" b="-14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79284"/>
              </p:ext>
            </p:extLst>
          </p:nvPr>
        </p:nvGraphicFramePr>
        <p:xfrm>
          <a:off x="234826" y="4305334"/>
          <a:ext cx="2763714" cy="1556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152"/>
                <a:gridCol w="647850"/>
                <a:gridCol w="767712"/>
              </a:tblGrid>
              <a:tr h="54702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Возможности складов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Потребности магазинов</a:t>
                      </a:r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3663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4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4</a:t>
                      </a:r>
                      <a:endParaRPr lang="ru-RU" sz="1400" b="0" dirty="0"/>
                    </a:p>
                  </a:txBody>
                  <a:tcPr/>
                </a:tc>
              </a:tr>
              <a:tr h="33663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3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63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5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2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13195"/>
              </p:ext>
            </p:extLst>
          </p:nvPr>
        </p:nvGraphicFramePr>
        <p:xfrm>
          <a:off x="3131840" y="4332478"/>
          <a:ext cx="12858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586"/>
                <a:gridCol w="599298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-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69865"/>
              </p:ext>
            </p:extLst>
          </p:nvPr>
        </p:nvGraphicFramePr>
        <p:xfrm>
          <a:off x="3131840" y="5157192"/>
          <a:ext cx="12858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14380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-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18189" y="5307522"/>
                <a:ext cx="4378904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Оценка решения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 критерию К2: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ru-RU" b="1" i="1" smtClean="0">
                          <a:latin typeface="Cambria Math"/>
                        </a:rPr>
                        <m:t>𝟐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ru-RU" b="1" i="0" smtClean="0">
                          <a:latin typeface="Cambria Math"/>
                        </a:rPr>
                        <m:t>𝟑</m:t>
                      </m:r>
                      <m:r>
                        <a:rPr lang="ru-RU" b="1" i="0" smtClean="0">
                          <a:latin typeface="Cambria Math"/>
                        </a:rPr>
                        <m:t>+</m:t>
                      </m:r>
                      <m:r>
                        <a:rPr lang="ru-RU" b="1" i="0" smtClean="0">
                          <a:latin typeface="Cambria Math"/>
                        </a:rPr>
                        <m:t>𝟖</m:t>
                      </m:r>
                      <m:r>
                        <a:rPr lang="ru-RU" b="1" i="0" smtClean="0">
                          <a:latin typeface="Cambria Math"/>
                        </a:rPr>
                        <m:t>+</m:t>
                      </m:r>
                      <m:r>
                        <a:rPr lang="ru-RU" b="1" i="0" smtClean="0">
                          <a:latin typeface="Cambria Math"/>
                        </a:rPr>
                        <m:t>𝟑</m:t>
                      </m:r>
                      <m:r>
                        <a:rPr lang="ru-RU" b="1" i="0" smtClean="0">
                          <a:latin typeface="Cambria Math"/>
                        </a:rPr>
                        <m:t>=</m:t>
                      </m:r>
                      <m:r>
                        <a:rPr lang="ru-RU" b="1" i="0" smtClean="0">
                          <a:latin typeface="Cambria Math"/>
                        </a:rPr>
                        <m:t>𝟏𝟒</m:t>
                      </m:r>
                      <m:r>
                        <a:rPr lang="ru-RU" b="1" i="0" smtClean="0">
                          <a:latin typeface="Cambria Math"/>
                        </a:rPr>
                        <m:t> ч.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9" y="5307522"/>
                <a:ext cx="4378904" cy="669992"/>
              </a:xfrm>
              <a:prstGeom prst="rect">
                <a:avLst/>
              </a:prstGeom>
              <a:blipFill rotWithShape="1">
                <a:blip r:embed="rId5"/>
                <a:stretch>
                  <a:fillRect l="-1113" t="-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325810" y="241609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10" y="2416098"/>
                <a:ext cx="49237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427984" y="4431152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431152"/>
                <a:ext cx="492379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325809" y="3075333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09" y="3075333"/>
                <a:ext cx="49237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427983" y="5307522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3" y="5307522"/>
                <a:ext cx="49237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1069975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Моделирование </a:t>
            </a:r>
            <a:r>
              <a:rPr lang="ru-RU" sz="3200" dirty="0"/>
              <a:t>задач исследования операций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29698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815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Основные</a:t>
            </a:r>
            <a:r>
              <a:rPr lang="ru-RU" dirty="0" smtClean="0"/>
              <a:t> </a:t>
            </a:r>
            <a:r>
              <a:rPr lang="ru-RU" b="1" dirty="0" smtClean="0"/>
              <a:t>цели данного </a:t>
            </a:r>
            <a:r>
              <a:rPr lang="ru-RU" b="1" dirty="0" err="1" smtClean="0"/>
              <a:t>вебинара</a:t>
            </a:r>
            <a:endParaRPr lang="ru-RU" b="1" dirty="0" smtClean="0"/>
          </a:p>
          <a:p>
            <a:pPr marL="0" indent="0" eaLnBrk="1" hangingPunct="1">
              <a:spcBef>
                <a:spcPct val="0"/>
              </a:spcBef>
              <a:buFontTx/>
              <a:buAutoNum type="arabicParenR"/>
            </a:pPr>
            <a:r>
              <a:rPr lang="ru-RU" dirty="0" smtClean="0"/>
              <a:t> напомнить место и роль дисциплины «ТПР» при решении проблем, возникающих в  системах организационного управления;</a:t>
            </a:r>
          </a:p>
          <a:p>
            <a:pPr marL="0" indent="0" eaLnBrk="1" hangingPunct="1">
              <a:spcBef>
                <a:spcPct val="0"/>
              </a:spcBef>
              <a:buFontTx/>
              <a:buAutoNum type="arabicParenR"/>
            </a:pPr>
            <a:r>
              <a:rPr lang="ru-RU" dirty="0" smtClean="0"/>
              <a:t>рассмотреть вопросы решения задач векторной оптимизации (многокритериальных задач математического программирования в условиях определенности).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3701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768"/>
            <a:ext cx="7452320" cy="1070992"/>
          </a:xfrm>
        </p:spPr>
        <p:txBody>
          <a:bodyPr/>
          <a:lstStyle/>
          <a:p>
            <a:r>
              <a:rPr lang="ru-RU" dirty="0" smtClean="0">
                <a:cs typeface="Kalinga" panose="020B0502040204020203" pitchFamily="34" charset="0"/>
              </a:rPr>
              <a:t>Компромиссная область решений</a:t>
            </a:r>
            <a:endParaRPr lang="ru-RU" dirty="0">
              <a:cs typeface="Kalinga" panose="020B0502040204020203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15038"/>
              </p:ext>
            </p:extLst>
          </p:nvPr>
        </p:nvGraphicFramePr>
        <p:xfrm>
          <a:off x="152102" y="2088108"/>
          <a:ext cx="2763714" cy="1556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152"/>
                <a:gridCol w="647850"/>
                <a:gridCol w="767712"/>
              </a:tblGrid>
              <a:tr h="54702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Возможности складов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Потребности магазинов</a:t>
                      </a:r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3663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4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4</a:t>
                      </a:r>
                      <a:endParaRPr lang="ru-RU" sz="1400" b="0" dirty="0"/>
                    </a:p>
                  </a:txBody>
                  <a:tcPr/>
                </a:tc>
              </a:tr>
              <a:tr h="33663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3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63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5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5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61461"/>
              </p:ext>
            </p:extLst>
          </p:nvPr>
        </p:nvGraphicFramePr>
        <p:xfrm>
          <a:off x="3059832" y="2276872"/>
          <a:ext cx="12858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565804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-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52229"/>
              </p:ext>
            </p:extLst>
          </p:nvPr>
        </p:nvGraphicFramePr>
        <p:xfrm>
          <a:off x="3059832" y="2996952"/>
          <a:ext cx="12858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565804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-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52102" y="1628800"/>
            <a:ext cx="521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Критерий К1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 стоимость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т.руб</a:t>
            </a:r>
            <a:r>
              <a:rPr lang="ru-RU" alt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.) 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перевозки.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818189" y="1628800"/>
            <a:ext cx="49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Критерий К</a:t>
            </a:r>
            <a:r>
              <a:rPr lang="en-US" alt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2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 время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час.) перевозки.</a:t>
            </a:r>
            <a:endParaRPr lang="ru-RU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36508"/>
              </p:ext>
            </p:extLst>
          </p:nvPr>
        </p:nvGraphicFramePr>
        <p:xfrm>
          <a:off x="5148064" y="2060848"/>
          <a:ext cx="2763714" cy="1556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152"/>
                <a:gridCol w="647850"/>
                <a:gridCol w="767712"/>
              </a:tblGrid>
              <a:tr h="54702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Возможности складов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Потребности магазинов</a:t>
                      </a:r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3663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4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4</a:t>
                      </a:r>
                      <a:endParaRPr lang="ru-RU" sz="1400" b="0" dirty="0"/>
                    </a:p>
                  </a:txBody>
                  <a:tcPr/>
                </a:tc>
              </a:tr>
              <a:tr h="33663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3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63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5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2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325810" y="241609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10" y="2416098"/>
                <a:ext cx="49237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325809" y="3075333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09" y="3075333"/>
                <a:ext cx="49237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2169002"/>
                  </p:ext>
                </p:extLst>
              </p:nvPr>
            </p:nvGraphicFramePr>
            <p:xfrm>
              <a:off x="395536" y="4665113"/>
              <a:ext cx="8611917" cy="165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3125"/>
                    <a:gridCol w="1584176"/>
                    <a:gridCol w="1728192"/>
                    <a:gridCol w="2261291"/>
                    <a:gridCol w="15551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 smtClean="0"/>
                            <a:t>Оценка решений в компромиссной</a:t>
                          </a:r>
                          <a:r>
                            <a:rPr lang="ru-RU" sz="1800" b="1" baseline="0" dirty="0" smtClean="0"/>
                            <a:t> области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 smtClean="0"/>
                            <a:t>  </a:t>
                          </a:r>
                          <a:r>
                            <a:rPr lang="ru-RU" dirty="0" smtClean="0"/>
                            <a:t>(</a:t>
                          </a:r>
                          <a:r>
                            <a:rPr lang="ru-RU" dirty="0" err="1" smtClean="0"/>
                            <a:t>т.руб</a:t>
                          </a:r>
                          <a:r>
                            <a:rPr lang="ru-RU" dirty="0" smtClean="0"/>
                            <a:t>.)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ru-RU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=27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27≤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≤30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dirty="0" smtClean="0"/>
                            <a:t>2 </a:t>
                          </a:r>
                          <a:r>
                            <a:rPr lang="ru-RU" dirty="0" smtClean="0"/>
                            <a:t> (час.)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ru-RU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14≤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≤26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2169002"/>
                  </p:ext>
                </p:extLst>
              </p:nvPr>
            </p:nvGraphicFramePr>
            <p:xfrm>
              <a:off x="395536" y="4665113"/>
              <a:ext cx="8611917" cy="165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3125"/>
                    <a:gridCol w="1584176"/>
                    <a:gridCol w="1728192"/>
                    <a:gridCol w="2261291"/>
                    <a:gridCol w="1555133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dirty="0" smtClean="0"/>
                            <a:t>Оценка решений в компромиссной</a:t>
                          </a:r>
                          <a:r>
                            <a:rPr lang="ru-RU" sz="1800" b="1" baseline="0" dirty="0" smtClean="0"/>
                            <a:t> области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2" t="-254098" r="-48148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3846" t="-254098" r="-35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7465" t="-254098" r="-2204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2399" t="-254098" r="-687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54510" t="-25409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2" t="-354098" r="-48148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3846" t="-354098" r="-35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7465" t="-354098" r="-2204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2399" t="-354098" r="-687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54510" t="-35409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2358135" y="4833213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135" y="4833213"/>
                <a:ext cx="49237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4015363" y="4837802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363" y="4837802"/>
                <a:ext cx="49237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70254" y="4833213"/>
                <a:ext cx="484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254" y="4833213"/>
                <a:ext cx="48468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8604" y="3748390"/>
                <a:ext cx="484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604" y="3748390"/>
                <a:ext cx="48468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67545"/>
              </p:ext>
            </p:extLst>
          </p:nvPr>
        </p:nvGraphicFramePr>
        <p:xfrm>
          <a:off x="3083750" y="3723645"/>
          <a:ext cx="12858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586"/>
                <a:gridCol w="599298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2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>
            <a:off x="395536" y="4653136"/>
            <a:ext cx="1512168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51620" y="4653136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4" y="4927287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857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768"/>
            <a:ext cx="7870254" cy="1070992"/>
          </a:xfrm>
        </p:spPr>
        <p:txBody>
          <a:bodyPr/>
          <a:lstStyle/>
          <a:p>
            <a:r>
              <a:rPr lang="ru-RU" dirty="0" smtClean="0">
                <a:cs typeface="Kalinga" panose="020B0502040204020203" pitchFamily="34" charset="0"/>
              </a:rPr>
              <a:t>Определение компромиссной области решений (множества Парето)</a:t>
            </a:r>
            <a:endParaRPr lang="ru-RU" dirty="0">
              <a:cs typeface="Kalinga" panose="020B0502040204020203" pitchFamily="34" charset="0"/>
            </a:endParaRPr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559523" y="3504161"/>
                <a:ext cx="1245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ru-RU" b="0" i="1" smtClean="0">
                          <a:latin typeface="Cambria Math"/>
                        </a:rPr>
                        <m:t>27,26</m:t>
                      </m:r>
                      <m:r>
                        <a:rPr lang="ru-RU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23" y="3504161"/>
                <a:ext cx="124579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852167" y="4679148"/>
                <a:ext cx="1245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ru-RU" b="0" i="1" smtClean="0">
                          <a:latin typeface="Cambria Math"/>
                        </a:rPr>
                        <m:t>30,14</m:t>
                      </m:r>
                      <m:r>
                        <a:rPr lang="ru-RU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167" y="4679148"/>
                <a:ext cx="124579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626118"/>
                  </p:ext>
                </p:extLst>
              </p:nvPr>
            </p:nvGraphicFramePr>
            <p:xfrm>
              <a:off x="266041" y="1556792"/>
              <a:ext cx="8611917" cy="156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3125"/>
                    <a:gridCol w="1584176"/>
                    <a:gridCol w="1728192"/>
                    <a:gridCol w="2261291"/>
                    <a:gridCol w="15551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Оценка решений в компромиссной</a:t>
                          </a:r>
                          <a:r>
                            <a:rPr lang="ru-RU" sz="1600" b="1" baseline="0" dirty="0" smtClean="0"/>
                            <a:t> области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 smtClean="0"/>
                            <a:t>  </a:t>
                          </a:r>
                          <a:r>
                            <a:rPr lang="ru-RU" dirty="0" smtClean="0"/>
                            <a:t>(</a:t>
                          </a:r>
                          <a:r>
                            <a:rPr lang="ru-RU" dirty="0" err="1" smtClean="0"/>
                            <a:t>т.руб</a:t>
                          </a:r>
                          <a:r>
                            <a:rPr lang="ru-RU" dirty="0" smtClean="0"/>
                            <a:t>.)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ru-RU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=27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27≤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≤30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dirty="0" smtClean="0"/>
                            <a:t>2 </a:t>
                          </a:r>
                          <a:r>
                            <a:rPr lang="ru-RU" dirty="0" smtClean="0"/>
                            <a:t> (час.)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ru-RU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14≤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≤26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626118"/>
                  </p:ext>
                </p:extLst>
              </p:nvPr>
            </p:nvGraphicFramePr>
            <p:xfrm>
              <a:off x="266041" y="1556792"/>
              <a:ext cx="8611917" cy="156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3125"/>
                    <a:gridCol w="1584176"/>
                    <a:gridCol w="1728192"/>
                    <a:gridCol w="2261291"/>
                    <a:gridCol w="1555133"/>
                  </a:tblGrid>
                  <a:tr h="82296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Оценка решений в компромиссной</a:t>
                          </a:r>
                          <a:r>
                            <a:rPr lang="ru-RU" sz="1600" b="1" baseline="0" dirty="0" smtClean="0"/>
                            <a:t> области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2" t="-226230" r="-48148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3846" t="-226230" r="-35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8092" t="-226230" r="-22155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2129" t="-226230" r="-6900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54118" t="-226230" r="-39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2" t="-326230" r="-48148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3846" t="-326230" r="-35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8092" t="-326230" r="-22155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2129" t="-326230" r="-6900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54118" t="-326230" r="-39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2195736" y="1696162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696162"/>
                <a:ext cx="49237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3962090" y="1719250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090" y="1719250"/>
                <a:ext cx="49237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40352" y="1700200"/>
                <a:ext cx="484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1700200"/>
                <a:ext cx="48468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46625" y="4140367"/>
                <a:ext cx="122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sup>
                      </m:sSup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ru-RU" b="0" i="1" smtClean="0">
                          <a:latin typeface="Cambria Math"/>
                        </a:rPr>
                        <m:t>28,22</m:t>
                      </m:r>
                      <m:r>
                        <a:rPr lang="ru-RU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25" y="4140367"/>
                <a:ext cx="122976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/>
          <p:cNvCxnSpPr/>
          <p:nvPr/>
        </p:nvCxnSpPr>
        <p:spPr>
          <a:xfrm>
            <a:off x="244327" y="1556792"/>
            <a:ext cx="1512168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23628" y="1552017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8343" y="183553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  <a:endParaRPr lang="ru-RU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827584" y="3429000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827584" y="5517232"/>
            <a:ext cx="3134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3419872" y="5589240"/>
                <a:ext cx="1364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𝑲</m:t>
                    </m:r>
                    <m:r>
                      <a:rPr lang="ru-RU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(</a:t>
                </a:r>
                <a:r>
                  <a:rPr lang="ru-RU" dirty="0" err="1"/>
                  <a:t>т.руб</a:t>
                </a:r>
                <a:r>
                  <a:rPr lang="ru-RU" dirty="0"/>
                  <a:t>.)</a:t>
                </a: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589240"/>
                <a:ext cx="136454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4464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02338" y="3173524"/>
                <a:ext cx="1337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𝑲</m:t>
                    </m:r>
                    <m:r>
                      <a:rPr lang="ru-RU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 </a:t>
                </a:r>
                <a:r>
                  <a:rPr lang="ru-RU" b="1" dirty="0" smtClean="0"/>
                  <a:t>  </a:t>
                </a:r>
                <a:r>
                  <a:rPr lang="ru-RU" dirty="0" smtClean="0"/>
                  <a:t>(час.)</a:t>
                </a:r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38" y="3173524"/>
                <a:ext cx="133722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411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>
            <a:off x="1619672" y="542843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843808" y="540211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3310" y="5644455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27</a:t>
            </a:r>
            <a:endParaRPr lang="ru-R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688115" y="5644455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30</a:t>
            </a:r>
            <a:endParaRPr lang="ru-RU" sz="1400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827584" y="51571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740911" y="5013176"/>
            <a:ext cx="153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730295" y="3861048"/>
            <a:ext cx="153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5902" y="4859287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14</a:t>
            </a:r>
            <a:endParaRPr lang="ru-RU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44327" y="3707159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26</a:t>
            </a:r>
            <a:endParaRPr lang="ru-RU" sz="1400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827584" y="3861047"/>
            <a:ext cx="7920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1619672" y="386104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Блок-схема: узел 45"/>
          <p:cNvSpPr/>
          <p:nvPr/>
        </p:nvSpPr>
        <p:spPr>
          <a:xfrm>
            <a:off x="1572469" y="3838187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>
            <a:off x="803240" y="5013174"/>
            <a:ext cx="2040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2843808" y="5013174"/>
            <a:ext cx="0" cy="63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Блок-схема: узел 52"/>
          <p:cNvSpPr/>
          <p:nvPr/>
        </p:nvSpPr>
        <p:spPr>
          <a:xfrm>
            <a:off x="2798089" y="4990314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2161474" y="5428431"/>
            <a:ext cx="0" cy="160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62128" y="5644453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28</a:t>
            </a:r>
            <a:endParaRPr lang="ru-RU" sz="1400" dirty="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730295" y="4141837"/>
            <a:ext cx="153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5901" y="4025957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22</a:t>
            </a:r>
            <a:endParaRPr lang="ru-RU" sz="1400" dirty="0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837186" y="4141837"/>
            <a:ext cx="1310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V="1">
            <a:off x="2161474" y="4143604"/>
            <a:ext cx="0" cy="1508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Блок-схема: узел 66"/>
          <p:cNvSpPr/>
          <p:nvPr/>
        </p:nvSpPr>
        <p:spPr>
          <a:xfrm>
            <a:off x="2102169" y="4120745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олилиния 68"/>
          <p:cNvSpPr/>
          <p:nvPr/>
        </p:nvSpPr>
        <p:spPr>
          <a:xfrm>
            <a:off x="1419225" y="3876675"/>
            <a:ext cx="1457325" cy="1410566"/>
          </a:xfrm>
          <a:custGeom>
            <a:avLst/>
            <a:gdLst>
              <a:gd name="connsiteX0" fmla="*/ 0 w 1457325"/>
              <a:gd name="connsiteY0" fmla="*/ 0 h 1410566"/>
              <a:gd name="connsiteX1" fmla="*/ 19050 w 1457325"/>
              <a:gd name="connsiteY1" fmla="*/ 76200 h 1410566"/>
              <a:gd name="connsiteX2" fmla="*/ 28575 w 1457325"/>
              <a:gd name="connsiteY2" fmla="*/ 114300 h 1410566"/>
              <a:gd name="connsiteX3" fmla="*/ 47625 w 1457325"/>
              <a:gd name="connsiteY3" fmla="*/ 142875 h 1410566"/>
              <a:gd name="connsiteX4" fmla="*/ 57150 w 1457325"/>
              <a:gd name="connsiteY4" fmla="*/ 171450 h 1410566"/>
              <a:gd name="connsiteX5" fmla="*/ 85725 w 1457325"/>
              <a:gd name="connsiteY5" fmla="*/ 190500 h 1410566"/>
              <a:gd name="connsiteX6" fmla="*/ 123825 w 1457325"/>
              <a:gd name="connsiteY6" fmla="*/ 247650 h 1410566"/>
              <a:gd name="connsiteX7" fmla="*/ 180975 w 1457325"/>
              <a:gd name="connsiteY7" fmla="*/ 276225 h 1410566"/>
              <a:gd name="connsiteX8" fmla="*/ 238125 w 1457325"/>
              <a:gd name="connsiteY8" fmla="*/ 295275 h 1410566"/>
              <a:gd name="connsiteX9" fmla="*/ 266700 w 1457325"/>
              <a:gd name="connsiteY9" fmla="*/ 304800 h 1410566"/>
              <a:gd name="connsiteX10" fmla="*/ 295275 w 1457325"/>
              <a:gd name="connsiteY10" fmla="*/ 314325 h 1410566"/>
              <a:gd name="connsiteX11" fmla="*/ 371475 w 1457325"/>
              <a:gd name="connsiteY11" fmla="*/ 323850 h 1410566"/>
              <a:gd name="connsiteX12" fmla="*/ 438150 w 1457325"/>
              <a:gd name="connsiteY12" fmla="*/ 342900 h 1410566"/>
              <a:gd name="connsiteX13" fmla="*/ 476250 w 1457325"/>
              <a:gd name="connsiteY13" fmla="*/ 352425 h 1410566"/>
              <a:gd name="connsiteX14" fmla="*/ 504825 w 1457325"/>
              <a:gd name="connsiteY14" fmla="*/ 361950 h 1410566"/>
              <a:gd name="connsiteX15" fmla="*/ 723900 w 1457325"/>
              <a:gd name="connsiteY15" fmla="*/ 390525 h 1410566"/>
              <a:gd name="connsiteX16" fmla="*/ 762000 w 1457325"/>
              <a:gd name="connsiteY16" fmla="*/ 400050 h 1410566"/>
              <a:gd name="connsiteX17" fmla="*/ 809625 w 1457325"/>
              <a:gd name="connsiteY17" fmla="*/ 419100 h 1410566"/>
              <a:gd name="connsiteX18" fmla="*/ 838200 w 1457325"/>
              <a:gd name="connsiteY18" fmla="*/ 428625 h 1410566"/>
              <a:gd name="connsiteX19" fmla="*/ 866775 w 1457325"/>
              <a:gd name="connsiteY19" fmla="*/ 447675 h 1410566"/>
              <a:gd name="connsiteX20" fmla="*/ 904875 w 1457325"/>
              <a:gd name="connsiteY20" fmla="*/ 533400 h 1410566"/>
              <a:gd name="connsiteX21" fmla="*/ 933450 w 1457325"/>
              <a:gd name="connsiteY21" fmla="*/ 542925 h 1410566"/>
              <a:gd name="connsiteX22" fmla="*/ 971550 w 1457325"/>
              <a:gd name="connsiteY22" fmla="*/ 600075 h 1410566"/>
              <a:gd name="connsiteX23" fmla="*/ 990600 w 1457325"/>
              <a:gd name="connsiteY23" fmla="*/ 628650 h 1410566"/>
              <a:gd name="connsiteX24" fmla="*/ 1019175 w 1457325"/>
              <a:gd name="connsiteY24" fmla="*/ 647700 h 1410566"/>
              <a:gd name="connsiteX25" fmla="*/ 1038225 w 1457325"/>
              <a:gd name="connsiteY25" fmla="*/ 704850 h 1410566"/>
              <a:gd name="connsiteX26" fmla="*/ 1057275 w 1457325"/>
              <a:gd name="connsiteY26" fmla="*/ 733425 h 1410566"/>
              <a:gd name="connsiteX27" fmla="*/ 1104900 w 1457325"/>
              <a:gd name="connsiteY27" fmla="*/ 809625 h 1410566"/>
              <a:gd name="connsiteX28" fmla="*/ 1143000 w 1457325"/>
              <a:gd name="connsiteY28" fmla="*/ 895350 h 1410566"/>
              <a:gd name="connsiteX29" fmla="*/ 1162050 w 1457325"/>
              <a:gd name="connsiteY29" fmla="*/ 962025 h 1410566"/>
              <a:gd name="connsiteX30" fmla="*/ 1181100 w 1457325"/>
              <a:gd name="connsiteY30" fmla="*/ 1019175 h 1410566"/>
              <a:gd name="connsiteX31" fmla="*/ 1190625 w 1457325"/>
              <a:gd name="connsiteY31" fmla="*/ 1047750 h 1410566"/>
              <a:gd name="connsiteX32" fmla="*/ 1200150 w 1457325"/>
              <a:gd name="connsiteY32" fmla="*/ 1076325 h 1410566"/>
              <a:gd name="connsiteX33" fmla="*/ 1219200 w 1457325"/>
              <a:gd name="connsiteY33" fmla="*/ 1152525 h 1410566"/>
              <a:gd name="connsiteX34" fmla="*/ 1247775 w 1457325"/>
              <a:gd name="connsiteY34" fmla="*/ 1238250 h 1410566"/>
              <a:gd name="connsiteX35" fmla="*/ 1266825 w 1457325"/>
              <a:gd name="connsiteY35" fmla="*/ 1295400 h 1410566"/>
              <a:gd name="connsiteX36" fmla="*/ 1276350 w 1457325"/>
              <a:gd name="connsiteY36" fmla="*/ 1323975 h 1410566"/>
              <a:gd name="connsiteX37" fmla="*/ 1304925 w 1457325"/>
              <a:gd name="connsiteY37" fmla="*/ 1352550 h 1410566"/>
              <a:gd name="connsiteX38" fmla="*/ 1390650 w 1457325"/>
              <a:gd name="connsiteY38" fmla="*/ 1390650 h 1410566"/>
              <a:gd name="connsiteX39" fmla="*/ 1457325 w 1457325"/>
              <a:gd name="connsiteY39" fmla="*/ 1409700 h 141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57325" h="1410566">
                <a:moveTo>
                  <a:pt x="0" y="0"/>
                </a:moveTo>
                <a:cubicBezTo>
                  <a:pt x="19365" y="96826"/>
                  <a:pt x="-476" y="7859"/>
                  <a:pt x="19050" y="76200"/>
                </a:cubicBezTo>
                <a:cubicBezTo>
                  <a:pt x="22646" y="88787"/>
                  <a:pt x="23418" y="102268"/>
                  <a:pt x="28575" y="114300"/>
                </a:cubicBezTo>
                <a:cubicBezTo>
                  <a:pt x="33084" y="124822"/>
                  <a:pt x="42505" y="132636"/>
                  <a:pt x="47625" y="142875"/>
                </a:cubicBezTo>
                <a:cubicBezTo>
                  <a:pt x="52115" y="151855"/>
                  <a:pt x="50878" y="163610"/>
                  <a:pt x="57150" y="171450"/>
                </a:cubicBezTo>
                <a:cubicBezTo>
                  <a:pt x="64301" y="180389"/>
                  <a:pt x="76200" y="184150"/>
                  <a:pt x="85725" y="190500"/>
                </a:cubicBezTo>
                <a:cubicBezTo>
                  <a:pt x="98425" y="209550"/>
                  <a:pt x="102105" y="240410"/>
                  <a:pt x="123825" y="247650"/>
                </a:cubicBezTo>
                <a:cubicBezTo>
                  <a:pt x="228038" y="282388"/>
                  <a:pt x="70188" y="226986"/>
                  <a:pt x="180975" y="276225"/>
                </a:cubicBezTo>
                <a:cubicBezTo>
                  <a:pt x="199325" y="284380"/>
                  <a:pt x="219075" y="288925"/>
                  <a:pt x="238125" y="295275"/>
                </a:cubicBezTo>
                <a:lnTo>
                  <a:pt x="266700" y="304800"/>
                </a:lnTo>
                <a:cubicBezTo>
                  <a:pt x="276225" y="307975"/>
                  <a:pt x="285312" y="313080"/>
                  <a:pt x="295275" y="314325"/>
                </a:cubicBezTo>
                <a:cubicBezTo>
                  <a:pt x="320675" y="317500"/>
                  <a:pt x="346226" y="319642"/>
                  <a:pt x="371475" y="323850"/>
                </a:cubicBezTo>
                <a:cubicBezTo>
                  <a:pt x="407207" y="329805"/>
                  <a:pt x="406443" y="333841"/>
                  <a:pt x="438150" y="342900"/>
                </a:cubicBezTo>
                <a:cubicBezTo>
                  <a:pt x="450737" y="346496"/>
                  <a:pt x="463663" y="348829"/>
                  <a:pt x="476250" y="352425"/>
                </a:cubicBezTo>
                <a:cubicBezTo>
                  <a:pt x="485904" y="355183"/>
                  <a:pt x="494902" y="360423"/>
                  <a:pt x="504825" y="361950"/>
                </a:cubicBezTo>
                <a:cubicBezTo>
                  <a:pt x="577612" y="373148"/>
                  <a:pt x="651052" y="379733"/>
                  <a:pt x="723900" y="390525"/>
                </a:cubicBezTo>
                <a:cubicBezTo>
                  <a:pt x="736850" y="392443"/>
                  <a:pt x="749581" y="395910"/>
                  <a:pt x="762000" y="400050"/>
                </a:cubicBezTo>
                <a:cubicBezTo>
                  <a:pt x="778220" y="405457"/>
                  <a:pt x="793616" y="413097"/>
                  <a:pt x="809625" y="419100"/>
                </a:cubicBezTo>
                <a:cubicBezTo>
                  <a:pt x="819026" y="422625"/>
                  <a:pt x="829220" y="424135"/>
                  <a:pt x="838200" y="428625"/>
                </a:cubicBezTo>
                <a:cubicBezTo>
                  <a:pt x="848439" y="433745"/>
                  <a:pt x="857250" y="441325"/>
                  <a:pt x="866775" y="447675"/>
                </a:cubicBezTo>
                <a:cubicBezTo>
                  <a:pt x="872596" y="465138"/>
                  <a:pt x="884292" y="516933"/>
                  <a:pt x="904875" y="533400"/>
                </a:cubicBezTo>
                <a:cubicBezTo>
                  <a:pt x="912715" y="539672"/>
                  <a:pt x="923925" y="539750"/>
                  <a:pt x="933450" y="542925"/>
                </a:cubicBezTo>
                <a:lnTo>
                  <a:pt x="971550" y="600075"/>
                </a:lnTo>
                <a:cubicBezTo>
                  <a:pt x="977900" y="609600"/>
                  <a:pt x="981075" y="622300"/>
                  <a:pt x="990600" y="628650"/>
                </a:cubicBezTo>
                <a:lnTo>
                  <a:pt x="1019175" y="647700"/>
                </a:lnTo>
                <a:cubicBezTo>
                  <a:pt x="1025525" y="666750"/>
                  <a:pt x="1027086" y="688142"/>
                  <a:pt x="1038225" y="704850"/>
                </a:cubicBezTo>
                <a:cubicBezTo>
                  <a:pt x="1044575" y="714375"/>
                  <a:pt x="1052626" y="722964"/>
                  <a:pt x="1057275" y="733425"/>
                </a:cubicBezTo>
                <a:cubicBezTo>
                  <a:pt x="1090684" y="808594"/>
                  <a:pt x="1053495" y="775355"/>
                  <a:pt x="1104900" y="809625"/>
                </a:cubicBezTo>
                <a:cubicBezTo>
                  <a:pt x="1154047" y="957067"/>
                  <a:pt x="1097717" y="804784"/>
                  <a:pt x="1143000" y="895350"/>
                </a:cubicBezTo>
                <a:cubicBezTo>
                  <a:pt x="1151003" y="911355"/>
                  <a:pt x="1157472" y="946766"/>
                  <a:pt x="1162050" y="962025"/>
                </a:cubicBezTo>
                <a:cubicBezTo>
                  <a:pt x="1167820" y="981259"/>
                  <a:pt x="1174750" y="1000125"/>
                  <a:pt x="1181100" y="1019175"/>
                </a:cubicBezTo>
                <a:lnTo>
                  <a:pt x="1190625" y="1047750"/>
                </a:lnTo>
                <a:cubicBezTo>
                  <a:pt x="1193800" y="1057275"/>
                  <a:pt x="1197715" y="1066585"/>
                  <a:pt x="1200150" y="1076325"/>
                </a:cubicBezTo>
                <a:cubicBezTo>
                  <a:pt x="1206500" y="1101725"/>
                  <a:pt x="1210921" y="1127687"/>
                  <a:pt x="1219200" y="1152525"/>
                </a:cubicBezTo>
                <a:lnTo>
                  <a:pt x="1247775" y="1238250"/>
                </a:lnTo>
                <a:lnTo>
                  <a:pt x="1266825" y="1295400"/>
                </a:lnTo>
                <a:cubicBezTo>
                  <a:pt x="1270000" y="1304925"/>
                  <a:pt x="1269250" y="1316875"/>
                  <a:pt x="1276350" y="1323975"/>
                </a:cubicBezTo>
                <a:cubicBezTo>
                  <a:pt x="1285875" y="1333500"/>
                  <a:pt x="1294577" y="1343926"/>
                  <a:pt x="1304925" y="1352550"/>
                </a:cubicBezTo>
                <a:cubicBezTo>
                  <a:pt x="1382469" y="1417170"/>
                  <a:pt x="1266051" y="1307584"/>
                  <a:pt x="1390650" y="1390650"/>
                </a:cubicBezTo>
                <a:cubicBezTo>
                  <a:pt x="1429792" y="1416745"/>
                  <a:pt x="1407777" y="1409700"/>
                  <a:pt x="1457325" y="14097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олилиния 69"/>
          <p:cNvSpPr/>
          <p:nvPr/>
        </p:nvSpPr>
        <p:spPr>
          <a:xfrm>
            <a:off x="1428750" y="3743325"/>
            <a:ext cx="1581150" cy="1514475"/>
          </a:xfrm>
          <a:custGeom>
            <a:avLst/>
            <a:gdLst>
              <a:gd name="connsiteX0" fmla="*/ 0 w 1581150"/>
              <a:gd name="connsiteY0" fmla="*/ 57150 h 1514475"/>
              <a:gd name="connsiteX1" fmla="*/ 104775 w 1581150"/>
              <a:gd name="connsiteY1" fmla="*/ 9525 h 1514475"/>
              <a:gd name="connsiteX2" fmla="*/ 133350 w 1581150"/>
              <a:gd name="connsiteY2" fmla="*/ 0 h 1514475"/>
              <a:gd name="connsiteX3" fmla="*/ 200025 w 1581150"/>
              <a:gd name="connsiteY3" fmla="*/ 9525 h 1514475"/>
              <a:gd name="connsiteX4" fmla="*/ 209550 w 1581150"/>
              <a:gd name="connsiteY4" fmla="*/ 38100 h 1514475"/>
              <a:gd name="connsiteX5" fmla="*/ 228600 w 1581150"/>
              <a:gd name="connsiteY5" fmla="*/ 66675 h 1514475"/>
              <a:gd name="connsiteX6" fmla="*/ 314325 w 1581150"/>
              <a:gd name="connsiteY6" fmla="*/ 114300 h 1514475"/>
              <a:gd name="connsiteX7" fmla="*/ 371475 w 1581150"/>
              <a:gd name="connsiteY7" fmla="*/ 152400 h 1514475"/>
              <a:gd name="connsiteX8" fmla="*/ 400050 w 1581150"/>
              <a:gd name="connsiteY8" fmla="*/ 171450 h 1514475"/>
              <a:gd name="connsiteX9" fmla="*/ 485775 w 1581150"/>
              <a:gd name="connsiteY9" fmla="*/ 209550 h 1514475"/>
              <a:gd name="connsiteX10" fmla="*/ 514350 w 1581150"/>
              <a:gd name="connsiteY10" fmla="*/ 219075 h 1514475"/>
              <a:gd name="connsiteX11" fmla="*/ 571500 w 1581150"/>
              <a:gd name="connsiteY11" fmla="*/ 257175 h 1514475"/>
              <a:gd name="connsiteX12" fmla="*/ 638175 w 1581150"/>
              <a:gd name="connsiteY12" fmla="*/ 276225 h 1514475"/>
              <a:gd name="connsiteX13" fmla="*/ 695325 w 1581150"/>
              <a:gd name="connsiteY13" fmla="*/ 295275 h 1514475"/>
              <a:gd name="connsiteX14" fmla="*/ 723900 w 1581150"/>
              <a:gd name="connsiteY14" fmla="*/ 304800 h 1514475"/>
              <a:gd name="connsiteX15" fmla="*/ 752475 w 1581150"/>
              <a:gd name="connsiteY15" fmla="*/ 314325 h 1514475"/>
              <a:gd name="connsiteX16" fmla="*/ 990600 w 1581150"/>
              <a:gd name="connsiteY16" fmla="*/ 323850 h 1514475"/>
              <a:gd name="connsiteX17" fmla="*/ 1076325 w 1581150"/>
              <a:gd name="connsiteY17" fmla="*/ 342900 h 1514475"/>
              <a:gd name="connsiteX18" fmla="*/ 1104900 w 1581150"/>
              <a:gd name="connsiteY18" fmla="*/ 352425 h 1514475"/>
              <a:gd name="connsiteX19" fmla="*/ 1143000 w 1581150"/>
              <a:gd name="connsiteY19" fmla="*/ 438150 h 1514475"/>
              <a:gd name="connsiteX20" fmla="*/ 1152525 w 1581150"/>
              <a:gd name="connsiteY20" fmla="*/ 466725 h 1514475"/>
              <a:gd name="connsiteX21" fmla="*/ 1171575 w 1581150"/>
              <a:gd name="connsiteY21" fmla="*/ 495300 h 1514475"/>
              <a:gd name="connsiteX22" fmla="*/ 1190625 w 1581150"/>
              <a:gd name="connsiteY22" fmla="*/ 552450 h 1514475"/>
              <a:gd name="connsiteX23" fmla="*/ 1200150 w 1581150"/>
              <a:gd name="connsiteY23" fmla="*/ 619125 h 1514475"/>
              <a:gd name="connsiteX24" fmla="*/ 1219200 w 1581150"/>
              <a:gd name="connsiteY24" fmla="*/ 676275 h 1514475"/>
              <a:gd name="connsiteX25" fmla="*/ 1238250 w 1581150"/>
              <a:gd name="connsiteY25" fmla="*/ 733425 h 1514475"/>
              <a:gd name="connsiteX26" fmla="*/ 1247775 w 1581150"/>
              <a:gd name="connsiteY26" fmla="*/ 762000 h 1514475"/>
              <a:gd name="connsiteX27" fmla="*/ 1257300 w 1581150"/>
              <a:gd name="connsiteY27" fmla="*/ 790575 h 1514475"/>
              <a:gd name="connsiteX28" fmla="*/ 1295400 w 1581150"/>
              <a:gd name="connsiteY28" fmla="*/ 847725 h 1514475"/>
              <a:gd name="connsiteX29" fmla="*/ 1314450 w 1581150"/>
              <a:gd name="connsiteY29" fmla="*/ 876300 h 1514475"/>
              <a:gd name="connsiteX30" fmla="*/ 1323975 w 1581150"/>
              <a:gd name="connsiteY30" fmla="*/ 904875 h 1514475"/>
              <a:gd name="connsiteX31" fmla="*/ 1371600 w 1581150"/>
              <a:gd name="connsiteY31" fmla="*/ 971550 h 1514475"/>
              <a:gd name="connsiteX32" fmla="*/ 1381125 w 1581150"/>
              <a:gd name="connsiteY32" fmla="*/ 1000125 h 1514475"/>
              <a:gd name="connsiteX33" fmla="*/ 1400175 w 1581150"/>
              <a:gd name="connsiteY33" fmla="*/ 1028700 h 1514475"/>
              <a:gd name="connsiteX34" fmla="*/ 1409700 w 1581150"/>
              <a:gd name="connsiteY34" fmla="*/ 1057275 h 1514475"/>
              <a:gd name="connsiteX35" fmla="*/ 1438275 w 1581150"/>
              <a:gd name="connsiteY35" fmla="*/ 1076325 h 1514475"/>
              <a:gd name="connsiteX36" fmla="*/ 1466850 w 1581150"/>
              <a:gd name="connsiteY36" fmla="*/ 1133475 h 1514475"/>
              <a:gd name="connsiteX37" fmla="*/ 1495425 w 1581150"/>
              <a:gd name="connsiteY37" fmla="*/ 1152525 h 1514475"/>
              <a:gd name="connsiteX38" fmla="*/ 1514475 w 1581150"/>
              <a:gd name="connsiteY38" fmla="*/ 1209675 h 1514475"/>
              <a:gd name="connsiteX39" fmla="*/ 1533525 w 1581150"/>
              <a:gd name="connsiteY39" fmla="*/ 1238250 h 1514475"/>
              <a:gd name="connsiteX40" fmla="*/ 1552575 w 1581150"/>
              <a:gd name="connsiteY40" fmla="*/ 1295400 h 1514475"/>
              <a:gd name="connsiteX41" fmla="*/ 1562100 w 1581150"/>
              <a:gd name="connsiteY41" fmla="*/ 1323975 h 1514475"/>
              <a:gd name="connsiteX42" fmla="*/ 1581150 w 1581150"/>
              <a:gd name="connsiteY42" fmla="*/ 1390650 h 1514475"/>
              <a:gd name="connsiteX43" fmla="*/ 1543050 w 1581150"/>
              <a:gd name="connsiteY43" fmla="*/ 1504950 h 1514475"/>
              <a:gd name="connsiteX44" fmla="*/ 1524000 w 1581150"/>
              <a:gd name="connsiteY44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81150" h="1514475">
                <a:moveTo>
                  <a:pt x="0" y="57150"/>
                </a:moveTo>
                <a:cubicBezTo>
                  <a:pt x="64844" y="18244"/>
                  <a:pt x="30062" y="34429"/>
                  <a:pt x="104775" y="9525"/>
                </a:cubicBezTo>
                <a:lnTo>
                  <a:pt x="133350" y="0"/>
                </a:lnTo>
                <a:cubicBezTo>
                  <a:pt x="155575" y="3175"/>
                  <a:pt x="179945" y="-515"/>
                  <a:pt x="200025" y="9525"/>
                </a:cubicBezTo>
                <a:cubicBezTo>
                  <a:pt x="209005" y="14015"/>
                  <a:pt x="205060" y="29120"/>
                  <a:pt x="209550" y="38100"/>
                </a:cubicBezTo>
                <a:cubicBezTo>
                  <a:pt x="214670" y="48339"/>
                  <a:pt x="219985" y="59137"/>
                  <a:pt x="228600" y="66675"/>
                </a:cubicBezTo>
                <a:cubicBezTo>
                  <a:pt x="331169" y="156423"/>
                  <a:pt x="247776" y="77328"/>
                  <a:pt x="314325" y="114300"/>
                </a:cubicBezTo>
                <a:cubicBezTo>
                  <a:pt x="334339" y="125419"/>
                  <a:pt x="352425" y="139700"/>
                  <a:pt x="371475" y="152400"/>
                </a:cubicBezTo>
                <a:cubicBezTo>
                  <a:pt x="381000" y="158750"/>
                  <a:pt x="389190" y="167830"/>
                  <a:pt x="400050" y="171450"/>
                </a:cubicBezTo>
                <a:cubicBezTo>
                  <a:pt x="547492" y="220597"/>
                  <a:pt x="395209" y="164267"/>
                  <a:pt x="485775" y="209550"/>
                </a:cubicBezTo>
                <a:cubicBezTo>
                  <a:pt x="494755" y="214040"/>
                  <a:pt x="505573" y="214199"/>
                  <a:pt x="514350" y="219075"/>
                </a:cubicBezTo>
                <a:cubicBezTo>
                  <a:pt x="534364" y="230194"/>
                  <a:pt x="549780" y="249935"/>
                  <a:pt x="571500" y="257175"/>
                </a:cubicBezTo>
                <a:cubicBezTo>
                  <a:pt x="667532" y="289186"/>
                  <a:pt x="518574" y="240345"/>
                  <a:pt x="638175" y="276225"/>
                </a:cubicBezTo>
                <a:cubicBezTo>
                  <a:pt x="657409" y="281995"/>
                  <a:pt x="676275" y="288925"/>
                  <a:pt x="695325" y="295275"/>
                </a:cubicBezTo>
                <a:lnTo>
                  <a:pt x="723900" y="304800"/>
                </a:lnTo>
                <a:cubicBezTo>
                  <a:pt x="733425" y="307975"/>
                  <a:pt x="742443" y="313924"/>
                  <a:pt x="752475" y="314325"/>
                </a:cubicBezTo>
                <a:lnTo>
                  <a:pt x="990600" y="323850"/>
                </a:lnTo>
                <a:cubicBezTo>
                  <a:pt x="1023336" y="330397"/>
                  <a:pt x="1044938" y="333932"/>
                  <a:pt x="1076325" y="342900"/>
                </a:cubicBezTo>
                <a:cubicBezTo>
                  <a:pt x="1085979" y="345658"/>
                  <a:pt x="1095375" y="349250"/>
                  <a:pt x="1104900" y="352425"/>
                </a:cubicBezTo>
                <a:cubicBezTo>
                  <a:pt x="1135089" y="397708"/>
                  <a:pt x="1120330" y="370140"/>
                  <a:pt x="1143000" y="438150"/>
                </a:cubicBezTo>
                <a:cubicBezTo>
                  <a:pt x="1146175" y="447675"/>
                  <a:pt x="1146956" y="458371"/>
                  <a:pt x="1152525" y="466725"/>
                </a:cubicBezTo>
                <a:cubicBezTo>
                  <a:pt x="1158875" y="476250"/>
                  <a:pt x="1166926" y="484839"/>
                  <a:pt x="1171575" y="495300"/>
                </a:cubicBezTo>
                <a:cubicBezTo>
                  <a:pt x="1179730" y="513650"/>
                  <a:pt x="1190625" y="552450"/>
                  <a:pt x="1190625" y="552450"/>
                </a:cubicBezTo>
                <a:cubicBezTo>
                  <a:pt x="1193800" y="574675"/>
                  <a:pt x="1195102" y="597249"/>
                  <a:pt x="1200150" y="619125"/>
                </a:cubicBezTo>
                <a:cubicBezTo>
                  <a:pt x="1204665" y="638691"/>
                  <a:pt x="1212850" y="657225"/>
                  <a:pt x="1219200" y="676275"/>
                </a:cubicBezTo>
                <a:lnTo>
                  <a:pt x="1238250" y="733425"/>
                </a:lnTo>
                <a:lnTo>
                  <a:pt x="1247775" y="762000"/>
                </a:lnTo>
                <a:cubicBezTo>
                  <a:pt x="1250950" y="771525"/>
                  <a:pt x="1251731" y="782221"/>
                  <a:pt x="1257300" y="790575"/>
                </a:cubicBezTo>
                <a:lnTo>
                  <a:pt x="1295400" y="847725"/>
                </a:lnTo>
                <a:cubicBezTo>
                  <a:pt x="1301750" y="857250"/>
                  <a:pt x="1310830" y="865440"/>
                  <a:pt x="1314450" y="876300"/>
                </a:cubicBezTo>
                <a:cubicBezTo>
                  <a:pt x="1317625" y="885825"/>
                  <a:pt x="1318994" y="896158"/>
                  <a:pt x="1323975" y="904875"/>
                </a:cubicBezTo>
                <a:cubicBezTo>
                  <a:pt x="1341233" y="935076"/>
                  <a:pt x="1356858" y="942066"/>
                  <a:pt x="1371600" y="971550"/>
                </a:cubicBezTo>
                <a:cubicBezTo>
                  <a:pt x="1376090" y="980530"/>
                  <a:pt x="1376635" y="991145"/>
                  <a:pt x="1381125" y="1000125"/>
                </a:cubicBezTo>
                <a:cubicBezTo>
                  <a:pt x="1386245" y="1010364"/>
                  <a:pt x="1395055" y="1018461"/>
                  <a:pt x="1400175" y="1028700"/>
                </a:cubicBezTo>
                <a:cubicBezTo>
                  <a:pt x="1404665" y="1037680"/>
                  <a:pt x="1403428" y="1049435"/>
                  <a:pt x="1409700" y="1057275"/>
                </a:cubicBezTo>
                <a:cubicBezTo>
                  <a:pt x="1416851" y="1066214"/>
                  <a:pt x="1428750" y="1069975"/>
                  <a:pt x="1438275" y="1076325"/>
                </a:cubicBezTo>
                <a:cubicBezTo>
                  <a:pt x="1446022" y="1099566"/>
                  <a:pt x="1448386" y="1115011"/>
                  <a:pt x="1466850" y="1133475"/>
                </a:cubicBezTo>
                <a:cubicBezTo>
                  <a:pt x="1474945" y="1141570"/>
                  <a:pt x="1485900" y="1146175"/>
                  <a:pt x="1495425" y="1152525"/>
                </a:cubicBezTo>
                <a:cubicBezTo>
                  <a:pt x="1501775" y="1171575"/>
                  <a:pt x="1503336" y="1192967"/>
                  <a:pt x="1514475" y="1209675"/>
                </a:cubicBezTo>
                <a:cubicBezTo>
                  <a:pt x="1520825" y="1219200"/>
                  <a:pt x="1528876" y="1227789"/>
                  <a:pt x="1533525" y="1238250"/>
                </a:cubicBezTo>
                <a:cubicBezTo>
                  <a:pt x="1541680" y="1256600"/>
                  <a:pt x="1546225" y="1276350"/>
                  <a:pt x="1552575" y="1295400"/>
                </a:cubicBezTo>
                <a:cubicBezTo>
                  <a:pt x="1555750" y="1304925"/>
                  <a:pt x="1559665" y="1314235"/>
                  <a:pt x="1562100" y="1323975"/>
                </a:cubicBezTo>
                <a:cubicBezTo>
                  <a:pt x="1574060" y="1371815"/>
                  <a:pt x="1567485" y="1349656"/>
                  <a:pt x="1581150" y="1390650"/>
                </a:cubicBezTo>
                <a:cubicBezTo>
                  <a:pt x="1569357" y="1520368"/>
                  <a:pt x="1605283" y="1480057"/>
                  <a:pt x="1543050" y="1504950"/>
                </a:cubicBezTo>
                <a:cubicBezTo>
                  <a:pt x="1536458" y="1507587"/>
                  <a:pt x="1530350" y="1511300"/>
                  <a:pt x="1524000" y="151447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454469" y="3504161"/>
            <a:ext cx="4510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Компромиссная область решений – это такое множество, в котором улучшение оценки решения по одному критерию приводит к ухудшению оценки решения по другому критерию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437180" y="5644454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0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5408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нормировки критериев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1559470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Все критерии измеряются в абсолютной шкале в интервале </a:t>
            </a:r>
            <a:r>
              <a:rPr lang="en-US" dirty="0" smtClean="0"/>
              <a:t>[</a:t>
            </a:r>
            <a:r>
              <a:rPr lang="ru-RU" dirty="0" smtClean="0"/>
              <a:t>0 ÷ 1</a:t>
            </a:r>
            <a:r>
              <a:rPr lang="en-US" dirty="0" smtClean="0"/>
              <a:t>]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51559" y="1988840"/>
                <a:ext cx="1551899" cy="4072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</m:sub>
                            <m:sup/>
                          </m:sSubSup>
                        </m:e>
                        <m:sub/>
                        <m:sup>
                          <m:r>
                            <a:rPr lang="ru-RU" b="1" i="1">
                              <a:latin typeface="Cambria Math"/>
                            </a:rPr>
                            <m:t>н</m:t>
                          </m:r>
                        </m:sup>
                      </m:sSubSup>
                      <m:r>
                        <a:rPr lang="ru-RU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559" y="1988840"/>
                <a:ext cx="1551899" cy="4072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078135"/>
                  </p:ext>
                </p:extLst>
              </p:nvPr>
            </p:nvGraphicFramePr>
            <p:xfrm>
              <a:off x="395536" y="2780928"/>
              <a:ext cx="8291286" cy="26224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8072"/>
                    <a:gridCol w="3168352"/>
                    <a:gridCol w="576064"/>
                    <a:gridCol w="3898798"/>
                  </a:tblGrid>
                  <a:tr h="68538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Прямая</a:t>
                          </a:r>
                          <a:r>
                            <a:rPr lang="ru-RU" sz="2000" baseline="0" dirty="0" smtClean="0"/>
                            <a:t> зависимость</a:t>
                          </a:r>
                        </a:p>
                        <a:p>
                          <a:pPr algn="ctr"/>
                          <a:r>
                            <a:rPr lang="ru-RU" sz="2000" baseline="0" dirty="0" smtClean="0"/>
                            <a:t>(без инверсии)</a:t>
                          </a:r>
                          <a:endParaRPr lang="ru-RU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Обратная</a:t>
                          </a:r>
                          <a:r>
                            <a:rPr lang="ru-RU" sz="2000" baseline="0" dirty="0" smtClean="0"/>
                            <a:t> зависимость</a:t>
                          </a:r>
                        </a:p>
                        <a:p>
                          <a:pPr algn="ctr"/>
                          <a:r>
                            <a:rPr lang="ru-RU" sz="2000" baseline="0" dirty="0" smtClean="0"/>
                            <a:t>(с инверсией)</a:t>
                          </a:r>
                          <a:endParaRPr lang="ru-RU" sz="20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826784">
                    <a:tc>
                      <a:txBody>
                        <a:bodyPr/>
                        <a:lstStyle/>
                        <a:p>
                          <a:pPr algn="ctr"/>
                          <a:endParaRPr lang="ru-RU" sz="2000" b="1" dirty="0" smtClean="0"/>
                        </a:p>
                        <a:p>
                          <a:pPr algn="ctr"/>
                          <a:r>
                            <a:rPr lang="en-US" sz="2000" b="1" dirty="0" smtClean="0"/>
                            <a:t>1</a:t>
                          </a:r>
                          <a:r>
                            <a:rPr lang="ru-RU" sz="2000" b="1" dirty="0" smtClean="0"/>
                            <a:t>.</a:t>
                          </a:r>
                          <a14:m>
                            <m:oMath xmlns:m="http://schemas.openxmlformats.org/officeDocument/2006/math">
                              <m:r>
                                <a:rPr lang="ru-RU" sz="2000" b="1" i="0" smtClean="0">
                                  <a:latin typeface="Cambria Math"/>
                                </a:rPr>
                                <m:t>       </m:t>
                              </m:r>
                            </m:oMath>
                          </a14:m>
                          <a:endParaRPr lang="ru-R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  <m:sup/>
                                    </m:sSubSup>
                                  </m:e>
                                  <m:sub/>
                                  <m:sup>
                                    <m:r>
                                      <a:rPr lang="ru-RU" sz="2000" b="1" i="1" smtClean="0">
                                        <a:latin typeface="Cambria Math"/>
                                      </a:rPr>
                                      <m:t>н</m:t>
                                    </m:r>
                                  </m:sup>
                                </m:sSub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ru-RU" sz="2000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1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b/>
                                      <m:sup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𝒎𝒂𝒙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2</a:t>
                          </a:r>
                          <a:r>
                            <a:rPr lang="ru-RU" sz="2000" b="1" dirty="0" smtClean="0"/>
                            <a:t>.</a:t>
                          </a:r>
                          <a:endParaRPr lang="ru-R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  <m:sup/>
                                    </m:sSubSup>
                                  </m:e>
                                  <m:sub/>
                                  <m:sup>
                                    <m:r>
                                      <a:rPr lang="ru-RU" sz="2000" b="1" i="1" smtClean="0">
                                        <a:latin typeface="Cambria Math"/>
                                      </a:rPr>
                                      <m:t>н</m:t>
                                    </m:r>
                                  </m:sup>
                                </m:sSubSup>
                                <m:r>
                                  <a:rPr lang="en-US" sz="2000" b="1" i="1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ru-RU" sz="2000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1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b/>
                                      <m:sup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𝒎𝒂𝒙</m:t>
                                        </m:r>
                                      </m:sup>
                                    </m:sSubSup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ru-RU" sz="2000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1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b/>
                                      <m:sup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𝒎𝒂𝒙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/>
                    </a:tc>
                  </a:tr>
                  <a:tr h="79184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3</a:t>
                          </a:r>
                          <a:r>
                            <a:rPr lang="ru-RU" sz="2000" b="1" dirty="0" smtClean="0"/>
                            <a:t>.</a:t>
                          </a:r>
                          <a:endParaRPr lang="ru-R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r>
                                          <a:rPr lang="ru-RU" sz="2000" b="1" i="1" smtClean="0">
                                            <a:latin typeface="Cambria Math"/>
                                          </a:rPr>
                                          <m:t>     </m:t>
                                        </m:r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  <m:sup/>
                                    </m:sSubSup>
                                  </m:e>
                                  <m:sub/>
                                  <m:sup>
                                    <m:r>
                                      <a:rPr lang="ru-RU" sz="2000" b="1" i="1" smtClean="0">
                                        <a:latin typeface="Cambria Math"/>
                                      </a:rPr>
                                      <m:t>н</m:t>
                                    </m:r>
                                  </m:sup>
                                </m:sSub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ru-RU" sz="2000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1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b/>
                                      <m:sup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𝒎𝒊𝒏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ru-RU" sz="2000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1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b/>
                                      <m:sup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𝒎𝒂𝒙</m:t>
                                        </m:r>
                                      </m:sup>
                                    </m:sSubSup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ru-RU" sz="2000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1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b/>
                                      <m:sup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𝒎</m:t>
                                        </m:r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𝒊𝒏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b="1" dirty="0" smtClean="0"/>
                        </a:p>
                        <a:p>
                          <a:pPr algn="ctr"/>
                          <a:r>
                            <a:rPr lang="en-US" sz="2000" b="1" dirty="0" smtClean="0"/>
                            <a:t>4</a:t>
                          </a:r>
                          <a:r>
                            <a:rPr lang="ru-RU" sz="2000" b="1" dirty="0" smtClean="0"/>
                            <a:t>.</a:t>
                          </a:r>
                          <a:endParaRPr lang="ru-R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  <m:sup/>
                                    </m:sSubSup>
                                  </m:e>
                                  <m:sub/>
                                  <m:sup>
                                    <m:r>
                                      <a:rPr lang="ru-RU" sz="2000" b="1" i="1" smtClean="0">
                                        <a:latin typeface="Cambria Math"/>
                                      </a:rPr>
                                      <m:t>н</m:t>
                                    </m:r>
                                  </m:sup>
                                </m:sSubSup>
                                <m:r>
                                  <a:rPr lang="en-US" sz="2000" b="1" i="1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ru-RU" sz="2000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1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b/>
                                      <m:sup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𝒎𝒂𝒙</m:t>
                                        </m:r>
                                      </m:sup>
                                    </m:sSubSup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ru-RU" sz="2000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1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b/>
                                      <m:sup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𝒎𝒂𝒙</m:t>
                                        </m:r>
                                      </m:sup>
                                    </m:sSubSup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ru-RU" sz="2000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1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b/>
                                      <m:sup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𝒎</m:t>
                                        </m:r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𝒊𝒏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100078135"/>
                  </p:ext>
                </p:extLst>
              </p:nvPr>
            </p:nvGraphicFramePr>
            <p:xfrm>
              <a:off x="395536" y="2780928"/>
              <a:ext cx="8291286" cy="26224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8072"/>
                    <a:gridCol w="3168352"/>
                    <a:gridCol w="576064"/>
                    <a:gridCol w="3898798"/>
                  </a:tblGrid>
                  <a:tr h="701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Прямая</a:t>
                          </a:r>
                          <a:r>
                            <a:rPr lang="ru-RU" sz="2000" baseline="0" dirty="0" smtClean="0"/>
                            <a:t> зависимость</a:t>
                          </a:r>
                        </a:p>
                        <a:p>
                          <a:pPr algn="ctr"/>
                          <a:r>
                            <a:rPr lang="ru-RU" sz="2000" baseline="0" dirty="0" smtClean="0"/>
                            <a:t>(без инверсии)</a:t>
                          </a:r>
                          <a:endParaRPr lang="ru-RU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Обратная</a:t>
                          </a:r>
                          <a:r>
                            <a:rPr lang="ru-RU" sz="2000" baseline="0" dirty="0" smtClean="0"/>
                            <a:t> зависимость</a:t>
                          </a:r>
                        </a:p>
                        <a:p>
                          <a:pPr algn="ctr"/>
                          <a:r>
                            <a:rPr lang="ru-RU" sz="2000" baseline="0" dirty="0" smtClean="0"/>
                            <a:t>(с инверсией)</a:t>
                          </a:r>
                          <a:endParaRPr lang="ru-RU" sz="20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43" t="-72727" r="-1183962" b="-9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77" t="-72727" r="-141346" b="-9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2</a:t>
                          </a:r>
                          <a:r>
                            <a:rPr lang="ru-RU" sz="2000" b="1" dirty="0" smtClean="0"/>
                            <a:t>.</a:t>
                          </a:r>
                          <a:endParaRPr lang="ru-R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2656" t="-72727" r="-156" b="-91515"/>
                          </a:stretch>
                        </a:blipFill>
                      </a:tcPr>
                    </a:tc>
                  </a:tr>
                  <a:tr h="91554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3</a:t>
                          </a:r>
                          <a:r>
                            <a:rPr lang="ru-RU" sz="2000" b="1" dirty="0" smtClean="0"/>
                            <a:t>.</a:t>
                          </a:r>
                          <a:endParaRPr lang="ru-R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77" t="-190000" r="-141346" b="-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b="1" dirty="0" smtClean="0"/>
                        </a:p>
                        <a:p>
                          <a:pPr algn="ctr"/>
                          <a:r>
                            <a:rPr lang="en-US" sz="2000" b="1" dirty="0" smtClean="0"/>
                            <a:t>4</a:t>
                          </a:r>
                          <a:r>
                            <a:rPr lang="ru-RU" sz="2000" b="1" dirty="0" smtClean="0"/>
                            <a:t>.</a:t>
                          </a:r>
                          <a:endParaRPr lang="ru-R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2656" t="-190000" r="-156" b="-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611560" y="566124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формулы позволяют согласовать направления экстремумов локальных критериев в глобальном интегральном </a:t>
            </a:r>
            <a:r>
              <a:rPr lang="ru-RU" dirty="0" smtClean="0"/>
              <a:t>критерии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7200800" cy="1070992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Схемы выбора </a:t>
            </a:r>
            <a:r>
              <a:rPr lang="ru-RU" dirty="0"/>
              <a:t>компромиссного решения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852936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/>
              <a:t> Сведение </a:t>
            </a:r>
            <a:r>
              <a:rPr lang="ru-RU" sz="2400" dirty="0"/>
              <a:t>многокритериальной задачи </a:t>
            </a:r>
            <a:r>
              <a:rPr lang="ru-RU" sz="2400" dirty="0" smtClean="0"/>
              <a:t>  к</a:t>
            </a:r>
            <a:r>
              <a:rPr lang="ru-RU" sz="2400" dirty="0"/>
              <a:t> </a:t>
            </a:r>
            <a:r>
              <a:rPr lang="ru-RU" sz="2400" dirty="0" smtClean="0"/>
              <a:t>однокритериальной</a:t>
            </a:r>
          </a:p>
          <a:p>
            <a:pPr marL="342900" indent="-342900">
              <a:buAutoNum type="arabicPeriod"/>
            </a:pPr>
            <a:endParaRPr lang="ru-RU" sz="2400" dirty="0" smtClean="0"/>
          </a:p>
          <a:p>
            <a:pPr marL="342900" indent="-342900">
              <a:buFontTx/>
              <a:buAutoNum type="arabicPeriod"/>
            </a:pPr>
            <a:r>
              <a:rPr lang="ru-RU" sz="2400" dirty="0" smtClean="0"/>
              <a:t> Выделение </a:t>
            </a:r>
            <a:r>
              <a:rPr lang="ru-RU" sz="2400" dirty="0"/>
              <a:t>главного </a:t>
            </a:r>
            <a:r>
              <a:rPr lang="ru-RU" sz="2400" dirty="0" smtClean="0"/>
              <a:t>критерия</a:t>
            </a:r>
          </a:p>
          <a:p>
            <a:pPr marL="342900" indent="-342900">
              <a:buFontTx/>
              <a:buAutoNum type="arabicPeriod"/>
            </a:pPr>
            <a:endParaRPr lang="ru-RU" sz="2400" dirty="0"/>
          </a:p>
          <a:p>
            <a:pPr marL="342900" indent="-342900">
              <a:buFontTx/>
              <a:buAutoNum type="arabicPeriod"/>
            </a:pPr>
            <a:r>
              <a:rPr lang="ru-RU" sz="2400" dirty="0" smtClean="0"/>
              <a:t> Метод </a:t>
            </a:r>
            <a:r>
              <a:rPr lang="ru-RU" sz="2400" dirty="0"/>
              <a:t>последовательных уступок</a:t>
            </a:r>
          </a:p>
          <a:p>
            <a:pPr marL="342900" indent="-342900">
              <a:buAutoNum type="arabicPeriod"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91683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Наибольшее распространение для ЛПР получили следующие схемы выбора компромиссного решения: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0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многокритериальной задачи   к однокритериальной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1628800"/>
                <a:ext cx="8208912" cy="4227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Идея метода состоит в том, чтобы два и более критериев представить в виде единого </a:t>
                </a:r>
                <a:r>
                  <a:rPr lang="ru-RU" dirty="0" err="1"/>
                  <a:t>суперкритерия</a:t>
                </a:r>
                <a:r>
                  <a:rPr lang="ru-RU" dirty="0"/>
                  <a:t>, т.е. скалярной функции, зависящей от локальных </a:t>
                </a:r>
                <a:r>
                  <a:rPr lang="ru-RU" dirty="0" smtClean="0"/>
                  <a:t>критериев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1" i="1" smtClean="0"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,…,</m:t>
                        </m:r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e>
                    </m:acc>
                  </m:oMath>
                </a14:m>
                <a:r>
                  <a:rPr lang="ru-RU" dirty="0" smtClean="0"/>
                  <a:t>: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ru-RU" dirty="0"/>
                  <a:t>Наибольшее распространение получил подход определения глобального критерия (</a:t>
                </a:r>
                <a:r>
                  <a:rPr lang="ru-RU" dirty="0" err="1"/>
                  <a:t>суперкритерия</a:t>
                </a:r>
                <a:r>
                  <a:rPr lang="ru-RU" dirty="0"/>
                  <a:t>) в виде взвешенной суммы критериев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𝒍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</m:sSubSup>
                            </m:e>
                            <m:sub/>
                            <m:sup>
                              <m:r>
                                <a:rPr lang="ru-RU" b="1" i="1">
                                  <a:latin typeface="Cambria Math"/>
                                </a:rPr>
                                <m:t>н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b="1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ru-RU" b="1" i="1">
                            <a:latin typeface="Cambria Math"/>
                          </a:rPr>
                          <m:t>н</m:t>
                        </m:r>
                      </m:sup>
                    </m:sSubSup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— </a:t>
                </a:r>
                <a:r>
                  <a:rPr lang="ru-RU" dirty="0" err="1"/>
                  <a:t>отнормированное</a:t>
                </a:r>
                <a:r>
                  <a:rPr lang="ru-RU" dirty="0"/>
                  <a:t> значение </a:t>
                </a:r>
                <a:r>
                  <a:rPr lang="en-US" i="1" dirty="0" err="1"/>
                  <a:t>i</a:t>
                </a:r>
                <a:r>
                  <a:rPr lang="ru-RU" dirty="0"/>
                  <a:t>-го критерия;</a:t>
                </a:r>
              </a:p>
              <a:p>
                <a:r>
                  <a:rPr lang="ru-RU" dirty="0"/>
                  <a:t> </a:t>
                </a:r>
                <a:r>
                  <a:rPr lang="en-US" dirty="0" smtClean="0"/>
                  <a:t>     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   </a:t>
                </a:r>
                <a:r>
                  <a:rPr lang="ru-RU" dirty="0" smtClean="0"/>
                  <a:t>— </a:t>
                </a:r>
                <a:r>
                  <a:rPr lang="ru-RU" dirty="0"/>
                  <a:t>коэффициент относительной важности </a:t>
                </a:r>
                <a:r>
                  <a:rPr lang="en-US" dirty="0" err="1"/>
                  <a:t>i</a:t>
                </a:r>
                <a:r>
                  <a:rPr lang="ru-RU" dirty="0"/>
                  <a:t>-го критерия (весовой коэффициент</a:t>
                </a:r>
                <a:r>
                  <a:rPr lang="ru-RU" dirty="0" smtClean="0"/>
                  <a:t>)</a:t>
                </a:r>
                <a:r>
                  <a:rPr lang="en-US" dirty="0" smtClean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/>
                            </a:rPr>
                            <m:t>0</m:t>
                          </m:r>
                          <m:r>
                            <a:rPr lang="en-US" i="0" smtClean="0">
                              <a:latin typeface="Cambria Math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 i="0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1,  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28800"/>
                <a:ext cx="8208912" cy="4227183"/>
              </a:xfrm>
              <a:prstGeom prst="rect">
                <a:avLst/>
              </a:prstGeom>
              <a:blipFill rotWithShape="1">
                <a:blip r:embed="rId2"/>
                <a:stretch>
                  <a:fillRect l="-669" t="-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0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995120" cy="1070992"/>
          </a:xfrm>
        </p:spPr>
        <p:txBody>
          <a:bodyPr/>
          <a:lstStyle/>
          <a:p>
            <a:r>
              <a:rPr lang="ru-RU" dirty="0"/>
              <a:t>Сведение </a:t>
            </a:r>
            <a:r>
              <a:rPr lang="ru-RU" dirty="0" smtClean="0"/>
              <a:t>двухкритериальной ТЗЛП  </a:t>
            </a:r>
            <a:r>
              <a:rPr lang="ru-RU" dirty="0"/>
              <a:t>к </a:t>
            </a:r>
            <a:r>
              <a:rPr lang="ru-RU" dirty="0" smtClean="0"/>
              <a:t>однокритериальной ЗЛП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1700808"/>
                <a:ext cx="6594562" cy="4710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ru-RU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𝑚𝑎𝑥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𝑚𝑎𝑥</m:t>
                              </m:r>
                            </m:sup>
                          </m:sSubSup>
                        </m:den>
                      </m:f>
                      <m:r>
                        <a:rPr lang="en-US" sz="2400" i="1" smtClean="0">
                          <a:latin typeface="Cambria Math"/>
                        </a:rPr>
                        <m:t>⇒</m:t>
                      </m:r>
                      <m:r>
                        <a:rPr lang="en-US" sz="2400" b="0" i="1" smtClean="0"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𝑗</m:t>
                      </m:r>
                      <m:r>
                        <a:rPr lang="en-US" sz="2400" b="0" i="1" smtClean="0">
                          <a:latin typeface="Cambria Math"/>
                        </a:rPr>
                        <m:t>=1,2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=1,2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0,∀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ru-RU" sz="2400" dirty="0" smtClean="0"/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𝑚𝑎𝑥</m:t>
                          </m:r>
                        </m:sup>
                      </m:sSubSup>
                      <m:r>
                        <a:rPr lang="ru-RU" sz="2400" b="0" i="1" smtClean="0">
                          <a:latin typeface="Cambria Math"/>
                        </a:rPr>
                        <m:t>=30 т.руб.;   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𝑚𝑎𝑥</m:t>
                          </m:r>
                        </m:sup>
                      </m:sSubSup>
                      <m:r>
                        <a:rPr lang="ru-RU" sz="2400" b="0" i="1" smtClean="0">
                          <a:latin typeface="Cambria Math"/>
                        </a:rPr>
                        <m:t>=26 час.</m:t>
                      </m:r>
                    </m:oMath>
                  </m:oMathPara>
                </a14:m>
                <a:endParaRPr lang="en-US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700808"/>
                <a:ext cx="6594562" cy="4710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5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главного критерия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7544" y="1772816"/>
                <a:ext cx="8208912" cy="2083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dirty="0" smtClean="0"/>
                  <a:t>Из множества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𝑲</m:t>
                    </m:r>
                    <m:r>
                      <a:rPr lang="en-US" b="1" i="1" smtClean="0">
                        <a:latin typeface="Cambria Math"/>
                      </a:rPr>
                      <m:t>,  </m:t>
                    </m:r>
                    <m:r>
                      <a:rPr lang="en-US" b="1" i="1" smtClean="0"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,…,</m:t>
                    </m:r>
                    <m:r>
                      <a:rPr lang="en-US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выделяют главный, пусть это будет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</a:p>
              <a:p>
                <a:pPr marL="342900" indent="-342900">
                  <a:buAutoNum type="arabicPeriod"/>
                </a:pPr>
                <a:endParaRPr lang="ru-RU" dirty="0" smtClean="0"/>
              </a:p>
              <a:p>
                <a:pPr marL="342900" indent="-342900">
                  <a:buAutoNum type="arabicPeriod"/>
                </a:pPr>
                <a:r>
                  <a:rPr lang="ru-RU" dirty="0" smtClean="0"/>
                  <a:t>Решают задачу по главному критерию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учетом основных ограничений задачи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</a:rPr>
                      <m:t>𝛀</m:t>
                    </m:r>
                    <m:r>
                      <a:rPr lang="en-US" b="1" i="1">
                        <a:latin typeface="Cambria Math"/>
                      </a:rPr>
                      <m:t> (</m:t>
                    </m:r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не забывая про границы возможных  ухудшений оценок решений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от наилучших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по остальным критериям 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2816"/>
                <a:ext cx="8208912" cy="2083904"/>
              </a:xfrm>
              <a:prstGeom prst="rect">
                <a:avLst/>
              </a:prstGeom>
              <a:blipFill rotWithShape="1">
                <a:blip r:embed="rId2"/>
                <a:stretch>
                  <a:fillRect l="-520" t="-1462" b="-3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11177" y="3861048"/>
                <a:ext cx="4968552" cy="1472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⇒</m:t>
                      </m:r>
                      <m:r>
                        <a:rPr lang="en-US" b="1" i="1" smtClean="0">
                          <a:latin typeface="Cambria Math"/>
                        </a:rPr>
                        <m:t>𝒆𝒙𝒕𝒓</m:t>
                      </m:r>
                      <m:r>
                        <a:rPr lang="en-US" b="1" i="1" smtClean="0">
                          <a:latin typeface="Cambria Math"/>
                        </a:rPr>
                        <m:t> (</m:t>
                      </m:r>
                      <m:r>
                        <a:rPr lang="en-US" b="1" i="1" smtClean="0">
                          <a:latin typeface="Cambria Math"/>
                        </a:rPr>
                        <m:t>𝒎𝒂𝒙</m:t>
                      </m:r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  <m:r>
                        <a:rPr lang="en-US" b="1" i="1" smtClean="0">
                          <a:latin typeface="Cambria Math"/>
                        </a:rPr>
                        <m:t>𝒎𝒊𝒏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                      </m:t>
                    </m:r>
                    <m:r>
                      <a:rPr lang="el-GR" b="1">
                        <a:latin typeface="Cambria Math"/>
                      </a:rPr>
                      <m:t>𝛀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,   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endParaRPr lang="ru-RU" dirty="0" smtClean="0"/>
              </a:p>
              <a:p>
                <a:endParaRPr lang="en-US" sz="800" dirty="0" smtClean="0"/>
              </a:p>
              <a:p>
                <a:r>
                  <a:rPr lang="en-US" dirty="0" smtClean="0"/>
                  <a:t>+ </a:t>
                </a:r>
                <a:r>
                  <a:rPr lang="ru-RU" i="1" dirty="0" smtClean="0"/>
                  <a:t>ограничения по остальным критериям:</a:t>
                </a:r>
              </a:p>
              <a:p>
                <a:endParaRPr lang="en-US" sz="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≥</m:t>
                      </m:r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1" i="1" smtClean="0">
                              <a:latin typeface="Cambria Math"/>
                            </a:rPr>
                            <m:t>≤</m:t>
                          </m:r>
                        </m:e>
                      </m:d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,  ∀</m:t>
                      </m:r>
                      <m:r>
                        <a:rPr lang="en-US" b="1" i="1" smtClean="0"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latin typeface="Cambria Math"/>
                        </a:rPr>
                        <m:t>≠</m:t>
                      </m:r>
                      <m:r>
                        <a:rPr lang="en-US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77" y="3861048"/>
                <a:ext cx="4968552" cy="1472839"/>
              </a:xfrm>
              <a:prstGeom prst="rect">
                <a:avLst/>
              </a:prstGeom>
              <a:blipFill rotWithShape="1">
                <a:blip r:embed="rId3"/>
                <a:stretch>
                  <a:fillRect l="-982" b="-24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197768"/>
            <a:ext cx="7848872" cy="1070992"/>
          </a:xfrm>
        </p:spPr>
        <p:txBody>
          <a:bodyPr/>
          <a:lstStyle/>
          <a:p>
            <a:r>
              <a:rPr lang="ru-RU" dirty="0" smtClean="0"/>
              <a:t>Модель многокритериальной ЗПР методом выделения  гл. критерия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843808" y="2420888"/>
                <a:ext cx="4572000" cy="40008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→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=1,2 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=1,2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/>
                                </a:rPr>
                                <m:t>≤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≥0,</m:t>
                      </m:r>
                      <m:r>
                        <m:rPr>
                          <m:nor/>
                        </m:rPr>
                        <a:rPr lang="ru-RU" b="0" i="0" smtClean="0">
                          <a:latin typeface="Cambria Math"/>
                          <a:ea typeface="Cambria Math"/>
                        </a:rPr>
                        <m:t>целые,</m:t>
                      </m:r>
                      <m:r>
                        <m:rPr>
                          <m:nor/>
                        </m:rPr>
                        <a:rPr lang="ru-RU">
                          <a:sym typeface="Symbol"/>
                        </a:rPr>
                        <m:t>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420888"/>
                <a:ext cx="4572000" cy="40008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951990"/>
                <a:ext cx="914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dirty="0" smtClean="0"/>
                  <a:t>Пусть главным для нас критерием будет критерий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– стоимость перевозки.</a:t>
                </a:r>
              </a:p>
              <a:p>
                <a:pPr marL="342900" indent="-342900">
                  <a:buAutoNum type="arabicPeriod"/>
                </a:pPr>
                <a:r>
                  <a:rPr lang="ru-RU" dirty="0" smtClean="0"/>
                  <a:t>Составляем модель  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51990"/>
                <a:ext cx="9144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400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1520" y="155679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Решим предыдущую ЗПР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6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197768"/>
            <a:ext cx="7848872" cy="1070992"/>
          </a:xfrm>
        </p:spPr>
        <p:txBody>
          <a:bodyPr/>
          <a:lstStyle/>
          <a:p>
            <a:r>
              <a:rPr lang="ru-RU" dirty="0" smtClean="0"/>
              <a:t>Решение многокритериальной ЗПР методом выделения  гл. критерия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555702" y="2276872"/>
                <a:ext cx="5408786" cy="20882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+</m:t>
                      </m:r>
                      <m:r>
                        <a:rPr lang="ru-RU" b="1" i="1" smtClean="0">
                          <a:latin typeface="Cambria Math"/>
                        </a:rPr>
                        <m:t>𝟒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+</m:t>
                      </m:r>
                      <m:r>
                        <a:rPr lang="ru-RU" b="1" i="1" smtClean="0">
                          <a:latin typeface="Cambria Math"/>
                        </a:rPr>
                        <m:t>𝟓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⇒</m:t>
                      </m:r>
                      <m:r>
                        <a:rPr lang="en-US" b="1" i="1" smtClean="0">
                          <a:latin typeface="Cambria Math"/>
                        </a:rPr>
                        <m:t>𝒎𝒊𝒏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𝟏𝟐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ru-RU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ru-RU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ru-RU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ru-RU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ru-RU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ru-RU" b="1" i="1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𝟐𝟏</m:t>
                          </m:r>
                        </m:sub>
                      </m:sSub>
                      <m:r>
                        <a:rPr lang="ru-RU" b="1" i="1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𝟐𝟐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𝟏𝟒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en-US" b="1" dirty="0" smtClean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  <m:r>
                          <a:rPr lang="ru-RU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  <m:r>
                          <a:rPr lang="ru-RU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02" y="2276872"/>
                <a:ext cx="5408786" cy="2088232"/>
              </a:xfrm>
              <a:prstGeom prst="rect">
                <a:avLst/>
              </a:prstGeom>
              <a:blipFill rotWithShape="1">
                <a:blip r:embed="rId2"/>
                <a:stretch>
                  <a:fillRect b="-87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22" y="1444159"/>
            <a:ext cx="370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Критерий К1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 стоимость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т.руб</a:t>
            </a:r>
            <a:r>
              <a:rPr lang="ru-RU" alt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.) </a:t>
            </a:r>
            <a:endParaRPr lang="en-US" altLang="ru-RU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en-US" alt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                      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перевозки.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49548"/>
              </p:ext>
            </p:extLst>
          </p:nvPr>
        </p:nvGraphicFramePr>
        <p:xfrm>
          <a:off x="69826" y="2139645"/>
          <a:ext cx="2928958" cy="1721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60"/>
                <a:gridCol w="686586"/>
                <a:gridCol w="813612"/>
              </a:tblGrid>
              <a:tr h="56502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Возможности складов</a:t>
                      </a:r>
                    </a:p>
                    <a:p>
                      <a:pPr algn="ctr"/>
                      <a:endParaRPr lang="ru-RU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Потребности магазинов</a:t>
                      </a:r>
                      <a:endParaRPr lang="ru-RU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1076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</a:tr>
              <a:tr h="356856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3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6856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5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739" y="3861048"/>
            <a:ext cx="331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Критерий К</a:t>
            </a:r>
            <a:r>
              <a:rPr lang="en-US" alt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2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 время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час.)</a:t>
            </a:r>
            <a:endParaRPr lang="en-US" altLang="ru-RU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en-US" alt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                     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перевозки.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1971"/>
              </p:ext>
            </p:extLst>
          </p:nvPr>
        </p:nvGraphicFramePr>
        <p:xfrm>
          <a:off x="107504" y="4581128"/>
          <a:ext cx="2928958" cy="1731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60"/>
                <a:gridCol w="686586"/>
                <a:gridCol w="813612"/>
              </a:tblGrid>
              <a:tr h="46669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Возможности складов</a:t>
                      </a:r>
                    </a:p>
                    <a:p>
                      <a:pPr algn="ctr"/>
                      <a:endParaRPr lang="ru-RU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Потребности магазинов</a:t>
                      </a:r>
                      <a:endParaRPr lang="ru-RU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2101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4</a:t>
                      </a:r>
                      <a:endParaRPr lang="ru-RU" sz="1800" b="1" dirty="0"/>
                    </a:p>
                  </a:txBody>
                  <a:tcPr/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3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5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29683" y="158265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Составим модель нашей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61234" y="4581128"/>
                <a:ext cx="5782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Решим задачу (симплекс-методом), подбирая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dirty="0" smtClean="0"/>
                  <a:t> получим компромиссное решение (при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  <m:r>
                      <a:rPr lang="ru-RU" b="1" i="1" smtClean="0">
                        <a:latin typeface="Cambria Math"/>
                      </a:rPr>
                      <m:t>𝟒</m:t>
                    </m:r>
                    <m:r>
                      <a:rPr lang="ru-RU" b="1" i="1" smtClean="0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34" y="4581128"/>
                <a:ext cx="578276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843" t="-4673" b="-13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45364"/>
              </p:ext>
            </p:extLst>
          </p:nvPr>
        </p:nvGraphicFramePr>
        <p:xfrm>
          <a:off x="4499992" y="5445224"/>
          <a:ext cx="12858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586"/>
                <a:gridCol w="599298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2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2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07904" y="5578048"/>
                <a:ext cx="627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578048"/>
                <a:ext cx="62719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52617" y="5439548"/>
                <a:ext cx="2232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𝒄</m:t>
                              </m:r>
                            </m:sup>
                          </m:sSubSup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𝟐𝟗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𝒄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17" y="5439548"/>
                <a:ext cx="2232248" cy="646331"/>
              </a:xfrm>
              <a:prstGeom prst="rect">
                <a:avLst/>
              </a:prstGeom>
              <a:blipFill rotWithShape="1">
                <a:blip r:embed="rId5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6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768"/>
            <a:ext cx="7870254" cy="1070992"/>
          </a:xfrm>
        </p:spPr>
        <p:txBody>
          <a:bodyPr/>
          <a:lstStyle/>
          <a:p>
            <a:r>
              <a:rPr lang="ru-RU" dirty="0" smtClean="0">
                <a:cs typeface="Kalinga" panose="020B0502040204020203" pitchFamily="34" charset="0"/>
              </a:rPr>
              <a:t>Определение компромиссной области решений (множества Парето)</a:t>
            </a:r>
            <a:endParaRPr lang="ru-RU" dirty="0">
              <a:cs typeface="Kalinga" panose="020B0502040204020203" pitchFamily="34" charset="0"/>
            </a:endParaRPr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559523" y="3504161"/>
                <a:ext cx="1245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ru-RU" b="0" i="1" smtClean="0">
                          <a:latin typeface="Cambria Math"/>
                        </a:rPr>
                        <m:t>27,26</m:t>
                      </m:r>
                      <m:r>
                        <a:rPr lang="ru-RU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23" y="3504161"/>
                <a:ext cx="124579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852167" y="4679148"/>
                <a:ext cx="1245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ru-RU" b="0" i="1" smtClean="0">
                          <a:latin typeface="Cambria Math"/>
                        </a:rPr>
                        <m:t>30,14</m:t>
                      </m:r>
                      <m:r>
                        <a:rPr lang="ru-RU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167" y="4679148"/>
                <a:ext cx="124579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483148"/>
                  </p:ext>
                </p:extLst>
              </p:nvPr>
            </p:nvGraphicFramePr>
            <p:xfrm>
              <a:off x="266041" y="1556792"/>
              <a:ext cx="8611917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3125"/>
                    <a:gridCol w="1584176"/>
                    <a:gridCol w="1728192"/>
                    <a:gridCol w="2261291"/>
                    <a:gridCol w="15551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 smtClean="0"/>
                            <a:t>  </a:t>
                          </a:r>
                          <a:r>
                            <a:rPr lang="ru-RU" dirty="0" smtClean="0"/>
                            <a:t>(</a:t>
                          </a:r>
                          <a:r>
                            <a:rPr lang="ru-RU" dirty="0" err="1" smtClean="0"/>
                            <a:t>т.руб</a:t>
                          </a:r>
                          <a:r>
                            <a:rPr lang="ru-RU" dirty="0" smtClean="0"/>
                            <a:t>.)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ru-RU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=27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ru-RU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29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dirty="0" smtClean="0"/>
                            <a:t>2 </a:t>
                          </a:r>
                          <a:r>
                            <a:rPr lang="ru-RU" dirty="0" smtClean="0"/>
                            <a:t> (час.)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ru-RU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ru-RU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1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483148"/>
                  </p:ext>
                </p:extLst>
              </p:nvPr>
            </p:nvGraphicFramePr>
            <p:xfrm>
              <a:off x="266041" y="1556792"/>
              <a:ext cx="8611917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3125"/>
                    <a:gridCol w="1584176"/>
                    <a:gridCol w="1728192"/>
                    <a:gridCol w="2261291"/>
                    <a:gridCol w="15551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2" t="-100000" r="-48148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3846" t="-100000" r="-35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8092" t="-100000" r="-22155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2129" t="-100000" r="-6900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54118" t="-100000" r="-39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2" t="-200000" r="-48148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3846" t="-200000" r="-35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8092" t="-200000" r="-22155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2129" t="-200000" r="-6900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54118" t="-200000" r="-39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2240572" y="1567741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572" y="1567741"/>
                <a:ext cx="49237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3962090" y="1557504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090" y="1557504"/>
                <a:ext cx="49237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68144" y="1557504"/>
                <a:ext cx="484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557504"/>
                <a:ext cx="48468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46625" y="3883192"/>
                <a:ext cx="122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sup>
                      </m:sSup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ru-RU" b="0" i="1" smtClean="0">
                          <a:latin typeface="Cambria Math"/>
                        </a:rPr>
                        <m:t>28,22</m:t>
                      </m:r>
                      <m:r>
                        <a:rPr lang="ru-RU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25" y="3883192"/>
                <a:ext cx="122976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/>
          <p:cNvCxnSpPr/>
          <p:nvPr/>
        </p:nvCxnSpPr>
        <p:spPr>
          <a:xfrm>
            <a:off x="244327" y="1556792"/>
            <a:ext cx="1512168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23628" y="1552017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27006" y="1648073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  <a:endParaRPr lang="ru-RU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827584" y="3429000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827584" y="5517232"/>
            <a:ext cx="3134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3419872" y="5589240"/>
                <a:ext cx="1364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𝑲</m:t>
                    </m:r>
                    <m:r>
                      <a:rPr lang="ru-RU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(</a:t>
                </a:r>
                <a:r>
                  <a:rPr lang="ru-RU" dirty="0" err="1"/>
                  <a:t>т.руб</a:t>
                </a:r>
                <a:r>
                  <a:rPr lang="ru-RU" dirty="0"/>
                  <a:t>.)</a:t>
                </a: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589240"/>
                <a:ext cx="136454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4464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02338" y="3173524"/>
                <a:ext cx="1337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𝑲</m:t>
                    </m:r>
                    <m:r>
                      <a:rPr lang="ru-RU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 </a:t>
                </a:r>
                <a:r>
                  <a:rPr lang="ru-RU" b="1" dirty="0" smtClean="0"/>
                  <a:t>  </a:t>
                </a:r>
                <a:r>
                  <a:rPr lang="ru-RU" dirty="0" smtClean="0"/>
                  <a:t>(час.)</a:t>
                </a:r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38" y="3173524"/>
                <a:ext cx="133722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411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>
            <a:off x="1670400" y="542843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843808" y="540211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3310" y="5644455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27</a:t>
            </a:r>
            <a:endParaRPr lang="ru-R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688115" y="5644455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30</a:t>
            </a:r>
            <a:endParaRPr lang="ru-RU" sz="1400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827584" y="51571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740911" y="5013176"/>
            <a:ext cx="153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730295" y="3861048"/>
            <a:ext cx="153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8780" y="4859287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14</a:t>
            </a:r>
            <a:endParaRPr lang="ru-RU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83851" y="3707159"/>
            <a:ext cx="45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26</a:t>
            </a:r>
            <a:endParaRPr lang="ru-RU" sz="1400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 flipV="1">
            <a:off x="939074" y="3861046"/>
            <a:ext cx="7114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1669978" y="386104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Блок-схема: узел 45"/>
          <p:cNvSpPr/>
          <p:nvPr/>
        </p:nvSpPr>
        <p:spPr>
          <a:xfrm>
            <a:off x="1604787" y="3838187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>
            <a:off x="803240" y="5013174"/>
            <a:ext cx="2040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2843808" y="5013174"/>
            <a:ext cx="0" cy="63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Блок-схема: узел 52"/>
          <p:cNvSpPr/>
          <p:nvPr/>
        </p:nvSpPr>
        <p:spPr>
          <a:xfrm>
            <a:off x="2798089" y="4990314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57449" y="5652909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28</a:t>
            </a:r>
            <a:endParaRPr lang="ru-RU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71149" y="4098635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22</a:t>
            </a:r>
            <a:endParaRPr lang="ru-RU" sz="1400" dirty="0"/>
          </a:p>
        </p:txBody>
      </p:sp>
      <p:cxnSp>
        <p:nvCxnSpPr>
          <p:cNvPr id="60" name="Прямая соединительная линия 59"/>
          <p:cNvCxnSpPr>
            <a:endCxn id="67" idx="3"/>
          </p:cNvCxnSpPr>
          <p:nvPr/>
        </p:nvCxnSpPr>
        <p:spPr>
          <a:xfrm>
            <a:off x="730295" y="4180074"/>
            <a:ext cx="1365178" cy="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V="1">
            <a:off x="2079309" y="4143604"/>
            <a:ext cx="0" cy="1508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Блок-схема: узел 66"/>
          <p:cNvSpPr/>
          <p:nvPr/>
        </p:nvSpPr>
        <p:spPr>
          <a:xfrm flipH="1" flipV="1">
            <a:off x="2056449" y="4179844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454469" y="3504161"/>
            <a:ext cx="4510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Компромиссная область решений – это такое множество, в котором улучшение оценки решения по одному критерию приводит к ухудшению оценки решения по другому критерию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437180" y="5644454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0</a:t>
            </a:r>
            <a:endParaRPr lang="ru-R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668344" y="1567741"/>
                <a:ext cx="627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1567741"/>
                <a:ext cx="6271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/>
          <p:cNvCxnSpPr/>
          <p:nvPr/>
        </p:nvCxnSpPr>
        <p:spPr>
          <a:xfrm>
            <a:off x="748480" y="4629086"/>
            <a:ext cx="1728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7" idx="5"/>
          </p:cNvCxnSpPr>
          <p:nvPr/>
        </p:nvCxnSpPr>
        <p:spPr>
          <a:xfrm flipH="1">
            <a:off x="2476521" y="4635780"/>
            <a:ext cx="5080" cy="100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40572" y="5650795"/>
            <a:ext cx="51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2</a:t>
            </a:r>
            <a:r>
              <a:rPr lang="en-US" sz="1400" dirty="0" smtClean="0"/>
              <a:t>9</a:t>
            </a:r>
            <a:endParaRPr lang="ru-RU" sz="1400" dirty="0"/>
          </a:p>
        </p:txBody>
      </p:sp>
      <p:sp>
        <p:nvSpPr>
          <p:cNvPr id="57" name="Блок-схема: узел 56"/>
          <p:cNvSpPr/>
          <p:nvPr/>
        </p:nvSpPr>
        <p:spPr>
          <a:xfrm flipH="1" flipV="1">
            <a:off x="2474906" y="4629085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20507" y="4305472"/>
                <a:ext cx="1164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29,18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07" y="4305472"/>
                <a:ext cx="1164001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2618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248797" y="4466503"/>
            <a:ext cx="514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18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855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1069975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Моделирование </a:t>
            </a:r>
            <a:r>
              <a:rPr lang="ru-RU" sz="3200" dirty="0"/>
              <a:t>задач исследования операций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0722" name="Объект 2"/>
          <p:cNvSpPr>
            <a:spLocks noGrp="1"/>
          </p:cNvSpPr>
          <p:nvPr>
            <p:ph idx="1"/>
          </p:nvPr>
        </p:nvSpPr>
        <p:spPr>
          <a:xfrm>
            <a:off x="107950" y="2076450"/>
            <a:ext cx="9144000" cy="47815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Основная</a:t>
            </a:r>
            <a:r>
              <a:rPr lang="ru-RU" dirty="0" smtClean="0"/>
              <a:t> </a:t>
            </a:r>
            <a:r>
              <a:rPr lang="ru-RU" b="1" dirty="0" smtClean="0"/>
              <a:t>задача </a:t>
            </a:r>
            <a:r>
              <a:rPr lang="ru-RU" b="1" dirty="0" err="1" smtClean="0"/>
              <a:t>вебинара</a:t>
            </a:r>
            <a:endParaRPr lang="ru-RU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dirty="0" smtClean="0"/>
              <a:t>приобретение практических умений и навыков в поиске компромиссных решений многокритериальных задач исследования операций систем организационного управления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6633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" y="1556792"/>
            <a:ext cx="84604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Решается </a:t>
            </a:r>
            <a:r>
              <a:rPr lang="ru-RU" sz="2000" dirty="0"/>
              <a:t>транспортная задача перевозки однородных грузов от поставщиков к потребителям (размерность задачи два на два) с учетом двух </a:t>
            </a:r>
            <a:r>
              <a:rPr lang="ru-RU" sz="2000" dirty="0" smtClean="0"/>
              <a:t>критериев: К1 </a:t>
            </a:r>
            <a:r>
              <a:rPr lang="ru-RU" sz="2000" dirty="0"/>
              <a:t>– финансовые затраты (</a:t>
            </a:r>
            <a:r>
              <a:rPr lang="ru-RU" sz="2000" dirty="0" err="1"/>
              <a:t>т.руб</a:t>
            </a:r>
            <a:r>
              <a:rPr lang="ru-RU" sz="2000" dirty="0" smtClean="0"/>
              <a:t>.); К2 </a:t>
            </a:r>
            <a:r>
              <a:rPr lang="ru-RU" sz="2000" dirty="0"/>
              <a:t>– временные затраты (час.). </a:t>
            </a:r>
          </a:p>
          <a:p>
            <a:r>
              <a:rPr lang="ru-RU" sz="2000" dirty="0"/>
              <a:t>Возможности поставщиков -  </a:t>
            </a:r>
            <a:r>
              <a:rPr lang="en-US" sz="2000" dirty="0"/>
              <a:t>a</a:t>
            </a:r>
            <a:r>
              <a:rPr lang="ru-RU" sz="2000" dirty="0"/>
              <a:t>1 и </a:t>
            </a:r>
            <a:r>
              <a:rPr lang="en-US" sz="2000" dirty="0"/>
              <a:t>a</a:t>
            </a:r>
            <a:r>
              <a:rPr lang="ru-RU" sz="2000" dirty="0"/>
              <a:t>2 , потребности потребителей – </a:t>
            </a:r>
            <a:r>
              <a:rPr lang="en-US" sz="2000" dirty="0"/>
              <a:t>b</a:t>
            </a:r>
            <a:r>
              <a:rPr lang="ru-RU" sz="2000" dirty="0"/>
              <a:t>1 и </a:t>
            </a:r>
            <a:r>
              <a:rPr lang="en-US" sz="2000" dirty="0"/>
              <a:t>b</a:t>
            </a:r>
            <a:r>
              <a:rPr lang="ru-RU" sz="2000" dirty="0"/>
              <a:t>2, коэффициенты затрат на одну единицу груза для соответствующих критериев приведены в таблицах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38610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Критерий К1– финансовые затраты (</a:t>
            </a:r>
            <a:r>
              <a:rPr lang="ru-RU" dirty="0" err="1"/>
              <a:t>т.руб</a:t>
            </a:r>
            <a:r>
              <a:rPr lang="ru-RU" dirty="0"/>
              <a:t>.);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379384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Критерий К2 – временные затраты (час</a:t>
            </a:r>
            <a:r>
              <a:rPr lang="ru-RU" dirty="0" smtClean="0"/>
              <a:t>.).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47996"/>
              </p:ext>
            </p:extLst>
          </p:nvPr>
        </p:nvGraphicFramePr>
        <p:xfrm>
          <a:off x="5796136" y="4653136"/>
          <a:ext cx="223224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3"/>
                <a:gridCol w="744083"/>
                <a:gridCol w="744083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2</a:t>
                      </a:r>
                      <a:endParaRPr lang="ru-RU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74842"/>
              </p:ext>
            </p:extLst>
          </p:nvPr>
        </p:nvGraphicFramePr>
        <p:xfrm>
          <a:off x="539552" y="4653136"/>
          <a:ext cx="223224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3"/>
                <a:gridCol w="744083"/>
                <a:gridCol w="744083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1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2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0002" y="5949280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каких пределах будет изменяться оценка компромиссных решений по критерию К1. </a:t>
            </a:r>
          </a:p>
        </p:txBody>
      </p:sp>
    </p:spTree>
    <p:extLst>
      <p:ext uri="{BB962C8B-B14F-4D97-AF65-F5344CB8AC3E}">
        <p14:creationId xmlns:p14="http://schemas.microsoft.com/office/powerpoint/2010/main" val="4013374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 (шаги решения)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" y="1556792"/>
            <a:ext cx="84604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 smtClean="0"/>
              <a:t>Решить транспортную задачу </a:t>
            </a:r>
            <a:r>
              <a:rPr lang="ru-RU" sz="2000" dirty="0"/>
              <a:t>перевозки однородных грузов от поставщиков к потребителям </a:t>
            </a:r>
            <a:r>
              <a:rPr lang="ru-RU" sz="2000" dirty="0" smtClean="0"/>
              <a:t>по критерию К1 </a:t>
            </a:r>
            <a:r>
              <a:rPr lang="ru-RU" sz="2000" dirty="0"/>
              <a:t>– финансовые затраты (</a:t>
            </a:r>
            <a:r>
              <a:rPr lang="ru-RU" sz="2000" dirty="0" err="1"/>
              <a:t>т.руб</a:t>
            </a:r>
            <a:r>
              <a:rPr lang="ru-RU" sz="2000" dirty="0" smtClean="0"/>
              <a:t>.). </a:t>
            </a:r>
          </a:p>
          <a:p>
            <a:pPr marL="457200" indent="-457200">
              <a:buFontTx/>
              <a:buAutoNum type="arabicPeriod"/>
            </a:pPr>
            <a:r>
              <a:rPr lang="ru-RU" sz="2000" dirty="0"/>
              <a:t>Решить транспортную задачу перевозки однородных грузов от поставщиков к потребителям по критерию </a:t>
            </a:r>
            <a:r>
              <a:rPr lang="ru-RU" sz="2000" dirty="0" smtClean="0"/>
              <a:t>К2 </a:t>
            </a:r>
            <a:r>
              <a:rPr lang="ru-RU" sz="2000" dirty="0"/>
              <a:t>– временные затраты (час.). </a:t>
            </a:r>
            <a:endParaRPr lang="ru-RU" sz="2000" dirty="0" smtClean="0"/>
          </a:p>
          <a:p>
            <a:pPr marL="457200" indent="-457200">
              <a:buFontTx/>
              <a:buAutoNum type="arabicPeriod"/>
            </a:pPr>
            <a:r>
              <a:rPr lang="ru-RU" sz="2000" dirty="0"/>
              <a:t>Оценить полученные решения по критерию </a:t>
            </a:r>
            <a:r>
              <a:rPr lang="ru-RU" sz="2000" dirty="0" smtClean="0"/>
              <a:t>К1- это и будет областью </a:t>
            </a:r>
            <a:r>
              <a:rPr lang="ru-RU" sz="2000" dirty="0"/>
              <a:t>компромиссных решений </a:t>
            </a:r>
            <a:endParaRPr lang="ru-RU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79748" y="4397435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Критерий К1– финансовые затраты (</a:t>
            </a:r>
            <a:r>
              <a:rPr lang="ru-RU" dirty="0" err="1"/>
              <a:t>т.руб</a:t>
            </a:r>
            <a:r>
              <a:rPr lang="ru-RU" dirty="0"/>
              <a:t>.);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439743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Критерий К2 – временные затраты (час</a:t>
            </a:r>
            <a:r>
              <a:rPr lang="ru-RU" dirty="0" smtClean="0"/>
              <a:t>.).</a:t>
            </a:r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04530"/>
              </p:ext>
            </p:extLst>
          </p:nvPr>
        </p:nvGraphicFramePr>
        <p:xfrm>
          <a:off x="5796136" y="5229200"/>
          <a:ext cx="223224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3"/>
                <a:gridCol w="744083"/>
                <a:gridCol w="744083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2</a:t>
                      </a:r>
                      <a:endParaRPr lang="ru-RU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72742"/>
              </p:ext>
            </p:extLst>
          </p:nvPr>
        </p:nvGraphicFramePr>
        <p:xfrm>
          <a:off x="467544" y="5157192"/>
          <a:ext cx="223224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3"/>
                <a:gridCol w="744083"/>
                <a:gridCol w="744083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1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2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54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 (решение)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9511" y="335699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Критерий К1– финансовые затраты (</a:t>
            </a:r>
            <a:r>
              <a:rPr lang="ru-RU" dirty="0" err="1"/>
              <a:t>т.руб</a:t>
            </a:r>
            <a:r>
              <a:rPr lang="ru-RU" dirty="0"/>
              <a:t>.);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9694" y="3366517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Критерий К2 – временные затраты (час</a:t>
            </a:r>
            <a:r>
              <a:rPr lang="ru-RU" dirty="0" smtClean="0"/>
              <a:t>.).</a:t>
            </a:r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50055"/>
              </p:ext>
            </p:extLst>
          </p:nvPr>
        </p:nvGraphicFramePr>
        <p:xfrm>
          <a:off x="5887375" y="4037603"/>
          <a:ext cx="223224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3"/>
                <a:gridCol w="744083"/>
                <a:gridCol w="744083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2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24976"/>
              </p:ext>
            </p:extLst>
          </p:nvPr>
        </p:nvGraphicFramePr>
        <p:xfrm>
          <a:off x="512961" y="4075331"/>
          <a:ext cx="223224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3"/>
                <a:gridCol w="744083"/>
                <a:gridCol w="744083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1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2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6938" y="155679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</a:t>
            </a:r>
            <a:r>
              <a:rPr lang="ru-RU" dirty="0"/>
              <a:t> </a:t>
            </a:r>
            <a:r>
              <a:rPr lang="ru-RU" dirty="0" smtClean="0"/>
              <a:t>Решаем </a:t>
            </a:r>
            <a:r>
              <a:rPr lang="ru-RU" dirty="0"/>
              <a:t>транспортную </a:t>
            </a:r>
            <a:r>
              <a:rPr lang="ru-RU" dirty="0" smtClean="0"/>
              <a:t>задачу </a:t>
            </a:r>
            <a:r>
              <a:rPr lang="ru-RU" dirty="0"/>
              <a:t>по критерию К1 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94799"/>
              </p:ext>
            </p:extLst>
          </p:nvPr>
        </p:nvGraphicFramePr>
        <p:xfrm>
          <a:off x="986144" y="2626013"/>
          <a:ext cx="12858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586"/>
                <a:gridCol w="599298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2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-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5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52120" y="155679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Решаем </a:t>
            </a:r>
            <a:r>
              <a:rPr lang="ru-RU" dirty="0"/>
              <a:t>транспортную </a:t>
            </a:r>
            <a:r>
              <a:rPr lang="ru-RU" dirty="0" smtClean="0"/>
              <a:t>задачу </a:t>
            </a:r>
            <a:r>
              <a:rPr lang="ru-RU" dirty="0"/>
              <a:t>по критерию </a:t>
            </a:r>
            <a:r>
              <a:rPr lang="ru-RU" dirty="0" smtClean="0"/>
              <a:t>К2 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85532"/>
              </p:ext>
            </p:extLst>
          </p:nvPr>
        </p:nvGraphicFramePr>
        <p:xfrm>
          <a:off x="6341326" y="2612668"/>
          <a:ext cx="12858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586"/>
                <a:gridCol w="599298"/>
              </a:tblGrid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-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5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668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2</a:t>
                      </a:r>
                      <a:endParaRPr lang="ru-RU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179511" y="2766839"/>
                <a:ext cx="72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2766839"/>
                <a:ext cx="7296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522564" y="2780928"/>
                <a:ext cx="72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564" y="2780928"/>
                <a:ext cx="72962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7544" y="5453190"/>
                <a:ext cx="82041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3.</a:t>
                </a:r>
                <a:r>
                  <a:rPr lang="ru-RU" dirty="0"/>
                  <a:t> </a:t>
                </a:r>
                <a:r>
                  <a:rPr lang="ru-RU" dirty="0" smtClean="0"/>
                  <a:t>Оцениваем </a:t>
                </a:r>
                <a:r>
                  <a:rPr lang="ru-RU" dirty="0"/>
                  <a:t>полученные решения по критерию К1- это и будет областью компромиссных </a:t>
                </a:r>
                <a:r>
                  <a:rPr lang="ru-RU" dirty="0" smtClean="0"/>
                  <a:t>решений: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u-RU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/>
                      </a:rPr>
                      <m:t>=3+4+15=22</m:t>
                    </m:r>
                  </m:oMath>
                </a14:m>
                <a:endParaRPr lang="ru-RU" dirty="0" smtClean="0"/>
              </a:p>
              <a:p>
                <a:pPr lvl="6"/>
                <a:r>
                  <a:rPr lang="ru-RU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u-RU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b="0" i="1" smtClean="0">
                        <a:latin typeface="Cambria Math"/>
                      </a:rPr>
                      <m:t>10</m:t>
                    </m:r>
                    <m:r>
                      <a:rPr lang="ru-RU" i="1">
                        <a:latin typeface="Cambria Math"/>
                      </a:rPr>
                      <m:t>+</m:t>
                    </m:r>
                    <m:r>
                      <a:rPr lang="ru-RU" b="0" i="1" smtClean="0">
                        <a:latin typeface="Cambria Math"/>
                      </a:rPr>
                      <m:t>12</m:t>
                    </m:r>
                    <m:r>
                      <a:rPr lang="ru-RU" i="1">
                        <a:latin typeface="Cambria Math"/>
                      </a:rPr>
                      <m:t>+</m:t>
                    </m:r>
                    <m:r>
                      <a:rPr lang="ru-RU" b="0" i="1" smtClean="0">
                        <a:latin typeface="Cambria Math"/>
                      </a:rPr>
                      <m:t>6</m:t>
                    </m:r>
                    <m:r>
                      <a:rPr lang="ru-RU" i="1">
                        <a:latin typeface="Cambria Math"/>
                      </a:rPr>
                      <m:t>=2</m:t>
                    </m:r>
                    <m:r>
                      <a:rPr lang="ru-RU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53190"/>
                <a:ext cx="8204142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669" t="-3311" r="-3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665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последовательных уступок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496" y="1556792"/>
                <a:ext cx="90010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dirty="0" smtClean="0"/>
                  <a:t>Все критерии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𝑲</m:t>
                    </m:r>
                    <m:r>
                      <a:rPr lang="en-US" b="1" i="1" smtClean="0">
                        <a:latin typeface="Cambria Math"/>
                      </a:rPr>
                      <m:t>,  </m:t>
                    </m:r>
                    <m:r>
                      <a:rPr lang="en-US" b="1" i="1" smtClean="0"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,…,</m:t>
                    </m:r>
                    <m:r>
                      <a:rPr lang="en-US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упорядочиваем по важности, пусть</a:t>
                </a:r>
              </a:p>
              <a:p>
                <a:r>
                  <a:rPr lang="ru-RU" dirty="0" smtClean="0"/>
                  <a:t>  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       </m:t>
                        </m:r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≽…</m:t>
                    </m:r>
                    <m:r>
                      <a:rPr lang="en-US" b="1" i="1">
                        <a:latin typeface="Cambria Math"/>
                      </a:rPr>
                      <m:t>≽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≽</m:t>
                    </m:r>
                    <m:r>
                      <a:rPr lang="en-US" b="1" i="1" smtClean="0">
                        <a:latin typeface="Cambria Math"/>
                      </a:rPr>
                      <m:t>…</m:t>
                    </m:r>
                    <m:r>
                      <a:rPr lang="en-US" b="1" i="1">
                        <a:latin typeface="Cambria Math"/>
                      </a:rPr>
                      <m:t>≽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342900" indent="-342900">
                  <a:buAutoNum type="arabicPeriod" startAt="2"/>
                </a:pPr>
                <a:r>
                  <a:rPr lang="ru-RU" dirty="0" smtClean="0"/>
                  <a:t>Решают задачу по главному критерию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учетом основных ограничений задачи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</a:rPr>
                      <m:t>𝛀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ru-RU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endParaRPr lang="ru-RU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⇒</m:t>
                      </m:r>
                      <m:r>
                        <a:rPr lang="en-US" b="1" i="1" smtClean="0">
                          <a:latin typeface="Cambria Math"/>
                        </a:rPr>
                        <m:t>𝒆𝒙𝒕𝒓</m:t>
                      </m:r>
                    </m:oMath>
                  </m:oMathPara>
                </a14:m>
                <a:endParaRPr lang="ru-RU" b="1" i="1" dirty="0" smtClean="0">
                  <a:latin typeface="Cambria Math"/>
                </a:endParaRPr>
              </a:p>
              <a:p>
                <a:pPr lvl="7"/>
                <a14:m>
                  <m:oMath xmlns:m="http://schemas.openxmlformats.org/officeDocument/2006/math">
                    <m:r>
                      <a:rPr lang="el-GR" b="1">
                        <a:latin typeface="Cambria Math"/>
                      </a:rPr>
                      <m:t>𝛀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ru-RU" dirty="0" smtClean="0"/>
                  <a:t>.            Получаем оценку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342900" indent="-342900">
                  <a:buAutoNum type="arabicPeriod" startAt="3"/>
                </a:pPr>
                <a:r>
                  <a:rPr lang="ru-RU" dirty="0" smtClean="0"/>
                  <a:t>Решаем задачу по второму критерию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(</m:t>
                    </m:r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с учетом </a:t>
                </a:r>
                <a:r>
                  <a:rPr lang="ru-RU" dirty="0" smtClean="0"/>
                  <a:t>уступки по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:</a:t>
                </a:r>
              </a:p>
              <a:p>
                <a:pPr algn="ctr"/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⇒</m:t>
                    </m:r>
                    <m:r>
                      <a:rPr lang="en-US" b="1" i="1">
                        <a:latin typeface="Cambria Math"/>
                      </a:rPr>
                      <m:t>𝒆𝒙𝒕𝒓</m:t>
                    </m:r>
                  </m:oMath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/>
                        </a:rPr>
                        <m:t>𝛀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, </m:t>
                      </m:r>
                      <m:r>
                        <a:rPr lang="en-US" b="1" i="1">
                          <a:latin typeface="Cambria Math"/>
                        </a:rPr>
                        <m:t>𝑿</m:t>
                      </m:r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ru-RU" dirty="0"/>
              </a:p>
              <a:p>
                <a:pPr lvl="6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dirty="0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ru-RU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≥</m:t>
                        </m:r>
                      </m:e>
                    </m:d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ru-RU" b="1" i="1">
                        <a:latin typeface="Cambria Math"/>
                      </a:rPr>
                      <m:t>±</m:t>
                    </m:r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/>
                  <a:t>. Получаем оценку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lvl="6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dirty="0" smtClean="0"/>
                  <a:t>4.  Решаем </a:t>
                </a:r>
                <a:r>
                  <a:rPr lang="ru-RU" dirty="0"/>
                  <a:t>задачу по </a:t>
                </a:r>
                <a:r>
                  <a:rPr lang="ru-RU" dirty="0" smtClean="0"/>
                  <a:t>третьему </a:t>
                </a:r>
                <a:r>
                  <a:rPr lang="ru-RU" dirty="0"/>
                  <a:t>критерию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(</m:t>
                    </m:r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с учетом </a:t>
                </a:r>
                <a:r>
                  <a:rPr lang="ru-RU" dirty="0" smtClean="0"/>
                  <a:t>уступок </a:t>
                </a:r>
                <a:r>
                  <a:rPr lang="ru-RU" dirty="0"/>
                  <a:t>по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ru-RU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ru-RU" dirty="0" smtClean="0"/>
                  <a:t>                          </a:t>
                </a:r>
                <a:r>
                  <a:rPr lang="en-US" dirty="0" smtClean="0"/>
                  <a:t> </a:t>
                </a:r>
                <a:r>
                  <a:rPr lang="ru-RU" dirty="0" smtClean="0"/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/>
                          </a:rPr>
                          <m:t>       </m:t>
                        </m:r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⇒</m:t>
                    </m:r>
                    <m:r>
                      <a:rPr lang="en-US" b="1" i="1">
                        <a:latin typeface="Cambria Math"/>
                      </a:rPr>
                      <m:t>𝒆𝒙𝒕𝒓</m:t>
                    </m:r>
                  </m:oMath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/>
                        </a:rPr>
                        <m:t>𝛀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, </m:t>
                      </m:r>
                      <m:r>
                        <a:rPr lang="en-US" b="1" i="1">
                          <a:latin typeface="Cambria Math"/>
                        </a:rPr>
                        <m:t>𝑿</m:t>
                      </m:r>
                      <m:r>
                        <a:rPr lang="en-US" b="1" i="1">
                          <a:latin typeface="Cambria Math"/>
                        </a:rPr>
                        <m:t>≥</m:t>
                      </m:r>
                      <m:r>
                        <a:rPr lang="en-US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dirty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ru-RU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≥</m:t>
                          </m:r>
                        </m:e>
                      </m:d>
                      <m:sSubSup>
                        <m:sSubSupPr>
                          <m:ctrlPr>
                            <a:rPr lang="ru-RU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ru-RU" b="1" i="1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dirty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ru-RU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≥</m:t>
                          </m:r>
                        </m:e>
                      </m:d>
                      <m:sSubSup>
                        <m:sSubSupPr>
                          <m:ctrlPr>
                            <a:rPr lang="ru-RU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ru-RU" b="1" i="1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342900" indent="-342900">
                  <a:buAutoNum type="arabicPeriod" startAt="2"/>
                </a:pPr>
                <a:endParaRPr lang="ru-RU" dirty="0" smtClean="0"/>
              </a:p>
              <a:p>
                <a:r>
                  <a:rPr lang="ru-RU" dirty="0" smtClean="0"/>
                  <a:t> И т.д., не забывая про границы возможных  ухудшений оценок решений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от наилучших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по предыдущим критериям 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556792"/>
                <a:ext cx="9001000" cy="5078313"/>
              </a:xfrm>
              <a:prstGeom prst="rect">
                <a:avLst/>
              </a:prstGeom>
              <a:blipFill rotWithShape="1">
                <a:blip r:embed="rId2"/>
                <a:stretch>
                  <a:fillRect l="-610" t="-600" b="-9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2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49891"/>
              </p:ext>
            </p:extLst>
          </p:nvPr>
        </p:nvGraphicFramePr>
        <p:xfrm>
          <a:off x="755576" y="3861048"/>
          <a:ext cx="7272807" cy="167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854542"/>
                <a:gridCol w="1856887"/>
                <a:gridCol w="1847509"/>
                <a:gridCol w="1713869"/>
              </a:tblGrid>
              <a:tr h="70555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Игроки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Мор-волевая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(в баллах)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Вес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(в кг)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Бег 100м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(в сек.)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Х1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100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15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Х2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5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110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14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Х3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8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90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13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1484784"/>
            <a:ext cx="878497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Оценка игроков спортивной команды (альтернатив) производится на основании пяти критериев: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К1 - морально-волевая подготовка; К2 – вес игрока; К3 – бег 100м.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Тренер отдает предпочтение игрокам с высокими оценками по всем критериям (для бега – оценки имеют обратное направление шкалы). По принципу взвешенной суммы равнозначных критериев определите лучшего (лучших) спортсменов.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75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 (шаги решения)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23510"/>
              </p:ext>
            </p:extLst>
          </p:nvPr>
        </p:nvGraphicFramePr>
        <p:xfrm>
          <a:off x="467544" y="1484784"/>
          <a:ext cx="7272807" cy="167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854542"/>
                <a:gridCol w="1856887"/>
                <a:gridCol w="1847509"/>
                <a:gridCol w="1713869"/>
              </a:tblGrid>
              <a:tr h="70555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Игроки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Мор-волевая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(в баллах)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Вес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(в кг)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Бег 100м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(в сек.)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Х1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100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15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Х2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5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110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14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Х3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8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90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13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9512" y="3501008"/>
                <a:ext cx="8856984" cy="245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dirty="0" smtClean="0"/>
                  <a:t>Приведите оценки критериев к единой абсолютной шкале измерения по формулам: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  </m:t>
                            </m:r>
                            <m:r>
                              <a:rPr lang="ru-RU" sz="2400" b="1" i="1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ru-RU" sz="2400" b="1" i="1">
                            <a:latin typeface="Cambria Math"/>
                          </a:rPr>
                          <m:t>н</m:t>
                        </m:r>
                      </m:sup>
                    </m:sSubSup>
                    <m:r>
                      <a:rPr lang="en-US" sz="2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𝒎𝒊𝒏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𝒎𝒂𝒙</m:t>
                            </m:r>
                          </m:sup>
                        </m:sSubSup>
                        <m:r>
                          <a:rPr lang="en-US" sz="2400" b="1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𝒎𝒊𝒏</m:t>
                            </m:r>
                          </m:sup>
                        </m:sSubSup>
                      </m:den>
                    </m:f>
                  </m:oMath>
                </a14:m>
                <a:r>
                  <a:rPr lang="ru-RU" sz="2400" dirty="0" smtClean="0"/>
                  <a:t> 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ru-RU" sz="2400" b="1" i="1">
                            <a:latin typeface="Cambria Math"/>
                          </a:rPr>
                          <m:t>н</m:t>
                        </m:r>
                      </m:sup>
                    </m:sSubSup>
                    <m:r>
                      <a:rPr lang="en-US" sz="2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𝒎𝒂𝒙</m:t>
                            </m:r>
                          </m:sup>
                        </m:sSubSup>
                        <m:r>
                          <a:rPr lang="en-US" sz="24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𝒎𝒂𝒙</m:t>
                            </m:r>
                          </m:sup>
                        </m:sSubSup>
                        <m:r>
                          <a:rPr lang="en-US" sz="2400" b="1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𝒎𝒊𝒏</m:t>
                            </m:r>
                          </m:sup>
                        </m:sSubSup>
                      </m:den>
                    </m:f>
                  </m:oMath>
                </a14:m>
                <a:endParaRPr lang="ru-RU" sz="2400" b="1" dirty="0" smtClean="0"/>
              </a:p>
              <a:p>
                <a:pPr marL="342900" indent="-342900">
                  <a:buAutoNum type="arabicPeriod"/>
                </a:pPr>
                <a:r>
                  <a:rPr lang="ru-RU" dirty="0" smtClean="0"/>
                  <a:t>Рассчитайте для каждого спортсмена интегральную оценку по формуле:</a:t>
                </a:r>
                <a:endParaRPr lang="en-US" dirty="0" smtClean="0"/>
              </a:p>
              <a:p>
                <a:endParaRPr lang="ru-RU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ru-RU" sz="2400" b="1" i="1">
                                <a:latin typeface="Cambria Math"/>
                              </a:rPr>
                              <m:t>н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ru-RU" sz="24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b="1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ru-RU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24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ru-RU" sz="2400" b="1" i="1" smtClean="0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ru-RU" sz="2400" b="1" i="1" smtClean="0">
                        <a:latin typeface="Cambria Math"/>
                      </a:rPr>
                      <m:t>, </m:t>
                    </m:r>
                    <m:r>
                      <a:rPr lang="en-US" sz="2400" b="1" i="1" smtClean="0">
                        <a:latin typeface="Cambria Math"/>
                      </a:rPr>
                      <m:t>𝒊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𝟏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latin typeface="Cambria Math"/>
                      </a:rPr>
                      <m:t>𝟑</m:t>
                    </m:r>
                  </m:oMath>
                </a14:m>
                <a:endParaRPr lang="ru-RU" sz="2400" b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01008"/>
                <a:ext cx="8856984" cy="2450927"/>
              </a:xfrm>
              <a:prstGeom prst="rect">
                <a:avLst/>
              </a:prstGeom>
              <a:blipFill rotWithShape="1">
                <a:blip r:embed="rId2"/>
                <a:stretch>
                  <a:fillRect l="-413" t="-1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579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 (шаг1)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88980"/>
              </p:ext>
            </p:extLst>
          </p:nvPr>
        </p:nvGraphicFramePr>
        <p:xfrm>
          <a:off x="467544" y="1484784"/>
          <a:ext cx="7272807" cy="167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854542"/>
                <a:gridCol w="1856887"/>
                <a:gridCol w="1847509"/>
                <a:gridCol w="1713869"/>
              </a:tblGrid>
              <a:tr h="70555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Игроки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Мор-волевая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(в баллах)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Вес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(в кг)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Бег 100м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(в сек.)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Х1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100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15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Х2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5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110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14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Х3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8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90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13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9512" y="3501008"/>
                <a:ext cx="8856984" cy="1141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dirty="0" smtClean="0"/>
                  <a:t>Приводим оценки критериев к единой абсолютной шкале измерения по формулам: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  </m:t>
                            </m:r>
                            <m:r>
                              <a:rPr lang="ru-RU" sz="2400" b="1" i="1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ru-RU" sz="2400" b="1" i="1">
                            <a:latin typeface="Cambria Math"/>
                          </a:rPr>
                          <m:t>н</m:t>
                        </m:r>
                      </m:sup>
                    </m:sSubSup>
                    <m:r>
                      <a:rPr lang="en-US" sz="2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𝒎𝒊𝒏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𝒎𝒂𝒙</m:t>
                            </m:r>
                          </m:sup>
                        </m:sSubSup>
                        <m:r>
                          <a:rPr lang="en-US" sz="2400" b="1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𝒎𝒊𝒏</m:t>
                            </m:r>
                          </m:sup>
                        </m:sSubSup>
                      </m:den>
                    </m:f>
                  </m:oMath>
                </a14:m>
                <a:r>
                  <a:rPr lang="ru-RU" sz="2400" dirty="0" smtClean="0"/>
                  <a:t> 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ru-RU" sz="2400" b="1" i="1">
                            <a:latin typeface="Cambria Math"/>
                          </a:rPr>
                          <m:t>н</m:t>
                        </m:r>
                      </m:sup>
                    </m:sSubSup>
                    <m:r>
                      <a:rPr lang="en-US" sz="2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𝒎𝒂𝒙</m:t>
                            </m:r>
                          </m:sup>
                        </m:sSubSup>
                        <m:r>
                          <a:rPr lang="en-US" sz="24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𝒎𝒂𝒙</m:t>
                            </m:r>
                          </m:sup>
                        </m:sSubSup>
                        <m:r>
                          <a:rPr lang="en-US" sz="2400" b="1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𝒎𝒊𝒏</m:t>
                            </m:r>
                          </m:sup>
                        </m:sSubSup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01008"/>
                <a:ext cx="8856984" cy="1141274"/>
              </a:xfrm>
              <a:prstGeom prst="rect">
                <a:avLst/>
              </a:prstGeom>
              <a:blipFill rotWithShape="1">
                <a:blip r:embed="rId2"/>
                <a:stretch>
                  <a:fillRect l="-413" t="-2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20541"/>
              </p:ext>
            </p:extLst>
          </p:nvPr>
        </p:nvGraphicFramePr>
        <p:xfrm>
          <a:off x="467544" y="4869160"/>
          <a:ext cx="7272807" cy="167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854542"/>
                <a:gridCol w="1856887"/>
                <a:gridCol w="1847509"/>
                <a:gridCol w="1713869"/>
              </a:tblGrid>
              <a:tr h="70555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Игроки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Мор-волевая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(в баллах)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Вес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(в кг)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Бег 100м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(в сек.)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Х1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1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0,5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Х2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1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0,5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Х3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0,6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1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669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 (шаг2)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871994"/>
                  </p:ext>
                </p:extLst>
              </p:nvPr>
            </p:nvGraphicFramePr>
            <p:xfrm>
              <a:off x="467544" y="3501008"/>
              <a:ext cx="7272806" cy="1676599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500858"/>
                    <a:gridCol w="1502756"/>
                    <a:gridCol w="1495166"/>
                    <a:gridCol w="1387013"/>
                    <a:gridCol w="1387013"/>
                  </a:tblGrid>
                  <a:tr h="70555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Игроки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Мор-волевая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(в баллах)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Вес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(в кг)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Бег 100м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(в сек.)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236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Х1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0,5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236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Х2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0,5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236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Х3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0,6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0,533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871994"/>
                  </p:ext>
                </p:extLst>
              </p:nvPr>
            </p:nvGraphicFramePr>
            <p:xfrm>
              <a:off x="467544" y="3501008"/>
              <a:ext cx="7272806" cy="1676599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500858"/>
                    <a:gridCol w="1502756"/>
                    <a:gridCol w="1495166"/>
                    <a:gridCol w="1387013"/>
                    <a:gridCol w="1387013"/>
                  </a:tblGrid>
                  <a:tr h="70555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Игроки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Мор-волевая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(в баллах)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Вес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(в кг)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Бег 100м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(в сек.)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23684" t="-10345" b="-150862"/>
                          </a:stretch>
                        </a:blipFill>
                      </a:tcPr>
                    </a:tc>
                  </a:tr>
                  <a:tr h="3236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Х1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0,5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236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Х2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0,5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236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Х3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0,6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0,533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23528" y="1556792"/>
                <a:ext cx="8640960" cy="1091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2. Рассчитываем </a:t>
                </a:r>
                <a:r>
                  <a:rPr lang="ru-RU" dirty="0"/>
                  <a:t>для каждого спортсмена интегральную оценку по формуле:</a:t>
                </a:r>
                <a:endParaRPr lang="en-US" dirty="0"/>
              </a:p>
              <a:p>
                <a:endParaRPr lang="ru-RU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sSubSup>
                          <m:sSub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b/>
                          <m:sup>
                            <m:r>
                              <a:rPr lang="ru-RU" sz="2400" b="1" i="1">
                                <a:latin typeface="Cambria Math"/>
                              </a:rPr>
                              <m:t>н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ru-RU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b="1" i="1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ru-RU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4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ru-RU" sz="2400" b="1" i="1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ru-RU" sz="2400" b="1" i="1">
                        <a:latin typeface="Cambria Math"/>
                      </a:rPr>
                      <m:t>, </m:t>
                    </m:r>
                    <m:r>
                      <a:rPr lang="en-US" sz="2400" b="1" i="1">
                        <a:latin typeface="Cambria Math"/>
                      </a:rPr>
                      <m:t>𝒊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𝟏</m:t>
                    </m:r>
                    <m:r>
                      <a:rPr lang="en-US" sz="2400" b="1" i="1">
                        <a:latin typeface="Cambria Math"/>
                      </a:rPr>
                      <m:t>,</m:t>
                    </m:r>
                    <m:r>
                      <a:rPr lang="en-US" sz="2400" b="1" i="1">
                        <a:latin typeface="Cambria Math"/>
                      </a:rPr>
                      <m:t>𝟐</m:t>
                    </m:r>
                    <m:r>
                      <a:rPr lang="en-US" sz="2400" b="1" i="1">
                        <a:latin typeface="Cambria Math"/>
                      </a:rPr>
                      <m:t>,</m:t>
                    </m:r>
                    <m:r>
                      <a:rPr lang="en-US" sz="2400" b="1" i="1">
                        <a:latin typeface="Cambria Math"/>
                      </a:rPr>
                      <m:t>𝟑</m:t>
                    </m:r>
                  </m:oMath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2"/>
                <a:ext cx="8640960" cy="1091517"/>
              </a:xfrm>
              <a:prstGeom prst="rect">
                <a:avLst/>
              </a:prstGeom>
              <a:blipFill rotWithShape="1">
                <a:blip r:embed="rId3"/>
                <a:stretch>
                  <a:fillRect l="-564" t="-2793" b="-7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432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нормировку критериев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011" y="148849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 ЛПР стоит задача транспортировки грузов от поставщиков к потребителям автомобильным транспортом либо по асфальтированной дороге (Х1), либо по грунтовой (Х2</a:t>
            </a:r>
            <a:r>
              <a:rPr lang="ru-RU" dirty="0" smtClean="0"/>
              <a:t>). </a:t>
            </a:r>
            <a:r>
              <a:rPr lang="ru-RU" dirty="0"/>
              <a:t>В день отправки автомобилей возможно изменение погодных условий (е1 – сухая ясная погода; е2 – кратковременные дожди; е3 – сильные продолжительные дожди</a:t>
            </a:r>
            <a:r>
              <a:rPr lang="ru-RU" dirty="0" smtClean="0"/>
              <a:t>). </a:t>
            </a:r>
            <a:r>
              <a:rPr lang="ru-RU" dirty="0"/>
              <a:t>При условии, что известны матрицы исходов по </a:t>
            </a:r>
            <a:r>
              <a:rPr lang="ru-RU" dirty="0" smtClean="0"/>
              <a:t>критериям «Деньги» и «Время</a:t>
            </a:r>
            <a:r>
              <a:rPr lang="ru-RU" dirty="0"/>
              <a:t>» </a:t>
            </a:r>
            <a:r>
              <a:rPr lang="ru-RU" dirty="0" smtClean="0"/>
              <a:t>перевозки </a:t>
            </a:r>
            <a:r>
              <a:rPr lang="ru-RU" dirty="0"/>
              <a:t>грузов от поставщиков к потребителям в различных погодных условиях и распределение вероятностей появления состояний внешней среды (р1=0,2; р2=0,4; р3=0,4), следует определить наилучшую альтернативу транспортировки грузов с учетом двух (равнозначных) критериев. Таблицы исходов альтернатив приведены </a:t>
            </a:r>
            <a:r>
              <a:rPr lang="ru-RU" dirty="0" smtClean="0"/>
              <a:t>ниже.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2710"/>
              </p:ext>
            </p:extLst>
          </p:nvPr>
        </p:nvGraphicFramePr>
        <p:xfrm>
          <a:off x="611560" y="4509120"/>
          <a:ext cx="7056782" cy="19945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024645"/>
                <a:gridCol w="1004742"/>
                <a:gridCol w="1005479"/>
                <a:gridCol w="1005479"/>
                <a:gridCol w="1005479"/>
                <a:gridCol w="1005479"/>
                <a:gridCol w="1005479"/>
              </a:tblGrid>
              <a:tr h="45455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Дорога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Критерий «Деньги» </a:t>
                      </a:r>
                      <a:endParaRPr lang="ru-RU" sz="1800" b="1" kern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 smtClean="0">
                          <a:effectLst/>
                        </a:rPr>
                        <a:t>(</a:t>
                      </a:r>
                      <a:r>
                        <a:rPr lang="ru-RU" sz="1800" b="1" kern="1400" dirty="0">
                          <a:effectLst/>
                        </a:rPr>
                        <a:t>в </a:t>
                      </a:r>
                      <a:r>
                        <a:rPr lang="ru-RU" sz="1800" b="1" kern="1400" dirty="0" err="1">
                          <a:effectLst/>
                        </a:rPr>
                        <a:t>т.руб</a:t>
                      </a:r>
                      <a:r>
                        <a:rPr lang="ru-RU" sz="1800" b="1" kern="1400" dirty="0">
                          <a:effectLst/>
                        </a:rPr>
                        <a:t>.)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Критерий «Время» </a:t>
                      </a:r>
                      <a:endParaRPr lang="ru-RU" sz="1800" b="1" kern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 smtClean="0">
                          <a:effectLst/>
                        </a:rPr>
                        <a:t>(</a:t>
                      </a:r>
                      <a:r>
                        <a:rPr lang="ru-RU" sz="1800" b="1" kern="1400" dirty="0">
                          <a:effectLst/>
                        </a:rPr>
                        <a:t>в днях)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45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е1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е2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е3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е1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е2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е3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4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Х1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30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40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50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4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4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5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4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Х2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20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30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70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3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4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5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510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ru-RU" sz="3000" dirty="0" smtClean="0"/>
              <a:t>На </a:t>
            </a:r>
            <a:r>
              <a:rPr lang="ru-RU" sz="3000" dirty="0"/>
              <a:t>этом </a:t>
            </a:r>
            <a:r>
              <a:rPr lang="ru-RU" sz="3000" dirty="0" err="1"/>
              <a:t>вебинаре</a:t>
            </a:r>
            <a:r>
              <a:rPr lang="ru-RU" sz="3000" dirty="0"/>
              <a:t> мы обсудим </a:t>
            </a:r>
            <a:r>
              <a:rPr lang="ru-RU" sz="3000" dirty="0" smtClean="0"/>
              <a:t>вопросы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Способы задания бинарных отношений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Основные бинарные отношения: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000" dirty="0" smtClean="0"/>
              <a:t>отношение Парето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000" dirty="0" smtClean="0"/>
              <a:t>мажоритарное отношение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000" dirty="0" smtClean="0"/>
              <a:t>лексикографическое отношение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000" dirty="0" smtClean="0"/>
              <a:t>отношение </a:t>
            </a:r>
            <a:r>
              <a:rPr lang="ru-RU" sz="3000" dirty="0" err="1" smtClean="0"/>
              <a:t>Подиновского</a:t>
            </a:r>
            <a:endParaRPr lang="ru-RU" sz="3000" dirty="0" smtClean="0"/>
          </a:p>
          <a:p>
            <a:pPr marL="571500" indent="-514350">
              <a:buFont typeface="+mj-lt"/>
              <a:buAutoNum type="arabicPeriod"/>
            </a:pPr>
            <a:r>
              <a:rPr lang="ru-RU" sz="3000" dirty="0" smtClean="0"/>
              <a:t>Метод «Электра»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97768"/>
            <a:ext cx="7452320" cy="1070992"/>
          </a:xfrm>
        </p:spPr>
        <p:txBody>
          <a:bodyPr/>
          <a:lstStyle/>
          <a:p>
            <a:r>
              <a:rPr lang="ru-RU" i="1" dirty="0"/>
              <a:t>Тема 2: </a:t>
            </a:r>
            <a:r>
              <a:rPr lang="ru-RU" i="1" dirty="0" smtClean="0"/>
              <a:t>Задачи принятия решений на языке бинарных отношений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778625" cy="706437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2400" dirty="0" smtClean="0">
                <a:solidFill>
                  <a:schemeClr val="tx1"/>
                </a:solidFill>
              </a:rPr>
              <a:t>                   </a:t>
            </a:r>
            <a:r>
              <a:rPr lang="ru-RU" altLang="ru-RU" dirty="0" smtClean="0"/>
              <a:t>Система </a:t>
            </a:r>
            <a:r>
              <a:rPr lang="ru-RU" altLang="ru-RU" sz="3200" dirty="0" smtClean="0"/>
              <a:t>организационного</a:t>
            </a:r>
            <a:r>
              <a:rPr lang="ru-RU" altLang="ru-RU" dirty="0" smtClean="0"/>
              <a:t> управления</a:t>
            </a:r>
          </a:p>
        </p:txBody>
      </p:sp>
      <p:grpSp>
        <p:nvGrpSpPr>
          <p:cNvPr id="31746" name="Group 5"/>
          <p:cNvGrpSpPr>
            <a:grpSpLocks/>
          </p:cNvGrpSpPr>
          <p:nvPr/>
        </p:nvGrpSpPr>
        <p:grpSpPr bwMode="auto">
          <a:xfrm>
            <a:off x="250825" y="1748803"/>
            <a:ext cx="8681067" cy="4704385"/>
            <a:chOff x="1089" y="4094"/>
            <a:chExt cx="6412" cy="5198"/>
          </a:xfrm>
        </p:grpSpPr>
        <p:sp>
          <p:nvSpPr>
            <p:cNvPr id="31749" name="Rectangle 6"/>
            <p:cNvSpPr>
              <a:spLocks noChangeArrowheads="1"/>
            </p:cNvSpPr>
            <p:nvPr/>
          </p:nvSpPr>
          <p:spPr bwMode="auto">
            <a:xfrm>
              <a:off x="5879" y="7045"/>
              <a:ext cx="1205" cy="6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600" b="1"/>
                <a:t>Результат </a:t>
              </a:r>
              <a:r>
                <a:rPr lang="en-US" altLang="ru-RU" sz="1600" b="1" i="1"/>
                <a:t>Y</a:t>
              </a:r>
              <a:r>
                <a:rPr lang="ru-RU" altLang="ru-RU" sz="1600" b="1"/>
                <a:t> </a:t>
              </a:r>
              <a:endParaRPr lang="en-US" altLang="ru-RU" sz="1600" b="1"/>
            </a:p>
            <a:p>
              <a:pPr algn="ctr"/>
              <a:r>
                <a:rPr lang="ru-RU" altLang="ru-RU" sz="1600" b="1"/>
                <a:t>(норма)</a:t>
              </a:r>
            </a:p>
          </p:txBody>
        </p:sp>
        <p:sp>
          <p:nvSpPr>
            <p:cNvPr id="31750" name="Rectangle 7"/>
            <p:cNvSpPr>
              <a:spLocks noChangeArrowheads="1"/>
            </p:cNvSpPr>
            <p:nvPr/>
          </p:nvSpPr>
          <p:spPr bwMode="auto">
            <a:xfrm>
              <a:off x="1727" y="4554"/>
              <a:ext cx="3559" cy="4447"/>
            </a:xfrm>
            <a:prstGeom prst="rect">
              <a:avLst/>
            </a:prstGeom>
            <a:solidFill>
              <a:srgbClr val="E5E5E5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endParaRPr lang="ru-RU" altLang="ru-RU"/>
            </a:p>
          </p:txBody>
        </p:sp>
        <p:sp>
          <p:nvSpPr>
            <p:cNvPr id="31751" name="AutoShape 9"/>
            <p:cNvSpPr>
              <a:spLocks noChangeArrowheads="1"/>
            </p:cNvSpPr>
            <p:nvPr/>
          </p:nvSpPr>
          <p:spPr bwMode="auto">
            <a:xfrm>
              <a:off x="2764" y="5324"/>
              <a:ext cx="1190" cy="6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3200" b="1">
                  <a:solidFill>
                    <a:srgbClr val="FF0000"/>
                  </a:solidFill>
                </a:rPr>
                <a:t>СУ</a:t>
              </a:r>
              <a:endParaRPr lang="ru-RU" altLang="ru-RU" sz="3200">
                <a:solidFill>
                  <a:srgbClr val="FF0000"/>
                </a:solidFill>
              </a:endParaRPr>
            </a:p>
          </p:txBody>
        </p:sp>
        <p:sp>
          <p:nvSpPr>
            <p:cNvPr id="31752" name="AutoShape 10"/>
            <p:cNvSpPr>
              <a:spLocks noChangeArrowheads="1"/>
            </p:cNvSpPr>
            <p:nvPr/>
          </p:nvSpPr>
          <p:spPr bwMode="auto">
            <a:xfrm>
              <a:off x="2841" y="7478"/>
              <a:ext cx="1157" cy="5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3200" b="1">
                  <a:solidFill>
                    <a:schemeClr val="hlink"/>
                  </a:solidFill>
                </a:rPr>
                <a:t>ОУ</a:t>
              </a:r>
              <a:endParaRPr lang="ru-RU" altLang="ru-RU" sz="3200">
                <a:solidFill>
                  <a:schemeClr val="hlink"/>
                </a:solidFill>
              </a:endParaRPr>
            </a:p>
          </p:txBody>
        </p:sp>
        <p:sp>
          <p:nvSpPr>
            <p:cNvPr id="31753" name="Rectangle 11"/>
            <p:cNvSpPr>
              <a:spLocks noChangeArrowheads="1"/>
            </p:cNvSpPr>
            <p:nvPr/>
          </p:nvSpPr>
          <p:spPr bwMode="auto">
            <a:xfrm>
              <a:off x="5442" y="8950"/>
              <a:ext cx="160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2000" dirty="0"/>
                <a:t>Внешняя среда</a:t>
              </a:r>
            </a:p>
          </p:txBody>
        </p:sp>
        <p:sp>
          <p:nvSpPr>
            <p:cNvPr id="31754" name="Rectangle 12"/>
            <p:cNvSpPr>
              <a:spLocks noChangeArrowheads="1"/>
            </p:cNvSpPr>
            <p:nvPr/>
          </p:nvSpPr>
          <p:spPr bwMode="auto">
            <a:xfrm>
              <a:off x="2027" y="8307"/>
              <a:ext cx="1910" cy="324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/>
                <a:t>Внутренняя среда</a:t>
              </a:r>
            </a:p>
          </p:txBody>
        </p:sp>
        <p:sp>
          <p:nvSpPr>
            <p:cNvPr id="31756" name="Rectangle 14"/>
            <p:cNvSpPr>
              <a:spLocks noChangeArrowheads="1"/>
            </p:cNvSpPr>
            <p:nvPr/>
          </p:nvSpPr>
          <p:spPr bwMode="auto">
            <a:xfrm>
              <a:off x="1089" y="5852"/>
              <a:ext cx="990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b="1"/>
                <a:t>Ресурсы </a:t>
              </a:r>
              <a:r>
                <a:rPr lang="ru-RU" altLang="ru-RU" b="1" i="1">
                  <a:cs typeface="Arial" charset="0"/>
                </a:rPr>
                <a:t>В</a:t>
              </a:r>
              <a:endParaRPr lang="en-US" altLang="ru-RU" b="1">
                <a:cs typeface="Arial" charset="0"/>
              </a:endParaRPr>
            </a:p>
          </p:txBody>
        </p:sp>
        <p:sp>
          <p:nvSpPr>
            <p:cNvPr id="4116" name="Line 15"/>
            <p:cNvSpPr>
              <a:spLocks noChangeShapeType="1"/>
            </p:cNvSpPr>
            <p:nvPr/>
          </p:nvSpPr>
          <p:spPr bwMode="auto">
            <a:xfrm>
              <a:off x="2127" y="5780"/>
              <a:ext cx="1" cy="199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19" name="Line 18"/>
            <p:cNvSpPr>
              <a:spLocks noChangeShapeType="1"/>
            </p:cNvSpPr>
            <p:nvPr/>
          </p:nvSpPr>
          <p:spPr bwMode="auto">
            <a:xfrm flipV="1">
              <a:off x="2144" y="4979"/>
              <a:ext cx="1" cy="56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20" name="Line 19"/>
            <p:cNvSpPr>
              <a:spLocks noChangeShapeType="1"/>
            </p:cNvSpPr>
            <p:nvPr/>
          </p:nvSpPr>
          <p:spPr bwMode="auto">
            <a:xfrm>
              <a:off x="2145" y="4979"/>
              <a:ext cx="3670" cy="2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21" name="Line 20"/>
            <p:cNvSpPr>
              <a:spLocks noChangeShapeType="1"/>
            </p:cNvSpPr>
            <p:nvPr/>
          </p:nvSpPr>
          <p:spPr bwMode="auto">
            <a:xfrm>
              <a:off x="5828" y="8236"/>
              <a:ext cx="604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23" name="Line 22"/>
            <p:cNvSpPr>
              <a:spLocks noChangeShapeType="1"/>
            </p:cNvSpPr>
            <p:nvPr/>
          </p:nvSpPr>
          <p:spPr bwMode="auto">
            <a:xfrm flipV="1">
              <a:off x="4908" y="5644"/>
              <a:ext cx="0" cy="214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766" name="Rectangle 24"/>
            <p:cNvSpPr>
              <a:spLocks noChangeArrowheads="1"/>
            </p:cNvSpPr>
            <p:nvPr/>
          </p:nvSpPr>
          <p:spPr bwMode="auto">
            <a:xfrm>
              <a:off x="3977" y="5204"/>
              <a:ext cx="90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b="1"/>
                <a:t>Отклик</a:t>
              </a:r>
              <a:endParaRPr lang="ru-RU" altLang="ru-RU"/>
            </a:p>
          </p:txBody>
        </p:sp>
        <p:sp>
          <p:nvSpPr>
            <p:cNvPr id="31767" name="Rectangle 25"/>
            <p:cNvSpPr>
              <a:spLocks noChangeArrowheads="1"/>
            </p:cNvSpPr>
            <p:nvPr/>
          </p:nvSpPr>
          <p:spPr bwMode="auto">
            <a:xfrm>
              <a:off x="4007" y="7807"/>
              <a:ext cx="1132" cy="459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600" b="1"/>
                <a:t>Результат </a:t>
              </a:r>
              <a:r>
                <a:rPr lang="en-US" altLang="ru-RU" sz="1600" b="1" i="1"/>
                <a:t>Y</a:t>
              </a:r>
              <a:endParaRPr lang="en-US" altLang="ru-RU" sz="1600" b="1"/>
            </a:p>
            <a:p>
              <a:pPr algn="ctr"/>
              <a:r>
                <a:rPr lang="ru-RU" altLang="ru-RU" sz="1600" b="1"/>
                <a:t>(факт)</a:t>
              </a:r>
              <a:endParaRPr lang="ru-RU" altLang="ru-RU" sz="1600"/>
            </a:p>
          </p:txBody>
        </p:sp>
        <p:sp>
          <p:nvSpPr>
            <p:cNvPr id="31768" name="Rectangle 26"/>
            <p:cNvSpPr>
              <a:spLocks noChangeArrowheads="1"/>
            </p:cNvSpPr>
            <p:nvPr/>
          </p:nvSpPr>
          <p:spPr bwMode="auto">
            <a:xfrm>
              <a:off x="1850" y="8951"/>
              <a:ext cx="451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endParaRPr lang="ru-RU" altLang="ru-RU"/>
            </a:p>
          </p:txBody>
        </p:sp>
        <p:sp>
          <p:nvSpPr>
            <p:cNvPr id="31769" name="Oval 27"/>
            <p:cNvSpPr>
              <a:spLocks noChangeArrowheads="1"/>
            </p:cNvSpPr>
            <p:nvPr/>
          </p:nvSpPr>
          <p:spPr bwMode="auto">
            <a:xfrm flipV="1">
              <a:off x="5761" y="7627"/>
              <a:ext cx="101" cy="2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4129" name="Line 28"/>
            <p:cNvSpPr>
              <a:spLocks noChangeShapeType="1"/>
            </p:cNvSpPr>
            <p:nvPr/>
          </p:nvSpPr>
          <p:spPr bwMode="auto">
            <a:xfrm>
              <a:off x="5816" y="4993"/>
              <a:ext cx="12" cy="248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772" name="Rectangle 30"/>
            <p:cNvSpPr>
              <a:spLocks noChangeArrowheads="1"/>
            </p:cNvSpPr>
            <p:nvPr/>
          </p:nvSpPr>
          <p:spPr bwMode="auto">
            <a:xfrm>
              <a:off x="6593" y="8054"/>
              <a:ext cx="90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900" b="1"/>
                <a:t> </a:t>
              </a:r>
              <a:r>
                <a:rPr lang="ru-RU" altLang="ru-RU" b="1"/>
                <a:t>Проблема</a:t>
              </a:r>
            </a:p>
          </p:txBody>
        </p:sp>
        <p:sp>
          <p:nvSpPr>
            <p:cNvPr id="31773" name="Rectangle 31"/>
            <p:cNvSpPr>
              <a:spLocks noChangeArrowheads="1"/>
            </p:cNvSpPr>
            <p:nvPr/>
          </p:nvSpPr>
          <p:spPr bwMode="auto">
            <a:xfrm>
              <a:off x="2191" y="5034"/>
              <a:ext cx="82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b="1"/>
                <a:t>Цель</a:t>
              </a:r>
              <a:r>
                <a:rPr lang="en-US" altLang="ru-RU" b="1"/>
                <a:t> </a:t>
              </a:r>
              <a:r>
                <a:rPr lang="en-US" altLang="ru-RU" b="1" i="1"/>
                <a:t>Z</a:t>
              </a:r>
              <a:endParaRPr lang="ru-RU" altLang="ru-RU" b="1"/>
            </a:p>
          </p:txBody>
        </p:sp>
        <p:sp>
          <p:nvSpPr>
            <p:cNvPr id="31776" name="Rectangle 34"/>
            <p:cNvSpPr>
              <a:spLocks noChangeArrowheads="1"/>
            </p:cNvSpPr>
            <p:nvPr/>
          </p:nvSpPr>
          <p:spPr bwMode="auto">
            <a:xfrm>
              <a:off x="3361" y="4094"/>
              <a:ext cx="2769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b="1"/>
                <a:t>Условия</a:t>
              </a:r>
              <a:r>
                <a:rPr lang="en-US" altLang="ru-RU" b="1"/>
                <a:t> </a:t>
              </a:r>
              <a:r>
                <a:rPr lang="ru-RU" altLang="ru-RU" b="1"/>
                <a:t>(ограничения)</a:t>
              </a:r>
              <a:r>
                <a:rPr lang="en-US" altLang="ru-RU" b="1" i="1"/>
                <a:t>E       </a:t>
              </a:r>
              <a:endParaRPr lang="ru-RU" altLang="ru-RU" b="1"/>
            </a:p>
          </p:txBody>
        </p:sp>
      </p:grpSp>
      <p:sp>
        <p:nvSpPr>
          <p:cNvPr id="31747" name="Text Box 37"/>
          <p:cNvSpPr txBox="1">
            <a:spLocks noChangeArrowheads="1"/>
          </p:cNvSpPr>
          <p:nvPr/>
        </p:nvSpPr>
        <p:spPr bwMode="auto">
          <a:xfrm>
            <a:off x="684213" y="40481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1955800" y="3779838"/>
            <a:ext cx="2039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>
                <a:latin typeface="Calibri" pitchFamily="34" charset="0"/>
              </a:rPr>
              <a:t>Решение    Х</a:t>
            </a:r>
          </a:p>
        </p:txBody>
      </p:sp>
      <p:cxnSp>
        <p:nvCxnSpPr>
          <p:cNvPr id="3" name="Прямая со стрелкой 2"/>
          <p:cNvCxnSpPr>
            <a:stCxn id="4119" idx="0"/>
          </p:cNvCxnSpPr>
          <p:nvPr/>
        </p:nvCxnSpPr>
        <p:spPr>
          <a:xfrm>
            <a:off x="1679166" y="3061107"/>
            <a:ext cx="839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>
            <a:stCxn id="4123" idx="1"/>
          </p:cNvCxnSpPr>
          <p:nvPr/>
        </p:nvCxnSpPr>
        <p:spPr>
          <a:xfrm flipH="1">
            <a:off x="4129687" y="3151611"/>
            <a:ext cx="129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4189257" y="5095405"/>
            <a:ext cx="2254951" cy="23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6948264" y="5068933"/>
            <a:ext cx="972281" cy="2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644515" y="5229200"/>
            <a:ext cx="0" cy="268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84213" y="3274696"/>
            <a:ext cx="18343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116" idx="1"/>
            <a:endCxn id="31752" idx="1"/>
          </p:cNvCxnSpPr>
          <p:nvPr/>
        </p:nvCxnSpPr>
        <p:spPr>
          <a:xfrm flipV="1">
            <a:off x="1657505" y="5074364"/>
            <a:ext cx="965315" cy="6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131840" y="1748803"/>
            <a:ext cx="0" cy="416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Стрелка вниз 20"/>
          <p:cNvSpPr/>
          <p:nvPr/>
        </p:nvSpPr>
        <p:spPr>
          <a:xfrm flipH="1">
            <a:off x="3307542" y="3462945"/>
            <a:ext cx="196989" cy="1348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899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Заголовок 1"/>
          <p:cNvSpPr>
            <a:spLocks noGrp="1"/>
          </p:cNvSpPr>
          <p:nvPr>
            <p:ph type="title"/>
          </p:nvPr>
        </p:nvSpPr>
        <p:spPr>
          <a:xfrm>
            <a:off x="1074738" y="2643188"/>
            <a:ext cx="6994525" cy="1071562"/>
          </a:xfrm>
        </p:spPr>
        <p:txBody>
          <a:bodyPr/>
          <a:lstStyle/>
          <a:p>
            <a:pPr eaLnBrk="1" hangingPunct="1"/>
            <a:r>
              <a:rPr lang="ru-RU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5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15888"/>
            <a:ext cx="6751637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Сравнить</a:t>
            </a:r>
            <a:r>
              <a:rPr lang="ru-RU" sz="2800" dirty="0" smtClean="0"/>
              <a:t> </a:t>
            </a:r>
            <a:r>
              <a:rPr lang="ru-RU" sz="3200" dirty="0" smtClean="0"/>
              <a:t>систему организационного управления с человеком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69863" y="1306513"/>
            <a:ext cx="5113337" cy="3989387"/>
          </a:xfrm>
        </p:spPr>
        <p:txBody>
          <a:bodyPr/>
          <a:lstStyle/>
          <a:p>
            <a:pPr eaLnBrk="1" hangingPunct="1"/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5605463" y="2376488"/>
            <a:ext cx="3346450" cy="2938462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277813" y="1485900"/>
            <a:ext cx="5113337" cy="3957638"/>
            <a:chOff x="1089" y="4014"/>
            <a:chExt cx="6300" cy="5278"/>
          </a:xfrm>
        </p:grpSpPr>
        <p:sp>
          <p:nvSpPr>
            <p:cNvPr id="32781" name="Rectangle 6"/>
            <p:cNvSpPr>
              <a:spLocks noChangeArrowheads="1"/>
            </p:cNvSpPr>
            <p:nvPr/>
          </p:nvSpPr>
          <p:spPr bwMode="auto">
            <a:xfrm>
              <a:off x="5879" y="7045"/>
              <a:ext cx="1205" cy="6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Результат </a:t>
              </a:r>
              <a:r>
                <a:rPr lang="en-US" altLang="ru-RU" sz="1000" b="1" i="1"/>
                <a:t>Y</a:t>
              </a:r>
              <a:r>
                <a:rPr lang="ru-RU" altLang="ru-RU" sz="1000" b="1"/>
                <a:t> </a:t>
              </a:r>
              <a:endParaRPr lang="en-US" altLang="ru-RU" sz="1000" b="1"/>
            </a:p>
            <a:p>
              <a:pPr algn="ctr"/>
              <a:r>
                <a:rPr lang="ru-RU" altLang="ru-RU" sz="1000" b="1"/>
                <a:t>(норма)</a:t>
              </a:r>
            </a:p>
          </p:txBody>
        </p:sp>
        <p:sp>
          <p:nvSpPr>
            <p:cNvPr id="32782" name="Rectangle 7"/>
            <p:cNvSpPr>
              <a:spLocks noChangeArrowheads="1"/>
            </p:cNvSpPr>
            <p:nvPr/>
          </p:nvSpPr>
          <p:spPr bwMode="auto">
            <a:xfrm>
              <a:off x="1575" y="4685"/>
              <a:ext cx="3568" cy="4059"/>
            </a:xfrm>
            <a:prstGeom prst="rect">
              <a:avLst/>
            </a:prstGeom>
            <a:solidFill>
              <a:srgbClr val="E5E5E5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endParaRPr lang="ru-RU" altLang="ru-RU"/>
            </a:p>
          </p:txBody>
        </p:sp>
        <p:sp>
          <p:nvSpPr>
            <p:cNvPr id="32783" name="Rectangle 8"/>
            <p:cNvSpPr>
              <a:spLocks noChangeArrowheads="1"/>
            </p:cNvSpPr>
            <p:nvPr/>
          </p:nvSpPr>
          <p:spPr bwMode="auto">
            <a:xfrm>
              <a:off x="2208" y="6669"/>
              <a:ext cx="1292" cy="287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wordArtVert" lIns="12700" tIns="12700" rIns="12700" bIns="12700"/>
            <a:lstStyle/>
            <a:p>
              <a:r>
                <a:rPr lang="ru-RU" altLang="ru-RU" sz="900" b="1" dirty="0"/>
                <a:t>Р</a:t>
              </a:r>
            </a:p>
            <a:p>
              <a:r>
                <a:rPr lang="ru-RU" altLang="ru-RU" sz="900" b="1" dirty="0"/>
                <a:t>е</a:t>
              </a:r>
            </a:p>
            <a:p>
              <a:r>
                <a:rPr lang="ru-RU" altLang="ru-RU" sz="900" b="1" dirty="0"/>
                <a:t>ш</a:t>
              </a:r>
            </a:p>
            <a:p>
              <a:r>
                <a:rPr lang="ru-RU" altLang="ru-RU" sz="900" b="1" dirty="0"/>
                <a:t>е</a:t>
              </a:r>
            </a:p>
            <a:p>
              <a:r>
                <a:rPr lang="ru-RU" altLang="ru-RU" sz="900" b="1" dirty="0"/>
                <a:t>н</a:t>
              </a:r>
            </a:p>
            <a:p>
              <a:r>
                <a:rPr lang="ru-RU" altLang="ru-RU" sz="900" b="1" dirty="0"/>
                <a:t>и</a:t>
              </a:r>
            </a:p>
            <a:p>
              <a:r>
                <a:rPr lang="ru-RU" altLang="ru-RU" sz="900" b="1" dirty="0"/>
                <a:t>е</a:t>
              </a:r>
            </a:p>
            <a:p>
              <a:endParaRPr lang="ru-RU" altLang="ru-RU" sz="900" b="1" dirty="0"/>
            </a:p>
          </p:txBody>
        </p:sp>
        <p:sp>
          <p:nvSpPr>
            <p:cNvPr id="32784" name="AutoShape 9"/>
            <p:cNvSpPr>
              <a:spLocks noChangeArrowheads="1"/>
            </p:cNvSpPr>
            <p:nvPr/>
          </p:nvSpPr>
          <p:spPr bwMode="auto">
            <a:xfrm>
              <a:off x="2764" y="5324"/>
              <a:ext cx="1190" cy="6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rgbClr val="FF0000"/>
                  </a:solidFill>
                </a:rPr>
                <a:t>СУ</a:t>
              </a:r>
              <a:endParaRPr lang="ru-RU" altLang="ru-RU">
                <a:solidFill>
                  <a:srgbClr val="FF0000"/>
                </a:solidFill>
              </a:endParaRPr>
            </a:p>
          </p:txBody>
        </p:sp>
        <p:sp>
          <p:nvSpPr>
            <p:cNvPr id="32785" name="AutoShape 10"/>
            <p:cNvSpPr>
              <a:spLocks noChangeArrowheads="1"/>
            </p:cNvSpPr>
            <p:nvPr/>
          </p:nvSpPr>
          <p:spPr bwMode="auto">
            <a:xfrm>
              <a:off x="2794" y="7525"/>
              <a:ext cx="1190" cy="4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chemeClr val="hlink"/>
                  </a:solidFill>
                </a:rPr>
                <a:t>ОУ</a:t>
              </a: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32786" name="Rectangle 11"/>
            <p:cNvSpPr>
              <a:spLocks noChangeArrowheads="1"/>
            </p:cNvSpPr>
            <p:nvPr/>
          </p:nvSpPr>
          <p:spPr bwMode="auto">
            <a:xfrm>
              <a:off x="5326" y="8409"/>
              <a:ext cx="160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000"/>
                <a:t>Внешняя среда</a:t>
              </a:r>
            </a:p>
          </p:txBody>
        </p:sp>
        <p:sp>
          <p:nvSpPr>
            <p:cNvPr id="32787" name="Rectangle 12"/>
            <p:cNvSpPr>
              <a:spLocks noChangeArrowheads="1"/>
            </p:cNvSpPr>
            <p:nvPr/>
          </p:nvSpPr>
          <p:spPr bwMode="auto">
            <a:xfrm>
              <a:off x="1792" y="8323"/>
              <a:ext cx="1910" cy="324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/>
                <a:t>Внутренняя среда</a:t>
              </a:r>
            </a:p>
          </p:txBody>
        </p:sp>
        <p:sp>
          <p:nvSpPr>
            <p:cNvPr id="32788" name="Line 13"/>
            <p:cNvSpPr>
              <a:spLocks noChangeShapeType="1"/>
            </p:cNvSpPr>
            <p:nvPr/>
          </p:nvSpPr>
          <p:spPr bwMode="auto">
            <a:xfrm>
              <a:off x="3350" y="5987"/>
              <a:ext cx="1" cy="1538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2789" name="Rectangle 14"/>
            <p:cNvSpPr>
              <a:spLocks noChangeArrowheads="1"/>
            </p:cNvSpPr>
            <p:nvPr/>
          </p:nvSpPr>
          <p:spPr bwMode="auto">
            <a:xfrm>
              <a:off x="1089" y="5852"/>
              <a:ext cx="990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Ресурсы </a:t>
              </a:r>
              <a:r>
                <a:rPr lang="ru-RU" altLang="ru-RU" sz="1000" b="1" i="1">
                  <a:cs typeface="Arial" charset="0"/>
                </a:rPr>
                <a:t>В</a:t>
              </a:r>
              <a:endParaRPr lang="en-US" altLang="ru-RU" sz="1000" b="1">
                <a:cs typeface="Arial" charset="0"/>
              </a:endParaRPr>
            </a:p>
          </p:txBody>
        </p:sp>
        <p:sp>
          <p:nvSpPr>
            <p:cNvPr id="32790" name="Line 15"/>
            <p:cNvSpPr>
              <a:spLocks noChangeShapeType="1"/>
            </p:cNvSpPr>
            <p:nvPr/>
          </p:nvSpPr>
          <p:spPr bwMode="auto">
            <a:xfrm>
              <a:off x="2127" y="5780"/>
              <a:ext cx="1" cy="19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6"/>
            <p:cNvSpPr>
              <a:spLocks noChangeShapeType="1"/>
            </p:cNvSpPr>
            <p:nvPr/>
          </p:nvSpPr>
          <p:spPr bwMode="auto">
            <a:xfrm>
              <a:off x="2144" y="7775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Line 17"/>
            <p:cNvSpPr>
              <a:spLocks noChangeShapeType="1"/>
            </p:cNvSpPr>
            <p:nvPr/>
          </p:nvSpPr>
          <p:spPr bwMode="auto">
            <a:xfrm>
              <a:off x="2144" y="554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3" name="Line 18"/>
            <p:cNvSpPr>
              <a:spLocks noChangeShapeType="1"/>
            </p:cNvSpPr>
            <p:nvPr/>
          </p:nvSpPr>
          <p:spPr bwMode="auto">
            <a:xfrm flipV="1">
              <a:off x="2144" y="4979"/>
              <a:ext cx="1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4" name="Line 19"/>
            <p:cNvSpPr>
              <a:spLocks noChangeShapeType="1"/>
            </p:cNvSpPr>
            <p:nvPr/>
          </p:nvSpPr>
          <p:spPr bwMode="auto">
            <a:xfrm>
              <a:off x="2144" y="4979"/>
              <a:ext cx="36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20"/>
            <p:cNvSpPr>
              <a:spLocks noChangeShapeType="1"/>
            </p:cNvSpPr>
            <p:nvPr/>
          </p:nvSpPr>
          <p:spPr bwMode="auto">
            <a:xfrm>
              <a:off x="5828" y="8236"/>
              <a:ext cx="6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Line 21"/>
            <p:cNvSpPr>
              <a:spLocks noChangeShapeType="1"/>
            </p:cNvSpPr>
            <p:nvPr/>
          </p:nvSpPr>
          <p:spPr bwMode="auto">
            <a:xfrm>
              <a:off x="3998" y="7775"/>
              <a:ext cx="17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7" name="Line 22"/>
            <p:cNvSpPr>
              <a:spLocks noChangeShapeType="1"/>
            </p:cNvSpPr>
            <p:nvPr/>
          </p:nvSpPr>
          <p:spPr bwMode="auto">
            <a:xfrm flipV="1">
              <a:off x="4907" y="5644"/>
              <a:ext cx="1" cy="20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8" name="Line 23"/>
            <p:cNvSpPr>
              <a:spLocks noChangeShapeType="1"/>
            </p:cNvSpPr>
            <p:nvPr/>
          </p:nvSpPr>
          <p:spPr bwMode="auto">
            <a:xfrm flipH="1">
              <a:off x="3953" y="5644"/>
              <a:ext cx="95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9" name="Rectangle 24"/>
            <p:cNvSpPr>
              <a:spLocks noChangeArrowheads="1"/>
            </p:cNvSpPr>
            <p:nvPr/>
          </p:nvSpPr>
          <p:spPr bwMode="auto">
            <a:xfrm>
              <a:off x="3953" y="5320"/>
              <a:ext cx="90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900" b="1"/>
                <a:t>Отклик</a:t>
              </a:r>
              <a:endParaRPr lang="ru-RU" altLang="ru-RU"/>
            </a:p>
          </p:txBody>
        </p:sp>
        <p:sp>
          <p:nvSpPr>
            <p:cNvPr id="32800" name="Rectangle 25"/>
            <p:cNvSpPr>
              <a:spLocks noChangeArrowheads="1"/>
            </p:cNvSpPr>
            <p:nvPr/>
          </p:nvSpPr>
          <p:spPr bwMode="auto">
            <a:xfrm>
              <a:off x="4007" y="7807"/>
              <a:ext cx="1132" cy="459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Результат </a:t>
              </a:r>
              <a:r>
                <a:rPr lang="en-US" altLang="ru-RU" sz="1000" b="1" i="1"/>
                <a:t>Y</a:t>
              </a:r>
              <a:endParaRPr lang="en-US" altLang="ru-RU" sz="1000" b="1"/>
            </a:p>
            <a:p>
              <a:pPr algn="ctr"/>
              <a:r>
                <a:rPr lang="ru-RU" altLang="ru-RU" sz="1000" b="1"/>
                <a:t>(факт)</a:t>
              </a:r>
              <a:endParaRPr lang="ru-RU" altLang="ru-RU" sz="1000"/>
            </a:p>
          </p:txBody>
        </p:sp>
        <p:sp>
          <p:nvSpPr>
            <p:cNvPr id="32801" name="Rectangle 26"/>
            <p:cNvSpPr>
              <a:spLocks noChangeArrowheads="1"/>
            </p:cNvSpPr>
            <p:nvPr/>
          </p:nvSpPr>
          <p:spPr bwMode="auto">
            <a:xfrm>
              <a:off x="1850" y="8951"/>
              <a:ext cx="451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endParaRPr lang="ru-RU" altLang="ru-RU"/>
            </a:p>
          </p:txBody>
        </p:sp>
        <p:sp>
          <p:nvSpPr>
            <p:cNvPr id="32802" name="Oval 27"/>
            <p:cNvSpPr>
              <a:spLocks noChangeArrowheads="1"/>
            </p:cNvSpPr>
            <p:nvPr/>
          </p:nvSpPr>
          <p:spPr bwMode="auto">
            <a:xfrm>
              <a:off x="5778" y="7720"/>
              <a:ext cx="67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32803" name="Line 28"/>
            <p:cNvSpPr>
              <a:spLocks noChangeShapeType="1"/>
            </p:cNvSpPr>
            <p:nvPr/>
          </p:nvSpPr>
          <p:spPr bwMode="auto">
            <a:xfrm>
              <a:off x="5812" y="4975"/>
              <a:ext cx="0" cy="26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804" name="Line 29"/>
            <p:cNvSpPr>
              <a:spLocks noChangeShapeType="1"/>
            </p:cNvSpPr>
            <p:nvPr/>
          </p:nvSpPr>
          <p:spPr bwMode="auto">
            <a:xfrm flipV="1">
              <a:off x="5827" y="7871"/>
              <a:ext cx="0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805" name="Rectangle 30"/>
            <p:cNvSpPr>
              <a:spLocks noChangeArrowheads="1"/>
            </p:cNvSpPr>
            <p:nvPr/>
          </p:nvSpPr>
          <p:spPr bwMode="auto">
            <a:xfrm>
              <a:off x="6481" y="8054"/>
              <a:ext cx="90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900" b="1"/>
                <a:t> </a:t>
              </a:r>
              <a:r>
                <a:rPr lang="ru-RU" altLang="ru-RU" sz="1000" b="1"/>
                <a:t>Проблема</a:t>
              </a:r>
            </a:p>
          </p:txBody>
        </p:sp>
        <p:sp>
          <p:nvSpPr>
            <p:cNvPr id="32806" name="Rectangle 31"/>
            <p:cNvSpPr>
              <a:spLocks noChangeArrowheads="1"/>
            </p:cNvSpPr>
            <p:nvPr/>
          </p:nvSpPr>
          <p:spPr bwMode="auto">
            <a:xfrm>
              <a:off x="2191" y="5034"/>
              <a:ext cx="82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Цель</a:t>
              </a:r>
              <a:r>
                <a:rPr lang="en-US" altLang="ru-RU" sz="900" b="1"/>
                <a:t> </a:t>
              </a:r>
              <a:r>
                <a:rPr lang="en-US" altLang="ru-RU" sz="1200" b="1" i="1"/>
                <a:t>Z</a:t>
              </a:r>
              <a:endParaRPr lang="ru-RU" altLang="ru-RU" b="1"/>
            </a:p>
          </p:txBody>
        </p:sp>
        <p:sp>
          <p:nvSpPr>
            <p:cNvPr id="32807" name="Line 32"/>
            <p:cNvSpPr>
              <a:spLocks noChangeShapeType="1"/>
            </p:cNvSpPr>
            <p:nvPr/>
          </p:nvSpPr>
          <p:spPr bwMode="auto">
            <a:xfrm>
              <a:off x="5880" y="7776"/>
              <a:ext cx="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808" name="Line 33"/>
            <p:cNvSpPr>
              <a:spLocks noChangeShapeType="1"/>
            </p:cNvSpPr>
            <p:nvPr/>
          </p:nvSpPr>
          <p:spPr bwMode="auto">
            <a:xfrm rot="5400000">
              <a:off x="3014" y="433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809" name="Rectangle 34"/>
            <p:cNvSpPr>
              <a:spLocks noChangeArrowheads="1"/>
            </p:cNvSpPr>
            <p:nvPr/>
          </p:nvSpPr>
          <p:spPr bwMode="auto">
            <a:xfrm>
              <a:off x="3361" y="4094"/>
              <a:ext cx="276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Условия</a:t>
              </a:r>
              <a:r>
                <a:rPr lang="en-US" altLang="ru-RU" sz="1200" b="1"/>
                <a:t> </a:t>
              </a:r>
              <a:r>
                <a:rPr lang="ru-RU" altLang="ru-RU" sz="1200" b="1"/>
                <a:t>(ограничения)</a:t>
              </a:r>
              <a:r>
                <a:rPr lang="en-US" altLang="ru-RU" sz="1200" b="1" i="1"/>
                <a:t>E       </a:t>
              </a:r>
              <a:endParaRPr lang="ru-RU" altLang="ru-RU" sz="1200" b="1"/>
            </a:p>
          </p:txBody>
        </p:sp>
        <p:sp>
          <p:nvSpPr>
            <p:cNvPr id="32810" name="Line 35"/>
            <p:cNvSpPr>
              <a:spLocks noChangeShapeType="1"/>
            </p:cNvSpPr>
            <p:nvPr/>
          </p:nvSpPr>
          <p:spPr bwMode="auto">
            <a:xfrm>
              <a:off x="1430" y="5776"/>
              <a:ext cx="13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811" name="Rectangle 36"/>
            <p:cNvSpPr>
              <a:spLocks noChangeArrowheads="1"/>
            </p:cNvSpPr>
            <p:nvPr/>
          </p:nvSpPr>
          <p:spPr bwMode="auto">
            <a:xfrm>
              <a:off x="3500" y="6642"/>
              <a:ext cx="28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 dirty="0"/>
                <a:t> </a:t>
              </a:r>
              <a:r>
                <a:rPr lang="en-US" altLang="ru-RU" sz="1200" b="1" dirty="0"/>
                <a:t>Х</a:t>
              </a:r>
              <a:r>
                <a:rPr lang="ru-RU" altLang="ru-RU" sz="1200" b="1" dirty="0"/>
                <a:t> </a:t>
              </a:r>
              <a:endParaRPr lang="ru-RU" altLang="ru-RU" dirty="0"/>
            </a:p>
          </p:txBody>
        </p:sp>
      </p:grpSp>
      <p:pic>
        <p:nvPicPr>
          <p:cNvPr id="32773" name="Picture 3" descr="C:\Program Files\Microsoft Office\MEDIA\CAGCAT10\j028569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7850" y="1801813"/>
            <a:ext cx="3017838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Полилиния 68"/>
          <p:cNvSpPr/>
          <p:nvPr/>
        </p:nvSpPr>
        <p:spPr>
          <a:xfrm>
            <a:off x="1258888" y="2282825"/>
            <a:ext cx="1679575" cy="1049338"/>
          </a:xfrm>
          <a:custGeom>
            <a:avLst/>
            <a:gdLst>
              <a:gd name="connsiteX0" fmla="*/ 98854 w 1680519"/>
              <a:gd name="connsiteY0" fmla="*/ 185351 h 1050324"/>
              <a:gd name="connsiteX1" fmla="*/ 160638 w 1680519"/>
              <a:gd name="connsiteY1" fmla="*/ 148281 h 1050324"/>
              <a:gd name="connsiteX2" fmla="*/ 185351 w 1680519"/>
              <a:gd name="connsiteY2" fmla="*/ 111211 h 1050324"/>
              <a:gd name="connsiteX3" fmla="*/ 222421 w 1680519"/>
              <a:gd name="connsiteY3" fmla="*/ 98854 h 1050324"/>
              <a:gd name="connsiteX4" fmla="*/ 259492 w 1680519"/>
              <a:gd name="connsiteY4" fmla="*/ 74141 h 1050324"/>
              <a:gd name="connsiteX5" fmla="*/ 333632 w 1680519"/>
              <a:gd name="connsiteY5" fmla="*/ 49427 h 1050324"/>
              <a:gd name="connsiteX6" fmla="*/ 407773 w 1680519"/>
              <a:gd name="connsiteY6" fmla="*/ 24714 h 1050324"/>
              <a:gd name="connsiteX7" fmla="*/ 518984 w 1680519"/>
              <a:gd name="connsiteY7" fmla="*/ 0 h 1050324"/>
              <a:gd name="connsiteX8" fmla="*/ 1309816 w 1680519"/>
              <a:gd name="connsiteY8" fmla="*/ 12357 h 1050324"/>
              <a:gd name="connsiteX9" fmla="*/ 1346886 w 1680519"/>
              <a:gd name="connsiteY9" fmla="*/ 37070 h 1050324"/>
              <a:gd name="connsiteX10" fmla="*/ 1421027 w 1680519"/>
              <a:gd name="connsiteY10" fmla="*/ 74141 h 1050324"/>
              <a:gd name="connsiteX11" fmla="*/ 1458097 w 1680519"/>
              <a:gd name="connsiteY11" fmla="*/ 111211 h 1050324"/>
              <a:gd name="connsiteX12" fmla="*/ 1532238 w 1680519"/>
              <a:gd name="connsiteY12" fmla="*/ 148281 h 1050324"/>
              <a:gd name="connsiteX13" fmla="*/ 1544594 w 1680519"/>
              <a:gd name="connsiteY13" fmla="*/ 185351 h 1050324"/>
              <a:gd name="connsiteX14" fmla="*/ 1606378 w 1680519"/>
              <a:gd name="connsiteY14" fmla="*/ 259492 h 1050324"/>
              <a:gd name="connsiteX15" fmla="*/ 1631092 w 1680519"/>
              <a:gd name="connsiteY15" fmla="*/ 333632 h 1050324"/>
              <a:gd name="connsiteX16" fmla="*/ 1655805 w 1680519"/>
              <a:gd name="connsiteY16" fmla="*/ 420130 h 1050324"/>
              <a:gd name="connsiteX17" fmla="*/ 1680519 w 1680519"/>
              <a:gd name="connsiteY17" fmla="*/ 506627 h 1050324"/>
              <a:gd name="connsiteX18" fmla="*/ 1668162 w 1680519"/>
              <a:gd name="connsiteY18" fmla="*/ 729049 h 1050324"/>
              <a:gd name="connsiteX19" fmla="*/ 1643448 w 1680519"/>
              <a:gd name="connsiteY19" fmla="*/ 803189 h 1050324"/>
              <a:gd name="connsiteX20" fmla="*/ 1569308 w 1680519"/>
              <a:gd name="connsiteY20" fmla="*/ 852616 h 1050324"/>
              <a:gd name="connsiteX21" fmla="*/ 1532238 w 1680519"/>
              <a:gd name="connsiteY21" fmla="*/ 877330 h 1050324"/>
              <a:gd name="connsiteX22" fmla="*/ 1445740 w 1680519"/>
              <a:gd name="connsiteY22" fmla="*/ 914400 h 1050324"/>
              <a:gd name="connsiteX23" fmla="*/ 1408670 w 1680519"/>
              <a:gd name="connsiteY23" fmla="*/ 939114 h 1050324"/>
              <a:gd name="connsiteX24" fmla="*/ 1322173 w 1680519"/>
              <a:gd name="connsiteY24" fmla="*/ 963827 h 1050324"/>
              <a:gd name="connsiteX25" fmla="*/ 1285102 w 1680519"/>
              <a:gd name="connsiteY25" fmla="*/ 976184 h 1050324"/>
              <a:gd name="connsiteX26" fmla="*/ 1186248 w 1680519"/>
              <a:gd name="connsiteY26" fmla="*/ 1000897 h 1050324"/>
              <a:gd name="connsiteX27" fmla="*/ 1112108 w 1680519"/>
              <a:gd name="connsiteY27" fmla="*/ 1025611 h 1050324"/>
              <a:gd name="connsiteX28" fmla="*/ 1075038 w 1680519"/>
              <a:gd name="connsiteY28" fmla="*/ 1050324 h 1050324"/>
              <a:gd name="connsiteX29" fmla="*/ 605481 w 1680519"/>
              <a:gd name="connsiteY29" fmla="*/ 1037968 h 1050324"/>
              <a:gd name="connsiteX30" fmla="*/ 568411 w 1680519"/>
              <a:gd name="connsiteY30" fmla="*/ 1025611 h 1050324"/>
              <a:gd name="connsiteX31" fmla="*/ 518984 w 1680519"/>
              <a:gd name="connsiteY31" fmla="*/ 1013254 h 1050324"/>
              <a:gd name="connsiteX32" fmla="*/ 481913 w 1680519"/>
              <a:gd name="connsiteY32" fmla="*/ 988541 h 1050324"/>
              <a:gd name="connsiteX33" fmla="*/ 444843 w 1680519"/>
              <a:gd name="connsiteY33" fmla="*/ 976184 h 1050324"/>
              <a:gd name="connsiteX34" fmla="*/ 370702 w 1680519"/>
              <a:gd name="connsiteY34" fmla="*/ 926757 h 1050324"/>
              <a:gd name="connsiteX35" fmla="*/ 296562 w 1680519"/>
              <a:gd name="connsiteY35" fmla="*/ 864973 h 1050324"/>
              <a:gd name="connsiteX36" fmla="*/ 148281 w 1680519"/>
              <a:gd name="connsiteY36" fmla="*/ 642551 h 1050324"/>
              <a:gd name="connsiteX37" fmla="*/ 98854 w 1680519"/>
              <a:gd name="connsiteY37" fmla="*/ 568411 h 1050324"/>
              <a:gd name="connsiteX38" fmla="*/ 74140 w 1680519"/>
              <a:gd name="connsiteY38" fmla="*/ 531341 h 1050324"/>
              <a:gd name="connsiteX39" fmla="*/ 61784 w 1680519"/>
              <a:gd name="connsiteY39" fmla="*/ 494270 h 1050324"/>
              <a:gd name="connsiteX40" fmla="*/ 37070 w 1680519"/>
              <a:gd name="connsiteY40" fmla="*/ 457200 h 1050324"/>
              <a:gd name="connsiteX41" fmla="*/ 12356 w 1680519"/>
              <a:gd name="connsiteY41" fmla="*/ 383059 h 1050324"/>
              <a:gd name="connsiteX42" fmla="*/ 0 w 1680519"/>
              <a:gd name="connsiteY42" fmla="*/ 345989 h 1050324"/>
              <a:gd name="connsiteX43" fmla="*/ 12356 w 1680519"/>
              <a:gd name="connsiteY43" fmla="*/ 259492 h 1050324"/>
              <a:gd name="connsiteX44" fmla="*/ 49427 w 1680519"/>
              <a:gd name="connsiteY44" fmla="*/ 247135 h 1050324"/>
              <a:gd name="connsiteX45" fmla="*/ 123567 w 1680519"/>
              <a:gd name="connsiteY45" fmla="*/ 197708 h 1050324"/>
              <a:gd name="connsiteX46" fmla="*/ 160638 w 1680519"/>
              <a:gd name="connsiteY46" fmla="*/ 160638 h 10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0519" h="1050324">
                <a:moveTo>
                  <a:pt x="98854" y="185351"/>
                </a:moveTo>
                <a:cubicBezTo>
                  <a:pt x="119449" y="172994"/>
                  <a:pt x="142403" y="163911"/>
                  <a:pt x="160638" y="148281"/>
                </a:cubicBezTo>
                <a:cubicBezTo>
                  <a:pt x="171914" y="138616"/>
                  <a:pt x="173755" y="120488"/>
                  <a:pt x="185351" y="111211"/>
                </a:cubicBezTo>
                <a:cubicBezTo>
                  <a:pt x="195522" y="103074"/>
                  <a:pt x="210771" y="104679"/>
                  <a:pt x="222421" y="98854"/>
                </a:cubicBezTo>
                <a:cubicBezTo>
                  <a:pt x="235704" y="92212"/>
                  <a:pt x="245921" y="80173"/>
                  <a:pt x="259492" y="74141"/>
                </a:cubicBezTo>
                <a:cubicBezTo>
                  <a:pt x="283297" y="63561"/>
                  <a:pt x="308919" y="57665"/>
                  <a:pt x="333632" y="49427"/>
                </a:cubicBezTo>
                <a:cubicBezTo>
                  <a:pt x="333643" y="49423"/>
                  <a:pt x="407762" y="24716"/>
                  <a:pt x="407773" y="24714"/>
                </a:cubicBezTo>
                <a:cubicBezTo>
                  <a:pt x="494761" y="10216"/>
                  <a:pt x="458144" y="20280"/>
                  <a:pt x="518984" y="0"/>
                </a:cubicBezTo>
                <a:cubicBezTo>
                  <a:pt x="782595" y="4119"/>
                  <a:pt x="1046437" y="564"/>
                  <a:pt x="1309816" y="12357"/>
                </a:cubicBezTo>
                <a:cubicBezTo>
                  <a:pt x="1324652" y="13021"/>
                  <a:pt x="1333603" y="30429"/>
                  <a:pt x="1346886" y="37070"/>
                </a:cubicBezTo>
                <a:cubicBezTo>
                  <a:pt x="1402615" y="64934"/>
                  <a:pt x="1367908" y="29875"/>
                  <a:pt x="1421027" y="74141"/>
                </a:cubicBezTo>
                <a:cubicBezTo>
                  <a:pt x="1434452" y="85328"/>
                  <a:pt x="1444672" y="100024"/>
                  <a:pt x="1458097" y="111211"/>
                </a:cubicBezTo>
                <a:cubicBezTo>
                  <a:pt x="1490035" y="137826"/>
                  <a:pt x="1495085" y="135897"/>
                  <a:pt x="1532238" y="148281"/>
                </a:cubicBezTo>
                <a:cubicBezTo>
                  <a:pt x="1536357" y="160638"/>
                  <a:pt x="1537369" y="174514"/>
                  <a:pt x="1544594" y="185351"/>
                </a:cubicBezTo>
                <a:cubicBezTo>
                  <a:pt x="1583396" y="243554"/>
                  <a:pt x="1579425" y="198847"/>
                  <a:pt x="1606378" y="259492"/>
                </a:cubicBezTo>
                <a:cubicBezTo>
                  <a:pt x="1616958" y="283297"/>
                  <a:pt x="1622854" y="308919"/>
                  <a:pt x="1631092" y="333632"/>
                </a:cubicBezTo>
                <a:cubicBezTo>
                  <a:pt x="1660713" y="422497"/>
                  <a:pt x="1624779" y="311543"/>
                  <a:pt x="1655805" y="420130"/>
                </a:cubicBezTo>
                <a:cubicBezTo>
                  <a:pt x="1691260" y="544220"/>
                  <a:pt x="1641889" y="352110"/>
                  <a:pt x="1680519" y="506627"/>
                </a:cubicBezTo>
                <a:cubicBezTo>
                  <a:pt x="1676400" y="580768"/>
                  <a:pt x="1677372" y="655367"/>
                  <a:pt x="1668162" y="729049"/>
                </a:cubicBezTo>
                <a:cubicBezTo>
                  <a:pt x="1664931" y="754898"/>
                  <a:pt x="1665123" y="788739"/>
                  <a:pt x="1643448" y="803189"/>
                </a:cubicBezTo>
                <a:lnTo>
                  <a:pt x="1569308" y="852616"/>
                </a:lnTo>
                <a:cubicBezTo>
                  <a:pt x="1556951" y="860854"/>
                  <a:pt x="1546327" y="872634"/>
                  <a:pt x="1532238" y="877330"/>
                </a:cubicBezTo>
                <a:cubicBezTo>
                  <a:pt x="1490647" y="891193"/>
                  <a:pt x="1488496" y="889967"/>
                  <a:pt x="1445740" y="914400"/>
                </a:cubicBezTo>
                <a:cubicBezTo>
                  <a:pt x="1432846" y="921768"/>
                  <a:pt x="1421953" y="932472"/>
                  <a:pt x="1408670" y="939114"/>
                </a:cubicBezTo>
                <a:cubicBezTo>
                  <a:pt x="1388924" y="948987"/>
                  <a:pt x="1340641" y="958550"/>
                  <a:pt x="1322173" y="963827"/>
                </a:cubicBezTo>
                <a:cubicBezTo>
                  <a:pt x="1309649" y="967405"/>
                  <a:pt x="1297668" y="972757"/>
                  <a:pt x="1285102" y="976184"/>
                </a:cubicBezTo>
                <a:cubicBezTo>
                  <a:pt x="1252333" y="985121"/>
                  <a:pt x="1218470" y="990156"/>
                  <a:pt x="1186248" y="1000897"/>
                </a:cubicBezTo>
                <a:cubicBezTo>
                  <a:pt x="1161535" y="1009135"/>
                  <a:pt x="1133783" y="1011161"/>
                  <a:pt x="1112108" y="1025611"/>
                </a:cubicBezTo>
                <a:lnTo>
                  <a:pt x="1075038" y="1050324"/>
                </a:lnTo>
                <a:cubicBezTo>
                  <a:pt x="918519" y="1046205"/>
                  <a:pt x="761868" y="1045596"/>
                  <a:pt x="605481" y="1037968"/>
                </a:cubicBezTo>
                <a:cubicBezTo>
                  <a:pt x="592471" y="1037333"/>
                  <a:pt x="580935" y="1029189"/>
                  <a:pt x="568411" y="1025611"/>
                </a:cubicBezTo>
                <a:cubicBezTo>
                  <a:pt x="552082" y="1020945"/>
                  <a:pt x="535460" y="1017373"/>
                  <a:pt x="518984" y="1013254"/>
                </a:cubicBezTo>
                <a:cubicBezTo>
                  <a:pt x="506627" y="1005016"/>
                  <a:pt x="495196" y="995183"/>
                  <a:pt x="481913" y="988541"/>
                </a:cubicBezTo>
                <a:cubicBezTo>
                  <a:pt x="470263" y="982716"/>
                  <a:pt x="456229" y="982510"/>
                  <a:pt x="444843" y="976184"/>
                </a:cubicBezTo>
                <a:cubicBezTo>
                  <a:pt x="418879" y="961759"/>
                  <a:pt x="391704" y="947760"/>
                  <a:pt x="370702" y="926757"/>
                </a:cubicBezTo>
                <a:cubicBezTo>
                  <a:pt x="323131" y="879185"/>
                  <a:pt x="348172" y="899379"/>
                  <a:pt x="296562" y="864973"/>
                </a:cubicBezTo>
                <a:lnTo>
                  <a:pt x="148281" y="642551"/>
                </a:lnTo>
                <a:lnTo>
                  <a:pt x="98854" y="568411"/>
                </a:lnTo>
                <a:lnTo>
                  <a:pt x="74140" y="531341"/>
                </a:lnTo>
                <a:cubicBezTo>
                  <a:pt x="70021" y="518984"/>
                  <a:pt x="67609" y="505920"/>
                  <a:pt x="61784" y="494270"/>
                </a:cubicBezTo>
                <a:cubicBezTo>
                  <a:pt x="55143" y="480987"/>
                  <a:pt x="43102" y="470771"/>
                  <a:pt x="37070" y="457200"/>
                </a:cubicBezTo>
                <a:cubicBezTo>
                  <a:pt x="26490" y="433395"/>
                  <a:pt x="20594" y="407773"/>
                  <a:pt x="12356" y="383059"/>
                </a:cubicBezTo>
                <a:lnTo>
                  <a:pt x="0" y="345989"/>
                </a:lnTo>
                <a:cubicBezTo>
                  <a:pt x="4119" y="317157"/>
                  <a:pt x="-669" y="285542"/>
                  <a:pt x="12356" y="259492"/>
                </a:cubicBezTo>
                <a:cubicBezTo>
                  <a:pt x="18181" y="247842"/>
                  <a:pt x="38041" y="253461"/>
                  <a:pt x="49427" y="247135"/>
                </a:cubicBezTo>
                <a:cubicBezTo>
                  <a:pt x="75391" y="232711"/>
                  <a:pt x="123567" y="197708"/>
                  <a:pt x="123567" y="197708"/>
                </a:cubicBezTo>
                <a:cubicBezTo>
                  <a:pt x="150566" y="157211"/>
                  <a:pt x="133430" y="160638"/>
                  <a:pt x="160638" y="16063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2" name="Полилиния 71"/>
          <p:cNvSpPr/>
          <p:nvPr/>
        </p:nvSpPr>
        <p:spPr>
          <a:xfrm>
            <a:off x="1173163" y="3859213"/>
            <a:ext cx="1679575" cy="1050925"/>
          </a:xfrm>
          <a:custGeom>
            <a:avLst/>
            <a:gdLst>
              <a:gd name="connsiteX0" fmla="*/ 98854 w 1680519"/>
              <a:gd name="connsiteY0" fmla="*/ 185351 h 1050324"/>
              <a:gd name="connsiteX1" fmla="*/ 160638 w 1680519"/>
              <a:gd name="connsiteY1" fmla="*/ 148281 h 1050324"/>
              <a:gd name="connsiteX2" fmla="*/ 185351 w 1680519"/>
              <a:gd name="connsiteY2" fmla="*/ 111211 h 1050324"/>
              <a:gd name="connsiteX3" fmla="*/ 222421 w 1680519"/>
              <a:gd name="connsiteY3" fmla="*/ 98854 h 1050324"/>
              <a:gd name="connsiteX4" fmla="*/ 259492 w 1680519"/>
              <a:gd name="connsiteY4" fmla="*/ 74141 h 1050324"/>
              <a:gd name="connsiteX5" fmla="*/ 333632 w 1680519"/>
              <a:gd name="connsiteY5" fmla="*/ 49427 h 1050324"/>
              <a:gd name="connsiteX6" fmla="*/ 407773 w 1680519"/>
              <a:gd name="connsiteY6" fmla="*/ 24714 h 1050324"/>
              <a:gd name="connsiteX7" fmla="*/ 518984 w 1680519"/>
              <a:gd name="connsiteY7" fmla="*/ 0 h 1050324"/>
              <a:gd name="connsiteX8" fmla="*/ 1309816 w 1680519"/>
              <a:gd name="connsiteY8" fmla="*/ 12357 h 1050324"/>
              <a:gd name="connsiteX9" fmla="*/ 1346886 w 1680519"/>
              <a:gd name="connsiteY9" fmla="*/ 37070 h 1050324"/>
              <a:gd name="connsiteX10" fmla="*/ 1421027 w 1680519"/>
              <a:gd name="connsiteY10" fmla="*/ 74141 h 1050324"/>
              <a:gd name="connsiteX11" fmla="*/ 1458097 w 1680519"/>
              <a:gd name="connsiteY11" fmla="*/ 111211 h 1050324"/>
              <a:gd name="connsiteX12" fmla="*/ 1532238 w 1680519"/>
              <a:gd name="connsiteY12" fmla="*/ 148281 h 1050324"/>
              <a:gd name="connsiteX13" fmla="*/ 1544594 w 1680519"/>
              <a:gd name="connsiteY13" fmla="*/ 185351 h 1050324"/>
              <a:gd name="connsiteX14" fmla="*/ 1606378 w 1680519"/>
              <a:gd name="connsiteY14" fmla="*/ 259492 h 1050324"/>
              <a:gd name="connsiteX15" fmla="*/ 1631092 w 1680519"/>
              <a:gd name="connsiteY15" fmla="*/ 333632 h 1050324"/>
              <a:gd name="connsiteX16" fmla="*/ 1655805 w 1680519"/>
              <a:gd name="connsiteY16" fmla="*/ 420130 h 1050324"/>
              <a:gd name="connsiteX17" fmla="*/ 1680519 w 1680519"/>
              <a:gd name="connsiteY17" fmla="*/ 506627 h 1050324"/>
              <a:gd name="connsiteX18" fmla="*/ 1668162 w 1680519"/>
              <a:gd name="connsiteY18" fmla="*/ 729049 h 1050324"/>
              <a:gd name="connsiteX19" fmla="*/ 1643448 w 1680519"/>
              <a:gd name="connsiteY19" fmla="*/ 803189 h 1050324"/>
              <a:gd name="connsiteX20" fmla="*/ 1569308 w 1680519"/>
              <a:gd name="connsiteY20" fmla="*/ 852616 h 1050324"/>
              <a:gd name="connsiteX21" fmla="*/ 1532238 w 1680519"/>
              <a:gd name="connsiteY21" fmla="*/ 877330 h 1050324"/>
              <a:gd name="connsiteX22" fmla="*/ 1445740 w 1680519"/>
              <a:gd name="connsiteY22" fmla="*/ 914400 h 1050324"/>
              <a:gd name="connsiteX23" fmla="*/ 1408670 w 1680519"/>
              <a:gd name="connsiteY23" fmla="*/ 939114 h 1050324"/>
              <a:gd name="connsiteX24" fmla="*/ 1322173 w 1680519"/>
              <a:gd name="connsiteY24" fmla="*/ 963827 h 1050324"/>
              <a:gd name="connsiteX25" fmla="*/ 1285102 w 1680519"/>
              <a:gd name="connsiteY25" fmla="*/ 976184 h 1050324"/>
              <a:gd name="connsiteX26" fmla="*/ 1186248 w 1680519"/>
              <a:gd name="connsiteY26" fmla="*/ 1000897 h 1050324"/>
              <a:gd name="connsiteX27" fmla="*/ 1112108 w 1680519"/>
              <a:gd name="connsiteY27" fmla="*/ 1025611 h 1050324"/>
              <a:gd name="connsiteX28" fmla="*/ 1075038 w 1680519"/>
              <a:gd name="connsiteY28" fmla="*/ 1050324 h 1050324"/>
              <a:gd name="connsiteX29" fmla="*/ 605481 w 1680519"/>
              <a:gd name="connsiteY29" fmla="*/ 1037968 h 1050324"/>
              <a:gd name="connsiteX30" fmla="*/ 568411 w 1680519"/>
              <a:gd name="connsiteY30" fmla="*/ 1025611 h 1050324"/>
              <a:gd name="connsiteX31" fmla="*/ 518984 w 1680519"/>
              <a:gd name="connsiteY31" fmla="*/ 1013254 h 1050324"/>
              <a:gd name="connsiteX32" fmla="*/ 481913 w 1680519"/>
              <a:gd name="connsiteY32" fmla="*/ 988541 h 1050324"/>
              <a:gd name="connsiteX33" fmla="*/ 444843 w 1680519"/>
              <a:gd name="connsiteY33" fmla="*/ 976184 h 1050324"/>
              <a:gd name="connsiteX34" fmla="*/ 370702 w 1680519"/>
              <a:gd name="connsiteY34" fmla="*/ 926757 h 1050324"/>
              <a:gd name="connsiteX35" fmla="*/ 296562 w 1680519"/>
              <a:gd name="connsiteY35" fmla="*/ 864973 h 1050324"/>
              <a:gd name="connsiteX36" fmla="*/ 148281 w 1680519"/>
              <a:gd name="connsiteY36" fmla="*/ 642551 h 1050324"/>
              <a:gd name="connsiteX37" fmla="*/ 98854 w 1680519"/>
              <a:gd name="connsiteY37" fmla="*/ 568411 h 1050324"/>
              <a:gd name="connsiteX38" fmla="*/ 74140 w 1680519"/>
              <a:gd name="connsiteY38" fmla="*/ 531341 h 1050324"/>
              <a:gd name="connsiteX39" fmla="*/ 61784 w 1680519"/>
              <a:gd name="connsiteY39" fmla="*/ 494270 h 1050324"/>
              <a:gd name="connsiteX40" fmla="*/ 37070 w 1680519"/>
              <a:gd name="connsiteY40" fmla="*/ 457200 h 1050324"/>
              <a:gd name="connsiteX41" fmla="*/ 12356 w 1680519"/>
              <a:gd name="connsiteY41" fmla="*/ 383059 h 1050324"/>
              <a:gd name="connsiteX42" fmla="*/ 0 w 1680519"/>
              <a:gd name="connsiteY42" fmla="*/ 345989 h 1050324"/>
              <a:gd name="connsiteX43" fmla="*/ 12356 w 1680519"/>
              <a:gd name="connsiteY43" fmla="*/ 259492 h 1050324"/>
              <a:gd name="connsiteX44" fmla="*/ 49427 w 1680519"/>
              <a:gd name="connsiteY44" fmla="*/ 247135 h 1050324"/>
              <a:gd name="connsiteX45" fmla="*/ 123567 w 1680519"/>
              <a:gd name="connsiteY45" fmla="*/ 197708 h 1050324"/>
              <a:gd name="connsiteX46" fmla="*/ 160638 w 1680519"/>
              <a:gd name="connsiteY46" fmla="*/ 160638 h 10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0519" h="1050324">
                <a:moveTo>
                  <a:pt x="98854" y="185351"/>
                </a:moveTo>
                <a:cubicBezTo>
                  <a:pt x="119449" y="172994"/>
                  <a:pt x="142403" y="163911"/>
                  <a:pt x="160638" y="148281"/>
                </a:cubicBezTo>
                <a:cubicBezTo>
                  <a:pt x="171914" y="138616"/>
                  <a:pt x="173755" y="120488"/>
                  <a:pt x="185351" y="111211"/>
                </a:cubicBezTo>
                <a:cubicBezTo>
                  <a:pt x="195522" y="103074"/>
                  <a:pt x="210771" y="104679"/>
                  <a:pt x="222421" y="98854"/>
                </a:cubicBezTo>
                <a:cubicBezTo>
                  <a:pt x="235704" y="92212"/>
                  <a:pt x="245921" y="80173"/>
                  <a:pt x="259492" y="74141"/>
                </a:cubicBezTo>
                <a:cubicBezTo>
                  <a:pt x="283297" y="63561"/>
                  <a:pt x="308919" y="57665"/>
                  <a:pt x="333632" y="49427"/>
                </a:cubicBezTo>
                <a:cubicBezTo>
                  <a:pt x="333643" y="49423"/>
                  <a:pt x="407762" y="24716"/>
                  <a:pt x="407773" y="24714"/>
                </a:cubicBezTo>
                <a:cubicBezTo>
                  <a:pt x="494761" y="10216"/>
                  <a:pt x="458144" y="20280"/>
                  <a:pt x="518984" y="0"/>
                </a:cubicBezTo>
                <a:cubicBezTo>
                  <a:pt x="782595" y="4119"/>
                  <a:pt x="1046437" y="564"/>
                  <a:pt x="1309816" y="12357"/>
                </a:cubicBezTo>
                <a:cubicBezTo>
                  <a:pt x="1324652" y="13021"/>
                  <a:pt x="1333603" y="30429"/>
                  <a:pt x="1346886" y="37070"/>
                </a:cubicBezTo>
                <a:cubicBezTo>
                  <a:pt x="1402615" y="64934"/>
                  <a:pt x="1367908" y="29875"/>
                  <a:pt x="1421027" y="74141"/>
                </a:cubicBezTo>
                <a:cubicBezTo>
                  <a:pt x="1434452" y="85328"/>
                  <a:pt x="1444672" y="100024"/>
                  <a:pt x="1458097" y="111211"/>
                </a:cubicBezTo>
                <a:cubicBezTo>
                  <a:pt x="1490035" y="137826"/>
                  <a:pt x="1495085" y="135897"/>
                  <a:pt x="1532238" y="148281"/>
                </a:cubicBezTo>
                <a:cubicBezTo>
                  <a:pt x="1536357" y="160638"/>
                  <a:pt x="1537369" y="174514"/>
                  <a:pt x="1544594" y="185351"/>
                </a:cubicBezTo>
                <a:cubicBezTo>
                  <a:pt x="1583396" y="243554"/>
                  <a:pt x="1579425" y="198847"/>
                  <a:pt x="1606378" y="259492"/>
                </a:cubicBezTo>
                <a:cubicBezTo>
                  <a:pt x="1616958" y="283297"/>
                  <a:pt x="1622854" y="308919"/>
                  <a:pt x="1631092" y="333632"/>
                </a:cubicBezTo>
                <a:cubicBezTo>
                  <a:pt x="1660713" y="422497"/>
                  <a:pt x="1624779" y="311543"/>
                  <a:pt x="1655805" y="420130"/>
                </a:cubicBezTo>
                <a:cubicBezTo>
                  <a:pt x="1691260" y="544220"/>
                  <a:pt x="1641889" y="352110"/>
                  <a:pt x="1680519" y="506627"/>
                </a:cubicBezTo>
                <a:cubicBezTo>
                  <a:pt x="1676400" y="580768"/>
                  <a:pt x="1677372" y="655367"/>
                  <a:pt x="1668162" y="729049"/>
                </a:cubicBezTo>
                <a:cubicBezTo>
                  <a:pt x="1664931" y="754898"/>
                  <a:pt x="1665123" y="788739"/>
                  <a:pt x="1643448" y="803189"/>
                </a:cubicBezTo>
                <a:lnTo>
                  <a:pt x="1569308" y="852616"/>
                </a:lnTo>
                <a:cubicBezTo>
                  <a:pt x="1556951" y="860854"/>
                  <a:pt x="1546327" y="872634"/>
                  <a:pt x="1532238" y="877330"/>
                </a:cubicBezTo>
                <a:cubicBezTo>
                  <a:pt x="1490647" y="891193"/>
                  <a:pt x="1488496" y="889967"/>
                  <a:pt x="1445740" y="914400"/>
                </a:cubicBezTo>
                <a:cubicBezTo>
                  <a:pt x="1432846" y="921768"/>
                  <a:pt x="1421953" y="932472"/>
                  <a:pt x="1408670" y="939114"/>
                </a:cubicBezTo>
                <a:cubicBezTo>
                  <a:pt x="1388924" y="948987"/>
                  <a:pt x="1340641" y="958550"/>
                  <a:pt x="1322173" y="963827"/>
                </a:cubicBezTo>
                <a:cubicBezTo>
                  <a:pt x="1309649" y="967405"/>
                  <a:pt x="1297668" y="972757"/>
                  <a:pt x="1285102" y="976184"/>
                </a:cubicBezTo>
                <a:cubicBezTo>
                  <a:pt x="1252333" y="985121"/>
                  <a:pt x="1218470" y="990156"/>
                  <a:pt x="1186248" y="1000897"/>
                </a:cubicBezTo>
                <a:cubicBezTo>
                  <a:pt x="1161535" y="1009135"/>
                  <a:pt x="1133783" y="1011161"/>
                  <a:pt x="1112108" y="1025611"/>
                </a:cubicBezTo>
                <a:lnTo>
                  <a:pt x="1075038" y="1050324"/>
                </a:lnTo>
                <a:cubicBezTo>
                  <a:pt x="918519" y="1046205"/>
                  <a:pt x="761868" y="1045596"/>
                  <a:pt x="605481" y="1037968"/>
                </a:cubicBezTo>
                <a:cubicBezTo>
                  <a:pt x="592471" y="1037333"/>
                  <a:pt x="580935" y="1029189"/>
                  <a:pt x="568411" y="1025611"/>
                </a:cubicBezTo>
                <a:cubicBezTo>
                  <a:pt x="552082" y="1020945"/>
                  <a:pt x="535460" y="1017373"/>
                  <a:pt x="518984" y="1013254"/>
                </a:cubicBezTo>
                <a:cubicBezTo>
                  <a:pt x="506627" y="1005016"/>
                  <a:pt x="495196" y="995183"/>
                  <a:pt x="481913" y="988541"/>
                </a:cubicBezTo>
                <a:cubicBezTo>
                  <a:pt x="470263" y="982716"/>
                  <a:pt x="456229" y="982510"/>
                  <a:pt x="444843" y="976184"/>
                </a:cubicBezTo>
                <a:cubicBezTo>
                  <a:pt x="418879" y="961759"/>
                  <a:pt x="391704" y="947760"/>
                  <a:pt x="370702" y="926757"/>
                </a:cubicBezTo>
                <a:cubicBezTo>
                  <a:pt x="323131" y="879185"/>
                  <a:pt x="348172" y="899379"/>
                  <a:pt x="296562" y="864973"/>
                </a:cubicBezTo>
                <a:lnTo>
                  <a:pt x="148281" y="642551"/>
                </a:lnTo>
                <a:lnTo>
                  <a:pt x="98854" y="568411"/>
                </a:lnTo>
                <a:lnTo>
                  <a:pt x="74140" y="531341"/>
                </a:lnTo>
                <a:cubicBezTo>
                  <a:pt x="70021" y="518984"/>
                  <a:pt x="67609" y="505920"/>
                  <a:pt x="61784" y="494270"/>
                </a:cubicBezTo>
                <a:cubicBezTo>
                  <a:pt x="55143" y="480987"/>
                  <a:pt x="43102" y="470771"/>
                  <a:pt x="37070" y="457200"/>
                </a:cubicBezTo>
                <a:cubicBezTo>
                  <a:pt x="26490" y="433395"/>
                  <a:pt x="20594" y="407773"/>
                  <a:pt x="12356" y="383059"/>
                </a:cubicBezTo>
                <a:lnTo>
                  <a:pt x="0" y="345989"/>
                </a:lnTo>
                <a:cubicBezTo>
                  <a:pt x="4119" y="317157"/>
                  <a:pt x="-669" y="285542"/>
                  <a:pt x="12356" y="259492"/>
                </a:cubicBezTo>
                <a:cubicBezTo>
                  <a:pt x="18181" y="247842"/>
                  <a:pt x="38041" y="253461"/>
                  <a:pt x="49427" y="247135"/>
                </a:cubicBezTo>
                <a:cubicBezTo>
                  <a:pt x="75391" y="232711"/>
                  <a:pt x="123567" y="197708"/>
                  <a:pt x="123567" y="197708"/>
                </a:cubicBezTo>
                <a:cubicBezTo>
                  <a:pt x="150566" y="157211"/>
                  <a:pt x="133430" y="160638"/>
                  <a:pt x="160638" y="16063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0" name="Полилиния 69"/>
          <p:cNvSpPr/>
          <p:nvPr/>
        </p:nvSpPr>
        <p:spPr>
          <a:xfrm>
            <a:off x="6165850" y="1655763"/>
            <a:ext cx="1112838" cy="766762"/>
          </a:xfrm>
          <a:custGeom>
            <a:avLst/>
            <a:gdLst>
              <a:gd name="connsiteX0" fmla="*/ 111210 w 1112108"/>
              <a:gd name="connsiteY0" fmla="*/ 160638 h 766119"/>
              <a:gd name="connsiteX1" fmla="*/ 210064 w 1112108"/>
              <a:gd name="connsiteY1" fmla="*/ 98854 h 766119"/>
              <a:gd name="connsiteX2" fmla="*/ 247135 w 1112108"/>
              <a:gd name="connsiteY2" fmla="*/ 74141 h 766119"/>
              <a:gd name="connsiteX3" fmla="*/ 321275 w 1112108"/>
              <a:gd name="connsiteY3" fmla="*/ 49427 h 766119"/>
              <a:gd name="connsiteX4" fmla="*/ 358346 w 1112108"/>
              <a:gd name="connsiteY4" fmla="*/ 37071 h 766119"/>
              <a:gd name="connsiteX5" fmla="*/ 457200 w 1112108"/>
              <a:gd name="connsiteY5" fmla="*/ 12357 h 766119"/>
              <a:gd name="connsiteX6" fmla="*/ 494270 w 1112108"/>
              <a:gd name="connsiteY6" fmla="*/ 0 h 766119"/>
              <a:gd name="connsiteX7" fmla="*/ 988540 w 1112108"/>
              <a:gd name="connsiteY7" fmla="*/ 12357 h 766119"/>
              <a:gd name="connsiteX8" fmla="*/ 1062681 w 1112108"/>
              <a:gd name="connsiteY8" fmla="*/ 37071 h 766119"/>
              <a:gd name="connsiteX9" fmla="*/ 1087394 w 1112108"/>
              <a:gd name="connsiteY9" fmla="*/ 74141 h 766119"/>
              <a:gd name="connsiteX10" fmla="*/ 1112108 w 1112108"/>
              <a:gd name="connsiteY10" fmla="*/ 197709 h 766119"/>
              <a:gd name="connsiteX11" fmla="*/ 1099751 w 1112108"/>
              <a:gd name="connsiteY11" fmla="*/ 407773 h 766119"/>
              <a:gd name="connsiteX12" fmla="*/ 1087394 w 1112108"/>
              <a:gd name="connsiteY12" fmla="*/ 457200 h 766119"/>
              <a:gd name="connsiteX13" fmla="*/ 1050324 w 1112108"/>
              <a:gd name="connsiteY13" fmla="*/ 481914 h 766119"/>
              <a:gd name="connsiteX14" fmla="*/ 1025610 w 1112108"/>
              <a:gd name="connsiteY14" fmla="*/ 531341 h 766119"/>
              <a:gd name="connsiteX15" fmla="*/ 951470 w 1112108"/>
              <a:gd name="connsiteY15" fmla="*/ 580768 h 766119"/>
              <a:gd name="connsiteX16" fmla="*/ 877329 w 1112108"/>
              <a:gd name="connsiteY16" fmla="*/ 630195 h 766119"/>
              <a:gd name="connsiteX17" fmla="*/ 766119 w 1112108"/>
              <a:gd name="connsiteY17" fmla="*/ 679622 h 766119"/>
              <a:gd name="connsiteX18" fmla="*/ 729048 w 1112108"/>
              <a:gd name="connsiteY18" fmla="*/ 691979 h 766119"/>
              <a:gd name="connsiteX19" fmla="*/ 691978 w 1112108"/>
              <a:gd name="connsiteY19" fmla="*/ 716692 h 766119"/>
              <a:gd name="connsiteX20" fmla="*/ 568410 w 1112108"/>
              <a:gd name="connsiteY20" fmla="*/ 753763 h 766119"/>
              <a:gd name="connsiteX21" fmla="*/ 444843 w 1112108"/>
              <a:gd name="connsiteY21" fmla="*/ 766119 h 766119"/>
              <a:gd name="connsiteX22" fmla="*/ 210064 w 1112108"/>
              <a:gd name="connsiteY22" fmla="*/ 741406 h 766119"/>
              <a:gd name="connsiteX23" fmla="*/ 160637 w 1112108"/>
              <a:gd name="connsiteY23" fmla="*/ 667265 h 766119"/>
              <a:gd name="connsiteX24" fmla="*/ 123567 w 1112108"/>
              <a:gd name="connsiteY24" fmla="*/ 630195 h 766119"/>
              <a:gd name="connsiteX25" fmla="*/ 49427 w 1112108"/>
              <a:gd name="connsiteY25" fmla="*/ 568411 h 766119"/>
              <a:gd name="connsiteX26" fmla="*/ 12356 w 1112108"/>
              <a:gd name="connsiteY26" fmla="*/ 494271 h 766119"/>
              <a:gd name="connsiteX27" fmla="*/ 0 w 1112108"/>
              <a:gd name="connsiteY27" fmla="*/ 457200 h 766119"/>
              <a:gd name="connsiteX28" fmla="*/ 12356 w 1112108"/>
              <a:gd name="connsiteY28" fmla="*/ 247136 h 766119"/>
              <a:gd name="connsiteX29" fmla="*/ 24713 w 1112108"/>
              <a:gd name="connsiteY29" fmla="*/ 210065 h 766119"/>
              <a:gd name="connsiteX30" fmla="*/ 61783 w 1112108"/>
              <a:gd name="connsiteY30" fmla="*/ 185352 h 766119"/>
              <a:gd name="connsiteX31" fmla="*/ 111210 w 1112108"/>
              <a:gd name="connsiteY31" fmla="*/ 160638 h 76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12108" h="766119">
                <a:moveTo>
                  <a:pt x="111210" y="160638"/>
                </a:moveTo>
                <a:cubicBezTo>
                  <a:pt x="135923" y="146222"/>
                  <a:pt x="113482" y="147144"/>
                  <a:pt x="210064" y="98854"/>
                </a:cubicBezTo>
                <a:cubicBezTo>
                  <a:pt x="223347" y="92212"/>
                  <a:pt x="233564" y="80173"/>
                  <a:pt x="247135" y="74141"/>
                </a:cubicBezTo>
                <a:cubicBezTo>
                  <a:pt x="270940" y="63561"/>
                  <a:pt x="296562" y="57665"/>
                  <a:pt x="321275" y="49427"/>
                </a:cubicBezTo>
                <a:cubicBezTo>
                  <a:pt x="333632" y="45308"/>
                  <a:pt x="345710" y="40230"/>
                  <a:pt x="358346" y="37071"/>
                </a:cubicBezTo>
                <a:cubicBezTo>
                  <a:pt x="391297" y="28833"/>
                  <a:pt x="424978" y="23098"/>
                  <a:pt x="457200" y="12357"/>
                </a:cubicBezTo>
                <a:lnTo>
                  <a:pt x="494270" y="0"/>
                </a:lnTo>
                <a:cubicBezTo>
                  <a:pt x="659027" y="4119"/>
                  <a:pt x="824081" y="1631"/>
                  <a:pt x="988540" y="12357"/>
                </a:cubicBezTo>
                <a:cubicBezTo>
                  <a:pt x="1014535" y="14052"/>
                  <a:pt x="1062681" y="37071"/>
                  <a:pt x="1062681" y="37071"/>
                </a:cubicBezTo>
                <a:cubicBezTo>
                  <a:pt x="1070919" y="49428"/>
                  <a:pt x="1080753" y="60858"/>
                  <a:pt x="1087394" y="74141"/>
                </a:cubicBezTo>
                <a:cubicBezTo>
                  <a:pt x="1104648" y="108650"/>
                  <a:pt x="1107554" y="165829"/>
                  <a:pt x="1112108" y="197709"/>
                </a:cubicBezTo>
                <a:cubicBezTo>
                  <a:pt x="1107989" y="267730"/>
                  <a:pt x="1106401" y="337947"/>
                  <a:pt x="1099751" y="407773"/>
                </a:cubicBezTo>
                <a:cubicBezTo>
                  <a:pt x="1098141" y="424679"/>
                  <a:pt x="1096814" y="443069"/>
                  <a:pt x="1087394" y="457200"/>
                </a:cubicBezTo>
                <a:cubicBezTo>
                  <a:pt x="1079156" y="469557"/>
                  <a:pt x="1062681" y="473676"/>
                  <a:pt x="1050324" y="481914"/>
                </a:cubicBezTo>
                <a:cubicBezTo>
                  <a:pt x="1042086" y="498390"/>
                  <a:pt x="1036317" y="516352"/>
                  <a:pt x="1025610" y="531341"/>
                </a:cubicBezTo>
                <a:cubicBezTo>
                  <a:pt x="982311" y="591959"/>
                  <a:pt x="1002896" y="552198"/>
                  <a:pt x="951470" y="580768"/>
                </a:cubicBezTo>
                <a:cubicBezTo>
                  <a:pt x="925506" y="595193"/>
                  <a:pt x="902043" y="613719"/>
                  <a:pt x="877329" y="630195"/>
                </a:cubicBezTo>
                <a:cubicBezTo>
                  <a:pt x="818581" y="669360"/>
                  <a:pt x="854353" y="650211"/>
                  <a:pt x="766119" y="679622"/>
                </a:cubicBezTo>
                <a:cubicBezTo>
                  <a:pt x="753762" y="683741"/>
                  <a:pt x="739886" y="684754"/>
                  <a:pt x="729048" y="691979"/>
                </a:cubicBezTo>
                <a:cubicBezTo>
                  <a:pt x="716691" y="700217"/>
                  <a:pt x="705549" y="710661"/>
                  <a:pt x="691978" y="716692"/>
                </a:cubicBezTo>
                <a:cubicBezTo>
                  <a:pt x="675685" y="723933"/>
                  <a:pt x="594894" y="749980"/>
                  <a:pt x="568410" y="753763"/>
                </a:cubicBezTo>
                <a:cubicBezTo>
                  <a:pt x="527432" y="759617"/>
                  <a:pt x="486032" y="762000"/>
                  <a:pt x="444843" y="766119"/>
                </a:cubicBezTo>
                <a:cubicBezTo>
                  <a:pt x="366583" y="757881"/>
                  <a:pt x="284388" y="767258"/>
                  <a:pt x="210064" y="741406"/>
                </a:cubicBezTo>
                <a:cubicBezTo>
                  <a:pt x="182010" y="731648"/>
                  <a:pt x="181640" y="688268"/>
                  <a:pt x="160637" y="667265"/>
                </a:cubicBezTo>
                <a:cubicBezTo>
                  <a:pt x="148280" y="654908"/>
                  <a:pt x="136992" y="641382"/>
                  <a:pt x="123567" y="630195"/>
                </a:cubicBezTo>
                <a:cubicBezTo>
                  <a:pt x="20347" y="544178"/>
                  <a:pt x="157727" y="676711"/>
                  <a:pt x="49427" y="568411"/>
                </a:cubicBezTo>
                <a:cubicBezTo>
                  <a:pt x="18364" y="475225"/>
                  <a:pt x="60269" y="590098"/>
                  <a:pt x="12356" y="494271"/>
                </a:cubicBezTo>
                <a:cubicBezTo>
                  <a:pt x="6531" y="482621"/>
                  <a:pt x="4119" y="469557"/>
                  <a:pt x="0" y="457200"/>
                </a:cubicBezTo>
                <a:cubicBezTo>
                  <a:pt x="4119" y="387179"/>
                  <a:pt x="5377" y="316930"/>
                  <a:pt x="12356" y="247136"/>
                </a:cubicBezTo>
                <a:cubicBezTo>
                  <a:pt x="13652" y="234175"/>
                  <a:pt x="16576" y="220236"/>
                  <a:pt x="24713" y="210065"/>
                </a:cubicBezTo>
                <a:cubicBezTo>
                  <a:pt x="33990" y="198468"/>
                  <a:pt x="48500" y="191993"/>
                  <a:pt x="61783" y="185352"/>
                </a:cubicBezTo>
                <a:cubicBezTo>
                  <a:pt x="102762" y="164863"/>
                  <a:pt x="86497" y="175054"/>
                  <a:pt x="111210" y="160638"/>
                </a:cubicBezTo>
                <a:close/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1" name="Полилиния 70"/>
          <p:cNvSpPr/>
          <p:nvPr/>
        </p:nvSpPr>
        <p:spPr>
          <a:xfrm>
            <a:off x="6916738" y="2762250"/>
            <a:ext cx="917575" cy="2020888"/>
          </a:xfrm>
          <a:custGeom>
            <a:avLst/>
            <a:gdLst>
              <a:gd name="connsiteX0" fmla="*/ 65284 w 917900"/>
              <a:gd name="connsiteY0" fmla="*/ 166357 h 2020728"/>
              <a:gd name="connsiteX1" fmla="*/ 127067 w 917900"/>
              <a:gd name="connsiteY1" fmla="*/ 154001 h 2020728"/>
              <a:gd name="connsiteX2" fmla="*/ 213565 w 917900"/>
              <a:gd name="connsiteY2" fmla="*/ 116930 h 2020728"/>
              <a:gd name="connsiteX3" fmla="*/ 324775 w 917900"/>
              <a:gd name="connsiteY3" fmla="*/ 55147 h 2020728"/>
              <a:gd name="connsiteX4" fmla="*/ 349489 w 917900"/>
              <a:gd name="connsiteY4" fmla="*/ 18076 h 2020728"/>
              <a:gd name="connsiteX5" fmla="*/ 497770 w 917900"/>
              <a:gd name="connsiteY5" fmla="*/ 18076 h 2020728"/>
              <a:gd name="connsiteX6" fmla="*/ 522484 w 917900"/>
              <a:gd name="connsiteY6" fmla="*/ 55147 h 2020728"/>
              <a:gd name="connsiteX7" fmla="*/ 534840 w 917900"/>
              <a:gd name="connsiteY7" fmla="*/ 104574 h 2020728"/>
              <a:gd name="connsiteX8" fmla="*/ 584267 w 917900"/>
              <a:gd name="connsiteY8" fmla="*/ 215784 h 2020728"/>
              <a:gd name="connsiteX9" fmla="*/ 621338 w 917900"/>
              <a:gd name="connsiteY9" fmla="*/ 240498 h 2020728"/>
              <a:gd name="connsiteX10" fmla="*/ 683121 w 917900"/>
              <a:gd name="connsiteY10" fmla="*/ 339352 h 2020728"/>
              <a:gd name="connsiteX11" fmla="*/ 744905 w 917900"/>
              <a:gd name="connsiteY11" fmla="*/ 450563 h 2020728"/>
              <a:gd name="connsiteX12" fmla="*/ 769619 w 917900"/>
              <a:gd name="connsiteY12" fmla="*/ 487633 h 2020728"/>
              <a:gd name="connsiteX13" fmla="*/ 819046 w 917900"/>
              <a:gd name="connsiteY13" fmla="*/ 598844 h 2020728"/>
              <a:gd name="connsiteX14" fmla="*/ 843759 w 917900"/>
              <a:gd name="connsiteY14" fmla="*/ 685341 h 2020728"/>
              <a:gd name="connsiteX15" fmla="*/ 856116 w 917900"/>
              <a:gd name="connsiteY15" fmla="*/ 734768 h 2020728"/>
              <a:gd name="connsiteX16" fmla="*/ 880830 w 917900"/>
              <a:gd name="connsiteY16" fmla="*/ 808909 h 2020728"/>
              <a:gd name="connsiteX17" fmla="*/ 893186 w 917900"/>
              <a:gd name="connsiteY17" fmla="*/ 845979 h 2020728"/>
              <a:gd name="connsiteX18" fmla="*/ 917900 w 917900"/>
              <a:gd name="connsiteY18" fmla="*/ 932476 h 2020728"/>
              <a:gd name="connsiteX19" fmla="*/ 905543 w 917900"/>
              <a:gd name="connsiteY19" fmla="*/ 1698595 h 2020728"/>
              <a:gd name="connsiteX20" fmla="*/ 868473 w 917900"/>
              <a:gd name="connsiteY20" fmla="*/ 1772736 h 2020728"/>
              <a:gd name="connsiteX21" fmla="*/ 831402 w 917900"/>
              <a:gd name="connsiteY21" fmla="*/ 1785092 h 2020728"/>
              <a:gd name="connsiteX22" fmla="*/ 794332 w 917900"/>
              <a:gd name="connsiteY22" fmla="*/ 1809806 h 2020728"/>
              <a:gd name="connsiteX23" fmla="*/ 757262 w 917900"/>
              <a:gd name="connsiteY23" fmla="*/ 1822163 h 2020728"/>
              <a:gd name="connsiteX24" fmla="*/ 732548 w 917900"/>
              <a:gd name="connsiteY24" fmla="*/ 1859233 h 2020728"/>
              <a:gd name="connsiteX25" fmla="*/ 695478 w 917900"/>
              <a:gd name="connsiteY25" fmla="*/ 1871590 h 2020728"/>
              <a:gd name="connsiteX26" fmla="*/ 621338 w 917900"/>
              <a:gd name="connsiteY26" fmla="*/ 1921017 h 2020728"/>
              <a:gd name="connsiteX27" fmla="*/ 584267 w 917900"/>
              <a:gd name="connsiteY27" fmla="*/ 1945730 h 2020728"/>
              <a:gd name="connsiteX28" fmla="*/ 547197 w 917900"/>
              <a:gd name="connsiteY28" fmla="*/ 1970444 h 2020728"/>
              <a:gd name="connsiteX29" fmla="*/ 435986 w 917900"/>
              <a:gd name="connsiteY29" fmla="*/ 2007514 h 2020728"/>
              <a:gd name="connsiteX30" fmla="*/ 398916 w 917900"/>
              <a:gd name="connsiteY30" fmla="*/ 2019871 h 2020728"/>
              <a:gd name="connsiteX31" fmla="*/ 164138 w 917900"/>
              <a:gd name="connsiteY31" fmla="*/ 2007514 h 2020728"/>
              <a:gd name="connsiteX32" fmla="*/ 114711 w 917900"/>
              <a:gd name="connsiteY32" fmla="*/ 1933374 h 2020728"/>
              <a:gd name="connsiteX33" fmla="*/ 89997 w 917900"/>
              <a:gd name="connsiteY33" fmla="*/ 1772736 h 2020728"/>
              <a:gd name="connsiteX34" fmla="*/ 102354 w 917900"/>
              <a:gd name="connsiteY34" fmla="*/ 1587384 h 2020728"/>
              <a:gd name="connsiteX35" fmla="*/ 114711 w 917900"/>
              <a:gd name="connsiteY35" fmla="*/ 1550314 h 2020728"/>
              <a:gd name="connsiteX36" fmla="*/ 201208 w 917900"/>
              <a:gd name="connsiteY36" fmla="*/ 1439103 h 2020728"/>
              <a:gd name="connsiteX37" fmla="*/ 238278 w 917900"/>
              <a:gd name="connsiteY37" fmla="*/ 1364963 h 2020728"/>
              <a:gd name="connsiteX38" fmla="*/ 275348 w 917900"/>
              <a:gd name="connsiteY38" fmla="*/ 1241395 h 2020728"/>
              <a:gd name="connsiteX39" fmla="*/ 300062 w 917900"/>
              <a:gd name="connsiteY39" fmla="*/ 1167255 h 2020728"/>
              <a:gd name="connsiteX40" fmla="*/ 312419 w 917900"/>
              <a:gd name="connsiteY40" fmla="*/ 1130184 h 2020728"/>
              <a:gd name="connsiteX41" fmla="*/ 300062 w 917900"/>
              <a:gd name="connsiteY41" fmla="*/ 734768 h 2020728"/>
              <a:gd name="connsiteX42" fmla="*/ 238278 w 917900"/>
              <a:gd name="connsiteY42" fmla="*/ 623557 h 2020728"/>
              <a:gd name="connsiteX43" fmla="*/ 201208 w 917900"/>
              <a:gd name="connsiteY43" fmla="*/ 598844 h 2020728"/>
              <a:gd name="connsiteX44" fmla="*/ 127067 w 917900"/>
              <a:gd name="connsiteY44" fmla="*/ 561774 h 2020728"/>
              <a:gd name="connsiteX45" fmla="*/ 40570 w 917900"/>
              <a:gd name="connsiteY45" fmla="*/ 462920 h 2020728"/>
              <a:gd name="connsiteX46" fmla="*/ 28213 w 917900"/>
              <a:gd name="connsiteY46" fmla="*/ 401136 h 2020728"/>
              <a:gd name="connsiteX47" fmla="*/ 28213 w 917900"/>
              <a:gd name="connsiteY47" fmla="*/ 215784 h 2020728"/>
              <a:gd name="connsiteX48" fmla="*/ 102354 w 917900"/>
              <a:gd name="connsiteY48" fmla="*/ 191071 h 2020728"/>
              <a:gd name="connsiteX49" fmla="*/ 164138 w 917900"/>
              <a:gd name="connsiteY49" fmla="*/ 154001 h 202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17900" h="2020728">
                <a:moveTo>
                  <a:pt x="65284" y="166357"/>
                </a:moveTo>
                <a:cubicBezTo>
                  <a:pt x="85878" y="162238"/>
                  <a:pt x="106692" y="159095"/>
                  <a:pt x="127067" y="154001"/>
                </a:cubicBezTo>
                <a:cubicBezTo>
                  <a:pt x="156287" y="146696"/>
                  <a:pt x="188304" y="132087"/>
                  <a:pt x="213565" y="116930"/>
                </a:cubicBezTo>
                <a:cubicBezTo>
                  <a:pt x="319784" y="53198"/>
                  <a:pt x="250212" y="80000"/>
                  <a:pt x="324775" y="55147"/>
                </a:cubicBezTo>
                <a:cubicBezTo>
                  <a:pt x="333013" y="42790"/>
                  <a:pt x="335532" y="23151"/>
                  <a:pt x="349489" y="18076"/>
                </a:cubicBezTo>
                <a:cubicBezTo>
                  <a:pt x="428659" y="-10713"/>
                  <a:pt x="441025" y="-838"/>
                  <a:pt x="497770" y="18076"/>
                </a:cubicBezTo>
                <a:cubicBezTo>
                  <a:pt x="506008" y="30433"/>
                  <a:pt x="516634" y="41497"/>
                  <a:pt x="522484" y="55147"/>
                </a:cubicBezTo>
                <a:cubicBezTo>
                  <a:pt x="529174" y="70757"/>
                  <a:pt x="529960" y="88308"/>
                  <a:pt x="534840" y="104574"/>
                </a:cubicBezTo>
                <a:cubicBezTo>
                  <a:pt x="545326" y="139529"/>
                  <a:pt x="555892" y="187409"/>
                  <a:pt x="584267" y="215784"/>
                </a:cubicBezTo>
                <a:cubicBezTo>
                  <a:pt x="594768" y="226285"/>
                  <a:pt x="608981" y="232260"/>
                  <a:pt x="621338" y="240498"/>
                </a:cubicBezTo>
                <a:cubicBezTo>
                  <a:pt x="650747" y="328727"/>
                  <a:pt x="624376" y="300188"/>
                  <a:pt x="683121" y="339352"/>
                </a:cubicBezTo>
                <a:cubicBezTo>
                  <a:pt x="704871" y="404599"/>
                  <a:pt x="688254" y="365586"/>
                  <a:pt x="744905" y="450563"/>
                </a:cubicBezTo>
                <a:lnTo>
                  <a:pt x="769619" y="487633"/>
                </a:lnTo>
                <a:cubicBezTo>
                  <a:pt x="799028" y="575863"/>
                  <a:pt x="779882" y="540099"/>
                  <a:pt x="819046" y="598844"/>
                </a:cubicBezTo>
                <a:cubicBezTo>
                  <a:pt x="857660" y="753309"/>
                  <a:pt x="808315" y="561291"/>
                  <a:pt x="843759" y="685341"/>
                </a:cubicBezTo>
                <a:cubicBezTo>
                  <a:pt x="848425" y="701670"/>
                  <a:pt x="851236" y="718501"/>
                  <a:pt x="856116" y="734768"/>
                </a:cubicBezTo>
                <a:cubicBezTo>
                  <a:pt x="863602" y="759720"/>
                  <a:pt x="872592" y="784195"/>
                  <a:pt x="880830" y="808909"/>
                </a:cubicBezTo>
                <a:cubicBezTo>
                  <a:pt x="884949" y="821266"/>
                  <a:pt x="890027" y="833343"/>
                  <a:pt x="893186" y="845979"/>
                </a:cubicBezTo>
                <a:cubicBezTo>
                  <a:pt x="908702" y="908042"/>
                  <a:pt x="900172" y="879295"/>
                  <a:pt x="917900" y="932476"/>
                </a:cubicBezTo>
                <a:cubicBezTo>
                  <a:pt x="913781" y="1187849"/>
                  <a:pt x="913398" y="1443310"/>
                  <a:pt x="905543" y="1698595"/>
                </a:cubicBezTo>
                <a:cubicBezTo>
                  <a:pt x="904978" y="1716954"/>
                  <a:pt x="881611" y="1762226"/>
                  <a:pt x="868473" y="1772736"/>
                </a:cubicBezTo>
                <a:cubicBezTo>
                  <a:pt x="858302" y="1780873"/>
                  <a:pt x="843759" y="1780973"/>
                  <a:pt x="831402" y="1785092"/>
                </a:cubicBezTo>
                <a:cubicBezTo>
                  <a:pt x="819045" y="1793330"/>
                  <a:pt x="807615" y="1803164"/>
                  <a:pt x="794332" y="1809806"/>
                </a:cubicBezTo>
                <a:cubicBezTo>
                  <a:pt x="782682" y="1815631"/>
                  <a:pt x="767433" y="1814026"/>
                  <a:pt x="757262" y="1822163"/>
                </a:cubicBezTo>
                <a:cubicBezTo>
                  <a:pt x="745665" y="1831440"/>
                  <a:pt x="744145" y="1849956"/>
                  <a:pt x="732548" y="1859233"/>
                </a:cubicBezTo>
                <a:cubicBezTo>
                  <a:pt x="722377" y="1867370"/>
                  <a:pt x="706864" y="1865264"/>
                  <a:pt x="695478" y="1871590"/>
                </a:cubicBezTo>
                <a:cubicBezTo>
                  <a:pt x="669514" y="1886015"/>
                  <a:pt x="646051" y="1904542"/>
                  <a:pt x="621338" y="1921017"/>
                </a:cubicBezTo>
                <a:lnTo>
                  <a:pt x="584267" y="1945730"/>
                </a:lnTo>
                <a:cubicBezTo>
                  <a:pt x="571910" y="1953968"/>
                  <a:pt x="561286" y="1965748"/>
                  <a:pt x="547197" y="1970444"/>
                </a:cubicBezTo>
                <a:lnTo>
                  <a:pt x="435986" y="2007514"/>
                </a:lnTo>
                <a:lnTo>
                  <a:pt x="398916" y="2019871"/>
                </a:lnTo>
                <a:cubicBezTo>
                  <a:pt x="320657" y="2015752"/>
                  <a:pt x="239110" y="2030332"/>
                  <a:pt x="164138" y="2007514"/>
                </a:cubicBezTo>
                <a:cubicBezTo>
                  <a:pt x="135723" y="1998866"/>
                  <a:pt x="114711" y="1933374"/>
                  <a:pt x="114711" y="1933374"/>
                </a:cubicBezTo>
                <a:cubicBezTo>
                  <a:pt x="99788" y="1873683"/>
                  <a:pt x="89997" y="1843897"/>
                  <a:pt x="89997" y="1772736"/>
                </a:cubicBezTo>
                <a:cubicBezTo>
                  <a:pt x="89997" y="1710815"/>
                  <a:pt x="95516" y="1648926"/>
                  <a:pt x="102354" y="1587384"/>
                </a:cubicBezTo>
                <a:cubicBezTo>
                  <a:pt x="103792" y="1574439"/>
                  <a:pt x="108385" y="1561700"/>
                  <a:pt x="114711" y="1550314"/>
                </a:cubicBezTo>
                <a:cubicBezTo>
                  <a:pt x="151661" y="1483805"/>
                  <a:pt x="156180" y="1484132"/>
                  <a:pt x="201208" y="1439103"/>
                </a:cubicBezTo>
                <a:cubicBezTo>
                  <a:pt x="246276" y="1303904"/>
                  <a:pt x="174399" y="1508691"/>
                  <a:pt x="238278" y="1364963"/>
                </a:cubicBezTo>
                <a:cubicBezTo>
                  <a:pt x="265170" y="1304457"/>
                  <a:pt x="258756" y="1296703"/>
                  <a:pt x="275348" y="1241395"/>
                </a:cubicBezTo>
                <a:cubicBezTo>
                  <a:pt x="282833" y="1216443"/>
                  <a:pt x="291824" y="1191968"/>
                  <a:pt x="300062" y="1167255"/>
                </a:cubicBezTo>
                <a:lnTo>
                  <a:pt x="312419" y="1130184"/>
                </a:lnTo>
                <a:cubicBezTo>
                  <a:pt x="308300" y="998379"/>
                  <a:pt x="307585" y="866423"/>
                  <a:pt x="300062" y="734768"/>
                </a:cubicBezTo>
                <a:cubicBezTo>
                  <a:pt x="298277" y="703533"/>
                  <a:pt x="249402" y="630973"/>
                  <a:pt x="238278" y="623557"/>
                </a:cubicBezTo>
                <a:cubicBezTo>
                  <a:pt x="225921" y="615319"/>
                  <a:pt x="214491" y="605485"/>
                  <a:pt x="201208" y="598844"/>
                </a:cubicBezTo>
                <a:cubicBezTo>
                  <a:pt x="98885" y="547682"/>
                  <a:pt x="233313" y="632602"/>
                  <a:pt x="127067" y="561774"/>
                </a:cubicBezTo>
                <a:cubicBezTo>
                  <a:pt x="69402" y="475276"/>
                  <a:pt x="102354" y="504109"/>
                  <a:pt x="40570" y="462920"/>
                </a:cubicBezTo>
                <a:cubicBezTo>
                  <a:pt x="36451" y="442325"/>
                  <a:pt x="33307" y="421511"/>
                  <a:pt x="28213" y="401136"/>
                </a:cubicBezTo>
                <a:cubicBezTo>
                  <a:pt x="10728" y="331195"/>
                  <a:pt x="-25414" y="323038"/>
                  <a:pt x="28213" y="215784"/>
                </a:cubicBezTo>
                <a:cubicBezTo>
                  <a:pt x="39863" y="192484"/>
                  <a:pt x="80679" y="205521"/>
                  <a:pt x="102354" y="191071"/>
                </a:cubicBezTo>
                <a:cubicBezTo>
                  <a:pt x="147087" y="161248"/>
                  <a:pt x="126141" y="172998"/>
                  <a:pt x="164138" y="154001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74" name="Прямая со стрелкой 73"/>
          <p:cNvCxnSpPr>
            <a:stCxn id="69" idx="17"/>
            <a:endCxn id="70" idx="23"/>
          </p:cNvCxnSpPr>
          <p:nvPr/>
        </p:nvCxnSpPr>
        <p:spPr>
          <a:xfrm flipV="1">
            <a:off x="2938463" y="2322513"/>
            <a:ext cx="3387725" cy="4667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V="1">
            <a:off x="2668588" y="3308350"/>
            <a:ext cx="4314825" cy="992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9750" y="5300663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Вопрос: Укажите назначение человека в жизни</a:t>
            </a:r>
            <a:endParaRPr lang="ru-RU" sz="2800"/>
          </a:p>
          <a:p>
            <a:r>
              <a:rPr lang="ru-RU" sz="2400"/>
              <a:t>1-жить для себя; 2-быть востребованным обществом</a:t>
            </a:r>
            <a:r>
              <a:rPr lang="ru-RU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00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333375"/>
            <a:ext cx="7561263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Назначение системы организационного управления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49225" y="1790700"/>
            <a:ext cx="4843463" cy="4230688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5715008" y="1541462"/>
            <a:ext cx="3428992" cy="5030810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 dirty="0" smtClean="0"/>
              <a:t>Ликвидировать (ослабить) проблему, возникающую во внешней среде путем принятия решений </a:t>
            </a:r>
            <a:r>
              <a:rPr lang="ru-RU" sz="2400" b="1" dirty="0" smtClean="0"/>
              <a:t>Х</a:t>
            </a:r>
            <a:r>
              <a:rPr lang="ru-RU" sz="2400" dirty="0" smtClean="0"/>
              <a:t> для получения результата </a:t>
            </a:r>
            <a:r>
              <a:rPr lang="en-US" altLang="ru-RU" sz="2400" b="1" i="1" dirty="0" smtClean="0"/>
              <a:t>Y</a:t>
            </a:r>
            <a:r>
              <a:rPr lang="ru-RU" sz="2400" dirty="0" smtClean="0"/>
              <a:t> и достижения цели </a:t>
            </a:r>
            <a:r>
              <a:rPr lang="en-US" sz="2400" b="1" dirty="0" smtClean="0"/>
              <a:t>Z</a:t>
            </a:r>
            <a:r>
              <a:rPr lang="en-US" sz="2400" dirty="0" smtClean="0"/>
              <a:t> </a:t>
            </a:r>
            <a:r>
              <a:rPr lang="ru-RU" sz="2400" dirty="0" smtClean="0"/>
              <a:t>при наличии ресурсов </a:t>
            </a:r>
            <a:r>
              <a:rPr lang="ru-RU" sz="2400" b="1" dirty="0" smtClean="0"/>
              <a:t>В</a:t>
            </a:r>
            <a:r>
              <a:rPr lang="ru-RU" sz="2400" dirty="0" smtClean="0"/>
              <a:t> </a:t>
            </a:r>
            <a:r>
              <a:rPr lang="ru-RU" sz="2400" dirty="0" err="1" smtClean="0"/>
              <a:t>в</a:t>
            </a:r>
            <a:r>
              <a:rPr lang="ru-RU" sz="2400" dirty="0" smtClean="0"/>
              <a:t> условиях  внешней среды </a:t>
            </a:r>
            <a:r>
              <a:rPr lang="ru-RU" sz="2400" b="1" dirty="0" smtClean="0"/>
              <a:t>Е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ru-RU" sz="2400" dirty="0" smtClean="0"/>
              <a:t> </a:t>
            </a:r>
            <a:endParaRPr lang="ru-RU" sz="2400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1643050"/>
            <a:ext cx="5695950" cy="4829175"/>
            <a:chOff x="1089" y="4014"/>
            <a:chExt cx="6300" cy="5283"/>
          </a:xfrm>
        </p:grpSpPr>
        <p:sp>
          <p:nvSpPr>
            <p:cNvPr id="33802" name="Rectangle 6"/>
            <p:cNvSpPr>
              <a:spLocks noChangeArrowheads="1"/>
            </p:cNvSpPr>
            <p:nvPr/>
          </p:nvSpPr>
          <p:spPr bwMode="auto">
            <a:xfrm>
              <a:off x="5879" y="7045"/>
              <a:ext cx="1205" cy="6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 dirty="0"/>
                <a:t>Результат </a:t>
              </a:r>
              <a:r>
                <a:rPr lang="en-US" altLang="ru-RU" sz="1000" b="1" i="1" dirty="0"/>
                <a:t>Y</a:t>
              </a:r>
              <a:r>
                <a:rPr lang="ru-RU" altLang="ru-RU" sz="1000" b="1" dirty="0"/>
                <a:t> </a:t>
              </a:r>
              <a:endParaRPr lang="en-US" altLang="ru-RU" sz="1000" b="1" dirty="0"/>
            </a:p>
            <a:p>
              <a:pPr algn="ctr"/>
              <a:r>
                <a:rPr lang="ru-RU" altLang="ru-RU" sz="1000" b="1" dirty="0"/>
                <a:t>(норма)</a:t>
              </a:r>
            </a:p>
          </p:txBody>
        </p:sp>
        <p:sp>
          <p:nvSpPr>
            <p:cNvPr id="33803" name="Rectangle 7"/>
            <p:cNvSpPr>
              <a:spLocks noChangeArrowheads="1"/>
            </p:cNvSpPr>
            <p:nvPr/>
          </p:nvSpPr>
          <p:spPr bwMode="auto">
            <a:xfrm>
              <a:off x="1575" y="4674"/>
              <a:ext cx="3751" cy="4059"/>
            </a:xfrm>
            <a:prstGeom prst="rect">
              <a:avLst/>
            </a:prstGeom>
            <a:solidFill>
              <a:srgbClr val="E5E5E5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endParaRPr lang="ru-RU" altLang="ru-RU"/>
            </a:p>
          </p:txBody>
        </p:sp>
        <p:sp>
          <p:nvSpPr>
            <p:cNvPr id="33804" name="Rectangle 8"/>
            <p:cNvSpPr>
              <a:spLocks noChangeArrowheads="1"/>
            </p:cNvSpPr>
            <p:nvPr/>
          </p:nvSpPr>
          <p:spPr bwMode="auto">
            <a:xfrm>
              <a:off x="2463" y="6608"/>
              <a:ext cx="1152" cy="200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wordArtVert" lIns="12700" tIns="12700" rIns="12700" bIns="12700"/>
            <a:lstStyle/>
            <a:p>
              <a:r>
                <a:rPr lang="ru-RU" altLang="ru-RU" sz="1100" b="1" dirty="0" smtClean="0"/>
                <a:t>Р</a:t>
              </a:r>
            </a:p>
            <a:p>
              <a:r>
                <a:rPr lang="ru-RU" altLang="ru-RU" sz="1100" b="1" dirty="0" smtClean="0"/>
                <a:t>е</a:t>
              </a:r>
            </a:p>
            <a:p>
              <a:r>
                <a:rPr lang="ru-RU" altLang="ru-RU" sz="1100" b="1" dirty="0" smtClean="0"/>
                <a:t>ш</a:t>
              </a:r>
              <a:endParaRPr lang="ru-RU" altLang="ru-RU" sz="1100" b="1" dirty="0"/>
            </a:p>
            <a:p>
              <a:r>
                <a:rPr lang="ru-RU" altLang="ru-RU" sz="1100" b="1" dirty="0"/>
                <a:t>е</a:t>
              </a:r>
            </a:p>
            <a:p>
              <a:r>
                <a:rPr lang="ru-RU" altLang="ru-RU" sz="1100" b="1" dirty="0"/>
                <a:t>н</a:t>
              </a:r>
            </a:p>
            <a:p>
              <a:r>
                <a:rPr lang="ru-RU" altLang="ru-RU" sz="1100" b="1" dirty="0"/>
                <a:t>и</a:t>
              </a:r>
            </a:p>
            <a:p>
              <a:r>
                <a:rPr lang="ru-RU" altLang="ru-RU" sz="1100" b="1" dirty="0"/>
                <a:t>е</a:t>
              </a:r>
            </a:p>
            <a:p>
              <a:endParaRPr lang="ru-RU" altLang="ru-RU" sz="900" b="1" dirty="0"/>
            </a:p>
          </p:txBody>
        </p:sp>
        <p:sp>
          <p:nvSpPr>
            <p:cNvPr id="33805" name="AutoShape 9"/>
            <p:cNvSpPr>
              <a:spLocks noChangeArrowheads="1"/>
            </p:cNvSpPr>
            <p:nvPr/>
          </p:nvSpPr>
          <p:spPr bwMode="auto">
            <a:xfrm>
              <a:off x="2764" y="5324"/>
              <a:ext cx="1190" cy="6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rgbClr val="FF0000"/>
                  </a:solidFill>
                </a:rPr>
                <a:t>СУ</a:t>
              </a:r>
              <a:endParaRPr lang="ru-RU" altLang="ru-RU">
                <a:solidFill>
                  <a:srgbClr val="FF0000"/>
                </a:solidFill>
              </a:endParaRPr>
            </a:p>
          </p:txBody>
        </p:sp>
        <p:sp>
          <p:nvSpPr>
            <p:cNvPr id="33806" name="AutoShape 10"/>
            <p:cNvSpPr>
              <a:spLocks noChangeArrowheads="1"/>
            </p:cNvSpPr>
            <p:nvPr/>
          </p:nvSpPr>
          <p:spPr bwMode="auto">
            <a:xfrm>
              <a:off x="2794" y="7525"/>
              <a:ext cx="1190" cy="4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chemeClr val="hlink"/>
                  </a:solidFill>
                </a:rPr>
                <a:t>ОУ</a:t>
              </a: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33807" name="Rectangle 11"/>
            <p:cNvSpPr>
              <a:spLocks noChangeArrowheads="1"/>
            </p:cNvSpPr>
            <p:nvPr/>
          </p:nvSpPr>
          <p:spPr bwMode="auto">
            <a:xfrm>
              <a:off x="1842" y="8973"/>
              <a:ext cx="160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000"/>
                <a:t>Внешняя среда</a:t>
              </a:r>
            </a:p>
          </p:txBody>
        </p:sp>
        <p:sp>
          <p:nvSpPr>
            <p:cNvPr id="33808" name="Rectangle 12"/>
            <p:cNvSpPr>
              <a:spLocks noChangeArrowheads="1"/>
            </p:cNvSpPr>
            <p:nvPr/>
          </p:nvSpPr>
          <p:spPr bwMode="auto">
            <a:xfrm>
              <a:off x="1792" y="8323"/>
              <a:ext cx="1910" cy="324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/>
                <a:t>Внутренняя среда</a:t>
              </a:r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3350" y="5987"/>
              <a:ext cx="11" cy="1538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3810" name="Rectangle 14"/>
            <p:cNvSpPr>
              <a:spLocks noChangeArrowheads="1"/>
            </p:cNvSpPr>
            <p:nvPr/>
          </p:nvSpPr>
          <p:spPr bwMode="auto">
            <a:xfrm>
              <a:off x="1089" y="5852"/>
              <a:ext cx="990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Ресурсы </a:t>
              </a:r>
              <a:r>
                <a:rPr lang="ru-RU" altLang="ru-RU" sz="1000" b="1" i="1">
                  <a:cs typeface="Arial" charset="0"/>
                </a:rPr>
                <a:t>В</a:t>
              </a:r>
              <a:endParaRPr lang="en-US" altLang="ru-RU" sz="1000" b="1">
                <a:cs typeface="Arial" charset="0"/>
              </a:endParaRPr>
            </a:p>
          </p:txBody>
        </p:sp>
        <p:sp>
          <p:nvSpPr>
            <p:cNvPr id="33811" name="Line 15"/>
            <p:cNvSpPr>
              <a:spLocks noChangeShapeType="1"/>
            </p:cNvSpPr>
            <p:nvPr/>
          </p:nvSpPr>
          <p:spPr bwMode="auto">
            <a:xfrm>
              <a:off x="2127" y="5780"/>
              <a:ext cx="1" cy="19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2" name="Line 16"/>
            <p:cNvSpPr>
              <a:spLocks noChangeShapeType="1"/>
            </p:cNvSpPr>
            <p:nvPr/>
          </p:nvSpPr>
          <p:spPr bwMode="auto">
            <a:xfrm>
              <a:off x="2144" y="7775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2144" y="554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4" name="Line 18"/>
            <p:cNvSpPr>
              <a:spLocks noChangeShapeType="1"/>
            </p:cNvSpPr>
            <p:nvPr/>
          </p:nvSpPr>
          <p:spPr bwMode="auto">
            <a:xfrm flipV="1">
              <a:off x="2144" y="4979"/>
              <a:ext cx="1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5" name="Line 19"/>
            <p:cNvSpPr>
              <a:spLocks noChangeShapeType="1"/>
            </p:cNvSpPr>
            <p:nvPr/>
          </p:nvSpPr>
          <p:spPr bwMode="auto">
            <a:xfrm>
              <a:off x="2144" y="4979"/>
              <a:ext cx="36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6" name="Line 20"/>
            <p:cNvSpPr>
              <a:spLocks noChangeShapeType="1"/>
            </p:cNvSpPr>
            <p:nvPr/>
          </p:nvSpPr>
          <p:spPr bwMode="auto">
            <a:xfrm>
              <a:off x="5828" y="8236"/>
              <a:ext cx="6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7" name="Line 21"/>
            <p:cNvSpPr>
              <a:spLocks noChangeShapeType="1"/>
            </p:cNvSpPr>
            <p:nvPr/>
          </p:nvSpPr>
          <p:spPr bwMode="auto">
            <a:xfrm>
              <a:off x="3998" y="7775"/>
              <a:ext cx="17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8" name="Line 22"/>
            <p:cNvSpPr>
              <a:spLocks noChangeShapeType="1"/>
            </p:cNvSpPr>
            <p:nvPr/>
          </p:nvSpPr>
          <p:spPr bwMode="auto">
            <a:xfrm flipV="1">
              <a:off x="4907" y="5644"/>
              <a:ext cx="1" cy="20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9" name="Line 23"/>
            <p:cNvSpPr>
              <a:spLocks noChangeShapeType="1"/>
            </p:cNvSpPr>
            <p:nvPr/>
          </p:nvSpPr>
          <p:spPr bwMode="auto">
            <a:xfrm flipH="1">
              <a:off x="3953" y="5644"/>
              <a:ext cx="95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0" name="Rectangle 24"/>
            <p:cNvSpPr>
              <a:spLocks noChangeArrowheads="1"/>
            </p:cNvSpPr>
            <p:nvPr/>
          </p:nvSpPr>
          <p:spPr bwMode="auto">
            <a:xfrm>
              <a:off x="3953" y="5320"/>
              <a:ext cx="90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900" b="1"/>
                <a:t>Отклик</a:t>
              </a:r>
              <a:endParaRPr lang="ru-RU" altLang="ru-RU"/>
            </a:p>
          </p:txBody>
        </p:sp>
        <p:sp>
          <p:nvSpPr>
            <p:cNvPr id="33821" name="Rectangle 25"/>
            <p:cNvSpPr>
              <a:spLocks noChangeArrowheads="1"/>
            </p:cNvSpPr>
            <p:nvPr/>
          </p:nvSpPr>
          <p:spPr bwMode="auto">
            <a:xfrm>
              <a:off x="4007" y="7807"/>
              <a:ext cx="1132" cy="459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 dirty="0"/>
                <a:t>Результат </a:t>
              </a:r>
              <a:r>
                <a:rPr lang="en-US" altLang="ru-RU" sz="1000" b="1" i="1" dirty="0"/>
                <a:t>Y</a:t>
              </a:r>
              <a:endParaRPr lang="en-US" altLang="ru-RU" sz="1000" b="1" dirty="0"/>
            </a:p>
            <a:p>
              <a:pPr algn="ctr"/>
              <a:r>
                <a:rPr lang="ru-RU" altLang="ru-RU" sz="1000" b="1" dirty="0"/>
                <a:t>(факт)</a:t>
              </a:r>
              <a:endParaRPr lang="ru-RU" altLang="ru-RU" sz="1000" dirty="0"/>
            </a:p>
          </p:txBody>
        </p:sp>
        <p:sp>
          <p:nvSpPr>
            <p:cNvPr id="33822" name="Rectangle 26"/>
            <p:cNvSpPr>
              <a:spLocks noChangeArrowheads="1"/>
            </p:cNvSpPr>
            <p:nvPr/>
          </p:nvSpPr>
          <p:spPr bwMode="auto">
            <a:xfrm>
              <a:off x="1850" y="8951"/>
              <a:ext cx="451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endParaRPr lang="ru-RU" altLang="ru-RU"/>
            </a:p>
          </p:txBody>
        </p:sp>
        <p:sp>
          <p:nvSpPr>
            <p:cNvPr id="33823" name="Oval 27"/>
            <p:cNvSpPr>
              <a:spLocks noChangeArrowheads="1"/>
            </p:cNvSpPr>
            <p:nvPr/>
          </p:nvSpPr>
          <p:spPr bwMode="auto">
            <a:xfrm>
              <a:off x="5778" y="7720"/>
              <a:ext cx="67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33824" name="Line 28"/>
            <p:cNvSpPr>
              <a:spLocks noChangeShapeType="1"/>
            </p:cNvSpPr>
            <p:nvPr/>
          </p:nvSpPr>
          <p:spPr bwMode="auto">
            <a:xfrm>
              <a:off x="5812" y="4975"/>
              <a:ext cx="0" cy="2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5" name="Line 29"/>
            <p:cNvSpPr>
              <a:spLocks noChangeShapeType="1"/>
            </p:cNvSpPr>
            <p:nvPr/>
          </p:nvSpPr>
          <p:spPr bwMode="auto">
            <a:xfrm flipV="1">
              <a:off x="5827" y="7871"/>
              <a:ext cx="0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6" name="Rectangle 30"/>
            <p:cNvSpPr>
              <a:spLocks noChangeArrowheads="1"/>
            </p:cNvSpPr>
            <p:nvPr/>
          </p:nvSpPr>
          <p:spPr bwMode="auto">
            <a:xfrm>
              <a:off x="6481" y="8054"/>
              <a:ext cx="90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900" b="1"/>
                <a:t> </a:t>
              </a:r>
              <a:r>
                <a:rPr lang="ru-RU" altLang="ru-RU" sz="1000" b="1"/>
                <a:t>Проблема</a:t>
              </a:r>
            </a:p>
          </p:txBody>
        </p:sp>
        <p:sp>
          <p:nvSpPr>
            <p:cNvPr id="33827" name="Rectangle 31"/>
            <p:cNvSpPr>
              <a:spLocks noChangeArrowheads="1"/>
            </p:cNvSpPr>
            <p:nvPr/>
          </p:nvSpPr>
          <p:spPr bwMode="auto">
            <a:xfrm>
              <a:off x="2191" y="5034"/>
              <a:ext cx="82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Цель</a:t>
              </a:r>
              <a:r>
                <a:rPr lang="en-US" altLang="ru-RU" sz="900" b="1"/>
                <a:t> </a:t>
              </a:r>
              <a:r>
                <a:rPr lang="en-US" altLang="ru-RU" sz="1200" b="1" i="1"/>
                <a:t>Z</a:t>
              </a:r>
              <a:endParaRPr lang="ru-RU" altLang="ru-RU" b="1"/>
            </a:p>
          </p:txBody>
        </p:sp>
        <p:sp>
          <p:nvSpPr>
            <p:cNvPr id="33828" name="Line 32"/>
            <p:cNvSpPr>
              <a:spLocks noChangeShapeType="1"/>
            </p:cNvSpPr>
            <p:nvPr/>
          </p:nvSpPr>
          <p:spPr bwMode="auto">
            <a:xfrm>
              <a:off x="5880" y="7776"/>
              <a:ext cx="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9" name="Line 33"/>
            <p:cNvSpPr>
              <a:spLocks noChangeShapeType="1"/>
            </p:cNvSpPr>
            <p:nvPr/>
          </p:nvSpPr>
          <p:spPr bwMode="auto">
            <a:xfrm rot="5400000">
              <a:off x="3014" y="433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30" name="Rectangle 34"/>
            <p:cNvSpPr>
              <a:spLocks noChangeArrowheads="1"/>
            </p:cNvSpPr>
            <p:nvPr/>
          </p:nvSpPr>
          <p:spPr bwMode="auto">
            <a:xfrm>
              <a:off x="3361" y="4094"/>
              <a:ext cx="276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Условия</a:t>
              </a:r>
              <a:r>
                <a:rPr lang="en-US" altLang="ru-RU" sz="1200" b="1"/>
                <a:t> </a:t>
              </a:r>
              <a:r>
                <a:rPr lang="ru-RU" altLang="ru-RU" sz="1200" b="1"/>
                <a:t>(ограничения)</a:t>
              </a:r>
              <a:r>
                <a:rPr lang="en-US" altLang="ru-RU" sz="1200" b="1" i="1"/>
                <a:t>E       </a:t>
              </a:r>
              <a:endParaRPr lang="ru-RU" altLang="ru-RU" sz="1200" b="1"/>
            </a:p>
          </p:txBody>
        </p:sp>
        <p:sp>
          <p:nvSpPr>
            <p:cNvPr id="33831" name="Line 35"/>
            <p:cNvSpPr>
              <a:spLocks noChangeShapeType="1"/>
            </p:cNvSpPr>
            <p:nvPr/>
          </p:nvSpPr>
          <p:spPr bwMode="auto">
            <a:xfrm>
              <a:off x="1430" y="5776"/>
              <a:ext cx="13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32" name="Rectangle 36"/>
            <p:cNvSpPr>
              <a:spLocks noChangeArrowheads="1"/>
            </p:cNvSpPr>
            <p:nvPr/>
          </p:nvSpPr>
          <p:spPr bwMode="auto">
            <a:xfrm>
              <a:off x="3954" y="6638"/>
              <a:ext cx="28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 dirty="0"/>
                <a:t> </a:t>
              </a:r>
              <a:r>
                <a:rPr lang="en-US" altLang="ru-RU" sz="1200" b="1" dirty="0"/>
                <a:t>Х</a:t>
              </a:r>
              <a:r>
                <a:rPr lang="ru-RU" altLang="ru-RU" sz="1200" b="1" dirty="0"/>
                <a:t> </a:t>
              </a:r>
              <a:endParaRPr lang="ru-RU" alt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6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333375"/>
            <a:ext cx="7561263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Место и роль </a:t>
            </a:r>
            <a:r>
              <a:rPr lang="ru-RU" sz="3200" dirty="0"/>
              <a:t>и</a:t>
            </a:r>
            <a:r>
              <a:rPr lang="ru-RU" sz="3200" dirty="0" smtClean="0"/>
              <a:t>сследования операций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49225" y="1790700"/>
            <a:ext cx="4843463" cy="4230688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149225" y="1557338"/>
            <a:ext cx="5695950" cy="4829175"/>
            <a:chOff x="1089" y="4014"/>
            <a:chExt cx="6300" cy="5283"/>
          </a:xfrm>
        </p:grpSpPr>
        <p:sp>
          <p:nvSpPr>
            <p:cNvPr id="33802" name="Rectangle 6"/>
            <p:cNvSpPr>
              <a:spLocks noChangeArrowheads="1"/>
            </p:cNvSpPr>
            <p:nvPr/>
          </p:nvSpPr>
          <p:spPr bwMode="auto">
            <a:xfrm>
              <a:off x="5879" y="7045"/>
              <a:ext cx="1205" cy="6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Результат </a:t>
              </a:r>
              <a:r>
                <a:rPr lang="en-US" altLang="ru-RU" sz="1000" b="1" i="1"/>
                <a:t>Y</a:t>
              </a:r>
              <a:r>
                <a:rPr lang="ru-RU" altLang="ru-RU" sz="1000" b="1"/>
                <a:t> </a:t>
              </a:r>
              <a:endParaRPr lang="en-US" altLang="ru-RU" sz="1000" b="1"/>
            </a:p>
            <a:p>
              <a:pPr algn="ctr"/>
              <a:r>
                <a:rPr lang="ru-RU" altLang="ru-RU" sz="1000" b="1"/>
                <a:t>(норма)</a:t>
              </a:r>
            </a:p>
          </p:txBody>
        </p:sp>
        <p:sp>
          <p:nvSpPr>
            <p:cNvPr id="33803" name="Rectangle 7"/>
            <p:cNvSpPr>
              <a:spLocks noChangeArrowheads="1"/>
            </p:cNvSpPr>
            <p:nvPr/>
          </p:nvSpPr>
          <p:spPr bwMode="auto">
            <a:xfrm>
              <a:off x="1575" y="4674"/>
              <a:ext cx="3751" cy="4059"/>
            </a:xfrm>
            <a:prstGeom prst="rect">
              <a:avLst/>
            </a:prstGeom>
            <a:solidFill>
              <a:srgbClr val="E5E5E5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endParaRPr lang="ru-RU" altLang="ru-RU"/>
            </a:p>
          </p:txBody>
        </p:sp>
        <p:sp>
          <p:nvSpPr>
            <p:cNvPr id="33804" name="Rectangle 8"/>
            <p:cNvSpPr>
              <a:spLocks noChangeArrowheads="1"/>
            </p:cNvSpPr>
            <p:nvPr/>
          </p:nvSpPr>
          <p:spPr bwMode="auto">
            <a:xfrm>
              <a:off x="2463" y="6608"/>
              <a:ext cx="1152" cy="200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wordArtVert" lIns="12700" tIns="12700" rIns="12700" bIns="12700"/>
            <a:lstStyle/>
            <a:p>
              <a:r>
                <a:rPr lang="ru-RU" altLang="ru-RU" sz="1100" b="1" dirty="0" smtClean="0"/>
                <a:t>Р</a:t>
              </a:r>
            </a:p>
            <a:p>
              <a:r>
                <a:rPr lang="ru-RU" altLang="ru-RU" sz="1100" b="1" dirty="0" smtClean="0"/>
                <a:t>е</a:t>
              </a:r>
            </a:p>
            <a:p>
              <a:r>
                <a:rPr lang="ru-RU" altLang="ru-RU" sz="1100" b="1" dirty="0" smtClean="0"/>
                <a:t>ш</a:t>
              </a:r>
              <a:endParaRPr lang="ru-RU" altLang="ru-RU" sz="1100" b="1" dirty="0"/>
            </a:p>
            <a:p>
              <a:r>
                <a:rPr lang="ru-RU" altLang="ru-RU" sz="1100" b="1" dirty="0"/>
                <a:t>е</a:t>
              </a:r>
            </a:p>
            <a:p>
              <a:r>
                <a:rPr lang="ru-RU" altLang="ru-RU" sz="1100" b="1" dirty="0"/>
                <a:t>н</a:t>
              </a:r>
            </a:p>
            <a:p>
              <a:r>
                <a:rPr lang="ru-RU" altLang="ru-RU" sz="1100" b="1" dirty="0"/>
                <a:t>и</a:t>
              </a:r>
            </a:p>
            <a:p>
              <a:r>
                <a:rPr lang="ru-RU" altLang="ru-RU" sz="1100" b="1" dirty="0"/>
                <a:t>е</a:t>
              </a:r>
            </a:p>
            <a:p>
              <a:endParaRPr lang="ru-RU" altLang="ru-RU" sz="900" b="1" dirty="0"/>
            </a:p>
          </p:txBody>
        </p:sp>
        <p:sp>
          <p:nvSpPr>
            <p:cNvPr id="33805" name="AutoShape 9"/>
            <p:cNvSpPr>
              <a:spLocks noChangeArrowheads="1"/>
            </p:cNvSpPr>
            <p:nvPr/>
          </p:nvSpPr>
          <p:spPr bwMode="auto">
            <a:xfrm>
              <a:off x="2764" y="5324"/>
              <a:ext cx="1190" cy="6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rgbClr val="FF0000"/>
                  </a:solidFill>
                </a:rPr>
                <a:t>СУ</a:t>
              </a:r>
              <a:endParaRPr lang="ru-RU" altLang="ru-RU">
                <a:solidFill>
                  <a:srgbClr val="FF0000"/>
                </a:solidFill>
              </a:endParaRPr>
            </a:p>
          </p:txBody>
        </p:sp>
        <p:sp>
          <p:nvSpPr>
            <p:cNvPr id="33806" name="AutoShape 10"/>
            <p:cNvSpPr>
              <a:spLocks noChangeArrowheads="1"/>
            </p:cNvSpPr>
            <p:nvPr/>
          </p:nvSpPr>
          <p:spPr bwMode="auto">
            <a:xfrm>
              <a:off x="2794" y="7525"/>
              <a:ext cx="1190" cy="4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chemeClr val="hlink"/>
                  </a:solidFill>
                </a:rPr>
                <a:t>ОУ</a:t>
              </a: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33807" name="Rectangle 11"/>
            <p:cNvSpPr>
              <a:spLocks noChangeArrowheads="1"/>
            </p:cNvSpPr>
            <p:nvPr/>
          </p:nvSpPr>
          <p:spPr bwMode="auto">
            <a:xfrm>
              <a:off x="1842" y="8973"/>
              <a:ext cx="160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000"/>
                <a:t>Внешняя среда</a:t>
              </a:r>
            </a:p>
          </p:txBody>
        </p:sp>
        <p:sp>
          <p:nvSpPr>
            <p:cNvPr id="33808" name="Rectangle 12"/>
            <p:cNvSpPr>
              <a:spLocks noChangeArrowheads="1"/>
            </p:cNvSpPr>
            <p:nvPr/>
          </p:nvSpPr>
          <p:spPr bwMode="auto">
            <a:xfrm>
              <a:off x="1792" y="8323"/>
              <a:ext cx="1910" cy="324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/>
                <a:t>Внутренняя среда</a:t>
              </a:r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3350" y="5987"/>
              <a:ext cx="11" cy="1538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3810" name="Rectangle 14"/>
            <p:cNvSpPr>
              <a:spLocks noChangeArrowheads="1"/>
            </p:cNvSpPr>
            <p:nvPr/>
          </p:nvSpPr>
          <p:spPr bwMode="auto">
            <a:xfrm>
              <a:off x="1089" y="5852"/>
              <a:ext cx="990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Ресурсы </a:t>
              </a:r>
              <a:r>
                <a:rPr lang="ru-RU" altLang="ru-RU" sz="1000" b="1" i="1">
                  <a:cs typeface="Arial" charset="0"/>
                </a:rPr>
                <a:t>В</a:t>
              </a:r>
              <a:endParaRPr lang="en-US" altLang="ru-RU" sz="1000" b="1">
                <a:cs typeface="Arial" charset="0"/>
              </a:endParaRPr>
            </a:p>
          </p:txBody>
        </p:sp>
        <p:sp>
          <p:nvSpPr>
            <p:cNvPr id="33811" name="Line 15"/>
            <p:cNvSpPr>
              <a:spLocks noChangeShapeType="1"/>
            </p:cNvSpPr>
            <p:nvPr/>
          </p:nvSpPr>
          <p:spPr bwMode="auto">
            <a:xfrm>
              <a:off x="2127" y="5780"/>
              <a:ext cx="1" cy="19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2" name="Line 16"/>
            <p:cNvSpPr>
              <a:spLocks noChangeShapeType="1"/>
            </p:cNvSpPr>
            <p:nvPr/>
          </p:nvSpPr>
          <p:spPr bwMode="auto">
            <a:xfrm>
              <a:off x="2144" y="7775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2144" y="554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4" name="Line 18"/>
            <p:cNvSpPr>
              <a:spLocks noChangeShapeType="1"/>
            </p:cNvSpPr>
            <p:nvPr/>
          </p:nvSpPr>
          <p:spPr bwMode="auto">
            <a:xfrm flipV="1">
              <a:off x="2144" y="4979"/>
              <a:ext cx="1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5" name="Line 19"/>
            <p:cNvSpPr>
              <a:spLocks noChangeShapeType="1"/>
            </p:cNvSpPr>
            <p:nvPr/>
          </p:nvSpPr>
          <p:spPr bwMode="auto">
            <a:xfrm>
              <a:off x="2144" y="4979"/>
              <a:ext cx="36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6" name="Line 20"/>
            <p:cNvSpPr>
              <a:spLocks noChangeShapeType="1"/>
            </p:cNvSpPr>
            <p:nvPr/>
          </p:nvSpPr>
          <p:spPr bwMode="auto">
            <a:xfrm>
              <a:off x="5828" y="8236"/>
              <a:ext cx="6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7" name="Line 21"/>
            <p:cNvSpPr>
              <a:spLocks noChangeShapeType="1"/>
            </p:cNvSpPr>
            <p:nvPr/>
          </p:nvSpPr>
          <p:spPr bwMode="auto">
            <a:xfrm>
              <a:off x="3998" y="7775"/>
              <a:ext cx="17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8" name="Line 22"/>
            <p:cNvSpPr>
              <a:spLocks noChangeShapeType="1"/>
            </p:cNvSpPr>
            <p:nvPr/>
          </p:nvSpPr>
          <p:spPr bwMode="auto">
            <a:xfrm flipV="1">
              <a:off x="4907" y="5644"/>
              <a:ext cx="1" cy="20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9" name="Line 23"/>
            <p:cNvSpPr>
              <a:spLocks noChangeShapeType="1"/>
            </p:cNvSpPr>
            <p:nvPr/>
          </p:nvSpPr>
          <p:spPr bwMode="auto">
            <a:xfrm flipH="1">
              <a:off x="3953" y="5644"/>
              <a:ext cx="95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0" name="Rectangle 24"/>
            <p:cNvSpPr>
              <a:spLocks noChangeArrowheads="1"/>
            </p:cNvSpPr>
            <p:nvPr/>
          </p:nvSpPr>
          <p:spPr bwMode="auto">
            <a:xfrm>
              <a:off x="3953" y="5320"/>
              <a:ext cx="90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900" b="1"/>
                <a:t>Отклик</a:t>
              </a:r>
              <a:endParaRPr lang="ru-RU" altLang="ru-RU"/>
            </a:p>
          </p:txBody>
        </p:sp>
        <p:sp>
          <p:nvSpPr>
            <p:cNvPr id="33821" name="Rectangle 25"/>
            <p:cNvSpPr>
              <a:spLocks noChangeArrowheads="1"/>
            </p:cNvSpPr>
            <p:nvPr/>
          </p:nvSpPr>
          <p:spPr bwMode="auto">
            <a:xfrm>
              <a:off x="4007" y="7807"/>
              <a:ext cx="1132" cy="459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Результат </a:t>
              </a:r>
              <a:r>
                <a:rPr lang="en-US" altLang="ru-RU" sz="1000" b="1" i="1"/>
                <a:t>Y</a:t>
              </a:r>
              <a:endParaRPr lang="en-US" altLang="ru-RU" sz="1000" b="1"/>
            </a:p>
            <a:p>
              <a:pPr algn="ctr"/>
              <a:r>
                <a:rPr lang="ru-RU" altLang="ru-RU" sz="1000" b="1"/>
                <a:t>(факт)</a:t>
              </a:r>
              <a:endParaRPr lang="ru-RU" altLang="ru-RU" sz="1000"/>
            </a:p>
          </p:txBody>
        </p:sp>
        <p:sp>
          <p:nvSpPr>
            <p:cNvPr id="33822" name="Rectangle 26"/>
            <p:cNvSpPr>
              <a:spLocks noChangeArrowheads="1"/>
            </p:cNvSpPr>
            <p:nvPr/>
          </p:nvSpPr>
          <p:spPr bwMode="auto">
            <a:xfrm>
              <a:off x="1850" y="8951"/>
              <a:ext cx="451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endParaRPr lang="ru-RU" altLang="ru-RU"/>
            </a:p>
          </p:txBody>
        </p:sp>
        <p:sp>
          <p:nvSpPr>
            <p:cNvPr id="33823" name="Oval 27"/>
            <p:cNvSpPr>
              <a:spLocks noChangeArrowheads="1"/>
            </p:cNvSpPr>
            <p:nvPr/>
          </p:nvSpPr>
          <p:spPr bwMode="auto">
            <a:xfrm>
              <a:off x="5778" y="7720"/>
              <a:ext cx="67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33824" name="Line 28"/>
            <p:cNvSpPr>
              <a:spLocks noChangeShapeType="1"/>
            </p:cNvSpPr>
            <p:nvPr/>
          </p:nvSpPr>
          <p:spPr bwMode="auto">
            <a:xfrm>
              <a:off x="5812" y="4975"/>
              <a:ext cx="0" cy="2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5" name="Line 29"/>
            <p:cNvSpPr>
              <a:spLocks noChangeShapeType="1"/>
            </p:cNvSpPr>
            <p:nvPr/>
          </p:nvSpPr>
          <p:spPr bwMode="auto">
            <a:xfrm flipV="1">
              <a:off x="5827" y="7871"/>
              <a:ext cx="0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6" name="Rectangle 30"/>
            <p:cNvSpPr>
              <a:spLocks noChangeArrowheads="1"/>
            </p:cNvSpPr>
            <p:nvPr/>
          </p:nvSpPr>
          <p:spPr bwMode="auto">
            <a:xfrm>
              <a:off x="6481" y="8054"/>
              <a:ext cx="90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900" b="1"/>
                <a:t> </a:t>
              </a:r>
              <a:r>
                <a:rPr lang="ru-RU" altLang="ru-RU" sz="1000" b="1"/>
                <a:t>Проблема</a:t>
              </a:r>
            </a:p>
          </p:txBody>
        </p:sp>
        <p:sp>
          <p:nvSpPr>
            <p:cNvPr id="33827" name="Rectangle 31"/>
            <p:cNvSpPr>
              <a:spLocks noChangeArrowheads="1"/>
            </p:cNvSpPr>
            <p:nvPr/>
          </p:nvSpPr>
          <p:spPr bwMode="auto">
            <a:xfrm>
              <a:off x="2191" y="5034"/>
              <a:ext cx="82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Цель</a:t>
              </a:r>
              <a:r>
                <a:rPr lang="en-US" altLang="ru-RU" sz="900" b="1"/>
                <a:t> </a:t>
              </a:r>
              <a:r>
                <a:rPr lang="en-US" altLang="ru-RU" sz="1200" b="1" i="1"/>
                <a:t>Z</a:t>
              </a:r>
              <a:endParaRPr lang="ru-RU" altLang="ru-RU" b="1"/>
            </a:p>
          </p:txBody>
        </p:sp>
        <p:sp>
          <p:nvSpPr>
            <p:cNvPr id="33828" name="Line 32"/>
            <p:cNvSpPr>
              <a:spLocks noChangeShapeType="1"/>
            </p:cNvSpPr>
            <p:nvPr/>
          </p:nvSpPr>
          <p:spPr bwMode="auto">
            <a:xfrm>
              <a:off x="5880" y="7776"/>
              <a:ext cx="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9" name="Line 33"/>
            <p:cNvSpPr>
              <a:spLocks noChangeShapeType="1"/>
            </p:cNvSpPr>
            <p:nvPr/>
          </p:nvSpPr>
          <p:spPr bwMode="auto">
            <a:xfrm rot="5400000">
              <a:off x="3014" y="433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30" name="Rectangle 34"/>
            <p:cNvSpPr>
              <a:spLocks noChangeArrowheads="1"/>
            </p:cNvSpPr>
            <p:nvPr/>
          </p:nvSpPr>
          <p:spPr bwMode="auto">
            <a:xfrm>
              <a:off x="3361" y="4094"/>
              <a:ext cx="276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Условия</a:t>
              </a:r>
              <a:r>
                <a:rPr lang="en-US" altLang="ru-RU" sz="1200" b="1"/>
                <a:t> </a:t>
              </a:r>
              <a:r>
                <a:rPr lang="ru-RU" altLang="ru-RU" sz="1200" b="1"/>
                <a:t>(ограничения)</a:t>
              </a:r>
              <a:r>
                <a:rPr lang="en-US" altLang="ru-RU" sz="1200" b="1" i="1"/>
                <a:t>E       </a:t>
              </a:r>
              <a:endParaRPr lang="ru-RU" altLang="ru-RU" sz="1200" b="1"/>
            </a:p>
          </p:txBody>
        </p:sp>
        <p:sp>
          <p:nvSpPr>
            <p:cNvPr id="33831" name="Line 35"/>
            <p:cNvSpPr>
              <a:spLocks noChangeShapeType="1"/>
            </p:cNvSpPr>
            <p:nvPr/>
          </p:nvSpPr>
          <p:spPr bwMode="auto">
            <a:xfrm>
              <a:off x="1430" y="5776"/>
              <a:ext cx="13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32" name="Rectangle 36"/>
            <p:cNvSpPr>
              <a:spLocks noChangeArrowheads="1"/>
            </p:cNvSpPr>
            <p:nvPr/>
          </p:nvSpPr>
          <p:spPr bwMode="auto">
            <a:xfrm>
              <a:off x="3954" y="6638"/>
              <a:ext cx="28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 dirty="0"/>
                <a:t> </a:t>
              </a:r>
              <a:r>
                <a:rPr lang="en-US" altLang="ru-RU" sz="1200" b="1" dirty="0"/>
                <a:t>Х</a:t>
              </a:r>
              <a:r>
                <a:rPr lang="ru-RU" altLang="ru-RU" sz="1200" b="1" dirty="0"/>
                <a:t> </a:t>
              </a:r>
              <a:endParaRPr lang="ru-RU" altLang="ru-RU" dirty="0"/>
            </a:p>
          </p:txBody>
        </p:sp>
      </p:grpSp>
      <p:sp>
        <p:nvSpPr>
          <p:cNvPr id="44" name="Полилиния 43"/>
          <p:cNvSpPr/>
          <p:nvPr/>
        </p:nvSpPr>
        <p:spPr>
          <a:xfrm>
            <a:off x="1530350" y="2559050"/>
            <a:ext cx="1430338" cy="1100138"/>
          </a:xfrm>
          <a:custGeom>
            <a:avLst/>
            <a:gdLst>
              <a:gd name="connsiteX0" fmla="*/ 175098 w 1429966"/>
              <a:gd name="connsiteY0" fmla="*/ 48639 h 1099226"/>
              <a:gd name="connsiteX1" fmla="*/ 282102 w 1429966"/>
              <a:gd name="connsiteY1" fmla="*/ 29183 h 1099226"/>
              <a:gd name="connsiteX2" fmla="*/ 350196 w 1429966"/>
              <a:gd name="connsiteY2" fmla="*/ 0 h 1099226"/>
              <a:gd name="connsiteX3" fmla="*/ 1079770 w 1429966"/>
              <a:gd name="connsiteY3" fmla="*/ 9728 h 1099226"/>
              <a:gd name="connsiteX4" fmla="*/ 1138136 w 1429966"/>
              <a:gd name="connsiteY4" fmla="*/ 38911 h 1099226"/>
              <a:gd name="connsiteX5" fmla="*/ 1167319 w 1429966"/>
              <a:gd name="connsiteY5" fmla="*/ 68094 h 1099226"/>
              <a:gd name="connsiteX6" fmla="*/ 1235413 w 1429966"/>
              <a:gd name="connsiteY6" fmla="*/ 155643 h 1099226"/>
              <a:gd name="connsiteX7" fmla="*/ 1293779 w 1429966"/>
              <a:gd name="connsiteY7" fmla="*/ 204281 h 1099226"/>
              <a:gd name="connsiteX8" fmla="*/ 1342417 w 1429966"/>
              <a:gd name="connsiteY8" fmla="*/ 243192 h 1099226"/>
              <a:gd name="connsiteX9" fmla="*/ 1371600 w 1429966"/>
              <a:gd name="connsiteY9" fmla="*/ 301558 h 1099226"/>
              <a:gd name="connsiteX10" fmla="*/ 1391055 w 1429966"/>
              <a:gd name="connsiteY10" fmla="*/ 330741 h 1099226"/>
              <a:gd name="connsiteX11" fmla="*/ 1410510 w 1429966"/>
              <a:gd name="connsiteY11" fmla="*/ 398834 h 1099226"/>
              <a:gd name="connsiteX12" fmla="*/ 1429966 w 1429966"/>
              <a:gd name="connsiteY12" fmla="*/ 457200 h 1099226"/>
              <a:gd name="connsiteX13" fmla="*/ 1420238 w 1429966"/>
              <a:gd name="connsiteY13" fmla="*/ 807396 h 1099226"/>
              <a:gd name="connsiteX14" fmla="*/ 1361872 w 1429966"/>
              <a:gd name="connsiteY14" fmla="*/ 904673 h 1099226"/>
              <a:gd name="connsiteX15" fmla="*/ 1303506 w 1429966"/>
              <a:gd name="connsiteY15" fmla="*/ 943583 h 1099226"/>
              <a:gd name="connsiteX16" fmla="*/ 1284051 w 1429966"/>
              <a:gd name="connsiteY16" fmla="*/ 963039 h 1099226"/>
              <a:gd name="connsiteX17" fmla="*/ 1215957 w 1429966"/>
              <a:gd name="connsiteY17" fmla="*/ 982494 h 1099226"/>
              <a:gd name="connsiteX18" fmla="*/ 1157591 w 1429966"/>
              <a:gd name="connsiteY18" fmla="*/ 1001949 h 1099226"/>
              <a:gd name="connsiteX19" fmla="*/ 1118681 w 1429966"/>
              <a:gd name="connsiteY19" fmla="*/ 1011677 h 1099226"/>
              <a:gd name="connsiteX20" fmla="*/ 1031132 w 1429966"/>
              <a:gd name="connsiteY20" fmla="*/ 1040860 h 1099226"/>
              <a:gd name="connsiteX21" fmla="*/ 1001949 w 1429966"/>
              <a:gd name="connsiteY21" fmla="*/ 1050588 h 1099226"/>
              <a:gd name="connsiteX22" fmla="*/ 953310 w 1429966"/>
              <a:gd name="connsiteY22" fmla="*/ 1060315 h 1099226"/>
              <a:gd name="connsiteX23" fmla="*/ 894945 w 1429966"/>
              <a:gd name="connsiteY23" fmla="*/ 1079771 h 1099226"/>
              <a:gd name="connsiteX24" fmla="*/ 817123 w 1429966"/>
              <a:gd name="connsiteY24" fmla="*/ 1099226 h 1099226"/>
              <a:gd name="connsiteX25" fmla="*/ 515566 w 1429966"/>
              <a:gd name="connsiteY25" fmla="*/ 1089498 h 1099226"/>
              <a:gd name="connsiteX26" fmla="*/ 428017 w 1429966"/>
              <a:gd name="connsiteY26" fmla="*/ 1079771 h 1099226"/>
              <a:gd name="connsiteX27" fmla="*/ 369651 w 1429966"/>
              <a:gd name="connsiteY27" fmla="*/ 1060315 h 1099226"/>
              <a:gd name="connsiteX28" fmla="*/ 311285 w 1429966"/>
              <a:gd name="connsiteY28" fmla="*/ 1040860 h 1099226"/>
              <a:gd name="connsiteX29" fmla="*/ 282102 w 1429966"/>
              <a:gd name="connsiteY29" fmla="*/ 1031132 h 1099226"/>
              <a:gd name="connsiteX30" fmla="*/ 252919 w 1429966"/>
              <a:gd name="connsiteY30" fmla="*/ 1011677 h 1099226"/>
              <a:gd name="connsiteX31" fmla="*/ 194553 w 1429966"/>
              <a:gd name="connsiteY31" fmla="*/ 992222 h 1099226"/>
              <a:gd name="connsiteX32" fmla="*/ 165370 w 1429966"/>
              <a:gd name="connsiteY32" fmla="*/ 982494 h 1099226"/>
              <a:gd name="connsiteX33" fmla="*/ 116732 w 1429966"/>
              <a:gd name="connsiteY33" fmla="*/ 943583 h 1099226"/>
              <a:gd name="connsiteX34" fmla="*/ 68093 w 1429966"/>
              <a:gd name="connsiteY34" fmla="*/ 904673 h 1099226"/>
              <a:gd name="connsiteX35" fmla="*/ 58366 w 1429966"/>
              <a:gd name="connsiteY35" fmla="*/ 856034 h 1099226"/>
              <a:gd name="connsiteX36" fmla="*/ 38910 w 1429966"/>
              <a:gd name="connsiteY36" fmla="*/ 797668 h 1099226"/>
              <a:gd name="connsiteX37" fmla="*/ 29183 w 1429966"/>
              <a:gd name="connsiteY37" fmla="*/ 768485 h 1099226"/>
              <a:gd name="connsiteX38" fmla="*/ 19455 w 1429966"/>
              <a:gd name="connsiteY38" fmla="*/ 739302 h 1099226"/>
              <a:gd name="connsiteX39" fmla="*/ 0 w 1429966"/>
              <a:gd name="connsiteY39" fmla="*/ 671209 h 1099226"/>
              <a:gd name="connsiteX40" fmla="*/ 9727 w 1429966"/>
              <a:gd name="connsiteY40" fmla="*/ 272375 h 1099226"/>
              <a:gd name="connsiteX41" fmla="*/ 19455 w 1429966"/>
              <a:gd name="connsiteY41" fmla="*/ 243192 h 1099226"/>
              <a:gd name="connsiteX42" fmla="*/ 48638 w 1429966"/>
              <a:gd name="connsiteY42" fmla="*/ 214009 h 1099226"/>
              <a:gd name="connsiteX43" fmla="*/ 58366 w 1429966"/>
              <a:gd name="connsiteY43" fmla="*/ 184826 h 1099226"/>
              <a:gd name="connsiteX44" fmla="*/ 87549 w 1429966"/>
              <a:gd name="connsiteY44" fmla="*/ 165371 h 1099226"/>
              <a:gd name="connsiteX45" fmla="*/ 107004 w 1429966"/>
              <a:gd name="connsiteY45" fmla="*/ 107005 h 1099226"/>
              <a:gd name="connsiteX46" fmla="*/ 165370 w 1429966"/>
              <a:gd name="connsiteY46" fmla="*/ 77822 h 1099226"/>
              <a:gd name="connsiteX47" fmla="*/ 233464 w 1429966"/>
              <a:gd name="connsiteY47" fmla="*/ 58366 h 1099226"/>
              <a:gd name="connsiteX48" fmla="*/ 252919 w 1429966"/>
              <a:gd name="connsiteY48" fmla="*/ 48639 h 109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29966" h="1099226">
                <a:moveTo>
                  <a:pt x="175098" y="48639"/>
                </a:moveTo>
                <a:cubicBezTo>
                  <a:pt x="190879" y="46384"/>
                  <a:pt x="259168" y="39012"/>
                  <a:pt x="282102" y="29183"/>
                </a:cubicBezTo>
                <a:cubicBezTo>
                  <a:pt x="376153" y="-11124"/>
                  <a:pt x="238484" y="27929"/>
                  <a:pt x="350196" y="0"/>
                </a:cubicBezTo>
                <a:lnTo>
                  <a:pt x="1079770" y="9728"/>
                </a:lnTo>
                <a:cubicBezTo>
                  <a:pt x="1097875" y="10192"/>
                  <a:pt x="1125698" y="28546"/>
                  <a:pt x="1138136" y="38911"/>
                </a:cubicBezTo>
                <a:cubicBezTo>
                  <a:pt x="1148704" y="47718"/>
                  <a:pt x="1157591" y="58366"/>
                  <a:pt x="1167319" y="68094"/>
                </a:cubicBezTo>
                <a:cubicBezTo>
                  <a:pt x="1185748" y="123379"/>
                  <a:pt x="1169796" y="90026"/>
                  <a:pt x="1235413" y="155643"/>
                </a:cubicBezTo>
                <a:cubicBezTo>
                  <a:pt x="1304743" y="224973"/>
                  <a:pt x="1226057" y="150102"/>
                  <a:pt x="1293779" y="204281"/>
                </a:cubicBezTo>
                <a:cubicBezTo>
                  <a:pt x="1363084" y="259726"/>
                  <a:pt x="1252595" y="183312"/>
                  <a:pt x="1342417" y="243192"/>
                </a:cubicBezTo>
                <a:cubicBezTo>
                  <a:pt x="1398172" y="326826"/>
                  <a:pt x="1331326" y="221010"/>
                  <a:pt x="1371600" y="301558"/>
                </a:cubicBezTo>
                <a:cubicBezTo>
                  <a:pt x="1376828" y="312015"/>
                  <a:pt x="1385827" y="320284"/>
                  <a:pt x="1391055" y="330741"/>
                </a:cubicBezTo>
                <a:cubicBezTo>
                  <a:pt x="1399230" y="347092"/>
                  <a:pt x="1405833" y="383243"/>
                  <a:pt x="1410510" y="398834"/>
                </a:cubicBezTo>
                <a:cubicBezTo>
                  <a:pt x="1416403" y="418477"/>
                  <a:pt x="1429966" y="457200"/>
                  <a:pt x="1429966" y="457200"/>
                </a:cubicBezTo>
                <a:cubicBezTo>
                  <a:pt x="1426723" y="573932"/>
                  <a:pt x="1428558" y="690916"/>
                  <a:pt x="1420238" y="807396"/>
                </a:cubicBezTo>
                <a:cubicBezTo>
                  <a:pt x="1417311" y="848372"/>
                  <a:pt x="1395313" y="882380"/>
                  <a:pt x="1361872" y="904673"/>
                </a:cubicBezTo>
                <a:cubicBezTo>
                  <a:pt x="1342417" y="917643"/>
                  <a:pt x="1320039" y="927049"/>
                  <a:pt x="1303506" y="943583"/>
                </a:cubicBezTo>
                <a:cubicBezTo>
                  <a:pt x="1297021" y="950068"/>
                  <a:pt x="1291915" y="958320"/>
                  <a:pt x="1284051" y="963039"/>
                </a:cubicBezTo>
                <a:cubicBezTo>
                  <a:pt x="1273158" y="969575"/>
                  <a:pt x="1224430" y="979952"/>
                  <a:pt x="1215957" y="982494"/>
                </a:cubicBezTo>
                <a:cubicBezTo>
                  <a:pt x="1196314" y="988387"/>
                  <a:pt x="1177486" y="996975"/>
                  <a:pt x="1157591" y="1001949"/>
                </a:cubicBezTo>
                <a:cubicBezTo>
                  <a:pt x="1144621" y="1005192"/>
                  <a:pt x="1131486" y="1007835"/>
                  <a:pt x="1118681" y="1011677"/>
                </a:cubicBezTo>
                <a:cubicBezTo>
                  <a:pt x="1118646" y="1011687"/>
                  <a:pt x="1045741" y="1035990"/>
                  <a:pt x="1031132" y="1040860"/>
                </a:cubicBezTo>
                <a:cubicBezTo>
                  <a:pt x="1021404" y="1044103"/>
                  <a:pt x="1012004" y="1048577"/>
                  <a:pt x="1001949" y="1050588"/>
                </a:cubicBezTo>
                <a:cubicBezTo>
                  <a:pt x="985736" y="1053830"/>
                  <a:pt x="969261" y="1055965"/>
                  <a:pt x="953310" y="1060315"/>
                </a:cubicBezTo>
                <a:cubicBezTo>
                  <a:pt x="933525" y="1065711"/>
                  <a:pt x="915054" y="1075749"/>
                  <a:pt x="894945" y="1079771"/>
                </a:cubicBezTo>
                <a:cubicBezTo>
                  <a:pt x="836251" y="1091509"/>
                  <a:pt x="861992" y="1084269"/>
                  <a:pt x="817123" y="1099226"/>
                </a:cubicBezTo>
                <a:lnTo>
                  <a:pt x="515566" y="1089498"/>
                </a:lnTo>
                <a:cubicBezTo>
                  <a:pt x="486240" y="1088032"/>
                  <a:pt x="456809" y="1085529"/>
                  <a:pt x="428017" y="1079771"/>
                </a:cubicBezTo>
                <a:cubicBezTo>
                  <a:pt x="407907" y="1075749"/>
                  <a:pt x="389106" y="1066800"/>
                  <a:pt x="369651" y="1060315"/>
                </a:cubicBezTo>
                <a:lnTo>
                  <a:pt x="311285" y="1040860"/>
                </a:lnTo>
                <a:cubicBezTo>
                  <a:pt x="301557" y="1037617"/>
                  <a:pt x="290634" y="1036820"/>
                  <a:pt x="282102" y="1031132"/>
                </a:cubicBezTo>
                <a:cubicBezTo>
                  <a:pt x="272374" y="1024647"/>
                  <a:pt x="263603" y="1016425"/>
                  <a:pt x="252919" y="1011677"/>
                </a:cubicBezTo>
                <a:cubicBezTo>
                  <a:pt x="234179" y="1003348"/>
                  <a:pt x="214008" y="998707"/>
                  <a:pt x="194553" y="992222"/>
                </a:cubicBezTo>
                <a:cubicBezTo>
                  <a:pt x="184825" y="988979"/>
                  <a:pt x="173902" y="988182"/>
                  <a:pt x="165370" y="982494"/>
                </a:cubicBezTo>
                <a:cubicBezTo>
                  <a:pt x="75548" y="922614"/>
                  <a:pt x="186037" y="999028"/>
                  <a:pt x="116732" y="943583"/>
                </a:cubicBezTo>
                <a:cubicBezTo>
                  <a:pt x="55363" y="894487"/>
                  <a:pt x="115079" y="951656"/>
                  <a:pt x="68093" y="904673"/>
                </a:cubicBezTo>
                <a:cubicBezTo>
                  <a:pt x="64851" y="888460"/>
                  <a:pt x="62716" y="871985"/>
                  <a:pt x="58366" y="856034"/>
                </a:cubicBezTo>
                <a:cubicBezTo>
                  <a:pt x="52970" y="836249"/>
                  <a:pt x="45395" y="817123"/>
                  <a:pt x="38910" y="797668"/>
                </a:cubicBezTo>
                <a:lnTo>
                  <a:pt x="29183" y="768485"/>
                </a:lnTo>
                <a:cubicBezTo>
                  <a:pt x="25940" y="758757"/>
                  <a:pt x="21942" y="749250"/>
                  <a:pt x="19455" y="739302"/>
                </a:cubicBezTo>
                <a:cubicBezTo>
                  <a:pt x="7240" y="690444"/>
                  <a:pt x="13954" y="713075"/>
                  <a:pt x="0" y="671209"/>
                </a:cubicBezTo>
                <a:cubicBezTo>
                  <a:pt x="3242" y="538264"/>
                  <a:pt x="3689" y="405222"/>
                  <a:pt x="9727" y="272375"/>
                </a:cubicBezTo>
                <a:cubicBezTo>
                  <a:pt x="10193" y="262132"/>
                  <a:pt x="13767" y="251724"/>
                  <a:pt x="19455" y="243192"/>
                </a:cubicBezTo>
                <a:cubicBezTo>
                  <a:pt x="27086" y="231746"/>
                  <a:pt x="38910" y="223737"/>
                  <a:pt x="48638" y="214009"/>
                </a:cubicBezTo>
                <a:cubicBezTo>
                  <a:pt x="51881" y="204281"/>
                  <a:pt x="51960" y="192833"/>
                  <a:pt x="58366" y="184826"/>
                </a:cubicBezTo>
                <a:cubicBezTo>
                  <a:pt x="65669" y="175697"/>
                  <a:pt x="81353" y="175285"/>
                  <a:pt x="87549" y="165371"/>
                </a:cubicBezTo>
                <a:cubicBezTo>
                  <a:pt x="98418" y="147981"/>
                  <a:pt x="87549" y="113490"/>
                  <a:pt x="107004" y="107005"/>
                </a:cubicBezTo>
                <a:cubicBezTo>
                  <a:pt x="180357" y="82553"/>
                  <a:pt x="89940" y="115537"/>
                  <a:pt x="165370" y="77822"/>
                </a:cubicBezTo>
                <a:cubicBezTo>
                  <a:pt x="184107" y="68453"/>
                  <a:pt x="214762" y="64600"/>
                  <a:pt x="233464" y="58366"/>
                </a:cubicBezTo>
                <a:cubicBezTo>
                  <a:pt x="240342" y="56073"/>
                  <a:pt x="246434" y="51881"/>
                  <a:pt x="252919" y="486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0" name="Полилиния 49"/>
          <p:cNvSpPr/>
          <p:nvPr/>
        </p:nvSpPr>
        <p:spPr>
          <a:xfrm>
            <a:off x="1512888" y="4430713"/>
            <a:ext cx="1430337" cy="1100137"/>
          </a:xfrm>
          <a:custGeom>
            <a:avLst/>
            <a:gdLst>
              <a:gd name="connsiteX0" fmla="*/ 175098 w 1429966"/>
              <a:gd name="connsiteY0" fmla="*/ 48639 h 1099226"/>
              <a:gd name="connsiteX1" fmla="*/ 282102 w 1429966"/>
              <a:gd name="connsiteY1" fmla="*/ 29183 h 1099226"/>
              <a:gd name="connsiteX2" fmla="*/ 350196 w 1429966"/>
              <a:gd name="connsiteY2" fmla="*/ 0 h 1099226"/>
              <a:gd name="connsiteX3" fmla="*/ 1079770 w 1429966"/>
              <a:gd name="connsiteY3" fmla="*/ 9728 h 1099226"/>
              <a:gd name="connsiteX4" fmla="*/ 1138136 w 1429966"/>
              <a:gd name="connsiteY4" fmla="*/ 38911 h 1099226"/>
              <a:gd name="connsiteX5" fmla="*/ 1167319 w 1429966"/>
              <a:gd name="connsiteY5" fmla="*/ 68094 h 1099226"/>
              <a:gd name="connsiteX6" fmla="*/ 1235413 w 1429966"/>
              <a:gd name="connsiteY6" fmla="*/ 155643 h 1099226"/>
              <a:gd name="connsiteX7" fmla="*/ 1293779 w 1429966"/>
              <a:gd name="connsiteY7" fmla="*/ 204281 h 1099226"/>
              <a:gd name="connsiteX8" fmla="*/ 1342417 w 1429966"/>
              <a:gd name="connsiteY8" fmla="*/ 243192 h 1099226"/>
              <a:gd name="connsiteX9" fmla="*/ 1371600 w 1429966"/>
              <a:gd name="connsiteY9" fmla="*/ 301558 h 1099226"/>
              <a:gd name="connsiteX10" fmla="*/ 1391055 w 1429966"/>
              <a:gd name="connsiteY10" fmla="*/ 330741 h 1099226"/>
              <a:gd name="connsiteX11" fmla="*/ 1410510 w 1429966"/>
              <a:gd name="connsiteY11" fmla="*/ 398834 h 1099226"/>
              <a:gd name="connsiteX12" fmla="*/ 1429966 w 1429966"/>
              <a:gd name="connsiteY12" fmla="*/ 457200 h 1099226"/>
              <a:gd name="connsiteX13" fmla="*/ 1420238 w 1429966"/>
              <a:gd name="connsiteY13" fmla="*/ 807396 h 1099226"/>
              <a:gd name="connsiteX14" fmla="*/ 1361872 w 1429966"/>
              <a:gd name="connsiteY14" fmla="*/ 904673 h 1099226"/>
              <a:gd name="connsiteX15" fmla="*/ 1303506 w 1429966"/>
              <a:gd name="connsiteY15" fmla="*/ 943583 h 1099226"/>
              <a:gd name="connsiteX16" fmla="*/ 1284051 w 1429966"/>
              <a:gd name="connsiteY16" fmla="*/ 963039 h 1099226"/>
              <a:gd name="connsiteX17" fmla="*/ 1215957 w 1429966"/>
              <a:gd name="connsiteY17" fmla="*/ 982494 h 1099226"/>
              <a:gd name="connsiteX18" fmla="*/ 1157591 w 1429966"/>
              <a:gd name="connsiteY18" fmla="*/ 1001949 h 1099226"/>
              <a:gd name="connsiteX19" fmla="*/ 1118681 w 1429966"/>
              <a:gd name="connsiteY19" fmla="*/ 1011677 h 1099226"/>
              <a:gd name="connsiteX20" fmla="*/ 1031132 w 1429966"/>
              <a:gd name="connsiteY20" fmla="*/ 1040860 h 1099226"/>
              <a:gd name="connsiteX21" fmla="*/ 1001949 w 1429966"/>
              <a:gd name="connsiteY21" fmla="*/ 1050588 h 1099226"/>
              <a:gd name="connsiteX22" fmla="*/ 953310 w 1429966"/>
              <a:gd name="connsiteY22" fmla="*/ 1060315 h 1099226"/>
              <a:gd name="connsiteX23" fmla="*/ 894945 w 1429966"/>
              <a:gd name="connsiteY23" fmla="*/ 1079771 h 1099226"/>
              <a:gd name="connsiteX24" fmla="*/ 817123 w 1429966"/>
              <a:gd name="connsiteY24" fmla="*/ 1099226 h 1099226"/>
              <a:gd name="connsiteX25" fmla="*/ 515566 w 1429966"/>
              <a:gd name="connsiteY25" fmla="*/ 1089498 h 1099226"/>
              <a:gd name="connsiteX26" fmla="*/ 428017 w 1429966"/>
              <a:gd name="connsiteY26" fmla="*/ 1079771 h 1099226"/>
              <a:gd name="connsiteX27" fmla="*/ 369651 w 1429966"/>
              <a:gd name="connsiteY27" fmla="*/ 1060315 h 1099226"/>
              <a:gd name="connsiteX28" fmla="*/ 311285 w 1429966"/>
              <a:gd name="connsiteY28" fmla="*/ 1040860 h 1099226"/>
              <a:gd name="connsiteX29" fmla="*/ 282102 w 1429966"/>
              <a:gd name="connsiteY29" fmla="*/ 1031132 h 1099226"/>
              <a:gd name="connsiteX30" fmla="*/ 252919 w 1429966"/>
              <a:gd name="connsiteY30" fmla="*/ 1011677 h 1099226"/>
              <a:gd name="connsiteX31" fmla="*/ 194553 w 1429966"/>
              <a:gd name="connsiteY31" fmla="*/ 992222 h 1099226"/>
              <a:gd name="connsiteX32" fmla="*/ 165370 w 1429966"/>
              <a:gd name="connsiteY32" fmla="*/ 982494 h 1099226"/>
              <a:gd name="connsiteX33" fmla="*/ 116732 w 1429966"/>
              <a:gd name="connsiteY33" fmla="*/ 943583 h 1099226"/>
              <a:gd name="connsiteX34" fmla="*/ 68093 w 1429966"/>
              <a:gd name="connsiteY34" fmla="*/ 904673 h 1099226"/>
              <a:gd name="connsiteX35" fmla="*/ 58366 w 1429966"/>
              <a:gd name="connsiteY35" fmla="*/ 856034 h 1099226"/>
              <a:gd name="connsiteX36" fmla="*/ 38910 w 1429966"/>
              <a:gd name="connsiteY36" fmla="*/ 797668 h 1099226"/>
              <a:gd name="connsiteX37" fmla="*/ 29183 w 1429966"/>
              <a:gd name="connsiteY37" fmla="*/ 768485 h 1099226"/>
              <a:gd name="connsiteX38" fmla="*/ 19455 w 1429966"/>
              <a:gd name="connsiteY38" fmla="*/ 739302 h 1099226"/>
              <a:gd name="connsiteX39" fmla="*/ 0 w 1429966"/>
              <a:gd name="connsiteY39" fmla="*/ 671209 h 1099226"/>
              <a:gd name="connsiteX40" fmla="*/ 9727 w 1429966"/>
              <a:gd name="connsiteY40" fmla="*/ 272375 h 1099226"/>
              <a:gd name="connsiteX41" fmla="*/ 19455 w 1429966"/>
              <a:gd name="connsiteY41" fmla="*/ 243192 h 1099226"/>
              <a:gd name="connsiteX42" fmla="*/ 48638 w 1429966"/>
              <a:gd name="connsiteY42" fmla="*/ 214009 h 1099226"/>
              <a:gd name="connsiteX43" fmla="*/ 58366 w 1429966"/>
              <a:gd name="connsiteY43" fmla="*/ 184826 h 1099226"/>
              <a:gd name="connsiteX44" fmla="*/ 87549 w 1429966"/>
              <a:gd name="connsiteY44" fmla="*/ 165371 h 1099226"/>
              <a:gd name="connsiteX45" fmla="*/ 107004 w 1429966"/>
              <a:gd name="connsiteY45" fmla="*/ 107005 h 1099226"/>
              <a:gd name="connsiteX46" fmla="*/ 165370 w 1429966"/>
              <a:gd name="connsiteY46" fmla="*/ 77822 h 1099226"/>
              <a:gd name="connsiteX47" fmla="*/ 233464 w 1429966"/>
              <a:gd name="connsiteY47" fmla="*/ 58366 h 1099226"/>
              <a:gd name="connsiteX48" fmla="*/ 252919 w 1429966"/>
              <a:gd name="connsiteY48" fmla="*/ 48639 h 109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29966" h="1099226">
                <a:moveTo>
                  <a:pt x="175098" y="48639"/>
                </a:moveTo>
                <a:cubicBezTo>
                  <a:pt x="190879" y="46384"/>
                  <a:pt x="259168" y="39012"/>
                  <a:pt x="282102" y="29183"/>
                </a:cubicBezTo>
                <a:cubicBezTo>
                  <a:pt x="376153" y="-11124"/>
                  <a:pt x="238484" y="27929"/>
                  <a:pt x="350196" y="0"/>
                </a:cubicBezTo>
                <a:lnTo>
                  <a:pt x="1079770" y="9728"/>
                </a:lnTo>
                <a:cubicBezTo>
                  <a:pt x="1097875" y="10192"/>
                  <a:pt x="1125698" y="28546"/>
                  <a:pt x="1138136" y="38911"/>
                </a:cubicBezTo>
                <a:cubicBezTo>
                  <a:pt x="1148704" y="47718"/>
                  <a:pt x="1157591" y="58366"/>
                  <a:pt x="1167319" y="68094"/>
                </a:cubicBezTo>
                <a:cubicBezTo>
                  <a:pt x="1185748" y="123379"/>
                  <a:pt x="1169796" y="90026"/>
                  <a:pt x="1235413" y="155643"/>
                </a:cubicBezTo>
                <a:cubicBezTo>
                  <a:pt x="1304743" y="224973"/>
                  <a:pt x="1226057" y="150102"/>
                  <a:pt x="1293779" y="204281"/>
                </a:cubicBezTo>
                <a:cubicBezTo>
                  <a:pt x="1363084" y="259726"/>
                  <a:pt x="1252595" y="183312"/>
                  <a:pt x="1342417" y="243192"/>
                </a:cubicBezTo>
                <a:cubicBezTo>
                  <a:pt x="1398172" y="326826"/>
                  <a:pt x="1331326" y="221010"/>
                  <a:pt x="1371600" y="301558"/>
                </a:cubicBezTo>
                <a:cubicBezTo>
                  <a:pt x="1376828" y="312015"/>
                  <a:pt x="1385827" y="320284"/>
                  <a:pt x="1391055" y="330741"/>
                </a:cubicBezTo>
                <a:cubicBezTo>
                  <a:pt x="1399230" y="347092"/>
                  <a:pt x="1405833" y="383243"/>
                  <a:pt x="1410510" y="398834"/>
                </a:cubicBezTo>
                <a:cubicBezTo>
                  <a:pt x="1416403" y="418477"/>
                  <a:pt x="1429966" y="457200"/>
                  <a:pt x="1429966" y="457200"/>
                </a:cubicBezTo>
                <a:cubicBezTo>
                  <a:pt x="1426723" y="573932"/>
                  <a:pt x="1428558" y="690916"/>
                  <a:pt x="1420238" y="807396"/>
                </a:cubicBezTo>
                <a:cubicBezTo>
                  <a:pt x="1417311" y="848372"/>
                  <a:pt x="1395313" y="882380"/>
                  <a:pt x="1361872" y="904673"/>
                </a:cubicBezTo>
                <a:cubicBezTo>
                  <a:pt x="1342417" y="917643"/>
                  <a:pt x="1320039" y="927049"/>
                  <a:pt x="1303506" y="943583"/>
                </a:cubicBezTo>
                <a:cubicBezTo>
                  <a:pt x="1297021" y="950068"/>
                  <a:pt x="1291915" y="958320"/>
                  <a:pt x="1284051" y="963039"/>
                </a:cubicBezTo>
                <a:cubicBezTo>
                  <a:pt x="1273158" y="969575"/>
                  <a:pt x="1224430" y="979952"/>
                  <a:pt x="1215957" y="982494"/>
                </a:cubicBezTo>
                <a:cubicBezTo>
                  <a:pt x="1196314" y="988387"/>
                  <a:pt x="1177486" y="996975"/>
                  <a:pt x="1157591" y="1001949"/>
                </a:cubicBezTo>
                <a:cubicBezTo>
                  <a:pt x="1144621" y="1005192"/>
                  <a:pt x="1131486" y="1007835"/>
                  <a:pt x="1118681" y="1011677"/>
                </a:cubicBezTo>
                <a:cubicBezTo>
                  <a:pt x="1118646" y="1011687"/>
                  <a:pt x="1045741" y="1035990"/>
                  <a:pt x="1031132" y="1040860"/>
                </a:cubicBezTo>
                <a:cubicBezTo>
                  <a:pt x="1021404" y="1044103"/>
                  <a:pt x="1012004" y="1048577"/>
                  <a:pt x="1001949" y="1050588"/>
                </a:cubicBezTo>
                <a:cubicBezTo>
                  <a:pt x="985736" y="1053830"/>
                  <a:pt x="969261" y="1055965"/>
                  <a:pt x="953310" y="1060315"/>
                </a:cubicBezTo>
                <a:cubicBezTo>
                  <a:pt x="933525" y="1065711"/>
                  <a:pt x="915054" y="1075749"/>
                  <a:pt x="894945" y="1079771"/>
                </a:cubicBezTo>
                <a:cubicBezTo>
                  <a:pt x="836251" y="1091509"/>
                  <a:pt x="861992" y="1084269"/>
                  <a:pt x="817123" y="1099226"/>
                </a:cubicBezTo>
                <a:lnTo>
                  <a:pt x="515566" y="1089498"/>
                </a:lnTo>
                <a:cubicBezTo>
                  <a:pt x="486240" y="1088032"/>
                  <a:pt x="456809" y="1085529"/>
                  <a:pt x="428017" y="1079771"/>
                </a:cubicBezTo>
                <a:cubicBezTo>
                  <a:pt x="407907" y="1075749"/>
                  <a:pt x="389106" y="1066800"/>
                  <a:pt x="369651" y="1060315"/>
                </a:cubicBezTo>
                <a:lnTo>
                  <a:pt x="311285" y="1040860"/>
                </a:lnTo>
                <a:cubicBezTo>
                  <a:pt x="301557" y="1037617"/>
                  <a:pt x="290634" y="1036820"/>
                  <a:pt x="282102" y="1031132"/>
                </a:cubicBezTo>
                <a:cubicBezTo>
                  <a:pt x="272374" y="1024647"/>
                  <a:pt x="263603" y="1016425"/>
                  <a:pt x="252919" y="1011677"/>
                </a:cubicBezTo>
                <a:cubicBezTo>
                  <a:pt x="234179" y="1003348"/>
                  <a:pt x="214008" y="998707"/>
                  <a:pt x="194553" y="992222"/>
                </a:cubicBezTo>
                <a:cubicBezTo>
                  <a:pt x="184825" y="988979"/>
                  <a:pt x="173902" y="988182"/>
                  <a:pt x="165370" y="982494"/>
                </a:cubicBezTo>
                <a:cubicBezTo>
                  <a:pt x="75548" y="922614"/>
                  <a:pt x="186037" y="999028"/>
                  <a:pt x="116732" y="943583"/>
                </a:cubicBezTo>
                <a:cubicBezTo>
                  <a:pt x="55363" y="894487"/>
                  <a:pt x="115079" y="951656"/>
                  <a:pt x="68093" y="904673"/>
                </a:cubicBezTo>
                <a:cubicBezTo>
                  <a:pt x="64851" y="888460"/>
                  <a:pt x="62716" y="871985"/>
                  <a:pt x="58366" y="856034"/>
                </a:cubicBezTo>
                <a:cubicBezTo>
                  <a:pt x="52970" y="836249"/>
                  <a:pt x="45395" y="817123"/>
                  <a:pt x="38910" y="797668"/>
                </a:cubicBezTo>
                <a:lnTo>
                  <a:pt x="29183" y="768485"/>
                </a:lnTo>
                <a:cubicBezTo>
                  <a:pt x="25940" y="758757"/>
                  <a:pt x="21942" y="749250"/>
                  <a:pt x="19455" y="739302"/>
                </a:cubicBezTo>
                <a:cubicBezTo>
                  <a:pt x="7240" y="690444"/>
                  <a:pt x="13954" y="713075"/>
                  <a:pt x="0" y="671209"/>
                </a:cubicBezTo>
                <a:cubicBezTo>
                  <a:pt x="3242" y="538264"/>
                  <a:pt x="3689" y="405222"/>
                  <a:pt x="9727" y="272375"/>
                </a:cubicBezTo>
                <a:cubicBezTo>
                  <a:pt x="10193" y="262132"/>
                  <a:pt x="13767" y="251724"/>
                  <a:pt x="19455" y="243192"/>
                </a:cubicBezTo>
                <a:cubicBezTo>
                  <a:pt x="27086" y="231746"/>
                  <a:pt x="38910" y="223737"/>
                  <a:pt x="48638" y="214009"/>
                </a:cubicBezTo>
                <a:cubicBezTo>
                  <a:pt x="51881" y="204281"/>
                  <a:pt x="51960" y="192833"/>
                  <a:pt x="58366" y="184826"/>
                </a:cubicBezTo>
                <a:cubicBezTo>
                  <a:pt x="65669" y="175697"/>
                  <a:pt x="81353" y="175285"/>
                  <a:pt x="87549" y="165371"/>
                </a:cubicBezTo>
                <a:cubicBezTo>
                  <a:pt x="98418" y="147981"/>
                  <a:pt x="87549" y="113490"/>
                  <a:pt x="107004" y="107005"/>
                </a:cubicBezTo>
                <a:cubicBezTo>
                  <a:pt x="180357" y="82553"/>
                  <a:pt x="89940" y="115537"/>
                  <a:pt x="165370" y="77822"/>
                </a:cubicBezTo>
                <a:cubicBezTo>
                  <a:pt x="184107" y="68453"/>
                  <a:pt x="214762" y="64600"/>
                  <a:pt x="233464" y="58366"/>
                </a:cubicBezTo>
                <a:cubicBezTo>
                  <a:pt x="240342" y="56073"/>
                  <a:pt x="246434" y="51881"/>
                  <a:pt x="252919" y="486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434204" y="3532552"/>
            <a:ext cx="3313113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dirty="0">
                <a:latin typeface="Calibri" pitchFamily="34" charset="0"/>
              </a:rPr>
              <a:t>    Моделированием деятельности объектов управления занимается дисциплина </a:t>
            </a:r>
            <a:endParaRPr lang="ru-RU" sz="2000" dirty="0" smtClean="0">
              <a:latin typeface="Calibri" pitchFamily="34" charset="0"/>
            </a:endParaRPr>
          </a:p>
          <a:p>
            <a:pPr algn="ctr"/>
            <a:r>
              <a:rPr lang="ru-RU" sz="2000" dirty="0" smtClean="0">
                <a:latin typeface="Calibri" pitchFamily="34" charset="0"/>
              </a:rPr>
              <a:t>«</a:t>
            </a:r>
            <a:r>
              <a:rPr lang="ru-RU" sz="2000" b="1" dirty="0">
                <a:latin typeface="Calibri" pitchFamily="34" charset="0"/>
              </a:rPr>
              <a:t>Исследование операций</a:t>
            </a:r>
            <a:r>
              <a:rPr lang="ru-RU" sz="2000" dirty="0">
                <a:latin typeface="Calibri" pitchFamily="34" charset="0"/>
              </a:rPr>
              <a:t>»</a:t>
            </a:r>
          </a:p>
          <a:p>
            <a:endParaRPr lang="ru-RU" dirty="0">
              <a:latin typeface="Calibri" pitchFamily="34" charset="0"/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flipV="1">
            <a:off x="2676716" y="4019915"/>
            <a:ext cx="2757488" cy="46672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333375"/>
            <a:ext cx="7561263" cy="1143000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>Место и роль теории принятия решений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49225" y="1790700"/>
            <a:ext cx="4843463" cy="4230688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5456238" y="1541462"/>
            <a:ext cx="3436242" cy="2117725"/>
          </a:xfrm>
        </p:spPr>
        <p:txBody>
          <a:bodyPr>
            <a:normAutofit fontScale="47500" lnSpcReduction="20000"/>
          </a:bodyPr>
          <a:lstStyle/>
          <a:p>
            <a:pPr marL="0" indent="0" algn="ctr" eaLnBrk="1" hangingPunct="1">
              <a:lnSpc>
                <a:spcPct val="12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ru-RU" sz="4200" dirty="0" smtClean="0"/>
              <a:t>    Моделированием деятельности субъектов управления занимается дисциплина </a:t>
            </a:r>
          </a:p>
          <a:p>
            <a:pPr marL="0" indent="0" algn="ctr" eaLnBrk="1" hangingPunct="1">
              <a:lnSpc>
                <a:spcPct val="12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ru-RU" sz="4200" dirty="0" smtClean="0"/>
              <a:t>«</a:t>
            </a:r>
            <a:r>
              <a:rPr lang="ru-RU" sz="4200" b="1" dirty="0" smtClean="0"/>
              <a:t>Теория принятия решений</a:t>
            </a:r>
            <a:r>
              <a:rPr lang="ru-RU" sz="4200" dirty="0" smtClean="0"/>
              <a:t>»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ru-RU" dirty="0" smtClean="0"/>
              <a:t> 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49225" y="1557338"/>
            <a:ext cx="5695950" cy="4829175"/>
            <a:chOff x="1089" y="4014"/>
            <a:chExt cx="6300" cy="5283"/>
          </a:xfrm>
        </p:grpSpPr>
        <p:sp>
          <p:nvSpPr>
            <p:cNvPr id="33802" name="Rectangle 6"/>
            <p:cNvSpPr>
              <a:spLocks noChangeArrowheads="1"/>
            </p:cNvSpPr>
            <p:nvPr/>
          </p:nvSpPr>
          <p:spPr bwMode="auto">
            <a:xfrm>
              <a:off x="5879" y="7045"/>
              <a:ext cx="1205" cy="6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Результат </a:t>
              </a:r>
              <a:r>
                <a:rPr lang="en-US" altLang="ru-RU" sz="1000" b="1" i="1"/>
                <a:t>Y</a:t>
              </a:r>
              <a:r>
                <a:rPr lang="ru-RU" altLang="ru-RU" sz="1000" b="1"/>
                <a:t> </a:t>
              </a:r>
              <a:endParaRPr lang="en-US" altLang="ru-RU" sz="1000" b="1"/>
            </a:p>
            <a:p>
              <a:pPr algn="ctr"/>
              <a:r>
                <a:rPr lang="ru-RU" altLang="ru-RU" sz="1000" b="1"/>
                <a:t>(норма)</a:t>
              </a:r>
            </a:p>
          </p:txBody>
        </p:sp>
        <p:sp>
          <p:nvSpPr>
            <p:cNvPr id="33803" name="Rectangle 7"/>
            <p:cNvSpPr>
              <a:spLocks noChangeArrowheads="1"/>
            </p:cNvSpPr>
            <p:nvPr/>
          </p:nvSpPr>
          <p:spPr bwMode="auto">
            <a:xfrm>
              <a:off x="1575" y="4674"/>
              <a:ext cx="3751" cy="4059"/>
            </a:xfrm>
            <a:prstGeom prst="rect">
              <a:avLst/>
            </a:prstGeom>
            <a:solidFill>
              <a:srgbClr val="E5E5E5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endParaRPr lang="ru-RU" altLang="ru-RU"/>
            </a:p>
          </p:txBody>
        </p:sp>
        <p:sp>
          <p:nvSpPr>
            <p:cNvPr id="33804" name="Rectangle 8"/>
            <p:cNvSpPr>
              <a:spLocks noChangeArrowheads="1"/>
            </p:cNvSpPr>
            <p:nvPr/>
          </p:nvSpPr>
          <p:spPr bwMode="auto">
            <a:xfrm>
              <a:off x="2463" y="6608"/>
              <a:ext cx="1152" cy="200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vert="wordArtVert" lIns="12700" tIns="12700" rIns="12700" bIns="12700"/>
            <a:lstStyle/>
            <a:p>
              <a:r>
                <a:rPr lang="ru-RU" altLang="ru-RU" sz="1100" b="1" dirty="0" smtClean="0"/>
                <a:t>Р</a:t>
              </a:r>
            </a:p>
            <a:p>
              <a:r>
                <a:rPr lang="ru-RU" altLang="ru-RU" sz="1100" b="1" dirty="0" smtClean="0"/>
                <a:t>е</a:t>
              </a:r>
            </a:p>
            <a:p>
              <a:r>
                <a:rPr lang="ru-RU" altLang="ru-RU" sz="1100" b="1" dirty="0" smtClean="0"/>
                <a:t>ш</a:t>
              </a:r>
              <a:endParaRPr lang="ru-RU" altLang="ru-RU" sz="1100" b="1" dirty="0"/>
            </a:p>
            <a:p>
              <a:r>
                <a:rPr lang="ru-RU" altLang="ru-RU" sz="1100" b="1" dirty="0"/>
                <a:t>е</a:t>
              </a:r>
            </a:p>
            <a:p>
              <a:r>
                <a:rPr lang="ru-RU" altLang="ru-RU" sz="1100" b="1" dirty="0"/>
                <a:t>н</a:t>
              </a:r>
            </a:p>
            <a:p>
              <a:r>
                <a:rPr lang="ru-RU" altLang="ru-RU" sz="1100" b="1" dirty="0"/>
                <a:t>и</a:t>
              </a:r>
            </a:p>
            <a:p>
              <a:r>
                <a:rPr lang="ru-RU" altLang="ru-RU" sz="1100" b="1" dirty="0"/>
                <a:t>е</a:t>
              </a:r>
            </a:p>
            <a:p>
              <a:endParaRPr lang="ru-RU" altLang="ru-RU" sz="900" b="1" dirty="0"/>
            </a:p>
          </p:txBody>
        </p:sp>
        <p:sp>
          <p:nvSpPr>
            <p:cNvPr id="33805" name="AutoShape 9"/>
            <p:cNvSpPr>
              <a:spLocks noChangeArrowheads="1"/>
            </p:cNvSpPr>
            <p:nvPr/>
          </p:nvSpPr>
          <p:spPr bwMode="auto">
            <a:xfrm>
              <a:off x="2764" y="5324"/>
              <a:ext cx="1190" cy="6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rgbClr val="FF0000"/>
                  </a:solidFill>
                </a:rPr>
                <a:t>СУ</a:t>
              </a:r>
              <a:endParaRPr lang="ru-RU" altLang="ru-RU">
                <a:solidFill>
                  <a:srgbClr val="FF0000"/>
                </a:solidFill>
              </a:endParaRPr>
            </a:p>
          </p:txBody>
        </p:sp>
        <p:sp>
          <p:nvSpPr>
            <p:cNvPr id="33806" name="AutoShape 10"/>
            <p:cNvSpPr>
              <a:spLocks noChangeArrowheads="1"/>
            </p:cNvSpPr>
            <p:nvPr/>
          </p:nvSpPr>
          <p:spPr bwMode="auto">
            <a:xfrm>
              <a:off x="2794" y="7525"/>
              <a:ext cx="1190" cy="4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2000" b="1">
                  <a:solidFill>
                    <a:schemeClr val="hlink"/>
                  </a:solidFill>
                </a:rPr>
                <a:t>ОУ</a:t>
              </a: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33807" name="Rectangle 11"/>
            <p:cNvSpPr>
              <a:spLocks noChangeArrowheads="1"/>
            </p:cNvSpPr>
            <p:nvPr/>
          </p:nvSpPr>
          <p:spPr bwMode="auto">
            <a:xfrm>
              <a:off x="1842" y="8973"/>
              <a:ext cx="160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000"/>
                <a:t>Внешняя среда</a:t>
              </a:r>
            </a:p>
          </p:txBody>
        </p:sp>
        <p:sp>
          <p:nvSpPr>
            <p:cNvPr id="33808" name="Rectangle 12"/>
            <p:cNvSpPr>
              <a:spLocks noChangeArrowheads="1"/>
            </p:cNvSpPr>
            <p:nvPr/>
          </p:nvSpPr>
          <p:spPr bwMode="auto">
            <a:xfrm>
              <a:off x="1792" y="8323"/>
              <a:ext cx="1910" cy="324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/>
                <a:t>Внутренняя среда</a:t>
              </a:r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3350" y="5987"/>
              <a:ext cx="11" cy="1538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3810" name="Rectangle 14"/>
            <p:cNvSpPr>
              <a:spLocks noChangeArrowheads="1"/>
            </p:cNvSpPr>
            <p:nvPr/>
          </p:nvSpPr>
          <p:spPr bwMode="auto">
            <a:xfrm>
              <a:off x="1089" y="5852"/>
              <a:ext cx="990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Ресурсы </a:t>
              </a:r>
              <a:r>
                <a:rPr lang="ru-RU" altLang="ru-RU" sz="1000" b="1" i="1">
                  <a:cs typeface="Arial" charset="0"/>
                </a:rPr>
                <a:t>В</a:t>
              </a:r>
              <a:endParaRPr lang="en-US" altLang="ru-RU" sz="1000" b="1">
                <a:cs typeface="Arial" charset="0"/>
              </a:endParaRPr>
            </a:p>
          </p:txBody>
        </p:sp>
        <p:sp>
          <p:nvSpPr>
            <p:cNvPr id="33811" name="Line 15"/>
            <p:cNvSpPr>
              <a:spLocks noChangeShapeType="1"/>
            </p:cNvSpPr>
            <p:nvPr/>
          </p:nvSpPr>
          <p:spPr bwMode="auto">
            <a:xfrm>
              <a:off x="2127" y="5780"/>
              <a:ext cx="1" cy="19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2" name="Line 16"/>
            <p:cNvSpPr>
              <a:spLocks noChangeShapeType="1"/>
            </p:cNvSpPr>
            <p:nvPr/>
          </p:nvSpPr>
          <p:spPr bwMode="auto">
            <a:xfrm>
              <a:off x="2144" y="7775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2144" y="554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4" name="Line 18"/>
            <p:cNvSpPr>
              <a:spLocks noChangeShapeType="1"/>
            </p:cNvSpPr>
            <p:nvPr/>
          </p:nvSpPr>
          <p:spPr bwMode="auto">
            <a:xfrm flipV="1">
              <a:off x="2144" y="4979"/>
              <a:ext cx="1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5" name="Line 19"/>
            <p:cNvSpPr>
              <a:spLocks noChangeShapeType="1"/>
            </p:cNvSpPr>
            <p:nvPr/>
          </p:nvSpPr>
          <p:spPr bwMode="auto">
            <a:xfrm>
              <a:off x="2144" y="4979"/>
              <a:ext cx="36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6" name="Line 20"/>
            <p:cNvSpPr>
              <a:spLocks noChangeShapeType="1"/>
            </p:cNvSpPr>
            <p:nvPr/>
          </p:nvSpPr>
          <p:spPr bwMode="auto">
            <a:xfrm>
              <a:off x="5828" y="8236"/>
              <a:ext cx="6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7" name="Line 21"/>
            <p:cNvSpPr>
              <a:spLocks noChangeShapeType="1"/>
            </p:cNvSpPr>
            <p:nvPr/>
          </p:nvSpPr>
          <p:spPr bwMode="auto">
            <a:xfrm>
              <a:off x="3998" y="7775"/>
              <a:ext cx="17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8" name="Line 22"/>
            <p:cNvSpPr>
              <a:spLocks noChangeShapeType="1"/>
            </p:cNvSpPr>
            <p:nvPr/>
          </p:nvSpPr>
          <p:spPr bwMode="auto">
            <a:xfrm flipV="1">
              <a:off x="4907" y="5644"/>
              <a:ext cx="1" cy="20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19" name="Line 23"/>
            <p:cNvSpPr>
              <a:spLocks noChangeShapeType="1"/>
            </p:cNvSpPr>
            <p:nvPr/>
          </p:nvSpPr>
          <p:spPr bwMode="auto">
            <a:xfrm flipH="1">
              <a:off x="3953" y="5644"/>
              <a:ext cx="95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0" name="Rectangle 24"/>
            <p:cNvSpPr>
              <a:spLocks noChangeArrowheads="1"/>
            </p:cNvSpPr>
            <p:nvPr/>
          </p:nvSpPr>
          <p:spPr bwMode="auto">
            <a:xfrm>
              <a:off x="3953" y="5320"/>
              <a:ext cx="90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900" b="1"/>
                <a:t>Отклик</a:t>
              </a:r>
              <a:endParaRPr lang="ru-RU" altLang="ru-RU"/>
            </a:p>
          </p:txBody>
        </p:sp>
        <p:sp>
          <p:nvSpPr>
            <p:cNvPr id="33821" name="Rectangle 25"/>
            <p:cNvSpPr>
              <a:spLocks noChangeArrowheads="1"/>
            </p:cNvSpPr>
            <p:nvPr/>
          </p:nvSpPr>
          <p:spPr bwMode="auto">
            <a:xfrm>
              <a:off x="4007" y="7807"/>
              <a:ext cx="1132" cy="459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000" b="1"/>
                <a:t>Результат </a:t>
              </a:r>
              <a:r>
                <a:rPr lang="en-US" altLang="ru-RU" sz="1000" b="1" i="1"/>
                <a:t>Y</a:t>
              </a:r>
              <a:endParaRPr lang="en-US" altLang="ru-RU" sz="1000" b="1"/>
            </a:p>
            <a:p>
              <a:pPr algn="ctr"/>
              <a:r>
                <a:rPr lang="ru-RU" altLang="ru-RU" sz="1000" b="1"/>
                <a:t>(факт)</a:t>
              </a:r>
              <a:endParaRPr lang="ru-RU" altLang="ru-RU" sz="1000"/>
            </a:p>
          </p:txBody>
        </p:sp>
        <p:sp>
          <p:nvSpPr>
            <p:cNvPr id="33822" name="Rectangle 26"/>
            <p:cNvSpPr>
              <a:spLocks noChangeArrowheads="1"/>
            </p:cNvSpPr>
            <p:nvPr/>
          </p:nvSpPr>
          <p:spPr bwMode="auto">
            <a:xfrm>
              <a:off x="1850" y="8951"/>
              <a:ext cx="451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endParaRPr lang="ru-RU" altLang="ru-RU"/>
            </a:p>
          </p:txBody>
        </p:sp>
        <p:sp>
          <p:nvSpPr>
            <p:cNvPr id="33823" name="Oval 27"/>
            <p:cNvSpPr>
              <a:spLocks noChangeArrowheads="1"/>
            </p:cNvSpPr>
            <p:nvPr/>
          </p:nvSpPr>
          <p:spPr bwMode="auto">
            <a:xfrm>
              <a:off x="5778" y="7720"/>
              <a:ext cx="67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33824" name="Line 28"/>
            <p:cNvSpPr>
              <a:spLocks noChangeShapeType="1"/>
            </p:cNvSpPr>
            <p:nvPr/>
          </p:nvSpPr>
          <p:spPr bwMode="auto">
            <a:xfrm>
              <a:off x="5812" y="4975"/>
              <a:ext cx="0" cy="2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5" name="Line 29"/>
            <p:cNvSpPr>
              <a:spLocks noChangeShapeType="1"/>
            </p:cNvSpPr>
            <p:nvPr/>
          </p:nvSpPr>
          <p:spPr bwMode="auto">
            <a:xfrm flipV="1">
              <a:off x="5827" y="7871"/>
              <a:ext cx="0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6" name="Rectangle 30"/>
            <p:cNvSpPr>
              <a:spLocks noChangeArrowheads="1"/>
            </p:cNvSpPr>
            <p:nvPr/>
          </p:nvSpPr>
          <p:spPr bwMode="auto">
            <a:xfrm>
              <a:off x="6481" y="8054"/>
              <a:ext cx="90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900" b="1"/>
                <a:t> </a:t>
              </a:r>
              <a:r>
                <a:rPr lang="ru-RU" altLang="ru-RU" sz="1000" b="1"/>
                <a:t>Проблема</a:t>
              </a:r>
            </a:p>
          </p:txBody>
        </p:sp>
        <p:sp>
          <p:nvSpPr>
            <p:cNvPr id="33827" name="Rectangle 31"/>
            <p:cNvSpPr>
              <a:spLocks noChangeArrowheads="1"/>
            </p:cNvSpPr>
            <p:nvPr/>
          </p:nvSpPr>
          <p:spPr bwMode="auto">
            <a:xfrm>
              <a:off x="2191" y="5034"/>
              <a:ext cx="82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Цель</a:t>
              </a:r>
              <a:r>
                <a:rPr lang="en-US" altLang="ru-RU" sz="900" b="1"/>
                <a:t> </a:t>
              </a:r>
              <a:r>
                <a:rPr lang="en-US" altLang="ru-RU" sz="1200" b="1" i="1"/>
                <a:t>Z</a:t>
              </a:r>
              <a:endParaRPr lang="ru-RU" altLang="ru-RU" b="1"/>
            </a:p>
          </p:txBody>
        </p:sp>
        <p:sp>
          <p:nvSpPr>
            <p:cNvPr id="33828" name="Line 32"/>
            <p:cNvSpPr>
              <a:spLocks noChangeShapeType="1"/>
            </p:cNvSpPr>
            <p:nvPr/>
          </p:nvSpPr>
          <p:spPr bwMode="auto">
            <a:xfrm>
              <a:off x="5880" y="7776"/>
              <a:ext cx="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29" name="Line 33"/>
            <p:cNvSpPr>
              <a:spLocks noChangeShapeType="1"/>
            </p:cNvSpPr>
            <p:nvPr/>
          </p:nvSpPr>
          <p:spPr bwMode="auto">
            <a:xfrm rot="5400000">
              <a:off x="3014" y="4332"/>
              <a:ext cx="6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30" name="Rectangle 34"/>
            <p:cNvSpPr>
              <a:spLocks noChangeArrowheads="1"/>
            </p:cNvSpPr>
            <p:nvPr/>
          </p:nvSpPr>
          <p:spPr bwMode="auto">
            <a:xfrm>
              <a:off x="3361" y="4094"/>
              <a:ext cx="276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/>
                <a:t>Условия</a:t>
              </a:r>
              <a:r>
                <a:rPr lang="en-US" altLang="ru-RU" sz="1200" b="1"/>
                <a:t> </a:t>
              </a:r>
              <a:r>
                <a:rPr lang="ru-RU" altLang="ru-RU" sz="1200" b="1"/>
                <a:t>(ограничения)</a:t>
              </a:r>
              <a:r>
                <a:rPr lang="en-US" altLang="ru-RU" sz="1200" b="1" i="1"/>
                <a:t>E       </a:t>
              </a:r>
              <a:endParaRPr lang="ru-RU" altLang="ru-RU" sz="1200" b="1"/>
            </a:p>
          </p:txBody>
        </p:sp>
        <p:sp>
          <p:nvSpPr>
            <p:cNvPr id="33831" name="Line 35"/>
            <p:cNvSpPr>
              <a:spLocks noChangeShapeType="1"/>
            </p:cNvSpPr>
            <p:nvPr/>
          </p:nvSpPr>
          <p:spPr bwMode="auto">
            <a:xfrm>
              <a:off x="1430" y="5776"/>
              <a:ext cx="13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832" name="Rectangle 36"/>
            <p:cNvSpPr>
              <a:spLocks noChangeArrowheads="1"/>
            </p:cNvSpPr>
            <p:nvPr/>
          </p:nvSpPr>
          <p:spPr bwMode="auto">
            <a:xfrm>
              <a:off x="3954" y="6638"/>
              <a:ext cx="28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ru-RU" altLang="ru-RU" sz="1200" b="1" dirty="0"/>
                <a:t> </a:t>
              </a:r>
              <a:r>
                <a:rPr lang="en-US" altLang="ru-RU" sz="1200" b="1" dirty="0"/>
                <a:t>Х</a:t>
              </a:r>
              <a:r>
                <a:rPr lang="ru-RU" altLang="ru-RU" sz="1200" b="1" dirty="0"/>
                <a:t> </a:t>
              </a:r>
              <a:endParaRPr lang="ru-RU" altLang="ru-RU" dirty="0"/>
            </a:p>
          </p:txBody>
        </p:sp>
      </p:grpSp>
      <p:sp>
        <p:nvSpPr>
          <p:cNvPr id="44" name="Полилиния 43"/>
          <p:cNvSpPr/>
          <p:nvPr/>
        </p:nvSpPr>
        <p:spPr>
          <a:xfrm>
            <a:off x="1530350" y="2559050"/>
            <a:ext cx="1430338" cy="1100138"/>
          </a:xfrm>
          <a:custGeom>
            <a:avLst/>
            <a:gdLst>
              <a:gd name="connsiteX0" fmla="*/ 175098 w 1429966"/>
              <a:gd name="connsiteY0" fmla="*/ 48639 h 1099226"/>
              <a:gd name="connsiteX1" fmla="*/ 282102 w 1429966"/>
              <a:gd name="connsiteY1" fmla="*/ 29183 h 1099226"/>
              <a:gd name="connsiteX2" fmla="*/ 350196 w 1429966"/>
              <a:gd name="connsiteY2" fmla="*/ 0 h 1099226"/>
              <a:gd name="connsiteX3" fmla="*/ 1079770 w 1429966"/>
              <a:gd name="connsiteY3" fmla="*/ 9728 h 1099226"/>
              <a:gd name="connsiteX4" fmla="*/ 1138136 w 1429966"/>
              <a:gd name="connsiteY4" fmla="*/ 38911 h 1099226"/>
              <a:gd name="connsiteX5" fmla="*/ 1167319 w 1429966"/>
              <a:gd name="connsiteY5" fmla="*/ 68094 h 1099226"/>
              <a:gd name="connsiteX6" fmla="*/ 1235413 w 1429966"/>
              <a:gd name="connsiteY6" fmla="*/ 155643 h 1099226"/>
              <a:gd name="connsiteX7" fmla="*/ 1293779 w 1429966"/>
              <a:gd name="connsiteY7" fmla="*/ 204281 h 1099226"/>
              <a:gd name="connsiteX8" fmla="*/ 1342417 w 1429966"/>
              <a:gd name="connsiteY8" fmla="*/ 243192 h 1099226"/>
              <a:gd name="connsiteX9" fmla="*/ 1371600 w 1429966"/>
              <a:gd name="connsiteY9" fmla="*/ 301558 h 1099226"/>
              <a:gd name="connsiteX10" fmla="*/ 1391055 w 1429966"/>
              <a:gd name="connsiteY10" fmla="*/ 330741 h 1099226"/>
              <a:gd name="connsiteX11" fmla="*/ 1410510 w 1429966"/>
              <a:gd name="connsiteY11" fmla="*/ 398834 h 1099226"/>
              <a:gd name="connsiteX12" fmla="*/ 1429966 w 1429966"/>
              <a:gd name="connsiteY12" fmla="*/ 457200 h 1099226"/>
              <a:gd name="connsiteX13" fmla="*/ 1420238 w 1429966"/>
              <a:gd name="connsiteY13" fmla="*/ 807396 h 1099226"/>
              <a:gd name="connsiteX14" fmla="*/ 1361872 w 1429966"/>
              <a:gd name="connsiteY14" fmla="*/ 904673 h 1099226"/>
              <a:gd name="connsiteX15" fmla="*/ 1303506 w 1429966"/>
              <a:gd name="connsiteY15" fmla="*/ 943583 h 1099226"/>
              <a:gd name="connsiteX16" fmla="*/ 1284051 w 1429966"/>
              <a:gd name="connsiteY16" fmla="*/ 963039 h 1099226"/>
              <a:gd name="connsiteX17" fmla="*/ 1215957 w 1429966"/>
              <a:gd name="connsiteY17" fmla="*/ 982494 h 1099226"/>
              <a:gd name="connsiteX18" fmla="*/ 1157591 w 1429966"/>
              <a:gd name="connsiteY18" fmla="*/ 1001949 h 1099226"/>
              <a:gd name="connsiteX19" fmla="*/ 1118681 w 1429966"/>
              <a:gd name="connsiteY19" fmla="*/ 1011677 h 1099226"/>
              <a:gd name="connsiteX20" fmla="*/ 1031132 w 1429966"/>
              <a:gd name="connsiteY20" fmla="*/ 1040860 h 1099226"/>
              <a:gd name="connsiteX21" fmla="*/ 1001949 w 1429966"/>
              <a:gd name="connsiteY21" fmla="*/ 1050588 h 1099226"/>
              <a:gd name="connsiteX22" fmla="*/ 953310 w 1429966"/>
              <a:gd name="connsiteY22" fmla="*/ 1060315 h 1099226"/>
              <a:gd name="connsiteX23" fmla="*/ 894945 w 1429966"/>
              <a:gd name="connsiteY23" fmla="*/ 1079771 h 1099226"/>
              <a:gd name="connsiteX24" fmla="*/ 817123 w 1429966"/>
              <a:gd name="connsiteY24" fmla="*/ 1099226 h 1099226"/>
              <a:gd name="connsiteX25" fmla="*/ 515566 w 1429966"/>
              <a:gd name="connsiteY25" fmla="*/ 1089498 h 1099226"/>
              <a:gd name="connsiteX26" fmla="*/ 428017 w 1429966"/>
              <a:gd name="connsiteY26" fmla="*/ 1079771 h 1099226"/>
              <a:gd name="connsiteX27" fmla="*/ 369651 w 1429966"/>
              <a:gd name="connsiteY27" fmla="*/ 1060315 h 1099226"/>
              <a:gd name="connsiteX28" fmla="*/ 311285 w 1429966"/>
              <a:gd name="connsiteY28" fmla="*/ 1040860 h 1099226"/>
              <a:gd name="connsiteX29" fmla="*/ 282102 w 1429966"/>
              <a:gd name="connsiteY29" fmla="*/ 1031132 h 1099226"/>
              <a:gd name="connsiteX30" fmla="*/ 252919 w 1429966"/>
              <a:gd name="connsiteY30" fmla="*/ 1011677 h 1099226"/>
              <a:gd name="connsiteX31" fmla="*/ 194553 w 1429966"/>
              <a:gd name="connsiteY31" fmla="*/ 992222 h 1099226"/>
              <a:gd name="connsiteX32" fmla="*/ 165370 w 1429966"/>
              <a:gd name="connsiteY32" fmla="*/ 982494 h 1099226"/>
              <a:gd name="connsiteX33" fmla="*/ 116732 w 1429966"/>
              <a:gd name="connsiteY33" fmla="*/ 943583 h 1099226"/>
              <a:gd name="connsiteX34" fmla="*/ 68093 w 1429966"/>
              <a:gd name="connsiteY34" fmla="*/ 904673 h 1099226"/>
              <a:gd name="connsiteX35" fmla="*/ 58366 w 1429966"/>
              <a:gd name="connsiteY35" fmla="*/ 856034 h 1099226"/>
              <a:gd name="connsiteX36" fmla="*/ 38910 w 1429966"/>
              <a:gd name="connsiteY36" fmla="*/ 797668 h 1099226"/>
              <a:gd name="connsiteX37" fmla="*/ 29183 w 1429966"/>
              <a:gd name="connsiteY37" fmla="*/ 768485 h 1099226"/>
              <a:gd name="connsiteX38" fmla="*/ 19455 w 1429966"/>
              <a:gd name="connsiteY38" fmla="*/ 739302 h 1099226"/>
              <a:gd name="connsiteX39" fmla="*/ 0 w 1429966"/>
              <a:gd name="connsiteY39" fmla="*/ 671209 h 1099226"/>
              <a:gd name="connsiteX40" fmla="*/ 9727 w 1429966"/>
              <a:gd name="connsiteY40" fmla="*/ 272375 h 1099226"/>
              <a:gd name="connsiteX41" fmla="*/ 19455 w 1429966"/>
              <a:gd name="connsiteY41" fmla="*/ 243192 h 1099226"/>
              <a:gd name="connsiteX42" fmla="*/ 48638 w 1429966"/>
              <a:gd name="connsiteY42" fmla="*/ 214009 h 1099226"/>
              <a:gd name="connsiteX43" fmla="*/ 58366 w 1429966"/>
              <a:gd name="connsiteY43" fmla="*/ 184826 h 1099226"/>
              <a:gd name="connsiteX44" fmla="*/ 87549 w 1429966"/>
              <a:gd name="connsiteY44" fmla="*/ 165371 h 1099226"/>
              <a:gd name="connsiteX45" fmla="*/ 107004 w 1429966"/>
              <a:gd name="connsiteY45" fmla="*/ 107005 h 1099226"/>
              <a:gd name="connsiteX46" fmla="*/ 165370 w 1429966"/>
              <a:gd name="connsiteY46" fmla="*/ 77822 h 1099226"/>
              <a:gd name="connsiteX47" fmla="*/ 233464 w 1429966"/>
              <a:gd name="connsiteY47" fmla="*/ 58366 h 1099226"/>
              <a:gd name="connsiteX48" fmla="*/ 252919 w 1429966"/>
              <a:gd name="connsiteY48" fmla="*/ 48639 h 109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29966" h="1099226">
                <a:moveTo>
                  <a:pt x="175098" y="48639"/>
                </a:moveTo>
                <a:cubicBezTo>
                  <a:pt x="190879" y="46384"/>
                  <a:pt x="259168" y="39012"/>
                  <a:pt x="282102" y="29183"/>
                </a:cubicBezTo>
                <a:cubicBezTo>
                  <a:pt x="376153" y="-11124"/>
                  <a:pt x="238484" y="27929"/>
                  <a:pt x="350196" y="0"/>
                </a:cubicBezTo>
                <a:lnTo>
                  <a:pt x="1079770" y="9728"/>
                </a:lnTo>
                <a:cubicBezTo>
                  <a:pt x="1097875" y="10192"/>
                  <a:pt x="1125698" y="28546"/>
                  <a:pt x="1138136" y="38911"/>
                </a:cubicBezTo>
                <a:cubicBezTo>
                  <a:pt x="1148704" y="47718"/>
                  <a:pt x="1157591" y="58366"/>
                  <a:pt x="1167319" y="68094"/>
                </a:cubicBezTo>
                <a:cubicBezTo>
                  <a:pt x="1185748" y="123379"/>
                  <a:pt x="1169796" y="90026"/>
                  <a:pt x="1235413" y="155643"/>
                </a:cubicBezTo>
                <a:cubicBezTo>
                  <a:pt x="1304743" y="224973"/>
                  <a:pt x="1226057" y="150102"/>
                  <a:pt x="1293779" y="204281"/>
                </a:cubicBezTo>
                <a:cubicBezTo>
                  <a:pt x="1363084" y="259726"/>
                  <a:pt x="1252595" y="183312"/>
                  <a:pt x="1342417" y="243192"/>
                </a:cubicBezTo>
                <a:cubicBezTo>
                  <a:pt x="1398172" y="326826"/>
                  <a:pt x="1331326" y="221010"/>
                  <a:pt x="1371600" y="301558"/>
                </a:cubicBezTo>
                <a:cubicBezTo>
                  <a:pt x="1376828" y="312015"/>
                  <a:pt x="1385827" y="320284"/>
                  <a:pt x="1391055" y="330741"/>
                </a:cubicBezTo>
                <a:cubicBezTo>
                  <a:pt x="1399230" y="347092"/>
                  <a:pt x="1405833" y="383243"/>
                  <a:pt x="1410510" y="398834"/>
                </a:cubicBezTo>
                <a:cubicBezTo>
                  <a:pt x="1416403" y="418477"/>
                  <a:pt x="1429966" y="457200"/>
                  <a:pt x="1429966" y="457200"/>
                </a:cubicBezTo>
                <a:cubicBezTo>
                  <a:pt x="1426723" y="573932"/>
                  <a:pt x="1428558" y="690916"/>
                  <a:pt x="1420238" y="807396"/>
                </a:cubicBezTo>
                <a:cubicBezTo>
                  <a:pt x="1417311" y="848372"/>
                  <a:pt x="1395313" y="882380"/>
                  <a:pt x="1361872" y="904673"/>
                </a:cubicBezTo>
                <a:cubicBezTo>
                  <a:pt x="1342417" y="917643"/>
                  <a:pt x="1320039" y="927049"/>
                  <a:pt x="1303506" y="943583"/>
                </a:cubicBezTo>
                <a:cubicBezTo>
                  <a:pt x="1297021" y="950068"/>
                  <a:pt x="1291915" y="958320"/>
                  <a:pt x="1284051" y="963039"/>
                </a:cubicBezTo>
                <a:cubicBezTo>
                  <a:pt x="1273158" y="969575"/>
                  <a:pt x="1224430" y="979952"/>
                  <a:pt x="1215957" y="982494"/>
                </a:cubicBezTo>
                <a:cubicBezTo>
                  <a:pt x="1196314" y="988387"/>
                  <a:pt x="1177486" y="996975"/>
                  <a:pt x="1157591" y="1001949"/>
                </a:cubicBezTo>
                <a:cubicBezTo>
                  <a:pt x="1144621" y="1005192"/>
                  <a:pt x="1131486" y="1007835"/>
                  <a:pt x="1118681" y="1011677"/>
                </a:cubicBezTo>
                <a:cubicBezTo>
                  <a:pt x="1118646" y="1011687"/>
                  <a:pt x="1045741" y="1035990"/>
                  <a:pt x="1031132" y="1040860"/>
                </a:cubicBezTo>
                <a:cubicBezTo>
                  <a:pt x="1021404" y="1044103"/>
                  <a:pt x="1012004" y="1048577"/>
                  <a:pt x="1001949" y="1050588"/>
                </a:cubicBezTo>
                <a:cubicBezTo>
                  <a:pt x="985736" y="1053830"/>
                  <a:pt x="969261" y="1055965"/>
                  <a:pt x="953310" y="1060315"/>
                </a:cubicBezTo>
                <a:cubicBezTo>
                  <a:pt x="933525" y="1065711"/>
                  <a:pt x="915054" y="1075749"/>
                  <a:pt x="894945" y="1079771"/>
                </a:cubicBezTo>
                <a:cubicBezTo>
                  <a:pt x="836251" y="1091509"/>
                  <a:pt x="861992" y="1084269"/>
                  <a:pt x="817123" y="1099226"/>
                </a:cubicBezTo>
                <a:lnTo>
                  <a:pt x="515566" y="1089498"/>
                </a:lnTo>
                <a:cubicBezTo>
                  <a:pt x="486240" y="1088032"/>
                  <a:pt x="456809" y="1085529"/>
                  <a:pt x="428017" y="1079771"/>
                </a:cubicBezTo>
                <a:cubicBezTo>
                  <a:pt x="407907" y="1075749"/>
                  <a:pt x="389106" y="1066800"/>
                  <a:pt x="369651" y="1060315"/>
                </a:cubicBezTo>
                <a:lnTo>
                  <a:pt x="311285" y="1040860"/>
                </a:lnTo>
                <a:cubicBezTo>
                  <a:pt x="301557" y="1037617"/>
                  <a:pt x="290634" y="1036820"/>
                  <a:pt x="282102" y="1031132"/>
                </a:cubicBezTo>
                <a:cubicBezTo>
                  <a:pt x="272374" y="1024647"/>
                  <a:pt x="263603" y="1016425"/>
                  <a:pt x="252919" y="1011677"/>
                </a:cubicBezTo>
                <a:cubicBezTo>
                  <a:pt x="234179" y="1003348"/>
                  <a:pt x="214008" y="998707"/>
                  <a:pt x="194553" y="992222"/>
                </a:cubicBezTo>
                <a:cubicBezTo>
                  <a:pt x="184825" y="988979"/>
                  <a:pt x="173902" y="988182"/>
                  <a:pt x="165370" y="982494"/>
                </a:cubicBezTo>
                <a:cubicBezTo>
                  <a:pt x="75548" y="922614"/>
                  <a:pt x="186037" y="999028"/>
                  <a:pt x="116732" y="943583"/>
                </a:cubicBezTo>
                <a:cubicBezTo>
                  <a:pt x="55363" y="894487"/>
                  <a:pt x="115079" y="951656"/>
                  <a:pt x="68093" y="904673"/>
                </a:cubicBezTo>
                <a:cubicBezTo>
                  <a:pt x="64851" y="888460"/>
                  <a:pt x="62716" y="871985"/>
                  <a:pt x="58366" y="856034"/>
                </a:cubicBezTo>
                <a:cubicBezTo>
                  <a:pt x="52970" y="836249"/>
                  <a:pt x="45395" y="817123"/>
                  <a:pt x="38910" y="797668"/>
                </a:cubicBezTo>
                <a:lnTo>
                  <a:pt x="29183" y="768485"/>
                </a:lnTo>
                <a:cubicBezTo>
                  <a:pt x="25940" y="758757"/>
                  <a:pt x="21942" y="749250"/>
                  <a:pt x="19455" y="739302"/>
                </a:cubicBezTo>
                <a:cubicBezTo>
                  <a:pt x="7240" y="690444"/>
                  <a:pt x="13954" y="713075"/>
                  <a:pt x="0" y="671209"/>
                </a:cubicBezTo>
                <a:cubicBezTo>
                  <a:pt x="3242" y="538264"/>
                  <a:pt x="3689" y="405222"/>
                  <a:pt x="9727" y="272375"/>
                </a:cubicBezTo>
                <a:cubicBezTo>
                  <a:pt x="10193" y="262132"/>
                  <a:pt x="13767" y="251724"/>
                  <a:pt x="19455" y="243192"/>
                </a:cubicBezTo>
                <a:cubicBezTo>
                  <a:pt x="27086" y="231746"/>
                  <a:pt x="38910" y="223737"/>
                  <a:pt x="48638" y="214009"/>
                </a:cubicBezTo>
                <a:cubicBezTo>
                  <a:pt x="51881" y="204281"/>
                  <a:pt x="51960" y="192833"/>
                  <a:pt x="58366" y="184826"/>
                </a:cubicBezTo>
                <a:cubicBezTo>
                  <a:pt x="65669" y="175697"/>
                  <a:pt x="81353" y="175285"/>
                  <a:pt x="87549" y="165371"/>
                </a:cubicBezTo>
                <a:cubicBezTo>
                  <a:pt x="98418" y="147981"/>
                  <a:pt x="87549" y="113490"/>
                  <a:pt x="107004" y="107005"/>
                </a:cubicBezTo>
                <a:cubicBezTo>
                  <a:pt x="180357" y="82553"/>
                  <a:pt x="89940" y="115537"/>
                  <a:pt x="165370" y="77822"/>
                </a:cubicBezTo>
                <a:cubicBezTo>
                  <a:pt x="184107" y="68453"/>
                  <a:pt x="214762" y="64600"/>
                  <a:pt x="233464" y="58366"/>
                </a:cubicBezTo>
                <a:cubicBezTo>
                  <a:pt x="240342" y="56073"/>
                  <a:pt x="246434" y="51881"/>
                  <a:pt x="252919" y="486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6" name="Прямая со стрелкой 45"/>
          <p:cNvCxnSpPr>
            <a:stCxn id="44" idx="5"/>
          </p:cNvCxnSpPr>
          <p:nvPr/>
        </p:nvCxnSpPr>
        <p:spPr>
          <a:xfrm flipV="1">
            <a:off x="2698750" y="2160588"/>
            <a:ext cx="2757488" cy="46672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1512888" y="4430713"/>
            <a:ext cx="1430337" cy="1100137"/>
          </a:xfrm>
          <a:custGeom>
            <a:avLst/>
            <a:gdLst>
              <a:gd name="connsiteX0" fmla="*/ 175098 w 1429966"/>
              <a:gd name="connsiteY0" fmla="*/ 48639 h 1099226"/>
              <a:gd name="connsiteX1" fmla="*/ 282102 w 1429966"/>
              <a:gd name="connsiteY1" fmla="*/ 29183 h 1099226"/>
              <a:gd name="connsiteX2" fmla="*/ 350196 w 1429966"/>
              <a:gd name="connsiteY2" fmla="*/ 0 h 1099226"/>
              <a:gd name="connsiteX3" fmla="*/ 1079770 w 1429966"/>
              <a:gd name="connsiteY3" fmla="*/ 9728 h 1099226"/>
              <a:gd name="connsiteX4" fmla="*/ 1138136 w 1429966"/>
              <a:gd name="connsiteY4" fmla="*/ 38911 h 1099226"/>
              <a:gd name="connsiteX5" fmla="*/ 1167319 w 1429966"/>
              <a:gd name="connsiteY5" fmla="*/ 68094 h 1099226"/>
              <a:gd name="connsiteX6" fmla="*/ 1235413 w 1429966"/>
              <a:gd name="connsiteY6" fmla="*/ 155643 h 1099226"/>
              <a:gd name="connsiteX7" fmla="*/ 1293779 w 1429966"/>
              <a:gd name="connsiteY7" fmla="*/ 204281 h 1099226"/>
              <a:gd name="connsiteX8" fmla="*/ 1342417 w 1429966"/>
              <a:gd name="connsiteY8" fmla="*/ 243192 h 1099226"/>
              <a:gd name="connsiteX9" fmla="*/ 1371600 w 1429966"/>
              <a:gd name="connsiteY9" fmla="*/ 301558 h 1099226"/>
              <a:gd name="connsiteX10" fmla="*/ 1391055 w 1429966"/>
              <a:gd name="connsiteY10" fmla="*/ 330741 h 1099226"/>
              <a:gd name="connsiteX11" fmla="*/ 1410510 w 1429966"/>
              <a:gd name="connsiteY11" fmla="*/ 398834 h 1099226"/>
              <a:gd name="connsiteX12" fmla="*/ 1429966 w 1429966"/>
              <a:gd name="connsiteY12" fmla="*/ 457200 h 1099226"/>
              <a:gd name="connsiteX13" fmla="*/ 1420238 w 1429966"/>
              <a:gd name="connsiteY13" fmla="*/ 807396 h 1099226"/>
              <a:gd name="connsiteX14" fmla="*/ 1361872 w 1429966"/>
              <a:gd name="connsiteY14" fmla="*/ 904673 h 1099226"/>
              <a:gd name="connsiteX15" fmla="*/ 1303506 w 1429966"/>
              <a:gd name="connsiteY15" fmla="*/ 943583 h 1099226"/>
              <a:gd name="connsiteX16" fmla="*/ 1284051 w 1429966"/>
              <a:gd name="connsiteY16" fmla="*/ 963039 h 1099226"/>
              <a:gd name="connsiteX17" fmla="*/ 1215957 w 1429966"/>
              <a:gd name="connsiteY17" fmla="*/ 982494 h 1099226"/>
              <a:gd name="connsiteX18" fmla="*/ 1157591 w 1429966"/>
              <a:gd name="connsiteY18" fmla="*/ 1001949 h 1099226"/>
              <a:gd name="connsiteX19" fmla="*/ 1118681 w 1429966"/>
              <a:gd name="connsiteY19" fmla="*/ 1011677 h 1099226"/>
              <a:gd name="connsiteX20" fmla="*/ 1031132 w 1429966"/>
              <a:gd name="connsiteY20" fmla="*/ 1040860 h 1099226"/>
              <a:gd name="connsiteX21" fmla="*/ 1001949 w 1429966"/>
              <a:gd name="connsiteY21" fmla="*/ 1050588 h 1099226"/>
              <a:gd name="connsiteX22" fmla="*/ 953310 w 1429966"/>
              <a:gd name="connsiteY22" fmla="*/ 1060315 h 1099226"/>
              <a:gd name="connsiteX23" fmla="*/ 894945 w 1429966"/>
              <a:gd name="connsiteY23" fmla="*/ 1079771 h 1099226"/>
              <a:gd name="connsiteX24" fmla="*/ 817123 w 1429966"/>
              <a:gd name="connsiteY24" fmla="*/ 1099226 h 1099226"/>
              <a:gd name="connsiteX25" fmla="*/ 515566 w 1429966"/>
              <a:gd name="connsiteY25" fmla="*/ 1089498 h 1099226"/>
              <a:gd name="connsiteX26" fmla="*/ 428017 w 1429966"/>
              <a:gd name="connsiteY26" fmla="*/ 1079771 h 1099226"/>
              <a:gd name="connsiteX27" fmla="*/ 369651 w 1429966"/>
              <a:gd name="connsiteY27" fmla="*/ 1060315 h 1099226"/>
              <a:gd name="connsiteX28" fmla="*/ 311285 w 1429966"/>
              <a:gd name="connsiteY28" fmla="*/ 1040860 h 1099226"/>
              <a:gd name="connsiteX29" fmla="*/ 282102 w 1429966"/>
              <a:gd name="connsiteY29" fmla="*/ 1031132 h 1099226"/>
              <a:gd name="connsiteX30" fmla="*/ 252919 w 1429966"/>
              <a:gd name="connsiteY30" fmla="*/ 1011677 h 1099226"/>
              <a:gd name="connsiteX31" fmla="*/ 194553 w 1429966"/>
              <a:gd name="connsiteY31" fmla="*/ 992222 h 1099226"/>
              <a:gd name="connsiteX32" fmla="*/ 165370 w 1429966"/>
              <a:gd name="connsiteY32" fmla="*/ 982494 h 1099226"/>
              <a:gd name="connsiteX33" fmla="*/ 116732 w 1429966"/>
              <a:gd name="connsiteY33" fmla="*/ 943583 h 1099226"/>
              <a:gd name="connsiteX34" fmla="*/ 68093 w 1429966"/>
              <a:gd name="connsiteY34" fmla="*/ 904673 h 1099226"/>
              <a:gd name="connsiteX35" fmla="*/ 58366 w 1429966"/>
              <a:gd name="connsiteY35" fmla="*/ 856034 h 1099226"/>
              <a:gd name="connsiteX36" fmla="*/ 38910 w 1429966"/>
              <a:gd name="connsiteY36" fmla="*/ 797668 h 1099226"/>
              <a:gd name="connsiteX37" fmla="*/ 29183 w 1429966"/>
              <a:gd name="connsiteY37" fmla="*/ 768485 h 1099226"/>
              <a:gd name="connsiteX38" fmla="*/ 19455 w 1429966"/>
              <a:gd name="connsiteY38" fmla="*/ 739302 h 1099226"/>
              <a:gd name="connsiteX39" fmla="*/ 0 w 1429966"/>
              <a:gd name="connsiteY39" fmla="*/ 671209 h 1099226"/>
              <a:gd name="connsiteX40" fmla="*/ 9727 w 1429966"/>
              <a:gd name="connsiteY40" fmla="*/ 272375 h 1099226"/>
              <a:gd name="connsiteX41" fmla="*/ 19455 w 1429966"/>
              <a:gd name="connsiteY41" fmla="*/ 243192 h 1099226"/>
              <a:gd name="connsiteX42" fmla="*/ 48638 w 1429966"/>
              <a:gd name="connsiteY42" fmla="*/ 214009 h 1099226"/>
              <a:gd name="connsiteX43" fmla="*/ 58366 w 1429966"/>
              <a:gd name="connsiteY43" fmla="*/ 184826 h 1099226"/>
              <a:gd name="connsiteX44" fmla="*/ 87549 w 1429966"/>
              <a:gd name="connsiteY44" fmla="*/ 165371 h 1099226"/>
              <a:gd name="connsiteX45" fmla="*/ 107004 w 1429966"/>
              <a:gd name="connsiteY45" fmla="*/ 107005 h 1099226"/>
              <a:gd name="connsiteX46" fmla="*/ 165370 w 1429966"/>
              <a:gd name="connsiteY46" fmla="*/ 77822 h 1099226"/>
              <a:gd name="connsiteX47" fmla="*/ 233464 w 1429966"/>
              <a:gd name="connsiteY47" fmla="*/ 58366 h 1099226"/>
              <a:gd name="connsiteX48" fmla="*/ 252919 w 1429966"/>
              <a:gd name="connsiteY48" fmla="*/ 48639 h 109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29966" h="1099226">
                <a:moveTo>
                  <a:pt x="175098" y="48639"/>
                </a:moveTo>
                <a:cubicBezTo>
                  <a:pt x="190879" y="46384"/>
                  <a:pt x="259168" y="39012"/>
                  <a:pt x="282102" y="29183"/>
                </a:cubicBezTo>
                <a:cubicBezTo>
                  <a:pt x="376153" y="-11124"/>
                  <a:pt x="238484" y="27929"/>
                  <a:pt x="350196" y="0"/>
                </a:cubicBezTo>
                <a:lnTo>
                  <a:pt x="1079770" y="9728"/>
                </a:lnTo>
                <a:cubicBezTo>
                  <a:pt x="1097875" y="10192"/>
                  <a:pt x="1125698" y="28546"/>
                  <a:pt x="1138136" y="38911"/>
                </a:cubicBezTo>
                <a:cubicBezTo>
                  <a:pt x="1148704" y="47718"/>
                  <a:pt x="1157591" y="58366"/>
                  <a:pt x="1167319" y="68094"/>
                </a:cubicBezTo>
                <a:cubicBezTo>
                  <a:pt x="1185748" y="123379"/>
                  <a:pt x="1169796" y="90026"/>
                  <a:pt x="1235413" y="155643"/>
                </a:cubicBezTo>
                <a:cubicBezTo>
                  <a:pt x="1304743" y="224973"/>
                  <a:pt x="1226057" y="150102"/>
                  <a:pt x="1293779" y="204281"/>
                </a:cubicBezTo>
                <a:cubicBezTo>
                  <a:pt x="1363084" y="259726"/>
                  <a:pt x="1252595" y="183312"/>
                  <a:pt x="1342417" y="243192"/>
                </a:cubicBezTo>
                <a:cubicBezTo>
                  <a:pt x="1398172" y="326826"/>
                  <a:pt x="1331326" y="221010"/>
                  <a:pt x="1371600" y="301558"/>
                </a:cubicBezTo>
                <a:cubicBezTo>
                  <a:pt x="1376828" y="312015"/>
                  <a:pt x="1385827" y="320284"/>
                  <a:pt x="1391055" y="330741"/>
                </a:cubicBezTo>
                <a:cubicBezTo>
                  <a:pt x="1399230" y="347092"/>
                  <a:pt x="1405833" y="383243"/>
                  <a:pt x="1410510" y="398834"/>
                </a:cubicBezTo>
                <a:cubicBezTo>
                  <a:pt x="1416403" y="418477"/>
                  <a:pt x="1429966" y="457200"/>
                  <a:pt x="1429966" y="457200"/>
                </a:cubicBezTo>
                <a:cubicBezTo>
                  <a:pt x="1426723" y="573932"/>
                  <a:pt x="1428558" y="690916"/>
                  <a:pt x="1420238" y="807396"/>
                </a:cubicBezTo>
                <a:cubicBezTo>
                  <a:pt x="1417311" y="848372"/>
                  <a:pt x="1395313" y="882380"/>
                  <a:pt x="1361872" y="904673"/>
                </a:cubicBezTo>
                <a:cubicBezTo>
                  <a:pt x="1342417" y="917643"/>
                  <a:pt x="1320039" y="927049"/>
                  <a:pt x="1303506" y="943583"/>
                </a:cubicBezTo>
                <a:cubicBezTo>
                  <a:pt x="1297021" y="950068"/>
                  <a:pt x="1291915" y="958320"/>
                  <a:pt x="1284051" y="963039"/>
                </a:cubicBezTo>
                <a:cubicBezTo>
                  <a:pt x="1273158" y="969575"/>
                  <a:pt x="1224430" y="979952"/>
                  <a:pt x="1215957" y="982494"/>
                </a:cubicBezTo>
                <a:cubicBezTo>
                  <a:pt x="1196314" y="988387"/>
                  <a:pt x="1177486" y="996975"/>
                  <a:pt x="1157591" y="1001949"/>
                </a:cubicBezTo>
                <a:cubicBezTo>
                  <a:pt x="1144621" y="1005192"/>
                  <a:pt x="1131486" y="1007835"/>
                  <a:pt x="1118681" y="1011677"/>
                </a:cubicBezTo>
                <a:cubicBezTo>
                  <a:pt x="1118646" y="1011687"/>
                  <a:pt x="1045741" y="1035990"/>
                  <a:pt x="1031132" y="1040860"/>
                </a:cubicBezTo>
                <a:cubicBezTo>
                  <a:pt x="1021404" y="1044103"/>
                  <a:pt x="1012004" y="1048577"/>
                  <a:pt x="1001949" y="1050588"/>
                </a:cubicBezTo>
                <a:cubicBezTo>
                  <a:pt x="985736" y="1053830"/>
                  <a:pt x="969261" y="1055965"/>
                  <a:pt x="953310" y="1060315"/>
                </a:cubicBezTo>
                <a:cubicBezTo>
                  <a:pt x="933525" y="1065711"/>
                  <a:pt x="915054" y="1075749"/>
                  <a:pt x="894945" y="1079771"/>
                </a:cubicBezTo>
                <a:cubicBezTo>
                  <a:pt x="836251" y="1091509"/>
                  <a:pt x="861992" y="1084269"/>
                  <a:pt x="817123" y="1099226"/>
                </a:cubicBezTo>
                <a:lnTo>
                  <a:pt x="515566" y="1089498"/>
                </a:lnTo>
                <a:cubicBezTo>
                  <a:pt x="486240" y="1088032"/>
                  <a:pt x="456809" y="1085529"/>
                  <a:pt x="428017" y="1079771"/>
                </a:cubicBezTo>
                <a:cubicBezTo>
                  <a:pt x="407907" y="1075749"/>
                  <a:pt x="389106" y="1066800"/>
                  <a:pt x="369651" y="1060315"/>
                </a:cubicBezTo>
                <a:lnTo>
                  <a:pt x="311285" y="1040860"/>
                </a:lnTo>
                <a:cubicBezTo>
                  <a:pt x="301557" y="1037617"/>
                  <a:pt x="290634" y="1036820"/>
                  <a:pt x="282102" y="1031132"/>
                </a:cubicBezTo>
                <a:cubicBezTo>
                  <a:pt x="272374" y="1024647"/>
                  <a:pt x="263603" y="1016425"/>
                  <a:pt x="252919" y="1011677"/>
                </a:cubicBezTo>
                <a:cubicBezTo>
                  <a:pt x="234179" y="1003348"/>
                  <a:pt x="214008" y="998707"/>
                  <a:pt x="194553" y="992222"/>
                </a:cubicBezTo>
                <a:cubicBezTo>
                  <a:pt x="184825" y="988979"/>
                  <a:pt x="173902" y="988182"/>
                  <a:pt x="165370" y="982494"/>
                </a:cubicBezTo>
                <a:cubicBezTo>
                  <a:pt x="75548" y="922614"/>
                  <a:pt x="186037" y="999028"/>
                  <a:pt x="116732" y="943583"/>
                </a:cubicBezTo>
                <a:cubicBezTo>
                  <a:pt x="55363" y="894487"/>
                  <a:pt x="115079" y="951656"/>
                  <a:pt x="68093" y="904673"/>
                </a:cubicBezTo>
                <a:cubicBezTo>
                  <a:pt x="64851" y="888460"/>
                  <a:pt x="62716" y="871985"/>
                  <a:pt x="58366" y="856034"/>
                </a:cubicBezTo>
                <a:cubicBezTo>
                  <a:pt x="52970" y="836249"/>
                  <a:pt x="45395" y="817123"/>
                  <a:pt x="38910" y="797668"/>
                </a:cubicBezTo>
                <a:lnTo>
                  <a:pt x="29183" y="768485"/>
                </a:lnTo>
                <a:cubicBezTo>
                  <a:pt x="25940" y="758757"/>
                  <a:pt x="21942" y="749250"/>
                  <a:pt x="19455" y="739302"/>
                </a:cubicBezTo>
                <a:cubicBezTo>
                  <a:pt x="7240" y="690444"/>
                  <a:pt x="13954" y="713075"/>
                  <a:pt x="0" y="671209"/>
                </a:cubicBezTo>
                <a:cubicBezTo>
                  <a:pt x="3242" y="538264"/>
                  <a:pt x="3689" y="405222"/>
                  <a:pt x="9727" y="272375"/>
                </a:cubicBezTo>
                <a:cubicBezTo>
                  <a:pt x="10193" y="262132"/>
                  <a:pt x="13767" y="251724"/>
                  <a:pt x="19455" y="243192"/>
                </a:cubicBezTo>
                <a:cubicBezTo>
                  <a:pt x="27086" y="231746"/>
                  <a:pt x="38910" y="223737"/>
                  <a:pt x="48638" y="214009"/>
                </a:cubicBezTo>
                <a:cubicBezTo>
                  <a:pt x="51881" y="204281"/>
                  <a:pt x="51960" y="192833"/>
                  <a:pt x="58366" y="184826"/>
                </a:cubicBezTo>
                <a:cubicBezTo>
                  <a:pt x="65669" y="175697"/>
                  <a:pt x="81353" y="175285"/>
                  <a:pt x="87549" y="165371"/>
                </a:cubicBezTo>
                <a:cubicBezTo>
                  <a:pt x="98418" y="147981"/>
                  <a:pt x="87549" y="113490"/>
                  <a:pt x="107004" y="107005"/>
                </a:cubicBezTo>
                <a:cubicBezTo>
                  <a:pt x="180357" y="82553"/>
                  <a:pt x="89940" y="115537"/>
                  <a:pt x="165370" y="77822"/>
                </a:cubicBezTo>
                <a:cubicBezTo>
                  <a:pt x="184107" y="68453"/>
                  <a:pt x="214762" y="64600"/>
                  <a:pt x="233464" y="58366"/>
                </a:cubicBezTo>
                <a:cubicBezTo>
                  <a:pt x="240342" y="56073"/>
                  <a:pt x="246434" y="51881"/>
                  <a:pt x="252919" y="486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434204" y="3532552"/>
            <a:ext cx="3313113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dirty="0">
                <a:latin typeface="Calibri" pitchFamily="34" charset="0"/>
              </a:rPr>
              <a:t>    Моделированием деятельности объектов управления занимается дисциплина </a:t>
            </a:r>
            <a:endParaRPr lang="ru-RU" sz="2000" dirty="0" smtClean="0">
              <a:latin typeface="Calibri" pitchFamily="34" charset="0"/>
            </a:endParaRPr>
          </a:p>
          <a:p>
            <a:pPr algn="ctr"/>
            <a:r>
              <a:rPr lang="ru-RU" sz="2000" dirty="0" smtClean="0">
                <a:latin typeface="Calibri" pitchFamily="34" charset="0"/>
              </a:rPr>
              <a:t>«</a:t>
            </a:r>
            <a:r>
              <a:rPr lang="ru-RU" sz="2000" b="1" dirty="0">
                <a:latin typeface="Calibri" pitchFamily="34" charset="0"/>
              </a:rPr>
              <a:t>Исследование операций</a:t>
            </a:r>
            <a:r>
              <a:rPr lang="ru-RU" sz="2000" dirty="0">
                <a:latin typeface="Calibri" pitchFamily="34" charset="0"/>
              </a:rPr>
              <a:t>»</a:t>
            </a:r>
          </a:p>
          <a:p>
            <a:endParaRPr lang="ru-RU" dirty="0">
              <a:latin typeface="Calibri" pitchFamily="34" charset="0"/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flipV="1">
            <a:off x="2676716" y="4019915"/>
            <a:ext cx="2757488" cy="46672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4133</TotalTime>
  <Words>5395</Words>
  <Application>Microsoft Office PowerPoint</Application>
  <PresentationFormat>Экран (4:3)</PresentationFormat>
  <Paragraphs>1106</Paragraphs>
  <Slides>50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2" baseType="lpstr">
      <vt:lpstr>ТемаФДО2016</vt:lpstr>
      <vt:lpstr>Формула</vt:lpstr>
      <vt:lpstr>Теория принятия решений</vt:lpstr>
      <vt:lpstr>Основная цель проведения вебинаров</vt:lpstr>
      <vt:lpstr> Моделирование задач исследования операций </vt:lpstr>
      <vt:lpstr> Моделирование задач исследования операций </vt:lpstr>
      <vt:lpstr>                   Система организационного управления</vt:lpstr>
      <vt:lpstr>Сравнить систему организационного управления с человеком</vt:lpstr>
      <vt:lpstr>Назначение системы организационного управления</vt:lpstr>
      <vt:lpstr>Место и роль исследования операций</vt:lpstr>
      <vt:lpstr>Место и роль теории принятия решений</vt:lpstr>
      <vt:lpstr>Субъективность задач принятия решений</vt:lpstr>
      <vt:lpstr>Схема процесса принятия решения</vt:lpstr>
      <vt:lpstr>  Методы генерации решений</vt:lpstr>
      <vt:lpstr>Классификация ЗПР</vt:lpstr>
      <vt:lpstr>Классификация методов  выбора решений</vt:lpstr>
      <vt:lpstr>Формальное описание задачи ПР</vt:lpstr>
      <vt:lpstr>Формальная постановка задачи</vt:lpstr>
      <vt:lpstr>Система предпочтений ЛПР в задачах принятия решений</vt:lpstr>
      <vt:lpstr>        Этапы  формализации процесса выбора решений</vt:lpstr>
      <vt:lpstr>Оценка альтернативных решений</vt:lpstr>
      <vt:lpstr>Тривиальные ЗПР</vt:lpstr>
      <vt:lpstr>Многокритериальные ЗПР в условиях определенности</vt:lpstr>
      <vt:lpstr>Способы решения многокритериальных   ЗПР</vt:lpstr>
      <vt:lpstr>Формализация системы предпочтений в задачах принятия решений</vt:lpstr>
      <vt:lpstr>Шкалы измерений объектов</vt:lpstr>
      <vt:lpstr>Вопрос</vt:lpstr>
      <vt:lpstr>Проблемы решения задач векторной оптимизации</vt:lpstr>
      <vt:lpstr>Многокритериальная ЗПР в условиях определенности</vt:lpstr>
      <vt:lpstr>Решение ЗПР по критериям  К1 «Стоимость» и К2 «Время»</vt:lpstr>
      <vt:lpstr>Оценка решений по критериям</vt:lpstr>
      <vt:lpstr>Компромиссная область решений</vt:lpstr>
      <vt:lpstr>Определение компромиссной области решений (множества Парето)</vt:lpstr>
      <vt:lpstr>Способы нормировки критериев</vt:lpstr>
      <vt:lpstr> Схемы выбора компромиссного решения </vt:lpstr>
      <vt:lpstr>Сведение многокритериальной задачи   к однокритериальной</vt:lpstr>
      <vt:lpstr>Сведение двухкритериальной ТЗЛП  к однокритериальной ЗЛП</vt:lpstr>
      <vt:lpstr>Выделение главного критерия</vt:lpstr>
      <vt:lpstr>Модель многокритериальной ЗПР методом выделения  гл. критерия</vt:lpstr>
      <vt:lpstr>Решение многокритериальной ЗПР методом выделения  гл. критерия</vt:lpstr>
      <vt:lpstr>Определение компромиссной области решений (множества Парето)</vt:lpstr>
      <vt:lpstr>Задание 1</vt:lpstr>
      <vt:lpstr>Задание 1 (шаги решения)</vt:lpstr>
      <vt:lpstr>Задание 1 (решение)</vt:lpstr>
      <vt:lpstr>Метод последовательных уступок</vt:lpstr>
      <vt:lpstr>Задание 2</vt:lpstr>
      <vt:lpstr>Задание 2 (шаги решения)</vt:lpstr>
      <vt:lpstr>Задание 2 (шаг1)</vt:lpstr>
      <vt:lpstr>Задание 2 (шаг2)</vt:lpstr>
      <vt:lpstr>Задание на нормировку критериев</vt:lpstr>
      <vt:lpstr>Тема 2: Задачи принятия решений на языке бинарных отношений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tlp</cp:lastModifiedBy>
  <cp:revision>299</cp:revision>
  <dcterms:created xsi:type="dcterms:W3CDTF">2017-01-25T04:02:20Z</dcterms:created>
  <dcterms:modified xsi:type="dcterms:W3CDTF">2019-04-11T03:06:29Z</dcterms:modified>
</cp:coreProperties>
</file>