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sldIdLst>
    <p:sldId id="256" r:id="rId2"/>
    <p:sldId id="258" r:id="rId3"/>
    <p:sldId id="259" r:id="rId4"/>
    <p:sldId id="309" r:id="rId5"/>
    <p:sldId id="310" r:id="rId6"/>
    <p:sldId id="311" r:id="rId7"/>
    <p:sldId id="313" r:id="rId8"/>
    <p:sldId id="312" r:id="rId9"/>
    <p:sldId id="314" r:id="rId10"/>
    <p:sldId id="316" r:id="rId11"/>
    <p:sldId id="317" r:id="rId12"/>
    <p:sldId id="346" r:id="rId13"/>
    <p:sldId id="34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44" r:id="rId25"/>
    <p:sldId id="345" r:id="rId26"/>
    <p:sldId id="328" r:id="rId27"/>
    <p:sldId id="329" r:id="rId28"/>
    <p:sldId id="331" r:id="rId29"/>
    <p:sldId id="330" r:id="rId30"/>
    <p:sldId id="342" r:id="rId31"/>
    <p:sldId id="332" r:id="rId32"/>
    <p:sldId id="341" r:id="rId33"/>
    <p:sldId id="334" r:id="rId34"/>
    <p:sldId id="335" r:id="rId35"/>
    <p:sldId id="336" r:id="rId36"/>
    <p:sldId id="338" r:id="rId37"/>
    <p:sldId id="343" r:id="rId38"/>
    <p:sldId id="307" r:id="rId39"/>
    <p:sldId id="308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7459" autoAdjust="0"/>
  </p:normalViewPr>
  <p:slideViewPr>
    <p:cSldViewPr>
      <p:cViewPr>
        <p:scale>
          <a:sx n="100" d="100"/>
          <a:sy n="100" d="100"/>
        </p:scale>
        <p:origin x="-27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pPr/>
              <a:t>15.03.2019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26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26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85FC0-4CA6-456E-8636-B18155AA1D0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1342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8" r:id="rId23"/>
    <p:sldLayoutId id="2147484049" r:id="rId2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77.png"/><Relationship Id="rId3" Type="http://schemas.openxmlformats.org/officeDocument/2006/relationships/image" Target="../media/image22.wmf"/><Relationship Id="rId7" Type="http://schemas.openxmlformats.org/officeDocument/2006/relationships/image" Target="../media/image710.png"/><Relationship Id="rId12" Type="http://schemas.openxmlformats.org/officeDocument/2006/relationships/image" Target="../media/image76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11" Type="http://schemas.openxmlformats.org/officeDocument/2006/relationships/image" Target="../media/image750.png"/><Relationship Id="rId5" Type="http://schemas.openxmlformats.org/officeDocument/2006/relationships/image" Target="../media/image690.png"/><Relationship Id="rId10" Type="http://schemas.openxmlformats.org/officeDocument/2006/relationships/image" Target="../media/image24.wmf"/><Relationship Id="rId4" Type="http://schemas.openxmlformats.org/officeDocument/2006/relationships/image" Target="../media/image23.emf"/><Relationship Id="rId9" Type="http://schemas.openxmlformats.org/officeDocument/2006/relationships/image" Target="../media/image730.png"/><Relationship Id="rId1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25.wmf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26.wmf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0.png"/><Relationship Id="rId4" Type="http://schemas.openxmlformats.org/officeDocument/2006/relationships/image" Target="../media/image6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1.png"/><Relationship Id="rId13" Type="http://schemas.openxmlformats.org/officeDocument/2006/relationships/image" Target="../media/image113.png"/><Relationship Id="rId3" Type="http://schemas.openxmlformats.org/officeDocument/2006/relationships/image" Target="../media/image1031.png"/><Relationship Id="rId7" Type="http://schemas.openxmlformats.org/officeDocument/2006/relationships/image" Target="../media/image1070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21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1.png"/><Relationship Id="rId11" Type="http://schemas.openxmlformats.org/officeDocument/2006/relationships/image" Target="../media/image111.png"/><Relationship Id="rId5" Type="http://schemas.openxmlformats.org/officeDocument/2006/relationships/image" Target="../media/image1051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1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5" Type="http://schemas.openxmlformats.org/officeDocument/2006/relationships/image" Target="../media/image1050.png"/><Relationship Id="rId4" Type="http://schemas.openxmlformats.org/officeDocument/2006/relationships/image" Target="../media/image10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0.png"/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7" Type="http://schemas.openxmlformats.org/officeDocument/2006/relationships/image" Target="../media/image121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6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emf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wmf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10" Type="http://schemas.openxmlformats.org/officeDocument/2006/relationships/image" Target="../media/image21.png"/><Relationship Id="rId4" Type="http://schemas.openxmlformats.org/officeDocument/2006/relationships/image" Target="../media/image19.wmf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9.wmf"/><Relationship Id="rId7" Type="http://schemas.openxmlformats.org/officeDocument/2006/relationships/image" Target="../media/image30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340768"/>
            <a:ext cx="5904656" cy="1584176"/>
          </a:xfrm>
        </p:spPr>
        <p:txBody>
          <a:bodyPr/>
          <a:lstStyle/>
          <a:p>
            <a:r>
              <a:rPr lang="ru-RU" dirty="0" smtClean="0"/>
              <a:t>Теория принятия решений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43174" y="2857496"/>
            <a:ext cx="5961274" cy="1552033"/>
          </a:xfrm>
        </p:spPr>
        <p:txBody>
          <a:bodyPr/>
          <a:lstStyle/>
          <a:p>
            <a:r>
              <a:rPr lang="ru-RU" dirty="0"/>
              <a:t>Задачи принятия решений на языке бинарных отношений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971600" y="5229200"/>
            <a:ext cx="7920880" cy="792088"/>
          </a:xfrm>
        </p:spPr>
        <p:txBody>
          <a:bodyPr/>
          <a:lstStyle/>
          <a:p>
            <a:r>
              <a:rPr lang="ru-RU" sz="2400" dirty="0" err="1"/>
              <a:t>Турунтаев</a:t>
            </a:r>
            <a:r>
              <a:rPr lang="ru-RU" sz="2400" dirty="0"/>
              <a:t> Леонид Петрович, к.т.н., доцент кафедры автоматизации обработки информации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8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97768"/>
                <a:ext cx="7452320" cy="1070992"/>
              </a:xfrm>
            </p:spPr>
            <p:txBody>
              <a:bodyPr/>
              <a:lstStyle/>
              <a:p>
                <a:r>
                  <a:rPr lang="ru-RU" dirty="0" smtClean="0"/>
                  <a:t>Отношение </a:t>
                </a:r>
                <a:r>
                  <a:rPr lang="ru-RU" dirty="0" err="1" smtClean="0"/>
                  <a:t>Подиновского</a:t>
                </a:r>
                <a:r>
                  <a:rPr lang="ru-RU" dirty="0" smtClean="0"/>
                  <a:t> для </a:t>
                </a:r>
                <a:r>
                  <a:rPr lang="ru-RU" dirty="0" err="1" smtClean="0"/>
                  <a:t>равноважных</a:t>
                </a:r>
                <a:r>
                  <a:rPr lang="ru-RU" dirty="0" smtClean="0"/>
                  <a:t> критериев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а</m:t>
                        </m:r>
                      </m:sub>
                      <m:sup>
                        <m:r>
                          <a:rPr lang="ru-RU" b="1" i="1" smtClean="0">
                            <a:latin typeface="Cambria Math"/>
                          </a:rPr>
                          <m:t>п</m:t>
                        </m:r>
                      </m:sup>
                    </m:sSubSup>
                    <m:r>
                      <a:rPr lang="ru-RU" b="1" i="1" smtClean="0">
                        <a:latin typeface="Cambria Math"/>
                      </a:rPr>
                      <m:t> ,  </m:t>
                    </m:r>
                    <m:sSubSup>
                      <m:sSubSupPr>
                        <m:ctrlPr>
                          <a:rPr lang="ru-RU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а</m:t>
                        </m:r>
                      </m:sub>
                      <m:sup>
                        <m:r>
                          <a:rPr lang="ru-RU" b="1" i="1" smtClean="0">
                            <a:latin typeface="Cambria Math"/>
                          </a:rPr>
                          <m:t>п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97768"/>
                <a:ext cx="7452320" cy="1070992"/>
              </a:xfrm>
              <a:blipFill rotWithShape="1">
                <a:blip r:embed="rId3"/>
                <a:stretch>
                  <a:fillRect l="-2619" t="-14205" b="-306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95536" y="1700808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а) для </a:t>
            </a:r>
            <a:r>
              <a:rPr lang="ru-RU" dirty="0" err="1"/>
              <a:t>равноважных</a:t>
            </a:r>
            <a:r>
              <a:rPr lang="ru-RU" dirty="0"/>
              <a:t> критериев имеет место отношения предпочтения  и эквивалентности  по </a:t>
            </a:r>
            <a:r>
              <a:rPr lang="ru-RU" dirty="0" err="1"/>
              <a:t>Подиновскому</a:t>
            </a:r>
            <a:r>
              <a:rPr lang="ru-RU" dirty="0"/>
              <a:t>: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75656" y="2348880"/>
                <a:ext cx="4227884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sSubSup>
                        <m:sSub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ru-RU" sz="2400" b="1" i="1">
                              <a:latin typeface="Cambria Math"/>
                            </a:rPr>
                            <m:t>а</m:t>
                          </m:r>
                        </m:sub>
                        <m:sup>
                          <m:r>
                            <a:rPr lang="ru-RU" sz="2400" b="1" i="1">
                              <a:latin typeface="Cambria Math"/>
                            </a:rPr>
                            <m:t>п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&gt;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348880"/>
                <a:ext cx="4227884" cy="11005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96616" y="3526793"/>
                <a:ext cx="4227884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sSubSup>
                        <m:sSub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ru-RU" sz="2400" b="1" i="1">
                              <a:latin typeface="Cambria Math"/>
                            </a:rPr>
                            <m:t>а</m:t>
                          </m:r>
                        </m:sub>
                        <m:sup>
                          <m:r>
                            <a:rPr lang="ru-RU" sz="2400" b="1" i="1">
                              <a:latin typeface="Cambria Math"/>
                            </a:rPr>
                            <m:t>п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16" y="3526793"/>
                <a:ext cx="4227884" cy="110055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454659" y="5234858"/>
            <a:ext cx="3723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800" b="1" dirty="0"/>
          </a:p>
          <a:p>
            <a:r>
              <a:rPr lang="ru-RU" dirty="0" smtClean="0"/>
              <a:t>Сравнивая </a:t>
            </a:r>
            <a:r>
              <a:rPr lang="ru-RU" dirty="0"/>
              <a:t>попарно критерии для всех альтернатив, </a:t>
            </a:r>
            <a:r>
              <a:rPr lang="ru-RU" dirty="0" smtClean="0"/>
              <a:t>получим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6647980" y="4921856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089347" y="4885852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538486" y="5708644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241829" y="4809198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829" y="4809198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7552664" y="5780652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664" y="5780652"/>
                <a:ext cx="38183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8172400" y="4863785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4863785"/>
                <a:ext cx="38664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>
            <a:off x="6881039" y="4964581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756645" y="5079819"/>
            <a:ext cx="717004" cy="627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7714258" y="5112847"/>
            <a:ext cx="302798" cy="5067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1459" y="4957860"/>
                <a:ext cx="184379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Пример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  <m:r>
                        <a:rPr lang="en-US" b="1" i="1" smtClean="0">
                          <a:latin typeface="Cambria Math"/>
                        </a:rPr>
                        <m:t>=(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 smtClean="0"/>
              </a:p>
              <a:p>
                <a:endParaRPr lang="ru-RU" sz="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59" y="4957860"/>
                <a:ext cx="1843794" cy="1323439"/>
              </a:xfrm>
              <a:prstGeom prst="rect">
                <a:avLst/>
              </a:prstGeom>
              <a:blipFill rotWithShape="1">
                <a:blip r:embed="rId9"/>
                <a:stretch>
                  <a:fillRect l="-2980" t="-23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8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97768"/>
                <a:ext cx="7452320" cy="1070992"/>
              </a:xfrm>
            </p:spPr>
            <p:txBody>
              <a:bodyPr/>
              <a:lstStyle/>
              <a:p>
                <a:r>
                  <a:rPr lang="ru-RU" dirty="0" smtClean="0"/>
                  <a:t>Отношение </a:t>
                </a:r>
                <a:r>
                  <a:rPr lang="ru-RU" dirty="0" err="1" smtClean="0"/>
                  <a:t>Подиновского</a:t>
                </a:r>
                <a:r>
                  <a:rPr lang="ru-RU" dirty="0" smtClean="0"/>
                  <a:t> для </a:t>
                </a:r>
                <a:r>
                  <a:rPr lang="ru-RU" dirty="0" err="1" smtClean="0"/>
                  <a:t>ра</a:t>
                </a:r>
                <a:r>
                  <a:rPr lang="ru-RU" dirty="0" err="1"/>
                  <a:t>з</a:t>
                </a:r>
                <a:r>
                  <a:rPr lang="ru-RU" dirty="0" err="1" smtClean="0"/>
                  <a:t>новажных</a:t>
                </a:r>
                <a:r>
                  <a:rPr lang="ru-RU" dirty="0" smtClean="0"/>
                  <a:t> критериев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б</m:t>
                        </m:r>
                      </m:sub>
                      <m:sup>
                        <m:r>
                          <a:rPr lang="ru-RU" b="1" i="1" smtClean="0">
                            <a:latin typeface="Cambria Math"/>
                          </a:rPr>
                          <m:t>п</m:t>
                        </m:r>
                      </m:sup>
                    </m:sSubSup>
                    <m:r>
                      <a:rPr lang="ru-RU" b="1" i="1" smtClean="0">
                        <a:latin typeface="Cambria Math"/>
                      </a:rPr>
                      <m:t> ,  </m:t>
                    </m:r>
                    <m:sSubSup>
                      <m:sSubSupPr>
                        <m:ctrlPr>
                          <a:rPr lang="ru-RU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б</m:t>
                        </m:r>
                      </m:sub>
                      <m:sup>
                        <m:r>
                          <a:rPr lang="ru-RU" b="1" i="1" smtClean="0">
                            <a:latin typeface="Cambria Math"/>
                          </a:rPr>
                          <m:t>п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97768"/>
                <a:ext cx="7452320" cy="1070992"/>
              </a:xfrm>
              <a:blipFill rotWithShape="1">
                <a:blip r:embed="rId3"/>
                <a:stretch>
                  <a:fillRect l="-2619" t="-14205" b="-3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5536" y="1700808"/>
                <a:ext cx="80648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б)  </a:t>
                </a:r>
                <a:r>
                  <a:rPr lang="ru-RU" dirty="0"/>
                  <a:t>для </a:t>
                </a:r>
                <a:r>
                  <a:rPr lang="ru-RU" dirty="0" err="1"/>
                  <a:t>разноважных</a:t>
                </a:r>
                <a:r>
                  <a:rPr lang="ru-RU" dirty="0"/>
                  <a:t> критериев (пусть упорядочены по убыванию </a:t>
                </a:r>
                <a:r>
                  <a:rPr lang="ru-RU" dirty="0" smtClean="0"/>
                  <a:t>важности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≽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≽…≽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) </a:t>
                </a:r>
                <a:r>
                  <a:rPr lang="ru-RU" dirty="0"/>
                  <a:t>имеет место отношения: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00808"/>
                <a:ext cx="806489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680" t="-33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2276872"/>
                <a:ext cx="7670958" cy="96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sSubSup>
                        <m:sSubSupPr>
                          <m:ctrlPr>
                            <a:rPr lang="ru-RU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ru-RU" sz="2000" b="1" i="1" smtClean="0">
                              <a:latin typeface="Cambria Math"/>
                            </a:rPr>
                            <m:t>б</m:t>
                          </m:r>
                        </m:sub>
                        <m:sup>
                          <m:r>
                            <a:rPr lang="ru-RU" sz="2000" b="1" i="1">
                              <a:latin typeface="Cambria Math"/>
                            </a:rPr>
                            <m:t>п</m:t>
                          </m:r>
                        </m:sup>
                      </m:sSubSup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⇒(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≥</m:t>
                          </m:r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</m:e>
                          </m:nary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1,..,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)⋀(∃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𝑙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76872"/>
                <a:ext cx="7670958" cy="9640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71601" y="3526793"/>
                <a:ext cx="5206630" cy="96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sSubSup>
                        <m:sSubSupPr>
                          <m:ctrlPr>
                            <a:rPr lang="ru-RU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ru-RU" sz="2000" b="1" i="1" smtClean="0">
                              <a:latin typeface="Cambria Math"/>
                            </a:rPr>
                            <m:t>б</m:t>
                          </m:r>
                        </m:sub>
                        <m:sup>
                          <m:r>
                            <a:rPr lang="ru-RU" sz="2000" b="1" i="1">
                              <a:latin typeface="Cambria Math"/>
                            </a:rPr>
                            <m:t>п</m:t>
                          </m:r>
                        </m:sup>
                      </m:sSubSup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</m:e>
                          </m:nary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1,..,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1" y="3526793"/>
                <a:ext cx="5206630" cy="9640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3528" y="4860331"/>
                <a:ext cx="184379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Пример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  <m:r>
                        <a:rPr lang="en-US" b="1" i="1" smtClean="0">
                          <a:latin typeface="Cambria Math"/>
                        </a:rPr>
                        <m:t>=(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 smtClean="0"/>
              </a:p>
              <a:p>
                <a:endParaRPr lang="ru-RU" sz="8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860331"/>
                <a:ext cx="1843794" cy="1323439"/>
              </a:xfrm>
              <a:prstGeom prst="rect">
                <a:avLst/>
              </a:prstGeom>
              <a:blipFill rotWithShape="1">
                <a:blip r:embed="rId7"/>
                <a:stretch>
                  <a:fillRect l="-2640" t="-23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Овал 10"/>
          <p:cNvSpPr/>
          <p:nvPr/>
        </p:nvSpPr>
        <p:spPr>
          <a:xfrm>
            <a:off x="5796136" y="5337212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377423" y="5337212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92210" y="6229762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375870" y="5337385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70" y="5337385"/>
                <a:ext cx="38183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6309227" y="6146376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27" y="6146376"/>
                <a:ext cx="38183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7445259" y="5323864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259" y="5323864"/>
                <a:ext cx="386644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>
            <a:off x="6107920" y="537321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974059" y="5482796"/>
            <a:ext cx="717004" cy="627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67744" y="5101441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Сравнивая попарно критерии для всех альтернатив, получим</a:t>
            </a:r>
          </a:p>
          <a:p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6878377" y="5508530"/>
            <a:ext cx="429927" cy="60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 </a:t>
            </a:r>
            <a:r>
              <a:rPr lang="ru-RU" dirty="0" smtClean="0"/>
              <a:t>отношениям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483226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Предлагается построить аэропорт недалеко от города в одном из трех возможных мест расположения: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dirty="0"/>
                  <a:t>. Оценка вариантов постройки аэропорта производилась по трем критериям: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/>
                  <a:t> – стоимость постройки;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/>
                  <a:t> – время в пути до центра города;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dirty="0"/>
                  <a:t> – количество людей, подвергающихся шумовым </a:t>
                </a:r>
                <a:r>
                  <a:rPr lang="ru-RU" dirty="0" smtClean="0"/>
                  <a:t>воздействиям. </a:t>
                </a:r>
              </a:p>
              <a:p>
                <a:r>
                  <a:rPr lang="ru-RU" dirty="0" smtClean="0"/>
                  <a:t>Оценки альтернатив по критериям приведены в таблице. Установите на множестве альтернатив Мажоритарное отношение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3226"/>
                <a:ext cx="9144000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533" t="-1497" r="-400" b="-3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861484"/>
                  </p:ext>
                </p:extLst>
              </p:nvPr>
            </p:nvGraphicFramePr>
            <p:xfrm>
              <a:off x="251520" y="4281160"/>
              <a:ext cx="4320480" cy="155573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070821"/>
                    <a:gridCol w="1161427"/>
                    <a:gridCol w="960024"/>
                    <a:gridCol w="1128208"/>
                  </a:tblGrid>
                  <a:tr h="73277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(</a:t>
                          </a:r>
                          <a:r>
                            <a:rPr lang="ru-RU" sz="1800" b="1" dirty="0" err="1">
                              <a:effectLst/>
                            </a:rPr>
                            <a:t>млн.руб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(мин.)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</a:t>
                          </a:r>
                          <a:r>
                            <a:rPr lang="ru-RU" sz="1800" b="1" dirty="0" err="1">
                              <a:effectLst/>
                            </a:rPr>
                            <a:t>тыс.чел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619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619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619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861484"/>
                  </p:ext>
                </p:extLst>
              </p:nvPr>
            </p:nvGraphicFramePr>
            <p:xfrm>
              <a:off x="251520" y="4281160"/>
              <a:ext cx="4320480" cy="155573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070821"/>
                    <a:gridCol w="1161427"/>
                    <a:gridCol w="960024"/>
                    <a:gridCol w="1128208"/>
                  </a:tblGrid>
                  <a:tr h="73277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2632" r="-180526" b="-1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1646" r="-117089" b="-1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83243" b="-132500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66667" r="-302841" b="-2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66667" r="-302841" b="-1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466667" r="-302841" b="-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993708"/>
                  </p:ext>
                </p:extLst>
              </p:nvPr>
            </p:nvGraphicFramePr>
            <p:xfrm>
              <a:off x="7092280" y="4314170"/>
              <a:ext cx="18002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12771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127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127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127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1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993708"/>
                  </p:ext>
                </p:extLst>
              </p:nvPr>
            </p:nvGraphicFramePr>
            <p:xfrm>
              <a:off x="7092280" y="4314170"/>
              <a:ext cx="18002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1667" r="-2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1667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1667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1667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1667" r="-3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1667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1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25235"/>
                  </p:ext>
                </p:extLst>
              </p:nvPr>
            </p:nvGraphicFramePr>
            <p:xfrm>
              <a:off x="5076056" y="4294316"/>
              <a:ext cx="18002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12771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127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1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127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127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25235"/>
                  </p:ext>
                </p:extLst>
              </p:nvPr>
            </p:nvGraphicFramePr>
            <p:xfrm>
              <a:off x="5076056" y="4294316"/>
              <a:ext cx="18002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351" r="-198649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4110" r="-10137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000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100000" r="-29864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1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200000" r="-298649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300000" r="-29864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5796136" y="355490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Варианты ответов: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39118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637462" y="39249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72716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исходных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0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Решение </a:t>
                </a:r>
                <a:r>
                  <a:rPr lang="ru-RU" dirty="0"/>
                  <a:t>по </a:t>
                </a:r>
                <a:r>
                  <a:rPr lang="ru-RU" dirty="0" smtClean="0"/>
                  <a:t>отношению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b="0" i="1">
                            <a:latin typeface="Cambria Math"/>
                          </a:rPr>
                          <m:t>Р</m:t>
                        </m:r>
                      </m:e>
                      <m:sup>
                        <m:r>
                          <a:rPr lang="ru-RU" b="0" i="1">
                            <a:latin typeface="Cambria Math"/>
                          </a:rPr>
                          <m:t>м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790" b="-5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8812534"/>
                  </p:ext>
                </p:extLst>
              </p:nvPr>
            </p:nvGraphicFramePr>
            <p:xfrm>
              <a:off x="323528" y="2183839"/>
              <a:ext cx="4320480" cy="155573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070821"/>
                    <a:gridCol w="1161427"/>
                    <a:gridCol w="960024"/>
                    <a:gridCol w="1128208"/>
                  </a:tblGrid>
                  <a:tr h="73277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(</a:t>
                          </a:r>
                          <a:r>
                            <a:rPr lang="ru-RU" sz="1800" b="1" dirty="0" err="1">
                              <a:effectLst/>
                            </a:rPr>
                            <a:t>млн.руб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(мин.)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</a:t>
                          </a:r>
                          <a:r>
                            <a:rPr lang="ru-RU" sz="1800" b="1" dirty="0" err="1">
                              <a:effectLst/>
                            </a:rPr>
                            <a:t>тыс.чел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619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619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619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8812534"/>
                  </p:ext>
                </p:extLst>
              </p:nvPr>
            </p:nvGraphicFramePr>
            <p:xfrm>
              <a:off x="323528" y="2183839"/>
              <a:ext cx="4320480" cy="155573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070821"/>
                    <a:gridCol w="1161427"/>
                    <a:gridCol w="960024"/>
                    <a:gridCol w="1128208"/>
                  </a:tblGrid>
                  <a:tr h="73277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2632" r="-180526" b="-1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1646" r="-117089" b="-1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83243" b="-132500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66667" r="-302841" b="-2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66667" r="-302841" b="-1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466667" r="-302841" b="-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8384657"/>
                  </p:ext>
                </p:extLst>
              </p:nvPr>
            </p:nvGraphicFramePr>
            <p:xfrm>
              <a:off x="4745732" y="4285595"/>
              <a:ext cx="18002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12771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127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1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127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127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8384657"/>
                  </p:ext>
                </p:extLst>
              </p:nvPr>
            </p:nvGraphicFramePr>
            <p:xfrm>
              <a:off x="4745732" y="4285595"/>
              <a:ext cx="18002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r="-2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0000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1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0000" r="-3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0000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 smtClean="0"/>
                            <a:t>0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5796136" y="355490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39118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94234" y="170080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исходных данных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84118" y="2204864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примере, чем  меньше оценка по критериям, тем предпочтительнее альтернатива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5075" y="4807572"/>
                <a:ext cx="3510233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𝟑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𝒛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&gt;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⇒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ru-RU" b="1" i="1">
                                  <a:latin typeface="Cambria Math"/>
                                </a:rPr>
                                <m:t>м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75" y="4807572"/>
                <a:ext cx="3510233" cy="8695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3048" y="3935253"/>
                <a:ext cx="4014289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𝟑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⇒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M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48" y="3935253"/>
                <a:ext cx="4014289" cy="86953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5071" y="5677105"/>
                <a:ext cx="4014289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𝟑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𝒛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⇒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𝒚</m:t>
                          </m:r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M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𝒛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1" y="5677105"/>
                <a:ext cx="4014289" cy="86953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вал 15"/>
          <p:cNvSpPr/>
          <p:nvPr/>
        </p:nvSpPr>
        <p:spPr>
          <a:xfrm>
            <a:off x="7254318" y="4281160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458122" y="4288832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7956376" y="5233457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6817436" y="4382929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436" y="4382929"/>
                <a:ext cx="38183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8501205" y="4435454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205" y="4435454"/>
                <a:ext cx="38664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7540235" y="5492439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235" y="5492439"/>
                <a:ext cx="38183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 стрелкой 21"/>
          <p:cNvCxnSpPr/>
          <p:nvPr/>
        </p:nvCxnSpPr>
        <p:spPr>
          <a:xfrm flipV="1">
            <a:off x="7452320" y="4317164"/>
            <a:ext cx="936104" cy="7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Метод порогов несравнимости «ЭЛЕКТРА»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Данная группа </a:t>
            </a:r>
            <a:r>
              <a:rPr lang="ru-RU" sz="2400" dirty="0" smtClean="0"/>
              <a:t>методов, предложенны</a:t>
            </a:r>
            <a:r>
              <a:rPr lang="ru-RU" sz="2400" dirty="0"/>
              <a:t>х</a:t>
            </a:r>
            <a:r>
              <a:rPr lang="ru-RU" sz="2400" dirty="0" smtClean="0"/>
              <a:t> </a:t>
            </a:r>
            <a:r>
              <a:rPr lang="ru-RU" sz="2400" dirty="0"/>
              <a:t>впервые во Франции профессором </a:t>
            </a:r>
            <a:r>
              <a:rPr lang="ru-RU" sz="2400" dirty="0" err="1"/>
              <a:t>Б.Руа</a:t>
            </a:r>
            <a:r>
              <a:rPr lang="ru-RU" sz="2400" dirty="0"/>
              <a:t> и его </a:t>
            </a:r>
            <a:r>
              <a:rPr lang="ru-RU" sz="2400" dirty="0" smtClean="0"/>
              <a:t>сотрудниками, базируется при выборе  предпочтительности одной из пары </a:t>
            </a:r>
            <a:r>
              <a:rPr lang="ru-RU" sz="2400" dirty="0"/>
              <a:t>альтернатив </a:t>
            </a:r>
            <a:r>
              <a:rPr lang="ru-RU" sz="2400" dirty="0" smtClean="0"/>
              <a:t>на  оговорках: с одной стороны я согласен, что она не хуже, но с другой стороны и не согласен. Выражение этих высказываний при попарном сравнении альтернатив по совокупности критериев отражается в методе через индексы согласия и несогласия.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79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метода ЭЛЕКТРА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1484784"/>
                <a:ext cx="9036496" cy="5329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 методе «ЭЛЕКТРА» разработана </a:t>
                </a:r>
                <a:r>
                  <a:rPr lang="ru-RU" dirty="0"/>
                  <a:t>процедура </a:t>
                </a:r>
                <a:r>
                  <a:rPr lang="ru-RU" dirty="0" smtClean="0"/>
                  <a:t>многокритериального </a:t>
                </a:r>
                <a:r>
                  <a:rPr lang="ru-RU" dirty="0"/>
                  <a:t>выбора наиболее предпочтительных объектов, включающая следующие этапы. </a:t>
                </a:r>
                <a:endParaRPr lang="ru-RU" dirty="0" smtClean="0"/>
              </a:p>
              <a:p>
                <a:endParaRPr lang="ru-RU" sz="800" dirty="0"/>
              </a:p>
              <a:p>
                <a:r>
                  <a:rPr lang="ru-RU" b="1" dirty="0"/>
                  <a:t>1. </a:t>
                </a:r>
                <a:r>
                  <a:rPr lang="ru-RU" dirty="0"/>
                  <a:t>Для каждого из критериев вводится дискретная шкала возможных значений этого критерия, весовые коэффициенты критериев.</a:t>
                </a:r>
              </a:p>
              <a:p>
                <a:endParaRPr lang="ru-RU" sz="900" dirty="0" smtClean="0"/>
              </a:p>
              <a:p>
                <a:r>
                  <a:rPr lang="ru-RU" b="1" dirty="0" smtClean="0"/>
                  <a:t>2</a:t>
                </a:r>
                <a:r>
                  <a:rPr lang="ru-RU" b="1" dirty="0"/>
                  <a:t>. </a:t>
                </a:r>
                <a:r>
                  <a:rPr lang="ru-RU" dirty="0"/>
                  <a:t>Для каждого из критериев строится граф, вершинами которого являются отдельные объекты множества, а дуги указывают на отношение доминирования между объектами в соответствии с данным критерием</a:t>
                </a:r>
                <a:r>
                  <a:rPr lang="ru-RU" dirty="0" smtClean="0"/>
                  <a:t>.</a:t>
                </a:r>
              </a:p>
              <a:p>
                <a:endParaRPr lang="ru-RU" sz="900" dirty="0"/>
              </a:p>
              <a:p>
                <a:r>
                  <a:rPr lang="ru-RU" b="1" dirty="0"/>
                  <a:t>3. </a:t>
                </a:r>
                <a:r>
                  <a:rPr lang="ru-RU" dirty="0"/>
                  <a:t>С учетом важности критериев и предпочтительности объектов вычисляются матрицы значений специальных коэффициентов, называемых индексами согласия и несогласия</a:t>
                </a:r>
                <a:r>
                  <a:rPr lang="ru-RU" dirty="0" smtClean="0"/>
                  <a:t>.</a:t>
                </a:r>
              </a:p>
              <a:p>
                <a:endParaRPr lang="ru-RU" sz="800" dirty="0"/>
              </a:p>
              <a:p>
                <a:r>
                  <a:rPr lang="ru-RU" b="1" dirty="0"/>
                  <a:t>4. </a:t>
                </a:r>
                <a:r>
                  <a:rPr lang="ru-RU" dirty="0"/>
                  <a:t>Для каждой пары </a:t>
                </a:r>
                <a:r>
                  <a:rPr lang="ru-RU" dirty="0" smtClean="0"/>
                  <a:t>объектов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ru-RU" b="1" dirty="0" smtClean="0"/>
                  <a:t>  </a:t>
                </a:r>
                <a:r>
                  <a:rPr lang="ru-RU" dirty="0"/>
                  <a:t>считается установленным отношение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ru-RU" b="1" i="1" smtClean="0">
                            <a:latin typeface="Cambria Math"/>
                          </a:rPr>
                          <m:t>Е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ru-RU" dirty="0" smtClean="0"/>
                  <a:t>превосходства, </a:t>
                </a:r>
                <a:r>
                  <a:rPr lang="ru-RU" dirty="0"/>
                  <a:t>если значение соответствующего индекса согласия больше некоторого порогового значения, а индекс несогласия — меньше соответствующего порогового значения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Строится </a:t>
                </a:r>
                <a:r>
                  <a:rPr lang="ru-RU" dirty="0"/>
                  <a:t>обобщенный граф превосходства, структура которого зависит от выбранных пороговых значений.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84784"/>
                <a:ext cx="9036496" cy="5329472"/>
              </a:xfrm>
              <a:prstGeom prst="rect">
                <a:avLst/>
              </a:prstGeom>
              <a:blipFill rotWithShape="1">
                <a:blip r:embed="rId2"/>
                <a:stretch>
                  <a:fillRect l="-607" t="-572" r="-2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29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ЭЛЕКТРА </a:t>
            </a:r>
            <a:r>
              <a:rPr lang="en-US" dirty="0" smtClean="0"/>
              <a:t>I (</a:t>
            </a:r>
            <a:r>
              <a:rPr lang="ru-RU" dirty="0" smtClean="0"/>
              <a:t>шаг1)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2759198"/>
                  </p:ext>
                </p:extLst>
              </p:nvPr>
            </p:nvGraphicFramePr>
            <p:xfrm>
              <a:off x="266378" y="2780928"/>
              <a:ext cx="8229600" cy="13716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165845"/>
                    <a:gridCol w="2165845"/>
                    <a:gridCol w="1948955"/>
                    <a:gridCol w="1948955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Абитуриенты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Дисциплина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Математика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Физика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Литература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2759198"/>
                  </p:ext>
                </p:extLst>
              </p:nvPr>
            </p:nvGraphicFramePr>
            <p:xfrm>
              <a:off x="266378" y="2780928"/>
              <a:ext cx="8229600" cy="13716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165845"/>
                    <a:gridCol w="2165845"/>
                    <a:gridCol w="1948955"/>
                    <a:gridCol w="1948955"/>
                  </a:tblGrid>
                  <a:tr h="274320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Абитуриенты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Дисциплина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Математика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Физика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Литература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82" t="-226667" r="-280282" b="-2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82" t="-326667" r="-280282" b="-1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82" t="-426667" r="-280282" b="-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8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51520" y="1700808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Пусть </a:t>
            </a:r>
            <a:r>
              <a:rPr lang="ru-RU" i="1" dirty="0"/>
              <a:t>Х</a:t>
            </a:r>
            <a:r>
              <a:rPr lang="ru-RU" dirty="0"/>
              <a:t> представляет собой множество абитуриентов, принимающих участие в конкурсных экзаменах при поступлении в технический </a:t>
            </a:r>
            <a:r>
              <a:rPr lang="ru-RU" dirty="0" smtClean="0"/>
              <a:t>вуз, </a:t>
            </a:r>
            <a:r>
              <a:rPr lang="ru-RU" altLang="ru-RU" dirty="0" smtClean="0">
                <a:ea typeface="Times New Roman" pitchFamily="18" charset="0"/>
              </a:rPr>
              <a:t>оценки которых по </a:t>
            </a:r>
            <a:r>
              <a:rPr lang="ru-RU" altLang="ru-RU" dirty="0">
                <a:ea typeface="Times New Roman" pitchFamily="18" charset="0"/>
              </a:rPr>
              <a:t>трем дисциплинам в пятибалльной </a:t>
            </a:r>
            <a:r>
              <a:rPr lang="ru-RU" altLang="ru-RU" dirty="0" smtClean="0">
                <a:ea typeface="Times New Roman" pitchFamily="18" charset="0"/>
              </a:rPr>
              <a:t>шкале приведены в таблице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7584" y="4509120"/>
                <a:ext cx="7704856" cy="1586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Обозначим: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ru-RU" dirty="0" smtClean="0"/>
                  <a:t>— </a:t>
                </a:r>
                <a:r>
                  <a:rPr lang="ru-RU" dirty="0"/>
                  <a:t>множество оцениваемых объектов;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</a:t>
                </a:r>
                <a:r>
                  <a:rPr lang="ru-RU" dirty="0"/>
                  <a:t>оценка объекта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по </a:t>
                </a:r>
                <a:r>
                  <a:rPr lang="ru-RU" dirty="0"/>
                  <a:t>критерию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1,2,3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000" b="1" dirty="0" smtClean="0"/>
                  <a:t> </a:t>
                </a:r>
                <a:r>
                  <a:rPr lang="ru-RU" dirty="0"/>
                  <a:t>— весовой коэффициент критерия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𝒊</m:t>
                    </m:r>
                    <m:r>
                      <a:rPr lang="en-US" b="1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𝒊</m:t>
                    </m:r>
                    <m:r>
                      <a:rPr lang="en-US" i="1">
                        <a:latin typeface="Cambria Math"/>
                      </a:rPr>
                      <m:t>=1,2,3</m:t>
                    </m:r>
                  </m:oMath>
                </a14:m>
                <a:endParaRPr lang="en-US" dirty="0"/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𝟓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𝟑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𝟐</m:t>
                    </m:r>
                    <m:r>
                      <a:rPr lang="en-US" sz="2000" b="0" i="1" smtClean="0">
                        <a:latin typeface="Cambria Math"/>
                      </a:rPr>
                      <m:t>.</m:t>
                    </m:r>
                  </m:oMath>
                </a14:m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509120"/>
                <a:ext cx="7704856" cy="1586203"/>
              </a:xfrm>
              <a:prstGeom prst="rect">
                <a:avLst/>
              </a:prstGeom>
              <a:blipFill rotWithShape="1">
                <a:blip r:embed="rId3"/>
                <a:stretch>
                  <a:fillRect l="-712" t="-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ЭЛЕКТРА </a:t>
            </a:r>
            <a:r>
              <a:rPr lang="en-US" dirty="0"/>
              <a:t>I (</a:t>
            </a:r>
            <a:r>
              <a:rPr lang="ru-RU" dirty="0" smtClean="0"/>
              <a:t>шаг2)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1556792"/>
                <a:ext cx="85689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2. Для каждого критерия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строим </a:t>
                </a:r>
                <a:r>
                  <a:rPr lang="ru-RU" dirty="0"/>
                  <a:t>граф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, </a:t>
                </a:r>
                <a:r>
                  <a:rPr lang="ru-RU" dirty="0" smtClean="0"/>
                  <a:t>где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— множество дуг графа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6792"/>
                <a:ext cx="8568952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69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88" y="2076148"/>
            <a:ext cx="3254745" cy="44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3" t="9171" r="8655" b="77411"/>
          <a:stretch>
            <a:fillRect/>
          </a:stretch>
        </p:blipFill>
        <p:spPr bwMode="auto">
          <a:xfrm>
            <a:off x="670273" y="2680916"/>
            <a:ext cx="4644516" cy="12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2120" y="2680916"/>
                <a:ext cx="21065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𝟓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680916"/>
                <a:ext cx="2106538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6702" y="3921085"/>
                <a:ext cx="1875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- математика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2" y="3921085"/>
                <a:ext cx="18759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5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39752" y="3921085"/>
                <a:ext cx="1457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- физика</a:t>
                </a:r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921085"/>
                <a:ext cx="14571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7459" y="3921085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- литература</a:t>
                </a:r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459" y="3921085"/>
                <a:ext cx="20162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763" y="4443981"/>
                <a:ext cx="882047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Строим объединенный граф</a:t>
                </a:r>
                <a:r>
                  <a:rPr lang="en-US" dirty="0" smtClean="0"/>
                  <a:t>     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(1,0)=(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000" dirty="0" smtClean="0"/>
                  <a:t>,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 </a:t>
                </a:r>
                <a:endParaRPr lang="en-US" sz="2000" dirty="0" smtClean="0"/>
              </a:p>
              <a:p>
                <a:endParaRPr lang="en-US" dirty="0"/>
              </a:p>
              <a:p>
                <a:r>
                  <a:rPr lang="ru-RU" dirty="0" smtClean="0"/>
                  <a:t>он характеризует </a:t>
                </a:r>
                <a:r>
                  <a:rPr lang="ru-RU" dirty="0"/>
                  <a:t>полное согласие превосходства одних объектов над </a:t>
                </a:r>
                <a:r>
                  <a:rPr lang="ru-RU" dirty="0" smtClean="0"/>
                  <a:t>другими 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3" y="4443981"/>
                <a:ext cx="8820474" cy="954107"/>
              </a:xfrm>
              <a:prstGeom prst="rect">
                <a:avLst/>
              </a:prstGeom>
              <a:blipFill rotWithShape="1">
                <a:blip r:embed="rId9"/>
                <a:stretch>
                  <a:fillRect l="-622" t="-2548" b="-8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0" y="4290417"/>
            <a:ext cx="1039223" cy="80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Овал 16"/>
          <p:cNvSpPr/>
          <p:nvPr/>
        </p:nvSpPr>
        <p:spPr>
          <a:xfrm>
            <a:off x="1763688" y="5589240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610810" y="5594734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2274640" y="6165304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05154" y="5482076"/>
                <a:ext cx="34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154" y="5482076"/>
                <a:ext cx="34100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49855" y="6202771"/>
                <a:ext cx="34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855" y="6202771"/>
                <a:ext cx="34100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64062" y="5506327"/>
                <a:ext cx="34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062" y="5506327"/>
                <a:ext cx="341003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6235" y="5864235"/>
                <a:ext cx="1329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ru-RU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35" y="5864235"/>
                <a:ext cx="132941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139952" y="563073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Индекс согласия равен 1</a:t>
            </a:r>
          </a:p>
          <a:p>
            <a:r>
              <a:rPr lang="ru-RU" dirty="0" smtClean="0"/>
              <a:t>Индекс несогласия равен 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5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ЭЛЕКТРА </a:t>
            </a:r>
            <a:r>
              <a:rPr lang="en-US" dirty="0"/>
              <a:t>I (</a:t>
            </a:r>
            <a:r>
              <a:rPr lang="ru-RU" dirty="0" smtClean="0"/>
              <a:t>шаг3)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5567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Строим </a:t>
            </a:r>
            <a:r>
              <a:rPr lang="ru-RU" dirty="0"/>
              <a:t>матрицу </a:t>
            </a:r>
            <a:r>
              <a:rPr lang="ru-RU" dirty="0" smtClean="0"/>
              <a:t>критериев </a:t>
            </a:r>
            <a:r>
              <a:rPr lang="ru-RU" dirty="0"/>
              <a:t>согласия превосходства </a:t>
            </a:r>
            <a:r>
              <a:rPr lang="ru-RU" dirty="0" smtClean="0"/>
              <a:t>объектов.</a:t>
            </a:r>
            <a:endParaRPr lang="ru-RU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3" t="9171" r="8655" b="77411"/>
          <a:stretch>
            <a:fillRect/>
          </a:stretch>
        </p:blipFill>
        <p:spPr bwMode="auto">
          <a:xfrm>
            <a:off x="395536" y="2132856"/>
            <a:ext cx="4849688" cy="12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4674" y="2060848"/>
                <a:ext cx="21065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𝟓</m:t>
                          </m:r>
                          <m:r>
                            <a:rPr lang="en-US" b="1" i="1"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  <m:r>
                        <a:rPr lang="en-US" b="1" i="1" smtClean="0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ru-RU" b="1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       </m:t>
                    </m:r>
                    <m:r>
                      <a:rPr lang="en-US" b="1" i="1" smtClean="0">
                        <a:latin typeface="Cambria Math"/>
                      </a:rPr>
                      <m:t>𝑲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i="0" dirty="0" smtClean="0">
                    <a:latin typeface="+mj-lt"/>
                  </a:rPr>
                  <a:t>)</a:t>
                </a:r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674" y="2060848"/>
                <a:ext cx="2106538" cy="1200329"/>
              </a:xfrm>
              <a:prstGeom prst="rect">
                <a:avLst/>
              </a:prstGeom>
              <a:blipFill rotWithShape="1">
                <a:blip r:embed="rId3"/>
                <a:stretch>
                  <a:fillRect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3417612"/>
                <a:ext cx="8424936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Для каждой пары альтернатив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latin typeface="Cambria Math"/>
                      </a:rPr>
                      <m:t>∊</m:t>
                    </m:r>
                    <m:r>
                      <a:rPr lang="en-US" sz="20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ru-RU" dirty="0" smtClean="0"/>
                  <a:t>определяем множество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000" b="1" dirty="0" smtClean="0"/>
                  <a:t> </a:t>
                </a:r>
                <a:endParaRPr lang="en-US" sz="2000" b="1" dirty="0" smtClean="0"/>
              </a:p>
              <a:p>
                <a:endParaRPr lang="en-US" sz="800" dirty="0"/>
              </a:p>
              <a:p>
                <a:r>
                  <a:rPr lang="ru-RU" dirty="0" smtClean="0"/>
                  <a:t>критериев согласия, что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dirty="0" smtClean="0"/>
                  <a:t> не уступает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𝒚</m:t>
                    </m:r>
                  </m:oMath>
                </a14:m>
                <a:endParaRPr lang="ru-RU" dirty="0" smtClean="0"/>
              </a:p>
              <a:p>
                <a:endParaRPr lang="ru-RU" sz="800" dirty="0" smtClean="0"/>
              </a:p>
              <a:p>
                <a:r>
                  <a:rPr lang="ru-RU" dirty="0" smtClean="0"/>
                  <a:t>                         (есть дуга от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dirty="0" smtClean="0"/>
                  <a:t> к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𝒚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dirty="0" smtClean="0"/>
                  <a:t>)</a:t>
                </a:r>
                <a:r>
                  <a:rPr lang="en-US" dirty="0"/>
                  <a:t>: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417612"/>
                <a:ext cx="8424936" cy="1261884"/>
              </a:xfrm>
              <a:prstGeom prst="rect">
                <a:avLst/>
              </a:prstGeom>
              <a:blipFill rotWithShape="1">
                <a:blip r:embed="rId4"/>
                <a:stretch>
                  <a:fillRect l="-651" b="-67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04" y="4105089"/>
            <a:ext cx="3312368" cy="58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Таблица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511052"/>
                  </p:ext>
                </p:extLst>
              </p:nvPr>
            </p:nvGraphicFramePr>
            <p:xfrm>
              <a:off x="1475656" y="4806533"/>
              <a:ext cx="468052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0130"/>
                    <a:gridCol w="1170130"/>
                    <a:gridCol w="1170130"/>
                    <a:gridCol w="1170130"/>
                  </a:tblGrid>
                  <a:tr h="303689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03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0368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0368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Таблица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511052"/>
                  </p:ext>
                </p:extLst>
              </p:nvPr>
            </p:nvGraphicFramePr>
            <p:xfrm>
              <a:off x="1475656" y="4806533"/>
              <a:ext cx="468052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0130"/>
                    <a:gridCol w="1170130"/>
                    <a:gridCol w="1170130"/>
                    <a:gridCol w="117013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r="-2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000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100000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t="-100000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0000" t="-100000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200000" r="-3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200000" r="-2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0000" t="-200000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300000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300000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t="-300000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3528" y="5301208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𝑪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301208"/>
                <a:ext cx="108012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6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ЭЛЕКТРА </a:t>
            </a:r>
            <a:r>
              <a:rPr lang="en-US" dirty="0"/>
              <a:t>I (</a:t>
            </a:r>
            <a:r>
              <a:rPr lang="ru-RU" dirty="0" smtClean="0"/>
              <a:t>шаг3)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06491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dirty="0"/>
              <a:t>Строим матрицу </a:t>
            </a:r>
            <a:r>
              <a:rPr lang="ru-RU" dirty="0" smtClean="0"/>
              <a:t>критериев несогласия превосходства</a:t>
            </a:r>
            <a:r>
              <a:rPr lang="en-US" dirty="0" smtClean="0"/>
              <a:t> </a:t>
            </a:r>
            <a:r>
              <a:rPr lang="ru-RU" dirty="0" smtClean="0"/>
              <a:t>объектов</a:t>
            </a:r>
            <a:endParaRPr lang="ru-RU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3" t="9171" r="8655" b="77411"/>
          <a:stretch>
            <a:fillRect/>
          </a:stretch>
        </p:blipFill>
        <p:spPr bwMode="auto">
          <a:xfrm>
            <a:off x="395536" y="2132856"/>
            <a:ext cx="4849688" cy="12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34955" y="2060848"/>
                <a:ext cx="21065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𝟓</m:t>
                          </m:r>
                          <m:r>
                            <a:rPr lang="en-US" b="1" i="1"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  <m:r>
                        <a:rPr lang="en-US" b="1" i="1" smtClean="0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ru-RU" b="1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       </m:t>
                    </m:r>
                    <m:r>
                      <a:rPr lang="en-US" b="1" i="1" smtClean="0">
                        <a:latin typeface="Cambria Math"/>
                      </a:rPr>
                      <m:t>𝑲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i="0" dirty="0" smtClean="0">
                    <a:latin typeface="+mj-lt"/>
                  </a:rPr>
                  <a:t>)</a:t>
                </a:r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955" y="2060848"/>
                <a:ext cx="2106538" cy="1200329"/>
              </a:xfrm>
              <a:prstGeom prst="rect">
                <a:avLst/>
              </a:prstGeom>
              <a:blipFill rotWithShape="1">
                <a:blip r:embed="rId3"/>
                <a:stretch>
                  <a:fillRect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9532" y="3490167"/>
                <a:ext cx="8424936" cy="12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 </a:t>
                </a:r>
                <a:r>
                  <a:rPr lang="ru-RU" dirty="0"/>
                  <a:t>Для каждой пары альтернатив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𝒚</m:t>
                    </m:r>
                    <m:r>
                      <a:rPr lang="en-US" sz="2000" b="1" i="1">
                        <a:latin typeface="Cambria Math"/>
                      </a:rPr>
                      <m:t>∊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ru-RU" dirty="0"/>
                  <a:t>определяем множество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𝑫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𝒚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000" b="1" i="1" dirty="0"/>
                  <a:t> </a:t>
                </a:r>
                <a:endParaRPr lang="en-US" sz="2000" b="1" i="1" dirty="0"/>
              </a:p>
              <a:p>
                <a:r>
                  <a:rPr lang="ru-RU" dirty="0" smtClean="0"/>
                  <a:t>критериев несогласия</a:t>
                </a:r>
                <a:r>
                  <a:rPr lang="ru-RU" dirty="0"/>
                  <a:t>, что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 не уступает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для которых отсутствуют в графах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дуги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𝒚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dirty="0" smtClean="0"/>
                  <a:t>:</a:t>
                </a:r>
              </a:p>
              <a:p>
                <a:r>
                  <a:rPr lang="ru-RU" dirty="0" smtClean="0"/>
                  <a:t>                                                                                 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3490167"/>
                <a:ext cx="8424936" cy="1285545"/>
              </a:xfrm>
              <a:prstGeom prst="rect">
                <a:avLst/>
              </a:prstGeom>
              <a:blipFill rotWithShape="1">
                <a:blip r:embed="rId4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34212"/>
            <a:ext cx="3384376" cy="5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24437"/>
                  </p:ext>
                </p:extLst>
              </p:nvPr>
            </p:nvGraphicFramePr>
            <p:xfrm>
              <a:off x="1403648" y="4939020"/>
              <a:ext cx="468052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0130"/>
                    <a:gridCol w="1170130"/>
                    <a:gridCol w="1170130"/>
                    <a:gridCol w="1170130"/>
                  </a:tblGrid>
                  <a:tr h="303689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03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0368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0368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24437"/>
                  </p:ext>
                </p:extLst>
              </p:nvPr>
            </p:nvGraphicFramePr>
            <p:xfrm>
              <a:off x="1403648" y="4939020"/>
              <a:ext cx="468052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0130"/>
                    <a:gridCol w="1170130"/>
                    <a:gridCol w="1170130"/>
                    <a:gridCol w="117013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r="-20052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r="-10052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0000" r="-521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100000" r="-3005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t="-100000" r="-1005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0000" t="-100000" r="-521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200000" r="-30052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200000" r="-20052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0000" t="-200000" r="-521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300000" r="-30052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300000" r="-20052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t="-300000" r="-10052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3528" y="5373216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373216"/>
                <a:ext cx="108012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863823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4000" dirty="0" smtClean="0"/>
              <a:t>Цель </a:t>
            </a:r>
            <a:r>
              <a:rPr lang="ru-RU" sz="4000" dirty="0" err="1" smtClean="0"/>
              <a:t>вебинара</a:t>
            </a:r>
            <a:endParaRPr lang="ru-RU" sz="4000" dirty="0"/>
          </a:p>
        </p:txBody>
      </p:sp>
      <p:sp>
        <p:nvSpPr>
          <p:cNvPr id="29698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815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dirty="0" smtClean="0"/>
              <a:t>Основная</a:t>
            </a:r>
            <a:r>
              <a:rPr lang="ru-RU" dirty="0" smtClean="0"/>
              <a:t> </a:t>
            </a:r>
            <a:r>
              <a:rPr lang="ru-RU" b="1" dirty="0" smtClean="0"/>
              <a:t>цель данного </a:t>
            </a:r>
            <a:r>
              <a:rPr lang="ru-RU" b="1" dirty="0" err="1" smtClean="0"/>
              <a:t>вебинара</a:t>
            </a:r>
            <a:r>
              <a:rPr lang="ru-RU" b="1" dirty="0" smtClean="0"/>
              <a:t>: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ru-RU" dirty="0" smtClean="0"/>
              <a:t>рассмотреть вопросы решения</a:t>
            </a:r>
            <a:r>
              <a:rPr lang="en-US" dirty="0" smtClean="0"/>
              <a:t> </a:t>
            </a:r>
            <a:r>
              <a:rPr lang="ru-RU" dirty="0" smtClean="0"/>
              <a:t>многокритериальных задач выбора на языке бинарных отношений в условиях определенности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3701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 индексов согласия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16832"/>
            <a:ext cx="260914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556792"/>
            <a:ext cx="842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Рассчитываем индексы согласия превосходства объектов по формуле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520" y="3002717"/>
                <a:ext cx="8496944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</a:t>
                </a:r>
                <a:r>
                  <a:rPr lang="ru-RU" dirty="0"/>
                  <a:t>весовой коэффициент критерия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;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𝑐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000" b="0" i="1" dirty="0" smtClean="0">
                        <a:latin typeface="Cambria Math"/>
                      </a:rPr>
                      <m:t>=5+3+2=10</m:t>
                    </m:r>
                    <m:r>
                      <a:rPr lang="en-US" sz="2000" b="0" i="0" dirty="0" smtClean="0">
                        <a:latin typeface="Cambria Math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002717"/>
                <a:ext cx="8496944" cy="418384"/>
              </a:xfrm>
              <a:prstGeom prst="rect">
                <a:avLst/>
              </a:prstGeom>
              <a:blipFill rotWithShape="1">
                <a:blip r:embed="rId3"/>
                <a:stretch>
                  <a:fillRect l="-574" t="-114706" b="-177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6031" y="3741852"/>
            <a:ext cx="360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Матрица критериев согласия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694774"/>
                  </p:ext>
                </p:extLst>
              </p:nvPr>
            </p:nvGraphicFramePr>
            <p:xfrm>
              <a:off x="490480" y="4509120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27575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694774"/>
                  </p:ext>
                </p:extLst>
              </p:nvPr>
            </p:nvGraphicFramePr>
            <p:xfrm>
              <a:off x="490480" y="4509120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1667" r="-19923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1550" t="-1667" r="-10077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99231" t="-1667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1667" r="-29923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1550" t="-101667" r="-100775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99231" t="-101667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1667" r="-29923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201667" r="-19923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99231" t="-201667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1667" r="-29923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301667" r="-19923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1550" t="-301667" r="-10077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5004048" y="3579174"/>
            <a:ext cx="360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Матрица индексов согласия будет иметь вид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548111"/>
                  </p:ext>
                </p:extLst>
              </p:nvPr>
            </p:nvGraphicFramePr>
            <p:xfrm>
              <a:off x="5004048" y="4509120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27575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548111"/>
                  </p:ext>
                </p:extLst>
              </p:nvPr>
            </p:nvGraphicFramePr>
            <p:xfrm>
              <a:off x="5004048" y="4509120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550" t="-1667" r="-20155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000" t="-1667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2326" t="-1667" r="-775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769" t="-101667" r="-29923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000" t="-101667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2326" t="-101667" r="-775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769" t="-201667" r="-29923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550" t="-201667" r="-20155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2326" t="-201667" r="-775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769" t="-301667" r="-29923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550" t="-301667" r="-20155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000" t="-301667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37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 индексов несогласия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42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Рассчитываем индексы несогласия превосходства объектов по формуле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0363" y="314096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где </a:t>
            </a:r>
            <a:r>
              <a:rPr lang="ru-RU" i="1" dirty="0"/>
              <a:t>d</a:t>
            </a:r>
            <a:r>
              <a:rPr lang="ru-RU" dirty="0"/>
              <a:t> — нормирующий коэффициент, равный максимальному разбросу оценок на всем множестве критериев.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4229" y="3998771"/>
            <a:ext cx="360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Матрица критериев несогласия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5019880"/>
                  </p:ext>
                </p:extLst>
              </p:nvPr>
            </p:nvGraphicFramePr>
            <p:xfrm>
              <a:off x="700418" y="4725144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27575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5019880"/>
                  </p:ext>
                </p:extLst>
              </p:nvPr>
            </p:nvGraphicFramePr>
            <p:xfrm>
              <a:off x="700418" y="4725144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550" r="-20155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2326" r="-775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9" t="-100000" r="-29923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100000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2326" t="-100000" r="-775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9" t="-200000" r="-29923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550" t="-200000" r="-20155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2326" t="-200000" r="-775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9" t="-300000" r="-29923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550" t="-300000" r="-20155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300000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4637694" y="3860271"/>
            <a:ext cx="360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Матрица индексов несогласия будет иметь вид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989145"/>
                  </p:ext>
                </p:extLst>
              </p:nvPr>
            </p:nvGraphicFramePr>
            <p:xfrm>
              <a:off x="4758348" y="4725144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27575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989145"/>
                  </p:ext>
                </p:extLst>
              </p:nvPr>
            </p:nvGraphicFramePr>
            <p:xfrm>
              <a:off x="4758348" y="4725144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550" r="-20077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r="-9923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326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69" t="-100000" r="-29846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100000" r="-9923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326" t="-100000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69" t="-200000" r="-29846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550" t="-200000" r="-20077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326" t="-200000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69" t="-300000" r="-29846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550" t="-300000" r="-20077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300000" r="-9923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271736"/>
              </p:ext>
            </p:extLst>
          </p:nvPr>
        </p:nvGraphicFramePr>
        <p:xfrm>
          <a:off x="375717" y="1956773"/>
          <a:ext cx="4959256" cy="1133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Формула" r:id="rId5" imgW="2667000" imgH="609600" progId="Equation.3">
                  <p:embed/>
                </p:oleObj>
              </mc:Choice>
              <mc:Fallback>
                <p:oleObj name="Формула" r:id="rId5" imgW="2667000" imgH="609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17" y="1956773"/>
                        <a:ext cx="4959256" cy="1133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68144" y="1944087"/>
                <a:ext cx="21065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𝟓</m:t>
                          </m:r>
                          <m:r>
                            <a:rPr lang="en-US" b="1" i="1"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  <m:r>
                        <a:rPr lang="en-US" b="1" i="1" smtClean="0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ru-RU" b="1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       </m:t>
                    </m:r>
                    <m:r>
                      <a:rPr lang="en-US" b="1" i="1" smtClean="0">
                        <a:latin typeface="Cambria Math"/>
                      </a:rPr>
                      <m:t>𝑲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i="0" dirty="0" smtClean="0">
                    <a:latin typeface="+mj-lt"/>
                  </a:rPr>
                  <a:t>)</a:t>
                </a:r>
                <a:endParaRPr lang="ru-RU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944087"/>
                <a:ext cx="2106538" cy="1200329"/>
              </a:xfrm>
              <a:prstGeom prst="rect">
                <a:avLst/>
              </a:prstGeom>
              <a:blipFill rotWithShape="1">
                <a:blip r:embed="rId7"/>
                <a:stretch>
                  <a:fillRect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по методу ЭЛЕКТРА</a:t>
            </a:r>
            <a:r>
              <a:rPr lang="en-US" dirty="0" smtClean="0"/>
              <a:t> </a:t>
            </a:r>
            <a:r>
              <a:rPr lang="ru-RU" dirty="0" smtClean="0"/>
              <a:t>(шаг4)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96" y="1772816"/>
                <a:ext cx="9001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Абсолютная уверенность в превосходстве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/>
                  <a:t> над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ru-RU" dirty="0"/>
                  <a:t> будет </a:t>
                </a:r>
                <a:r>
                  <a:rPr lang="ru-RU" dirty="0" smtClean="0"/>
                  <a:t>при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=1 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=0</m:t>
                    </m:r>
                    <m:r>
                      <a:rPr lang="en-US" sz="2000" b="0" i="0" smtClean="0">
                        <a:latin typeface="Cambria Math"/>
                      </a:rPr>
                      <m:t>.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ru-RU" sz="2000"/>
                      <m:t>В объединенном графе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в этом случае будет </a:t>
                </a:r>
                <a:r>
                  <a:rPr lang="ru-RU" dirty="0" smtClean="0"/>
                  <a:t>дуга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ru-RU" dirty="0"/>
                  <a:t>Вводится отношение превосходства на объектах через пороговые значения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772816"/>
                <a:ext cx="9001000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610" r="-407" b="-7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520" y="3356992"/>
                <a:ext cx="8640960" cy="1856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порог согласия, выражает </a:t>
                </a:r>
                <a:r>
                  <a:rPr lang="ru-RU" dirty="0"/>
                  <a:t>степень согласия о </a:t>
                </a:r>
                <a:r>
                  <a:rPr lang="ru-RU" dirty="0" smtClean="0"/>
                  <a:t>предпочтении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над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Значение порога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ru-RU" dirty="0"/>
                  <a:t> вводится для индексов согласия и должно быть ближе к </a:t>
                </a:r>
                <a:r>
                  <a:rPr lang="ru-RU" dirty="0" smtClean="0"/>
                  <a:t>единице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/>
                  <a:t>порог </a:t>
                </a:r>
                <a:r>
                  <a:rPr lang="ru-RU" dirty="0" smtClean="0"/>
                  <a:t>несогласия, выражает </a:t>
                </a:r>
                <a:r>
                  <a:rPr lang="ru-RU" dirty="0"/>
                  <a:t>степень </a:t>
                </a:r>
                <a:r>
                  <a:rPr lang="ru-RU" dirty="0" smtClean="0"/>
                  <a:t>недоверия </a:t>
                </a:r>
                <a:r>
                  <a:rPr lang="ru-RU" dirty="0"/>
                  <a:t>о предпочтении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над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.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Значение </a:t>
                </a:r>
                <a:r>
                  <a:rPr lang="ru-RU" dirty="0"/>
                  <a:t>порога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ru-RU" dirty="0"/>
                  <a:t> вводится для индексов несогласия и должно быть ближе к нулю.</a:t>
                </a: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56992"/>
                <a:ext cx="8640960" cy="1856086"/>
              </a:xfrm>
              <a:prstGeom prst="rect">
                <a:avLst/>
              </a:prstGeom>
              <a:blipFill rotWithShape="1">
                <a:blip r:embed="rId3"/>
                <a:stretch>
                  <a:fillRect l="-564" t="-329" b="-4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59732" y="5373216"/>
                <a:ext cx="4824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⇒</m:t>
                      </m:r>
                      <m:r>
                        <a:rPr lang="en-US" sz="2400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 ⋀</m:t>
                      </m:r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)≤</m:t>
                      </m:r>
                      <m:r>
                        <a:rPr lang="en-US" sz="24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32" y="5373216"/>
                <a:ext cx="482453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2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Обобщенный граф отношений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75656" y="1747788"/>
                <a:ext cx="4824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⇒</m:t>
                      </m:r>
                      <m:r>
                        <a:rPr lang="en-US" sz="2400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 ⋀</m:t>
                      </m:r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)≤</m:t>
                      </m:r>
                      <m:r>
                        <a:rPr lang="en-US" sz="24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747788"/>
                <a:ext cx="482453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6777" y="2348880"/>
            <a:ext cx="360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Матрица индексов согласия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6648358"/>
                  </p:ext>
                </p:extLst>
              </p:nvPr>
            </p:nvGraphicFramePr>
            <p:xfrm>
              <a:off x="396777" y="2924944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27575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6648358"/>
                  </p:ext>
                </p:extLst>
              </p:nvPr>
            </p:nvGraphicFramePr>
            <p:xfrm>
              <a:off x="396777" y="2924944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775" t="-1667" r="-20155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231" t="-1667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550" t="-1667" r="-775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1667" r="-29923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231" t="-101667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550" t="-101667" r="-775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1667" r="-29923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775" t="-201667" r="-20155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550" t="-201667" r="-775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1667" r="-29923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775" t="-301667" r="-20155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231" t="-301667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4716016" y="2316510"/>
            <a:ext cx="360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Матрица индексов несогласия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976759"/>
                  </p:ext>
                </p:extLst>
              </p:nvPr>
            </p:nvGraphicFramePr>
            <p:xfrm>
              <a:off x="4940465" y="2924944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27575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976759"/>
                  </p:ext>
                </p:extLst>
              </p:nvPr>
            </p:nvGraphicFramePr>
            <p:xfrm>
              <a:off x="4940465" y="2924944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1667" r="-19923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1550" t="-1667" r="-10077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99231" t="-1667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1667" r="-29923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1550" t="-101667" r="-100775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99231" t="-101667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1667" r="-29923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201667" r="-19923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99231" t="-201667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1667" r="-29923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301667" r="-19923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1550" t="-301667" r="-10077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4653136"/>
                <a:ext cx="20882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Выберем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=0,8</m:t>
                    </m:r>
                  </m:oMath>
                </a14:m>
                <a:r>
                  <a:rPr lang="ru-RU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653136"/>
                <a:ext cx="208823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332" b="-22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64088" y="4619942"/>
                <a:ext cx="20882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Выберем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latin typeface="Cambria Math"/>
                      </a:rPr>
                      <m:t>=0,5</m:t>
                    </m:r>
                  </m:oMath>
                </a14:m>
                <a:r>
                  <a:rPr lang="ru-RU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619942"/>
                <a:ext cx="208823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632" b="-2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38323" y="5679569"/>
                <a:ext cx="1761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ru-RU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23" y="5679569"/>
                <a:ext cx="1761469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вал 14"/>
          <p:cNvSpPr/>
          <p:nvPr/>
        </p:nvSpPr>
        <p:spPr>
          <a:xfrm>
            <a:off x="3246931" y="5373216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788024" y="5373216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014034" y="6161559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78294" y="6049928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94" y="6049928"/>
                <a:ext cx="3792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84882" y="526055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882" y="5260558"/>
                <a:ext cx="38664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99792" y="5260558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260558"/>
                <a:ext cx="3792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 стрелкой 19"/>
          <p:cNvCxnSpPr/>
          <p:nvPr/>
        </p:nvCxnSpPr>
        <p:spPr>
          <a:xfrm flipH="1">
            <a:off x="3578294" y="5409220"/>
            <a:ext cx="9937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2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 методу ЭЛЕКТРА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340768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Предлагается построить аэропорт недалеко от города в одном из трех возможных мест расположения: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dirty="0"/>
                  <a:t>. Оценка вариантов постройки аэропорта производилась по трем критериям: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/>
                  <a:t> – стоимость постройки;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/>
                  <a:t> – время в пути до центра города;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dirty="0"/>
                  <a:t> – количество людей, подвергающихся шумовым воздействиям</a:t>
                </a:r>
                <a:r>
                  <a:rPr lang="ru-RU" dirty="0" smtClean="0"/>
                  <a:t>.</a:t>
                </a:r>
                <a:r>
                  <a:rPr lang="ru-RU" dirty="0"/>
                  <a:t> </a:t>
                </a:r>
                <a:endParaRPr lang="ru-RU" dirty="0" smtClean="0"/>
              </a:p>
              <a:p>
                <a:r>
                  <a:rPr lang="ru-RU" dirty="0" smtClean="0"/>
                  <a:t>Значимость </a:t>
                </a:r>
                <a:r>
                  <a:rPr lang="ru-RU" dirty="0"/>
                  <a:t>критериев представлена соответственно величинами: 6; 3; 1. Оценки альтернатив по критериям приведены в </a:t>
                </a:r>
                <a:r>
                  <a:rPr lang="ru-RU" dirty="0" smtClean="0"/>
                  <a:t>таблице. Определите </a:t>
                </a:r>
                <a:r>
                  <a:rPr lang="ru-RU" dirty="0"/>
                  <a:t>индексы согласия доминирования альтернатив по методу «Электра»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0768"/>
                <a:ext cx="9144000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533" t="-1319" b="-3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6183101"/>
                  </p:ext>
                </p:extLst>
              </p:nvPr>
            </p:nvGraphicFramePr>
            <p:xfrm>
              <a:off x="251520" y="4281160"/>
              <a:ext cx="4320480" cy="155573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070821"/>
                    <a:gridCol w="1161427"/>
                    <a:gridCol w="960024"/>
                    <a:gridCol w="1128208"/>
                  </a:tblGrid>
                  <a:tr h="73277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(</a:t>
                          </a:r>
                          <a:r>
                            <a:rPr lang="ru-RU" sz="1800" b="1" dirty="0" err="1">
                              <a:effectLst/>
                            </a:rPr>
                            <a:t>млн.руб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(мин.)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</a:t>
                          </a:r>
                          <a:r>
                            <a:rPr lang="ru-RU" sz="1800" b="1" dirty="0" err="1">
                              <a:effectLst/>
                            </a:rPr>
                            <a:t>тыс.чел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619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619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6190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6183101"/>
                  </p:ext>
                </p:extLst>
              </p:nvPr>
            </p:nvGraphicFramePr>
            <p:xfrm>
              <a:off x="251520" y="4281160"/>
              <a:ext cx="4320480" cy="155573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070821"/>
                    <a:gridCol w="1161427"/>
                    <a:gridCol w="960024"/>
                    <a:gridCol w="1128208"/>
                  </a:tblGrid>
                  <a:tr h="73277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err="1" smtClean="0">
                              <a:effectLst/>
                            </a:rPr>
                            <a:t>Площад-ки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2632" r="-180526" b="-1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1646" r="-117089" b="-1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83243" b="-132500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66667" r="-302841" b="-2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66667" r="-302841" b="-1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466667" r="-302841" b="-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2422389"/>
                  </p:ext>
                </p:extLst>
              </p:nvPr>
            </p:nvGraphicFramePr>
            <p:xfrm>
              <a:off x="7092280" y="4314170"/>
              <a:ext cx="18002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12771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127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127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127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2422389"/>
                  </p:ext>
                </p:extLst>
              </p:nvPr>
            </p:nvGraphicFramePr>
            <p:xfrm>
              <a:off x="7092280" y="4314170"/>
              <a:ext cx="18002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1667" r="-2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1667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1667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1667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101667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101667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1667" r="-3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201667" r="-2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201667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1667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301667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301667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4166128"/>
                  </p:ext>
                </p:extLst>
              </p:nvPr>
            </p:nvGraphicFramePr>
            <p:xfrm>
              <a:off x="5076056" y="4294316"/>
              <a:ext cx="18002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12771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127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127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3127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4166128"/>
                  </p:ext>
                </p:extLst>
              </p:nvPr>
            </p:nvGraphicFramePr>
            <p:xfrm>
              <a:off x="5076056" y="4294316"/>
              <a:ext cx="18002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351" r="-198649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4110" r="-10137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000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100000" r="-29864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4110" t="-100000" r="-10137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0000" t="-100000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200000" r="-298649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351" t="-200000" r="-198649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0000" t="-200000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300000" r="-29864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351" t="-300000" r="-19864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4110" t="-300000" r="-10137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5796136" y="355490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Варианты ответов: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39118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637462" y="39249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72716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исходных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0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1452861"/>
                <a:ext cx="892899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Альтернативы: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r>
                  <a:rPr lang="ru-RU" dirty="0" smtClean="0"/>
                  <a:t>Критерии: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 стоимость постройки;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 время в пути до центра города; 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 количество людей, подвергающихся шумовым воздействиям</a:t>
                </a:r>
                <a:r>
                  <a:rPr lang="ru-RU" dirty="0" smtClean="0"/>
                  <a:t>.</a:t>
                </a:r>
                <a:r>
                  <a:rPr lang="ru-RU" dirty="0"/>
                  <a:t> </a:t>
                </a:r>
                <a:endParaRPr lang="ru-RU" dirty="0" smtClean="0"/>
              </a:p>
              <a:p>
                <a:r>
                  <a:rPr lang="ru-RU" dirty="0" smtClean="0"/>
                  <a:t>Значимость </a:t>
                </a:r>
                <a:r>
                  <a:rPr lang="ru-RU" dirty="0"/>
                  <a:t>критериев </a:t>
                </a:r>
                <a:r>
                  <a:rPr lang="ru-RU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𝟔</m:t>
                    </m:r>
                    <m:r>
                      <a:rPr lang="en-US" b="1" i="1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𝟑</m:t>
                    </m:r>
                    <m:r>
                      <a:rPr lang="en-US" b="1" i="1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r>
                  <a:rPr lang="ru-RU" dirty="0" smtClean="0"/>
                  <a:t>Направление оптимизации критериев: все -  на минимум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52861"/>
                <a:ext cx="8928992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15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291286" y="2968483"/>
            <a:ext cx="360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Матрица критериев согласия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911380"/>
                  </p:ext>
                </p:extLst>
              </p:nvPr>
            </p:nvGraphicFramePr>
            <p:xfrm>
              <a:off x="5291286" y="3365352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27575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911380"/>
                  </p:ext>
                </p:extLst>
              </p:nvPr>
            </p:nvGraphicFramePr>
            <p:xfrm>
              <a:off x="5291286" y="3365352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550" r="-20155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2326" r="-775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9" t="-100000" r="-29923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100000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2326" t="-100000" r="-775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9" t="-200000" r="-29923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550" t="-200000" r="-20155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2326" t="-200000" r="-775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69" t="-300000" r="-29923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550" t="-300000" r="-20155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300000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211198"/>
                  </p:ext>
                </p:extLst>
              </p:nvPr>
            </p:nvGraphicFramePr>
            <p:xfrm>
              <a:off x="251520" y="3429000"/>
              <a:ext cx="4464496" cy="129873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316389"/>
                    <a:gridCol w="1125132"/>
                    <a:gridCol w="930023"/>
                    <a:gridCol w="1092952"/>
                  </a:tblGrid>
                  <a:tr h="47577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Площадки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317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20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317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317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211198"/>
                  </p:ext>
                </p:extLst>
              </p:nvPr>
            </p:nvGraphicFramePr>
            <p:xfrm>
              <a:off x="251520" y="3429000"/>
              <a:ext cx="4464496" cy="129873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316389"/>
                    <a:gridCol w="1125132"/>
                    <a:gridCol w="930023"/>
                    <a:gridCol w="1092952"/>
                  </a:tblGrid>
                  <a:tr h="47577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Площадки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116757" t="-1282" r="-179459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262092" t="-1282" r="-116993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09497" t="-1282" b="-202564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t="-175556" r="-239352" b="-2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20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t="-275556" r="-239352" b="-1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t="-375556" r="-239352" b="-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323528" y="2962112"/>
            <a:ext cx="360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Матрица исходов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5229200"/>
            <a:ext cx="399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Матрица индексов согласия будет</a:t>
            </a:r>
          </a:p>
          <a:p>
            <a:r>
              <a:rPr lang="ru-RU" dirty="0" smtClean="0"/>
              <a:t>(вариант 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446292"/>
                  </p:ext>
                </p:extLst>
              </p:nvPr>
            </p:nvGraphicFramePr>
            <p:xfrm>
              <a:off x="5282158" y="5013176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27575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</a:tr>
                  <a:tr h="2757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446292"/>
                  </p:ext>
                </p:extLst>
              </p:nvPr>
            </p:nvGraphicFramePr>
            <p:xfrm>
              <a:off x="5282158" y="5013176"/>
              <a:ext cx="315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9982"/>
                    <a:gridCol w="789982"/>
                    <a:gridCol w="789982"/>
                    <a:gridCol w="78998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r="-19923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1550" r="-10077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99231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0000" r="-29923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1550" t="-100000" r="-100775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99231" t="-100000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200000" r="-29923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t="-200000" r="-19923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99231" t="-200000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00000" r="-29923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t="-300000" r="-19923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1550" t="-300000" r="-10077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-</a:t>
                          </a:r>
                          <a:endParaRPr lang="ru-RU" b="1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514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анализа иерархий (МАИ)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28800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начале 1970 года американский математик Томас </a:t>
            </a:r>
            <a:r>
              <a:rPr lang="ru-RU" sz="2400" dirty="0" err="1"/>
              <a:t>Саати</a:t>
            </a:r>
            <a:r>
              <a:rPr lang="ru-RU" sz="2400" dirty="0"/>
              <a:t> разработал процедуру поддержки принятия решений, которую назвал «</a:t>
            </a:r>
            <a:r>
              <a:rPr lang="ru-RU" sz="2400" dirty="0" err="1"/>
              <a:t>Analityc</a:t>
            </a:r>
            <a:r>
              <a:rPr lang="ru-RU" sz="2400" dirty="0"/>
              <a:t> </a:t>
            </a:r>
            <a:r>
              <a:rPr lang="ru-RU" sz="2400" dirty="0" err="1"/>
              <a:t>hierarchy</a:t>
            </a:r>
            <a:r>
              <a:rPr lang="ru-RU" sz="2400" dirty="0"/>
              <a:t> </a:t>
            </a:r>
            <a:r>
              <a:rPr lang="ru-RU" sz="2400" dirty="0" err="1"/>
              <a:t>process</a:t>
            </a:r>
            <a:r>
              <a:rPr lang="ru-RU" sz="2400" dirty="0"/>
              <a:t>» (AHP). Авторы русского издания перевели это название как «Метод анализа иерархий» (</a:t>
            </a:r>
            <a:r>
              <a:rPr lang="ru-RU" sz="2400" dirty="0" smtClean="0"/>
              <a:t>МАИ).</a:t>
            </a:r>
          </a:p>
          <a:p>
            <a:endParaRPr lang="ru-RU" sz="2400" dirty="0" smtClean="0"/>
          </a:p>
          <a:p>
            <a:r>
              <a:rPr lang="ru-RU" sz="2400" dirty="0"/>
              <a:t>Метод анализа иерархий включает два этапа: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декомпозицию проблемы на составляющие </a:t>
            </a:r>
            <a:r>
              <a:rPr lang="ru-RU" sz="2400" dirty="0" smtClean="0"/>
              <a:t>части: цель, критерии и подкритерии, альтернативы; 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определение </a:t>
            </a:r>
            <a:r>
              <a:rPr lang="ru-RU" sz="2400" dirty="0"/>
              <a:t>относительной </a:t>
            </a:r>
            <a:r>
              <a:rPr lang="ru-RU" sz="2400" dirty="0" smtClean="0"/>
              <a:t>значимости </a:t>
            </a:r>
            <a:r>
              <a:rPr lang="ru-RU" sz="2400" dirty="0"/>
              <a:t>исследуемых альтернатив </a:t>
            </a:r>
            <a:r>
              <a:rPr lang="ru-RU" sz="2400" dirty="0" smtClean="0"/>
              <a:t>по всем критериям, </a:t>
            </a:r>
            <a:r>
              <a:rPr lang="ru-RU" sz="2400" dirty="0"/>
              <a:t>находящихся в </a:t>
            </a:r>
            <a:r>
              <a:rPr lang="ru-RU" sz="2400" dirty="0" smtClean="0"/>
              <a:t>иерархии.</a:t>
            </a:r>
          </a:p>
        </p:txBody>
      </p:sp>
    </p:spTree>
    <p:extLst>
      <p:ext uri="{BB962C8B-B14F-4D97-AF65-F5344CB8AC3E}">
        <p14:creationId xmlns:p14="http://schemas.microsoft.com/office/powerpoint/2010/main" val="36522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 </a:t>
            </a:r>
            <a:r>
              <a:rPr lang="ru-RU" dirty="0"/>
              <a:t>проблемы на составляющие части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" t="2043" r="-2122" b="74030"/>
          <a:stretch>
            <a:fillRect/>
          </a:stretch>
        </p:blipFill>
        <p:spPr bwMode="auto">
          <a:xfrm>
            <a:off x="35496" y="2996952"/>
            <a:ext cx="910850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556792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Иерархия  включает </a:t>
            </a:r>
            <a:r>
              <a:rPr lang="ru-RU" dirty="0"/>
              <a:t>цель, расположенную в ее вершине, промежуточные уровни (например, критерии) и альтернативы, формирующие самый нижний иерархический </a:t>
            </a:r>
            <a:r>
              <a:rPr lang="ru-RU" dirty="0" smtClean="0"/>
              <a:t>уровень. Так, например, иерархия </a:t>
            </a:r>
            <a:r>
              <a:rPr lang="ru-RU" dirty="0"/>
              <a:t>проблемы улучшения жилищных </a:t>
            </a:r>
            <a:r>
              <a:rPr lang="ru-RU" dirty="0" smtClean="0"/>
              <a:t>условий за счет покупки дома может быть представлена ниже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2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 </a:t>
            </a:r>
            <a:r>
              <a:rPr lang="ru-RU" dirty="0"/>
              <a:t>проблемы на составляющие части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69" y="1412776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Иерархия </a:t>
            </a:r>
            <a:r>
              <a:rPr lang="ru-RU" dirty="0"/>
              <a:t>проблемы </a:t>
            </a:r>
            <a:r>
              <a:rPr lang="ru-RU" dirty="0" smtClean="0"/>
              <a:t>повышения мобильности передвижения по городу за счет покупки автомобиля может быть представлена так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" t="3288" r="-717" b="72473"/>
          <a:stretch>
            <a:fillRect/>
          </a:stretch>
        </p:blipFill>
        <p:spPr bwMode="auto">
          <a:xfrm>
            <a:off x="128836" y="2059107"/>
            <a:ext cx="8187580" cy="302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5087650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Уровней может быть сколько угодно. Например, критерий 2-го уровня «надежность» можно раскрыть уровнем 3 как: 1) надежность двигателя, 2) надежность кузова, 3) надежность ходовой части. Надежность ходовой части можно далее раскрыть уровнем 4, например, как а) надежность тормозной системы, б) надежность подвески и т.д.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2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7768"/>
            <a:ext cx="7344816" cy="1070992"/>
          </a:xfrm>
        </p:spPr>
        <p:txBody>
          <a:bodyPr/>
          <a:lstStyle/>
          <a:p>
            <a:r>
              <a:rPr lang="ru-RU" dirty="0" smtClean="0"/>
              <a:t>Шкала отношений по </a:t>
            </a:r>
            <a:r>
              <a:rPr lang="ru-RU" dirty="0" err="1" smtClean="0"/>
              <a:t>Саати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втором </a:t>
            </a:r>
            <a:r>
              <a:rPr lang="ru-RU" dirty="0"/>
              <a:t>этапе устанавливается относительная важность элементов иерархии. Используя суждения ЛПР (эксперта) и определенные алгоритмы их обработки, устанавливаются веса дуг и веса </a:t>
            </a:r>
            <a:r>
              <a:rPr lang="ru-RU" dirty="0" smtClean="0"/>
              <a:t>объектов.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Суждения </a:t>
            </a:r>
            <a:r>
              <a:rPr lang="ru-RU" dirty="0"/>
              <a:t>ЛПР являются результатом исследования его структуры предпочтений. При этом исследовании применяется метод парных сравнений с использованием шкалы отношений </a:t>
            </a:r>
            <a:r>
              <a:rPr lang="ru-RU" dirty="0" smtClean="0"/>
              <a:t>предпочтительности </a:t>
            </a:r>
          </a:p>
          <a:p>
            <a:r>
              <a:rPr lang="ru-RU" dirty="0" smtClean="0"/>
              <a:t>от 1 до 9.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56920"/>
              </p:ext>
            </p:extLst>
          </p:nvPr>
        </p:nvGraphicFramePr>
        <p:xfrm>
          <a:off x="251520" y="4005064"/>
          <a:ext cx="8352928" cy="25375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232248"/>
                <a:gridCol w="6120680"/>
              </a:tblGrid>
              <a:tr h="6661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0" dirty="0">
                          <a:effectLst/>
                        </a:rPr>
                        <a:t>Степень 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0" dirty="0">
                          <a:effectLst/>
                        </a:rPr>
                        <a:t>значимости</a:t>
                      </a:r>
                      <a:endParaRPr lang="ru-RU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0" dirty="0">
                          <a:effectLst/>
                        </a:rPr>
                        <a:t>Определения</a:t>
                      </a:r>
                      <a:endParaRPr lang="ru-RU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6266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0" dirty="0">
                          <a:effectLst/>
                        </a:rPr>
                        <a:t>1</a:t>
                      </a:r>
                      <a:endParaRPr lang="ru-RU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0" dirty="0">
                          <a:effectLst/>
                        </a:rPr>
                        <a:t>Одинаковая значимость</a:t>
                      </a:r>
                      <a:endParaRPr lang="ru-RU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6266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0" dirty="0" smtClean="0">
                          <a:effectLst/>
                        </a:rPr>
                        <a:t>2÷4</a:t>
                      </a:r>
                      <a:endParaRPr lang="ru-RU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0" dirty="0">
                          <a:effectLst/>
                        </a:rPr>
                        <a:t>Некоторое преобладание значимости одного действия над другим (слабая значимость)</a:t>
                      </a:r>
                      <a:endParaRPr lang="ru-RU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6266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0" dirty="0" smtClean="0">
                          <a:effectLst/>
                        </a:rPr>
                        <a:t>5÷6</a:t>
                      </a:r>
                      <a:endParaRPr lang="ru-RU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0" dirty="0">
                          <a:effectLst/>
                        </a:rPr>
                        <a:t>Существенная или сильная значимость</a:t>
                      </a:r>
                      <a:endParaRPr lang="ru-RU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6266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0" dirty="0" smtClean="0">
                          <a:effectLst/>
                        </a:rPr>
                        <a:t>7÷8</a:t>
                      </a:r>
                      <a:endParaRPr lang="ru-RU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2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0" dirty="0">
                          <a:effectLst/>
                        </a:rPr>
                        <a:t>Очевидная или очень сильная значимость</a:t>
                      </a:r>
                      <a:endParaRPr lang="ru-RU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0" dirty="0">
                          <a:effectLst/>
                        </a:rPr>
                        <a:t>9</a:t>
                      </a:r>
                      <a:endParaRPr lang="ru-RU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0" dirty="0">
                          <a:effectLst/>
                        </a:rPr>
                        <a:t>Абсолютная значимость</a:t>
                      </a:r>
                      <a:endParaRPr lang="ru-RU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5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10699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Задачи </a:t>
            </a:r>
            <a:r>
              <a:rPr lang="ru-RU" dirty="0" err="1" smtClean="0"/>
              <a:t>вебинара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0722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9144000" cy="511256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dirty="0" smtClean="0"/>
              <a:t>Основными</a:t>
            </a:r>
            <a:r>
              <a:rPr lang="ru-RU" dirty="0" smtClean="0"/>
              <a:t> </a:t>
            </a:r>
            <a:r>
              <a:rPr lang="ru-RU" b="1" dirty="0" smtClean="0"/>
              <a:t>задачами </a:t>
            </a:r>
            <a:r>
              <a:rPr lang="ru-RU" b="1" dirty="0" err="1" smtClean="0"/>
              <a:t>вебинара</a:t>
            </a:r>
            <a:endParaRPr lang="ru-RU" dirty="0" smtClean="0"/>
          </a:p>
          <a:p>
            <a:pPr marL="0" indent="0">
              <a:buNone/>
            </a:pPr>
            <a:r>
              <a:rPr lang="ru-RU" sz="2800" dirty="0" smtClean="0"/>
              <a:t>Приобретение практических умений и навыков в поиске решений многокритериальных задач по бинарным отношениям: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Парето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мажоритарному отношению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лексикографическому отношению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отношению </a:t>
            </a:r>
            <a:r>
              <a:rPr lang="ru-RU" dirty="0" err="1"/>
              <a:t>Подиновского</a:t>
            </a:r>
            <a:endParaRPr lang="ru-RU" dirty="0"/>
          </a:p>
          <a:p>
            <a:pPr marL="874713" lvl="1" indent="-457200">
              <a:buFont typeface="Arial" panose="020B0604020202020204" pitchFamily="34" charset="0"/>
              <a:buChar char="•"/>
            </a:pPr>
            <a:r>
              <a:rPr lang="ru-RU" dirty="0" smtClean="0"/>
              <a:t>методу </a:t>
            </a:r>
            <a:r>
              <a:rPr lang="ru-RU" dirty="0"/>
              <a:t>«Электра</a:t>
            </a:r>
            <a:r>
              <a:rPr lang="ru-RU" dirty="0" smtClean="0"/>
              <a:t>»</a:t>
            </a:r>
          </a:p>
          <a:p>
            <a:pPr marL="874713" lvl="1" indent="-457200">
              <a:buFont typeface="Arial" panose="020B0604020202020204" pitchFamily="34" charset="0"/>
              <a:buChar char="•"/>
            </a:pPr>
            <a:r>
              <a:rPr lang="ru-RU" dirty="0" smtClean="0"/>
              <a:t>методу анализа иерархий</a:t>
            </a:r>
            <a:endParaRPr lang="ru-RU" dirty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6633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выбора автомобиля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79556"/>
              </p:ext>
            </p:extLst>
          </p:nvPr>
        </p:nvGraphicFramePr>
        <p:xfrm>
          <a:off x="35496" y="1628800"/>
          <a:ext cx="9108504" cy="1233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252"/>
                <a:gridCol w="4554252"/>
              </a:tblGrid>
              <a:tr h="792088">
                <a:tc>
                  <a:txBody>
                    <a:bodyPr/>
                    <a:lstStyle/>
                    <a:p>
                      <a:r>
                        <a:rPr lang="ru-RU" dirty="0" smtClean="0"/>
                        <a:t>Дано множество автомобилей (альтернатив):   Жигули; Москвич; Волга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Выбор производится по критериям: </a:t>
                      </a:r>
                    </a:p>
                    <a:p>
                      <a:pPr lvl="0"/>
                      <a:r>
                        <a:rPr lang="ru-RU" dirty="0" smtClean="0"/>
                        <a:t>стиль; надежность; стоимость.</a:t>
                      </a:r>
                      <a:endParaRPr lang="ru-RU" dirty="0"/>
                    </a:p>
                  </a:txBody>
                  <a:tcPr/>
                </a:tc>
              </a:tr>
              <a:tr h="441216">
                <a:tc gridSpan="2">
                  <a:txBody>
                    <a:bodyPr/>
                    <a:lstStyle/>
                    <a:p>
                      <a:pPr lvl="0"/>
                      <a:r>
                        <a:rPr lang="ru-RU" dirty="0" smtClean="0"/>
                        <a:t>Сделать выбор с учетом предпочтений ЛПР по методу </a:t>
                      </a:r>
                      <a:r>
                        <a:rPr lang="ru-RU" dirty="0" err="1" smtClean="0"/>
                        <a:t>Саати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9029" y="354737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Цель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7041" y="4545124"/>
            <a:ext cx="151216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2. Критерии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83567" y="5778552"/>
            <a:ext cx="203338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3. Альтернативы</a:t>
            </a:r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932040" y="3061298"/>
            <a:ext cx="504056" cy="50405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3697331" y="4561962"/>
            <a:ext cx="504056" cy="504056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5407993" y="4477762"/>
            <a:ext cx="504056" cy="504056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7148450" y="4477762"/>
            <a:ext cx="504056" cy="504056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узел 14"/>
          <p:cNvSpPr/>
          <p:nvPr/>
        </p:nvSpPr>
        <p:spPr>
          <a:xfrm>
            <a:off x="3719048" y="5643828"/>
            <a:ext cx="504056" cy="50405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узел 15"/>
          <p:cNvSpPr/>
          <p:nvPr/>
        </p:nvSpPr>
        <p:spPr>
          <a:xfrm>
            <a:off x="5355140" y="5642761"/>
            <a:ext cx="504056" cy="50405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узел 16"/>
          <p:cNvSpPr/>
          <p:nvPr/>
        </p:nvSpPr>
        <p:spPr>
          <a:xfrm>
            <a:off x="6896422" y="5642761"/>
            <a:ext cx="504056" cy="504056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249843" y="4093049"/>
            <a:ext cx="818101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1600" dirty="0"/>
              <a:t>стиль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50356" y="4092639"/>
            <a:ext cx="1311002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надежность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048862" y="4089109"/>
            <a:ext cx="1311002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стоимость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8370" y="6237632"/>
            <a:ext cx="1022970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/>
              <a:t>Жигули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09653" y="6233491"/>
            <a:ext cx="1015541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/>
              <a:t>Москвич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22267" y="6233491"/>
            <a:ext cx="1008112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/>
              <a:t>Волга</a:t>
            </a:r>
          </a:p>
        </p:txBody>
      </p:sp>
      <p:cxnSp>
        <p:nvCxnSpPr>
          <p:cNvPr id="25" name="Прямая со стрелкой 24"/>
          <p:cNvCxnSpPr>
            <a:stCxn id="15" idx="0"/>
            <a:endCxn id="12" idx="4"/>
          </p:cNvCxnSpPr>
          <p:nvPr/>
        </p:nvCxnSpPr>
        <p:spPr>
          <a:xfrm flipH="1" flipV="1">
            <a:off x="3949359" y="5066018"/>
            <a:ext cx="21717" cy="57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0"/>
            <a:endCxn id="13" idx="3"/>
          </p:cNvCxnSpPr>
          <p:nvPr/>
        </p:nvCxnSpPr>
        <p:spPr>
          <a:xfrm flipV="1">
            <a:off x="3971076" y="4908001"/>
            <a:ext cx="1510734" cy="735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5" idx="0"/>
            <a:endCxn id="14" idx="3"/>
          </p:cNvCxnSpPr>
          <p:nvPr/>
        </p:nvCxnSpPr>
        <p:spPr>
          <a:xfrm flipV="1">
            <a:off x="3971076" y="4908001"/>
            <a:ext cx="3251191" cy="735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29025" y="5094559"/>
                <a:ext cx="34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25" y="5094559"/>
                <a:ext cx="342876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44643"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85846" y="444465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1"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6" y="4444658"/>
                <a:ext cx="360040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73209" y="444942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1"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209" y="4449427"/>
                <a:ext cx="360040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8475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730851" y="449313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1"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851" y="4493134"/>
                <a:ext cx="360040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02795" y="4962120"/>
                <a:ext cx="34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795" y="4962120"/>
                <a:ext cx="342876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4642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44208" y="5080640"/>
                <a:ext cx="34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5080640"/>
                <a:ext cx="342876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4642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71901" y="5738817"/>
                <a:ext cx="19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1" y="5738817"/>
                <a:ext cx="199175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407993" y="5738817"/>
                <a:ext cx="19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993" y="5738817"/>
                <a:ext cx="199175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49274" y="5710123"/>
                <a:ext cx="19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274" y="5710123"/>
                <a:ext cx="199175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93939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771901" y="4566731"/>
                <a:ext cx="19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1" y="4566731"/>
                <a:ext cx="199175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10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45671" y="4538669"/>
                <a:ext cx="19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671" y="4538669"/>
                <a:ext cx="199175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100000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01303" y="4538669"/>
                <a:ext cx="19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303" y="4538669"/>
                <a:ext cx="199175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100000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Прямая со стрелкой 51"/>
          <p:cNvCxnSpPr>
            <a:stCxn id="12" idx="0"/>
            <a:endCxn id="11" idx="3"/>
          </p:cNvCxnSpPr>
          <p:nvPr/>
        </p:nvCxnSpPr>
        <p:spPr>
          <a:xfrm flipV="1">
            <a:off x="3949359" y="3491537"/>
            <a:ext cx="1056498" cy="1070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3" idx="0"/>
            <a:endCxn id="11" idx="4"/>
          </p:cNvCxnSpPr>
          <p:nvPr/>
        </p:nvCxnSpPr>
        <p:spPr>
          <a:xfrm flipH="1" flipV="1">
            <a:off x="5184068" y="3565354"/>
            <a:ext cx="475953" cy="91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14" idx="1"/>
            <a:endCxn id="11" idx="5"/>
          </p:cNvCxnSpPr>
          <p:nvPr/>
        </p:nvCxnSpPr>
        <p:spPr>
          <a:xfrm flipH="1" flipV="1">
            <a:off x="5362279" y="3491537"/>
            <a:ext cx="1859988" cy="1060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73281" y="5738817"/>
                <a:ext cx="822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281" y="5738817"/>
                <a:ext cx="82259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917028" y="5724415"/>
                <a:ext cx="822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028" y="5724415"/>
                <a:ext cx="82259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26846" y="5724415"/>
                <a:ext cx="822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846" y="5724415"/>
                <a:ext cx="822596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25063" y="3128499"/>
                <a:ext cx="318010" cy="369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063" y="3128499"/>
                <a:ext cx="318010" cy="369653"/>
              </a:xfrm>
              <a:prstGeom prst="rect">
                <a:avLst/>
              </a:prstGeom>
              <a:blipFill rotWithShape="1">
                <a:blip r:embed="rId17"/>
                <a:stretch>
                  <a:fillRect r="-13462" b="-3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составляющих иерархии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2530" y="1538226"/>
                <a:ext cx="8640960" cy="1872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Введем обозначения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ru-RU" b="1" i="1" smtClean="0">
                            <a:latin typeface="Cambria Math"/>
                          </a:rPr>
                          <m:t>..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..,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- множество альтернатив</a:t>
                </a:r>
                <a:r>
                  <a:rPr lang="en-US" dirty="0" smtClean="0"/>
                  <a:t>,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𝑲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..,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..,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- </a:t>
                </a:r>
                <a:r>
                  <a:rPr lang="ru-RU" dirty="0" smtClean="0"/>
                  <a:t>множество критериев</a:t>
                </a:r>
                <a:r>
                  <a:rPr lang="en-US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</a:rPr>
                      <m:t>𝚲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,..,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,..,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 smtClean="0"/>
                  <a:t>множество коэффициентов значимости критериев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b="1" i="1" dirty="0" smtClean="0">
                    <a:latin typeface="Cambria Math"/>
                  </a:rPr>
                  <a:t> 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dirty="0" smtClean="0"/>
                  <a:t>  </a:t>
                </a:r>
                <a:r>
                  <a:rPr lang="en-US" dirty="0" smtClean="0"/>
                  <a:t>- </a:t>
                </a:r>
                <a:r>
                  <a:rPr lang="ru-RU" dirty="0" smtClean="0"/>
                  <a:t>оценка альтернативы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 smtClean="0"/>
                  <a:t> по критерию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 smtClean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;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ru-RU" dirty="0" smtClean="0"/>
                  <a:t> </a:t>
                </a:r>
                <a:endParaRPr lang="ru-RU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- </a:t>
                </a:r>
                <a:r>
                  <a:rPr lang="ru-RU" dirty="0"/>
                  <a:t>оценка альтернативы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30" y="1538226"/>
                <a:ext cx="8640960" cy="1872692"/>
              </a:xfrm>
              <a:prstGeom prst="rect">
                <a:avLst/>
              </a:prstGeom>
              <a:blipFill rotWithShape="1">
                <a:blip r:embed="rId2"/>
                <a:stretch>
                  <a:fillRect l="-635" t="-1623" b="-4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493680"/>
                  </p:ext>
                </p:extLst>
              </p:nvPr>
            </p:nvGraphicFramePr>
            <p:xfrm>
              <a:off x="107504" y="3532306"/>
              <a:ext cx="5112569" cy="22453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7"/>
                    <a:gridCol w="864096"/>
                    <a:gridCol w="864096"/>
                    <a:gridCol w="777686"/>
                    <a:gridCol w="1022514"/>
                  </a:tblGrid>
                  <a:tr h="372948">
                    <a:tc rowSpan="2">
                      <a:txBody>
                        <a:bodyPr/>
                        <a:lstStyle/>
                        <a:p>
                          <a:endParaRPr lang="ru-RU" dirty="0" smtClean="0"/>
                        </a:p>
                        <a:p>
                          <a:r>
                            <a:rPr lang="ru-RU" dirty="0" smtClean="0"/>
                            <a:t>Альтернативы </a:t>
                          </a:r>
                          <a:endParaRPr lang="ru-RU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Критерии 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ru-RU" dirty="0" smtClean="0"/>
                        </a:p>
                        <a:p>
                          <a:pPr algn="ctr"/>
                          <a:r>
                            <a:rPr lang="ru-RU" dirty="0" smtClean="0"/>
                            <a:t>Оценка 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7842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2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2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2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2505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Значимость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mtClean="0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mtClean="0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mtClean="0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493680"/>
                  </p:ext>
                </p:extLst>
              </p:nvPr>
            </p:nvGraphicFramePr>
            <p:xfrm>
              <a:off x="107504" y="3532306"/>
              <a:ext cx="5112569" cy="22453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7"/>
                    <a:gridCol w="864096"/>
                    <a:gridCol w="864096"/>
                    <a:gridCol w="777686"/>
                    <a:gridCol w="1022514"/>
                  </a:tblGrid>
                  <a:tr h="372948">
                    <a:tc rowSpan="2">
                      <a:txBody>
                        <a:bodyPr/>
                        <a:lstStyle/>
                        <a:p>
                          <a:endParaRPr lang="ru-RU" dirty="0" smtClean="0"/>
                        </a:p>
                        <a:p>
                          <a:r>
                            <a:rPr lang="ru-RU" dirty="0" smtClean="0"/>
                            <a:t>Альтернативы </a:t>
                          </a:r>
                          <a:endParaRPr lang="ru-RU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Критерии 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ru-RU" dirty="0" smtClean="0"/>
                        </a:p>
                        <a:p>
                          <a:pPr algn="ctr"/>
                          <a:r>
                            <a:rPr lang="ru-RU" dirty="0" smtClean="0"/>
                            <a:t>Оценка 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7842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85106" t="-103125" r="-310638" b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83099" t="-103125" r="-208451" b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8346" t="-103125" r="-133071" b="-40625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294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85" t="-213115" r="-222692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85106" t="-213115" r="-31063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83099" t="-213115" r="-20845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8346" t="-213115" r="-13307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405" t="-213115" r="-595" b="-326230"/>
                          </a:stretch>
                        </a:blipFill>
                      </a:tcPr>
                    </a:tc>
                  </a:tr>
                  <a:tr h="37294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85" t="-308065" r="-222692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85106" t="-308065" r="-310638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83099" t="-308065" r="-208451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8346" t="-308065" r="-133071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405" t="-308065" r="-595" b="-220968"/>
                          </a:stretch>
                        </a:blipFill>
                      </a:tcPr>
                    </a:tc>
                  </a:tr>
                  <a:tr h="37294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85" t="-414754" r="-22269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85106" t="-414754" r="-31063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83099" t="-414754" r="-20845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8346" t="-414754" r="-1330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405" t="-414754" r="-595" b="-12459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Значимость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85106" t="-523333" r="-31063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83099" t="-523333" r="-2084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8346" t="-523333" r="-13307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18187" y="3410918"/>
                <a:ext cx="2016224" cy="8798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b="1" i="1" smtClean="0">
                                  <a:latin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187" y="3410918"/>
                <a:ext cx="2016224" cy="8798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9145" y="4365104"/>
                <a:ext cx="3333378" cy="1950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l-GR" b="1" i="1" smtClean="0"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≤</m:t>
                      </m:r>
                      <m:r>
                        <a:rPr lang="ru-RU" b="1" i="1" smtClean="0">
                          <a:latin typeface="Cambria Math"/>
                        </a:rPr>
                        <m:t>𝟏</m:t>
                      </m:r>
                      <m:r>
                        <a:rPr lang="ru-RU" b="1" i="1" smtClean="0">
                          <a:latin typeface="Cambria Math"/>
                        </a:rPr>
                        <m:t>, 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/>
                            </a:rPr>
                            <m:t>𝒋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b="1" i="1">
                                  <a:latin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ru-RU" b="1" i="1" smtClean="0">
                              <a:latin typeface="Cambria Math"/>
                            </a:rPr>
                            <m:t>=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ru-RU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/>
                            </a:rPr>
                            <m:t>𝟎</m:t>
                          </m:r>
                          <m:r>
                            <a:rPr lang="ru-RU" b="1" i="1"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ru-RU" b="1" i="1">
                          <a:latin typeface="Cambria Math"/>
                        </a:rPr>
                        <m:t>≤</m:t>
                      </m:r>
                      <m:r>
                        <a:rPr lang="ru-RU" b="1" i="1">
                          <a:latin typeface="Cambria Math"/>
                        </a:rPr>
                        <m:t>𝟏</m:t>
                      </m:r>
                      <m:r>
                        <a:rPr lang="ru-RU" b="1" i="1">
                          <a:latin typeface="Cambria Math"/>
                        </a:rPr>
                        <m:t>, 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/>
                            </a:rPr>
                            <m:t>𝒋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ru-RU" b="1" i="1">
                              <a:latin typeface="Cambria Math"/>
                            </a:rPr>
                            <m:t>=</m:t>
                          </m:r>
                          <m:r>
                            <a:rPr lang="ru-RU" b="1" i="1">
                              <a:latin typeface="Cambria Math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45" y="4365104"/>
                <a:ext cx="3333378" cy="195014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552" y="6021288"/>
                <a:ext cx="8394948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000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 </m:t>
                    </m:r>
                    <m:r>
                      <a:rPr lang="ru-RU" sz="2000" b="1" i="1" smtClean="0">
                        <a:latin typeface="Cambria Math"/>
                      </a:rPr>
                      <m:t>и </m:t>
                    </m:r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dirty="0" smtClean="0"/>
                  <a:t> определяются попарным сравнением по шкале </a:t>
                </a:r>
                <a:r>
                  <a:rPr lang="ru-RU" dirty="0" err="1" smtClean="0"/>
                  <a:t>Саати</a:t>
                </a:r>
                <a:r>
                  <a:rPr lang="ru-RU" dirty="0" smtClean="0"/>
                  <a:t> (1 ÷ 9)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021288"/>
                <a:ext cx="8394948" cy="429220"/>
              </a:xfrm>
              <a:prstGeom prst="rect">
                <a:avLst/>
              </a:prstGeom>
              <a:blipFill rotWithShape="1">
                <a:blip r:embed="rId6"/>
                <a:stretch>
                  <a:fillRect t="-1429" b="-1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6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коэффициентов </a:t>
            </a:r>
            <a:r>
              <a:rPr lang="ru-RU" dirty="0"/>
              <a:t>значимости критериев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1176290"/>
                  </p:ext>
                </p:extLst>
              </p:nvPr>
            </p:nvGraphicFramePr>
            <p:xfrm>
              <a:off x="683568" y="2492896"/>
              <a:ext cx="8064896" cy="3064014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230716"/>
                    <a:gridCol w="1115358"/>
                    <a:gridCol w="1029561"/>
                    <a:gridCol w="1201155"/>
                    <a:gridCol w="1029561"/>
                    <a:gridCol w="1458545"/>
                  </a:tblGrid>
                  <a:tr h="9008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Стиль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Надеж-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err="1" smtClean="0">
                              <a:effectLst/>
                            </a:rPr>
                            <a:t>ность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Стоимость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</a:t>
                          </a: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по строке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Коэффициент</a:t>
                          </a:r>
                        </a:p>
                        <a:p>
                          <a:pPr algn="ctr"/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значимости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799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Стиль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1/2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1,83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b="1" i="1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0,140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37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Надежность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2/1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7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b="1" i="1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0,535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37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Стоимость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3/1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4,25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b="1" i="1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=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0,325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373">
                    <a:tc gridSpan="4">
                      <a:txBody>
                        <a:bodyPr/>
                        <a:lstStyle/>
                        <a:p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по столбцу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13,08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1,00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1176290"/>
                  </p:ext>
                </p:extLst>
              </p:nvPr>
            </p:nvGraphicFramePr>
            <p:xfrm>
              <a:off x="683568" y="2492896"/>
              <a:ext cx="8064896" cy="3064014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230716"/>
                    <a:gridCol w="1115358"/>
                    <a:gridCol w="1029561"/>
                    <a:gridCol w="1201155"/>
                    <a:gridCol w="1029561"/>
                    <a:gridCol w="1458545"/>
                  </a:tblGrid>
                  <a:tr h="9008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Стиль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Надеж-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err="1" smtClean="0">
                              <a:effectLst/>
                            </a:rPr>
                            <a:t>ность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Стоимость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</a:t>
                          </a: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по строке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Коэффициент</a:t>
                          </a:r>
                          <a:endParaRPr lang="ru-RU" sz="1600" b="1" dirty="0" smtClean="0"/>
                        </a:p>
                        <a:p>
                          <a:pPr algn="ctr"/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значимости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799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Стиль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1/2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1,83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53556" t="-175294" r="-418" b="-317647"/>
                          </a:stretch>
                        </a:blipFill>
                      </a:tcPr>
                    </a:tc>
                  </a:tr>
                  <a:tr h="54837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Надежность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2/1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7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53556" t="-260000" r="-418" b="-200000"/>
                          </a:stretch>
                        </a:blipFill>
                      </a:tcPr>
                    </a:tc>
                  </a:tr>
                  <a:tr h="54837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Стоимость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3/1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4,25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53556" t="-360000" r="-418" b="-100000"/>
                          </a:stretch>
                        </a:blipFill>
                      </a:tcPr>
                    </a:tc>
                  </a:tr>
                  <a:tr h="548373">
                    <a:tc gridSpan="4">
                      <a:txBody>
                        <a:bodyPr/>
                        <a:lstStyle/>
                        <a:p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по столбцу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13,08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1,00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395536" y="162880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«надежность» </a:t>
            </a:r>
            <a:r>
              <a:rPr lang="ru-RU" dirty="0"/>
              <a:t>в 2 раза важнее </a:t>
            </a:r>
            <a:r>
              <a:rPr lang="ru-RU" dirty="0" smtClean="0"/>
              <a:t>«стиля», тогда записываем </a:t>
            </a:r>
            <a:r>
              <a:rPr lang="ru-RU" dirty="0"/>
              <a:t>в виде дроби </a:t>
            </a:r>
            <a:r>
              <a:rPr lang="ru-RU" dirty="0" smtClean="0"/>
              <a:t>2/1, а наоборот – 1/2.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2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7768"/>
            <a:ext cx="7344816" cy="1070992"/>
          </a:xfrm>
        </p:spPr>
        <p:txBody>
          <a:bodyPr/>
          <a:lstStyle/>
          <a:p>
            <a:r>
              <a:rPr lang="ru-RU" dirty="0" smtClean="0"/>
              <a:t>Оценка альтернатив </a:t>
            </a:r>
            <a:r>
              <a:rPr lang="ru-RU" dirty="0"/>
              <a:t>по </a:t>
            </a:r>
            <a:r>
              <a:rPr lang="ru-RU" dirty="0" smtClean="0"/>
              <a:t>критерию 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504" y="1628800"/>
                <a:ext cx="658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2.1 Определим оценки альтернатив по критерию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 smtClean="0"/>
                  <a:t>- стиль. 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628800"/>
                <a:ext cx="658822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33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655017"/>
                  </p:ext>
                </p:extLst>
              </p:nvPr>
            </p:nvGraphicFramePr>
            <p:xfrm>
              <a:off x="251520" y="2348880"/>
              <a:ext cx="6768752" cy="2271926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080120"/>
                    <a:gridCol w="936104"/>
                    <a:gridCol w="1080120"/>
                    <a:gridCol w="936104"/>
                    <a:gridCol w="1152128"/>
                    <a:gridCol w="1584176"/>
                  </a:tblGrid>
                  <a:tr h="39852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1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</a:t>
                          </a: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по строке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Оценка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b="1" dirty="0" smtClean="0"/>
                            <a:t> 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842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2/1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3,33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0,254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52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1/2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1,75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𝟐𝟏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0,134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5274">
                    <a:tc>
                      <a:txBody>
                        <a:bodyPr/>
                        <a:lstStyle/>
                        <a:p>
                          <a:r>
                            <a:rPr lang="ru-RU" sz="1600" b="1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3/1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8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0,612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5274">
                    <a:tc gridSpan="4">
                      <a:txBody>
                        <a:bodyPr/>
                        <a:lstStyle/>
                        <a:p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по столбцу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13,08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1,00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655017"/>
                  </p:ext>
                </p:extLst>
              </p:nvPr>
            </p:nvGraphicFramePr>
            <p:xfrm>
              <a:off x="251520" y="2348880"/>
              <a:ext cx="6768752" cy="2271926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080120"/>
                    <a:gridCol w="936104"/>
                    <a:gridCol w="1080120"/>
                    <a:gridCol w="936104"/>
                    <a:gridCol w="1152128"/>
                    <a:gridCol w="1584176"/>
                  </a:tblGrid>
                  <a:tr h="4876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1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</a:t>
                          </a: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по строке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27308" t="-12500" b="-371250"/>
                          </a:stretch>
                        </a:blipFill>
                      </a:tcPr>
                    </a:tc>
                  </a:tr>
                  <a:tr h="44842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2/1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3,33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27308" t="-121622" b="-301351"/>
                          </a:stretch>
                        </a:blipFill>
                      </a:tcPr>
                    </a:tc>
                  </a:tr>
                  <a:tr h="4452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1/2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1,75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27308" t="-224658" b="-205479"/>
                          </a:stretch>
                        </a:blipFill>
                      </a:tcPr>
                    </a:tc>
                  </a:tr>
                  <a:tr h="445274">
                    <a:tc>
                      <a:txBody>
                        <a:bodyPr/>
                        <a:lstStyle/>
                        <a:p>
                          <a:r>
                            <a:rPr lang="ru-RU" sz="1600" b="1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3/1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8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27308" t="-324658" b="-105479"/>
                          </a:stretch>
                        </a:blipFill>
                      </a:tcPr>
                    </a:tc>
                  </a:tr>
                  <a:tr h="445274">
                    <a:tc gridSpan="4">
                      <a:txBody>
                        <a:bodyPr/>
                        <a:lstStyle/>
                        <a:p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по столбцу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13,08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1,00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51520" y="4871194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по критерию «Стиль» Волга предпочтительнее Жигулей несущественно (по шкале </a:t>
            </a:r>
            <a:r>
              <a:rPr lang="ru-RU" dirty="0" err="1" smtClean="0"/>
              <a:t>Саати</a:t>
            </a:r>
            <a:r>
              <a:rPr lang="ru-RU" dirty="0" smtClean="0"/>
              <a:t> от 2 до 4), тогда записываем </a:t>
            </a:r>
            <a:r>
              <a:rPr lang="ru-RU" dirty="0"/>
              <a:t>в виде дроби </a:t>
            </a:r>
            <a:r>
              <a:rPr lang="ru-RU" dirty="0" smtClean="0"/>
              <a:t>(пусть) 3/1, и наоборот – 1/3.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0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7768"/>
            <a:ext cx="7488832" cy="1070992"/>
          </a:xfrm>
        </p:spPr>
        <p:txBody>
          <a:bodyPr/>
          <a:lstStyle/>
          <a:p>
            <a:r>
              <a:rPr lang="ru-RU" dirty="0"/>
              <a:t>Оценка альтернатив по </a:t>
            </a:r>
            <a:r>
              <a:rPr lang="ru-RU" dirty="0" smtClean="0"/>
              <a:t>критерию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1628800"/>
                <a:ext cx="7524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2.2 Определим оценки альтернатив по критерию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- надежность. 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8800"/>
                <a:ext cx="752432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48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523983"/>
                  </p:ext>
                </p:extLst>
              </p:nvPr>
            </p:nvGraphicFramePr>
            <p:xfrm>
              <a:off x="251520" y="2348880"/>
              <a:ext cx="6768752" cy="2271926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080120"/>
                    <a:gridCol w="936104"/>
                    <a:gridCol w="1080120"/>
                    <a:gridCol w="936104"/>
                    <a:gridCol w="1152128"/>
                    <a:gridCol w="1584176"/>
                  </a:tblGrid>
                  <a:tr h="39852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1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</a:t>
                          </a: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по строке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Оценка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ru-RU" sz="1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b="1" dirty="0" smtClean="0"/>
                            <a:t> 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842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2/1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3,25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𝟏𝟐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0,248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52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1/2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1,83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𝟐𝟐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0,140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5274">
                    <a:tc>
                      <a:txBody>
                        <a:bodyPr/>
                        <a:lstStyle/>
                        <a:p>
                          <a:r>
                            <a:rPr lang="ru-RU" sz="1600" b="1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3/1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8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𝟑𝟐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0,612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5274">
                    <a:tc gridSpan="4">
                      <a:txBody>
                        <a:bodyPr/>
                        <a:lstStyle/>
                        <a:p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по столбцу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13,08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1,00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523983"/>
                  </p:ext>
                </p:extLst>
              </p:nvPr>
            </p:nvGraphicFramePr>
            <p:xfrm>
              <a:off x="251520" y="2348880"/>
              <a:ext cx="6768752" cy="2271926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080120"/>
                    <a:gridCol w="936104"/>
                    <a:gridCol w="1080120"/>
                    <a:gridCol w="936104"/>
                    <a:gridCol w="1152128"/>
                    <a:gridCol w="1584176"/>
                  </a:tblGrid>
                  <a:tr h="4876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1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</a:t>
                          </a: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по строке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27308" t="-12500" b="-371250"/>
                          </a:stretch>
                        </a:blipFill>
                      </a:tcPr>
                    </a:tc>
                  </a:tr>
                  <a:tr h="44842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2/1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3,25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27308" t="-121622" b="-301351"/>
                          </a:stretch>
                        </a:blipFill>
                      </a:tcPr>
                    </a:tc>
                  </a:tr>
                  <a:tr h="4452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1/2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1,83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27308" t="-224658" b="-205479"/>
                          </a:stretch>
                        </a:blipFill>
                      </a:tcPr>
                    </a:tc>
                  </a:tr>
                  <a:tr h="445274">
                    <a:tc>
                      <a:txBody>
                        <a:bodyPr/>
                        <a:lstStyle/>
                        <a:p>
                          <a:r>
                            <a:rPr lang="ru-RU" sz="1600" b="1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3/1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8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27308" t="-324658" b="-105479"/>
                          </a:stretch>
                        </a:blipFill>
                      </a:tcPr>
                    </a:tc>
                  </a:tr>
                  <a:tr h="445274">
                    <a:tc gridSpan="4">
                      <a:txBody>
                        <a:bodyPr/>
                        <a:lstStyle/>
                        <a:p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по столбцу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13,08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1,00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79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88832" cy="1070992"/>
          </a:xfrm>
        </p:spPr>
        <p:txBody>
          <a:bodyPr/>
          <a:lstStyle/>
          <a:p>
            <a:r>
              <a:rPr lang="ru-RU" dirty="0"/>
              <a:t>Оценка альтернатив по </a:t>
            </a:r>
            <a:r>
              <a:rPr lang="ru-RU" dirty="0" smtClean="0"/>
              <a:t>критерию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1628800"/>
                <a:ext cx="7524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2.3 Определим оценки альтернатив по критерию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/>
                  <a:t>- стоимость. 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8800"/>
                <a:ext cx="752432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48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0786380"/>
                  </p:ext>
                </p:extLst>
              </p:nvPr>
            </p:nvGraphicFramePr>
            <p:xfrm>
              <a:off x="251520" y="2348880"/>
              <a:ext cx="6768752" cy="2271926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080120"/>
                    <a:gridCol w="936104"/>
                    <a:gridCol w="1080120"/>
                    <a:gridCol w="936104"/>
                    <a:gridCol w="1152128"/>
                    <a:gridCol w="1584176"/>
                  </a:tblGrid>
                  <a:tr h="39852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1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</a:t>
                          </a: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по строке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Оценка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ru-RU" sz="18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b="1" dirty="0" smtClean="0"/>
                            <a:t> 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842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1/5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0,53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𝟏𝟑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0,039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52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5/1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3/1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9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𝟐𝟑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0,649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5274">
                    <a:tc>
                      <a:txBody>
                        <a:bodyPr/>
                        <a:lstStyle/>
                        <a:p>
                          <a:r>
                            <a:rPr lang="ru-RU" sz="1600" b="1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3/1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4,33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𝟑𝟑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0,312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5274">
                    <a:tc gridSpan="4">
                      <a:txBody>
                        <a:bodyPr/>
                        <a:lstStyle/>
                        <a:p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по столбцу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13,86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1,00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0786380"/>
                  </p:ext>
                </p:extLst>
              </p:nvPr>
            </p:nvGraphicFramePr>
            <p:xfrm>
              <a:off x="251520" y="2348880"/>
              <a:ext cx="6768752" cy="2271926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080120"/>
                    <a:gridCol w="936104"/>
                    <a:gridCol w="1080120"/>
                    <a:gridCol w="936104"/>
                    <a:gridCol w="1152128"/>
                    <a:gridCol w="1584176"/>
                  </a:tblGrid>
                  <a:tr h="4876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b="1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</a:t>
                          </a:r>
                        </a:p>
                        <a:p>
                          <a:pPr algn="ctr"/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по строке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27308" t="-12500" b="-371250"/>
                          </a:stretch>
                        </a:blipFill>
                      </a:tcPr>
                    </a:tc>
                  </a:tr>
                  <a:tr h="44842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1/5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0,53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27308" t="-121622" b="-301351"/>
                          </a:stretch>
                        </a:blipFill>
                      </a:tcPr>
                    </a:tc>
                  </a:tr>
                  <a:tr h="4452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5/1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3/1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9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27308" t="-224658" b="-205479"/>
                          </a:stretch>
                        </a:blipFill>
                      </a:tcPr>
                    </a:tc>
                  </a:tr>
                  <a:tr h="445274">
                    <a:tc>
                      <a:txBody>
                        <a:bodyPr/>
                        <a:lstStyle/>
                        <a:p>
                          <a:r>
                            <a:rPr lang="ru-RU" sz="1600" b="1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3/1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4,33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27308" t="-324658" b="-105479"/>
                          </a:stretch>
                        </a:blipFill>
                      </a:tcPr>
                    </a:tc>
                  </a:tr>
                  <a:tr h="445274">
                    <a:tc gridSpan="4">
                      <a:txBody>
                        <a:bodyPr/>
                        <a:lstStyle/>
                        <a:p>
                          <a:r>
                            <a:rPr lang="ru-RU" sz="1600" b="1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Сумма по столбцу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13,86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1,00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0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7272808" cy="1070992"/>
          </a:xfrm>
        </p:spPr>
        <p:txBody>
          <a:bodyPr/>
          <a:lstStyle/>
          <a:p>
            <a:r>
              <a:rPr lang="ru-RU" dirty="0"/>
              <a:t>Выбор </a:t>
            </a:r>
            <a:r>
              <a:rPr lang="ru-RU" dirty="0" smtClean="0"/>
              <a:t>альтернативы </a:t>
            </a:r>
            <a:r>
              <a:rPr lang="ru-RU" dirty="0"/>
              <a:t>в примере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20272" y="1484784"/>
                <a:ext cx="2016224" cy="8798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b="1" i="1" smtClean="0">
                                  <a:latin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484784"/>
                <a:ext cx="2016224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83760" y="2780928"/>
                <a:ext cx="2160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ru-RU" b="1" i="1" smtClean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latin typeface="Cambria Math"/>
                            </a:rPr>
                            <m:t>𝒎𝒂𝒙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  </m:t>
                          </m:r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60" y="2780928"/>
                <a:ext cx="216024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316398"/>
                  </p:ext>
                </p:extLst>
              </p:nvPr>
            </p:nvGraphicFramePr>
            <p:xfrm>
              <a:off x="179512" y="1484784"/>
              <a:ext cx="6768752" cy="2959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6185"/>
                    <a:gridCol w="1224135"/>
                    <a:gridCol w="1440160"/>
                    <a:gridCol w="1296144"/>
                    <a:gridCol w="1152128"/>
                  </a:tblGrid>
                  <a:tr h="38224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Альтернативы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Критерии</a:t>
                          </a:r>
                          <a:r>
                            <a:rPr lang="en-US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b="1" dirty="0" smtClean="0"/>
                            <a:t> </a:t>
                          </a:r>
                          <a:endParaRPr lang="ru-RU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/>
                            <a:t>Оценка</a:t>
                          </a:r>
                          <a:endParaRPr lang="en-US" b="1" dirty="0" smtClean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ru-RU" b="1" dirty="0" smtClean="0"/>
                            <a:t> 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402035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Стиль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Надежность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Стоимость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9984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0,254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𝟏𝟐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0,248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𝟏𝟑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0,039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9984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𝟐𝟏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0,134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𝟐𝟐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0,140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𝟐𝟑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0,649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99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0,612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𝟑𝟐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0,612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𝟑𝟑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0,312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9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Значимость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ru-RU" dirty="0" smtClean="0"/>
                            <a:t>критерия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oMath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b="1" i="1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0,140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b="1" i="1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1600" b="1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0,535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b="1" i="1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=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0,325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316398"/>
                  </p:ext>
                </p:extLst>
              </p:nvPr>
            </p:nvGraphicFramePr>
            <p:xfrm>
              <a:off x="179512" y="1484784"/>
              <a:ext cx="6768752" cy="2959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6185"/>
                    <a:gridCol w="1224135"/>
                    <a:gridCol w="1440160"/>
                    <a:gridCol w="1296144"/>
                    <a:gridCol w="1152128"/>
                  </a:tblGrid>
                  <a:tr h="391795"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846" r="-308456" b="-283077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1846" t="-7813" r="-29077" b="-6781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87831" t="-3846" b="-283077"/>
                          </a:stretch>
                        </a:blipFill>
                      </a:tcPr>
                    </a:tc>
                  </a:tr>
                  <a:tr h="402035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Стиль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Надежность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Стоимость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9984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135323" t="-164634" r="-317413" b="-34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200424" t="-164634" r="-170339" b="-34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32864" t="-164634" r="-88732" b="-34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87831" t="-164634" b="-348780"/>
                          </a:stretch>
                        </a:blipFill>
                      </a:tcPr>
                    </a:tc>
                  </a:tr>
                  <a:tr h="49984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135323" t="-264634" r="-317413" b="-24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200424" t="-264634" r="-170339" b="-24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32864" t="-264634" r="-88732" b="-24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87831" t="-264634" b="-248780"/>
                          </a:stretch>
                        </a:blipFill>
                      </a:tcPr>
                    </a:tc>
                  </a:tr>
                  <a:tr h="4998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135323" t="-364634" r="-317413" b="-14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200424" t="-364634" r="-170339" b="-14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32864" t="-364634" r="-88732" b="-14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87831" t="-364634" b="-148780"/>
                          </a:stretch>
                        </a:blipFill>
                      </a:tcPr>
                    </a:tc>
                  </a:tr>
                  <a:tr h="66611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49541" r="-308456" b="-11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135323" t="-349541" r="-317413" b="-11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0424" t="-349541" r="-170339" b="-11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32864" t="-349541" r="-88732" b="-11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3528" y="4751260"/>
                <a:ext cx="51845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16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u-RU" sz="16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sz="1600" dirty="0" smtClean="0">
                    <a:latin typeface="+mn-lt"/>
                    <a:ea typeface="Times New Roman"/>
                  </a:rPr>
                  <a:t>0,140</a:t>
                </a:r>
                <a:r>
                  <a:rPr lang="en-US" sz="1600" dirty="0" smtClean="0">
                    <a:latin typeface="+mn-lt"/>
                    <a:ea typeface="Times New Roman"/>
                  </a:rPr>
                  <a:t>*</a:t>
                </a:r>
                <a:r>
                  <a:rPr lang="ru-RU" sz="1600" dirty="0" smtClean="0">
                    <a:latin typeface="+mn-lt"/>
                    <a:ea typeface="Times New Roman"/>
                  </a:rPr>
                  <a:t>0,254</a:t>
                </a:r>
                <a:r>
                  <a:rPr lang="en-US" sz="1600" dirty="0" smtClean="0">
                    <a:latin typeface="+mn-lt"/>
                    <a:ea typeface="Times New Roman"/>
                  </a:rPr>
                  <a:t>+</a:t>
                </a:r>
                <a:r>
                  <a:rPr lang="ru-RU" sz="1600" dirty="0" smtClean="0">
                    <a:latin typeface="+mn-lt"/>
                    <a:ea typeface="Times New Roman"/>
                  </a:rPr>
                  <a:t>0,535</a:t>
                </a:r>
                <a:r>
                  <a:rPr lang="en-US" sz="1600" dirty="0" smtClean="0">
                    <a:latin typeface="+mn-lt"/>
                    <a:ea typeface="Times New Roman"/>
                  </a:rPr>
                  <a:t>*</a:t>
                </a:r>
                <a:r>
                  <a:rPr lang="ru-RU" sz="1600" dirty="0" smtClean="0">
                    <a:latin typeface="+mn-lt"/>
                    <a:ea typeface="Times New Roman"/>
                  </a:rPr>
                  <a:t>0,</a:t>
                </a:r>
                <a:r>
                  <a:rPr lang="en-US" sz="1600" dirty="0" smtClean="0">
                    <a:latin typeface="+mn-lt"/>
                    <a:ea typeface="Times New Roman"/>
                  </a:rPr>
                  <a:t>248+0,325*0,039=0,180915</a:t>
                </a:r>
              </a:p>
              <a:p>
                <a:endParaRPr lang="en-US" sz="1600" i="1" dirty="0" smtClean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16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0" i="1">
                        <a:latin typeface="Cambria Math"/>
                      </a:rPr>
                      <m:t>=0,0476</m:t>
                    </m:r>
                  </m:oMath>
                </a14:m>
                <a:r>
                  <a:rPr lang="en-US" sz="1600" dirty="0">
                    <a:latin typeface="+mn-lt"/>
                    <a:ea typeface="Times New Roman"/>
                  </a:rPr>
                  <a:t>+ 0,0196+ 0,210925= 0,278125</a:t>
                </a:r>
                <a:endParaRPr lang="ru-RU" sz="1600" dirty="0">
                  <a:latin typeface="+mn-lt"/>
                  <a:ea typeface="Times New Roman"/>
                </a:endParaRPr>
              </a:p>
              <a:p>
                <a:endParaRPr lang="ru-RU" sz="1600" dirty="0">
                  <a:latin typeface="+mn-lt"/>
                  <a:ea typeface="Times New Roman"/>
                </a:endParaRPr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16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1600" b="0" i="1">
                        <a:latin typeface="Cambria Math"/>
                      </a:rPr>
                      <m:t>=0,08568</m:t>
                    </m:r>
                  </m:oMath>
                </a14:m>
                <a:r>
                  <a:rPr lang="en-US" sz="1600" dirty="0">
                    <a:latin typeface="+mn-lt"/>
                  </a:rPr>
                  <a:t>+ 0,32742+ 0,1014= </a:t>
                </a:r>
                <a:r>
                  <a:rPr lang="en-US" sz="1600" dirty="0" smtClean="0">
                    <a:latin typeface="+mn-lt"/>
                  </a:rPr>
                  <a:t>0,5145</a:t>
                </a:r>
              </a:p>
              <a:p>
                <a:endParaRPr lang="ru-RU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751260"/>
                <a:ext cx="5184576" cy="1569660"/>
              </a:xfrm>
              <a:prstGeom prst="rect">
                <a:avLst/>
              </a:prstGeom>
              <a:blipFill rotWithShape="1">
                <a:blip r:embed="rId5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8625153"/>
                  </p:ext>
                </p:extLst>
              </p:nvPr>
            </p:nvGraphicFramePr>
            <p:xfrm>
              <a:off x="5988496" y="4653136"/>
              <a:ext cx="203988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9944"/>
                    <a:gridCol w="1019944"/>
                  </a:tblGrid>
                  <a:tr h="3488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ru-RU" dirty="0" smtClean="0"/>
                            <a:t> </a:t>
                          </a:r>
                          <a:endParaRPr lang="ru-RU" b="1" dirty="0"/>
                        </a:p>
                      </a:txBody>
                      <a:tcPr anchor="ctr"/>
                    </a:tc>
                  </a:tr>
                  <a:tr h="34889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0,18</a:t>
                          </a:r>
                          <a:r>
                            <a:rPr lang="ru-RU" sz="1800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34889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0,278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3488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0,514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8625153"/>
                  </p:ext>
                </p:extLst>
              </p:nvPr>
            </p:nvGraphicFramePr>
            <p:xfrm>
              <a:off x="5988496" y="4653136"/>
              <a:ext cx="203988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9944"/>
                    <a:gridCol w="1019944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r="-9940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00599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dirty="0" smtClean="0"/>
                            <a:t>Жигули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0,18</a:t>
                          </a:r>
                          <a:r>
                            <a:rPr lang="ru-RU" sz="1800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dirty="0" smtClean="0"/>
                            <a:t>Москвич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0,278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Волга</a:t>
                          </a:r>
                          <a:endParaRPr lang="ru-RU" sz="1600" b="1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0,514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444208" y="6165304"/>
                <a:ext cx="1279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𝟑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ru-RU" b="1" i="1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ru-RU" sz="1400" b="1" dirty="0"/>
                  <a:t>Волга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6165304"/>
                <a:ext cx="127977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Замечания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445224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Основным недостатком процедуры следует признать введение понятия и установления «количественного превосходства в N раз» сравниваемых объектов. </a:t>
            </a:r>
          </a:p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78717"/>
              </p:ext>
            </p:extLst>
          </p:nvPr>
        </p:nvGraphicFramePr>
        <p:xfrm>
          <a:off x="323528" y="3140968"/>
          <a:ext cx="8496944" cy="21869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939287"/>
                <a:gridCol w="3555581"/>
                <a:gridCol w="3002076"/>
              </a:tblGrid>
              <a:tr h="460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>
                          <a:effectLst/>
                        </a:rPr>
                        <a:t>Альтернативы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>
                          <a:effectLst/>
                        </a:rPr>
                        <a:t>Максимальная скорость (км/час)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>
                          <a:effectLst/>
                        </a:rPr>
                        <a:t>Нормированное 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>
                          <a:effectLst/>
                        </a:rPr>
                        <a:t>значение</a:t>
                      </a:r>
                      <a:endParaRPr lang="ru-RU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9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>
                          <a:effectLst/>
                        </a:rPr>
                        <a:t>Жигули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>
                          <a:effectLst/>
                        </a:rPr>
                        <a:t>140</a:t>
                      </a:r>
                      <a:endParaRPr lang="ru-RU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>
                          <a:effectLst/>
                        </a:rPr>
                        <a:t>0,259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9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>
                          <a:effectLst/>
                        </a:rPr>
                        <a:t>Москвич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>
                          <a:effectLst/>
                        </a:rPr>
                        <a:t>130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>
                          <a:effectLst/>
                        </a:rPr>
                        <a:t>0,241</a:t>
                      </a:r>
                      <a:endParaRPr lang="ru-RU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9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 err="1">
                          <a:effectLst/>
                        </a:rPr>
                        <a:t>Иж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>
                          <a:effectLst/>
                        </a:rPr>
                        <a:t>120</a:t>
                      </a:r>
                      <a:endParaRPr lang="ru-RU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>
                          <a:effectLst/>
                        </a:rPr>
                        <a:t>0,222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9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>
                          <a:effectLst/>
                        </a:rPr>
                        <a:t>Волга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>
                          <a:effectLst/>
                        </a:rPr>
                        <a:t>150</a:t>
                      </a:r>
                      <a:endParaRPr lang="ru-RU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>
                          <a:effectLst/>
                        </a:rPr>
                        <a:t>0,278</a:t>
                      </a:r>
                      <a:endParaRPr lang="ru-RU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9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>
                          <a:effectLst/>
                        </a:rPr>
                        <a:t>Сумма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>
                          <a:effectLst/>
                        </a:rPr>
                        <a:t>1,000</a:t>
                      </a:r>
                      <a:endParaRPr lang="ru-RU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7504" y="1484784"/>
            <a:ext cx="1275746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Если существуют объективные оценки, то они просто выписываются и </a:t>
            </a: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нормируются таким образом, чтобы их сумма была равна единице. </a:t>
            </a: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Например, если бы нас интересовал критерий «максимальная скорость» </a:t>
            </a: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 имелись бы соответствующие данные по каждому автомобилю, </a:t>
            </a: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то нужно было бы составить следующую таблицу.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7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pPr marL="0" indent="0">
              <a:buNone/>
            </a:pPr>
            <a:r>
              <a:rPr lang="ru-RU" sz="3000" dirty="0" smtClean="0"/>
              <a:t>На </a:t>
            </a:r>
            <a:r>
              <a:rPr lang="ru-RU" sz="3000" dirty="0"/>
              <a:t>этом </a:t>
            </a:r>
            <a:r>
              <a:rPr lang="ru-RU" sz="3000" dirty="0" err="1"/>
              <a:t>вебинаре</a:t>
            </a:r>
            <a:r>
              <a:rPr lang="ru-RU" sz="3000" dirty="0"/>
              <a:t> мы обсудим </a:t>
            </a:r>
            <a:r>
              <a:rPr lang="ru-RU" sz="3000" dirty="0" smtClean="0"/>
              <a:t>вопросы  эвристического и аксиоматического подходов к поиску решения на базе построения функций выбора и полезности: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000" dirty="0" smtClean="0"/>
              <a:t>выбор с учетом числа доминирующих критериев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000" dirty="0" smtClean="0"/>
              <a:t>выбор по методу идеальной точки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000" dirty="0" smtClean="0"/>
              <a:t>выбор через построение функций полезности</a:t>
            </a:r>
          </a:p>
          <a:p>
            <a:pPr marL="0" indent="0">
              <a:buNone/>
            </a:pPr>
            <a:r>
              <a:rPr lang="ru-RU" sz="3000" dirty="0" smtClean="0"/>
              <a:t>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97768"/>
            <a:ext cx="8388424" cy="1070992"/>
          </a:xfrm>
        </p:spPr>
        <p:txBody>
          <a:bodyPr/>
          <a:lstStyle/>
          <a:p>
            <a:r>
              <a:rPr lang="ru-RU" i="1" dirty="0"/>
              <a:t>Тема </a:t>
            </a:r>
            <a:r>
              <a:rPr lang="ru-RU" i="1" dirty="0" smtClean="0"/>
              <a:t>3: Задачи принятия решений на языке функций выбора и полезности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Заголовок 1"/>
          <p:cNvSpPr>
            <a:spLocks noGrp="1"/>
          </p:cNvSpPr>
          <p:nvPr>
            <p:ph type="title"/>
          </p:nvPr>
        </p:nvSpPr>
        <p:spPr>
          <a:xfrm>
            <a:off x="1074738" y="2643188"/>
            <a:ext cx="6994525" cy="1071562"/>
          </a:xfrm>
        </p:spPr>
        <p:txBody>
          <a:bodyPr/>
          <a:lstStyle/>
          <a:p>
            <a:pPr eaLnBrk="1" hangingPunct="1"/>
            <a:r>
              <a:rPr lang="ru-RU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57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 бинарных отношений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7544" y="1772816"/>
                <a:ext cx="8208912" cy="371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pc="100" dirty="0" smtClean="0"/>
                  <a:t>Важным предположением в языке бинарных отношений является независимость предпочтения двух сравниваемых объектов от любого третьего.</a:t>
                </a:r>
              </a:p>
              <a:p>
                <a:endParaRPr lang="ru-RU" spc="100" dirty="0"/>
              </a:p>
              <a:p>
                <a:r>
                  <a:rPr lang="ru-RU" spc="100" dirty="0" smtClean="0"/>
                  <a:t>Бинарные </a:t>
                </a:r>
                <a:r>
                  <a:rPr lang="ru-RU" spc="100" dirty="0"/>
                  <a:t>отношения могут быть установлены на множестве альтернатив </a:t>
                </a:r>
                <a14:m>
                  <m:oMath xmlns:m="http://schemas.openxmlformats.org/officeDocument/2006/math">
                    <m:r>
                      <a:rPr lang="en-US" b="1" i="1" spc="100">
                        <a:latin typeface="Cambria Math"/>
                      </a:rPr>
                      <m:t>𝑿</m:t>
                    </m:r>
                    <m:r>
                      <a:rPr lang="en-US" b="1" i="1" spc="100">
                        <a:latin typeface="Cambria Math"/>
                      </a:rPr>
                      <m:t> </m:t>
                    </m:r>
                  </m:oMath>
                </a14:m>
                <a:r>
                  <a:rPr lang="ru-RU" spc="100" dirty="0"/>
                  <a:t>и множестве </a:t>
                </a:r>
                <a:r>
                  <a:rPr lang="ru-RU" spc="100" dirty="0" smtClean="0"/>
                  <a:t>критериев</a:t>
                </a:r>
                <a:r>
                  <a:rPr lang="en-US" spc="100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pc="100" smtClean="0">
                        <a:latin typeface="Cambria Math"/>
                      </a:rPr>
                      <m:t>𝑲</m:t>
                    </m:r>
                  </m:oMath>
                </a14:m>
                <a:r>
                  <a:rPr lang="ru-RU" spc="100" dirty="0" smtClean="0"/>
                  <a:t>. </a:t>
                </a:r>
                <a:endParaRPr lang="en-US" spc="100" dirty="0" smtClean="0"/>
              </a:p>
              <a:p>
                <a:endParaRPr lang="en-US" spc="100" dirty="0"/>
              </a:p>
              <a:p>
                <a:r>
                  <a:rPr lang="ru-RU" spc="100" dirty="0" smtClean="0"/>
                  <a:t>И </a:t>
                </a:r>
                <a:r>
                  <a:rPr lang="ru-RU" spc="100" dirty="0"/>
                  <a:t>в том и в другом случае для каждой пары </a:t>
                </a:r>
                <a14:m>
                  <m:oMath xmlns:m="http://schemas.openxmlformats.org/officeDocument/2006/math">
                    <m:r>
                      <a:rPr lang="en-US" sz="2000" b="1" i="1" spc="100">
                        <a:latin typeface="Cambria Math"/>
                      </a:rPr>
                      <m:t>𝒙</m:t>
                    </m:r>
                    <m:r>
                      <a:rPr lang="en-US" sz="2000" b="1" i="1" spc="100">
                        <a:latin typeface="Cambria Math"/>
                      </a:rPr>
                      <m:t>,</m:t>
                    </m:r>
                    <m:r>
                      <a:rPr lang="en-US" sz="2000" b="1" i="1" spc="100">
                        <a:latin typeface="Cambria Math"/>
                      </a:rPr>
                      <m:t>𝒚</m:t>
                    </m:r>
                    <m:r>
                      <a:rPr lang="en-US" sz="2000" b="1" i="1" spc="100">
                        <a:latin typeface="Cambria Math"/>
                      </a:rPr>
                      <m:t>∈</m:t>
                    </m:r>
                    <m:r>
                      <a:rPr lang="en-US" sz="2000" b="1" i="1" spc="100">
                        <a:latin typeface="Cambria Math"/>
                      </a:rPr>
                      <m:t>𝑿</m:t>
                    </m:r>
                    <m:r>
                      <a:rPr lang="en-US" sz="2000" b="1" i="1" spc="100">
                        <a:latin typeface="Cambria Math"/>
                      </a:rPr>
                      <m:t> </m:t>
                    </m:r>
                  </m:oMath>
                </a14:m>
                <a:r>
                  <a:rPr lang="ru-RU" spc="100" dirty="0"/>
                  <a:t>сравниваемых объектов  </a:t>
                </a:r>
                <a:r>
                  <a:rPr lang="ru-RU" spc="100" dirty="0" smtClean="0"/>
                  <a:t>некоторым </a:t>
                </a:r>
                <a:r>
                  <a:rPr lang="ru-RU" spc="100" dirty="0"/>
                  <a:t>образом можно установить, что один из них предпочтительнее </a:t>
                </a:r>
                <a:r>
                  <a:rPr lang="ru-RU" spc="100" dirty="0" smtClean="0"/>
                  <a:t>другого</a:t>
                </a:r>
                <a:r>
                  <a:rPr lang="en-US" spc="100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spc="100" smtClean="0">
                        <a:latin typeface="Cambria Math"/>
                      </a:rPr>
                      <m:t>𝒙𝑷𝒚</m:t>
                    </m:r>
                  </m:oMath>
                </a14:m>
                <a:r>
                  <a:rPr lang="en-US" spc="100" dirty="0" smtClean="0"/>
                  <a:t>)</a:t>
                </a:r>
                <a:r>
                  <a:rPr lang="ru-RU" spc="100" dirty="0" smtClean="0"/>
                  <a:t>, </a:t>
                </a:r>
                <a:endParaRPr lang="en-US" spc="100" dirty="0" smtClean="0"/>
              </a:p>
              <a:p>
                <a:r>
                  <a:rPr lang="ru-RU" spc="100" dirty="0" smtClean="0"/>
                  <a:t>либо </a:t>
                </a:r>
                <a:r>
                  <a:rPr lang="ru-RU" spc="100" dirty="0"/>
                  <a:t>они равноценны </a:t>
                </a:r>
                <a:r>
                  <a:rPr lang="ru-RU" spc="100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pc="100" smtClean="0">
                        <a:latin typeface="Cambria Math"/>
                      </a:rPr>
                      <m:t>𝒙𝑰𝒚</m:t>
                    </m:r>
                  </m:oMath>
                </a14:m>
                <a:r>
                  <a:rPr lang="ru-RU" spc="100" dirty="0" smtClean="0"/>
                  <a:t>)</a:t>
                </a:r>
                <a:r>
                  <a:rPr lang="en-US" spc="100" dirty="0" smtClean="0"/>
                  <a:t> </a:t>
                </a:r>
              </a:p>
              <a:p>
                <a:r>
                  <a:rPr lang="ru-RU" spc="100" dirty="0" smtClean="0"/>
                  <a:t>или несравнимы</a:t>
                </a:r>
                <a:r>
                  <a:rPr lang="en-US" spc="100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spc="100" smtClean="0">
                        <a:latin typeface="Cambria Math"/>
                      </a:rPr>
                      <m:t>𝒙𝑵𝒚</m:t>
                    </m:r>
                  </m:oMath>
                </a14:m>
                <a:r>
                  <a:rPr lang="en-US" spc="100" dirty="0" smtClean="0"/>
                  <a:t>) </a:t>
                </a:r>
                <a:r>
                  <a:rPr lang="ru-RU" spc="100" dirty="0" smtClean="0"/>
                  <a:t>.</a:t>
                </a:r>
                <a:endParaRPr lang="ru-RU" spc="1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2816"/>
                <a:ext cx="8208912" cy="3716980"/>
              </a:xfrm>
              <a:prstGeom prst="rect">
                <a:avLst/>
              </a:prstGeom>
              <a:blipFill rotWithShape="1">
                <a:blip r:embed="rId2"/>
                <a:stretch>
                  <a:fillRect l="-669" t="-820" r="-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0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задания бинарных отношений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419147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Существует четыре способа задания отношений:</a:t>
            </a:r>
          </a:p>
          <a:p>
            <a:r>
              <a:rPr lang="ru-RU" dirty="0" smtClean="0"/>
              <a:t>1. </a:t>
            </a:r>
            <a:r>
              <a:rPr lang="ru-RU" dirty="0"/>
              <a:t>непосредственное перечисление пар,</a:t>
            </a:r>
          </a:p>
          <a:p>
            <a:r>
              <a:rPr lang="ru-RU" dirty="0" smtClean="0"/>
              <a:t>2. </a:t>
            </a:r>
            <a:r>
              <a:rPr lang="ru-RU" dirty="0"/>
              <a:t>матричный,</a:t>
            </a:r>
          </a:p>
          <a:p>
            <a:r>
              <a:rPr lang="ru-RU" dirty="0" smtClean="0"/>
              <a:t>3. </a:t>
            </a:r>
            <a:r>
              <a:rPr lang="ru-RU" dirty="0" err="1"/>
              <a:t>графовый</a:t>
            </a:r>
            <a:r>
              <a:rPr lang="ru-RU" dirty="0"/>
              <a:t>,</a:t>
            </a:r>
          </a:p>
          <a:p>
            <a:r>
              <a:rPr lang="ru-RU" dirty="0" smtClean="0"/>
              <a:t>4. </a:t>
            </a:r>
            <a:r>
              <a:rPr lang="ru-RU" dirty="0"/>
              <a:t>сечением</a:t>
            </a:r>
            <a:r>
              <a:rPr lang="ru-RU" dirty="0" smtClean="0"/>
              <a:t>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1772816"/>
                <a:ext cx="81369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Студенческая группа состоит </a:t>
                </a:r>
                <a:r>
                  <a:rPr lang="ru-RU" dirty="0"/>
                  <a:t>из трех человек. На множестве  </a:t>
                </a:r>
                <a:r>
                  <a:rPr lang="ru-RU" dirty="0" smtClean="0"/>
                  <a:t>студентов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зададим </a:t>
                </a:r>
                <a:r>
                  <a:rPr lang="ru-RU" dirty="0"/>
                  <a:t>отношение </a:t>
                </a:r>
                <a14:m>
                  <m:oMath xmlns:m="http://schemas.openxmlformats.org/officeDocument/2006/math">
                    <m:r>
                      <a:rPr lang="en-US" b="1" i="1" spc="100">
                        <a:latin typeface="Cambria Math"/>
                      </a:rPr>
                      <m:t>𝑹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— «учится лучше</a:t>
                </a:r>
                <a:r>
                  <a:rPr lang="ru-RU" dirty="0" smtClean="0"/>
                  <a:t>».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772816"/>
                <a:ext cx="813690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99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894297"/>
                <a:ext cx="914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1. </a:t>
                </a:r>
                <a:r>
                  <a:rPr lang="ru-RU" dirty="0" smtClean="0"/>
                  <a:t>Пусть </a:t>
                </a:r>
                <a:r>
                  <a:rPr lang="ru-RU" dirty="0"/>
                  <a:t>первым способом задано отношение </a:t>
                </a:r>
                <a14:m>
                  <m:oMath xmlns:m="http://schemas.openxmlformats.org/officeDocument/2006/math">
                    <m:r>
                      <a:rPr lang="en-US" b="1" i="1" spc="100">
                        <a:latin typeface="Cambria Math"/>
                      </a:rPr>
                      <m:t>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следующим образом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pc="100">
                        <a:latin typeface="Cambria Math"/>
                      </a:rPr>
                      <m:t>𝑹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pc="100">
                        <a:latin typeface="Cambria Math"/>
                      </a:rPr>
                      <m:t>𝑹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4297"/>
                <a:ext cx="9144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33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426362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 </a:t>
            </a:r>
            <a:endParaRPr lang="ru-RU" b="1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5107255"/>
                  </p:ext>
                </p:extLst>
              </p:nvPr>
            </p:nvGraphicFramePr>
            <p:xfrm>
              <a:off x="446956" y="4320899"/>
              <a:ext cx="239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9982"/>
                    <a:gridCol w="599982"/>
                    <a:gridCol w="599982"/>
                    <a:gridCol w="599982"/>
                  </a:tblGrid>
                  <a:tr h="276886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2768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2768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2768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805107255"/>
                  </p:ext>
                </p:extLst>
              </p:nvPr>
            </p:nvGraphicFramePr>
            <p:xfrm>
              <a:off x="446956" y="4320899"/>
              <a:ext cx="239992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9982"/>
                    <a:gridCol w="599982"/>
                    <a:gridCol w="599982"/>
                    <a:gridCol w="59998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020" t="-1667" r="-20204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98990" t="-1667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041" t="-1667" r="-102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1667" r="-29899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1667" r="-2989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1667" r="-2989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2987824" y="4335579"/>
            <a:ext cx="1298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1" t="4782" r="31111" b="82391"/>
          <a:stretch>
            <a:fillRect/>
          </a:stretch>
        </p:blipFill>
        <p:spPr bwMode="auto">
          <a:xfrm>
            <a:off x="3203848" y="4365105"/>
            <a:ext cx="1671459" cy="144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04792" y="4335579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4. </a:t>
                </a:r>
                <a:endParaRPr lang="ru-RU" b="1" dirty="0" smtClean="0"/>
              </a:p>
              <a:p>
                <a:r>
                  <a:rPr lang="ru-RU" dirty="0" smtClean="0"/>
                  <a:t>Верхнее сечение (кто его лучше)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</a:rPr>
                      <m:t>={∅}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b="1" dirty="0" smtClean="0"/>
                  <a:t>,</a:t>
                </a:r>
                <a:r>
                  <a:rPr lang="ru-RU" b="1" dirty="0" smtClean="0"/>
                  <a:t>   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ru-RU" dirty="0" smtClean="0"/>
                  <a:t>     Нижнее сечение (кого он лучше)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ru-RU" b="1" i="1" smtClean="0">
                            <a:latin typeface="Cambria Math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ru-RU" b="1" i="1" smtClean="0">
                            <a:latin typeface="Cambria Math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u-RU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={∅}</m:t>
                    </m:r>
                  </m:oMath>
                </a14:m>
                <a:r>
                  <a:rPr lang="ru-RU" dirty="0" smtClean="0"/>
                  <a:t>,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ru-RU" b="1" i="1" smtClean="0">
                            <a:latin typeface="Cambria Math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u-RU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={∅}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92" y="4335579"/>
                <a:ext cx="4032448" cy="2308324"/>
              </a:xfrm>
              <a:prstGeom prst="rect">
                <a:avLst/>
              </a:prstGeom>
              <a:blipFill rotWithShape="1">
                <a:blip r:embed="rId6"/>
                <a:stretch>
                  <a:fillRect l="-1362" t="-1319" r="-2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7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Парето Р </a:t>
            </a:r>
            <a:br>
              <a:rPr lang="ru-RU" dirty="0" smtClean="0"/>
            </a:br>
            <a:r>
              <a:rPr lang="ru-RU" sz="3200" dirty="0" smtClean="0"/>
              <a:t>(строгое)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1772816"/>
                <a:ext cx="8784976" cy="2102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Альтернатива в ЗПР может быть представлена описанием в </a:t>
                </a:r>
                <a:r>
                  <a:rPr lang="ru-RU" dirty="0" err="1"/>
                  <a:t>критериальном</a:t>
                </a:r>
                <a:r>
                  <a:rPr lang="ru-RU" dirty="0"/>
                  <a:t> пространстве. Через </a:t>
                </a:r>
                <a:r>
                  <a:rPr lang="ru-RU" dirty="0" err="1"/>
                  <a:t>критериальное</a:t>
                </a:r>
                <a:r>
                  <a:rPr lang="ru-RU" dirty="0"/>
                  <a:t> пространство на множестве альтернатив можно установить бинарные отношения.</a:t>
                </a:r>
              </a:p>
              <a:p>
                <a:r>
                  <a:rPr lang="ru-RU" dirty="0"/>
                  <a:t>Обозначим: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/>
                  <a:t> </a:t>
                </a:r>
                <a:r>
                  <a:rPr lang="ru-RU" dirty="0" smtClean="0"/>
                  <a:t>                                              — </a:t>
                </a:r>
                <a:r>
                  <a:rPr lang="ru-RU" dirty="0"/>
                  <a:t>вектор оценок </a:t>
                </a:r>
                <a:r>
                  <a:rPr lang="ru-RU" dirty="0" smtClean="0"/>
                  <a:t>альтернативы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;</a:t>
                </a:r>
                <a:endParaRPr lang="ru-RU" dirty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                                              </a:t>
                </a:r>
                <a:r>
                  <a:rPr lang="ru-RU" dirty="0" smtClean="0"/>
                  <a:t> — </a:t>
                </a:r>
                <a:r>
                  <a:rPr lang="ru-RU" dirty="0"/>
                  <a:t>вектор оценок </a:t>
                </a:r>
                <a:r>
                  <a:rPr lang="ru-RU" dirty="0" smtClean="0"/>
                  <a:t>альтернативы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772816"/>
                <a:ext cx="8784976" cy="2102370"/>
              </a:xfrm>
              <a:prstGeom prst="rect">
                <a:avLst/>
              </a:prstGeom>
              <a:blipFill rotWithShape="1">
                <a:blip r:embed="rId2"/>
                <a:stretch>
                  <a:fillRect l="-625" t="-1449" b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2" y="2957936"/>
            <a:ext cx="2324633" cy="42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8" y="3416342"/>
            <a:ext cx="2403134" cy="3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3875193"/>
            <a:ext cx="6588732" cy="6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вал 5"/>
          <p:cNvSpPr/>
          <p:nvPr/>
        </p:nvSpPr>
        <p:spPr>
          <a:xfrm>
            <a:off x="3091854" y="5301208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276691" y="5316388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678979" y="5872425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613487" y="5174697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487" y="5174697"/>
                <a:ext cx="38183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499992" y="5174697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5174697"/>
                <a:ext cx="38664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882885" y="5839065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885" y="5839065"/>
                <a:ext cx="36740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/>
          <p:nvPr/>
        </p:nvCxnSpPr>
        <p:spPr>
          <a:xfrm flipV="1">
            <a:off x="3347864" y="5352392"/>
            <a:ext cx="704239" cy="13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251962" y="5491361"/>
            <a:ext cx="345881" cy="377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497" y="4588177"/>
                <a:ext cx="184379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Пример:</a:t>
                </a:r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  <m:r>
                        <a:rPr lang="en-US" b="1" i="1" smtClean="0">
                          <a:latin typeface="Cambria Math"/>
                        </a:rPr>
                        <m:t>=(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 smtClean="0"/>
              </a:p>
              <a:p>
                <a:endParaRPr lang="ru-RU" sz="8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7" y="4588177"/>
                <a:ext cx="1843794" cy="1600438"/>
              </a:xfrm>
              <a:prstGeom prst="rect">
                <a:avLst/>
              </a:prstGeom>
              <a:blipFill rotWithShape="1">
                <a:blip r:embed="rId10"/>
                <a:stretch>
                  <a:fillRect l="-2640" t="-1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1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 Парето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91" y="2757121"/>
            <a:ext cx="2324633" cy="42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156" y="2779682"/>
            <a:ext cx="2403134" cy="3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вал 5"/>
          <p:cNvSpPr/>
          <p:nvPr/>
        </p:nvSpPr>
        <p:spPr>
          <a:xfrm>
            <a:off x="6084168" y="4509120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452320" y="4518121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948264" y="5328503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557489" y="4554125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489" y="4554125"/>
                <a:ext cx="38183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7668344" y="4518121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4518121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7034431" y="5410004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431" y="5410004"/>
                <a:ext cx="36740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/>
          <p:nvPr/>
        </p:nvCxnSpPr>
        <p:spPr>
          <a:xfrm>
            <a:off x="6372200" y="4540182"/>
            <a:ext cx="8845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353197" y="4733748"/>
            <a:ext cx="461271" cy="495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7034431" y="4812197"/>
                <a:ext cx="3980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431" y="4812197"/>
                <a:ext cx="398058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1520" y="1556792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Отношение Парето на всем множестве альтернатив позволяет установить множество предпочтительных (</a:t>
            </a:r>
            <a:r>
              <a:rPr lang="ru-RU" dirty="0" err="1"/>
              <a:t>недоминируемых</a:t>
            </a:r>
            <a:r>
              <a:rPr lang="ru-RU" dirty="0"/>
              <a:t>) альтернатив, верхнее сечение которых пусто. Данное множество называют </a:t>
            </a:r>
            <a:r>
              <a:rPr lang="ru-RU" b="1" i="1" dirty="0"/>
              <a:t>множеством Парето</a:t>
            </a:r>
            <a:r>
              <a:rPr lang="ru-RU" dirty="0"/>
              <a:t>, внутри него выполняются отношения несравнимости.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12" y="3284984"/>
            <a:ext cx="6905911" cy="61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8517" y="5763781"/>
            <a:ext cx="6062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Ниже рассмотрим некоторые из отношений, которые </a:t>
            </a:r>
            <a:r>
              <a:rPr lang="ru-RU" dirty="0" smtClean="0"/>
              <a:t>помогут </a:t>
            </a:r>
            <a:r>
              <a:rPr lang="ru-RU" dirty="0"/>
              <a:t>«сузить» множество Парето.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5536" y="4077072"/>
                <a:ext cx="184379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Пример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  <m:r>
                        <a:rPr lang="en-US" b="1" i="1" smtClean="0">
                          <a:latin typeface="Cambria Math"/>
                        </a:rPr>
                        <m:t>=(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 smtClean="0"/>
              </a:p>
              <a:p>
                <a:endParaRPr lang="ru-RU" sz="8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77072"/>
                <a:ext cx="1843794" cy="1323439"/>
              </a:xfrm>
              <a:prstGeom prst="rect">
                <a:avLst/>
              </a:prstGeom>
              <a:blipFill rotWithShape="1">
                <a:blip r:embed="rId9"/>
                <a:stretch>
                  <a:fillRect l="-2980" t="-23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580055" y="4301385"/>
            <a:ext cx="2784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Сравнивая попарно критерии для всех альтернатив, получим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0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1" algn="l"/>
                <a:r>
                  <a:rPr lang="ru-RU" sz="36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Мажоритарное отношение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60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pPr>
                      <m:e>
                        <m:r>
                          <a:rPr lang="ru-RU" sz="36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Р</m:t>
                        </m:r>
                      </m:e>
                      <m:sup>
                        <m:r>
                          <a:rPr lang="ru-RU" sz="36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м</m:t>
                        </m:r>
                      </m:sup>
                    </m:sSup>
                  </m:oMath>
                </a14:m>
                <a:r>
                  <a:rPr lang="ru-RU" sz="36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/>
                </a:r>
                <a:br>
                  <a:rPr lang="ru-RU" sz="36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</a:br>
                <a:r>
                  <a:rPr lang="ru-RU" sz="3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(по числу голосов)</a:t>
                </a:r>
                <a:endParaRPr lang="ru-RU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790" t="-11364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55776" y="1556792"/>
                <a:ext cx="3363788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/>
                            </a:rPr>
                            <m:t>м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𝑥𝑦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56792"/>
                <a:ext cx="3363788" cy="11005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5538" y="3090966"/>
                <a:ext cx="1656184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b="1" i="1" smtClean="0">
                            <a:latin typeface="Cambria Math"/>
                          </a:rPr>
                          <m:t>где       </m:t>
                        </m:r>
                        <m:r>
                          <a:rPr lang="ru-RU" b="1" i="1" smtClean="0">
                            <a:latin typeface="Cambria Math"/>
                            <a:ea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𝒙𝒚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8" y="3090966"/>
                <a:ext cx="1656184" cy="402931"/>
              </a:xfrm>
              <a:prstGeom prst="rect">
                <a:avLst/>
              </a:prstGeom>
              <a:blipFill rotWithShape="1"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Левая фигурная скобка 5"/>
          <p:cNvSpPr/>
          <p:nvPr/>
        </p:nvSpPr>
        <p:spPr>
          <a:xfrm>
            <a:off x="2073710" y="2812507"/>
            <a:ext cx="216024" cy="9361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12157" y="2812507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ru-RU" b="1" i="1" smtClean="0">
                          <a:latin typeface="Cambria Math"/>
                        </a:rPr>
                        <m:t>, если </m:t>
                      </m:r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57" y="2812507"/>
                <a:ext cx="20882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12157" y="3141051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ru-RU" b="1" i="1" smtClean="0">
                          <a:latin typeface="Cambria Math"/>
                        </a:rPr>
                        <m:t>, если </m:t>
                      </m:r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57" y="3141051"/>
                <a:ext cx="20882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68141" y="3490190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ru-RU" b="1" i="1" smtClean="0">
                          <a:latin typeface="Cambria Math"/>
                        </a:rPr>
                        <m:t>, если </m:t>
                      </m:r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1" y="3490190"/>
                <a:ext cx="223224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5912" y="4499197"/>
                <a:ext cx="2664296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𝟒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𝒙𝒚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&gt;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⇒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ru-RU" b="1" i="1">
                                  <a:latin typeface="Cambria Math"/>
                                </a:rPr>
                                <m:t>м</m:t>
                              </m:r>
                            </m:sup>
                          </m:sSup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12" y="4499197"/>
                <a:ext cx="2664296" cy="86953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47686" y="3859522"/>
            <a:ext cx="70932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800" b="1" dirty="0"/>
          </a:p>
          <a:p>
            <a:r>
              <a:rPr lang="ru-RU" dirty="0" smtClean="0"/>
              <a:t>Сравнивая </a:t>
            </a:r>
            <a:r>
              <a:rPr lang="ru-RU" dirty="0"/>
              <a:t>попарно критерии для всех альтернатив, </a:t>
            </a:r>
            <a:r>
              <a:rPr lang="ru-RU" dirty="0" smtClean="0"/>
              <a:t>получим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48869" y="4499198"/>
                <a:ext cx="2412032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𝟒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𝒛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&gt;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⇒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ru-RU" b="1" i="1">
                                  <a:latin typeface="Cambria Math"/>
                                </a:rPr>
                                <m:t>м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69" y="4499198"/>
                <a:ext cx="2412032" cy="869533"/>
              </a:xfrm>
              <a:prstGeom prst="rect">
                <a:avLst/>
              </a:prstGeom>
              <a:blipFill rotWithShape="1">
                <a:blip r:embed="rId9"/>
                <a:stretch>
                  <a:fillRect r="-32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33653" y="4499198"/>
                <a:ext cx="2952328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𝟒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𝒛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653" y="4499198"/>
                <a:ext cx="2952328" cy="86953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Овал 16"/>
          <p:cNvSpPr/>
          <p:nvPr/>
        </p:nvSpPr>
        <p:spPr>
          <a:xfrm>
            <a:off x="3635896" y="5525144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651251" y="5517393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244983" y="6192316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3193347" y="5466258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347" y="5466258"/>
                <a:ext cx="38183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4865676" y="5368731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76" y="5368731"/>
                <a:ext cx="3866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3868399" y="6088650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99" y="6088650"/>
                <a:ext cx="36740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/>
          <p:cNvCxnSpPr/>
          <p:nvPr/>
        </p:nvCxnSpPr>
        <p:spPr>
          <a:xfrm>
            <a:off x="3744003" y="5711356"/>
            <a:ext cx="345881" cy="377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868399" y="5553397"/>
            <a:ext cx="703601" cy="2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97674" y="2618839"/>
                <a:ext cx="184379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Пример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  <m:r>
                        <a:rPr lang="en-US" b="1" i="1" smtClean="0">
                          <a:latin typeface="Cambria Math"/>
                        </a:rPr>
                        <m:t>=(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 smtClean="0"/>
              </a:p>
              <a:p>
                <a:endParaRPr lang="ru-RU" sz="8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74" y="2618839"/>
                <a:ext cx="1843794" cy="1323439"/>
              </a:xfrm>
              <a:prstGeom prst="rect">
                <a:avLst/>
              </a:prstGeom>
              <a:blipFill rotWithShape="1">
                <a:blip r:embed="rId15"/>
                <a:stretch>
                  <a:fillRect l="-2980" t="-23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79512" y="188640"/>
                <a:ext cx="7488832" cy="1070992"/>
              </a:xfrm>
            </p:spPr>
            <p:txBody>
              <a:bodyPr/>
              <a:lstStyle/>
              <a:p>
                <a:r>
                  <a:rPr lang="ru-RU" dirty="0" smtClean="0"/>
                  <a:t>Лексикографическое отношение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sz="3200" dirty="0" smtClean="0"/>
                  <a:t>(по главному критерию)</a:t>
                </a:r>
                <a:endParaRPr lang="ru-RU" sz="32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2" y="188640"/>
                <a:ext cx="7488832" cy="1070992"/>
              </a:xfrm>
              <a:blipFill rotWithShape="1">
                <a:blip r:embed="rId2"/>
                <a:stretch>
                  <a:fillRect l="-2522" t="-10795" b="-26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5536" y="1844824"/>
                <a:ext cx="84249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Предполагается, что критерии упорядочены по важности (значимости). </a:t>
                </a:r>
                <a:r>
                  <a:rPr lang="ru-RU" dirty="0"/>
                  <a:t>Пусть критерий первый важнее второго, второй — третьего и т.д. 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≽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≽</m:t>
                      </m:r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  <m:r>
                        <a:rPr lang="en-US" i="1" smtClean="0">
                          <a:latin typeface="Cambria Math"/>
                        </a:rPr>
                        <m:t>≽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ru-RU" dirty="0" smtClean="0"/>
                  <a:t>Отношение </a:t>
                </a:r>
                <a:r>
                  <a:rPr lang="ru-RU" dirty="0"/>
                  <a:t>лексикографии определяется</a:t>
                </a:r>
                <a:r>
                  <a:rPr lang="ru-RU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424936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651" t="-2066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04" y="3411757"/>
                <a:ext cx="8928992" cy="656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𝒍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𝒚</m:t>
                      </m:r>
                      <m:r>
                        <a:rPr lang="en-US" i="1">
                          <a:latin typeface="Cambria Math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&gt;</m:t>
                          </m:r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⋁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⋀</m:t>
                          </m:r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&gt;</m:t>
                          </m:r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⋁</m:t>
                      </m:r>
                      <m:r>
                        <a:rPr lang="en-US" b="1" i="1" smtClean="0">
                          <a:latin typeface="Cambria Math"/>
                        </a:rPr>
                        <m:t>…</m:t>
                      </m:r>
                      <m:r>
                        <a:rPr lang="en-US" b="1" i="1">
                          <a:latin typeface="Cambria Math"/>
                        </a:rPr>
                        <m:t>⋁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⋀</m:t>
                          </m:r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…⋀</m:t>
                          </m:r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&gt;</m:t>
                          </m:r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411757"/>
                <a:ext cx="8928992" cy="6567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3309" y="4046230"/>
                <a:ext cx="18362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Пример</a:t>
                </a:r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  <m:r>
                        <a:rPr lang="en-US" b="1" i="1" smtClean="0">
                          <a:latin typeface="Cambria Math"/>
                        </a:rPr>
                        <m:t>=(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09" y="4046230"/>
                <a:ext cx="1836204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2658" t="-2538" b="-35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/>
          <p:cNvSpPr/>
          <p:nvPr/>
        </p:nvSpPr>
        <p:spPr>
          <a:xfrm>
            <a:off x="6420241" y="5174551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708725" y="5206793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049620" y="5850296"/>
            <a:ext cx="86167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940152" y="5094135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094135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690654" y="5946946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54" y="5946946"/>
                <a:ext cx="38183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7812360" y="5029462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5029462"/>
                <a:ext cx="38664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/>
          <p:nvPr/>
        </p:nvCxnSpPr>
        <p:spPr>
          <a:xfrm>
            <a:off x="6783987" y="5210555"/>
            <a:ext cx="703601" cy="2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611046" y="5377945"/>
            <a:ext cx="345881" cy="377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7236644" y="5404524"/>
            <a:ext cx="387805" cy="377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38801" y="4263138"/>
            <a:ext cx="2669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Сравнивая попарно критерии для всех альтернатив, получим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3304" y="5411717"/>
                <a:ext cx="5002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При лексикографическом отношении альтернативы всегда выстраиваются в линейный порядок, в примере</a:t>
                </a:r>
                <a:r>
                  <a:rPr lang="en-US" dirty="0" smtClean="0"/>
                  <a:t> 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≻</m:t>
                    </m:r>
                    <m:r>
                      <a:rPr lang="en-US" b="1" i="1" smtClean="0">
                        <a:latin typeface="Cambria Math"/>
                      </a:rPr>
                      <m:t>𝒛</m:t>
                    </m:r>
                    <m:r>
                      <a:rPr lang="en-US" b="1" i="1" smtClean="0">
                        <a:latin typeface="Cambria Math"/>
                      </a:rPr>
                      <m:t>≻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</m:oMath>
                </a14:m>
                <a:endParaRPr lang="ru-RU" b="1" dirty="0" smtClean="0"/>
              </a:p>
              <a:p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04" y="5411717"/>
                <a:ext cx="5002832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974" t="-2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0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5513</TotalTime>
  <Words>4664</Words>
  <Application>Microsoft Office PowerPoint</Application>
  <PresentationFormat>Экран (4:3)</PresentationFormat>
  <Paragraphs>880</Paragraphs>
  <Slides>39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1" baseType="lpstr">
      <vt:lpstr>ТемаФДО2016</vt:lpstr>
      <vt:lpstr>Формула</vt:lpstr>
      <vt:lpstr>Теория принятия решений</vt:lpstr>
      <vt:lpstr> Цель вебинара</vt:lpstr>
      <vt:lpstr> Задачи вебинара </vt:lpstr>
      <vt:lpstr>Задание  бинарных отношений</vt:lpstr>
      <vt:lpstr>Способы задания бинарных отношений</vt:lpstr>
      <vt:lpstr>Отношение Парето Р  (строгое)</vt:lpstr>
      <vt:lpstr>Множество Парето </vt:lpstr>
      <vt:lpstr>Мажоритарное отношение Р^м (по числу голосов)</vt:lpstr>
      <vt:lpstr>Лексикографическое отношение P^l (по главному критерию)</vt:lpstr>
      <vt:lpstr>Отношение Подиновского для равноважных критериев   P_а^п  ,  I_а^п</vt:lpstr>
      <vt:lpstr>Отношение Подиновского для разноважных критериев   P_б^п  ,  I_б^п</vt:lpstr>
      <vt:lpstr>Вопросы по отношениям</vt:lpstr>
      <vt:lpstr>Решение по отношению Р^м</vt:lpstr>
      <vt:lpstr>Метод порогов несравнимости «ЭЛЕКТРА»</vt:lpstr>
      <vt:lpstr>Алгоритм метода ЭЛЕКТРА</vt:lpstr>
      <vt:lpstr>Метод ЭЛЕКТРА I (шаг1)</vt:lpstr>
      <vt:lpstr>Метод ЭЛЕКТРА I (шаг2)</vt:lpstr>
      <vt:lpstr>Метод ЭЛЕКТРА I (шаг3)</vt:lpstr>
      <vt:lpstr>Метод ЭЛЕКТРА I (шаг3)</vt:lpstr>
      <vt:lpstr>Расчёт индексов согласия</vt:lpstr>
      <vt:lpstr>Расчёт индексов несогласия</vt:lpstr>
      <vt:lpstr>Отношение по методу ЭЛЕКТРА (шаг4)</vt:lpstr>
      <vt:lpstr>Обобщенный граф отношений</vt:lpstr>
      <vt:lpstr>Вопросы по методу ЭЛЕКТРА</vt:lpstr>
      <vt:lpstr>Решение</vt:lpstr>
      <vt:lpstr>Метод анализа иерархий (МАИ)</vt:lpstr>
      <vt:lpstr>Декомпозиция проблемы на составляющие части</vt:lpstr>
      <vt:lpstr>Декомпозиция проблемы на составляющие части</vt:lpstr>
      <vt:lpstr>Шкала отношений по Саати</vt:lpstr>
      <vt:lpstr>Пример выбора автомобиля</vt:lpstr>
      <vt:lpstr>Оценка составляющих иерархии</vt:lpstr>
      <vt:lpstr>Определение коэффициентов значимости критериев</vt:lpstr>
      <vt:lpstr>Оценка альтернатив по критерию 1</vt:lpstr>
      <vt:lpstr>Оценка альтернатив по критерию 2</vt:lpstr>
      <vt:lpstr>Оценка альтернатив по критерию 3</vt:lpstr>
      <vt:lpstr>Выбор альтернативы в примере</vt:lpstr>
      <vt:lpstr>Замечания</vt:lpstr>
      <vt:lpstr>Тема 3: Задачи принятия решений на языке функций выбора и полезности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tlp</cp:lastModifiedBy>
  <cp:revision>422</cp:revision>
  <dcterms:created xsi:type="dcterms:W3CDTF">2017-01-25T04:02:20Z</dcterms:created>
  <dcterms:modified xsi:type="dcterms:W3CDTF">2019-03-15T06:27:36Z</dcterms:modified>
</cp:coreProperties>
</file>