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sldIdLst>
    <p:sldId id="256" r:id="rId2"/>
    <p:sldId id="258" r:id="rId3"/>
    <p:sldId id="259" r:id="rId4"/>
    <p:sldId id="311" r:id="rId5"/>
    <p:sldId id="312" r:id="rId6"/>
    <p:sldId id="313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63" r:id="rId17"/>
    <p:sldId id="309" r:id="rId18"/>
    <p:sldId id="314" r:id="rId19"/>
    <p:sldId id="315" r:id="rId20"/>
    <p:sldId id="316" r:id="rId21"/>
    <p:sldId id="319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9" r:id="rId30"/>
    <p:sldId id="328" r:id="rId31"/>
    <p:sldId id="330" r:id="rId32"/>
    <p:sldId id="334" r:id="rId33"/>
    <p:sldId id="336" r:id="rId34"/>
    <p:sldId id="337" r:id="rId35"/>
    <p:sldId id="331" r:id="rId36"/>
    <p:sldId id="332" r:id="rId37"/>
    <p:sldId id="338" r:id="rId38"/>
    <p:sldId id="339" r:id="rId39"/>
    <p:sldId id="364" r:id="rId40"/>
    <p:sldId id="342" r:id="rId41"/>
    <p:sldId id="30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7459" autoAdjust="0"/>
  </p:normalViewPr>
  <p:slideViewPr>
    <p:cSldViewPr>
      <p:cViewPr>
        <p:scale>
          <a:sx n="100" d="100"/>
          <a:sy n="100" d="100"/>
        </p:scale>
        <p:origin x="-27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5FC0-4CA6-456E-8636-B18155AA1D0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1342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8" r:id="rId23"/>
    <p:sldLayoutId id="2147484049" r:id="rId2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8.png"/><Relationship Id="rId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3.wmf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62.png"/><Relationship Id="rId4" Type="http://schemas.openxmlformats.org/officeDocument/2006/relationships/image" Target="../media/image26.wmf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75.png"/><Relationship Id="rId4" Type="http://schemas.openxmlformats.org/officeDocument/2006/relationships/image" Target="../media/image30.wmf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3.png"/><Relationship Id="rId11" Type="http://schemas.openxmlformats.org/officeDocument/2006/relationships/image" Target="../media/image34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5.wmf"/><Relationship Id="rId9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39.wmf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0.png"/><Relationship Id="rId4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340768"/>
            <a:ext cx="5904656" cy="1584176"/>
          </a:xfrm>
        </p:spPr>
        <p:txBody>
          <a:bodyPr/>
          <a:lstStyle/>
          <a:p>
            <a:r>
              <a:rPr lang="ru-RU" dirty="0" smtClean="0"/>
              <a:t>Теория принятия решений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43174" y="2857496"/>
            <a:ext cx="5961274" cy="1552033"/>
          </a:xfrm>
        </p:spPr>
        <p:txBody>
          <a:bodyPr/>
          <a:lstStyle/>
          <a:p>
            <a:r>
              <a:rPr lang="ru-RU" dirty="0"/>
              <a:t>Задачи принятия решений на языке функций </a:t>
            </a:r>
            <a:r>
              <a:rPr lang="ru-RU" dirty="0" smtClean="0"/>
              <a:t>выбора и полезности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971600" y="5229200"/>
            <a:ext cx="7920880" cy="792088"/>
          </a:xfrm>
        </p:spPr>
        <p:txBody>
          <a:bodyPr/>
          <a:lstStyle/>
          <a:p>
            <a:r>
              <a:rPr lang="ru-RU" sz="2400" dirty="0" err="1"/>
              <a:t>Турунтаев</a:t>
            </a:r>
            <a:r>
              <a:rPr lang="ru-RU" sz="2400" dirty="0"/>
              <a:t> Леонид Петрович, к.т.н., доцент кафедры автоматизации обработки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8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Аксиома </a:t>
            </a:r>
            <a:r>
              <a:rPr lang="ru-RU" dirty="0" smtClean="0"/>
              <a:t>независимости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12776"/>
            <a:ext cx="88569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i="1" dirty="0"/>
              <a:t>Аксиома 3.</a:t>
            </a:r>
            <a:r>
              <a:rPr lang="ru-RU" sz="2000" dirty="0"/>
              <a:t> Аксиома </a:t>
            </a:r>
            <a:r>
              <a:rPr lang="ru-RU" sz="2000" dirty="0" smtClean="0"/>
              <a:t>независимости</a:t>
            </a:r>
            <a:r>
              <a:rPr lang="ru-RU" sz="2000" dirty="0"/>
              <a:t>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ru-RU" sz="2000" dirty="0" smtClean="0"/>
              <a:t>Предположим</a:t>
            </a:r>
            <a:r>
              <a:rPr lang="ru-RU" sz="2000" dirty="0"/>
              <a:t>, что мы конструируем </a:t>
            </a:r>
            <a:r>
              <a:rPr lang="ru-RU" sz="2000" dirty="0" smtClean="0"/>
              <a:t>игру </a:t>
            </a:r>
            <a:r>
              <a:rPr lang="en-US" sz="2000" dirty="0" smtClean="0"/>
              <a:t>c </a:t>
            </a:r>
            <a:r>
              <a:rPr lang="ru-RU" sz="2000" dirty="0" smtClean="0"/>
              <a:t>двумя исходами (ситуацию, альтернативу), </a:t>
            </a:r>
            <a:r>
              <a:rPr lang="ru-RU" sz="2000" dirty="0"/>
              <a:t>в которой индивид с вероятностью </a:t>
            </a:r>
            <a:r>
              <a:rPr lang="en-US" sz="2000" b="1" dirty="0" smtClean="0"/>
              <a:t>p</a:t>
            </a:r>
            <a:r>
              <a:rPr lang="ru-RU" sz="2000" dirty="0" smtClean="0"/>
              <a:t> </a:t>
            </a:r>
            <a:r>
              <a:rPr lang="ru-RU" sz="2000" dirty="0"/>
              <a:t>получает денежную сумму </a:t>
            </a:r>
            <a:r>
              <a:rPr lang="ru-RU" sz="2000" b="1" dirty="0"/>
              <a:t>х</a:t>
            </a:r>
            <a:r>
              <a:rPr lang="ru-RU" sz="2000" dirty="0"/>
              <a:t> </a:t>
            </a:r>
            <a:r>
              <a:rPr lang="en-US" sz="2000" dirty="0" smtClean="0"/>
              <a:t>(</a:t>
            </a:r>
            <a:r>
              <a:rPr lang="ru-RU" sz="2000" dirty="0" smtClean="0"/>
              <a:t>исход) и </a:t>
            </a:r>
            <a:r>
              <a:rPr lang="ru-RU" sz="2000" dirty="0"/>
              <a:t>с вероятностью </a:t>
            </a:r>
            <a:r>
              <a:rPr lang="ru-RU" sz="2000" b="1" dirty="0"/>
              <a:t>(1 - </a:t>
            </a:r>
            <a:r>
              <a:rPr lang="en-US" sz="2000" b="1" dirty="0"/>
              <a:t>p</a:t>
            </a:r>
            <a:r>
              <a:rPr lang="ru-RU" sz="2000" b="1" dirty="0" smtClean="0"/>
              <a:t>) </a:t>
            </a:r>
            <a:r>
              <a:rPr lang="ru-RU" sz="2000" dirty="0"/>
              <a:t>— сумму </a:t>
            </a:r>
            <a:r>
              <a:rPr lang="ru-RU" sz="2000" b="1" i="1" dirty="0" smtClean="0"/>
              <a:t>z</a:t>
            </a:r>
            <a:r>
              <a:rPr lang="en-US" sz="2000" b="1" dirty="0" smtClean="0"/>
              <a:t>.</a:t>
            </a:r>
            <a:r>
              <a:rPr lang="ru-RU" sz="2000" b="1" dirty="0" smtClean="0"/>
              <a:t> </a:t>
            </a:r>
          </a:p>
          <a:p>
            <a:pPr>
              <a:lnSpc>
                <a:spcPct val="150000"/>
              </a:lnSpc>
            </a:pPr>
            <a:endParaRPr lang="ru-RU" sz="2000" b="1" dirty="0"/>
          </a:p>
          <a:p>
            <a:pPr>
              <a:lnSpc>
                <a:spcPct val="150000"/>
              </a:lnSpc>
            </a:pPr>
            <a:endParaRPr lang="ru-RU" sz="2000" b="1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ru-RU" sz="2000" dirty="0" smtClean="0"/>
              <a:t>Независимость </a:t>
            </a:r>
            <a:r>
              <a:rPr lang="ru-RU" sz="2000" dirty="0"/>
              <a:t>означает, что если ин­дивид безразличен в отношении к выбору между </a:t>
            </a:r>
            <a:r>
              <a:rPr lang="ru-RU" sz="2000" dirty="0"/>
              <a:t> </a:t>
            </a:r>
            <a:r>
              <a:rPr lang="ru-RU" sz="2000" dirty="0" smtClean="0"/>
              <a:t>исходами  </a:t>
            </a:r>
            <a:r>
              <a:rPr lang="ru-RU" sz="2000" b="1" i="1" dirty="0" smtClean="0"/>
              <a:t>х</a:t>
            </a:r>
            <a:r>
              <a:rPr lang="ru-RU" sz="2000" dirty="0"/>
              <a:t> и </a:t>
            </a:r>
            <a:r>
              <a:rPr lang="ru-RU" sz="2000" b="1" i="1" dirty="0"/>
              <a:t>у</a:t>
            </a:r>
            <a:r>
              <a:rPr lang="ru-RU" sz="2000" i="1" dirty="0"/>
              <a:t> </a:t>
            </a:r>
            <a:r>
              <a:rPr lang="en-US" sz="2000" i="1" dirty="0" smtClean="0"/>
              <a:t> </a:t>
            </a:r>
            <a:r>
              <a:rPr lang="ru-RU" sz="2000" dirty="0" smtClean="0"/>
              <a:t>(</a:t>
            </a:r>
            <a:r>
              <a:rPr lang="ru-RU" sz="2000" i="1" dirty="0" smtClean="0"/>
              <a:t>х</a:t>
            </a:r>
            <a:r>
              <a:rPr lang="ru-RU" sz="2000" i="1" dirty="0" smtClean="0">
                <a:latin typeface="Cambria Math"/>
                <a:ea typeface="Cambria Math"/>
              </a:rPr>
              <a:t>~</a:t>
            </a:r>
            <a:r>
              <a:rPr lang="en-US" sz="2000" i="1" dirty="0" smtClean="0">
                <a:latin typeface="Cambria Math"/>
                <a:ea typeface="Cambria Math"/>
              </a:rPr>
              <a:t> </a:t>
            </a:r>
            <a:r>
              <a:rPr lang="ru-RU" sz="2000" i="1" dirty="0" smtClean="0"/>
              <a:t>у</a:t>
            </a:r>
            <a:r>
              <a:rPr lang="ru-RU" sz="2000" dirty="0"/>
              <a:t>),</a:t>
            </a:r>
            <a:r>
              <a:rPr lang="ru-RU" sz="2000" i="1" dirty="0"/>
              <a:t> </a:t>
            </a:r>
            <a:r>
              <a:rPr lang="ru-RU" sz="2000" dirty="0"/>
              <a:t>то он также будет безразличен в отношении к выбору между </a:t>
            </a:r>
            <a:r>
              <a:rPr lang="ru-RU" sz="2000" dirty="0" smtClean="0"/>
              <a:t>игрой </a:t>
            </a:r>
            <a:r>
              <a:rPr lang="ru-RU" sz="2000" dirty="0"/>
              <a:t> </a:t>
            </a:r>
            <a:r>
              <a:rPr lang="ru-RU" sz="2000" b="1" i="1" dirty="0"/>
              <a:t>G</a:t>
            </a:r>
            <a:r>
              <a:rPr lang="ru-RU" sz="2000" b="1" dirty="0"/>
              <a:t>(</a:t>
            </a:r>
            <a:r>
              <a:rPr lang="ru-RU" sz="2000" b="1" i="1" dirty="0"/>
              <a:t>x, z:</a:t>
            </a:r>
            <a:r>
              <a:rPr lang="ru-RU" sz="2000" b="1" dirty="0"/>
              <a:t> </a:t>
            </a:r>
            <a:r>
              <a:rPr lang="en-US" sz="2000" b="1" dirty="0" smtClean="0"/>
              <a:t>p</a:t>
            </a:r>
            <a:r>
              <a:rPr lang="ru-RU" sz="2000" b="1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и игрой </a:t>
            </a:r>
            <a:r>
              <a:rPr lang="ru-RU" sz="2000" b="1" i="1" dirty="0"/>
              <a:t>G</a:t>
            </a:r>
            <a:r>
              <a:rPr lang="ru-RU" sz="2000" b="1" dirty="0"/>
              <a:t>(</a:t>
            </a:r>
            <a:r>
              <a:rPr lang="ru-RU" sz="2000" b="1" i="1" dirty="0"/>
              <a:t>y, z:</a:t>
            </a:r>
            <a:r>
              <a:rPr lang="ru-RU" sz="2000" b="1" dirty="0"/>
              <a:t> </a:t>
            </a:r>
            <a:r>
              <a:rPr lang="en-US" sz="2000" b="1" dirty="0" smtClean="0"/>
              <a:t>p</a:t>
            </a:r>
            <a:r>
              <a:rPr lang="ru-RU" sz="2000" b="1" dirty="0" smtClean="0"/>
              <a:t>)</a:t>
            </a:r>
            <a:r>
              <a:rPr lang="ru-RU" sz="2000" dirty="0" smtClean="0"/>
              <a:t>, </a:t>
            </a:r>
            <a:r>
              <a:rPr lang="ru-RU" sz="2000" dirty="0"/>
              <a:t>т.е. из </a:t>
            </a:r>
            <a:r>
              <a:rPr lang="ru-RU" sz="2000" b="1" i="1" dirty="0"/>
              <a:t>х </a:t>
            </a:r>
            <a:r>
              <a:rPr lang="ru-RU" sz="2000" b="1" i="1" dirty="0" smtClean="0">
                <a:latin typeface="Cambria Math"/>
                <a:ea typeface="Cambria Math"/>
              </a:rPr>
              <a:t>~</a:t>
            </a:r>
            <a:r>
              <a:rPr lang="ru-RU" sz="2000" b="1" dirty="0"/>
              <a:t> </a:t>
            </a:r>
            <a:r>
              <a:rPr lang="ru-RU" sz="2000" b="1" i="1" dirty="0"/>
              <a:t>у</a:t>
            </a:r>
            <a:r>
              <a:rPr lang="ru-RU" sz="2000" dirty="0"/>
              <a:t> следует </a:t>
            </a:r>
            <a:r>
              <a:rPr lang="ru-RU" sz="2000" b="1" i="1" dirty="0"/>
              <a:t>G</a:t>
            </a:r>
            <a:r>
              <a:rPr lang="ru-RU" sz="2000" b="1" dirty="0"/>
              <a:t>(</a:t>
            </a:r>
            <a:r>
              <a:rPr lang="ru-RU" sz="2000" b="1" i="1" dirty="0"/>
              <a:t>x, z:</a:t>
            </a:r>
            <a:r>
              <a:rPr lang="ru-RU" sz="2000" b="1" dirty="0"/>
              <a:t> </a:t>
            </a:r>
            <a:r>
              <a:rPr lang="en-US" sz="2000" b="1" dirty="0" smtClean="0"/>
              <a:t>p</a:t>
            </a:r>
            <a:r>
              <a:rPr lang="ru-RU" sz="2000" b="1" dirty="0" smtClean="0"/>
              <a:t>)</a:t>
            </a:r>
            <a:r>
              <a:rPr lang="ru-RU" sz="2000" b="1" dirty="0"/>
              <a:t> </a:t>
            </a:r>
            <a:r>
              <a:rPr lang="ru-RU" sz="2000" b="1" dirty="0" smtClean="0">
                <a:latin typeface="Cambria Math"/>
                <a:ea typeface="Cambria Math"/>
              </a:rPr>
              <a:t>~</a:t>
            </a:r>
            <a:r>
              <a:rPr lang="ru-RU" sz="2000" b="1" dirty="0"/>
              <a:t> </a:t>
            </a:r>
            <a:r>
              <a:rPr lang="ru-RU" sz="2000" b="1" i="1" dirty="0"/>
              <a:t>G</a:t>
            </a:r>
            <a:r>
              <a:rPr lang="ru-RU" sz="2000" b="1" dirty="0"/>
              <a:t>(</a:t>
            </a:r>
            <a:r>
              <a:rPr lang="ru-RU" sz="2000" b="1" i="1" dirty="0"/>
              <a:t>y, z:</a:t>
            </a:r>
            <a:r>
              <a:rPr lang="ru-RU" sz="2000" b="1" dirty="0"/>
              <a:t> </a:t>
            </a:r>
            <a:r>
              <a:rPr lang="en-US" sz="2000" b="1" dirty="0" smtClean="0"/>
              <a:t>p</a:t>
            </a:r>
            <a:r>
              <a:rPr lang="ru-RU" sz="2000" b="1" dirty="0" smtClean="0"/>
              <a:t>).</a:t>
            </a:r>
            <a:endParaRPr lang="ru-RU" sz="2000" b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1471700" y="3635365"/>
            <a:ext cx="93610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471700" y="3991295"/>
            <a:ext cx="936104" cy="251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11760" y="362204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375756" y="420674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745731" y="3478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53419" y="42067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1-p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577902" y="349604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47764" y="405807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37849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G(x,</a:t>
            </a:r>
            <a:r>
              <a:rPr lang="ru-RU" b="1" dirty="0"/>
              <a:t> </a:t>
            </a:r>
            <a:r>
              <a:rPr lang="ru-RU" b="1" i="1" dirty="0"/>
              <a:t>z</a:t>
            </a:r>
            <a:r>
              <a:rPr lang="ru-RU" b="1" dirty="0"/>
              <a:t>: </a:t>
            </a:r>
            <a:r>
              <a:rPr lang="en-US" b="1" dirty="0"/>
              <a:t>p</a:t>
            </a:r>
            <a:r>
              <a:rPr lang="ru-RU" b="1" dirty="0"/>
              <a:t>)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382782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G(</a:t>
            </a:r>
            <a:r>
              <a:rPr lang="en-US" b="1" i="1" dirty="0" smtClean="0"/>
              <a:t>y</a:t>
            </a:r>
            <a:r>
              <a:rPr lang="ru-RU" b="1" i="1" dirty="0" smtClean="0"/>
              <a:t>,</a:t>
            </a:r>
            <a:r>
              <a:rPr lang="ru-RU" b="1" dirty="0"/>
              <a:t> </a:t>
            </a:r>
            <a:r>
              <a:rPr lang="ru-RU" b="1" i="1" dirty="0"/>
              <a:t>z</a:t>
            </a:r>
            <a:r>
              <a:rPr lang="ru-RU" b="1" dirty="0"/>
              <a:t>: </a:t>
            </a:r>
            <a:r>
              <a:rPr lang="en-US" b="1" dirty="0"/>
              <a:t>p</a:t>
            </a:r>
            <a:r>
              <a:rPr lang="ru-RU" b="1" dirty="0"/>
              <a:t>)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519653" y="339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5220072" y="3623067"/>
            <a:ext cx="93610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6162491" y="419715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6182895" y="357926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5229369" y="3973222"/>
            <a:ext cx="936104" cy="251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29078" y="415400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1-p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385599" y="40927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84485" y="34156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9024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игры (лотереи)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9512" y="1988840"/>
                <a:ext cx="842493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000" dirty="0" smtClean="0"/>
                  <a:t>Примером игры является подбрасывание монеты. С вероятностью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ru-RU" sz="2000" dirty="0" smtClean="0"/>
                  <a:t>=0,5 выпадает орел или решка. Пусть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и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0" i="1" smtClean="0">
                        <a:latin typeface="Cambria Math"/>
                      </a:rPr>
                      <m:t>=−10</m:t>
                    </m:r>
                  </m:oMath>
                </a14:m>
                <a:r>
                  <a:rPr lang="en-US" sz="2000" dirty="0" smtClean="0"/>
                  <a:t> (</a:t>
                </a:r>
                <a:r>
                  <a:rPr lang="ru-RU" sz="2000" dirty="0" smtClean="0"/>
                  <a:t>т.е. получаем при орле и платим при выпадении решки).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000" dirty="0" smtClean="0"/>
                  <a:t>Ожидаемая (или средняя) цена игры определяется по формуле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𝒖</m:t>
                      </m:r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:</m:t>
                      </m:r>
                      <m:r>
                        <a:rPr lang="en-US" sz="2400" b="1" i="1" smtClean="0">
                          <a:latin typeface="Cambria Math"/>
                        </a:rPr>
                        <m:t>𝒑</m:t>
                      </m:r>
                      <m:r>
                        <a:rPr lang="en-US" sz="2400" b="1" i="1" smtClean="0">
                          <a:latin typeface="Cambria Math"/>
                        </a:rPr>
                        <m:t>)=</m:t>
                      </m:r>
                      <m:r>
                        <a:rPr lang="en-US" sz="2400" b="1" i="1">
                          <a:latin typeface="Cambria Math"/>
                        </a:rPr>
                        <m:t>𝒑𝒙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88840"/>
                <a:ext cx="8424936" cy="2492990"/>
              </a:xfrm>
              <a:prstGeom prst="rect">
                <a:avLst/>
              </a:prstGeom>
              <a:blipFill rotWithShape="1"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7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Аксиома измеримости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5536" y="1412776"/>
                <a:ext cx="806489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000" i="1" dirty="0" smtClean="0"/>
                  <a:t>Аксиома 4.</a:t>
                </a:r>
                <a:r>
                  <a:rPr lang="ru-RU" sz="2000" dirty="0"/>
                  <a:t> Аксиома измеримости. </a:t>
                </a:r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ru-RU" sz="2000" dirty="0" smtClean="0"/>
                  <a:t>Если</a:t>
                </a:r>
                <a:r>
                  <a:rPr lang="ru-RU" sz="2000" dirty="0"/>
                  <a:t> </a:t>
                </a:r>
                <a:r>
                  <a:rPr lang="ru-RU" sz="2000" i="1" dirty="0"/>
                  <a:t>х </a:t>
                </a:r>
                <a:r>
                  <a:rPr lang="ru-RU" sz="2000" i="1" dirty="0" smtClean="0">
                    <a:latin typeface="Cambria Math"/>
                    <a:ea typeface="Cambria Math"/>
                  </a:rPr>
                  <a:t>≻</a:t>
                </a:r>
                <a:r>
                  <a:rPr lang="ru-RU" sz="2000" i="1" dirty="0"/>
                  <a:t> у</a:t>
                </a:r>
                <a:r>
                  <a:rPr lang="ru-RU" sz="2000" dirty="0"/>
                  <a:t> </a:t>
                </a:r>
                <a:r>
                  <a:rPr lang="ru-RU" sz="2000" dirty="0" smtClean="0">
                    <a:latin typeface="Cambria Math"/>
                    <a:ea typeface="Cambria Math"/>
                  </a:rPr>
                  <a:t>~</a:t>
                </a:r>
                <a:r>
                  <a:rPr lang="ru-RU" sz="2000" dirty="0"/>
                  <a:t> </a:t>
                </a:r>
                <a:r>
                  <a:rPr lang="ru-RU" sz="2000" i="1" dirty="0"/>
                  <a:t>z</a:t>
                </a:r>
                <a:r>
                  <a:rPr lang="ru-RU" sz="2000" dirty="0"/>
                  <a:t> или </a:t>
                </a:r>
                <a:r>
                  <a:rPr lang="ru-RU" sz="2000" i="1" dirty="0"/>
                  <a:t>х </a:t>
                </a:r>
                <a:r>
                  <a:rPr lang="ru-RU" sz="2000" i="1" dirty="0" smtClean="0">
                    <a:latin typeface="Cambria Math"/>
                    <a:ea typeface="Cambria Math"/>
                  </a:rPr>
                  <a:t>~</a:t>
                </a:r>
                <a:r>
                  <a:rPr lang="ru-RU" sz="2000" i="1" dirty="0"/>
                  <a:t> у</a:t>
                </a:r>
                <a:r>
                  <a:rPr lang="ru-RU" sz="2000" dirty="0"/>
                  <a:t> </a:t>
                </a:r>
                <a:r>
                  <a:rPr lang="ru-RU" sz="2000" dirty="0" smtClean="0">
                    <a:latin typeface="Cambria Math"/>
                    <a:ea typeface="Cambria Math"/>
                  </a:rPr>
                  <a:t>≻</a:t>
                </a:r>
                <a:r>
                  <a:rPr lang="ru-RU" sz="2000" dirty="0"/>
                  <a:t> </a:t>
                </a:r>
                <a:r>
                  <a:rPr lang="ru-RU" sz="2000" i="1" dirty="0"/>
                  <a:t>z</a:t>
                </a:r>
                <a:r>
                  <a:rPr lang="ru-RU" sz="2000" dirty="0"/>
                  <a:t>, то существует единственная вероятность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ru-RU" sz="2000" dirty="0" smtClean="0"/>
                  <a:t>, </a:t>
                </a:r>
                <a:r>
                  <a:rPr lang="ru-RU" sz="2000" dirty="0"/>
                  <a:t>такая, что </a:t>
                </a:r>
                <a:r>
                  <a:rPr lang="ru-RU" sz="2000" i="1" dirty="0"/>
                  <a:t>у </a:t>
                </a:r>
                <a:r>
                  <a:rPr lang="ru-RU" sz="2000" i="1" dirty="0" smtClean="0">
                    <a:latin typeface="Cambria Math"/>
                    <a:ea typeface="Cambria Math"/>
                  </a:rPr>
                  <a:t>~</a:t>
                </a:r>
                <a:r>
                  <a:rPr lang="ru-RU" sz="2000" dirty="0"/>
                  <a:t> </a:t>
                </a:r>
                <a:r>
                  <a:rPr lang="ru-RU" sz="2000" i="1" dirty="0"/>
                  <a:t>G</a:t>
                </a:r>
                <a:r>
                  <a:rPr lang="ru-RU" sz="2000" dirty="0"/>
                  <a:t>(</a:t>
                </a:r>
                <a:r>
                  <a:rPr lang="ru-RU" sz="2000" i="1" dirty="0"/>
                  <a:t>x, z:</a:t>
                </a:r>
                <a:r>
                  <a:rPr lang="ru-RU" sz="2000" dirty="0"/>
                  <a:t> 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ru-RU" sz="2000" dirty="0" smtClean="0"/>
                  <a:t>)</a:t>
                </a:r>
                <a:r>
                  <a:rPr lang="en-US" sz="2000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𝑝𝑥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2776"/>
                <a:ext cx="8064896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5513" y="3789040"/>
            <a:ext cx="878497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 СЛЕДСТВИЕ ИЗ АКСИОМ: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 случае предположения независимости альтернатив по полезности </a:t>
            </a:r>
            <a:r>
              <a:rPr lang="ru-RU" dirty="0"/>
              <a:t>(выполнения аксиом 1-4), </a:t>
            </a:r>
            <a:r>
              <a:rPr lang="ru-RU" dirty="0" smtClean="0"/>
              <a:t>следует определить их исходы, помножить их на соответствующие вероятности, получить ожидаемую полезность и выбрать действие с наибольшей полезностью.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36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при </a:t>
            </a:r>
            <a:r>
              <a:rPr lang="ru-RU" dirty="0"/>
              <a:t>независимости альтернатив по полезности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Пример.</a:t>
            </a:r>
          </a:p>
          <a:p>
            <a:r>
              <a:rPr lang="ru-RU" dirty="0"/>
              <a:t>Для финансирования проекта бизнесмену нужно занять сроком на один год 15000 </a:t>
            </a:r>
            <a:r>
              <a:rPr lang="ru-RU" dirty="0" err="1" smtClean="0"/>
              <a:t>т.руб</a:t>
            </a:r>
            <a:r>
              <a:rPr lang="ru-RU" dirty="0" smtClean="0"/>
              <a:t>. </a:t>
            </a:r>
            <a:r>
              <a:rPr lang="ru-RU" dirty="0"/>
              <a:t>Банк может одолжить ему эти деньги под 15% годовых или вложить в дело </a:t>
            </a:r>
            <a:r>
              <a:rPr lang="ru-RU" dirty="0"/>
              <a:t>под 9% годовых </a:t>
            </a:r>
            <a:r>
              <a:rPr lang="ru-RU" dirty="0" smtClean="0"/>
              <a:t>со </a:t>
            </a:r>
            <a:r>
              <a:rPr lang="ru-RU" dirty="0"/>
              <a:t>100%-</a:t>
            </a:r>
            <a:r>
              <a:rPr lang="ru-RU" dirty="0" err="1"/>
              <a:t>ным</a:t>
            </a:r>
            <a:r>
              <a:rPr lang="ru-RU" dirty="0"/>
              <a:t> возвратом </a:t>
            </a:r>
            <a:r>
              <a:rPr lang="ru-RU" dirty="0" smtClean="0"/>
              <a:t>суммы. </a:t>
            </a:r>
            <a:r>
              <a:rPr lang="ru-RU" dirty="0"/>
              <a:t>Из прошлого опыта банкиру известно, что 4% таких клиентов ссуду не возвращают. Что делать? Давать ему заем или нет?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522" y="3095094"/>
            <a:ext cx="9121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Решение:</a:t>
            </a:r>
          </a:p>
          <a:p>
            <a:r>
              <a:rPr lang="ru-RU" dirty="0"/>
              <a:t>Заполним матрицу </a:t>
            </a:r>
            <a:r>
              <a:rPr lang="ru-RU" dirty="0" smtClean="0"/>
              <a:t>исходов в терминах чистой прибыли банка. Пусть формат матрицы будет такой: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80078"/>
              </p:ext>
            </p:extLst>
          </p:nvPr>
        </p:nvGraphicFramePr>
        <p:xfrm>
          <a:off x="1115615" y="4151874"/>
          <a:ext cx="6384033" cy="2416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011"/>
                <a:gridCol w="2128011"/>
                <a:gridCol w="2128011"/>
              </a:tblGrid>
              <a:tr h="293026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Решения</a:t>
                      </a:r>
                      <a:endParaRPr lang="ru-RU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effectLst/>
                        </a:rPr>
                        <a:t>Возможные исходы</a:t>
                      </a:r>
                      <a:endParaRPr lang="ru-RU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0577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effectLst/>
                        </a:rPr>
                        <a:t>Клиент заем возвращает</a:t>
                      </a:r>
                      <a:endParaRPr lang="ru-RU" sz="16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effectLst/>
                        </a:rPr>
                        <a:t>Клиент заем не возвращает</a:t>
                      </a:r>
                      <a:endParaRPr lang="ru-RU" sz="16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</a:tr>
              <a:tr h="293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effectLst/>
                        </a:rPr>
                        <a:t>Выдавать заем клиенту</a:t>
                      </a:r>
                      <a:endParaRPr lang="ru-RU" sz="16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С 15%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-15000</a:t>
                      </a:r>
                      <a:endParaRPr lang="ru-RU" sz="1600" b="1" dirty="0"/>
                    </a:p>
                  </a:txBody>
                  <a:tcPr/>
                </a:tc>
              </a:tr>
              <a:tr h="513298">
                <a:tc>
                  <a:txBody>
                    <a:bodyPr/>
                    <a:lstStyle/>
                    <a:p>
                      <a:pPr algn="ctr"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effectLst/>
                        </a:rPr>
                        <a:t>Не выдавать клиенту</a:t>
                      </a:r>
                    </a:p>
                    <a:p>
                      <a:pPr algn="ctr"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effectLst/>
                        </a:rPr>
                        <a:t>(инвестировать)</a:t>
                      </a:r>
                      <a:endParaRPr lang="ru-RU" sz="16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Возврат от бизнеса С 9%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Возврат </a:t>
                      </a:r>
                      <a:r>
                        <a:rPr lang="ru-RU" sz="1600" b="1" dirty="0" smtClean="0"/>
                        <a:t>от бизнеса </a:t>
                      </a:r>
                      <a:r>
                        <a:rPr lang="ru-RU" sz="1600" b="1" dirty="0" smtClean="0"/>
                        <a:t> с 9%</a:t>
                      </a:r>
                      <a:endParaRPr lang="ru-RU" sz="1600" b="1" dirty="0"/>
                    </a:p>
                  </a:txBody>
                  <a:tcPr/>
                </a:tc>
              </a:tr>
              <a:tr h="293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effectLst/>
                        </a:rPr>
                        <a:t>Вероятность</a:t>
                      </a:r>
                      <a:endParaRPr lang="ru-RU" sz="16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96%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4%</a:t>
                      </a:r>
                      <a:endParaRPr lang="ru-RU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3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при </a:t>
            </a:r>
            <a:r>
              <a:rPr lang="ru-RU" dirty="0"/>
              <a:t>независимости альтернатив по полезности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12776"/>
            <a:ext cx="9121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Решение:</a:t>
            </a:r>
          </a:p>
          <a:p>
            <a:r>
              <a:rPr lang="ru-RU" dirty="0" smtClean="0"/>
              <a:t>Максимизируем </a:t>
            </a:r>
            <a:r>
              <a:rPr lang="ru-RU" dirty="0"/>
              <a:t>ожидаемый в конце года чистый доход, который представляет собой разность суммы, полученной в конце года и инвестированной в его начале. Таким образом, если заем был выдан и возвращен, то чистый доход составит:</a:t>
            </a:r>
          </a:p>
          <a:p>
            <a:r>
              <a:rPr lang="ru-RU" dirty="0"/>
              <a:t>Чистый доход = ((15000 + 15% от 15000) – 15000) = 2250 </a:t>
            </a:r>
            <a:r>
              <a:rPr lang="ru-RU" dirty="0" err="1" smtClean="0"/>
              <a:t>т.руб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Если ссуду не выдавать, а инвестировать в другие дела (свой кредит под 9% годовых), то доход составит:</a:t>
            </a:r>
          </a:p>
          <a:p>
            <a:r>
              <a:rPr lang="ru-RU" dirty="0"/>
              <a:t>Чистый доход = ((15000 + 9% от 15000) – 15000) = 1350 </a:t>
            </a:r>
            <a:r>
              <a:rPr lang="ru-RU" dirty="0" err="1" smtClean="0"/>
              <a:t>т.руб</a:t>
            </a:r>
            <a:r>
              <a:rPr lang="ru-RU" dirty="0" smtClean="0"/>
              <a:t>.  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8593"/>
              </p:ext>
            </p:extLst>
          </p:nvPr>
        </p:nvGraphicFramePr>
        <p:xfrm>
          <a:off x="395536" y="4149080"/>
          <a:ext cx="5447928" cy="2183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976"/>
                <a:gridCol w="1815976"/>
                <a:gridCol w="1815976"/>
              </a:tblGrid>
              <a:tr h="293026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Решения</a:t>
                      </a:r>
                      <a:endParaRPr lang="ru-RU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effectLst/>
                        </a:rPr>
                        <a:t>Возможные исходы</a:t>
                      </a:r>
                      <a:endParaRPr lang="ru-RU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0577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effectLst/>
                        </a:rPr>
                        <a:t>Клиент заем возвращает</a:t>
                      </a:r>
                      <a:endParaRPr lang="ru-RU" sz="16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effectLst/>
                        </a:rPr>
                        <a:t>Клиент заем не возвращает</a:t>
                      </a:r>
                      <a:endParaRPr lang="ru-RU" sz="16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</a:tr>
              <a:tr h="293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effectLst/>
                        </a:rPr>
                        <a:t>Выдавать заем</a:t>
                      </a:r>
                      <a:endParaRPr lang="ru-RU" sz="16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effectLst/>
                        </a:rPr>
                        <a:t>2250</a:t>
                      </a:r>
                      <a:endParaRPr lang="ru-RU" sz="16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effectLst/>
                        </a:rPr>
                        <a:t>–15000</a:t>
                      </a:r>
                      <a:endParaRPr lang="ru-RU" sz="16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</a:tr>
              <a:tr h="513298">
                <a:tc>
                  <a:txBody>
                    <a:bodyPr/>
                    <a:lstStyle/>
                    <a:p>
                      <a:pPr algn="ctr"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effectLst/>
                        </a:rPr>
                        <a:t>Не выдавать </a:t>
                      </a:r>
                    </a:p>
                    <a:p>
                      <a:pPr algn="ctr"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effectLst/>
                        </a:rPr>
                        <a:t>(инвестировать)</a:t>
                      </a:r>
                      <a:endParaRPr lang="ru-RU" sz="16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effectLst/>
                        </a:rPr>
                        <a:t>1350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effectLst/>
                        </a:rPr>
                        <a:t>1350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</a:tr>
              <a:tr h="293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effectLst/>
                        </a:rPr>
                        <a:t>Вероятность</a:t>
                      </a:r>
                      <a:endParaRPr lang="ru-RU" sz="16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0,96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0.04</a:t>
                      </a:r>
                      <a:endParaRPr lang="ru-RU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16216" y="4365104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Информацию представим в виде дерева 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70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4437112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412776"/>
            <a:ext cx="9036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«</a:t>
            </a:r>
            <a:r>
              <a:rPr lang="ru-RU" dirty="0"/>
              <a:t>Ветви» обозначают возможные альтернативные решения, которые могут быть приняты, и возможные исходы, возникающие в результате этих решений. На схеме </a:t>
            </a:r>
            <a:r>
              <a:rPr lang="ru-RU" dirty="0" smtClean="0"/>
              <a:t>два </a:t>
            </a:r>
            <a:r>
              <a:rPr lang="ru-RU" dirty="0"/>
              <a:t>вида «ветвей»:</a:t>
            </a:r>
          </a:p>
          <a:p>
            <a:pPr lvl="0"/>
            <a:r>
              <a:rPr lang="ru-RU" dirty="0" smtClean="0"/>
              <a:t>— </a:t>
            </a:r>
            <a:r>
              <a:rPr lang="ru-RU" dirty="0"/>
              <a:t>пунктирные линии, соединяющие квадраты возможных решений,</a:t>
            </a:r>
          </a:p>
          <a:p>
            <a:pPr lvl="0"/>
            <a:r>
              <a:rPr lang="ru-RU" dirty="0" smtClean="0"/>
              <a:t>— </a:t>
            </a:r>
            <a:r>
              <a:rPr lang="ru-RU" dirty="0"/>
              <a:t>сплошные линии, соединяющие кружки возможных </a:t>
            </a:r>
            <a:r>
              <a:rPr lang="ru-RU" dirty="0" smtClean="0"/>
              <a:t>исходов (лотерея).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5010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Выдавать заем</a:t>
            </a:r>
            <a:endParaRPr lang="ru-RU" dirty="0">
              <a:latin typeface="Times New Roman"/>
              <a:ea typeface="Times New Roman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06699" y="5157192"/>
            <a:ext cx="1997968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4000"/>
              </a:lnSpc>
              <a:spcAft>
                <a:spcPts val="0"/>
              </a:spcAft>
              <a:tabLst>
                <a:tab pos="450215" algn="l"/>
              </a:tabLst>
            </a:pPr>
            <a:r>
              <a:rPr lang="ru-RU" dirty="0"/>
              <a:t>Не выдавать </a:t>
            </a:r>
          </a:p>
          <a:p>
            <a:pPr algn="ctr">
              <a:lnSpc>
                <a:spcPct val="104000"/>
              </a:lnSpc>
              <a:spcAft>
                <a:spcPts val="0"/>
              </a:spcAft>
              <a:tabLst>
                <a:tab pos="450215" algn="l"/>
              </a:tabLst>
            </a:pPr>
            <a:r>
              <a:rPr lang="ru-RU" dirty="0"/>
              <a:t>(</a:t>
            </a:r>
            <a:r>
              <a:rPr lang="ru-RU" dirty="0" smtClean="0"/>
              <a:t>инвестировать)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454649" y="3588641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551040" y="5030091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9007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092280" y="4034966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092280" y="5105628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74729" y="2939817"/>
            <a:ext cx="1550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заем </a:t>
            </a:r>
            <a:r>
              <a:rPr lang="ru-RU" sz="1400" dirty="0" smtClean="0"/>
              <a:t>возвращен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196098" y="4241117"/>
            <a:ext cx="1799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заем </a:t>
            </a:r>
            <a:r>
              <a:rPr lang="ru-RU" sz="1400" dirty="0" smtClean="0"/>
              <a:t>не возвращен</a:t>
            </a:r>
            <a:endParaRPr lang="ru-R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00192" y="358864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p=0,96</a:t>
            </a:r>
            <a:endParaRPr lang="ru-R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155469" y="453525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1-p=0,04</a:t>
            </a:r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7491" y="519942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p=1</a:t>
            </a:r>
            <a:endParaRPr lang="ru-RU" sz="14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1331640" y="4493003"/>
            <a:ext cx="432048" cy="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839741" y="4437112"/>
            <a:ext cx="432048" cy="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2325738" y="4381219"/>
            <a:ext cx="432048" cy="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2865934" y="4302616"/>
            <a:ext cx="432048" cy="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3419872" y="4225187"/>
            <a:ext cx="432048" cy="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8" idx="6"/>
            <a:endCxn id="10" idx="2"/>
          </p:cNvCxnSpPr>
          <p:nvPr/>
        </p:nvCxnSpPr>
        <p:spPr>
          <a:xfrm flipV="1">
            <a:off x="5174729" y="3260810"/>
            <a:ext cx="1773535" cy="687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8" idx="6"/>
            <a:endCxn id="11" idx="2"/>
          </p:cNvCxnSpPr>
          <p:nvPr/>
        </p:nvCxnSpPr>
        <p:spPr>
          <a:xfrm>
            <a:off x="5174729" y="3948681"/>
            <a:ext cx="1917551" cy="44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9" idx="6"/>
            <a:endCxn id="12" idx="2"/>
          </p:cNvCxnSpPr>
          <p:nvPr/>
        </p:nvCxnSpPr>
        <p:spPr>
          <a:xfrm>
            <a:off x="5271120" y="5390131"/>
            <a:ext cx="1821160" cy="7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4" idx="3"/>
          </p:cNvCxnSpPr>
          <p:nvPr/>
        </p:nvCxnSpPr>
        <p:spPr>
          <a:xfrm>
            <a:off x="1331640" y="4689140"/>
            <a:ext cx="432048" cy="6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1893690" y="4774815"/>
            <a:ext cx="432048" cy="6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2559621" y="4886858"/>
            <a:ext cx="432048" cy="6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3081958" y="4968502"/>
            <a:ext cx="432048" cy="6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3635896" y="5072675"/>
            <a:ext cx="432048" cy="6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4139952" y="5157192"/>
            <a:ext cx="432048" cy="6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3923928" y="4143896"/>
            <a:ext cx="432048" cy="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25752" y="3742529"/>
            <a:ext cx="45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685928" y="5190145"/>
            <a:ext cx="45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5364242" y="5671819"/>
            <a:ext cx="1414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инвестировать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4247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4437112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31640" y="35010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Выдавать заем</a:t>
            </a:r>
            <a:endParaRPr lang="ru-RU" dirty="0">
              <a:latin typeface="Times New Roman"/>
              <a:ea typeface="Times New Roman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06699" y="5157192"/>
            <a:ext cx="1997968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4000"/>
              </a:lnSpc>
              <a:spcAft>
                <a:spcPts val="0"/>
              </a:spcAft>
              <a:tabLst>
                <a:tab pos="450215" algn="l"/>
              </a:tabLst>
            </a:pPr>
            <a:r>
              <a:rPr lang="ru-RU" dirty="0"/>
              <a:t>Не выдавать </a:t>
            </a:r>
          </a:p>
          <a:p>
            <a:pPr algn="ctr">
              <a:lnSpc>
                <a:spcPct val="104000"/>
              </a:lnSpc>
              <a:spcAft>
                <a:spcPts val="0"/>
              </a:spcAft>
              <a:tabLst>
                <a:tab pos="450215" algn="l"/>
              </a:tabLst>
            </a:pPr>
            <a:r>
              <a:rPr lang="ru-RU" dirty="0"/>
              <a:t>(</a:t>
            </a:r>
            <a:r>
              <a:rPr lang="ru-RU" dirty="0" smtClean="0"/>
              <a:t>инвестировать)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454649" y="3588641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551040" y="5030091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9007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092280" y="4034966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092280" y="5105628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74729" y="2939817"/>
            <a:ext cx="1600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заем </a:t>
            </a:r>
            <a:r>
              <a:rPr lang="ru-RU" sz="1400" dirty="0" smtClean="0"/>
              <a:t>возвращен </a:t>
            </a:r>
          </a:p>
          <a:p>
            <a:r>
              <a:rPr lang="ru-RU" sz="1400" dirty="0" smtClean="0"/>
              <a:t>с 15%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196098" y="4241117"/>
            <a:ext cx="1799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заем </a:t>
            </a:r>
            <a:r>
              <a:rPr lang="ru-RU" sz="1400" dirty="0" smtClean="0"/>
              <a:t>не возвращен</a:t>
            </a:r>
            <a:endParaRPr lang="ru-R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00192" y="358864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p=0,96</a:t>
            </a:r>
            <a:endParaRPr lang="ru-R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155469" y="453525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1-p=0,04</a:t>
            </a:r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7491" y="519942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p=1</a:t>
            </a:r>
            <a:endParaRPr lang="ru-RU" sz="14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1331640" y="4493003"/>
            <a:ext cx="432048" cy="5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839741" y="4437112"/>
            <a:ext cx="432048" cy="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2325738" y="4381219"/>
            <a:ext cx="432048" cy="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2865934" y="4302616"/>
            <a:ext cx="432048" cy="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3419872" y="4225187"/>
            <a:ext cx="432048" cy="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8" idx="6"/>
            <a:endCxn id="10" idx="2"/>
          </p:cNvCxnSpPr>
          <p:nvPr/>
        </p:nvCxnSpPr>
        <p:spPr>
          <a:xfrm flipV="1">
            <a:off x="5174729" y="3260810"/>
            <a:ext cx="1773535" cy="687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8" idx="6"/>
            <a:endCxn id="11" idx="2"/>
          </p:cNvCxnSpPr>
          <p:nvPr/>
        </p:nvCxnSpPr>
        <p:spPr>
          <a:xfrm>
            <a:off x="5174729" y="3948681"/>
            <a:ext cx="1917551" cy="44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9" idx="6"/>
            <a:endCxn id="12" idx="2"/>
          </p:cNvCxnSpPr>
          <p:nvPr/>
        </p:nvCxnSpPr>
        <p:spPr>
          <a:xfrm>
            <a:off x="5271120" y="5390131"/>
            <a:ext cx="1821160" cy="7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4" idx="3"/>
          </p:cNvCxnSpPr>
          <p:nvPr/>
        </p:nvCxnSpPr>
        <p:spPr>
          <a:xfrm>
            <a:off x="1331640" y="4689140"/>
            <a:ext cx="432048" cy="6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1893690" y="4774815"/>
            <a:ext cx="432048" cy="6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2559621" y="4886858"/>
            <a:ext cx="432048" cy="6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3081958" y="4968502"/>
            <a:ext cx="432048" cy="6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3635896" y="5072675"/>
            <a:ext cx="432048" cy="6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4139952" y="5157192"/>
            <a:ext cx="432048" cy="6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3923928" y="4143896"/>
            <a:ext cx="432048" cy="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25752" y="3742529"/>
            <a:ext cx="45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685928" y="5190145"/>
            <a:ext cx="45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5105694" y="5671819"/>
            <a:ext cx="2099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Инвестировать под 9%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759030" y="278592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15000+2250=</a:t>
            </a:r>
          </a:p>
          <a:p>
            <a:r>
              <a:rPr lang="ru-RU" sz="1400" dirty="0" smtClean="0"/>
              <a:t>=17250</a:t>
            </a:r>
            <a:endParaRPr lang="ru-R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872139" y="425527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=0</a:t>
            </a:r>
            <a:endParaRPr lang="ru-R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224536" y="326081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=1560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326" y="1484784"/>
            <a:ext cx="7620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Прибыль в исходе А: = {17250 </a:t>
            </a:r>
            <a:r>
              <a:rPr lang="ru-RU" dirty="0"/>
              <a:t>× 0,96 + 0 × 0,04} – 15000 =</a:t>
            </a:r>
          </a:p>
          <a:p>
            <a:r>
              <a:rPr lang="ru-RU" dirty="0"/>
              <a:t>= 16500 – 15000 = 1560 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24536" y="468683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=1350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2108" y="2405558"/>
            <a:ext cx="68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Прибыль в исходе </a:t>
            </a:r>
            <a:r>
              <a:rPr lang="ru-RU" dirty="0" smtClean="0"/>
              <a:t>В: </a:t>
            </a:r>
            <a:r>
              <a:rPr lang="ru-RU" dirty="0"/>
              <a:t>= {16350 × 1,0 – 15000} = 1350 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7838206" y="5196021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15000+1350=</a:t>
            </a:r>
          </a:p>
          <a:p>
            <a:r>
              <a:rPr lang="ru-RU" sz="1400" dirty="0" smtClean="0"/>
              <a:t>=16350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5979596"/>
            <a:ext cx="39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Ответ: Заём выдать.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88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355160" cy="1215008"/>
          </a:xfrm>
        </p:spPr>
        <p:txBody>
          <a:bodyPr/>
          <a:lstStyle/>
          <a:p>
            <a:r>
              <a:rPr lang="ru-RU" dirty="0" smtClean="0">
                <a:effectLst/>
              </a:rPr>
              <a:t>Функция полезности альтернативы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1496371"/>
                <a:ext cx="9001000" cy="3160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При наличии информации (количественной либо качественной) на множестве </a:t>
                </a:r>
                <a:r>
                  <a:rPr lang="ru-RU" dirty="0" smtClean="0"/>
                  <a:t>взаимно независимых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∊</m:t>
                    </m:r>
                    <m:r>
                      <a:rPr lang="en-US" b="1" i="1">
                        <a:latin typeface="Cambria Math"/>
                      </a:rPr>
                      <m:t>𝑲</m:t>
                    </m:r>
                    <m:r>
                      <a:rPr lang="en-US" b="1" i="1">
                        <a:latin typeface="Cambria Math"/>
                      </a:rPr>
                      <m:t> , </m:t>
                    </m:r>
                    <m:r>
                      <a:rPr lang="en-US" b="1" i="1">
                        <a:latin typeface="Cambria Math"/>
                      </a:rPr>
                      <m:t>𝒋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 , характеризующей </a:t>
                </a:r>
                <a:r>
                  <a:rPr lang="ru-RU" dirty="0"/>
                  <a:t>соответствующие альтернативы, </a:t>
                </a:r>
                <a:r>
                  <a:rPr lang="ru-RU" dirty="0" smtClean="0"/>
                  <a:t>показано</a:t>
                </a:r>
                <a:r>
                  <a:rPr lang="ru-RU" dirty="0"/>
                  <a:t>, что для них могут быть построены функции </a:t>
                </a:r>
                <a:r>
                  <a:rPr lang="ru-RU" dirty="0" smtClean="0"/>
                  <a:t>полезности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 </m:t>
                    </m:r>
                  </m:oMath>
                </a14:m>
                <a:r>
                  <a:rPr lang="ru-RU" dirty="0"/>
                  <a:t>как по каждому критерию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так и по совокупности </a:t>
                </a:r>
                <a:r>
                  <a:rPr lang="ru-RU" dirty="0" smtClean="0"/>
                  <a:t>критериев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𝑲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sz="800" dirty="0" smtClean="0"/>
              </a:p>
              <a:p>
                <a:r>
                  <a:rPr lang="ru-RU" dirty="0" smtClean="0"/>
                  <a:t>В случае выполнения аксиом взаимной независимости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∊</m:t>
                    </m:r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en-US" b="1" i="1">
                        <a:latin typeface="Cambria Math"/>
                      </a:rPr>
                      <m:t> , </m:t>
                    </m:r>
                    <m:r>
                      <a:rPr lang="en-US" b="1" i="1" smtClean="0">
                        <a:latin typeface="Cambria Math"/>
                      </a:rPr>
                      <m:t>𝒋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𝒎</m:t>
                        </m:r>
                      </m:e>
                    </m:acc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доказано существование аддитивной функции полезности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альтернативы</a:t>
                </a:r>
              </a:p>
              <a:p>
                <a:endParaRPr lang="ru-RU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𝑼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b="1" i="1" smtClean="0"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latin typeface="Cambria Math"/>
                            </a:rPr>
                            <m:t>𝝂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96371"/>
                <a:ext cx="9001000" cy="3160673"/>
              </a:xfrm>
              <a:prstGeom prst="rect">
                <a:avLst/>
              </a:prstGeom>
              <a:blipFill rotWithShape="1">
                <a:blip r:embed="rId2"/>
                <a:stretch>
                  <a:fillRect l="-610" t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4221088"/>
                <a:ext cx="8892480" cy="2385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</a:p>
              <a:p>
                <a:endParaRPr lang="en-US" sz="800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𝑲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функция полезности альтернативы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:r>
                  <a:rPr lang="ru-RU" dirty="0"/>
                  <a:t>множестве критериев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𝑲</m:t>
                    </m:r>
                  </m:oMath>
                </a14:m>
                <a:r>
                  <a:rPr lang="ru-RU" dirty="0"/>
                  <a:t>,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𝑼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0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dirty="0"/>
                  <a:t>— функция полезности альтернативы по критерию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l-GR" b="1" i="1">
                              <a:latin typeface="Cambria Math"/>
                            </a:rPr>
                            <m:t>𝝂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𝒋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𝒎</m:t>
                          </m:r>
                        </m:e>
                      </m:acc>
                      <m:r>
                        <a:rPr lang="en-US" b="1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b="1" dirty="0" smtClean="0"/>
              </a:p>
              <a:p>
                <a:endParaRPr lang="en-US" sz="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l-GR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ru-RU" dirty="0"/>
                  <a:t>— вес </a:t>
                </a:r>
                <a:r>
                  <a:rPr lang="en-US" i="1" dirty="0"/>
                  <a:t>j</a:t>
                </a:r>
                <a:r>
                  <a:rPr lang="ru-RU" dirty="0"/>
                  <a:t>-го критерия, </a:t>
                </a:r>
                <a:r>
                  <a:rPr lang="ru-RU" dirty="0" smtClean="0"/>
                  <a:t>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 </m:t>
                            </m:r>
                            <m:r>
                              <a:rPr lang="el-GR" b="1" i="1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l-GR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&gt;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</m:oMath>
                </a14:m>
                <a:endParaRPr lang="ru-RU" b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1088"/>
                <a:ext cx="8892480" cy="2385140"/>
              </a:xfrm>
              <a:prstGeom prst="rect">
                <a:avLst/>
              </a:prstGeom>
              <a:blipFill rotWithShape="1">
                <a:blip r:embed="rId3"/>
                <a:stretch>
                  <a:fillRect l="-548" t="-1276" b="-15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0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7200800" cy="1070992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133" y="1484784"/>
                <a:ext cx="88569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Перед выпускником учебного заведения стоит проблема выбора места дальнейшей работы. Выбор определяется значением критериев: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величина заработной платы;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— процент творческой работы;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— время, за которое можно добраться до места работы.</a:t>
                </a:r>
              </a:p>
              <a:p>
                <a:r>
                  <a:rPr lang="ru-RU" dirty="0" smtClean="0"/>
                  <a:t>Выпускнику необходимо сделать выбор </a:t>
                </a:r>
                <a:r>
                  <a:rPr lang="ru-RU" dirty="0"/>
                  <a:t>из пяти предлагаемых мест </a:t>
                </a:r>
                <a:r>
                  <a:rPr lang="ru-RU" dirty="0" smtClean="0"/>
                  <a:t>работы.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3" y="1484784"/>
                <a:ext cx="8856984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619" t="-1742" b="-4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1517000"/>
                  </p:ext>
                </p:extLst>
              </p:nvPr>
            </p:nvGraphicFramePr>
            <p:xfrm>
              <a:off x="323528" y="3429000"/>
              <a:ext cx="3888432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/>
                    <a:gridCol w="720080"/>
                    <a:gridCol w="864096"/>
                    <a:gridCol w="720080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Предприятие </a:t>
                          </a:r>
                          <a:endParaRPr lang="ru-RU" b="1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Критерии</a:t>
                          </a:r>
                          <a:r>
                            <a:rPr lang="ru-RU" b="1" baseline="0" dirty="0" smtClean="0"/>
                            <a:t> </a:t>
                          </a:r>
                          <a:endParaRPr lang="ru-RU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25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130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1517000"/>
                  </p:ext>
                </p:extLst>
              </p:nvPr>
            </p:nvGraphicFramePr>
            <p:xfrm>
              <a:off x="323528" y="3429000"/>
              <a:ext cx="3888432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/>
                    <a:gridCol w="720080"/>
                    <a:gridCol w="864096"/>
                    <a:gridCol w="720080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Предприятие </a:t>
                          </a:r>
                          <a:endParaRPr lang="ru-RU" b="1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Критерии</a:t>
                          </a:r>
                          <a:r>
                            <a:rPr lang="ru-RU" b="1" baseline="0" dirty="0" smtClean="0"/>
                            <a:t> </a:t>
                          </a:r>
                          <a:endParaRPr lang="ru-RU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20339" t="-110000" r="-220339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66197" t="-110000" r="-83099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40678" t="-110000" b="-53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206557" r="-14538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306557" r="-14538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406557" r="-14538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25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515000" r="-145385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130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604918" r="-14538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4644008" y="3429000"/>
            <a:ext cx="4392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многокритериальная ЗПР в условиях определенности. Можно применить методы ПР, рассмотренные на </a:t>
            </a:r>
            <a:r>
              <a:rPr lang="ru-RU" dirty="0" err="1" smtClean="0"/>
              <a:t>вебинарах</a:t>
            </a:r>
            <a:r>
              <a:rPr lang="ru-RU" dirty="0" smtClean="0"/>
              <a:t> 1 и 2: выделения главного критерия, </a:t>
            </a:r>
            <a:r>
              <a:rPr lang="ru-RU" dirty="0" err="1" smtClean="0"/>
              <a:t>аддитивности</a:t>
            </a:r>
            <a:r>
              <a:rPr lang="ru-RU" dirty="0" smtClean="0"/>
              <a:t>, ЭЛЕКТРА, анализа иерархий  и другие.</a:t>
            </a:r>
          </a:p>
          <a:p>
            <a:r>
              <a:rPr lang="ru-RU" dirty="0" smtClean="0"/>
              <a:t>Рассмотрим на примере построение аддитивной функции полезности выбора места работы.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0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768"/>
            <a:ext cx="7452320" cy="1070992"/>
          </a:xfrm>
        </p:spPr>
        <p:txBody>
          <a:bodyPr/>
          <a:lstStyle/>
          <a:p>
            <a:r>
              <a:rPr lang="ru-RU" dirty="0" smtClean="0"/>
              <a:t>Взаимная независимость критериев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84784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Прежде чем начать строить функцию полезности для выпускника по каждому предприятию в виде аддитивной функции, следует убедиться во взаимной независимости критериев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Критерии </a:t>
            </a:r>
            <a:r>
              <a:rPr lang="ru-RU" dirty="0"/>
              <a:t>будут считаться независимыми, если каждая пара критериев не зависит по предпочтению от своего </a:t>
            </a:r>
            <a:r>
              <a:rPr lang="ru-RU" dirty="0" smtClean="0"/>
              <a:t>дополнения.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0939186"/>
                  </p:ext>
                </p:extLst>
              </p:nvPr>
            </p:nvGraphicFramePr>
            <p:xfrm>
              <a:off x="107504" y="3857114"/>
              <a:ext cx="216024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513"/>
                    <a:gridCol w="482415"/>
                    <a:gridCol w="578898"/>
                    <a:gridCol w="482415"/>
                  </a:tblGrid>
                  <a:tr h="36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X</a:t>
                          </a:r>
                          <a:r>
                            <a:rPr lang="ru-RU" b="0" dirty="0" smtClean="0"/>
                            <a:t> 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</a:tr>
                  <a:tr h="2823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2765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0939186"/>
                  </p:ext>
                </p:extLst>
              </p:nvPr>
            </p:nvGraphicFramePr>
            <p:xfrm>
              <a:off x="107504" y="3857114"/>
              <a:ext cx="216024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513"/>
                    <a:gridCol w="482415"/>
                    <a:gridCol w="578898"/>
                    <a:gridCol w="48241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X</a:t>
                          </a:r>
                          <a:r>
                            <a:rPr lang="ru-RU" b="0" dirty="0" smtClean="0"/>
                            <a:t> 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9114" t="-8333" r="-22151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0526" t="-8333" r="-8421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49367" t="-8333" r="-1266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90" t="-108333" r="-25148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90" t="-208333" r="-25148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2090" y="2852936"/>
                <a:ext cx="75963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— величина заработной платы;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— процент творческой работы;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— время, за которое можно добраться до места работы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0" y="2852936"/>
                <a:ext cx="7596336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5885" y="4976693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≻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5" y="4976693"/>
                <a:ext cx="122413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9460108"/>
                  </p:ext>
                </p:extLst>
              </p:nvPr>
            </p:nvGraphicFramePr>
            <p:xfrm>
              <a:off x="2483768" y="3857114"/>
              <a:ext cx="216024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513"/>
                    <a:gridCol w="482415"/>
                    <a:gridCol w="578898"/>
                    <a:gridCol w="482415"/>
                  </a:tblGrid>
                  <a:tr h="36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X</a:t>
                          </a:r>
                          <a:r>
                            <a:rPr lang="ru-RU" b="0" dirty="0" smtClean="0"/>
                            <a:t> 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</a:tr>
                  <a:tr h="2823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r>
                            <a:rPr lang="ru-RU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r>
                            <a:rPr lang="ru-RU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389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10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9460108"/>
                  </p:ext>
                </p:extLst>
              </p:nvPr>
            </p:nvGraphicFramePr>
            <p:xfrm>
              <a:off x="2483768" y="3857114"/>
              <a:ext cx="216024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513"/>
                    <a:gridCol w="482415"/>
                    <a:gridCol w="578898"/>
                    <a:gridCol w="48241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X</a:t>
                          </a:r>
                          <a:r>
                            <a:rPr lang="ru-RU" b="0" dirty="0" smtClean="0"/>
                            <a:t> 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26250" t="-8333" r="-2175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0526" t="-8333" r="-83158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49367" t="-8333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8333" r="-25148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r>
                            <a:rPr lang="ru-RU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r>
                            <a:rPr lang="ru-RU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8333" r="-25148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10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3808" y="4976693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≻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976693"/>
                <a:ext cx="122413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Стрелка вправо 12"/>
          <p:cNvSpPr/>
          <p:nvPr/>
        </p:nvSpPr>
        <p:spPr>
          <a:xfrm>
            <a:off x="4853930" y="4221088"/>
            <a:ext cx="576064" cy="484632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08104" y="4221088"/>
                <a:ext cx="2880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 и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221088"/>
                <a:ext cx="288032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0952" y="5445224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такая независимость будет наблюдаться для любой пары критериев, то все критерии будут взаимно независимыми. Если ЛПР установит, что это так, то переходим к построению функций полезности по каждому критерию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3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863823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4000" dirty="0" smtClean="0"/>
              <a:t>Цель </a:t>
            </a:r>
            <a:r>
              <a:rPr lang="ru-RU" sz="4000" dirty="0" err="1" smtClean="0"/>
              <a:t>вебинара</a:t>
            </a:r>
            <a:endParaRPr lang="ru-RU" sz="4000" dirty="0"/>
          </a:p>
        </p:txBody>
      </p:sp>
      <p:sp>
        <p:nvSpPr>
          <p:cNvPr id="29698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3845024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Основная</a:t>
            </a:r>
            <a:r>
              <a:rPr lang="ru-RU" dirty="0" smtClean="0"/>
              <a:t> </a:t>
            </a:r>
            <a:r>
              <a:rPr lang="ru-RU" b="1" dirty="0" smtClean="0"/>
              <a:t>цель данного </a:t>
            </a:r>
            <a:r>
              <a:rPr lang="ru-RU" b="1" dirty="0" err="1" smtClean="0"/>
              <a:t>вебинара</a:t>
            </a:r>
            <a:r>
              <a:rPr lang="ru-RU" b="1" dirty="0" smtClean="0"/>
              <a:t>: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dirty="0" smtClean="0"/>
              <a:t>рассмотреть вопросы </a:t>
            </a:r>
            <a:r>
              <a:rPr lang="ru-RU" dirty="0"/>
              <a:t>эвристического и аксиоматического подходов к поиску решения </a:t>
            </a:r>
            <a:r>
              <a:rPr lang="ru-RU" dirty="0" smtClean="0"/>
              <a:t>многокритериальных задач на языке функций выбора и полезности в условиях определенности</a:t>
            </a:r>
            <a:endParaRPr lang="ru-RU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87624" y="43651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1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dirty="0" smtClean="0"/>
              <a:t>Границы оценки критериев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2420318"/>
                <a:ext cx="8784976" cy="1579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Введем обозначения: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лучшее значение по </a:t>
                </a:r>
                <a:r>
                  <a:rPr lang="ru-RU" dirty="0" smtClean="0"/>
                  <a:t>критерию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  (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=170;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=50;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=10)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°</m:t>
                        </m:r>
                      </m:sup>
                    </m:sSubSup>
                  </m:oMath>
                </a14:m>
                <a:r>
                  <a:rPr lang="ru-RU" dirty="0" smtClean="0"/>
                  <a:t>— худшее значение по критерию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°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=1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0;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°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5;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°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ru-RU" dirty="0"/>
                  <a:t>Далее </a:t>
                </a:r>
                <a:r>
                  <a:rPr lang="ru-RU" dirty="0" smtClean="0"/>
                  <a:t>все </a:t>
                </a:r>
                <a:r>
                  <a:rPr lang="ru-RU" dirty="0"/>
                  <a:t>критерии </a:t>
                </a:r>
                <a:r>
                  <a:rPr lang="ru-RU" dirty="0" smtClean="0"/>
                  <a:t>следует представить </a:t>
                </a:r>
                <a:r>
                  <a:rPr lang="ru-RU" dirty="0"/>
                  <a:t>с позиции их </a:t>
                </a:r>
                <a:r>
                  <a:rPr lang="ru-RU" dirty="0" smtClean="0"/>
                  <a:t>максимизации.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Тогда переведем оценки по критерию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 по формуле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)−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0" smtClean="0">
                        <a:latin typeface="Cambria Math"/>
                      </a:rPr>
                      <m:t>=50−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ru-RU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318"/>
                <a:ext cx="8784976" cy="1579407"/>
              </a:xfrm>
              <a:prstGeom prst="rect">
                <a:avLst/>
              </a:prstGeom>
              <a:blipFill rotWithShape="1">
                <a:blip r:embed="rId2"/>
                <a:stretch>
                  <a:fillRect l="-555" t="-1931" b="-42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9028992"/>
                  </p:ext>
                </p:extLst>
              </p:nvPr>
            </p:nvGraphicFramePr>
            <p:xfrm>
              <a:off x="179512" y="4137783"/>
              <a:ext cx="2160241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513"/>
                    <a:gridCol w="482415"/>
                    <a:gridCol w="578898"/>
                    <a:gridCol w="482415"/>
                  </a:tblGrid>
                  <a:tr h="36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X</a:t>
                          </a:r>
                          <a:r>
                            <a:rPr lang="ru-RU" b="0" dirty="0" smtClean="0"/>
                            <a:t> 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</a:tr>
                  <a:tr h="2823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</a:p>
                      </a:txBody>
                      <a:tcPr marL="68580" marR="68580" marT="0" marB="0" anchor="ctr"/>
                    </a:tc>
                  </a:tr>
                  <a:tr h="3389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89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170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25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45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89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130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15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10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89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9028992"/>
                  </p:ext>
                </p:extLst>
              </p:nvPr>
            </p:nvGraphicFramePr>
            <p:xfrm>
              <a:off x="179512" y="4137783"/>
              <a:ext cx="2160241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513"/>
                    <a:gridCol w="482415"/>
                    <a:gridCol w="578898"/>
                    <a:gridCol w="48241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X</a:t>
                          </a:r>
                          <a:r>
                            <a:rPr lang="ru-RU" b="0" dirty="0" smtClean="0"/>
                            <a:t> 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26250" t="-8333" r="-2175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0526" t="-8333" r="-8315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49367" t="-8333" b="-5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8333" r="-25148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208333" r="-25148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308333" r="-251485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170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25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45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408333" r="-25148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130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15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10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508333" r="-25148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Стрелка вправо 5"/>
          <p:cNvSpPr/>
          <p:nvPr/>
        </p:nvSpPr>
        <p:spPr>
          <a:xfrm>
            <a:off x="2627809" y="4750431"/>
            <a:ext cx="288032" cy="484632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309362"/>
                  </p:ext>
                </p:extLst>
              </p:nvPr>
            </p:nvGraphicFramePr>
            <p:xfrm>
              <a:off x="3203848" y="4137783"/>
              <a:ext cx="2160241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513"/>
                    <a:gridCol w="482415"/>
                    <a:gridCol w="578898"/>
                    <a:gridCol w="482415"/>
                  </a:tblGrid>
                  <a:tr h="1933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X</a:t>
                          </a:r>
                          <a:r>
                            <a:rPr lang="ru-RU" b="0" dirty="0" smtClean="0"/>
                            <a:t> 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</a:tr>
                  <a:tr h="1933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r>
                            <a:rPr lang="ru-RU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933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933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170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25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933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130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15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933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10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309362"/>
                  </p:ext>
                </p:extLst>
              </p:nvPr>
            </p:nvGraphicFramePr>
            <p:xfrm>
              <a:off x="3203848" y="4137783"/>
              <a:ext cx="2160241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513"/>
                    <a:gridCol w="482415"/>
                    <a:gridCol w="578898"/>
                    <a:gridCol w="48241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X</a:t>
                          </a:r>
                          <a:r>
                            <a:rPr lang="ru-RU" b="0" dirty="0" smtClean="0"/>
                            <a:t> 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29114" t="-8333" r="-220253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0526" t="-8333" r="-8315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49367" t="-8333" b="-5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90" t="-108333" r="-25049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0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r>
                            <a:rPr lang="ru-RU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90" t="-208333" r="-25049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90" t="-308333" r="-250495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170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25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90" t="-408333" r="-25049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130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15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90" t="-508333" r="-25049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8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10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1801" y="4334233"/>
                <a:ext cx="2880320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=170;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=50;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°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=100;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°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=15;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°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801" y="4334233"/>
                <a:ext cx="2880320" cy="658514"/>
              </a:xfrm>
              <a:prstGeom prst="rect">
                <a:avLst/>
              </a:prstGeom>
              <a:blipFill rotWithShape="1">
                <a:blip r:embed="rId5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24128" y="5237451"/>
                <a:ext cx="288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dirty="0" smtClean="0"/>
                  <a:t> - свободное время от дороги (время отдыха)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237451"/>
                <a:ext cx="288032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907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504" y="1484784"/>
                <a:ext cx="75963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— величина заработной платы;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— процент творческой работы;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— время, за которое можно добраться до места работы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84784"/>
                <a:ext cx="7596336" cy="923330"/>
              </a:xfrm>
              <a:prstGeom prst="rect">
                <a:avLst/>
              </a:prstGeom>
              <a:blipFill rotWithShape="1">
                <a:blip r:embed="rId7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9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0344" y="260648"/>
                <a:ext cx="7513984" cy="1070992"/>
              </a:xfrm>
            </p:spPr>
            <p:txBody>
              <a:bodyPr/>
              <a:lstStyle/>
              <a:p>
                <a:r>
                  <a:rPr lang="ru-RU" dirty="0" smtClean="0"/>
                  <a:t>Построение функции полезности по критерию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344" y="260648"/>
                <a:ext cx="7513984" cy="1070992"/>
              </a:xfrm>
              <a:blipFill rotWithShape="1">
                <a:blip r:embed="rId2"/>
                <a:stretch>
                  <a:fillRect l="-2597" t="-14857" r="-2516" b="-3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95118"/>
              </p:ext>
            </p:extLst>
          </p:nvPr>
        </p:nvGraphicFramePr>
        <p:xfrm>
          <a:off x="1666280" y="2964430"/>
          <a:ext cx="4047728" cy="214946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05966"/>
                <a:gridCol w="505966"/>
                <a:gridCol w="505966"/>
                <a:gridCol w="505966"/>
                <a:gridCol w="505966"/>
                <a:gridCol w="505966"/>
                <a:gridCol w="505966"/>
                <a:gridCol w="505966"/>
              </a:tblGrid>
              <a:tr h="466971">
                <a:tc>
                  <a:txBody>
                    <a:bodyPr/>
                    <a:lstStyle/>
                    <a:p>
                      <a:pPr algn="r"/>
                      <a:r>
                        <a:rPr lang="ru-RU" sz="1200" b="1" dirty="0" smtClean="0">
                          <a:effectLst/>
                        </a:rPr>
                        <a:t>1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/>
                      <a:r>
                        <a:rPr lang="ru-RU" sz="1200" b="1" dirty="0" smtClean="0">
                          <a:effectLst/>
                        </a:rPr>
                        <a:t> </a:t>
                      </a:r>
                      <a:endParaRPr lang="ru-RU" sz="1200" b="1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0,75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0,5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0,25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</a:rPr>
                        <a:t>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100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110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120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130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140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150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160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200" b="1" dirty="0" smtClean="0">
                          <a:effectLst/>
                        </a:rPr>
                        <a:t>170 </a:t>
                      </a:r>
                      <a:endParaRPr lang="ru-RU" sz="1200" b="1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2170336" y="4479751"/>
            <a:ext cx="50800" cy="58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398663" y="4149080"/>
            <a:ext cx="49213" cy="57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450780" y="3795985"/>
            <a:ext cx="49212" cy="58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483497" y="2993529"/>
            <a:ext cx="49213" cy="57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2170336" y="4177655"/>
            <a:ext cx="1277540" cy="351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6" idx="6"/>
          </p:cNvCxnSpPr>
          <p:nvPr/>
        </p:nvCxnSpPr>
        <p:spPr>
          <a:xfrm flipV="1">
            <a:off x="3447876" y="3802931"/>
            <a:ext cx="1052116" cy="374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170336" y="2996952"/>
            <a:ext cx="0" cy="154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170336" y="4538489"/>
            <a:ext cx="3553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2170336" y="4173470"/>
            <a:ext cx="1272840" cy="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170336" y="3789040"/>
            <a:ext cx="2329656" cy="13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170336" y="3429000"/>
            <a:ext cx="2797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968044" y="3435548"/>
            <a:ext cx="0" cy="11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170336" y="2996952"/>
            <a:ext cx="3337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508104" y="2996952"/>
            <a:ext cx="0" cy="1541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4499992" y="3457575"/>
            <a:ext cx="468052" cy="331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4968044" y="3025527"/>
            <a:ext cx="540060" cy="432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4913646" y="3429000"/>
            <a:ext cx="49213" cy="57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443176" y="4169286"/>
            <a:ext cx="4700" cy="36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4499992" y="3802931"/>
            <a:ext cx="0" cy="74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403648" y="2627620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latin typeface="Cambria Math"/>
                            </a:rPr>
                            <m:t>𝝂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627620"/>
                <a:ext cx="432048" cy="338554"/>
              </a:xfrm>
              <a:prstGeom prst="rect">
                <a:avLst/>
              </a:prstGeom>
              <a:blipFill rotWithShape="1">
                <a:blip r:embed="rId3"/>
                <a:stretch>
                  <a:fillRect r="-83099"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5652120" y="4141197"/>
                <a:ext cx="4657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endParaRPr lang="ru-RU" sz="1600" b="1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141197"/>
                <a:ext cx="46570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39960" y="1649916"/>
                <a:ext cx="8671668" cy="977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Для </a:t>
                </a:r>
                <a:r>
                  <a:rPr lang="ru-RU" dirty="0"/>
                  <a:t>построения функции полезности достаточно пяти точек (две точки с координатами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°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𝟏𝟎𝟎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  </m:t>
                        </m:r>
                        <m:r>
                          <a:rPr lang="el-GR" b="1" i="1">
                            <a:latin typeface="Cambria Math"/>
                          </a:rPr>
                          <m:t>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latin typeface="Cambria Math"/>
                              </a:rPr>
                              <m:t>°</m:t>
                            </m:r>
                          </m:sup>
                        </m:sSubSup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𝟏𝟕𝟎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  </m:t>
                        </m:r>
                        <m:r>
                          <a:rPr lang="el-GR" b="1" i="1">
                            <a:latin typeface="Cambria Math"/>
                          </a:rPr>
                          <m:t>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r>
                  <a:rPr lang="ru-RU" dirty="0"/>
                  <a:t> ,  известны по определению).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60" y="1649916"/>
                <a:ext cx="8671668" cy="977704"/>
              </a:xfrm>
              <a:prstGeom prst="rect">
                <a:avLst/>
              </a:prstGeom>
              <a:blipFill rotWithShape="1">
                <a:blip r:embed="rId5"/>
                <a:stretch>
                  <a:fillRect l="-562" t="-3125"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Таблица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720495"/>
                  </p:ext>
                </p:extLst>
              </p:nvPr>
            </p:nvGraphicFramePr>
            <p:xfrm>
              <a:off x="6516216" y="2552137"/>
              <a:ext cx="1823864" cy="2292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1932"/>
                    <a:gridCol w="911932"/>
                  </a:tblGrid>
                  <a:tr h="38208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b="1" i="1">
                                        <a:latin typeface="Cambria Math"/>
                                      </a:rPr>
                                      <m:t>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0,25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0,75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160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Таблица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720495"/>
                  </p:ext>
                </p:extLst>
              </p:nvPr>
            </p:nvGraphicFramePr>
            <p:xfrm>
              <a:off x="6516216" y="2552137"/>
              <a:ext cx="1823864" cy="2292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1932"/>
                    <a:gridCol w="911932"/>
                  </a:tblGrid>
                  <a:tr h="3820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667" t="-1587" r="-100000" b="-5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1342" t="-1587" r="-671" b="-517460"/>
                          </a:stretch>
                        </a:blipFill>
                      </a:tcPr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0,25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0,75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160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TextBox 43"/>
          <p:cNvSpPr txBox="1"/>
          <p:nvPr/>
        </p:nvSpPr>
        <p:spPr>
          <a:xfrm>
            <a:off x="971600" y="537321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Остальные три определяются опросом ЛПР. ЛПР должно указать последовательно значения критерия , для которых значения полезности соответственно будут равны 0,5; 0,25 и 0,75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291389" y="2404824"/>
                <a:ext cx="3800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— величина заработной платы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389" y="2404824"/>
                <a:ext cx="380091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482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0344" y="260648"/>
                <a:ext cx="7513984" cy="1070992"/>
              </a:xfrm>
            </p:spPr>
            <p:txBody>
              <a:bodyPr/>
              <a:lstStyle/>
              <a:p>
                <a:r>
                  <a:rPr lang="ru-RU" dirty="0" smtClean="0"/>
                  <a:t>Построение функций полезности по критериям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344" y="260648"/>
                <a:ext cx="7513984" cy="1070992"/>
              </a:xfrm>
              <a:blipFill rotWithShape="1">
                <a:blip r:embed="rId2"/>
                <a:stretch>
                  <a:fillRect l="-2597" t="-14857" r="-2516" b="-3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521937"/>
              </p:ext>
            </p:extLst>
          </p:nvPr>
        </p:nvGraphicFramePr>
        <p:xfrm>
          <a:off x="294949" y="2069246"/>
          <a:ext cx="4047728" cy="214946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05966"/>
                <a:gridCol w="505966"/>
                <a:gridCol w="505966"/>
                <a:gridCol w="505966"/>
                <a:gridCol w="505966"/>
                <a:gridCol w="505966"/>
                <a:gridCol w="505966"/>
                <a:gridCol w="505966"/>
              </a:tblGrid>
              <a:tr h="466971">
                <a:tc>
                  <a:txBody>
                    <a:bodyPr/>
                    <a:lstStyle/>
                    <a:p>
                      <a:pPr algn="r"/>
                      <a:r>
                        <a:rPr lang="ru-RU" sz="1200" b="1" dirty="0" smtClean="0">
                          <a:effectLst/>
                        </a:rPr>
                        <a:t>1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/>
                      <a:r>
                        <a:rPr lang="ru-RU" sz="1200" b="1" dirty="0" smtClean="0">
                          <a:effectLst/>
                        </a:rPr>
                        <a:t> </a:t>
                      </a:r>
                      <a:endParaRPr lang="ru-RU" sz="1200" b="1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0,75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0,5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0,25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</a:rPr>
                        <a:t>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15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20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25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30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35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40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45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200" b="1" dirty="0" smtClean="0">
                          <a:effectLst/>
                          <a:latin typeface="+mn-lt"/>
                        </a:rPr>
                        <a:t>50</a:t>
                      </a:r>
                      <a:endParaRPr lang="ru-RU" sz="1200" b="1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1629619" y="3300788"/>
            <a:ext cx="50800" cy="58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602409" y="2911227"/>
            <a:ext cx="49213" cy="57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153259" y="2532563"/>
            <a:ext cx="49212" cy="58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079287" y="2104281"/>
            <a:ext cx="49213" cy="57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884139" y="3337246"/>
            <a:ext cx="745480" cy="351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1649772" y="2904008"/>
            <a:ext cx="1026716" cy="4158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83767" y="2132856"/>
            <a:ext cx="0" cy="154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874192" y="3678982"/>
            <a:ext cx="3553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912974" y="3330156"/>
            <a:ext cx="7454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883767" y="2901714"/>
            <a:ext cx="1767321" cy="1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58218" y="2532563"/>
            <a:ext cx="2300602" cy="1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158820" y="2543584"/>
            <a:ext cx="0" cy="11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endCxn id="12" idx="6"/>
          </p:cNvCxnSpPr>
          <p:nvPr/>
        </p:nvCxnSpPr>
        <p:spPr>
          <a:xfrm>
            <a:off x="874192" y="2132856"/>
            <a:ext cx="3254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4103894" y="2111536"/>
            <a:ext cx="0" cy="1541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2651622" y="2572157"/>
            <a:ext cx="504824" cy="341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3158820" y="2132856"/>
            <a:ext cx="945074" cy="4393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874192" y="3626766"/>
            <a:ext cx="49213" cy="57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1639528" y="3292022"/>
            <a:ext cx="4700" cy="36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2651622" y="2903624"/>
            <a:ext cx="0" cy="74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1520" y="1700808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latin typeface="Cambria Math"/>
                            </a:rPr>
                            <m:t>𝝂</m:t>
                          </m:r>
                        </m:e>
                        <m:sub>
                          <m:r>
                            <a:rPr lang="ru-RU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ru-RU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00808"/>
                <a:ext cx="432048" cy="338554"/>
              </a:xfrm>
              <a:prstGeom prst="rect">
                <a:avLst/>
              </a:prstGeom>
              <a:blipFill rotWithShape="1">
                <a:blip r:embed="rId3"/>
                <a:stretch>
                  <a:fillRect r="-83099"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4195131" y="3278348"/>
                <a:ext cx="4657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sz="16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endParaRPr lang="ru-RU" sz="1600" b="1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131" y="3278348"/>
                <a:ext cx="46570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Таблица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0806714"/>
                  </p:ext>
                </p:extLst>
              </p:nvPr>
            </p:nvGraphicFramePr>
            <p:xfrm>
              <a:off x="1251198" y="4149080"/>
              <a:ext cx="1823864" cy="2292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1932"/>
                    <a:gridCol w="911932"/>
                  </a:tblGrid>
                  <a:tr h="38208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b="1" i="1">
                                        <a:latin typeface="Cambria Math"/>
                                      </a:rPr>
                                      <m:t>𝝂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0,25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0,75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Таблица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0806714"/>
                  </p:ext>
                </p:extLst>
              </p:nvPr>
            </p:nvGraphicFramePr>
            <p:xfrm>
              <a:off x="1251198" y="4149080"/>
              <a:ext cx="1823864" cy="2292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1932"/>
                    <a:gridCol w="911932"/>
                  </a:tblGrid>
                  <a:tr h="3820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587" r="-100000" b="-5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671" t="-1587" r="-671" b="-517460"/>
                          </a:stretch>
                        </a:blipFill>
                      </a:tcPr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0,25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0,75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128639"/>
              </p:ext>
            </p:extLst>
          </p:nvPr>
        </p:nvGraphicFramePr>
        <p:xfrm>
          <a:off x="4660836" y="2039362"/>
          <a:ext cx="4047728" cy="228139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05966"/>
                <a:gridCol w="505966"/>
                <a:gridCol w="505966"/>
                <a:gridCol w="505966"/>
                <a:gridCol w="505966"/>
                <a:gridCol w="505966"/>
                <a:gridCol w="505966"/>
                <a:gridCol w="505966"/>
              </a:tblGrid>
              <a:tr h="466971">
                <a:tc>
                  <a:txBody>
                    <a:bodyPr/>
                    <a:lstStyle/>
                    <a:p>
                      <a:pPr algn="r"/>
                      <a:r>
                        <a:rPr lang="ru-RU" sz="1200" b="1" dirty="0" smtClean="0">
                          <a:effectLst/>
                        </a:rPr>
                        <a:t>1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/>
                      <a:r>
                        <a:rPr lang="ru-RU" sz="1200" b="1" dirty="0" smtClean="0">
                          <a:effectLst/>
                        </a:rPr>
                        <a:t> </a:t>
                      </a:r>
                      <a:endParaRPr lang="ru-RU" sz="1200" b="1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255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0,75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0,5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0,25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</a:rPr>
                        <a:t>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0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5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10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15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25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30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35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40</a:t>
                      </a: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52" name="Прямая соединительная линия 51"/>
          <p:cNvCxnSpPr/>
          <p:nvPr/>
        </p:nvCxnSpPr>
        <p:spPr>
          <a:xfrm>
            <a:off x="5292080" y="2197608"/>
            <a:ext cx="0" cy="154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5292080" y="3731952"/>
            <a:ext cx="3553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5292080" y="2197608"/>
            <a:ext cx="3254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8546388" y="2190415"/>
            <a:ext cx="0" cy="1541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8613019" y="3352994"/>
                <a:ext cx="4657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sz="16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endParaRPr lang="ru-RU" sz="1600" b="1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019" y="3352994"/>
                <a:ext cx="465705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004048" y="1719114"/>
                <a:ext cx="9024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latin typeface="Cambria Math"/>
                            </a:rPr>
                            <m:t>𝝂</m:t>
                          </m:r>
                        </m:e>
                        <m:sub>
                          <m:r>
                            <a:rPr lang="ru-RU" sz="16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1600" b="1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dirty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en-US" sz="1600" b="1" i="1" dirty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16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19114"/>
                <a:ext cx="902450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475410"/>
                  </p:ext>
                </p:extLst>
              </p:nvPr>
            </p:nvGraphicFramePr>
            <p:xfrm>
              <a:off x="5791952" y="4221088"/>
              <a:ext cx="1823864" cy="2292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1932"/>
                    <a:gridCol w="911932"/>
                  </a:tblGrid>
                  <a:tr h="382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1" i="1">
                                        <a:latin typeface="Cambria Math"/>
                                      </a:rPr>
                                      <m:t>𝝂</m:t>
                                    </m:r>
                                  </m:e>
                                  <m:sub>
                                    <m:r>
                                      <a:rPr lang="ru-RU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800" b="1" i="1" dirty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dirty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dirty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sz="1800" b="1" i="1" dirty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1" i="1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1" i="1" dirty="0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dirty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dirty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sz="1800" b="1" i="1" dirty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0,25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0,75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475410"/>
                  </p:ext>
                </p:extLst>
              </p:nvPr>
            </p:nvGraphicFramePr>
            <p:xfrm>
              <a:off x="5791952" y="4221088"/>
              <a:ext cx="1823864" cy="2292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1932"/>
                    <a:gridCol w="911932"/>
                  </a:tblGrid>
                  <a:tr h="3820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r="-100000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671" r="-671" b="-519048"/>
                          </a:stretch>
                        </a:blipFill>
                      </a:tcPr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0,25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0,75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59" name="Прямая соединительная линия 58"/>
          <p:cNvCxnSpPr/>
          <p:nvPr/>
        </p:nvCxnSpPr>
        <p:spPr>
          <a:xfrm flipV="1">
            <a:off x="5292080" y="3359526"/>
            <a:ext cx="12288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5292080" y="2968377"/>
            <a:ext cx="1767321" cy="1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5292080" y="2591300"/>
            <a:ext cx="2232248" cy="1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6516216" y="3350215"/>
            <a:ext cx="4700" cy="36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7059401" y="3000622"/>
            <a:ext cx="0" cy="74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7524328" y="2622463"/>
            <a:ext cx="0" cy="11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5292080" y="36965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6470497" y="3353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7013682" y="2965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7501468" y="26023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8497540" y="21747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единительная линия 73"/>
          <p:cNvCxnSpPr>
            <a:stCxn id="67" idx="2"/>
            <a:endCxn id="68" idx="7"/>
          </p:cNvCxnSpPr>
          <p:nvPr/>
        </p:nvCxnSpPr>
        <p:spPr>
          <a:xfrm flipV="1">
            <a:off x="5292080" y="3360406"/>
            <a:ext cx="1217441" cy="3590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68" idx="7"/>
            <a:endCxn id="69" idx="7"/>
          </p:cNvCxnSpPr>
          <p:nvPr/>
        </p:nvCxnSpPr>
        <p:spPr>
          <a:xfrm flipV="1">
            <a:off x="6509521" y="2971871"/>
            <a:ext cx="543185" cy="388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69" idx="0"/>
            <a:endCxn id="70" idx="3"/>
          </p:cNvCxnSpPr>
          <p:nvPr/>
        </p:nvCxnSpPr>
        <p:spPr>
          <a:xfrm flipV="1">
            <a:off x="7036542" y="2641345"/>
            <a:ext cx="471621" cy="323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70" idx="2"/>
            <a:endCxn id="71" idx="3"/>
          </p:cNvCxnSpPr>
          <p:nvPr/>
        </p:nvCxnSpPr>
        <p:spPr>
          <a:xfrm flipV="1">
            <a:off x="7501468" y="2213772"/>
            <a:ext cx="1002767" cy="4114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58461" y="1349782"/>
                <a:ext cx="37001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— процент творческой работы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1" y="1349782"/>
                <a:ext cx="370011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94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148064" y="1359932"/>
                <a:ext cx="3822367" cy="385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</a:t>
                </a:r>
                <a:r>
                  <a:rPr lang="ru-RU" dirty="0" smtClean="0"/>
                  <a:t>свободное время от дороги</a:t>
                </a:r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359932"/>
                <a:ext cx="3822367" cy="385618"/>
              </a:xfrm>
              <a:prstGeom prst="rect">
                <a:avLst/>
              </a:prstGeom>
              <a:blipFill rotWithShape="1">
                <a:blip r:embed="rId10"/>
                <a:stretch>
                  <a:fillRect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2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dirty="0" smtClean="0">
                <a:effectLst/>
              </a:rPr>
              <a:t>Определение весовых коэффициентов критериев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1484784"/>
                <a:ext cx="8856984" cy="2246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 </a:t>
                </a:r>
                <a:r>
                  <a:rPr lang="ru-RU" dirty="0"/>
                  <a:t>Пусть даны </a:t>
                </a:r>
                <a:r>
                  <a:rPr lang="ru-RU" dirty="0" smtClean="0"/>
                  <a:t>две альтернативы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°</m:t>
                            </m:r>
                          </m:sup>
                        </m:sSubSup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ru-RU" dirty="0" smtClean="0"/>
                  <a:t>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𝐲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  <m:sup/>
                        </m:sSubSup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°</m:t>
                            </m:r>
                          </m:sup>
                        </m:sSubSup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ru-RU" b="1" dirty="0" smtClean="0"/>
                  <a:t>, </a:t>
                </a:r>
                <a:endParaRPr lang="ru-RU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 — лучшее значение по критерию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ru-RU" b="0" i="1" smtClean="0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°</m:t>
                        </m:r>
                      </m:sup>
                    </m:sSubSup>
                  </m:oMath>
                </a14:m>
                <a:r>
                  <a:rPr lang="ru-RU" dirty="0"/>
                  <a:t>— худшее значение по критерию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ru-RU" b="1" i="0" smtClean="0">
                        <a:latin typeface="Cambria Math"/>
                      </a:rPr>
                      <m:t>.</m:t>
                    </m:r>
                  </m:oMath>
                </a14:m>
                <a:endParaRPr lang="ru-RU" b="1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𝟑</m:t>
                        </m:r>
                      </m:sub>
                      <m:sup/>
                    </m:sSubSup>
                  </m:oMath>
                </a14:m>
                <a:r>
                  <a:rPr lang="ru-RU" dirty="0"/>
                  <a:t>— значение 3-го критерия (для нас безразлично значение дополняющего критерия, т.к. все критерии взаимно независимые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В </a:t>
                </a:r>
                <a:r>
                  <a:rPr lang="ru-RU" dirty="0"/>
                  <a:t>наш</a:t>
                </a:r>
                <a:r>
                  <a:rPr lang="ru-RU" dirty="0" smtClean="0"/>
                  <a:t>ем случае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— величина заработной платы;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— процент творческой работы;</a:t>
                </a:r>
              </a:p>
              <a:p>
                <a:endParaRPr lang="ru-RU" sz="800" dirty="0" smtClean="0"/>
              </a:p>
              <a:p>
                <a:pPr algn="ctr"/>
                <a:r>
                  <a:rPr lang="ru-RU" b="1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ru-RU" b="1" i="1" smtClean="0">
                            <a:latin typeface="Cambria Math"/>
                          </a:rPr>
                          <m:t>𝟏𝟎𝟎</m:t>
                        </m:r>
                        <m:r>
                          <a:rPr lang="ru-RU" b="1" i="1" smtClean="0">
                            <a:latin typeface="Cambria Math"/>
                          </a:rPr>
                          <m:t>,</m:t>
                        </m:r>
                        <m:r>
                          <a:rPr lang="ru-RU" b="1" i="1" smtClean="0">
                            <a:latin typeface="Cambria Math"/>
                          </a:rPr>
                          <m:t>𝟓𝟎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𝐲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  <m:sup/>
                        </m:sSubSup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ru-RU" b="1" i="1" smtClean="0">
                            <a:latin typeface="Cambria Math"/>
                          </a:rPr>
                          <m:t>𝟏𝟓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84784"/>
                <a:ext cx="8856984" cy="2246256"/>
              </a:xfrm>
              <a:prstGeom prst="rect">
                <a:avLst/>
              </a:prstGeom>
              <a:blipFill rotWithShape="1">
                <a:blip r:embed="rId2"/>
                <a:stretch>
                  <a:fillRect l="-619" t="-543" b="-3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21533" y="5197516"/>
                <a:ext cx="3600400" cy="415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/>
                                </a:rPr>
                                <m:t>°</m:t>
                              </m:r>
                            </m:sup>
                          </m:sSubSup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/>
                                </a:rPr>
                                <m:t>°</m:t>
                              </m:r>
                            </m:sup>
                          </m:sSubSup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533" y="5197516"/>
                <a:ext cx="3600400" cy="415242"/>
              </a:xfrm>
              <a:prstGeom prst="rect">
                <a:avLst/>
              </a:prstGeom>
              <a:blipFill rotWithShape="1"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504" y="3720188"/>
                <a:ext cx="885698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Вопрос для ЛПР: если на  первом предприятии маленькая зарплата, но процент творческой работы высокий, то каково </a:t>
                </a:r>
                <a:r>
                  <a:rPr lang="ru-RU" dirty="0"/>
                  <a:t>должно </a:t>
                </a:r>
                <a:r>
                  <a:rPr lang="ru-RU" dirty="0" smtClean="0"/>
                  <a:t>быть значение </a:t>
                </a:r>
                <a:r>
                  <a:rPr lang="ru-RU" dirty="0"/>
                  <a:t>критерия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(величина </a:t>
                </a:r>
                <a:r>
                  <a:rPr lang="ru-RU" dirty="0"/>
                  <a:t>заработной </a:t>
                </a:r>
                <a:r>
                  <a:rPr lang="ru-RU" dirty="0" smtClean="0"/>
                  <a:t>платы) при низком проценте творческой работы на другом предприятии, </a:t>
                </a:r>
                <a:r>
                  <a:rPr lang="ru-RU" dirty="0"/>
                  <a:t>чтобы эти альтернативы были эквивалентными, т.е. функции полезности у них были одинаковыми.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720188"/>
                <a:ext cx="8856984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619" t="-2058" r="-1170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6085" y="5612758"/>
                <a:ext cx="3934147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50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?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15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85" y="5612758"/>
                <a:ext cx="3934147" cy="394788"/>
              </a:xfrm>
              <a:prstGeom prst="rect">
                <a:avLst/>
              </a:prstGeom>
              <a:blipFill rotWithShape="1"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1600" y="6021288"/>
                <a:ext cx="3168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Допустим</a:t>
                </a:r>
                <a:r>
                  <a:rPr lang="ru-RU" dirty="0"/>
                  <a:t>, 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b="0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= 155 $,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021288"/>
                <a:ext cx="316835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38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4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dirty="0" smtClean="0">
                <a:effectLst/>
              </a:rPr>
              <a:t>Расчёт весовых коэффициентов критериев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3683" y="1484784"/>
                <a:ext cx="3934147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50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ru-RU" b="0" i="1" smtClean="0">
                              <a:latin typeface="Cambria Math"/>
                            </a:rPr>
                            <m:t>=155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15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83" y="1484784"/>
                <a:ext cx="3934147" cy="394788"/>
              </a:xfrm>
              <a:prstGeom prst="rect">
                <a:avLst/>
              </a:prstGeom>
              <a:blipFill rotWithShape="1"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95943"/>
            <a:ext cx="6979625" cy="46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03" y="2420888"/>
            <a:ext cx="1493723" cy="3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 flipH="1">
            <a:off x="2961978" y="1901057"/>
            <a:ext cx="576064" cy="469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6468566" y="1901057"/>
            <a:ext cx="576064" cy="469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967436"/>
            <a:ext cx="504056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504" y="2817178"/>
                <a:ext cx="4752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По графику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полезность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r>
                      <a:rPr lang="ru-RU" b="1" i="1" smtClean="0">
                        <a:latin typeface="Cambria Math"/>
                      </a:rPr>
                      <m:t>𝟏𝟓𝟓</m:t>
                    </m:r>
                  </m:oMath>
                </a14:m>
                <a:r>
                  <a:rPr lang="ru-RU" dirty="0" smtClean="0"/>
                  <a:t> из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817178"/>
                <a:ext cx="475252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55" t="-8197" r="-642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673683" y="3356992"/>
            <a:ext cx="1234021" cy="64807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02930"/>
              </p:ext>
            </p:extLst>
          </p:nvPr>
        </p:nvGraphicFramePr>
        <p:xfrm>
          <a:off x="673681" y="4021435"/>
          <a:ext cx="1234022" cy="3855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17011"/>
                <a:gridCol w="617011"/>
              </a:tblGrid>
              <a:tr h="38557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150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 160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69783"/>
              </p:ext>
            </p:extLst>
          </p:nvPr>
        </p:nvGraphicFramePr>
        <p:xfrm>
          <a:off x="188727" y="3260404"/>
          <a:ext cx="505966" cy="84124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05966"/>
              </a:tblGrid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0,75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b="1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</a:rPr>
                        <a:t>0,5</a:t>
                      </a:r>
                      <a:endParaRPr lang="en-US" sz="1200" b="1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5" name="Прямая соединительная линия 14"/>
          <p:cNvCxnSpPr/>
          <p:nvPr/>
        </p:nvCxnSpPr>
        <p:spPr>
          <a:xfrm flipV="1">
            <a:off x="673683" y="3356992"/>
            <a:ext cx="1234021" cy="6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1290693" y="3681028"/>
            <a:ext cx="0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12" idx="3"/>
          </p:cNvCxnSpPr>
          <p:nvPr/>
        </p:nvCxnSpPr>
        <p:spPr>
          <a:xfrm flipH="1" flipV="1">
            <a:off x="694693" y="3681028"/>
            <a:ext cx="596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3284" y="414526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155</a:t>
            </a:r>
            <a:endParaRPr lang="ru-R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7372" y="3549273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?</a:t>
            </a:r>
            <a:endParaRPr lang="ru-RU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48200" y="2825171"/>
                <a:ext cx="4387924" cy="10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уравнения прямой через две точки</a:t>
                </a:r>
              </a:p>
              <a:p>
                <a:endParaRPr lang="ru-RU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00" y="2825171"/>
                <a:ext cx="4387924" cy="1014124"/>
              </a:xfrm>
              <a:prstGeom prst="rect">
                <a:avLst/>
              </a:prstGeom>
              <a:blipFill rotWithShape="1">
                <a:blip r:embed="rId7"/>
                <a:stretch>
                  <a:fillRect l="-1111" t="-29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50854" y="4005064"/>
                <a:ext cx="3908226" cy="649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155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150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160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150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b="1" i="1">
                                  <a:latin typeface="Cambria Math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0,5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0,75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0,5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54" y="4005064"/>
                <a:ext cx="3908226" cy="6492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694693" y="1901057"/>
            <a:ext cx="492931" cy="469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7192" y="2365003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907704" y="2370117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ru-RU" sz="1600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5508104" y="1951828"/>
            <a:ext cx="492931" cy="469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92080" y="2385248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2123727" y="1944290"/>
            <a:ext cx="492931" cy="469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Таблица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127945"/>
                  </p:ext>
                </p:extLst>
              </p:nvPr>
            </p:nvGraphicFramePr>
            <p:xfrm>
              <a:off x="2324570" y="3260840"/>
              <a:ext cx="2088232" cy="10229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1897"/>
                    <a:gridCol w="1056335"/>
                  </a:tblGrid>
                  <a:tr h="34097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</a:tr>
                  <a:tr h="3409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b="0" dirty="0" smtClean="0"/>
                            <a:t>150</a:t>
                          </a:r>
                          <a:endParaRPr lang="ru-RU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b="0" dirty="0" smtClean="0"/>
                            <a:t>0,5</a:t>
                          </a:r>
                          <a:endParaRPr lang="ru-RU" sz="1600" b="0" dirty="0"/>
                        </a:p>
                      </a:txBody>
                      <a:tcPr/>
                    </a:tc>
                  </a:tr>
                  <a:tr h="3409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0" dirty="0" smtClean="0"/>
                            <a:t>160</a:t>
                          </a:r>
                          <a:endParaRPr lang="ru-RU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0" dirty="0" smtClean="0"/>
                            <a:t>0,75</a:t>
                          </a:r>
                          <a:endParaRPr lang="ru-RU" sz="16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Таблица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127945"/>
                  </p:ext>
                </p:extLst>
              </p:nvPr>
            </p:nvGraphicFramePr>
            <p:xfrm>
              <a:off x="2324570" y="3260840"/>
              <a:ext cx="2088232" cy="10229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1897"/>
                    <a:gridCol w="1056335"/>
                  </a:tblGrid>
                  <a:tr h="34097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1786" r="-102959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97126" t="-1786" b="-221429"/>
                          </a:stretch>
                        </a:blipFill>
                      </a:tcPr>
                    </a:tc>
                  </a:tr>
                  <a:tr h="34097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101786" r="-102959" b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97126" t="-101786" b="-121429"/>
                          </a:stretch>
                        </a:blipFill>
                      </a:tcPr>
                    </a:tc>
                  </a:tr>
                  <a:tr h="34097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201786" r="-102959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97126" t="-201786" b="-214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55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Расчёт весовых коэффициентов критериев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82" y="1628800"/>
                <a:ext cx="897855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Аналогично у ЛПР определяем эквивалентность альтернатив:  </a:t>
                </a:r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(100, 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40)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~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ru-RU" b="0" i="1" smtClean="0">
                            <a:latin typeface="Cambria Math"/>
                          </a:rPr>
                          <m:t>?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0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r>
                  <a:rPr lang="ru-RU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— время, за которое можно добраться до места работы.</a:t>
                </a:r>
              </a:p>
              <a:p>
                <a:r>
                  <a:rPr lang="en-US" dirty="0" smtClean="0"/>
                  <a:t>(</a:t>
                </a:r>
                <a:r>
                  <a:rPr lang="ru-RU" dirty="0" smtClean="0"/>
                  <a:t>маленькая зарплата и мало времени до работы): какова должна быть зарплата, если добираться до работы долго?</a:t>
                </a:r>
              </a:p>
              <a:p>
                <a:r>
                  <a:rPr lang="ru-RU" dirty="0"/>
                  <a:t>Пусть ЛПР называет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r>
                      <a:rPr lang="ru-RU" b="1" i="1" smtClean="0">
                        <a:latin typeface="Cambria Math"/>
                      </a:rPr>
                      <m:t>𝟏𝟒𝟎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/>
                  <a:t>Тогда после подстановок в функцию полезности </a:t>
                </a:r>
              </a:p>
              <a:p>
                <a:r>
                  <a:rPr lang="ru-RU" dirty="0" smtClean="0"/>
                  <a:t>  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2" y="1628800"/>
                <a:ext cx="8978552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543" t="-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3890957"/>
                <a:ext cx="3934147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ru-RU" i="1" smtClean="0">
                              <a:latin typeface="Cambria Math"/>
                            </a:rPr>
                            <m:t>4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 smtClean="0">
                              <a:latin typeface="Cambria Math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40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ru-RU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890957"/>
                <a:ext cx="3934147" cy="394788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25" y="4644302"/>
            <a:ext cx="1652638" cy="3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727" y="4621591"/>
                <a:ext cx="7344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ν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ν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140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ru-RU" dirty="0"/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/>
                  <a:t> ,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7" y="4621591"/>
                <a:ext cx="7344816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 flipH="1">
            <a:off x="1691680" y="4579208"/>
            <a:ext cx="576064" cy="56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5292080" y="4562452"/>
            <a:ext cx="576064" cy="56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755576" y="4523882"/>
            <a:ext cx="360040" cy="52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6480373" y="4590699"/>
            <a:ext cx="360040" cy="52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2954127" y="4570011"/>
            <a:ext cx="360040" cy="52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560" y="503652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264188" y="5044829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3788" y="503652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509203"/>
            <a:ext cx="4622958" cy="64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03268" y="2946172"/>
                <a:ext cx="2410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По графику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 :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268" y="2946172"/>
                <a:ext cx="241027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78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08600" y="5444765"/>
                <a:ext cx="1389803" cy="695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9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9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900" i="1" smtClean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ru-RU" sz="19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19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900" i="1" smtClean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ru-RU" sz="19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1900" b="0" i="1" smtClean="0">
                          <a:latin typeface="Cambria Math"/>
                        </a:rPr>
                        <m:t>=0,375</m:t>
                      </m:r>
                    </m:oMath>
                  </m:oMathPara>
                </a14:m>
                <a:endParaRPr lang="ru-RU" sz="19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00" y="5444765"/>
                <a:ext cx="1389803" cy="6954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937726"/>
                  </p:ext>
                </p:extLst>
              </p:nvPr>
            </p:nvGraphicFramePr>
            <p:xfrm>
              <a:off x="6496472" y="3317828"/>
              <a:ext cx="1823864" cy="11462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1932"/>
                    <a:gridCol w="911932"/>
                  </a:tblGrid>
                  <a:tr h="38208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b="1" i="1">
                                        <a:latin typeface="Cambria Math"/>
                                      </a:rPr>
                                      <m:t>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0,25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937726"/>
                  </p:ext>
                </p:extLst>
              </p:nvPr>
            </p:nvGraphicFramePr>
            <p:xfrm>
              <a:off x="6496472" y="3317828"/>
              <a:ext cx="1823864" cy="11462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1932"/>
                    <a:gridCol w="911932"/>
                  </a:tblGrid>
                  <a:tr h="3820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667" r="-99333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1342" b="-220635"/>
                          </a:stretch>
                        </a:blipFill>
                      </a:tcPr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0,25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55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201" y="197768"/>
            <a:ext cx="7181119" cy="1070992"/>
          </a:xfrm>
        </p:spPr>
        <p:txBody>
          <a:bodyPr/>
          <a:lstStyle/>
          <a:p>
            <a:r>
              <a:rPr lang="ru-RU" dirty="0" smtClean="0"/>
              <a:t>Оценка и выбор решения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89" y="1561058"/>
            <a:ext cx="1793088" cy="107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0" y="2708920"/>
            <a:ext cx="378898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1" y="4646787"/>
            <a:ext cx="2767365" cy="33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635959"/>
            <a:ext cx="2948855" cy="35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9" y="5124039"/>
            <a:ext cx="2824312" cy="32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03433"/>
            <a:ext cx="2952328" cy="34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589240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аиболее </a:t>
            </a:r>
            <a:r>
              <a:rPr lang="ru-RU" dirty="0"/>
              <a:t>благоприятное место работы — это третье предприятие.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2262" y="156100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Составляем и решаем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358733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Определяем значения функции полезности для </a:t>
            </a:r>
            <a:endParaRPr lang="en-US" dirty="0" smtClean="0"/>
          </a:p>
          <a:p>
            <a:r>
              <a:rPr lang="ru-RU" dirty="0" smtClean="0"/>
              <a:t>вышеприведенных альтернатив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1568" y="4005064"/>
                <a:ext cx="8487836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 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100,50,20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=0,5∙0+0,3125∙1+</m:t>
                    </m:r>
                    <m:r>
                      <a:rPr lang="en-US" i="1">
                        <a:latin typeface="Cambria Math"/>
                      </a:rPr>
                      <m:t>0,1875</m:t>
                    </m:r>
                    <m:r>
                      <a:rPr lang="en-US" b="0" i="1" smtClean="0">
                        <a:latin typeface="Cambria Math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20−15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25−15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∙0,25+0,25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=0,3828</m:t>
                    </m:r>
                  </m:oMath>
                </a14:m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8" y="4005064"/>
                <a:ext cx="8487836" cy="504818"/>
              </a:xfrm>
              <a:prstGeom prst="rect">
                <a:avLst/>
              </a:prstGeom>
              <a:blipFill rotWithShape="1">
                <a:blip r:embed="rId8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793653"/>
                  </p:ext>
                </p:extLst>
              </p:nvPr>
            </p:nvGraphicFramePr>
            <p:xfrm>
              <a:off x="6420562" y="1561009"/>
              <a:ext cx="2236794" cy="20896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8361"/>
                    <a:gridCol w="499510"/>
                    <a:gridCol w="599413"/>
                    <a:gridCol w="499510"/>
                  </a:tblGrid>
                  <a:tr h="371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 smtClean="0"/>
                            <a:t>X</a:t>
                          </a:r>
                          <a:r>
                            <a:rPr lang="ru-RU" sz="1600" b="0" dirty="0" smtClean="0"/>
                            <a:t> </a:t>
                          </a:r>
                          <a:endParaRPr lang="ru-RU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ru-RU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b="0" i="1" dirty="0"/>
                        </a:p>
                      </a:txBody>
                      <a:tcPr anchor="ctr"/>
                    </a:tc>
                  </a:tr>
                  <a:tr h="3441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0" dirty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0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r>
                            <a:rPr lang="ru-RU" sz="16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00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6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>
                              <a:effectLst/>
                              <a:latin typeface="Times New Roman"/>
                              <a:ea typeface="Times New Roman"/>
                            </a:rPr>
                            <a:t>170</a:t>
                          </a:r>
                          <a:endParaRPr lang="ru-RU" sz="16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>
                              <a:effectLst/>
                              <a:latin typeface="Times New Roman"/>
                              <a:ea typeface="Times New Roman"/>
                            </a:rPr>
                            <a:t>25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32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>
                              <a:effectLst/>
                              <a:latin typeface="Times New Roman"/>
                              <a:ea typeface="Times New Roman"/>
                            </a:rPr>
                            <a:t>130</a:t>
                          </a:r>
                          <a:endParaRPr lang="ru-RU" sz="16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>
                              <a:effectLst/>
                              <a:latin typeface="Times New Roman"/>
                              <a:ea typeface="Times New Roman"/>
                            </a:rPr>
                            <a:t>15</a:t>
                          </a:r>
                          <a:endParaRPr lang="ru-RU" sz="16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6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10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793653"/>
                  </p:ext>
                </p:extLst>
              </p:nvPr>
            </p:nvGraphicFramePr>
            <p:xfrm>
              <a:off x="6420562" y="1561009"/>
              <a:ext cx="2236794" cy="20896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8361"/>
                    <a:gridCol w="499510"/>
                    <a:gridCol w="599413"/>
                    <a:gridCol w="499510"/>
                  </a:tblGrid>
                  <a:tr h="371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 smtClean="0"/>
                            <a:t>X</a:t>
                          </a:r>
                          <a:r>
                            <a:rPr lang="ru-RU" sz="1600" b="0" dirty="0" smtClean="0"/>
                            <a:t> </a:t>
                          </a:r>
                          <a:endParaRPr lang="ru-RU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l="-128049" r="-220732" b="-4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l="-190816" r="-84694" b="-4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l="-347561" r="-1220" b="-483607"/>
                          </a:stretch>
                        </a:blipFill>
                      </a:tcPr>
                    </a:tc>
                  </a:tr>
                  <a:tr h="34410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t="-108929" r="-250476" b="-4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0" dirty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0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r>
                            <a:rPr lang="ru-RU" sz="16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0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t="-195000" r="-250476" b="-2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6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t="-321818" r="-250476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>
                              <a:effectLst/>
                              <a:latin typeface="Times New Roman"/>
                              <a:ea typeface="Times New Roman"/>
                            </a:rPr>
                            <a:t>170</a:t>
                          </a:r>
                          <a:endParaRPr lang="ru-RU" sz="16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>
                              <a:effectLst/>
                              <a:latin typeface="Times New Roman"/>
                              <a:ea typeface="Times New Roman"/>
                            </a:rPr>
                            <a:t>25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32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t="-414286" r="-250476" b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>
                              <a:effectLst/>
                              <a:latin typeface="Times New Roman"/>
                              <a:ea typeface="Times New Roman"/>
                            </a:rPr>
                            <a:t>130</a:t>
                          </a:r>
                          <a:endParaRPr lang="ru-RU" sz="16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>
                              <a:effectLst/>
                              <a:latin typeface="Times New Roman"/>
                              <a:ea typeface="Times New Roman"/>
                            </a:rPr>
                            <a:t>15</a:t>
                          </a:r>
                          <a:endParaRPr lang="ru-RU" sz="16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t="-523636" r="-250476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>
                              <a:effectLst/>
                              <a:latin typeface="Times New Roman"/>
                              <a:ea typeface="Times New Roman"/>
                            </a:rPr>
                            <a:t>40</a:t>
                          </a:r>
                          <a:endParaRPr lang="ru-RU" sz="16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10</a:t>
                          </a:r>
                          <a:endParaRPr lang="ru-RU" sz="16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325948"/>
                  </p:ext>
                </p:extLst>
              </p:nvPr>
            </p:nvGraphicFramePr>
            <p:xfrm>
              <a:off x="7740352" y="4741184"/>
              <a:ext cx="1143036" cy="1067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9510"/>
                    <a:gridCol w="643526"/>
                  </a:tblGrid>
                  <a:tr h="3717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0" i="1">
                                        <a:latin typeface="Cambria Math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ru-RU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600" b="0" i="1" dirty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dirty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dirty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600" b="0" i="1" dirty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600" b="0" i="1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600" b="0" dirty="0"/>
                        </a:p>
                      </a:txBody>
                      <a:tcPr anchor="ctr"/>
                    </a:tc>
                  </a:tr>
                  <a:tr h="36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15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0,25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25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0,5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325948"/>
                  </p:ext>
                </p:extLst>
              </p:nvPr>
            </p:nvGraphicFramePr>
            <p:xfrm>
              <a:off x="7740352" y="4741184"/>
              <a:ext cx="1143036" cy="1067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9510"/>
                    <a:gridCol w="643526"/>
                  </a:tblGrid>
                  <a:tr h="3717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l="-1220" t="-1639" r="-12926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l="-79048" t="-1639" r="-952" b="-208197"/>
                          </a:stretch>
                        </a:blipFill>
                      </a:tcPr>
                    </a:tc>
                  </a:tr>
                  <a:tr h="36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15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0,25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25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0,5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25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Функции выбора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90" b="-5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1700808"/>
                <a:ext cx="8856984" cy="122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Принятие решений на базе функций выбора относится к эвристическому подходу поиска решений.  По </a:t>
                </a:r>
                <a:r>
                  <a:rPr lang="ru-RU" dirty="0"/>
                  <a:t>наблюдаемым оптимальным решениям и согласно некоторым принципам рационального поведения ЛПР </a:t>
                </a:r>
                <a:r>
                  <a:rPr lang="ru-RU" dirty="0" smtClean="0"/>
                  <a:t>строятся функции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</a:p>
              <a:p>
                <a:r>
                  <a:rPr lang="ru-RU" dirty="0" smtClean="0"/>
                  <a:t>      В </a:t>
                </a:r>
                <a:r>
                  <a:rPr lang="ru-RU" dirty="0"/>
                  <a:t>общем виде </a:t>
                </a:r>
                <a:endParaRPr lang="ru-RU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8856984" cy="1223989"/>
              </a:xfrm>
              <a:prstGeom prst="rect">
                <a:avLst/>
              </a:prstGeom>
              <a:blipFill rotWithShape="1">
                <a:blip r:embed="rId3"/>
                <a:stretch>
                  <a:fillRect l="-551" t="-2488" r="-1032" b="-6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3140968"/>
                <a:ext cx="7920880" cy="1069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={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│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≻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°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 }</m:t>
                    </m:r>
                  </m:oMath>
                </a14:m>
                <a:r>
                  <a:rPr lang="en-US" sz="2000" dirty="0" smtClean="0"/>
                  <a:t>,  </a:t>
                </a:r>
                <a:endParaRPr lang="ru-RU" sz="2000" dirty="0" smtClean="0"/>
              </a:p>
              <a:p>
                <a:endParaRPr lang="ru-RU" sz="2000" dirty="0"/>
              </a:p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°</m:t>
                        </m:r>
                      </m:sup>
                    </m:sSup>
                  </m:oMath>
                </a14:m>
                <a:r>
                  <a:rPr lang="ru-RU" sz="2000" dirty="0" smtClean="0"/>
                  <a:t> </a:t>
                </a:r>
                <a:r>
                  <a:rPr lang="ru-RU" dirty="0" smtClean="0"/>
                  <a:t>-  база сравнения.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140968"/>
                <a:ext cx="7920880" cy="1069716"/>
              </a:xfrm>
              <a:prstGeom prst="rect">
                <a:avLst/>
              </a:prstGeom>
              <a:blipFill rotWithShape="1">
                <a:blip r:embed="rId4"/>
                <a:stretch>
                  <a:fillRect l="-693" t="-568" b="-73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8974" y="4509120"/>
                <a:ext cx="8877522" cy="122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     Накладывая </a:t>
                </a:r>
                <a:r>
                  <a:rPr lang="ru-RU" dirty="0"/>
                  <a:t>на функцию выбора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определенные требования, можно через нее описывать </a:t>
                </a:r>
                <a:r>
                  <a:rPr lang="ru-RU" dirty="0" smtClean="0"/>
                  <a:t>варианты </a:t>
                </a:r>
                <a:r>
                  <a:rPr lang="ru-RU" dirty="0"/>
                  <a:t>выбора, которые отражаются в </a:t>
                </a:r>
                <a:r>
                  <a:rPr lang="ru-RU" dirty="0" err="1"/>
                  <a:t>критериальном</a:t>
                </a:r>
                <a:r>
                  <a:rPr lang="ru-RU" dirty="0"/>
                  <a:t> языке и языке бинарных отношений. </a:t>
                </a:r>
                <a:endParaRPr lang="ru-RU" dirty="0" smtClean="0"/>
              </a:p>
              <a:p>
                <a:r>
                  <a:rPr lang="ru-RU" dirty="0" smtClean="0"/>
                  <a:t>    Рассмотрим </a:t>
                </a:r>
                <a:r>
                  <a:rPr lang="ru-RU" dirty="0"/>
                  <a:t>ниже некоторые функции </a:t>
                </a:r>
                <a:r>
                  <a:rPr lang="ru-RU" dirty="0" smtClean="0"/>
                  <a:t>выбора.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74" y="4509120"/>
                <a:ext cx="8877522" cy="1223989"/>
              </a:xfrm>
              <a:prstGeom prst="rect">
                <a:avLst/>
              </a:prstGeom>
              <a:blipFill rotWithShape="1">
                <a:blip r:embed="rId5"/>
                <a:stretch>
                  <a:fillRect l="-549" t="-500"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5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Выбор с учетом числа доминирующих критериев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1556792"/>
                <a:ext cx="87129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dirty="0"/>
                  <a:t> — множество альтернатив измеряется через </a:t>
                </a:r>
                <a:r>
                  <a:rPr lang="ru-RU" dirty="0" smtClean="0"/>
                  <a:t>множество критериев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𝑲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критерии будем считать </a:t>
                </a:r>
                <a:r>
                  <a:rPr lang="ru-RU" dirty="0" smtClean="0"/>
                  <a:t>равнозначными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r>
                  <a:rPr lang="ru-RU" dirty="0" smtClean="0"/>
                  <a:t>Рассмотрим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56792"/>
                <a:ext cx="8712968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559" t="-3289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2324633" cy="42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77" y="2861303"/>
            <a:ext cx="2403134" cy="3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71800" y="2437580"/>
                <a:ext cx="432048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— вектор оценок альтернативы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7580"/>
                <a:ext cx="4320480" cy="392993"/>
              </a:xfrm>
              <a:prstGeom prst="rect">
                <a:avLst/>
              </a:prstGeom>
              <a:blipFill rotWithShape="1">
                <a:blip r:embed="rId6"/>
                <a:stretch>
                  <a:fillRect l="-1271" t="-1563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1800" y="2861303"/>
                <a:ext cx="41044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— </a:t>
                </a:r>
                <a:r>
                  <a:rPr lang="ru-RU" dirty="0"/>
                  <a:t>вектор оценок альтернативы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b="0" i="0" smtClean="0">
                        <a:latin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61303"/>
                <a:ext cx="4104456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337" b="-22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520" y="3501008"/>
                <a:ext cx="8568952" cy="1008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  Для пары альтернатив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∈</m:t>
                    </m:r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определим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:r>
                  <a:rPr lang="ru-RU" dirty="0"/>
                  <a:t>значение</a:t>
                </a:r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𝒒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dirty="0" smtClean="0"/>
                  <a:t>, </a:t>
                </a:r>
                <a:r>
                  <a:rPr lang="ru-RU" dirty="0" smtClean="0"/>
                  <a:t>характеризующее </a:t>
                </a:r>
                <a:r>
                  <a:rPr lang="ru-RU" dirty="0"/>
                  <a:t>число критериев, по которым альтернатива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превосходит </a:t>
                </a:r>
                <a:r>
                  <a:rPr lang="ru-RU" dirty="0" smtClean="0"/>
                  <a:t>альтернативу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ru-RU" sz="2000" b="1" i="0" smtClean="0">
                        <a:latin typeface="Cambria Math"/>
                      </a:rPr>
                      <m:t> </m:t>
                    </m:r>
                    <m:r>
                      <a:rPr lang="ru-RU" sz="2000" b="0" i="0" smtClean="0">
                        <a:latin typeface="Cambria Math"/>
                      </a:rPr>
                      <m:t>: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8568952" cy="1008546"/>
              </a:xfrm>
              <a:prstGeom prst="rect">
                <a:avLst/>
              </a:prstGeom>
              <a:blipFill rotWithShape="1">
                <a:blip r:embed="rId8"/>
                <a:stretch>
                  <a:fillRect l="-569" b="-78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83768" y="4149080"/>
                <a:ext cx="302433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𝑥𝑦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149080"/>
                <a:ext cx="3024336" cy="110055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09010"/>
              </p:ext>
            </p:extLst>
          </p:nvPr>
        </p:nvGraphicFramePr>
        <p:xfrm>
          <a:off x="2123728" y="5301208"/>
          <a:ext cx="3843832" cy="99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Формула" r:id="rId10" imgW="1536033" imgH="444307" progId="Equation.3">
                  <p:embed/>
                </p:oleObj>
              </mc:Choice>
              <mc:Fallback>
                <p:oleObj name="Формула" r:id="rId10" imgW="1536033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301208"/>
                        <a:ext cx="3843832" cy="992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245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>
                    <a:effectLst/>
                  </a:rPr>
                  <a:t>Функция выбора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effectLst/>
                            <a:latin typeface="Cambria Math"/>
                          </a:rPr>
                          <m:t>𝑪</m:t>
                        </m:r>
                      </m:e>
                      <m:sup>
                        <m:r>
                          <a:rPr lang="en-US" b="1" i="1" smtClean="0">
                            <a:effectLst/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effectLst/>
                        <a:latin typeface="Cambria Math"/>
                      </a:rPr>
                      <m:t>(</m:t>
                    </m:r>
                    <m:r>
                      <a:rPr lang="en-US" b="1" i="1" smtClean="0">
                        <a:effectLst/>
                        <a:latin typeface="Cambria Math"/>
                      </a:rPr>
                      <m:t>𝑿</m:t>
                    </m:r>
                    <m:r>
                      <a:rPr lang="en-US" b="1" i="1" smtClean="0">
                        <a:effectLst/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16" b="-28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094" y="1484784"/>
                <a:ext cx="8928484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   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       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000" b="1" dirty="0" smtClean="0"/>
                  <a:t>  </a:t>
                </a:r>
                <a:endParaRPr lang="en-US" sz="2000" b="1" dirty="0" smtClean="0"/>
              </a:p>
              <a:p>
                <a:endParaRPr lang="ru-RU" sz="800" b="1" dirty="0" smtClean="0"/>
              </a:p>
              <a:p>
                <a:r>
                  <a:rPr lang="ru-RU" dirty="0" smtClean="0"/>
                  <a:t>как </a:t>
                </a:r>
                <a:r>
                  <a:rPr lang="ru-RU" dirty="0"/>
                  <a:t>доминирующий показатель </a:t>
                </a:r>
                <a:r>
                  <a:rPr lang="ru-RU" dirty="0" smtClean="0"/>
                  <a:t>над альтернативой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равной </a:t>
                </a:r>
                <a:r>
                  <a:rPr lang="ru-RU" dirty="0"/>
                  <a:t>максимальному числу критериев, по которым другие альтернативы предпочтительнее </a:t>
                </a:r>
                <a:r>
                  <a:rPr lang="ru-RU" dirty="0" smtClean="0"/>
                  <a:t>альтернативы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94" y="1484784"/>
                <a:ext cx="8928484" cy="1354217"/>
              </a:xfrm>
              <a:prstGeom prst="rect">
                <a:avLst/>
              </a:prstGeom>
              <a:blipFill rotWithShape="1">
                <a:blip r:embed="rId3"/>
                <a:stretch>
                  <a:fillRect l="-546" b="-63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6764" y="3516109"/>
                <a:ext cx="8817724" cy="1266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     Значением </a:t>
                </a:r>
                <a:r>
                  <a:rPr lang="ru-RU" dirty="0"/>
                  <a:t>функции выбора в </a:t>
                </a:r>
                <a:r>
                  <a:rPr lang="ru-RU" dirty="0" err="1"/>
                  <a:t>критериальном</a:t>
                </a:r>
                <a:r>
                  <a:rPr lang="ru-RU" dirty="0"/>
                  <a:t> пространстве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dirty="0"/>
                  <a:t>является подмножество всех вариантов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с </a:t>
                </a:r>
                <a:r>
                  <a:rPr lang="ru-RU" dirty="0" smtClean="0"/>
                  <a:t>минимальным </a:t>
                </a:r>
                <a:r>
                  <a:rPr lang="ru-RU" dirty="0"/>
                  <a:t>доминирующим показателем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64" y="3516109"/>
                <a:ext cx="8817724" cy="1266437"/>
              </a:xfrm>
              <a:prstGeom prst="rect">
                <a:avLst/>
              </a:prstGeom>
              <a:blipFill rotWithShape="1">
                <a:blip r:embed="rId4"/>
                <a:stretch>
                  <a:fillRect l="-553" r="-1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71450" y="2839001"/>
                <a:ext cx="316835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latin typeface="Cambria Math"/>
                            </a:rPr>
                            <m:t>𝒎𝒂𝒙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𝒒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450" y="2839001"/>
                <a:ext cx="3168352" cy="67710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79362" y="4405071"/>
                <a:ext cx="4752528" cy="754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</a:rPr>
                            <m:t>𝒌</m:t>
                          </m:r>
                        </m:sup>
                      </m:sSup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{</m:t>
                      </m:r>
                      <m:r>
                        <a:rPr lang="en-US" sz="2000" b="1" i="1">
                          <a:latin typeface="Cambria Math"/>
                        </a:rPr>
                        <m:t>𝒙</m:t>
                      </m:r>
                      <m:r>
                        <a:rPr lang="en-US" sz="2000" b="1" i="1">
                          <a:latin typeface="Cambria Math"/>
                        </a:rPr>
                        <m:t>∈</m:t>
                      </m:r>
                      <m:r>
                        <a:rPr lang="en-US" sz="2000" b="1" i="1">
                          <a:latin typeface="Cambria Math"/>
                        </a:rPr>
                        <m:t>𝑿</m:t>
                      </m:r>
                      <m:r>
                        <a:rPr lang="en-US" sz="2000" i="1">
                          <a:latin typeface="Cambria Math"/>
                        </a:rPr>
                        <m:t>│</m:t>
                      </m:r>
                      <m:sSub>
                        <m:sSubPr>
                          <m:ctrlPr>
                            <a:rPr lang="ru-RU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ru-RU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𝒎𝒊𝒏</m:t>
                      </m:r>
                      <m:sSub>
                        <m:sSubPr>
                          <m:ctrlPr>
                            <a:rPr lang="ru-RU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latin typeface="Cambria Math"/>
                        </a:rPr>
                        <m:t>𝒚</m:t>
                      </m:r>
                      <m:r>
                        <a:rPr lang="en-US" sz="2000" b="1" i="1">
                          <a:latin typeface="Cambria Math"/>
                        </a:rPr>
                        <m:t>)</m:t>
                      </m:r>
                      <m:r>
                        <a:rPr lang="en-US" sz="2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i="1" dirty="0" smtClean="0">
                  <a:latin typeface="Cambria Math"/>
                </a:endParaRPr>
              </a:p>
              <a:p>
                <a:r>
                  <a:rPr lang="en-US" sz="2000" b="0" dirty="0" smtClean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362" y="4405071"/>
                <a:ext cx="4752528" cy="754950"/>
              </a:xfrm>
              <a:prstGeom prst="rect">
                <a:avLst/>
              </a:prstGeom>
              <a:blipFill rotWithShape="1">
                <a:blip r:embed="rId6"/>
                <a:stretch>
                  <a:fillRect t="-813" b="-32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79362" y="5476122"/>
                <a:ext cx="4752528" cy="754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</a:rPr>
                            <m:t>𝒌</m:t>
                          </m:r>
                        </m:sup>
                      </m:sSup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{</m:t>
                      </m:r>
                      <m:r>
                        <a:rPr lang="en-US" sz="2000" b="1" i="1">
                          <a:latin typeface="Cambria Math"/>
                        </a:rPr>
                        <m:t>𝒙</m:t>
                      </m:r>
                      <m:r>
                        <a:rPr lang="en-US" sz="2000" b="1" i="1">
                          <a:latin typeface="Cambria Math"/>
                        </a:rPr>
                        <m:t>∈</m:t>
                      </m:r>
                      <m:r>
                        <a:rPr lang="en-US" sz="2000" b="1" i="1">
                          <a:latin typeface="Cambria Math"/>
                        </a:rPr>
                        <m:t>𝑿</m:t>
                      </m:r>
                      <m:r>
                        <a:rPr lang="en-US" sz="2000" i="1">
                          <a:latin typeface="Cambria Math"/>
                        </a:rPr>
                        <m:t>│</m:t>
                      </m:r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latin typeface="Cambria Math"/>
                        </a:rPr>
                        <m:t> ⇒</m:t>
                      </m:r>
                      <m:r>
                        <a:rPr lang="en-US" sz="2000" b="1" i="1" smtClean="0">
                          <a:latin typeface="Cambria Math"/>
                        </a:rPr>
                        <m:t>𝒎𝒊𝒏</m:t>
                      </m:r>
                      <m:func>
                        <m:func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000" b="1" i="1">
                              <a:latin typeface="Cambria Math"/>
                            </a:rPr>
                            <m:t>𝒎𝒂𝒙</m:t>
                          </m:r>
                          <m:r>
                            <a:rPr lang="en-US" sz="2000" b="1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sz="2000" b="1" i="1">
                              <a:latin typeface="Cambria Math"/>
                            </a:rPr>
                            <m:t>𝒒</m:t>
                          </m:r>
                          <m:r>
                            <a:rPr lang="en-US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>
                              <a:latin typeface="Cambria Math"/>
                            </a:rPr>
                            <m:t>)</m:t>
                          </m:r>
                          <m:r>
                            <a:rPr lang="en-US" sz="2000" i="1">
                              <a:latin typeface="Cambria Math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i="1" dirty="0" smtClean="0">
                  <a:latin typeface="Cambria Math"/>
                </a:endParaRPr>
              </a:p>
              <a:p>
                <a:r>
                  <a:rPr lang="en-US" sz="2000" b="0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       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362" y="5476122"/>
                <a:ext cx="4752528" cy="754950"/>
              </a:xfrm>
              <a:prstGeom prst="rect">
                <a:avLst/>
              </a:prstGeom>
              <a:blipFill rotWithShape="1">
                <a:blip r:embed="rId7"/>
                <a:stretch>
                  <a:fillRect t="-806" b="-2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699792" y="49753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63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10699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Задачи </a:t>
            </a:r>
            <a:r>
              <a:rPr lang="ru-RU" dirty="0" err="1" smtClean="0"/>
              <a:t>вебинара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0722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9144000" cy="511256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Основными</a:t>
            </a:r>
            <a:r>
              <a:rPr lang="ru-RU" dirty="0" smtClean="0"/>
              <a:t> </a:t>
            </a:r>
            <a:r>
              <a:rPr lang="ru-RU" b="1" dirty="0" smtClean="0"/>
              <a:t>задачами </a:t>
            </a:r>
            <a:r>
              <a:rPr lang="ru-RU" b="1" dirty="0" err="1" smtClean="0"/>
              <a:t>вебинара</a:t>
            </a:r>
            <a:endParaRPr lang="ru-RU" dirty="0" smtClean="0"/>
          </a:p>
          <a:p>
            <a:pPr marL="0" indent="0">
              <a:buNone/>
            </a:pPr>
            <a:r>
              <a:rPr lang="ru-RU" sz="2800" dirty="0" smtClean="0"/>
              <a:t>Приобретение практических умений и навыков в выборе решений многокритериальных задач по функциям выбора и полезности: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выбор с учетом числа </a:t>
            </a:r>
            <a:r>
              <a:rPr lang="ru-RU" sz="2800" dirty="0" smtClean="0"/>
              <a:t>доминирующих </a:t>
            </a:r>
            <a:r>
              <a:rPr lang="ru-RU" sz="2800" dirty="0"/>
              <a:t>критериев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выбор по методу идеальной точки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выбор через построение функций полезности</a:t>
            </a:r>
          </a:p>
          <a:p>
            <a:pPr marL="0" indent="0">
              <a:buNone/>
            </a:pPr>
            <a:endParaRPr lang="ru-RU" sz="2800" dirty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6633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133" y="1556792"/>
                <a:ext cx="88569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Перед выпускником учебного заведения стоит проблема выбора места дальнейшей работы. Выбор определяется значением критериев: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величина заработной платы;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— процент творческой работы;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— время, за которое можно добраться до места работы.</a:t>
                </a:r>
              </a:p>
              <a:p>
                <a:r>
                  <a:rPr lang="ru-RU" dirty="0" smtClean="0"/>
                  <a:t>Выпускнику необходимо сделать выбор </a:t>
                </a:r>
                <a:r>
                  <a:rPr lang="ru-RU" dirty="0"/>
                  <a:t>из </a:t>
                </a:r>
                <a:r>
                  <a:rPr lang="ru-RU" dirty="0" smtClean="0"/>
                  <a:t>трёх </a:t>
                </a:r>
                <a:r>
                  <a:rPr lang="ru-RU" dirty="0"/>
                  <a:t>предлагаемых мест </a:t>
                </a:r>
                <a:r>
                  <a:rPr lang="ru-RU" dirty="0" smtClean="0"/>
                  <a:t>работы.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3" y="1556792"/>
                <a:ext cx="8856984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619" t="-1736" b="-4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596657"/>
                  </p:ext>
                </p:extLst>
              </p:nvPr>
            </p:nvGraphicFramePr>
            <p:xfrm>
              <a:off x="395536" y="3861048"/>
              <a:ext cx="3888432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/>
                    <a:gridCol w="720080"/>
                    <a:gridCol w="864096"/>
                    <a:gridCol w="720080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Предприятие </a:t>
                          </a:r>
                          <a:endParaRPr lang="ru-RU" b="1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Критерии</a:t>
                          </a:r>
                          <a:r>
                            <a:rPr lang="ru-RU" b="1" baseline="0" dirty="0" smtClean="0"/>
                            <a:t> </a:t>
                          </a:r>
                          <a:endParaRPr lang="ru-RU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25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596657"/>
                  </p:ext>
                </p:extLst>
              </p:nvPr>
            </p:nvGraphicFramePr>
            <p:xfrm>
              <a:off x="395536" y="3861048"/>
              <a:ext cx="3888432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/>
                    <a:gridCol w="720080"/>
                    <a:gridCol w="864096"/>
                    <a:gridCol w="720080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Предприятие </a:t>
                          </a:r>
                          <a:endParaRPr lang="ru-RU" b="1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Критерии</a:t>
                          </a:r>
                          <a:r>
                            <a:rPr lang="ru-RU" b="1" baseline="0" dirty="0" smtClean="0"/>
                            <a:t> </a:t>
                          </a:r>
                          <a:endParaRPr lang="ru-RU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21186" t="-106557" r="-22033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66901" t="-106557" r="-830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41525" t="-10655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85" t="-206557" r="-14538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85" t="-306557" r="-14538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85" t="-406557" r="-14538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25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4644008" y="386104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Сделать выбор с учетом числа доминирующих критериев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89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619335"/>
                  </p:ext>
                </p:extLst>
              </p:nvPr>
            </p:nvGraphicFramePr>
            <p:xfrm>
              <a:off x="252028" y="2276872"/>
              <a:ext cx="331186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5596"/>
                    <a:gridCol w="864096"/>
                    <a:gridCol w="792088"/>
                    <a:gridCol w="720080"/>
                  </a:tblGrid>
                  <a:tr h="34383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X</a:t>
                          </a:r>
                          <a:r>
                            <a:rPr lang="ru-RU" b="1" dirty="0" smtClean="0"/>
                            <a:t> </a:t>
                          </a:r>
                          <a:endParaRPr lang="ru-RU" b="1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K</a:t>
                          </a:r>
                          <a:endParaRPr lang="ru-RU" b="1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43838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</a:tr>
                  <a:tr h="3438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</a:p>
                      </a:txBody>
                      <a:tcPr marL="68580" marR="68580" marT="0" marB="0" anchor="ctr"/>
                    </a:tc>
                  </a:tr>
                  <a:tr h="3438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38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25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619335"/>
                  </p:ext>
                </p:extLst>
              </p:nvPr>
            </p:nvGraphicFramePr>
            <p:xfrm>
              <a:off x="252028" y="2276872"/>
              <a:ext cx="331186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5596"/>
                    <a:gridCol w="864096"/>
                    <a:gridCol w="792088"/>
                    <a:gridCol w="720080"/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X</a:t>
                          </a:r>
                          <a:r>
                            <a:rPr lang="ru-RU" b="1" dirty="0" smtClean="0"/>
                            <a:t> </a:t>
                          </a:r>
                          <a:endParaRPr lang="ru-RU" b="1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K</a:t>
                          </a:r>
                          <a:endParaRPr lang="ru-RU" b="1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8451" t="-108333" r="-17464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7692" t="-108333" r="-90769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61017" t="-108333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8333" r="-25324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100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8333" r="-25324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30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50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408333" r="-25324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Times New Roman"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25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Times New Roman"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75237" y="2150562"/>
                <a:ext cx="50277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</a:t>
                </a:r>
                <a:r>
                  <a:rPr lang="ru-RU" dirty="0" smtClean="0"/>
                  <a:t>Построим матрицу </a:t>
                </a:r>
                <a:r>
                  <a:rPr lang="ru-RU" i="1" dirty="0"/>
                  <a:t>А</a:t>
                </a:r>
                <a:r>
                  <a:rPr lang="ru-RU" dirty="0"/>
                  <a:t> </a:t>
                </a:r>
                <a:r>
                  <a:rPr lang="ru-RU" dirty="0" smtClean="0"/>
                  <a:t>размерности  (3 на 3)   с элементами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37" y="2150562"/>
                <a:ext cx="5027731" cy="701795"/>
              </a:xfrm>
              <a:prstGeom prst="rect">
                <a:avLst/>
              </a:prstGeom>
              <a:blipFill rotWithShape="1">
                <a:blip r:embed="rId3"/>
                <a:stretch>
                  <a:fillRect l="-1092" t="-4348" r="-4126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512883"/>
                  </p:ext>
                </p:extLst>
              </p:nvPr>
            </p:nvGraphicFramePr>
            <p:xfrm>
              <a:off x="6876256" y="3022312"/>
              <a:ext cx="2032000" cy="14707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8000"/>
                    <a:gridCol w="508000"/>
                    <a:gridCol w="508000"/>
                    <a:gridCol w="508000"/>
                  </a:tblGrid>
                  <a:tr h="367685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676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76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76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512883"/>
                  </p:ext>
                </p:extLst>
              </p:nvPr>
            </p:nvGraphicFramePr>
            <p:xfrm>
              <a:off x="6876256" y="3022312"/>
              <a:ext cx="2032000" cy="14707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8000"/>
                    <a:gridCol w="508000"/>
                    <a:gridCol w="508000"/>
                    <a:gridCol w="508000"/>
                  </a:tblGrid>
                  <a:tr h="367685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1667" r="-19881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410" t="-1667" r="-101205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410" t="-1667" r="-1205" b="-328333"/>
                          </a:stretch>
                        </a:blipFill>
                      </a:tcPr>
                    </a:tc>
                  </a:tr>
                  <a:tr h="3676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205" t="-100000" r="-30241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76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205" t="-203333" r="-30241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76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205" t="-303333" r="-3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1807" y="1484784"/>
                <a:ext cx="7992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— величина заработной платы;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— процент творческой работы;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— время, за которое можно добраться до места работы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07" y="1484784"/>
                <a:ext cx="7992888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79512" y="427727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ru-RU" dirty="0" smtClean="0"/>
              <a:t>Для </a:t>
            </a:r>
            <a:r>
              <a:rPr lang="ru-RU" dirty="0"/>
              <a:t>каждого столбца матрицы </a:t>
            </a:r>
            <a:r>
              <a:rPr lang="ru-RU" i="1" dirty="0"/>
              <a:t>А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определим </a:t>
            </a:r>
            <a:r>
              <a:rPr lang="ru-RU" dirty="0"/>
              <a:t>доминирующие </a:t>
            </a:r>
            <a:r>
              <a:rPr lang="ru-RU" dirty="0" smtClean="0"/>
              <a:t>показатели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4044" y="4509120"/>
                <a:ext cx="2160240" cy="640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000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i="0" dirty="0" smtClean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latin typeface="Cambria Math"/>
                          </a:rPr>
                          <m:t>𝑚𝑎𝑥</m:t>
                        </m:r>
                        <m:r>
                          <a:rPr lang="en-US" sz="2000" b="0" i="0" smtClean="0">
                            <a:latin typeface="Cambria Math"/>
                          </a:rPr>
                          <m:t> </m:t>
                        </m:r>
                      </m:fName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endParaRPr lang="en-US" sz="2000" i="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                          </m:t>
                      </m:r>
                      <m:r>
                        <a:rPr lang="en-US" sz="1400" b="1" i="1" smtClean="0"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sz="1400" b="1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44" y="4509120"/>
                <a:ext cx="2160240" cy="640240"/>
              </a:xfrm>
              <a:prstGeom prst="rect">
                <a:avLst/>
              </a:prstGeom>
              <a:blipFill rotWithShape="1">
                <a:blip r:embed="rId6"/>
                <a:stretch>
                  <a:fillRect l="-847" t="-3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03379" y="3573016"/>
            <a:ext cx="72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208574"/>
                  </p:ext>
                </p:extLst>
              </p:nvPr>
            </p:nvGraphicFramePr>
            <p:xfrm>
              <a:off x="6876256" y="4585180"/>
              <a:ext cx="2039888" cy="427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618"/>
                    <a:gridCol w="504056"/>
                    <a:gridCol w="504056"/>
                    <a:gridCol w="528158"/>
                  </a:tblGrid>
                  <a:tr h="427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208574"/>
                  </p:ext>
                </p:extLst>
              </p:nvPr>
            </p:nvGraphicFramePr>
            <p:xfrm>
              <a:off x="6876256" y="4585180"/>
              <a:ext cx="2039888" cy="427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618"/>
                    <a:gridCol w="504056"/>
                    <a:gridCol w="504056"/>
                    <a:gridCol w="528158"/>
                  </a:tblGrid>
                  <a:tr h="4270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205" t="-7143" r="-303614" b="-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9512" y="5181333"/>
                <a:ext cx="88914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</a:t>
                </a:r>
                <a:r>
                  <a:rPr lang="ru-RU" dirty="0" smtClean="0"/>
                  <a:t>Показатель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ru-RU" dirty="0"/>
                  <a:t>говорит о том, что над альтернативой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доминируют другие альтернативы, максимум по одному критерию. Значит, альтернатива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является </a:t>
                </a:r>
                <a:r>
                  <a:rPr lang="ru-RU" dirty="0" smtClean="0"/>
                  <a:t>наилучшей</a:t>
                </a:r>
                <a:r>
                  <a:rPr lang="en-US" dirty="0" smtClean="0"/>
                  <a:t>. </a:t>
                </a:r>
                <a:r>
                  <a:rPr lang="ru-RU" dirty="0" smtClean="0"/>
                  <a:t>Все </a:t>
                </a:r>
                <a:r>
                  <a:rPr lang="ru-RU" dirty="0"/>
                  <a:t>рассмотренные альтернативы  составляют множество Парето. Из примера видно, что функция выбора  «сужает» это множество.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181333"/>
                <a:ext cx="8891458" cy="1477328"/>
              </a:xfrm>
              <a:prstGeom prst="rect">
                <a:avLst/>
              </a:prstGeom>
              <a:blipFill rotWithShape="1">
                <a:blip r:embed="rId8"/>
                <a:stretch>
                  <a:fillRect l="-548" t="-2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934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78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научно-технических проектов производится по четырем критериям, измеряемых в шкале наименований (в скобках дана шкала в порядке убывания предпочтения):</a:t>
            </a:r>
          </a:p>
          <a:p>
            <a:r>
              <a:rPr lang="ru-RU" dirty="0"/>
              <a:t>К1 – ожидаемая экономическая эффективность (высокая, средняя, низкая); </a:t>
            </a:r>
          </a:p>
          <a:p>
            <a:r>
              <a:rPr lang="ru-RU" dirty="0"/>
              <a:t>К2 – срок выполнения проекта (менее 3-х лет, от 3-х до 5-ти лет, более 5-ти лет); </a:t>
            </a:r>
          </a:p>
          <a:p>
            <a:r>
              <a:rPr lang="ru-RU" dirty="0"/>
              <a:t>К3 – срок окупаемости проекта (менее 2-х лет, от 2-х до 5-ти лет, более 5-ти лет); </a:t>
            </a:r>
          </a:p>
          <a:p>
            <a:r>
              <a:rPr lang="ru-RU" dirty="0"/>
              <a:t>К4 – масштаб внедрения (за рубежом, в стране, в своём регионе).</a:t>
            </a:r>
          </a:p>
          <a:p>
            <a:r>
              <a:rPr lang="ru-RU" dirty="0"/>
              <a:t>Оценки проектов по критериям приведены в таблице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33701"/>
              </p:ext>
            </p:extLst>
          </p:nvPr>
        </p:nvGraphicFramePr>
        <p:xfrm>
          <a:off x="395536" y="3793108"/>
          <a:ext cx="6473944" cy="18745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953659"/>
                <a:gridCol w="1104057"/>
                <a:gridCol w="1472076"/>
                <a:gridCol w="1472076"/>
                <a:gridCol w="1472076"/>
              </a:tblGrid>
              <a:tr h="7498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Проекты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Ожид.экон.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эффективн.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Срок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выполнения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Срок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окупаемости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Масштаб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внедрения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Х1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Высокая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3-х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2-х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за рубежом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Х2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Низкая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менее 3-х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более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за рубежом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Х3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Средняя   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3-х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менее 2-х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в стране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580526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функции выбора с учетом числа доминирующих критериев определить подмножество наилучших  проектов</a:t>
            </a:r>
          </a:p>
        </p:txBody>
      </p:sp>
    </p:spTree>
    <p:extLst>
      <p:ext uri="{BB962C8B-B14F-4D97-AF65-F5344CB8AC3E}">
        <p14:creationId xmlns:p14="http://schemas.microsoft.com/office/powerpoint/2010/main" val="156016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 к заданию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84784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К1 </a:t>
            </a:r>
            <a:r>
              <a:rPr lang="ru-RU" dirty="0"/>
              <a:t>– ожидаемая экономическая эффективность (высокая, средняя, низкая); </a:t>
            </a:r>
          </a:p>
          <a:p>
            <a:r>
              <a:rPr lang="ru-RU" dirty="0"/>
              <a:t>К2 – срок выполнения проекта (менее 3-х лет, от 3-х до 5-ти лет, более 5-ти лет); </a:t>
            </a:r>
          </a:p>
          <a:p>
            <a:r>
              <a:rPr lang="ru-RU" dirty="0"/>
              <a:t>К3 – срок окупаемости проекта (менее 2-х лет, от 2-х до 5-ти лет, более 5-ти лет); </a:t>
            </a:r>
          </a:p>
          <a:p>
            <a:r>
              <a:rPr lang="ru-RU" dirty="0"/>
              <a:t>К4 – масштаб внедрения (за рубежом, в стране, в своём регионе).</a:t>
            </a:r>
          </a:p>
          <a:p>
            <a:r>
              <a:rPr lang="ru-RU" dirty="0"/>
              <a:t>(в скобках дана шкала в порядке убывания предпочтения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66740"/>
              </p:ext>
            </p:extLst>
          </p:nvPr>
        </p:nvGraphicFramePr>
        <p:xfrm>
          <a:off x="107505" y="2962112"/>
          <a:ext cx="5616625" cy="19781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27370"/>
                <a:gridCol w="957850"/>
                <a:gridCol w="1277135"/>
                <a:gridCol w="1277135"/>
                <a:gridCol w="1277135"/>
              </a:tblGrid>
              <a:tr h="7498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Проекты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</a:rPr>
                        <a:t>Ожид.эк</a:t>
                      </a:r>
                      <a:r>
                        <a:rPr lang="ru-RU" sz="1400" b="1" dirty="0" smtClean="0">
                          <a:effectLst/>
                        </a:rPr>
                        <a:t>.</a:t>
                      </a:r>
                      <a:endParaRPr lang="ru-RU" sz="14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</a:rPr>
                        <a:t>эффектив</a:t>
                      </a:r>
                      <a:r>
                        <a:rPr lang="ru-RU" sz="1400" b="1" dirty="0" smtClean="0">
                          <a:effectLst/>
                        </a:rPr>
                        <a:t>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Срок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выполнения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Срок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окупаемости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Масштаб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внедрения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Х1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Высокая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3-х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2-х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за рубежом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Х2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Низкая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менее 3-х лет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более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за рубежом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Х3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Средняя   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3-х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менее 2-х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в стране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01563"/>
              </p:ext>
            </p:extLst>
          </p:nvPr>
        </p:nvGraphicFramePr>
        <p:xfrm>
          <a:off x="6444208" y="3140968"/>
          <a:ext cx="1823864" cy="1462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66"/>
                <a:gridCol w="455966"/>
                <a:gridCol w="455966"/>
                <a:gridCol w="455966"/>
              </a:tblGrid>
              <a:tr h="365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smtClean="0">
                          <a:effectLst/>
                        </a:rPr>
                        <a:t>Х1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Х2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Х3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</a:tr>
              <a:tr h="365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Х1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65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Х2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65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Х3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536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784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К1 </a:t>
            </a:r>
            <a:r>
              <a:rPr lang="ru-RU" dirty="0"/>
              <a:t>– ожидаемая экономическая эффективность (высокая, средняя, низкая); </a:t>
            </a:r>
          </a:p>
          <a:p>
            <a:r>
              <a:rPr lang="ru-RU" dirty="0"/>
              <a:t>К2 – срок выполнения проекта (менее 3-х лет, от 3-х до 5-ти лет, более 5-ти лет); </a:t>
            </a:r>
          </a:p>
          <a:p>
            <a:r>
              <a:rPr lang="ru-RU" dirty="0"/>
              <a:t>К3 – срок окупаемости проекта (менее 2-х лет, от 2-х до 5-ти лет, более 5-ти лет); </a:t>
            </a:r>
          </a:p>
          <a:p>
            <a:r>
              <a:rPr lang="ru-RU" dirty="0"/>
              <a:t>К4 – масштаб внедрения (за рубежом, в стране, в своём регионе).</a:t>
            </a:r>
          </a:p>
          <a:p>
            <a:r>
              <a:rPr lang="ru-RU" dirty="0"/>
              <a:t>(в скобках дана шкала в порядке убывания предпочтения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62261"/>
              </p:ext>
            </p:extLst>
          </p:nvPr>
        </p:nvGraphicFramePr>
        <p:xfrm>
          <a:off x="107505" y="2962112"/>
          <a:ext cx="5616625" cy="19781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27370"/>
                <a:gridCol w="957850"/>
                <a:gridCol w="1277135"/>
                <a:gridCol w="1277135"/>
                <a:gridCol w="1277135"/>
              </a:tblGrid>
              <a:tr h="7498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Проекты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</a:rPr>
                        <a:t>Ожид.эк</a:t>
                      </a:r>
                      <a:r>
                        <a:rPr lang="ru-RU" sz="1400" b="1" dirty="0" smtClean="0">
                          <a:effectLst/>
                        </a:rPr>
                        <a:t>.</a:t>
                      </a:r>
                      <a:endParaRPr lang="ru-RU" sz="14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</a:rPr>
                        <a:t>эффектив</a:t>
                      </a:r>
                      <a:r>
                        <a:rPr lang="ru-RU" sz="1400" b="1" dirty="0" smtClean="0">
                          <a:effectLst/>
                        </a:rPr>
                        <a:t>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Срок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выполнения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Срок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окупаемости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Масштаб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внедрения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Х1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Высокая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3-х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2-х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за рубежом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Х2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Низкая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менее 3-х лет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более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за рубежом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Х3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Средняя   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3-х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менее 2-х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в стране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15245"/>
              </p:ext>
            </p:extLst>
          </p:nvPr>
        </p:nvGraphicFramePr>
        <p:xfrm>
          <a:off x="6444208" y="3140968"/>
          <a:ext cx="1823864" cy="1462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66"/>
                <a:gridCol w="455966"/>
                <a:gridCol w="455966"/>
                <a:gridCol w="455966"/>
              </a:tblGrid>
              <a:tr h="365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smtClean="0">
                          <a:effectLst/>
                        </a:rPr>
                        <a:t>Х1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Х2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Х3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</a:tr>
              <a:tr h="365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Х1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65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Х2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65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Х3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576" y="5373216"/>
                <a:ext cx="4392488" cy="380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По функции выбора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ru-RU" b="1" i="1" smtClean="0">
                        <a:latin typeface="Cambria Math"/>
                      </a:rPr>
                      <m:t>={</m:t>
                    </m:r>
                    <m:r>
                      <m:rPr>
                        <m:nor/>
                      </m:rPr>
                      <a:rPr lang="ru-RU" dirty="0"/>
                      <m:t>Х1</m:t>
                    </m:r>
                    <m:r>
                      <a:rPr lang="ru-RU" b="1" i="1" smtClean="0">
                        <a:latin typeface="Cambria Math"/>
                      </a:rPr>
                      <m:t>}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373216"/>
                <a:ext cx="4392488" cy="380104"/>
              </a:xfrm>
              <a:prstGeom prst="rect">
                <a:avLst/>
              </a:prstGeom>
              <a:blipFill rotWithShape="1">
                <a:blip r:embed="rId2"/>
                <a:stretch>
                  <a:fillRect l="-1250" t="-4762" b="-23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31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dirty="0" smtClean="0"/>
              <a:t>Выбор по методу идеальной точки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1556792"/>
                <a:ext cx="87129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dirty="0"/>
                  <a:t> — множество альтернатив измеряется через </a:t>
                </a:r>
                <a:r>
                  <a:rPr lang="ru-RU" dirty="0" smtClean="0"/>
                  <a:t>множество критериев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𝑲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критерии будем считать </a:t>
                </a:r>
                <a:r>
                  <a:rPr lang="ru-RU" dirty="0" smtClean="0"/>
                  <a:t>разнозначными</a:t>
                </a:r>
                <a:r>
                  <a:rPr lang="en-US" dirty="0" smtClean="0"/>
                  <a:t>.</a:t>
                </a:r>
              </a:p>
              <a:p>
                <a:endParaRPr lang="ru-RU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,  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∈</m:t>
                      </m:r>
                      <m:r>
                        <a:rPr lang="en-US" sz="20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1000" dirty="0" smtClean="0"/>
              </a:p>
              <a:p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оценка альтернативы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 smtClean="0"/>
                  <a:t> по критерию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56792"/>
                <a:ext cx="8712968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559" t="-1938" b="-50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20" y="3501008"/>
                <a:ext cx="684076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dirty="0" smtClean="0"/>
                  <a:t>Пусть дана идеальная точка (альтернатива)</a:t>
                </a:r>
                <a:r>
                  <a:rPr lang="en-US" dirty="0" smtClean="0"/>
                  <a:t>   </a:t>
                </a:r>
              </a:p>
              <a:p>
                <a:pPr lvl="1"/>
                <a:r>
                  <a:rPr lang="en-US" dirty="0" smtClean="0"/>
                  <a:t>   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𝑎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000" dirty="0" smtClean="0"/>
              </a:p>
              <a:p>
                <a:pPr lvl="1"/>
                <a:endParaRPr lang="ru-RU" sz="2000" dirty="0"/>
              </a:p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максимально возможное значение </a:t>
                </a:r>
                <a:r>
                  <a:rPr lang="ru-RU" dirty="0"/>
                  <a:t>по критерию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ru-RU" sz="2000" b="0" i="0" smtClean="0">
                        <a:latin typeface="Cambria Math"/>
                      </a:rPr>
                      <m:t>,</m:t>
                    </m:r>
                  </m:oMath>
                </a14:m>
                <a:endParaRPr lang="ru-RU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max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/>
                        </a:rPr>
                        <m:t>∈</m:t>
                      </m:r>
                      <m:r>
                        <a:rPr lang="en-US" sz="14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6840760" cy="2092881"/>
              </a:xfrm>
              <a:prstGeom prst="rect">
                <a:avLst/>
              </a:prstGeom>
              <a:blipFill rotWithShape="1">
                <a:blip r:embed="rId3"/>
                <a:stretch>
                  <a:fillRect l="-713" t="-14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6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выбора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𝑪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90"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544" y="1628800"/>
                <a:ext cx="8496944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Зададим для всех альтернатив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функцию, являющуюся взвешенным евклидовым расстоянием между точками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𝒂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8496944" cy="700769"/>
              </a:xfrm>
              <a:prstGeom prst="rect">
                <a:avLst/>
              </a:prstGeom>
              <a:blipFill rotWithShape="1">
                <a:blip r:embed="rId3"/>
                <a:stretch>
                  <a:fillRect l="-646" t="-870" b="-1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56458"/>
            <a:ext cx="3598135" cy="109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5144" y="258712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1 - для числовой шкалы измерения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2587126"/>
            <a:ext cx="40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2 - для ранговой шкалы измерения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96952"/>
            <a:ext cx="3358188" cy="108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504" y="4221088"/>
                <a:ext cx="88569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∝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/>
                  <a:t>весовой коэффициент критерия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/>
                  <a:t>ранг альтернативы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по критерию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21088"/>
                <a:ext cx="8856984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02" y="4869160"/>
            <a:ext cx="502092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429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78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научно-технических проектов производится по четырем критериям, измеряемых в шкале наименований (в скобках дана шкала в порядке убывания предпочтения):</a:t>
            </a:r>
          </a:p>
          <a:p>
            <a:r>
              <a:rPr lang="ru-RU" dirty="0"/>
              <a:t>К1 – ожидаемая экономическая эффективность (высокая, средняя, низкая); </a:t>
            </a:r>
          </a:p>
          <a:p>
            <a:r>
              <a:rPr lang="ru-RU" dirty="0"/>
              <a:t>К2 – срок выполнения проекта (менее 3-х лет, от 3-х до 5-ти лет, более 5-ти лет); </a:t>
            </a:r>
          </a:p>
          <a:p>
            <a:r>
              <a:rPr lang="ru-RU" dirty="0"/>
              <a:t>К3 – срок окупаемости проекта (менее 2-х лет, от 2-х до 5-ти лет, более 5-ти лет); </a:t>
            </a:r>
          </a:p>
          <a:p>
            <a:r>
              <a:rPr lang="ru-RU" dirty="0"/>
              <a:t>К4 – масштаб внедрения (за рубежом, в стране, в своём регионе).</a:t>
            </a:r>
          </a:p>
          <a:p>
            <a:r>
              <a:rPr lang="ru-RU" dirty="0"/>
              <a:t>Оценки проектов по критериям приведены в таблице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42853"/>
              </p:ext>
            </p:extLst>
          </p:nvPr>
        </p:nvGraphicFramePr>
        <p:xfrm>
          <a:off x="467544" y="3933056"/>
          <a:ext cx="6480721" cy="15905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954657"/>
                <a:gridCol w="1105213"/>
                <a:gridCol w="1473617"/>
                <a:gridCol w="1473617"/>
                <a:gridCol w="1473617"/>
              </a:tblGrid>
              <a:tr h="63623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Проекты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Ожид.экон.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эффективн.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Срок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выполнения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Срок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окупаемости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Масштаб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внедрения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Х1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Высокая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3-х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2-х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за рубежом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Х2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Низкая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менее 3-х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более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за рубежом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Х3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Средняя   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3-х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менее 2-х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в стране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6662" y="5589240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функции выбора методом идеальной точки в ранговой шкале измерений определить наилучший  проект (проекты). Веса критериев считать равнозначными</a:t>
            </a:r>
          </a:p>
        </p:txBody>
      </p:sp>
    </p:spTree>
    <p:extLst>
      <p:ext uri="{BB962C8B-B14F-4D97-AF65-F5344CB8AC3E}">
        <p14:creationId xmlns:p14="http://schemas.microsoft.com/office/powerpoint/2010/main" val="4249672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4076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К1 </a:t>
            </a:r>
            <a:r>
              <a:rPr lang="ru-RU" dirty="0"/>
              <a:t>– ожидаемая экономическая эффективность (высокая, средняя, низкая); </a:t>
            </a:r>
          </a:p>
          <a:p>
            <a:r>
              <a:rPr lang="ru-RU" dirty="0"/>
              <a:t>К2 – срок выполнения проекта (менее 3-х лет, от 3-х до 5-ти лет, более 5-ти лет); </a:t>
            </a:r>
          </a:p>
          <a:p>
            <a:r>
              <a:rPr lang="ru-RU" dirty="0"/>
              <a:t>К3 – срок окупаемости проекта (менее 2-х лет, от 2-х до 5-ти лет, более 5-ти лет); </a:t>
            </a:r>
          </a:p>
          <a:p>
            <a:r>
              <a:rPr lang="ru-RU" dirty="0"/>
              <a:t>К4 – масштаб внедрения (за рубежом, в стране, в своём регионе).</a:t>
            </a:r>
          </a:p>
          <a:p>
            <a:r>
              <a:rPr lang="ru-RU" dirty="0"/>
              <a:t>(в скобках дана шкала в порядке убывания предпочтения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19059"/>
              </p:ext>
            </p:extLst>
          </p:nvPr>
        </p:nvGraphicFramePr>
        <p:xfrm>
          <a:off x="251520" y="2818096"/>
          <a:ext cx="4896543" cy="19163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21296"/>
                <a:gridCol w="835050"/>
                <a:gridCol w="1113399"/>
                <a:gridCol w="1113399"/>
                <a:gridCol w="1113399"/>
              </a:tblGrid>
              <a:tr h="63623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+mn-lt"/>
                          <a:ea typeface="+mn-ea"/>
                        </a:rPr>
                        <a:t>Х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</a:rPr>
                        <a:t>Ожид.эк</a:t>
                      </a:r>
                      <a:endParaRPr lang="ru-RU" sz="14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эффект.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Срок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выполнения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Срок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</a:rPr>
                        <a:t>окупаемост</a:t>
                      </a:r>
                      <a:endParaRPr lang="ru-RU" sz="1400" b="1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Масштаб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внедрения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Х1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Высокая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3-х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2-х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за рубежом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Х2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Низкая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менее 3-х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более 5-ти лет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за рубежом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Х3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Средняя   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 3-х до 5-ти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менее 2-х лет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в стране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39900"/>
              </p:ext>
            </p:extLst>
          </p:nvPr>
        </p:nvGraphicFramePr>
        <p:xfrm>
          <a:off x="323528" y="4941168"/>
          <a:ext cx="4896543" cy="15905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21296"/>
                <a:gridCol w="835050"/>
                <a:gridCol w="1113399"/>
                <a:gridCol w="1113399"/>
                <a:gridCol w="1113399"/>
              </a:tblGrid>
              <a:tr h="63623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+mn-lt"/>
                          <a:ea typeface="+mn-ea"/>
                        </a:rPr>
                        <a:t>Х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</a:rPr>
                        <a:t>Ожид.эк</a:t>
                      </a:r>
                      <a:endParaRPr lang="ru-RU" sz="14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эффект.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Срок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выполнения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Срок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</a:rPr>
                        <a:t>окупаемост</a:t>
                      </a:r>
                      <a:endParaRPr lang="ru-RU" sz="1400" b="1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Масштаб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внедрения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Х1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1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2,5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2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1,5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Х2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3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1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3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1,5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Х3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2  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2,5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1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3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0072" y="2983909"/>
                <a:ext cx="3816424" cy="746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latin typeface="Cambria Math"/>
                        </a:rPr>
                        <m:t>ρ</m:t>
                      </m:r>
                      <m:d>
                        <m:dPr>
                          <m:ctrlPr>
                            <a:rPr lang="ru-RU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sz="1400" b="0" i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400" b="0" i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b="0" i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deg>
                        <m:e>
                          <m:f>
                            <m:fPr>
                              <m:type m:val="skw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/>
                            </a:rPr>
                            <m:t>(0+(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1,5)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+1+</m:t>
                          </m:r>
                        </m:e>
                      </m:rad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(0,5)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</a:rPr>
                        <m:t>)=1/2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3,5</m:t>
                          </m:r>
                        </m:e>
                      </m:ra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983909"/>
                <a:ext cx="3816424" cy="746166"/>
              </a:xfrm>
              <a:prstGeom prst="rect">
                <a:avLst/>
              </a:prstGeom>
              <a:blipFill rotWithShape="1">
                <a:blip r:embed="rId2"/>
                <a:stretch>
                  <a:fillRect t="-12195" b="-764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27576" y="4005064"/>
                <a:ext cx="3816424" cy="746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latin typeface="Cambria Math"/>
                        </a:rPr>
                        <m:t>ρ</m:t>
                      </m:r>
                      <m:d>
                        <m:dPr>
                          <m:ctrlPr>
                            <a:rPr lang="ru-RU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sz="1400" b="0" i="0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1400" b="0" i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b="0" i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deg>
                        <m:e>
                          <m:f>
                            <m:fPr>
                              <m:type m:val="skw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4+0+4+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0,5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1400" b="0" i="1" smtClean="0">
                          <a:latin typeface="Cambria Math"/>
                        </a:rPr>
                        <m:t>=1/2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8</m:t>
                          </m:r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400" i="1">
                              <a:latin typeface="Cambria Math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576" y="4005064"/>
                <a:ext cx="3816424" cy="746166"/>
              </a:xfrm>
              <a:prstGeom prst="rect">
                <a:avLst/>
              </a:prstGeom>
              <a:blipFill rotWithShape="1">
                <a:blip r:embed="rId3"/>
                <a:stretch>
                  <a:fillRect t="-12295" b="-7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27576" y="5013176"/>
                <a:ext cx="3816424" cy="746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latin typeface="Cambria Math"/>
                        </a:rPr>
                        <m:t>ρ</m:t>
                      </m:r>
                      <m:d>
                        <m:dPr>
                          <m:ctrlPr>
                            <a:rPr lang="ru-RU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1400" b="0" i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b="0" i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deg>
                        <m:e>
                          <m:f>
                            <m:fPr>
                              <m:type m:val="skw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/>
                            </a:rPr>
                            <m:t>(1+(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1,5)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+0+</m:t>
                          </m:r>
                        </m:e>
                      </m:rad>
                      <m:r>
                        <a:rPr lang="en-US" sz="1400" b="0" i="1" smtClean="0">
                          <a:latin typeface="Cambria Math"/>
                        </a:rPr>
                        <m:t>4)=1/2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7,25</m:t>
                          </m:r>
                        </m:e>
                      </m:ra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576" y="5013176"/>
                <a:ext cx="3816424" cy="746166"/>
              </a:xfrm>
              <a:prstGeom prst="rect">
                <a:avLst/>
              </a:prstGeom>
              <a:blipFill rotWithShape="1">
                <a:blip r:embed="rId4"/>
                <a:stretch>
                  <a:fillRect t="-12195" b="-764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2120" y="5949280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ru-RU" b="0" i="1" smtClean="0">
                          <a:latin typeface="Cambria Math"/>
                        </a:rPr>
                        <m:t>х1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949280"/>
                <a:ext cx="244827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45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принятия решений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7823" y="162880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Таблица принятия решений</a:t>
            </a:r>
            <a:r>
              <a:rPr lang="ru-RU" dirty="0"/>
              <a:t>  — способ компактного представления модели со сложной </a:t>
            </a:r>
            <a:r>
              <a:rPr lang="ru-RU" dirty="0" smtClean="0"/>
              <a:t>логикой «если – то»</a:t>
            </a:r>
            <a:r>
              <a:rPr lang="ru-RU" altLang="ru-RU" dirty="0" smtClean="0">
                <a:solidFill>
                  <a:srgbClr val="222222"/>
                </a:solidFill>
              </a:rPr>
              <a:t>, </a:t>
            </a:r>
            <a:r>
              <a:rPr lang="ru-RU" altLang="ru-RU" dirty="0">
                <a:solidFill>
                  <a:srgbClr val="222222"/>
                </a:solidFill>
              </a:rPr>
              <a:t>как правило, разделяются на четыре квадранта, как показано </a:t>
            </a:r>
            <a:r>
              <a:rPr lang="ru-RU" altLang="ru-RU" dirty="0" smtClean="0">
                <a:solidFill>
                  <a:srgbClr val="222222"/>
                </a:solidFill>
              </a:rPr>
              <a:t>ниже.</a:t>
            </a:r>
            <a:r>
              <a:rPr lang="ru-RU" dirty="0"/>
              <a:t> </a:t>
            </a:r>
            <a:r>
              <a:rPr lang="ru-RU" dirty="0"/>
              <a:t>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09757"/>
              </p:ext>
            </p:extLst>
          </p:nvPr>
        </p:nvGraphicFramePr>
        <p:xfrm>
          <a:off x="179512" y="2594234"/>
          <a:ext cx="8229600" cy="7315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Условия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Варианты выполнения условий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Действия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Необходимость действий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325754"/>
            <a:ext cx="21993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96865"/>
              </p:ext>
            </p:extLst>
          </p:nvPr>
        </p:nvGraphicFramePr>
        <p:xfrm>
          <a:off x="1403648" y="4189760"/>
          <a:ext cx="5616625" cy="2256712"/>
        </p:xfrm>
        <a:graphic>
          <a:graphicData uri="http://schemas.openxmlformats.org/drawingml/2006/table">
            <a:tbl>
              <a:tblPr/>
              <a:tblGrid>
                <a:gridCol w="3672409"/>
                <a:gridCol w="689235"/>
                <a:gridCol w="678917"/>
                <a:gridCol w="576064"/>
              </a:tblGrid>
              <a:tr h="4279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Свет в соседней комнате горит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Нет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Нет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60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Свет у соседей горит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Да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Нет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606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Поменять лампочку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747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Проверить пробки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606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Позвонить электрику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606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Позвонить диспетчеру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0693" y="3470246"/>
            <a:ext cx="8486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ru-RU" altLang="ru-RU" dirty="0">
                <a:solidFill>
                  <a:srgbClr val="222222"/>
                </a:solidFill>
              </a:rPr>
              <a:t>Например, для ситуации «неожиданно погас свет» таблица принятия решений может быть </a:t>
            </a:r>
            <a:r>
              <a:rPr lang="ru-RU" altLang="ru-RU" dirty="0" smtClean="0">
                <a:solidFill>
                  <a:srgbClr val="222222"/>
                </a:solidFill>
              </a:rPr>
              <a:t>такой: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653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95120" cy="1215008"/>
          </a:xfrm>
        </p:spPr>
        <p:txBody>
          <a:bodyPr/>
          <a:lstStyle/>
          <a:p>
            <a:r>
              <a:rPr lang="ru-RU" dirty="0">
                <a:effectLst/>
              </a:rPr>
              <a:t>Аксиоматический подход в задачах принятия </a:t>
            </a:r>
            <a:r>
              <a:rPr lang="ru-RU" dirty="0" smtClean="0">
                <a:effectLst/>
              </a:rPr>
              <a:t>решений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1520" y="1628800"/>
                <a:ext cx="8640960" cy="4709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Аксиоматический подход к ЗПР базируется на проверке ряда аксиом для построения функции полезности альтернатив. </a:t>
                </a:r>
              </a:p>
              <a:p>
                <a:endParaRPr lang="en-US" sz="2000" dirty="0" smtClean="0"/>
              </a:p>
              <a:p>
                <a:r>
                  <a:rPr lang="ru-RU" sz="2000" dirty="0"/>
                  <a:t>Аксиомы </a:t>
                </a:r>
                <a:r>
                  <a:rPr lang="ru-RU" sz="2000" dirty="0"/>
                  <a:t>существования функции полезности сформулированы на множестве альтернатив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:r>
                  <a:rPr lang="ru-RU" sz="2000" dirty="0"/>
                  <a:t>множестве </a:t>
                </a:r>
                <a:r>
                  <a:rPr lang="ru-RU" sz="2000" dirty="0"/>
                  <a:t>критериев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𝑲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и </a:t>
                </a:r>
                <a:r>
                  <a:rPr lang="ru-RU" sz="2000" dirty="0"/>
                  <a:t>делятся на две группы: </a:t>
                </a:r>
                <a:endParaRPr lang="ru-RU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аксиомы </a:t>
                </a:r>
                <a:r>
                  <a:rPr lang="ru-RU" sz="2000" dirty="0"/>
                  <a:t>существования функции </a:t>
                </a:r>
                <a:r>
                  <a:rPr lang="ru-RU" sz="2000" dirty="0" smtClean="0"/>
                  <a:t>полезности </a:t>
                </a:r>
                <a:r>
                  <a:rPr lang="ru-RU" sz="2000" dirty="0"/>
                  <a:t>альтернатив</a:t>
                </a:r>
                <a:r>
                  <a:rPr lang="ru-RU" sz="2000" dirty="0" smtClean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аксиомы </a:t>
                </a:r>
                <a:r>
                  <a:rPr lang="ru-RU" sz="2000" dirty="0"/>
                  <a:t>независимости </a:t>
                </a:r>
                <a:r>
                  <a:rPr lang="ru-RU" sz="2000" dirty="0" smtClean="0"/>
                  <a:t>критериев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оценки</a:t>
                </a:r>
                <a:r>
                  <a:rPr lang="en-US" sz="2000" dirty="0" smtClean="0"/>
                  <a:t> </a:t>
                </a:r>
                <a:r>
                  <a:rPr lang="ru-RU" sz="2000" dirty="0"/>
                  <a:t>альтернатив</a:t>
                </a:r>
                <a:r>
                  <a:rPr lang="ru-RU" sz="2000" dirty="0" smtClean="0"/>
                  <a:t>. </a:t>
                </a:r>
                <a:endParaRPr lang="ru-RU" sz="2000" dirty="0"/>
              </a:p>
              <a:p>
                <a:endParaRPr lang="en-US" sz="2000" dirty="0" smtClean="0"/>
              </a:p>
              <a:p>
                <a:endParaRPr lang="ru-RU" sz="2000" dirty="0" smtClean="0"/>
              </a:p>
              <a:p>
                <a:r>
                  <a:rPr lang="ru-RU" sz="2000" dirty="0" smtClean="0"/>
                  <a:t>В </a:t>
                </a:r>
                <a:r>
                  <a:rPr lang="ru-RU" sz="2000" dirty="0"/>
                  <a:t>случае независимости альтернатив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∊</m:t>
                    </m:r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 , </m:t>
                    </m:r>
                    <m:r>
                      <a:rPr lang="en-US" sz="2000" b="1" i="1" smtClean="0"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2000" dirty="0" smtClean="0"/>
                  <a:t>  </a:t>
                </a:r>
                <a:r>
                  <a:rPr lang="ru-RU" sz="2000" dirty="0" smtClean="0"/>
                  <a:t>и </a:t>
                </a:r>
                <a:r>
                  <a:rPr lang="ru-RU" sz="2000" dirty="0"/>
                  <a:t>существования линейного порядка их </a:t>
                </a:r>
                <a:r>
                  <a:rPr lang="ru-RU" sz="2000" dirty="0" smtClean="0"/>
                  <a:t>предпочтения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≽</m:t>
                    </m:r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>
                        <a:latin typeface="Cambria Math"/>
                      </a:rPr>
                      <m:t>≽</m:t>
                    </m:r>
                    <m:r>
                      <a:rPr lang="en-US" sz="2000" b="1" i="1" smtClean="0">
                        <a:latin typeface="Cambria Math"/>
                      </a:rPr>
                      <m:t>…</m:t>
                    </m:r>
                    <m:r>
                      <a:rPr lang="ru-RU" sz="2000" b="1" i="1">
                        <a:latin typeface="Cambria Math"/>
                      </a:rPr>
                      <m:t>≽</m:t>
                    </m:r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sz="2000" dirty="0" smtClean="0"/>
                  <a:t> </a:t>
                </a:r>
              </a:p>
              <a:p>
                <a:r>
                  <a:rPr lang="ru-RU" sz="2000" dirty="0" smtClean="0"/>
                  <a:t>(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/>
                      </a:rPr>
                      <m:t>≽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>— знак отношения </a:t>
                </a:r>
                <a:r>
                  <a:rPr lang="ru-RU" sz="2000" dirty="0" smtClean="0"/>
                  <a:t>предпочтения</a:t>
                </a:r>
                <a:r>
                  <a:rPr lang="ru-RU" sz="2000" dirty="0"/>
                  <a:t>) </a:t>
                </a:r>
                <a:endParaRPr lang="ru-RU" sz="2000" dirty="0" smtClean="0"/>
              </a:p>
              <a:p>
                <a:r>
                  <a:rPr lang="ru-RU" sz="2000" dirty="0" smtClean="0"/>
                  <a:t>показано</a:t>
                </a:r>
                <a:r>
                  <a:rPr lang="ru-RU" sz="2000" dirty="0"/>
                  <a:t>, что можно на этом множестве альтернатив построить функцию полезности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000" dirty="0" smtClean="0"/>
                  <a:t>, </a:t>
                </a:r>
                <a:r>
                  <a:rPr lang="ru-RU" sz="2000" dirty="0"/>
                  <a:t>такую,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ru-RU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000" b="1" dirty="0" smtClean="0"/>
                  <a:t>…</a:t>
                </a:r>
                <a:r>
                  <a:rPr lang="en-US" sz="20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ru-RU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8640960" cy="4709687"/>
              </a:xfrm>
              <a:prstGeom prst="rect">
                <a:avLst/>
              </a:prstGeom>
              <a:blipFill rotWithShape="1">
                <a:blip r:embed="rId2"/>
                <a:stretch>
                  <a:fillRect l="-705" t="-517" r="-987" b="-14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pPr marL="0" indent="0">
              <a:buNone/>
            </a:pPr>
            <a:r>
              <a:rPr lang="ru-RU" sz="3000" dirty="0" smtClean="0"/>
              <a:t>На </a:t>
            </a:r>
            <a:r>
              <a:rPr lang="ru-RU" sz="3000" dirty="0"/>
              <a:t>этом </a:t>
            </a:r>
            <a:r>
              <a:rPr lang="ru-RU" sz="3000" dirty="0" err="1"/>
              <a:t>вебинаре</a:t>
            </a:r>
            <a:r>
              <a:rPr lang="ru-RU" sz="3000" dirty="0"/>
              <a:t> мы обсудим </a:t>
            </a:r>
            <a:r>
              <a:rPr lang="ru-RU" sz="3000" dirty="0" smtClean="0"/>
              <a:t>вопросы выбора решений для однокритериальных задач в условиях  риска и неопределенности состояний </a:t>
            </a:r>
            <a:r>
              <a:rPr lang="ru-RU" sz="3000" smtClean="0"/>
              <a:t>внешней среды</a:t>
            </a:r>
            <a:endParaRPr lang="ru-RU" sz="3000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97768"/>
            <a:ext cx="8388424" cy="1070992"/>
          </a:xfrm>
        </p:spPr>
        <p:txBody>
          <a:bodyPr/>
          <a:lstStyle/>
          <a:p>
            <a:r>
              <a:rPr lang="ru-RU" i="1" dirty="0"/>
              <a:t>Тема </a:t>
            </a:r>
            <a:r>
              <a:rPr lang="ru-RU" i="1" dirty="0" smtClean="0"/>
              <a:t>4: </a:t>
            </a:r>
            <a:r>
              <a:rPr lang="ru-RU" i="1" dirty="0">
                <a:effectLst/>
              </a:rPr>
              <a:t>Однокритериальные </a:t>
            </a:r>
            <a:r>
              <a:rPr lang="ru-RU" i="1" dirty="0" smtClean="0">
                <a:effectLst/>
              </a:rPr>
              <a:t>ЗПР </a:t>
            </a:r>
            <a:r>
              <a:rPr lang="ru-RU" i="1" dirty="0">
                <a:effectLst/>
              </a:rPr>
              <a:t>в условиях риска и неопределенности</a:t>
            </a:r>
            <a:r>
              <a:rPr lang="ru-RU" i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6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Заголовок 1"/>
          <p:cNvSpPr>
            <a:spLocks noGrp="1"/>
          </p:cNvSpPr>
          <p:nvPr>
            <p:ph type="title"/>
          </p:nvPr>
        </p:nvSpPr>
        <p:spPr>
          <a:xfrm>
            <a:off x="1074738" y="2643188"/>
            <a:ext cx="6994525" cy="1071562"/>
          </a:xfrm>
        </p:spPr>
        <p:txBody>
          <a:bodyPr/>
          <a:lstStyle/>
          <a:p>
            <a:pPr eaLnBrk="1" hangingPunct="1"/>
            <a:r>
              <a:rPr lang="ru-RU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5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функции полезности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912" y="1556792"/>
            <a:ext cx="88569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Понятие функции полезности возникло в теории потребительского спроса при сравнении различных наборов </a:t>
            </a:r>
            <a:r>
              <a:rPr lang="ru-RU" sz="2000" dirty="0" smtClean="0"/>
              <a:t>товаров. Например, полезность </a:t>
            </a:r>
            <a:r>
              <a:rPr lang="ru-RU" sz="2000" dirty="0"/>
              <a:t>потребления </a:t>
            </a:r>
            <a:r>
              <a:rPr lang="ru-RU" sz="2000" dirty="0" smtClean="0"/>
              <a:t>продукта питания может </a:t>
            </a:r>
            <a:r>
              <a:rPr lang="ru-RU" sz="2000" dirty="0"/>
              <a:t>быть выражена в виде функции, отражающей полезность в зависимости от количества потребления этого продукта.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9" y="3165535"/>
            <a:ext cx="4874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полезности может быть построена и для определенного набора продуктов. При этом в зависимости от того, являются ли продукты взаимозаменяемыми или нет, интегральная функция полезности набора потребляемых продуктов определяется с учетом независимости или с учетом взаимного их влияния на общую полезность потребления.</a:t>
            </a:r>
          </a:p>
        </p:txBody>
      </p:sp>
      <p:pic>
        <p:nvPicPr>
          <p:cNvPr id="1026" name="Picture 2" descr="https://upload.wikimedia.org/wikipedia/ru/2/23/Polezno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3472367" cy="307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5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7272808" cy="1070992"/>
          </a:xfrm>
        </p:spPr>
        <p:txBody>
          <a:bodyPr/>
          <a:lstStyle/>
          <a:p>
            <a:r>
              <a:rPr lang="ru-RU" dirty="0" smtClean="0"/>
              <a:t>Кривая безразличия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0369" y="1556792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случае </a:t>
            </a:r>
            <a:r>
              <a:rPr lang="ru-RU" b="1" dirty="0" smtClean="0"/>
              <a:t>взаимной независимости </a:t>
            </a:r>
            <a:r>
              <a:rPr lang="ru-RU" dirty="0" smtClean="0"/>
              <a:t>критериев оценки альтернатив для них можно построить </a:t>
            </a:r>
            <a:r>
              <a:rPr lang="ru-RU" b="1" dirty="0" smtClean="0"/>
              <a:t>функцию полезности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</a:t>
            </a:r>
            <a:r>
              <a:rPr lang="ru-RU" dirty="0"/>
              <a:t>случае </a:t>
            </a:r>
            <a:r>
              <a:rPr lang="ru-RU" b="1" dirty="0"/>
              <a:t>взаимной </a:t>
            </a:r>
            <a:r>
              <a:rPr lang="ru-RU" b="1" dirty="0" smtClean="0"/>
              <a:t>зависимости </a:t>
            </a:r>
            <a:r>
              <a:rPr lang="ru-RU" dirty="0"/>
              <a:t>критериев </a:t>
            </a:r>
            <a:r>
              <a:rPr lang="ru-RU" dirty="0" smtClean="0"/>
              <a:t>для альтернатив, отличающихся значениями только по двум критериям, функцию полезности можно отразить в виде </a:t>
            </a:r>
            <a:r>
              <a:rPr lang="ru-RU" b="1" dirty="0" smtClean="0"/>
              <a:t>кривых безразличия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1" t="9451" r="8411" b="57999"/>
          <a:stretch>
            <a:fillRect/>
          </a:stretch>
        </p:blipFill>
        <p:spPr bwMode="auto">
          <a:xfrm>
            <a:off x="210369" y="3212976"/>
            <a:ext cx="4926361" cy="303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64086" y="2966148"/>
                <a:ext cx="3703265" cy="3262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Для </a:t>
                </a:r>
                <a:r>
                  <a:rPr lang="ru-RU" dirty="0"/>
                  <a:t>кривой безразличия характерно то, что полезность любых двух альтернатив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ru-RU" b="1" i="1">
                        <a:latin typeface="Cambria Math"/>
                      </a:rPr>
                      <m:t>∊</m:t>
                    </m:r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, лежащих на одной такой кривой, одинакова. На рисунке </a:t>
                </a:r>
                <a:r>
                  <a:rPr lang="ru-RU" dirty="0" smtClean="0"/>
                  <a:t>для четырёх альтернатив показано</a:t>
                </a:r>
                <a:r>
                  <a:rPr lang="ru-RU" dirty="0"/>
                  <a:t>, что полезность альтернатив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ru-RU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ru-RU" b="1" i="1" smtClean="0">
                        <a:latin typeface="Cambria Math"/>
                      </a:rPr>
                      <m:t>и 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1" dirty="0"/>
                  <a:t> </a:t>
                </a:r>
                <a:r>
                  <a:rPr lang="ru-RU" dirty="0" smtClean="0"/>
                  <a:t>  </a:t>
                </a:r>
                <a:r>
                  <a:rPr lang="ru-RU" dirty="0"/>
                  <a:t>выше, чем полезность альтернатив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 и </m:t>
                    </m:r>
                    <m:r>
                      <a:rPr lang="en-US" b="1" i="1">
                        <a:latin typeface="Cambria Math"/>
                      </a:rPr>
                      <m:t>𝒚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: </a:t>
                </a:r>
                <a:endParaRPr lang="en-US" dirty="0" smtClean="0"/>
              </a:p>
              <a:p>
                <a:endParaRPr lang="ru-RU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/>
                        </a:rPr>
                        <m:t>{</m:t>
                      </m:r>
                      <m:r>
                        <a:rPr lang="en-US" b="1" i="1" smtClean="0">
                          <a:latin typeface="Cambria Math"/>
                        </a:rPr>
                        <m:t>𝑼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𝑼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}&gt;{</m:t>
                      </m:r>
                      <m:r>
                        <a:rPr lang="en-US" b="1" i="1" smtClean="0">
                          <a:latin typeface="Cambria Math"/>
                        </a:rPr>
                        <m:t>𝑼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6" y="2966148"/>
                <a:ext cx="3703265" cy="3262432"/>
              </a:xfrm>
              <a:prstGeom prst="rect">
                <a:avLst/>
              </a:prstGeom>
              <a:blipFill rotWithShape="1">
                <a:blip r:embed="rId3"/>
                <a:stretch>
                  <a:fillRect l="-1483" t="-935" b="-1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23628" y="616530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Кривые безразличия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6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Аксиомы </a:t>
            </a:r>
            <a:r>
              <a:rPr lang="ru-RU" dirty="0"/>
              <a:t>существования функции полезности альтернатив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204864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Аксиома </a:t>
            </a:r>
            <a:r>
              <a:rPr lang="ru-RU" sz="2400" dirty="0"/>
              <a:t>1</a:t>
            </a:r>
            <a:r>
              <a:rPr lang="ru-RU" sz="2400" i="1" dirty="0"/>
              <a:t>.</a:t>
            </a:r>
            <a:r>
              <a:rPr lang="ru-RU" sz="2400" dirty="0"/>
              <a:t> Аксиома сравнимости (полноты</a:t>
            </a:r>
            <a:r>
              <a:rPr lang="ru-RU" sz="2400" dirty="0" smtClean="0"/>
              <a:t>).</a:t>
            </a:r>
          </a:p>
          <a:p>
            <a:endParaRPr lang="ru-RU" sz="2400" dirty="0" smtClean="0"/>
          </a:p>
          <a:p>
            <a:r>
              <a:rPr lang="ru-RU" sz="2400" i="1" dirty="0"/>
              <a:t>Аксиома 2.</a:t>
            </a:r>
            <a:r>
              <a:rPr lang="ru-RU" sz="2400" dirty="0"/>
              <a:t> Аксиома транзитивности (состоятельности</a:t>
            </a:r>
            <a:r>
              <a:rPr lang="ru-RU" sz="2400" dirty="0" smtClean="0"/>
              <a:t>).</a:t>
            </a:r>
          </a:p>
          <a:p>
            <a:r>
              <a:rPr lang="ru-RU" sz="2400" dirty="0"/>
              <a:t> </a:t>
            </a:r>
            <a:endParaRPr lang="ru-RU" sz="2400" dirty="0" smtClean="0"/>
          </a:p>
          <a:p>
            <a:r>
              <a:rPr lang="ru-RU" sz="2400" i="1" dirty="0"/>
              <a:t>Аксиома 3.</a:t>
            </a:r>
            <a:r>
              <a:rPr lang="ru-RU" sz="2400" dirty="0"/>
              <a:t> Аксиома сильной независимости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i="1" dirty="0"/>
              <a:t>Аксиома 4.</a:t>
            </a:r>
            <a:r>
              <a:rPr lang="ru-RU" sz="2400" dirty="0"/>
              <a:t> Аксиома измеримости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7445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Аксиома сравнимости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844824"/>
            <a:ext cx="864096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i="1" dirty="0"/>
              <a:t>Аксиома </a:t>
            </a:r>
            <a:r>
              <a:rPr lang="ru-RU" sz="2000" dirty="0"/>
              <a:t>1</a:t>
            </a:r>
            <a:r>
              <a:rPr lang="ru-RU" sz="2000" i="1" dirty="0"/>
              <a:t>.</a:t>
            </a:r>
            <a:r>
              <a:rPr lang="ru-RU" sz="2000" dirty="0"/>
              <a:t> Аксиома сравнимости (полноты).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ru-RU" sz="2000" dirty="0" smtClean="0"/>
              <a:t>Для </a:t>
            </a:r>
            <a:r>
              <a:rPr lang="ru-RU" sz="2000" dirty="0"/>
              <a:t>всего </a:t>
            </a:r>
            <a:r>
              <a:rPr lang="ru-RU" sz="2000" dirty="0" smtClean="0"/>
              <a:t>множества</a:t>
            </a:r>
            <a:r>
              <a:rPr lang="ru-RU" sz="2000" dirty="0"/>
              <a:t>  неопределенных альтернатив </a:t>
            </a:r>
            <a:r>
              <a:rPr lang="ru-RU" sz="2000" dirty="0" smtClean="0"/>
              <a:t>и возможных исходов </a:t>
            </a:r>
            <a:r>
              <a:rPr lang="ru-RU" sz="2000" dirty="0"/>
              <a:t>индивид может сказать, что либо </a:t>
            </a:r>
            <a:r>
              <a:rPr lang="ru-RU" sz="2000" b="1" dirty="0"/>
              <a:t>исход</a:t>
            </a:r>
            <a:r>
              <a:rPr lang="ru-RU" sz="2000" dirty="0"/>
              <a:t> </a:t>
            </a:r>
            <a:r>
              <a:rPr lang="ru-RU" sz="2000" b="1" i="1" dirty="0" smtClean="0"/>
              <a:t>х</a:t>
            </a:r>
            <a:r>
              <a:rPr lang="ru-RU" sz="2000" i="1" dirty="0" smtClean="0"/>
              <a:t> </a:t>
            </a:r>
            <a:r>
              <a:rPr lang="ru-RU" sz="2000" dirty="0" smtClean="0"/>
              <a:t>предпочтительнее </a:t>
            </a:r>
            <a:r>
              <a:rPr lang="ru-RU" sz="2000" b="1" dirty="0" smtClean="0"/>
              <a:t>исхода</a:t>
            </a:r>
            <a:r>
              <a:rPr lang="ru-RU" sz="2000" dirty="0"/>
              <a:t> </a:t>
            </a:r>
            <a:r>
              <a:rPr lang="ru-RU" sz="2000" b="1" i="1" dirty="0"/>
              <a:t>у</a:t>
            </a:r>
            <a:r>
              <a:rPr lang="ru-RU" sz="2000" i="1" dirty="0"/>
              <a:t> </a:t>
            </a:r>
            <a:r>
              <a:rPr lang="en-US" sz="2000" b="1" dirty="0" smtClean="0"/>
              <a:t>:  </a:t>
            </a:r>
            <a:r>
              <a:rPr lang="ru-RU" sz="2000" b="1" i="1" dirty="0" smtClean="0"/>
              <a:t>х</a:t>
            </a:r>
            <a:r>
              <a:rPr lang="ru-RU" sz="2000" b="1" i="1" dirty="0"/>
              <a:t> </a:t>
            </a:r>
            <a:r>
              <a:rPr lang="ru-RU" sz="2000" b="1" i="1" dirty="0" smtClean="0">
                <a:latin typeface="Cambria Math"/>
                <a:ea typeface="Cambria Math"/>
              </a:rPr>
              <a:t>≻</a:t>
            </a:r>
            <a:r>
              <a:rPr lang="ru-RU" sz="2000" b="1" i="1" dirty="0"/>
              <a:t> </a:t>
            </a:r>
            <a:r>
              <a:rPr lang="ru-RU" sz="2000" b="1" i="1" dirty="0" smtClean="0"/>
              <a:t>у</a:t>
            </a:r>
            <a:r>
              <a:rPr lang="ru-RU" sz="2000" i="1" dirty="0" smtClean="0"/>
              <a:t>,</a:t>
            </a:r>
            <a:r>
              <a:rPr lang="ru-RU" sz="2000" dirty="0"/>
              <a:t> либо </a:t>
            </a:r>
            <a:r>
              <a:rPr lang="ru-RU" sz="2000" b="1" i="1" dirty="0"/>
              <a:t>у </a:t>
            </a:r>
            <a:r>
              <a:rPr lang="ru-RU" sz="2000" b="1" i="1" dirty="0" smtClean="0">
                <a:latin typeface="Cambria Math"/>
                <a:ea typeface="Cambria Math"/>
              </a:rPr>
              <a:t>≻</a:t>
            </a:r>
            <a:r>
              <a:rPr lang="ru-RU" sz="2000" b="1" i="1" dirty="0"/>
              <a:t> х</a:t>
            </a:r>
            <a:r>
              <a:rPr lang="ru-RU" sz="2000" i="1" dirty="0"/>
              <a:t>,</a:t>
            </a:r>
            <a:r>
              <a:rPr lang="ru-RU" sz="2000" dirty="0"/>
              <a:t> либо индивид безразличен в отноше­нии к выбору между </a:t>
            </a:r>
            <a:r>
              <a:rPr lang="ru-RU" sz="2000" b="1" i="1" dirty="0"/>
              <a:t>х</a:t>
            </a:r>
            <a:r>
              <a:rPr lang="ru-RU" sz="2000" dirty="0"/>
              <a:t> и </a:t>
            </a:r>
            <a:r>
              <a:rPr lang="ru-RU" sz="2000" b="1" i="1" dirty="0" smtClean="0"/>
              <a:t>у</a:t>
            </a:r>
            <a:r>
              <a:rPr lang="en-US" sz="2000" b="1" i="1" dirty="0" smtClean="0"/>
              <a:t> :</a:t>
            </a:r>
            <a:r>
              <a:rPr lang="ru-RU" sz="2000" i="1" dirty="0"/>
              <a:t> </a:t>
            </a:r>
            <a:r>
              <a:rPr lang="en-US" sz="2000" i="1" dirty="0" smtClean="0"/>
              <a:t> </a:t>
            </a:r>
            <a:r>
              <a:rPr lang="ru-RU" sz="2000" b="1" i="1" dirty="0" smtClean="0"/>
              <a:t>х</a:t>
            </a:r>
            <a:r>
              <a:rPr lang="ru-RU" sz="2000" b="1" i="1" dirty="0" smtClean="0">
                <a:latin typeface="Cambria Math"/>
                <a:ea typeface="Cambria Math"/>
              </a:rPr>
              <a:t>~</a:t>
            </a:r>
            <a:r>
              <a:rPr lang="ru-RU" sz="2000" b="1" dirty="0"/>
              <a:t>  </a:t>
            </a:r>
            <a:r>
              <a:rPr lang="ru-RU" sz="2000" b="1" i="1" dirty="0" smtClean="0"/>
              <a:t>у</a:t>
            </a:r>
            <a:r>
              <a:rPr lang="ru-RU" sz="2000" i="1" dirty="0" smtClean="0"/>
              <a:t>.</a:t>
            </a:r>
            <a:r>
              <a:rPr lang="ru-RU" sz="2000" dirty="0"/>
              <a:t> 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70128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Аксиома транзитивности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i="1" dirty="0"/>
              <a:t>Аксиома 2.</a:t>
            </a:r>
            <a:r>
              <a:rPr lang="ru-RU" sz="2000" dirty="0"/>
              <a:t> Аксиома транзитивности (состоятельности). Если </a:t>
            </a:r>
            <a:r>
              <a:rPr lang="ru-RU" sz="2000" b="1" i="1" dirty="0" smtClean="0"/>
              <a:t>х</a:t>
            </a:r>
            <a:r>
              <a:rPr lang="ru-RU" sz="2000" b="1" i="1" dirty="0" smtClean="0">
                <a:latin typeface="Cambria Math"/>
                <a:ea typeface="Cambria Math"/>
              </a:rPr>
              <a:t>≻</a:t>
            </a:r>
            <a:r>
              <a:rPr lang="ru-RU" sz="2000" b="1" dirty="0"/>
              <a:t> </a:t>
            </a:r>
            <a:r>
              <a:rPr lang="ru-RU" sz="2000" b="1" i="1" dirty="0" smtClean="0"/>
              <a:t>у</a:t>
            </a:r>
            <a:r>
              <a:rPr lang="ru-RU" sz="2000" dirty="0"/>
              <a:t> </a:t>
            </a:r>
            <a:r>
              <a:rPr lang="ru-RU" sz="2000" dirty="0" smtClean="0"/>
              <a:t>  и</a:t>
            </a:r>
            <a:r>
              <a:rPr lang="ru-RU" sz="2000" dirty="0"/>
              <a:t> </a:t>
            </a:r>
            <a:r>
              <a:rPr lang="ru-RU" sz="2000" dirty="0" smtClean="0"/>
              <a:t>   </a:t>
            </a:r>
            <a:r>
              <a:rPr lang="ru-RU" sz="2000" b="1" i="1" dirty="0" smtClean="0"/>
              <a:t>у</a:t>
            </a:r>
            <a:r>
              <a:rPr lang="ru-RU" sz="2000" b="1" dirty="0"/>
              <a:t> </a:t>
            </a:r>
            <a:r>
              <a:rPr lang="ru-RU" sz="2000" b="1" dirty="0" smtClean="0">
                <a:latin typeface="Cambria Math"/>
                <a:ea typeface="Cambria Math"/>
              </a:rPr>
              <a:t>≻</a:t>
            </a:r>
            <a:r>
              <a:rPr lang="ru-RU" sz="2000" b="1" dirty="0" smtClean="0"/>
              <a:t>z</a:t>
            </a:r>
            <a:r>
              <a:rPr lang="ru-RU" sz="2000" dirty="0"/>
              <a:t>, </a:t>
            </a:r>
            <a:r>
              <a:rPr lang="ru-RU" sz="2000" dirty="0" smtClean="0"/>
              <a:t> то</a:t>
            </a:r>
            <a:r>
              <a:rPr lang="ru-RU" sz="2000" dirty="0"/>
              <a:t> </a:t>
            </a:r>
            <a:r>
              <a:rPr lang="ru-RU" sz="2000" dirty="0" smtClean="0"/>
              <a:t>  </a:t>
            </a:r>
            <a:r>
              <a:rPr lang="ru-RU" sz="2000" b="1" i="1" dirty="0" smtClean="0"/>
              <a:t>х </a:t>
            </a:r>
            <a:r>
              <a:rPr lang="ru-RU" sz="2000" b="1" dirty="0" smtClean="0">
                <a:latin typeface="Cambria Math"/>
                <a:ea typeface="Cambria Math"/>
              </a:rPr>
              <a:t>≻</a:t>
            </a:r>
            <a:r>
              <a:rPr lang="ru-RU" sz="2000" b="1" dirty="0" smtClean="0"/>
              <a:t>z</a:t>
            </a:r>
            <a:r>
              <a:rPr lang="ru-RU" sz="2000" b="1" dirty="0"/>
              <a:t>.</a:t>
            </a:r>
            <a:r>
              <a:rPr lang="ru-RU" sz="2000" dirty="0"/>
              <a:t> </a:t>
            </a:r>
            <a:r>
              <a:rPr lang="ru-RU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Если</a:t>
            </a:r>
            <a:r>
              <a:rPr lang="ru-RU" sz="2000" dirty="0"/>
              <a:t> </a:t>
            </a:r>
            <a:r>
              <a:rPr lang="ru-RU" sz="2000" b="1" i="1" dirty="0" smtClean="0"/>
              <a:t>х</a:t>
            </a:r>
            <a:r>
              <a:rPr lang="ru-RU" sz="2000" b="1" i="1" dirty="0" smtClean="0">
                <a:latin typeface="Cambria Math"/>
                <a:ea typeface="Cambria Math"/>
              </a:rPr>
              <a:t>~</a:t>
            </a:r>
            <a:r>
              <a:rPr lang="ru-RU" sz="2000" b="1" dirty="0"/>
              <a:t> </a:t>
            </a:r>
            <a:r>
              <a:rPr lang="ru-RU" sz="2000" b="1" i="1" dirty="0" smtClean="0"/>
              <a:t>у</a:t>
            </a:r>
            <a:r>
              <a:rPr lang="ru-RU" sz="2000" dirty="0"/>
              <a:t> </a:t>
            </a:r>
            <a:r>
              <a:rPr lang="ru-RU" sz="2000" dirty="0" smtClean="0"/>
              <a:t>  и</a:t>
            </a:r>
            <a:r>
              <a:rPr lang="ru-RU" sz="2000" dirty="0"/>
              <a:t> </a:t>
            </a:r>
            <a:r>
              <a:rPr lang="ru-RU" sz="2000" dirty="0" smtClean="0"/>
              <a:t>   </a:t>
            </a:r>
            <a:r>
              <a:rPr lang="ru-RU" sz="2000" b="1" i="1" dirty="0" smtClean="0"/>
              <a:t>у</a:t>
            </a:r>
            <a:r>
              <a:rPr lang="ru-RU" sz="2000" b="1" dirty="0"/>
              <a:t> </a:t>
            </a:r>
            <a:r>
              <a:rPr lang="ru-RU" sz="2000" b="1" dirty="0" smtClean="0">
                <a:latin typeface="Cambria Math"/>
                <a:ea typeface="Cambria Math"/>
              </a:rPr>
              <a:t>~</a:t>
            </a:r>
            <a:r>
              <a:rPr lang="ru-RU" sz="2000" b="1" dirty="0"/>
              <a:t> z</a:t>
            </a:r>
            <a:r>
              <a:rPr lang="ru-RU" sz="2000" dirty="0"/>
              <a:t>, то </a:t>
            </a:r>
            <a:r>
              <a:rPr lang="ru-RU" sz="2000" dirty="0" smtClean="0"/>
              <a:t> </a:t>
            </a:r>
            <a:r>
              <a:rPr lang="ru-RU" sz="2000" b="1" i="1" dirty="0" smtClean="0"/>
              <a:t>х</a:t>
            </a:r>
            <a:r>
              <a:rPr lang="ru-RU" sz="2000" b="1" i="1" dirty="0"/>
              <a:t> </a:t>
            </a:r>
            <a:r>
              <a:rPr lang="ru-RU" sz="2000" b="1" i="1" dirty="0" smtClean="0">
                <a:latin typeface="Cambria Math"/>
                <a:ea typeface="Cambria Math"/>
              </a:rPr>
              <a:t>~</a:t>
            </a:r>
            <a:r>
              <a:rPr lang="ru-RU" sz="2000" b="1" dirty="0"/>
              <a:t> </a:t>
            </a:r>
            <a:r>
              <a:rPr lang="ru-RU" sz="2000" b="1" i="1" dirty="0"/>
              <a:t>z</a:t>
            </a:r>
            <a:r>
              <a:rPr lang="ru-RU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330287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7353</TotalTime>
  <Words>4676</Words>
  <Application>Microsoft Office PowerPoint</Application>
  <PresentationFormat>Экран (4:3)</PresentationFormat>
  <Paragraphs>908</Paragraphs>
  <Slides>41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3" baseType="lpstr">
      <vt:lpstr>ТемаФДО2016</vt:lpstr>
      <vt:lpstr>Формула</vt:lpstr>
      <vt:lpstr>Теория принятия решений</vt:lpstr>
      <vt:lpstr> Цель вебинара</vt:lpstr>
      <vt:lpstr> Задачи вебинара </vt:lpstr>
      <vt:lpstr>Аксиоматический подход в задачах принятия решений</vt:lpstr>
      <vt:lpstr>Понятие функции полезности</vt:lpstr>
      <vt:lpstr>Кривая безразличия</vt:lpstr>
      <vt:lpstr>Аксиомы существования функции полезности альтернатив</vt:lpstr>
      <vt:lpstr>Аксиома сравнимости</vt:lpstr>
      <vt:lpstr>Аксиома транзитивности</vt:lpstr>
      <vt:lpstr>Аксиома независимости</vt:lpstr>
      <vt:lpstr>Пример игры (лотереи)</vt:lpstr>
      <vt:lpstr>Аксиома измеримости</vt:lpstr>
      <vt:lpstr>Выбор при независимости альтернатив по полезности</vt:lpstr>
      <vt:lpstr>Выбор при независимости альтернатив по полезности</vt:lpstr>
      <vt:lpstr>Дерево решений</vt:lpstr>
      <vt:lpstr>Дерево решений</vt:lpstr>
      <vt:lpstr>Функция полезности альтернативы</vt:lpstr>
      <vt:lpstr>Пример</vt:lpstr>
      <vt:lpstr>Взаимная независимость критериев</vt:lpstr>
      <vt:lpstr>Границы оценки критериев</vt:lpstr>
      <vt:lpstr>Построение функции полезности по критерию  k_1 </vt:lpstr>
      <vt:lpstr>Построение функций полезности по критериям  k_2 и k_3</vt:lpstr>
      <vt:lpstr>Определение весовых коэффициентов критериев</vt:lpstr>
      <vt:lpstr>Расчёт весовых коэффициентов критериев</vt:lpstr>
      <vt:lpstr>Расчёт весовых коэффициентов критериев</vt:lpstr>
      <vt:lpstr>Оценка и выбор решения</vt:lpstr>
      <vt:lpstr>Функции выбора C(X)</vt:lpstr>
      <vt:lpstr>Выбор с учетом числа доминирующих критериев</vt:lpstr>
      <vt:lpstr>Функция выбора C^k (X)</vt:lpstr>
      <vt:lpstr>Пример</vt:lpstr>
      <vt:lpstr>Решение</vt:lpstr>
      <vt:lpstr>Задание</vt:lpstr>
      <vt:lpstr>Подсказки к заданию</vt:lpstr>
      <vt:lpstr>Ответ</vt:lpstr>
      <vt:lpstr>Выбор по методу идеальной точки</vt:lpstr>
      <vt:lpstr>Функция выбора C^I (X)</vt:lpstr>
      <vt:lpstr>Пример</vt:lpstr>
      <vt:lpstr>Пример</vt:lpstr>
      <vt:lpstr>Таблицы принятия решений</vt:lpstr>
      <vt:lpstr>Тема 4: Однокритериальные ЗПР в условиях риска и неопределенности 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tlp</cp:lastModifiedBy>
  <cp:revision>547</cp:revision>
  <dcterms:created xsi:type="dcterms:W3CDTF">2017-01-25T04:02:20Z</dcterms:created>
  <dcterms:modified xsi:type="dcterms:W3CDTF">2019-04-24T09:41:40Z</dcterms:modified>
</cp:coreProperties>
</file>