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6"/>
  </p:notesMasterIdLst>
  <p:sldIdLst>
    <p:sldId id="256" r:id="rId2"/>
    <p:sldId id="258" r:id="rId3"/>
    <p:sldId id="259" r:id="rId4"/>
    <p:sldId id="341" r:id="rId5"/>
    <p:sldId id="369" r:id="rId6"/>
    <p:sldId id="374" r:id="rId7"/>
    <p:sldId id="375" r:id="rId8"/>
    <p:sldId id="376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70" r:id="rId17"/>
    <p:sldId id="371" r:id="rId18"/>
    <p:sldId id="351" r:id="rId19"/>
    <p:sldId id="352" r:id="rId20"/>
    <p:sldId id="355" r:id="rId21"/>
    <p:sldId id="356" r:id="rId22"/>
    <p:sldId id="354" r:id="rId23"/>
    <p:sldId id="357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42" r:id="rId34"/>
    <p:sldId id="308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40840C7-5D8E-4F40-8B33-22EEA50DB235}">
          <p14:sldIdLst>
            <p14:sldId id="256"/>
            <p14:sldId id="258"/>
            <p14:sldId id="259"/>
            <p14:sldId id="341"/>
            <p14:sldId id="369"/>
            <p14:sldId id="374"/>
            <p14:sldId id="375"/>
            <p14:sldId id="376"/>
            <p14:sldId id="344"/>
            <p14:sldId id="345"/>
            <p14:sldId id="346"/>
            <p14:sldId id="347"/>
            <p14:sldId id="348"/>
            <p14:sldId id="349"/>
            <p14:sldId id="350"/>
            <p14:sldId id="370"/>
            <p14:sldId id="371"/>
            <p14:sldId id="351"/>
            <p14:sldId id="352"/>
            <p14:sldId id="355"/>
            <p14:sldId id="356"/>
            <p14:sldId id="354"/>
            <p14:sldId id="357"/>
            <p14:sldId id="359"/>
            <p14:sldId id="360"/>
            <p14:sldId id="361"/>
            <p14:sldId id="362"/>
            <p14:sldId id="363"/>
          </p14:sldIdLst>
        </p14:section>
        <p14:section name="Раздел без заголовка" id="{F90C587A-2BB8-43D4-8B05-EAB1976BEA54}">
          <p14:sldIdLst>
            <p14:sldId id="364"/>
            <p14:sldId id="365"/>
            <p14:sldId id="366"/>
            <p14:sldId id="367"/>
            <p14:sldId id="342"/>
            <p14:sldId id="30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7459" autoAdjust="0"/>
  </p:normalViewPr>
  <p:slideViewPr>
    <p:cSldViewPr>
      <p:cViewPr>
        <p:scale>
          <a:sx n="100" d="100"/>
          <a:sy n="100" d="100"/>
        </p:scale>
        <p:origin x="-270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30.wmf"/><Relationship Id="rId18" Type="http://schemas.openxmlformats.org/officeDocument/2006/relationships/image" Target="../media/image3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12" Type="http://schemas.openxmlformats.org/officeDocument/2006/relationships/image" Target="../media/image29.wmf"/><Relationship Id="rId17" Type="http://schemas.openxmlformats.org/officeDocument/2006/relationships/image" Target="../media/image34.wmf"/><Relationship Id="rId2" Type="http://schemas.openxmlformats.org/officeDocument/2006/relationships/image" Target="../media/image19.wmf"/><Relationship Id="rId16" Type="http://schemas.openxmlformats.org/officeDocument/2006/relationships/image" Target="../media/image33.wmf"/><Relationship Id="rId20" Type="http://schemas.openxmlformats.org/officeDocument/2006/relationships/image" Target="../media/image37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5" Type="http://schemas.openxmlformats.org/officeDocument/2006/relationships/image" Target="../media/image22.wmf"/><Relationship Id="rId15" Type="http://schemas.openxmlformats.org/officeDocument/2006/relationships/image" Target="../media/image32.wmf"/><Relationship Id="rId10" Type="http://schemas.openxmlformats.org/officeDocument/2006/relationships/image" Target="../media/image27.wmf"/><Relationship Id="rId19" Type="http://schemas.openxmlformats.org/officeDocument/2006/relationships/image" Target="../media/image36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Relationship Id="rId14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6281D-DA5E-4FFD-8282-E25003C98A9B}" type="datetimeFigureOut">
              <a:rPr lang="ru-RU" smtClean="0"/>
              <a:pPr/>
              <a:t>15.05.2019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87E60-1EAA-4FB4-BB34-63D39609B9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597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87E60-1EAA-4FB4-BB34-63D39609B9DA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264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021388"/>
            <a:ext cx="9144000" cy="836612"/>
          </a:xfrm>
          <a:prstGeom prst="rect">
            <a:avLst/>
          </a:prstGeom>
          <a:gradFill flip="none" rotWithShape="1">
            <a:lin ang="16200000" scaled="0"/>
            <a:tileRect/>
          </a:gra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8363"/>
            <a:ext cx="187166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021388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Documents and Settings\kia\Рабочий стол\Безимени-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38138"/>
            <a:ext cx="22669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5816" y="1844824"/>
            <a:ext cx="5904656" cy="1584176"/>
          </a:xfrm>
        </p:spPr>
        <p:txBody>
          <a:bodyPr/>
          <a:lstStyle>
            <a:lvl1pPr algn="l">
              <a:defRPr sz="3800" b="1">
                <a:solidFill>
                  <a:srgbClr val="1F50A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600599"/>
            <a:ext cx="5904656" cy="692497"/>
          </a:xfrm>
        </p:spPr>
        <p:txBody>
          <a:bodyPr/>
          <a:lstStyle>
            <a:lvl1pPr marL="0" indent="0" algn="l">
              <a:buNone/>
              <a:defRPr b="1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3"/>
          </p:nvPr>
        </p:nvSpPr>
        <p:spPr>
          <a:xfrm>
            <a:off x="4572000" y="4581525"/>
            <a:ext cx="4248472" cy="576263"/>
          </a:xfrm>
        </p:spPr>
        <p:txBody>
          <a:bodyPr/>
          <a:lstStyle>
            <a:lvl1pPr algn="r">
              <a:buFontTx/>
              <a:buNone/>
              <a:tabLst>
                <a:tab pos="3676650" algn="l"/>
              </a:tabLst>
              <a:defRPr sz="3000" b="1">
                <a:solidFill>
                  <a:srgbClr val="1F50A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20730CF7-F40A-438E-8F22-589434FE3FC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352" y="6165304"/>
            <a:ext cx="1426346" cy="5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4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_с объектом_без_низ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D:\test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2" descr="D:\test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D:\test\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D:\test\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433822"/>
            <a:ext cx="8229600" cy="585269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7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8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0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04270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4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316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Скругленный прямоугольник 8"/>
          <p:cNvSpPr/>
          <p:nvPr/>
        </p:nvSpPr>
        <p:spPr>
          <a:xfrm>
            <a:off x="468313" y="260350"/>
            <a:ext cx="3024187" cy="1081088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FontTx/>
              <a:buBlip>
                <a:blip r:embed="rId8"/>
              </a:buBlip>
              <a:defRPr sz="3200"/>
            </a:lvl1pPr>
            <a:lvl2pPr>
              <a:buSzPct val="90000"/>
              <a:buFontTx/>
              <a:buBlip>
                <a:blip r:embed="rId9"/>
              </a:buBlip>
              <a:defRPr sz="2800"/>
            </a:lvl2pPr>
            <a:lvl3pPr>
              <a:buSzPct val="90000"/>
              <a:buFontTx/>
              <a:buBlip>
                <a:blip r:embed="rId10"/>
              </a:buBlip>
              <a:defRPr sz="2400"/>
            </a:lvl3pPr>
            <a:lvl4pPr>
              <a:buSzPct val="90000"/>
              <a:buFontTx/>
              <a:buBlip>
                <a:blip r:embed="rId11"/>
              </a:buBlip>
              <a:defRPr sz="2000"/>
            </a:lvl4pPr>
            <a:lvl5pPr>
              <a:buSzPct val="80000"/>
              <a:buFontTx/>
              <a:buBlip>
                <a:blip r:embed="rId9"/>
              </a:buBlip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idx="13"/>
          </p:nvPr>
        </p:nvSpPr>
        <p:spPr>
          <a:xfrm>
            <a:off x="539552" y="310976"/>
            <a:ext cx="2880320" cy="957783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41396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F50A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b="1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62687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вертикальный текст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reeform 7"/>
          <p:cNvSpPr/>
          <p:nvPr/>
        </p:nvSpPr>
        <p:spPr bwMode="gray">
          <a:xfrm>
            <a:off x="0" y="0"/>
            <a:ext cx="9150350" cy="1281113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Freeform 8"/>
          <p:cNvSpPr/>
          <p:nvPr/>
        </p:nvSpPr>
        <p:spPr bwMode="invGray">
          <a:xfrm>
            <a:off x="0" y="-1588"/>
            <a:ext cx="9144000" cy="1093788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FontTx/>
              <a:buBlip>
                <a:blip r:embed="rId9"/>
              </a:buBlip>
              <a:defRPr/>
            </a:lvl1pPr>
            <a:lvl2pPr>
              <a:buSzPct val="90000"/>
              <a:buFontTx/>
              <a:buBlip>
                <a:blip r:embed="rId10"/>
              </a:buBlip>
              <a:defRPr/>
            </a:lvl2pPr>
            <a:lvl3pPr>
              <a:buSzPct val="90000"/>
              <a:buFontTx/>
              <a:buBlip>
                <a:blip r:embed="rId11"/>
              </a:buBlip>
              <a:defRPr/>
            </a:lvl3pPr>
            <a:lvl4pPr>
              <a:buSzPct val="90000"/>
              <a:buFontTx/>
              <a:buBlip>
                <a:blip r:embed="rId12"/>
              </a:buBlip>
              <a:defRPr/>
            </a:lvl4pPr>
            <a:lvl5pPr>
              <a:buSzPct val="80000"/>
              <a:buFontTx/>
              <a:buBlip>
                <a:blip r:embed="rId10"/>
              </a:buBlip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4080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ертикальный заголовок и текст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 rot="5400000">
            <a:off x="-3321843" y="3321843"/>
            <a:ext cx="6858000" cy="214313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 rot="5400000">
            <a:off x="-1437481" y="5069681"/>
            <a:ext cx="3101975" cy="2778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0" r="46507"/>
          <a:stretch>
            <a:fillRect/>
          </a:stretch>
        </p:blipFill>
        <p:spPr bwMode="auto">
          <a:xfrm>
            <a:off x="-1588" y="250825"/>
            <a:ext cx="215901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 rot="5400000">
            <a:off x="5004594" y="2709068"/>
            <a:ext cx="6884988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rot="5400000">
            <a:off x="4298156" y="3415506"/>
            <a:ext cx="6884988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5373688"/>
            <a:ext cx="1222375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Заголовок 1"/>
          <p:cNvSpPr txBox="1">
            <a:spLocks/>
          </p:cNvSpPr>
          <p:nvPr/>
        </p:nvSpPr>
        <p:spPr bwMode="auto">
          <a:xfrm rot="5400000">
            <a:off x="5984876" y="2330450"/>
            <a:ext cx="487045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eaLnBrk="0" hangingPunct="0">
              <a:defRPr/>
            </a:pPr>
            <a:r>
              <a:rPr lang="ru-RU" dirty="0">
                <a:latin typeface="+mj-lt"/>
                <a:ea typeface="+mj-ea"/>
                <a:cs typeface="+mj-cs"/>
              </a:rPr>
              <a:t>Образец заголовка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5400000">
            <a:off x="-3222625" y="3429000"/>
            <a:ext cx="6886576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buFontTx/>
              <a:buBlip>
                <a:blip r:embed="rId9"/>
              </a:buBlip>
              <a:defRPr/>
            </a:lvl1pPr>
            <a:lvl2pPr>
              <a:buSzPct val="90000"/>
              <a:buFontTx/>
              <a:buBlip>
                <a:blip r:embed="rId10"/>
              </a:buBlip>
              <a:defRPr/>
            </a:lvl2pPr>
            <a:lvl3pPr>
              <a:buFontTx/>
              <a:buBlip>
                <a:blip r:embed="rId11"/>
              </a:buBlip>
              <a:defRPr/>
            </a:lvl3pPr>
            <a:lvl4pPr>
              <a:buSzPct val="90000"/>
              <a:buFontTx/>
              <a:buBlip>
                <a:blip r:embed="rId12"/>
              </a:buBlip>
              <a:defRPr/>
            </a:lvl4pPr>
            <a:lvl5pPr>
              <a:buSzPct val="80000"/>
              <a:buFontTx/>
              <a:buBlip>
                <a:blip r:embed="rId10"/>
              </a:buBlip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D4863-080A-4F87-95DB-9A6F55DC6560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849201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A463E-F88B-4BFC-A3F0-92258F41AD1B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345449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/>
          <p:cNvSpPr>
            <a:spLocks/>
          </p:cNvSpPr>
          <p:nvPr/>
        </p:nvSpPr>
        <p:spPr bwMode="auto">
          <a:xfrm>
            <a:off x="-11113" y="-7938"/>
            <a:ext cx="9166226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6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4A624-8A82-4438-BAF3-9D34A0192E9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089066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9657C-E66F-4E15-BD52-D781C04D44A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221231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341D5-3CB1-4854-A208-04CA5E4DC37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56034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роткий список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8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9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1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2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58066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B1A21-2167-49A3-AA6C-928EEF24B28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963285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603EB-B508-494D-8C7A-8B996B500221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91583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7E7C4-169F-4C11-8950-86A07714BD88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61828525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879725" y="645318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0763" y="6453188"/>
            <a:ext cx="53975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85FC0-4CA6-456E-8636-B18155AA1D0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413424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2879725" y="645318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640763" y="6453188"/>
            <a:ext cx="53975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BC941-648D-4DD2-B606-2F9CF8CD30E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07968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короткий список_без низ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8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1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2242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длинный список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8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SzPct val="90000"/>
              <a:buFontTx/>
              <a:buBlip>
                <a:blip r:embed="rId9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1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9"/>
              </a:buBlip>
              <a:tabLst>
                <a:tab pos="1701800" algn="l"/>
              </a:tabLst>
              <a:defRPr/>
            </a:lvl4pPr>
            <a:lvl5pPr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13258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за внимание!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5508625" y="6602413"/>
            <a:ext cx="304165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074440" y="2893504"/>
            <a:ext cx="6995120" cy="1070992"/>
          </a:xfrm>
        </p:spPr>
        <p:txBody>
          <a:bodyPr/>
          <a:lstStyle>
            <a:lvl1pPr algn="ctr">
              <a:defRPr sz="4400" b="1" i="1" u="none">
                <a:solidFill>
                  <a:srgbClr val="1F50A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98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за внимание_без шапки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508625" y="6602413"/>
            <a:ext cx="304165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074440" y="2643760"/>
            <a:ext cx="6995120" cy="1070992"/>
          </a:xfrm>
        </p:spPr>
        <p:txBody>
          <a:bodyPr/>
          <a:lstStyle>
            <a:lvl1pPr algn="ctr">
              <a:defRPr sz="4400" b="1" i="1" u="none">
                <a:solidFill>
                  <a:srgbClr val="1F50A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90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516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12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кругленный прямоугольник 16"/>
          <p:cNvSpPr/>
          <p:nvPr/>
        </p:nvSpPr>
        <p:spPr>
          <a:xfrm>
            <a:off x="468313" y="1484313"/>
            <a:ext cx="4032250" cy="720725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643438" y="1484313"/>
            <a:ext cx="4032250" cy="720725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9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4" name="Содержимое 2"/>
          <p:cNvSpPr>
            <a:spLocks noGrp="1"/>
          </p:cNvSpPr>
          <p:nvPr>
            <p:ph sz="half" idx="13"/>
          </p:nvPr>
        </p:nvSpPr>
        <p:spPr>
          <a:xfrm>
            <a:off x="457200" y="2420888"/>
            <a:ext cx="4038600" cy="3705275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5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420888"/>
            <a:ext cx="4038600" cy="3705275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552" y="1535113"/>
            <a:ext cx="3888432" cy="639762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Текст 2"/>
          <p:cNvSpPr>
            <a:spLocks noGrp="1"/>
          </p:cNvSpPr>
          <p:nvPr>
            <p:ph type="body" idx="14"/>
          </p:nvPr>
        </p:nvSpPr>
        <p:spPr>
          <a:xfrm>
            <a:off x="4705672" y="1535113"/>
            <a:ext cx="3898776" cy="639762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Дата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5" name="Нижний колонтитул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6" name="Номер слайда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5F959-0018-43E5-B82D-668E650456EA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77372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_с объектом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433822"/>
            <a:ext cx="8229600" cy="585269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8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1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4030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4B2265-591B-44AC-BD85-254EC674A77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25" r:id="rId16"/>
    <p:sldLayoutId id="2147484046" r:id="rId17"/>
    <p:sldLayoutId id="2147484026" r:id="rId18"/>
    <p:sldLayoutId id="2147484027" r:id="rId19"/>
    <p:sldLayoutId id="2147484028" r:id="rId20"/>
    <p:sldLayoutId id="2147484029" r:id="rId21"/>
    <p:sldLayoutId id="2147484047" r:id="rId22"/>
    <p:sldLayoutId id="2147484048" r:id="rId23"/>
    <p:sldLayoutId id="2147484049" r:id="rId2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31.png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3.wmf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4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4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10" Type="http://schemas.openxmlformats.org/officeDocument/2006/relationships/image" Target="../media/image57.wmf"/><Relationship Id="rId4" Type="http://schemas.openxmlformats.org/officeDocument/2006/relationships/image" Target="../media/image52.wmf"/><Relationship Id="rId9" Type="http://schemas.openxmlformats.org/officeDocument/2006/relationships/image" Target="../media/image5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1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5" Type="http://schemas.openxmlformats.org/officeDocument/2006/relationships/image" Target="../media/image460.png"/><Relationship Id="rId4" Type="http://schemas.openxmlformats.org/officeDocument/2006/relationships/image" Target="../media/image6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90.png"/><Relationship Id="rId7" Type="http://schemas.openxmlformats.org/officeDocument/2006/relationships/image" Target="../media/image52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11" Type="http://schemas.openxmlformats.org/officeDocument/2006/relationships/image" Target="../media/image56.png"/><Relationship Id="rId5" Type="http://schemas.openxmlformats.org/officeDocument/2006/relationships/image" Target="../media/image51.png"/><Relationship Id="rId10" Type="http://schemas.openxmlformats.org/officeDocument/2006/relationships/image" Target="../media/image55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image" Target="../media/image70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64.wmf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3" Type="http://schemas.openxmlformats.org/officeDocument/2006/relationships/image" Target="../media/image77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79.png"/><Relationship Id="rId10" Type="http://schemas.openxmlformats.org/officeDocument/2006/relationships/image" Target="../media/image86.png"/><Relationship Id="rId4" Type="http://schemas.openxmlformats.org/officeDocument/2006/relationships/image" Target="../media/image78.png"/><Relationship Id="rId9" Type="http://schemas.openxmlformats.org/officeDocument/2006/relationships/image" Target="../media/image8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128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12" Type="http://schemas.openxmlformats.org/officeDocument/2006/relationships/image" Target="../media/image127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26.png"/><Relationship Id="rId5" Type="http://schemas.openxmlformats.org/officeDocument/2006/relationships/image" Target="../media/image120.png"/><Relationship Id="rId15" Type="http://schemas.openxmlformats.org/officeDocument/2006/relationships/image" Target="../media/image65.emf"/><Relationship Id="rId10" Type="http://schemas.openxmlformats.org/officeDocument/2006/relationships/image" Target="../media/image125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Relationship Id="rId14" Type="http://schemas.openxmlformats.org/officeDocument/2006/relationships/image" Target="../media/image1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35.png"/><Relationship Id="rId7" Type="http://schemas.openxmlformats.org/officeDocument/2006/relationships/image" Target="../media/image142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25.wmf"/><Relationship Id="rId26" Type="http://schemas.openxmlformats.org/officeDocument/2006/relationships/image" Target="../media/image28.wmf"/><Relationship Id="rId39" Type="http://schemas.openxmlformats.org/officeDocument/2006/relationships/oleObject" Target="../embeddings/oleObject20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32.wmf"/><Relationship Id="rId42" Type="http://schemas.openxmlformats.org/officeDocument/2006/relationships/image" Target="../media/image35.wmf"/><Relationship Id="rId47" Type="http://schemas.openxmlformats.org/officeDocument/2006/relationships/oleObject" Target="../embeddings/oleObject26.bin"/><Relationship Id="rId50" Type="http://schemas.openxmlformats.org/officeDocument/2006/relationships/oleObject" Target="../embeddings/oleObject28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3.bin"/><Relationship Id="rId33" Type="http://schemas.openxmlformats.org/officeDocument/2006/relationships/oleObject" Target="../embeddings/oleObject17.bin"/><Relationship Id="rId38" Type="http://schemas.openxmlformats.org/officeDocument/2006/relationships/image" Target="../media/image34.wmf"/><Relationship Id="rId46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29" Type="http://schemas.openxmlformats.org/officeDocument/2006/relationships/oleObject" Target="../embeddings/oleObject15.bin"/><Relationship Id="rId41" Type="http://schemas.openxmlformats.org/officeDocument/2006/relationships/oleObject" Target="../embeddings/oleObject22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27.wmf"/><Relationship Id="rId32" Type="http://schemas.openxmlformats.org/officeDocument/2006/relationships/image" Target="../media/image31.wmf"/><Relationship Id="rId37" Type="http://schemas.openxmlformats.org/officeDocument/2006/relationships/oleObject" Target="../embeddings/oleObject19.bin"/><Relationship Id="rId40" Type="http://schemas.openxmlformats.org/officeDocument/2006/relationships/oleObject" Target="../embeddings/oleObject21.bin"/><Relationship Id="rId45" Type="http://schemas.openxmlformats.org/officeDocument/2006/relationships/image" Target="../media/image36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2.bin"/><Relationship Id="rId28" Type="http://schemas.openxmlformats.org/officeDocument/2006/relationships/image" Target="../media/image29.wmf"/><Relationship Id="rId36" Type="http://schemas.openxmlformats.org/officeDocument/2006/relationships/image" Target="../media/image33.wmf"/><Relationship Id="rId49" Type="http://schemas.openxmlformats.org/officeDocument/2006/relationships/oleObject" Target="../embeddings/oleObject27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6.bin"/><Relationship Id="rId44" Type="http://schemas.openxmlformats.org/officeDocument/2006/relationships/oleObject" Target="../embeddings/oleObject24.bin"/><Relationship Id="rId52" Type="http://schemas.openxmlformats.org/officeDocument/2006/relationships/oleObject" Target="../embeddings/oleObject30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23.wmf"/><Relationship Id="rId22" Type="http://schemas.openxmlformats.org/officeDocument/2006/relationships/oleObject" Target="../embeddings/oleObject11.bin"/><Relationship Id="rId27" Type="http://schemas.openxmlformats.org/officeDocument/2006/relationships/oleObject" Target="../embeddings/oleObject14.bin"/><Relationship Id="rId30" Type="http://schemas.openxmlformats.org/officeDocument/2006/relationships/image" Target="../media/image30.wmf"/><Relationship Id="rId35" Type="http://schemas.openxmlformats.org/officeDocument/2006/relationships/oleObject" Target="../embeddings/oleObject18.bin"/><Relationship Id="rId43" Type="http://schemas.openxmlformats.org/officeDocument/2006/relationships/oleObject" Target="../embeddings/oleObject23.bin"/><Relationship Id="rId48" Type="http://schemas.openxmlformats.org/officeDocument/2006/relationships/image" Target="../media/image37.wmf"/><Relationship Id="rId8" Type="http://schemas.openxmlformats.org/officeDocument/2006/relationships/image" Target="../media/image20.wmf"/><Relationship Id="rId51" Type="http://schemas.openxmlformats.org/officeDocument/2006/relationships/oleObject" Target="../embeddings/oleObject2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3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40.w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71800" y="1124744"/>
            <a:ext cx="5904656" cy="1584176"/>
          </a:xfrm>
        </p:spPr>
        <p:txBody>
          <a:bodyPr/>
          <a:lstStyle/>
          <a:p>
            <a:r>
              <a:rPr lang="ru-RU" dirty="0" smtClean="0"/>
              <a:t>Теория принятия решений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87824" y="2780928"/>
            <a:ext cx="5328592" cy="155203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dirty="0"/>
              <a:t>Однокритериальные ЗПР </a:t>
            </a:r>
            <a:endParaRPr lang="ru-RU" dirty="0" smtClean="0"/>
          </a:p>
          <a:p>
            <a:pPr>
              <a:spcBef>
                <a:spcPts val="0"/>
              </a:spcBef>
            </a:pPr>
            <a:r>
              <a:rPr lang="ru-RU" dirty="0" smtClean="0"/>
              <a:t>в </a:t>
            </a:r>
            <a:r>
              <a:rPr lang="ru-RU" dirty="0"/>
              <a:t>условиях риска и неопределенности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>
          <a:xfrm>
            <a:off x="1043608" y="5013176"/>
            <a:ext cx="7920880" cy="792088"/>
          </a:xfrm>
        </p:spPr>
        <p:txBody>
          <a:bodyPr/>
          <a:lstStyle/>
          <a:p>
            <a:r>
              <a:rPr lang="ru-RU" sz="2400" dirty="0" err="1"/>
              <a:t>Турунтаев</a:t>
            </a:r>
            <a:r>
              <a:rPr lang="ru-RU" sz="2400" dirty="0"/>
              <a:t> Леонид Петрович, к.т.н., доцент кафедры автоматизации обработки информации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84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97768"/>
            <a:ext cx="7272808" cy="1070992"/>
          </a:xfrm>
        </p:spPr>
        <p:txBody>
          <a:bodyPr/>
          <a:lstStyle/>
          <a:p>
            <a:r>
              <a:rPr lang="ru-RU" dirty="0">
                <a:effectLst/>
              </a:rPr>
              <a:t>Критерий </a:t>
            </a:r>
            <a:r>
              <a:rPr lang="ru-RU" dirty="0" smtClean="0">
                <a:effectLst/>
              </a:rPr>
              <a:t>Байеса для качественной шкалы измерения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9512" y="1556792"/>
                <a:ext cx="8784976" cy="1583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Пусть результаты измерения предпочтений альтернатив будут </a:t>
                </a:r>
                <a:r>
                  <a:rPr lang="ru-RU" dirty="0"/>
                  <a:t>представлены в виде матриц парных сравнений </a:t>
                </a:r>
                <a:r>
                  <a:rPr lang="ru-RU" dirty="0" smtClean="0"/>
                  <a:t>в </a:t>
                </a:r>
                <a:r>
                  <a:rPr lang="ru-RU" dirty="0"/>
                  <a:t>каждой ситуации с элементами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1,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</m:acc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— сравниваемые альтернативы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u-RU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;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1,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acc>
                  </m:oMath>
                </a14:m>
                <a:r>
                  <a:rPr lang="ru-RU" dirty="0"/>
                  <a:t>   — оцениваемые ситуации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:r>
                  <a:rPr lang="en-US" dirty="0"/>
                  <a:t>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556792"/>
                <a:ext cx="8784976" cy="1583960"/>
              </a:xfrm>
              <a:prstGeom prst="rect">
                <a:avLst/>
              </a:prstGeom>
              <a:blipFill rotWithShape="1">
                <a:blip r:embed="rId3"/>
                <a:stretch>
                  <a:fillRect l="-555" t="-1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578332"/>
              </p:ext>
            </p:extLst>
          </p:nvPr>
        </p:nvGraphicFramePr>
        <p:xfrm>
          <a:off x="2339752" y="2852936"/>
          <a:ext cx="2376264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" name="Формула" r:id="rId4" imgW="1256755" imgH="533169" progId="Equation.3">
                  <p:embed/>
                </p:oleObj>
              </mc:Choice>
              <mc:Fallback>
                <p:oleObj name="Формула" r:id="rId4" imgW="1256755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852936"/>
                        <a:ext cx="2376264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066" y="4073254"/>
            <a:ext cx="1873362" cy="651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476523"/>
            <a:ext cx="2664296" cy="176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845725"/>
              </p:ext>
            </p:extLst>
          </p:nvPr>
        </p:nvGraphicFramePr>
        <p:xfrm>
          <a:off x="2463516" y="4725144"/>
          <a:ext cx="2877366" cy="163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" name="Формула" r:id="rId8" imgW="1612900" imgH="914400" progId="Equation.3">
                  <p:embed/>
                </p:oleObj>
              </mc:Choice>
              <mc:Fallback>
                <p:oleObj name="Формула" r:id="rId8" imgW="161290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516" y="4725144"/>
                        <a:ext cx="2877366" cy="16344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0615" y="417211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Лучшая альтернатива: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609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3" t="3641" r="15759" b="59607"/>
          <a:stretch>
            <a:fillRect/>
          </a:stretch>
        </p:blipFill>
        <p:spPr bwMode="auto">
          <a:xfrm>
            <a:off x="323528" y="2470994"/>
            <a:ext cx="5328591" cy="3964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1556792"/>
            <a:ext cx="8928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Пусть результаты предпочтений альтернатив в каждом состоянии внешней среды представлены </a:t>
            </a:r>
            <a:r>
              <a:rPr lang="ru-RU" dirty="0" smtClean="0"/>
              <a:t>в </a:t>
            </a:r>
            <a:r>
              <a:rPr lang="ru-RU" dirty="0"/>
              <a:t>виде матриц парных </a:t>
            </a:r>
            <a:r>
              <a:rPr lang="ru-RU" dirty="0" smtClean="0"/>
              <a:t>сравнений (из предыдущего примера)</a:t>
            </a:r>
            <a:endParaRPr lang="ru-RU" dirty="0"/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4009463"/>
                  </p:ext>
                </p:extLst>
              </p:nvPr>
            </p:nvGraphicFramePr>
            <p:xfrm>
              <a:off x="6300192" y="3140968"/>
              <a:ext cx="2641401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4514"/>
                    <a:gridCol w="547669"/>
                    <a:gridCol w="450623"/>
                    <a:gridCol w="538788"/>
                    <a:gridCol w="489807"/>
                  </a:tblGrid>
                  <a:tr h="299667">
                    <a:tc rowSpan="2">
                      <a:txBody>
                        <a:bodyPr/>
                        <a:lstStyle/>
                        <a:p>
                          <a:pPr algn="ctr"/>
                          <a:endParaRPr lang="ru-RU" sz="1400" b="0" dirty="0" smtClean="0"/>
                        </a:p>
                        <a:p>
                          <a:pPr algn="ctr"/>
                          <a:r>
                            <a:rPr lang="en-US" sz="1400" b="0" dirty="0" smtClean="0"/>
                            <a:t>X</a:t>
                          </a:r>
                          <a:endParaRPr lang="ru-RU" sz="1400" b="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dirty="0" smtClean="0"/>
                            <a:t>Ситуации</a:t>
                          </a:r>
                          <a:r>
                            <a:rPr lang="en-US" sz="1400" b="0" dirty="0" smtClean="0"/>
                            <a:t> E</a:t>
                          </a:r>
                          <a:endParaRPr lang="ru-RU" sz="1400" b="0" i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29999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0" dirty="0"/>
                        </a:p>
                      </a:txBody>
                      <a:tcPr/>
                    </a:tc>
                  </a:tr>
                  <a:tr h="2996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 dirty="0">
                              <a:effectLst/>
                            </a:rPr>
                            <a:t>100</a:t>
                          </a:r>
                          <a:endParaRPr lang="ru-RU" sz="1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 dirty="0">
                              <a:effectLst/>
                            </a:rPr>
                            <a:t>25</a:t>
                          </a:r>
                          <a:endParaRPr lang="ru-RU" sz="1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 dirty="0">
                              <a:effectLst/>
                            </a:rPr>
                            <a:t>80</a:t>
                          </a:r>
                          <a:endParaRPr lang="ru-RU" sz="1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 dirty="0">
                              <a:effectLst/>
                            </a:rPr>
                            <a:t>64</a:t>
                          </a:r>
                          <a:endParaRPr lang="ru-RU" sz="1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996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>
                              <a:effectLst/>
                            </a:rPr>
                            <a:t>70</a:t>
                          </a:r>
                          <a:endParaRPr lang="ru-RU" sz="14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>
                              <a:effectLst/>
                            </a:rPr>
                            <a:t>80</a:t>
                          </a:r>
                          <a:endParaRPr lang="ru-RU" sz="14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>
                              <a:effectLst/>
                            </a:rPr>
                            <a:t>20</a:t>
                          </a:r>
                          <a:endParaRPr lang="ru-RU" sz="14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 dirty="0">
                              <a:effectLst/>
                            </a:rPr>
                            <a:t>120</a:t>
                          </a:r>
                          <a:endParaRPr lang="ru-RU" sz="1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996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 dirty="0">
                              <a:effectLst/>
                            </a:rPr>
                            <a:t>60</a:t>
                          </a:r>
                          <a:endParaRPr lang="ru-RU" sz="1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>
                              <a:effectLst/>
                            </a:rPr>
                            <a:t>90</a:t>
                          </a:r>
                          <a:endParaRPr lang="ru-RU" sz="14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>
                              <a:effectLst/>
                            </a:rPr>
                            <a:t>50</a:t>
                          </a:r>
                          <a:endParaRPr lang="ru-RU" sz="14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 dirty="0">
                              <a:effectLst/>
                            </a:rPr>
                            <a:t>30</a:t>
                          </a:r>
                          <a:endParaRPr lang="ru-RU" sz="1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996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ru-RU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 dirty="0">
                              <a:effectLst/>
                            </a:rPr>
                            <a:t>0,4</a:t>
                          </a:r>
                          <a:endParaRPr lang="ru-RU" sz="1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 dirty="0">
                              <a:effectLst/>
                            </a:rPr>
                            <a:t>0,3</a:t>
                          </a:r>
                          <a:endParaRPr lang="ru-RU" sz="1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>
                              <a:effectLst/>
                            </a:rPr>
                            <a:t>0,1</a:t>
                          </a:r>
                          <a:endParaRPr lang="ru-RU" sz="14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 dirty="0">
                              <a:effectLst/>
                            </a:rPr>
                            <a:t>0,2</a:t>
                          </a:r>
                          <a:endParaRPr lang="ru-RU" sz="1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4009463"/>
                  </p:ext>
                </p:extLst>
              </p:nvPr>
            </p:nvGraphicFramePr>
            <p:xfrm>
              <a:off x="6300192" y="3140968"/>
              <a:ext cx="2641401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4514"/>
                    <a:gridCol w="547669"/>
                    <a:gridCol w="450623"/>
                    <a:gridCol w="538788"/>
                    <a:gridCol w="489807"/>
                  </a:tblGrid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endParaRPr lang="ru-RU" sz="1400" b="0" dirty="0" smtClean="0"/>
                        </a:p>
                        <a:p>
                          <a:pPr algn="ctr"/>
                          <a:r>
                            <a:rPr lang="en-US" sz="1400" b="0" dirty="0" smtClean="0"/>
                            <a:t>X</a:t>
                          </a:r>
                          <a:endParaRPr lang="ru-RU" sz="1400" b="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dirty="0" smtClean="0"/>
                            <a:t>Ситуации</a:t>
                          </a:r>
                          <a:r>
                            <a:rPr lang="en-US" sz="1400" b="0" dirty="0" smtClean="0"/>
                            <a:t> E</a:t>
                          </a:r>
                          <a:endParaRPr lang="ru-RU" sz="1400" b="0" i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12222" t="-102000" r="-27000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58108" t="-102000" r="-22837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97753" t="-102000" r="-8988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42500" t="-102000" b="-4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02000" r="-32970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 dirty="0">
                              <a:effectLst/>
                            </a:rPr>
                            <a:t>100</a:t>
                          </a:r>
                          <a:endParaRPr lang="ru-RU" sz="1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 dirty="0">
                              <a:effectLst/>
                            </a:rPr>
                            <a:t>25</a:t>
                          </a:r>
                          <a:endParaRPr lang="ru-RU" sz="1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 dirty="0">
                              <a:effectLst/>
                            </a:rPr>
                            <a:t>80</a:t>
                          </a:r>
                          <a:endParaRPr lang="ru-RU" sz="1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 dirty="0">
                              <a:effectLst/>
                            </a:rPr>
                            <a:t>64</a:t>
                          </a:r>
                          <a:endParaRPr lang="ru-RU" sz="1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302000" r="-32970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>
                              <a:effectLst/>
                            </a:rPr>
                            <a:t>70</a:t>
                          </a:r>
                          <a:endParaRPr lang="ru-RU" sz="14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>
                              <a:effectLst/>
                            </a:rPr>
                            <a:t>80</a:t>
                          </a:r>
                          <a:endParaRPr lang="ru-RU" sz="14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>
                              <a:effectLst/>
                            </a:rPr>
                            <a:t>20</a:t>
                          </a:r>
                          <a:endParaRPr lang="ru-RU" sz="14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 dirty="0">
                              <a:effectLst/>
                            </a:rPr>
                            <a:t>120</a:t>
                          </a:r>
                          <a:endParaRPr lang="ru-RU" sz="1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402000" r="-32970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 dirty="0">
                              <a:effectLst/>
                            </a:rPr>
                            <a:t>60</a:t>
                          </a:r>
                          <a:endParaRPr lang="ru-RU" sz="1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>
                              <a:effectLst/>
                            </a:rPr>
                            <a:t>90</a:t>
                          </a:r>
                          <a:endParaRPr lang="ru-RU" sz="14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>
                              <a:effectLst/>
                            </a:rPr>
                            <a:t>50</a:t>
                          </a:r>
                          <a:endParaRPr lang="ru-RU" sz="14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 dirty="0">
                              <a:effectLst/>
                            </a:rPr>
                            <a:t>30</a:t>
                          </a:r>
                          <a:endParaRPr lang="ru-RU" sz="1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502000" r="-32970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 dirty="0">
                              <a:effectLst/>
                            </a:rPr>
                            <a:t>0,4</a:t>
                          </a:r>
                          <a:endParaRPr lang="ru-RU" sz="1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 dirty="0">
                              <a:effectLst/>
                            </a:rPr>
                            <a:t>0,3</a:t>
                          </a:r>
                          <a:endParaRPr lang="ru-RU" sz="1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>
                              <a:effectLst/>
                            </a:rPr>
                            <a:t>0,1</a:t>
                          </a:r>
                          <a:endParaRPr lang="ru-RU" sz="14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 dirty="0">
                              <a:effectLst/>
                            </a:rPr>
                            <a:t>0,2</a:t>
                          </a:r>
                          <a:endParaRPr lang="ru-RU" sz="1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3358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решения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508104" y="1556792"/>
            <a:ext cx="3152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Определяем элементы средней матрицы предпочтений альтернатив. 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5589240"/>
            <a:ext cx="5328592" cy="32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3" t="3641" r="15759" b="59607"/>
          <a:stretch>
            <a:fillRect/>
          </a:stretch>
        </p:blipFill>
        <p:spPr bwMode="auto">
          <a:xfrm>
            <a:off x="0" y="1443344"/>
            <a:ext cx="5027573" cy="374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9" t="5031" r="31700" b="82516"/>
          <a:stretch>
            <a:fillRect/>
          </a:stretch>
        </p:blipFill>
        <p:spPr bwMode="auto">
          <a:xfrm>
            <a:off x="5389347" y="2659104"/>
            <a:ext cx="3389933" cy="1309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08104" y="4141943"/>
                <a:ext cx="3508690" cy="1038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Наилучшими альтернативами следует считать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l-GR" b="1" i="1" dirty="0" smtClean="0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ru-RU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ru-RU" b="1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l-GR" b="1" i="1" dirty="0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ru-RU" b="1" i="1" dirty="0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ru-RU" b="1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b="1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u-RU" b="1" i="1" dirty="0" smtClean="0"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ru-RU" b="1" i="1" dirty="0" smtClean="0">
                            <a:latin typeface="Cambria Math"/>
                          </a:rPr>
                          <m:t>𝟕</m:t>
                        </m:r>
                      </m:den>
                    </m:f>
                  </m:oMath>
                </a14:m>
                <a:r>
                  <a:rPr lang="ru-RU" b="1" dirty="0" smtClean="0"/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l-GR" b="1" i="1" dirty="0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ru-RU" b="1" i="1" dirty="0" smtClean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ru-RU" b="1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b="1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ru-RU" b="1" i="1" dirty="0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ru-RU" b="1" i="1" dirty="0">
                            <a:latin typeface="Cambria Math"/>
                          </a:rPr>
                          <m:t>𝟕</m:t>
                        </m:r>
                      </m:den>
                    </m:f>
                  </m:oMath>
                </a14:m>
                <a:r>
                  <a:rPr lang="ru-RU" b="1" dirty="0" smtClean="0"/>
                  <a:t> ).</a:t>
                </a:r>
                <a:endParaRPr lang="ru-RU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4141943"/>
                <a:ext cx="3508690" cy="1038489"/>
              </a:xfrm>
              <a:prstGeom prst="rect">
                <a:avLst/>
              </a:prstGeom>
              <a:blipFill rotWithShape="1">
                <a:blip r:embed="rId5"/>
                <a:stretch>
                  <a:fillRect l="-1565" t="-2924" b="-29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3528" y="6028839"/>
                <a:ext cx="77768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Ранее была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ru-RU" dirty="0" smtClean="0"/>
                  <a:t> 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=68,3;</m:t>
                    </m:r>
                    <m:r>
                      <a:rPr lang="en-US" i="1" dirty="0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𝑝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7</m:t>
                    </m:r>
                    <m:r>
                      <a:rPr lang="en-US" i="1" dirty="0">
                        <a:latin typeface="Cambria Math"/>
                      </a:rPr>
                      <m:t>8;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𝑝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/>
                      </a:rPr>
                      <m:t>=6</m:t>
                    </m:r>
                    <m:r>
                      <a:rPr lang="en-US" b="0" i="1" dirty="0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 smtClean="0"/>
                  <a:t>)</a:t>
                </a:r>
                <a:r>
                  <a:rPr lang="ru-RU" dirty="0"/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6028839"/>
                <a:ext cx="777686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627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51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97768"/>
            <a:ext cx="7200800" cy="1070992"/>
          </a:xfrm>
        </p:spPr>
        <p:txBody>
          <a:bodyPr/>
          <a:lstStyle/>
          <a:p>
            <a:r>
              <a:rPr lang="ru-RU" dirty="0">
                <a:effectLst/>
              </a:rPr>
              <a:t>Критерий минимума дисперсии оценочного функционала</a:t>
            </a:r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4"/>
            <a:ext cx="438088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276" y="1556792"/>
            <a:ext cx="3360373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3451473"/>
            <a:ext cx="8568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Решение характеризуется минимальным разбросом «полезности» относительно ее математического ожидания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Данный </a:t>
            </a:r>
            <a:r>
              <a:rPr lang="ru-RU" dirty="0"/>
              <a:t>критерий используется дополнительно при одинаковых средних доходах, найденных по критерию Байеса. Если решение реализуется однократно, то понятие среднего дохода теряет смысл.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этом случае для ЛПР более привлекательной может оказаться альтернатива, обеспечивающая </a:t>
            </a:r>
            <a:r>
              <a:rPr lang="ru-RU" i="1" dirty="0"/>
              <a:t>максимальную вероятность того, </a:t>
            </a:r>
            <a:r>
              <a:rPr lang="ru-RU" dirty="0"/>
              <a:t>что </a:t>
            </a:r>
            <a:r>
              <a:rPr lang="ru-RU" i="1" dirty="0"/>
              <a:t>доход </a:t>
            </a:r>
            <a:r>
              <a:rPr lang="ru-RU" dirty="0"/>
              <a:t>будет </a:t>
            </a:r>
            <a:r>
              <a:rPr lang="ru-RU" i="1" dirty="0"/>
              <a:t>не менее некоторого допустимого </a:t>
            </a:r>
            <a:r>
              <a:rPr lang="ru-RU" i="1" dirty="0" smtClean="0"/>
              <a:t>минимума (</a:t>
            </a:r>
            <a:r>
              <a:rPr lang="ru-RU" dirty="0" smtClean="0"/>
              <a:t>следующий критерий</a:t>
            </a:r>
            <a:r>
              <a:rPr lang="ru-RU" i="1" dirty="0" smtClean="0"/>
              <a:t>).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130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97768"/>
            <a:ext cx="7344816" cy="1070992"/>
          </a:xfrm>
        </p:spPr>
        <p:txBody>
          <a:bodyPr/>
          <a:lstStyle/>
          <a:p>
            <a:r>
              <a:rPr lang="ru-RU" dirty="0">
                <a:effectLst/>
              </a:rPr>
              <a:t>Критерий максимума уверенности в получении заданного дохода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628800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Будем рассматривать </a:t>
            </a:r>
            <a:r>
              <a:rPr lang="ru-RU" dirty="0" smtClean="0"/>
              <a:t>некоторый порог     , </a:t>
            </a:r>
            <a:r>
              <a:rPr lang="ru-RU" dirty="0"/>
              <a:t>ниже которого уменьшать полезность нецелесообразно.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2298293"/>
            <a:ext cx="1656184" cy="428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1" y="2285975"/>
            <a:ext cx="5400600" cy="634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003" y="1708673"/>
            <a:ext cx="264962" cy="26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514" y="3034453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Обозначим  </a:t>
            </a:r>
            <a:r>
              <a:rPr lang="ru-RU" dirty="0" smtClean="0"/>
              <a:t>           — </a:t>
            </a:r>
            <a:r>
              <a:rPr lang="ru-RU" dirty="0"/>
              <a:t>множество состояний внешней среды, при которых обеспечивается выполнение неравенства </a:t>
            </a:r>
            <a:r>
              <a:rPr lang="ru-RU" dirty="0" smtClean="0"/>
              <a:t>              .</a:t>
            </a:r>
            <a:endParaRPr lang="ru-RU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660" y="2979668"/>
            <a:ext cx="608098" cy="51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025" y="3333861"/>
            <a:ext cx="767875" cy="41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49793"/>
            <a:ext cx="2749277" cy="68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3128" y="4377878"/>
                <a:ext cx="880336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Вероятность выполнения этого неравенства при условии использования стратегии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: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28" y="4377878"/>
                <a:ext cx="8803368" cy="923330"/>
              </a:xfrm>
              <a:prstGeom prst="rect">
                <a:avLst/>
              </a:prstGeom>
              <a:blipFill rotWithShape="1">
                <a:blip r:embed="rId8"/>
                <a:stretch>
                  <a:fillRect l="-554" t="-32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181" y="4852094"/>
            <a:ext cx="5267367" cy="80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335" y="5661248"/>
            <a:ext cx="3022277" cy="5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4029" y="5747354"/>
            <a:ext cx="319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Лучшая альтернатива: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778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Пример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0901566"/>
                  </p:ext>
                </p:extLst>
              </p:nvPr>
            </p:nvGraphicFramePr>
            <p:xfrm>
              <a:off x="6228184" y="2600775"/>
              <a:ext cx="2641401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4514"/>
                    <a:gridCol w="547669"/>
                    <a:gridCol w="450623"/>
                    <a:gridCol w="538788"/>
                    <a:gridCol w="489807"/>
                  </a:tblGrid>
                  <a:tr h="299667">
                    <a:tc rowSpan="2">
                      <a:txBody>
                        <a:bodyPr/>
                        <a:lstStyle/>
                        <a:p>
                          <a:pPr algn="ctr"/>
                          <a:endParaRPr lang="ru-RU" sz="1400" b="0" dirty="0" smtClean="0"/>
                        </a:p>
                        <a:p>
                          <a:pPr algn="ctr"/>
                          <a:r>
                            <a:rPr lang="en-US" sz="1400" b="0" dirty="0" smtClean="0"/>
                            <a:t>X</a:t>
                          </a:r>
                          <a:endParaRPr lang="ru-RU" sz="1400" b="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dirty="0" smtClean="0"/>
                            <a:t>Ситуации</a:t>
                          </a:r>
                          <a:r>
                            <a:rPr lang="en-US" sz="1400" b="0" dirty="0" smtClean="0"/>
                            <a:t> E</a:t>
                          </a:r>
                          <a:endParaRPr lang="ru-RU" sz="1400" b="0" i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29999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0" dirty="0"/>
                        </a:p>
                      </a:txBody>
                      <a:tcPr/>
                    </a:tc>
                  </a:tr>
                  <a:tr h="2996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 dirty="0">
                              <a:effectLst/>
                            </a:rPr>
                            <a:t>100</a:t>
                          </a:r>
                          <a:endParaRPr lang="ru-RU" sz="1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 dirty="0">
                              <a:effectLst/>
                            </a:rPr>
                            <a:t>25</a:t>
                          </a:r>
                          <a:endParaRPr lang="ru-RU" sz="1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 dirty="0">
                              <a:effectLst/>
                            </a:rPr>
                            <a:t>80</a:t>
                          </a:r>
                          <a:endParaRPr lang="ru-RU" sz="1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 dirty="0">
                              <a:effectLst/>
                            </a:rPr>
                            <a:t>64</a:t>
                          </a:r>
                          <a:endParaRPr lang="ru-RU" sz="1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996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>
                              <a:effectLst/>
                            </a:rPr>
                            <a:t>70</a:t>
                          </a:r>
                          <a:endParaRPr lang="ru-RU" sz="14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>
                              <a:effectLst/>
                            </a:rPr>
                            <a:t>80</a:t>
                          </a:r>
                          <a:endParaRPr lang="ru-RU" sz="14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 dirty="0">
                              <a:effectLst/>
                            </a:rPr>
                            <a:t>20</a:t>
                          </a:r>
                          <a:endParaRPr lang="ru-RU" sz="1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 dirty="0">
                              <a:effectLst/>
                            </a:rPr>
                            <a:t>120</a:t>
                          </a:r>
                          <a:endParaRPr lang="ru-RU" sz="1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996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>
                              <a:effectLst/>
                            </a:rPr>
                            <a:t>60</a:t>
                          </a:r>
                          <a:endParaRPr lang="ru-RU" sz="14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>
                              <a:effectLst/>
                            </a:rPr>
                            <a:t>90</a:t>
                          </a:r>
                          <a:endParaRPr lang="ru-RU" sz="14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>
                              <a:effectLst/>
                            </a:rPr>
                            <a:t>50</a:t>
                          </a:r>
                          <a:endParaRPr lang="ru-RU" sz="14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 dirty="0">
                              <a:effectLst/>
                            </a:rPr>
                            <a:t>30</a:t>
                          </a:r>
                          <a:endParaRPr lang="ru-RU" sz="1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996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ru-RU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 dirty="0">
                              <a:effectLst/>
                            </a:rPr>
                            <a:t>0,4</a:t>
                          </a:r>
                          <a:endParaRPr lang="ru-RU" sz="1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 dirty="0">
                              <a:effectLst/>
                            </a:rPr>
                            <a:t>0,3</a:t>
                          </a:r>
                          <a:endParaRPr lang="ru-RU" sz="1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>
                              <a:effectLst/>
                            </a:rPr>
                            <a:t>0,1</a:t>
                          </a:r>
                          <a:endParaRPr lang="ru-RU" sz="14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 dirty="0">
                              <a:effectLst/>
                            </a:rPr>
                            <a:t>0,2</a:t>
                          </a:r>
                          <a:endParaRPr lang="ru-RU" sz="1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0901566"/>
                  </p:ext>
                </p:extLst>
              </p:nvPr>
            </p:nvGraphicFramePr>
            <p:xfrm>
              <a:off x="6228184" y="2600775"/>
              <a:ext cx="2641401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4514"/>
                    <a:gridCol w="547669"/>
                    <a:gridCol w="450623"/>
                    <a:gridCol w="538788"/>
                    <a:gridCol w="489807"/>
                  </a:tblGrid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endParaRPr lang="ru-RU" sz="1400" b="0" dirty="0" smtClean="0"/>
                        </a:p>
                        <a:p>
                          <a:pPr algn="ctr"/>
                          <a:r>
                            <a:rPr lang="en-US" sz="1400" b="0" dirty="0" smtClean="0"/>
                            <a:t>X</a:t>
                          </a:r>
                          <a:endParaRPr lang="ru-RU" sz="1400" b="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dirty="0" smtClean="0"/>
                            <a:t>Ситуации</a:t>
                          </a:r>
                          <a:r>
                            <a:rPr lang="en-US" sz="1400" b="0" dirty="0" smtClean="0"/>
                            <a:t> E</a:t>
                          </a:r>
                          <a:endParaRPr lang="ru-RU" sz="1400" b="0" i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13333" t="-102000" r="-26888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63014" t="-102000" r="-231507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7753" t="-102000" r="-8988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42500" t="-102000" b="-4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90" t="-202000" r="-32871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 dirty="0">
                              <a:effectLst/>
                            </a:rPr>
                            <a:t>100</a:t>
                          </a:r>
                          <a:endParaRPr lang="ru-RU" sz="1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 dirty="0">
                              <a:effectLst/>
                            </a:rPr>
                            <a:t>25</a:t>
                          </a:r>
                          <a:endParaRPr lang="ru-RU" sz="1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 dirty="0">
                              <a:effectLst/>
                            </a:rPr>
                            <a:t>80</a:t>
                          </a:r>
                          <a:endParaRPr lang="ru-RU" sz="1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 dirty="0">
                              <a:effectLst/>
                            </a:rPr>
                            <a:t>64</a:t>
                          </a:r>
                          <a:endParaRPr lang="ru-RU" sz="1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90" t="-302000" r="-32871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>
                              <a:effectLst/>
                            </a:rPr>
                            <a:t>70</a:t>
                          </a:r>
                          <a:endParaRPr lang="ru-RU" sz="14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>
                              <a:effectLst/>
                            </a:rPr>
                            <a:t>80</a:t>
                          </a:r>
                          <a:endParaRPr lang="ru-RU" sz="14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 dirty="0">
                              <a:effectLst/>
                            </a:rPr>
                            <a:t>20</a:t>
                          </a:r>
                          <a:endParaRPr lang="ru-RU" sz="1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 dirty="0">
                              <a:effectLst/>
                            </a:rPr>
                            <a:t>120</a:t>
                          </a:r>
                          <a:endParaRPr lang="ru-RU" sz="1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90" t="-402000" r="-32871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>
                              <a:effectLst/>
                            </a:rPr>
                            <a:t>60</a:t>
                          </a:r>
                          <a:endParaRPr lang="ru-RU" sz="14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>
                              <a:effectLst/>
                            </a:rPr>
                            <a:t>90</a:t>
                          </a:r>
                          <a:endParaRPr lang="ru-RU" sz="14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>
                              <a:effectLst/>
                            </a:rPr>
                            <a:t>50</a:t>
                          </a:r>
                          <a:endParaRPr lang="ru-RU" sz="14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 dirty="0">
                              <a:effectLst/>
                            </a:rPr>
                            <a:t>30</a:t>
                          </a:r>
                          <a:endParaRPr lang="ru-RU" sz="1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90" t="-502000" r="-32871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 dirty="0">
                              <a:effectLst/>
                            </a:rPr>
                            <a:t>0,4</a:t>
                          </a:r>
                          <a:endParaRPr lang="ru-RU" sz="1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 dirty="0">
                              <a:effectLst/>
                            </a:rPr>
                            <a:t>0,3</a:t>
                          </a:r>
                          <a:endParaRPr lang="ru-RU" sz="1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>
                              <a:effectLst/>
                            </a:rPr>
                            <a:t>0,1</a:t>
                          </a:r>
                          <a:endParaRPr lang="ru-RU" sz="14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0" dirty="0">
                              <a:effectLst/>
                            </a:rPr>
                            <a:t>0,2</a:t>
                          </a:r>
                          <a:endParaRPr lang="ru-RU" sz="1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323528" y="1628800"/>
            <a:ext cx="66247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Исходные данные </a:t>
            </a:r>
            <a:r>
              <a:rPr lang="ru-RU" dirty="0" smtClean="0"/>
              <a:t>возьмем из предыдущего примера. </a:t>
            </a:r>
            <a:endParaRPr lang="ru-RU" dirty="0"/>
          </a:p>
          <a:p>
            <a:r>
              <a:rPr lang="ru-RU" dirty="0"/>
              <a:t>Возьмем порог </a:t>
            </a:r>
            <a:r>
              <a:rPr lang="ru-RU" dirty="0" smtClean="0"/>
              <a:t>                    . </a:t>
            </a:r>
            <a:r>
              <a:rPr lang="ru-RU" dirty="0"/>
              <a:t>Вероятность выполнения этого неравенства:</a:t>
            </a:r>
          </a:p>
          <a:p>
            <a:r>
              <a:rPr lang="ru-RU" dirty="0"/>
              <a:t>а) для </a:t>
            </a:r>
            <a:r>
              <a:rPr lang="ru-RU" dirty="0" smtClean="0"/>
              <a:t>стратегии                                                       ;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б</a:t>
            </a:r>
            <a:r>
              <a:rPr lang="ru-RU" dirty="0"/>
              <a:t>) для стратегии </a:t>
            </a:r>
          </a:p>
          <a:p>
            <a:endParaRPr lang="ru-RU" dirty="0" smtClean="0"/>
          </a:p>
          <a:p>
            <a:r>
              <a:rPr lang="ru-RU" dirty="0" smtClean="0"/>
              <a:t>в</a:t>
            </a:r>
            <a:r>
              <a:rPr lang="ru-RU" dirty="0"/>
              <a:t>) для стратегии </a:t>
            </a:r>
            <a:r>
              <a:rPr lang="ru-RU" dirty="0" smtClean="0"/>
              <a:t>                                        .</a:t>
            </a:r>
          </a:p>
          <a:p>
            <a:endParaRPr lang="ru-RU" dirty="0"/>
          </a:p>
          <a:p>
            <a:r>
              <a:rPr lang="ru-RU" dirty="0"/>
              <a:t>Оптимальной стратегией для  </a:t>
            </a:r>
            <a:r>
              <a:rPr lang="ru-RU" dirty="0" smtClean="0"/>
              <a:t>             будет         .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4" y="1965723"/>
            <a:ext cx="808705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869" y="2428838"/>
            <a:ext cx="3232009" cy="42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324" y="2996952"/>
            <a:ext cx="2348437" cy="415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136" y="3549714"/>
            <a:ext cx="2104811" cy="39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227" y="4087120"/>
            <a:ext cx="415652" cy="42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141543"/>
            <a:ext cx="808705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68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5473309"/>
                  </p:ext>
                </p:extLst>
              </p:nvPr>
            </p:nvGraphicFramePr>
            <p:xfrm>
              <a:off x="251520" y="2924944"/>
              <a:ext cx="3932981" cy="223037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64916"/>
                    <a:gridCol w="720917"/>
                    <a:gridCol w="593171"/>
                    <a:gridCol w="709226"/>
                    <a:gridCol w="644751"/>
                  </a:tblGrid>
                  <a:tr h="37166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Альтер-вы </a:t>
                          </a:r>
                          <a:r>
                            <a:rPr lang="en-US" dirty="0" smtClean="0"/>
                            <a:t>X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Ситуации</a:t>
                          </a:r>
                          <a:r>
                            <a:rPr lang="en-US" dirty="0" smtClean="0"/>
                            <a:t> E</a:t>
                          </a:r>
                          <a:endParaRPr lang="ru-RU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372063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</a:tr>
                  <a:tr h="3716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100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25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80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64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3716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70</a:t>
                          </a:r>
                          <a:endParaRPr lang="ru-RU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80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20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120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3716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60</a:t>
                          </a:r>
                          <a:endParaRPr lang="ru-RU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90</a:t>
                          </a:r>
                          <a:endParaRPr lang="ru-RU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50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30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3716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0,4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0,3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0,1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0,2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5473309"/>
                  </p:ext>
                </p:extLst>
              </p:nvPr>
            </p:nvGraphicFramePr>
            <p:xfrm>
              <a:off x="251520" y="2924944"/>
              <a:ext cx="3932981" cy="223037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64916"/>
                    <a:gridCol w="720917"/>
                    <a:gridCol w="593171"/>
                    <a:gridCol w="709226"/>
                    <a:gridCol w="644751"/>
                  </a:tblGrid>
                  <a:tr h="37166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Альтер-вы </a:t>
                          </a:r>
                          <a:r>
                            <a:rPr lang="en-US" dirty="0" smtClean="0"/>
                            <a:t>X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Ситуации</a:t>
                          </a:r>
                          <a:r>
                            <a:rPr lang="en-US" dirty="0" smtClean="0"/>
                            <a:t> E</a:t>
                          </a:r>
                          <a:endParaRPr lang="ru-RU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372063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3950" t="-108197" r="-26890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36082" t="-108197" r="-22989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4655" t="-108197" r="-9224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8491" t="-108197" r="-943" b="-424590"/>
                          </a:stretch>
                        </a:blipFill>
                      </a:tcPr>
                    </a:tc>
                  </a:tr>
                  <a:tr h="37166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08197" r="-21207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100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25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80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64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37166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308197" r="-21207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70</a:t>
                          </a:r>
                          <a:endParaRPr lang="ru-RU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80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20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120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37166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08197" r="-21207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60</a:t>
                          </a:r>
                          <a:endParaRPr lang="ru-RU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90</a:t>
                          </a:r>
                          <a:endParaRPr lang="ru-RU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50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30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37166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508197" r="-21207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0,4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0,3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0,1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0,2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539552" y="170080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Пусть дана матрица затрат. Нижний порог затрат взять равным </a:t>
            </a:r>
            <a:r>
              <a:rPr lang="en-US" dirty="0" smtClean="0"/>
              <a:t>65</a:t>
            </a:r>
            <a:r>
              <a:rPr lang="ru-RU" dirty="0" smtClean="0"/>
              <a:t>. 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207014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Используя критерий </a:t>
            </a:r>
            <a:r>
              <a:rPr lang="ru-RU" dirty="0"/>
              <a:t>максимума уверенности в получении заданного </a:t>
            </a:r>
            <a:r>
              <a:rPr lang="ru-RU" dirty="0" smtClean="0"/>
              <a:t>результата, определите лучшую альтернативу.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40635" y="3356992"/>
                <a:ext cx="99092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Ответ:</a:t>
                </a:r>
                <a:r>
                  <a:rPr lang="en-US" dirty="0" smtClean="0"/>
                  <a:t>  </a:t>
                </a:r>
              </a:p>
              <a:p>
                <a:r>
                  <a:rPr lang="ru-RU" dirty="0" smtClean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2)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3)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ru-RU" dirty="0" smtClean="0"/>
                  <a:t>  </a:t>
                </a:r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635" y="3356992"/>
                <a:ext cx="990922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4908" t="-2538" b="-7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48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8147004"/>
                  </p:ext>
                </p:extLst>
              </p:nvPr>
            </p:nvGraphicFramePr>
            <p:xfrm>
              <a:off x="251520" y="2924944"/>
              <a:ext cx="3932981" cy="223037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64916"/>
                    <a:gridCol w="720917"/>
                    <a:gridCol w="593171"/>
                    <a:gridCol w="709226"/>
                    <a:gridCol w="644751"/>
                  </a:tblGrid>
                  <a:tr h="37166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Альтер-вы </a:t>
                          </a:r>
                          <a:r>
                            <a:rPr lang="en-US" dirty="0" smtClean="0"/>
                            <a:t>X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Ситуации</a:t>
                          </a:r>
                          <a:r>
                            <a:rPr lang="en-US" dirty="0" smtClean="0"/>
                            <a:t> E</a:t>
                          </a:r>
                          <a:endParaRPr lang="ru-RU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372063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</a:tr>
                  <a:tr h="3716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100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25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80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64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3716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70</a:t>
                          </a:r>
                          <a:endParaRPr lang="ru-RU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80</a:t>
                          </a:r>
                          <a:endParaRPr lang="ru-RU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20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120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3716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60</a:t>
                          </a:r>
                          <a:endParaRPr lang="ru-RU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90</a:t>
                          </a:r>
                          <a:endParaRPr lang="ru-RU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50</a:t>
                          </a:r>
                          <a:endParaRPr lang="ru-RU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30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3716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0,4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0,3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0,1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0,2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8147004"/>
                  </p:ext>
                </p:extLst>
              </p:nvPr>
            </p:nvGraphicFramePr>
            <p:xfrm>
              <a:off x="251520" y="2924944"/>
              <a:ext cx="3932981" cy="223037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64916"/>
                    <a:gridCol w="720917"/>
                    <a:gridCol w="593171"/>
                    <a:gridCol w="709226"/>
                    <a:gridCol w="644751"/>
                  </a:tblGrid>
                  <a:tr h="37166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Альтер-вы </a:t>
                          </a:r>
                          <a:r>
                            <a:rPr lang="en-US" dirty="0" smtClean="0"/>
                            <a:t>X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Ситуации</a:t>
                          </a:r>
                          <a:r>
                            <a:rPr lang="en-US" dirty="0" smtClean="0"/>
                            <a:t> E</a:t>
                          </a:r>
                          <a:endParaRPr lang="ru-RU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372063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3950" t="-108197" r="-26890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36082" t="-108197" r="-22989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4655" t="-108197" r="-9224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8491" t="-108197" r="-943" b="-424590"/>
                          </a:stretch>
                        </a:blipFill>
                      </a:tcPr>
                    </a:tc>
                  </a:tr>
                  <a:tr h="37166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08197" r="-21207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100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25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80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64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37166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308197" r="-21207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70</a:t>
                          </a:r>
                          <a:endParaRPr lang="ru-RU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80</a:t>
                          </a:r>
                          <a:endParaRPr lang="ru-RU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20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120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37166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08197" r="-21207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60</a:t>
                          </a:r>
                          <a:endParaRPr lang="ru-RU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90</a:t>
                          </a:r>
                          <a:endParaRPr lang="ru-RU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50</a:t>
                          </a:r>
                          <a:endParaRPr lang="ru-RU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30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37166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508197" r="-21207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0,4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0,3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0,1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0,2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539552" y="170080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Пусть дана матрица затрат. Нижний порог затрат взять равным </a:t>
            </a:r>
            <a:r>
              <a:rPr lang="en-US" dirty="0" smtClean="0"/>
              <a:t>65</a:t>
            </a:r>
            <a:r>
              <a:rPr lang="ru-RU" dirty="0" smtClean="0"/>
              <a:t>. 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207014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Используя критерий </a:t>
            </a:r>
            <a:r>
              <a:rPr lang="ru-RU" dirty="0"/>
              <a:t>максимума уверенности в получении заданного </a:t>
            </a:r>
            <a:r>
              <a:rPr lang="ru-RU" dirty="0" smtClean="0"/>
              <a:t>результата, определите лучшую альтернативу.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08104" y="5445224"/>
                <a:ext cx="9909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Ответ:</a:t>
                </a:r>
                <a:r>
                  <a:rPr lang="en-US" dirty="0" smtClean="0"/>
                  <a:t>  </a:t>
                </a:r>
              </a:p>
              <a:p>
                <a:r>
                  <a:rPr lang="en-US" dirty="0" smtClean="0"/>
                  <a:t>3)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   </m:t>
                        </m:r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ru-RU" dirty="0" smtClean="0"/>
                  <a:t>  </a:t>
                </a:r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5445224"/>
                <a:ext cx="990922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5556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27984" y="3573016"/>
                <a:ext cx="4608512" cy="439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≤65│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=0,3+0,2=0,5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3573016"/>
                <a:ext cx="4608512" cy="439929"/>
              </a:xfrm>
              <a:prstGeom prst="rect">
                <a:avLst/>
              </a:prstGeom>
              <a:blipFill rotWithShape="1">
                <a:blip r:embed="rId4"/>
                <a:stretch>
                  <a:fillRect t="-1389" b="-1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30899" y="4012945"/>
                <a:ext cx="4608512" cy="439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≤65│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=0,1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899" y="4012945"/>
                <a:ext cx="4608512" cy="439929"/>
              </a:xfrm>
              <a:prstGeom prst="rect">
                <a:avLst/>
              </a:prstGeom>
              <a:blipFill rotWithShape="1">
                <a:blip r:embed="rId5"/>
                <a:stretch>
                  <a:fillRect t="-1389" b="-1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54141" y="4446003"/>
                <a:ext cx="4608512" cy="439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≤65│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=0,4+0,1+0,2=0,7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141" y="4446003"/>
                <a:ext cx="4608512" cy="439929"/>
              </a:xfrm>
              <a:prstGeom prst="rect">
                <a:avLst/>
              </a:prstGeom>
              <a:blipFill rotWithShape="1">
                <a:blip r:embed="rId6"/>
                <a:stretch>
                  <a:fillRect t="-1389" b="-1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44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Принятие решений в условиях </a:t>
            </a:r>
            <a:r>
              <a:rPr lang="ru-RU" dirty="0" smtClean="0">
                <a:effectLst/>
              </a:rPr>
              <a:t>неопределенности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060848"/>
            <a:ext cx="80648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 smtClean="0"/>
              <a:t>Задан линейный порядок наступления событий</a:t>
            </a:r>
          </a:p>
          <a:p>
            <a:pPr marL="342900" indent="-342900">
              <a:buAutoNum type="arabicPeriod"/>
            </a:pPr>
            <a:endParaRPr lang="ru-RU" sz="2400" dirty="0" smtClean="0"/>
          </a:p>
          <a:p>
            <a:pPr marL="342900" indent="-342900">
              <a:buAutoNum type="arabicPeriod"/>
            </a:pPr>
            <a:r>
              <a:rPr lang="ru-RU" sz="2400" dirty="0" smtClean="0"/>
              <a:t>Полная неопределенность вероятностей наступления событий</a:t>
            </a:r>
          </a:p>
          <a:p>
            <a:pPr marL="342900" indent="-342900">
              <a:buAutoNum type="arabicPeriod"/>
            </a:pPr>
            <a:endParaRPr lang="ru-RU" sz="2400" dirty="0" smtClean="0"/>
          </a:p>
          <a:p>
            <a:pPr marL="342900" indent="-342900">
              <a:buAutoNum type="arabicPeriod"/>
            </a:pPr>
            <a:r>
              <a:rPr lang="ru-RU" sz="2400" dirty="0" smtClean="0"/>
              <a:t>Активная среда противодействия эффективности процесса управления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608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344816" cy="1070992"/>
          </a:xfrm>
        </p:spPr>
        <p:txBody>
          <a:bodyPr/>
          <a:lstStyle/>
          <a:p>
            <a:r>
              <a:rPr lang="ru-RU" dirty="0" smtClean="0">
                <a:effectLst/>
              </a:rPr>
              <a:t>ПР при </a:t>
            </a:r>
            <a:r>
              <a:rPr lang="ru-RU" dirty="0" smtClean="0"/>
              <a:t>линейном порядке </a:t>
            </a:r>
            <a:r>
              <a:rPr lang="ru-RU" dirty="0"/>
              <a:t>наступления событий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484784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ЛПР не знает закона распределения вероятностей состояний внешней среды, но располагает информацией, позволяющей упорядочить эти состояния по вероятности их появления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Пример.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5840613"/>
                  </p:ext>
                </p:extLst>
              </p:nvPr>
            </p:nvGraphicFramePr>
            <p:xfrm>
              <a:off x="179512" y="2719790"/>
              <a:ext cx="2808312" cy="179067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5342"/>
                    <a:gridCol w="756084"/>
                    <a:gridCol w="766886"/>
                  </a:tblGrid>
                  <a:tr h="37048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i="1" dirty="0" smtClean="0"/>
                            <a:t>Стратегии Х</a:t>
                          </a:r>
                          <a:endParaRPr lang="ru-RU" sz="1600" b="1" i="1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b="1" i="1" dirty="0" smtClean="0"/>
                            <a:t>Состояние </a:t>
                          </a:r>
                          <a:r>
                            <a:rPr lang="en-US" sz="1800" b="1" i="1" dirty="0" smtClean="0"/>
                            <a:t> E</a:t>
                          </a:r>
                          <a:endParaRPr lang="ru-RU" sz="1800" b="1" i="1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308737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</a:tr>
                  <a:tr h="3704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4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7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4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5840613"/>
                  </p:ext>
                </p:extLst>
              </p:nvPr>
            </p:nvGraphicFramePr>
            <p:xfrm>
              <a:off x="179512" y="2719790"/>
              <a:ext cx="2808312" cy="179067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5342"/>
                    <a:gridCol w="756084"/>
                    <a:gridCol w="766886"/>
                  </a:tblGrid>
                  <a:tr h="37048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i="1" dirty="0" smtClean="0"/>
                            <a:t>Стратегии </a:t>
                          </a:r>
                          <a:r>
                            <a:rPr lang="ru-RU" sz="1600" b="1" i="1" dirty="0" smtClean="0"/>
                            <a:t>Х</a:t>
                          </a:r>
                          <a:endParaRPr lang="ru-RU" sz="1600" b="1" i="1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b="1" i="1" dirty="0" smtClean="0"/>
                            <a:t>Состояние </a:t>
                          </a:r>
                          <a:r>
                            <a:rPr lang="en-US" sz="1800" b="1" i="1" dirty="0" smtClean="0"/>
                            <a:t> E</a:t>
                          </a:r>
                          <a:endParaRPr lang="ru-RU" sz="1800" b="1" i="1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308737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0161" t="-129412" r="-102419" b="-3862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65873" t="-129412" r="-794" b="-386275"/>
                          </a:stretch>
                        </a:blipFill>
                      </a:tcPr>
                    </a:tc>
                  </a:tr>
                  <a:tr h="37048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95000" r="-118957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48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90164" r="-11895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7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48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390164" r="-11895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03848" y="2492896"/>
                <a:ext cx="5940152" cy="946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i="1" dirty="0" smtClean="0"/>
                  <a:t>Шаг 1.</a:t>
                </a:r>
                <a:r>
                  <a:rPr lang="ru-RU" dirty="0"/>
                  <a:t> Установить отношение порядка  на множестве </a:t>
                </a:r>
                <a:r>
                  <a:rPr lang="ru-RU" i="1" dirty="0"/>
                  <a:t>Е </a:t>
                </a:r>
                <a:r>
                  <a:rPr lang="ru-RU" dirty="0"/>
                  <a:t>состояний внешней </a:t>
                </a:r>
                <a:r>
                  <a:rPr lang="ru-RU" dirty="0" smtClean="0"/>
                  <a:t>среды.</a:t>
                </a:r>
              </a:p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ru-RU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ru-RU" b="1" i="1" smtClean="0">
                        <a:latin typeface="Cambria Math"/>
                      </a:rPr>
                      <m:t>≽</m:t>
                    </m:r>
                    <m:sSub>
                      <m:sSubPr>
                        <m:ctrlPr>
                          <a:rPr lang="ru-RU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2492896"/>
                <a:ext cx="5940152" cy="946991"/>
              </a:xfrm>
              <a:prstGeom prst="rect">
                <a:avLst/>
              </a:prstGeom>
              <a:blipFill rotWithShape="1">
                <a:blip r:embed="rId3"/>
                <a:stretch>
                  <a:fillRect l="-924" t="-3226" r="-1437" b="-83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203848" y="3426892"/>
            <a:ext cx="5940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Шаг 2</a:t>
            </a:r>
            <a:r>
              <a:rPr lang="ru-RU" dirty="0"/>
              <a:t>. Вычисление точечных оценок распределений вероятностей, удовлетворяющих введенным отношениям порядка, может быть выполнено различными </a:t>
            </a:r>
            <a:r>
              <a:rPr lang="ru-RU" dirty="0" smtClean="0"/>
              <a:t>способами</a:t>
            </a:r>
            <a:r>
              <a:rPr lang="en-US" dirty="0" smtClean="0"/>
              <a:t> (</a:t>
            </a:r>
            <a:r>
              <a:rPr lang="ru-RU" dirty="0" smtClean="0"/>
              <a:t>случайно</a:t>
            </a:r>
            <a:r>
              <a:rPr lang="en-US" dirty="0" smtClean="0"/>
              <a:t> </a:t>
            </a:r>
            <a:r>
              <a:rPr lang="ru-RU" dirty="0" smtClean="0"/>
              <a:t>или по формуле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647" y="4638950"/>
            <a:ext cx="2940765" cy="806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932040" y="4638950"/>
                <a:ext cx="3960440" cy="6705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20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ru-RU" sz="20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ru-RU" sz="2000" b="0" i="1" smtClean="0">
                          <a:latin typeface="Cambria Math"/>
                        </a:rPr>
                        <m:t>; </m:t>
                      </m:r>
                      <m:sSub>
                        <m:sSubPr>
                          <m:ctrlPr>
                            <a:rPr lang="ru-RU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;   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=1.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638950"/>
                <a:ext cx="3960440" cy="67056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1676" y="5533747"/>
                <a:ext cx="9004820" cy="806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i="1" dirty="0" smtClean="0"/>
                  <a:t>Шаг 3</a:t>
                </a:r>
                <a:r>
                  <a:rPr lang="ru-RU" dirty="0"/>
                  <a:t>. Находим оптимальную </a:t>
                </a:r>
                <a:r>
                  <a:rPr lang="ru-RU" dirty="0" smtClean="0"/>
                  <a:t>стратегию, </a:t>
                </a:r>
                <a:r>
                  <a:rPr lang="ru-RU" dirty="0"/>
                  <a:t>например по критерию Байеса: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=2∗</m:t>
                    </m:r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+11∗</m:t>
                    </m:r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=5;</m:t>
                    </m:r>
                    <m:r>
                      <a:rPr lang="en-US" sz="2000" i="1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=6</m:t>
                    </m:r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;</m:t>
                    </m:r>
                    <m:r>
                      <a:rPr lang="en-US" sz="2000" i="1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=8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.</m:t>
                    </m:r>
                    <m:r>
                      <a:rPr lang="en-US" sz="2000" b="0" i="1" smtClean="0">
                        <a:latin typeface="Cambria Math"/>
                      </a:rPr>
                      <m:t>     </m:t>
                    </m:r>
                  </m:oMath>
                </a14:m>
                <a:r>
                  <a:rPr lang="ru-RU" dirty="0" smtClean="0"/>
                  <a:t>Лучшая</a:t>
                </a:r>
                <a:r>
                  <a:rPr lang="en-US" dirty="0" smtClean="0"/>
                  <a:t> </a:t>
                </a:r>
                <a:r>
                  <a:rPr lang="ru-RU" dirty="0" smtClean="0"/>
                  <a:t>:</a:t>
                </a:r>
                <a:r>
                  <a:rPr lang="en-US" dirty="0" smtClean="0"/>
                  <a:t>   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𝟑</m:t>
                        </m:r>
                      </m:sub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endParaRPr lang="ru-RU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6" y="5533747"/>
                <a:ext cx="9004820" cy="806183"/>
              </a:xfrm>
              <a:prstGeom prst="rect">
                <a:avLst/>
              </a:prstGeom>
              <a:blipFill rotWithShape="1">
                <a:blip r:embed="rId6"/>
                <a:stretch>
                  <a:fillRect l="-542" t="-3788" b="-2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76883" y="4869160"/>
            <a:ext cx="1658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П.Фишберна</a:t>
            </a:r>
            <a:r>
              <a:rPr lang="ru-RU" dirty="0"/>
              <a:t>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413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1263" cy="863823"/>
          </a:xfrm>
        </p:spPr>
        <p:txBody>
          <a:bodyPr/>
          <a:lstStyle/>
          <a:p>
            <a:pPr>
              <a:defRPr/>
            </a:pP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4000" dirty="0" smtClean="0"/>
              <a:t>Цель </a:t>
            </a:r>
            <a:r>
              <a:rPr lang="ru-RU" sz="4000" dirty="0" err="1" smtClean="0"/>
              <a:t>вебинара</a:t>
            </a:r>
            <a:endParaRPr lang="ru-RU" sz="4000" dirty="0"/>
          </a:p>
        </p:txBody>
      </p:sp>
      <p:sp>
        <p:nvSpPr>
          <p:cNvPr id="29698" name="Объект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925144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ru-RU" b="1" dirty="0" smtClean="0"/>
              <a:t>Основная</a:t>
            </a:r>
            <a:r>
              <a:rPr lang="ru-RU" dirty="0" smtClean="0"/>
              <a:t> </a:t>
            </a:r>
            <a:r>
              <a:rPr lang="ru-RU" b="1" dirty="0" smtClean="0"/>
              <a:t>цель данного </a:t>
            </a:r>
            <a:r>
              <a:rPr lang="ru-RU" b="1" dirty="0" err="1" smtClean="0"/>
              <a:t>вебинара</a:t>
            </a:r>
            <a:r>
              <a:rPr lang="ru-RU" b="1" dirty="0" smtClean="0"/>
              <a:t>: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dirty="0" smtClean="0"/>
              <a:t>рассмотреть критерии и процедуры выбора решений однокритериальных задач в условиях учета состояния и влияния внешней среды:</a:t>
            </a:r>
          </a:p>
          <a:p>
            <a:pPr marL="360363" lvl="1" indent="0">
              <a:spcBef>
                <a:spcPct val="0"/>
              </a:spcBef>
              <a:buNone/>
            </a:pPr>
            <a:r>
              <a:rPr lang="ru-RU" sz="3200" dirty="0" smtClean="0"/>
              <a:t>в условиях вероятностной неопределенности состояний внешней среды;</a:t>
            </a:r>
          </a:p>
          <a:p>
            <a:pPr marL="360363" lvl="1" indent="0">
              <a:spcBef>
                <a:spcPct val="0"/>
              </a:spcBef>
              <a:buNone/>
            </a:pPr>
            <a:r>
              <a:rPr lang="ru-RU" sz="3200" dirty="0" smtClean="0"/>
              <a:t>в </a:t>
            </a:r>
            <a:r>
              <a:rPr lang="ru-RU" sz="3200" dirty="0"/>
              <a:t>условиях </a:t>
            </a:r>
            <a:r>
              <a:rPr lang="ru-RU" sz="3200" dirty="0" smtClean="0"/>
              <a:t>отсутствия информации о вероятностях наступления состояний внешней среды.</a:t>
            </a:r>
          </a:p>
        </p:txBody>
      </p:sp>
    </p:spTree>
    <p:extLst>
      <p:ext uri="{BB962C8B-B14F-4D97-AF65-F5344CB8AC3E}">
        <p14:creationId xmlns:p14="http://schemas.microsoft.com/office/powerpoint/2010/main" val="237010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344816" cy="1070992"/>
          </a:xfrm>
        </p:spPr>
        <p:txBody>
          <a:bodyPr/>
          <a:lstStyle/>
          <a:p>
            <a:r>
              <a:rPr lang="ru-RU" dirty="0" smtClean="0">
                <a:effectLst/>
              </a:rPr>
              <a:t>ПР при </a:t>
            </a:r>
            <a:r>
              <a:rPr lang="ru-RU" dirty="0" smtClean="0"/>
              <a:t>линейном </a:t>
            </a:r>
            <a:r>
              <a:rPr lang="ru-RU" dirty="0" err="1" smtClean="0"/>
              <a:t>порядоке</a:t>
            </a:r>
            <a:r>
              <a:rPr lang="ru-RU" dirty="0" smtClean="0"/>
              <a:t> </a:t>
            </a:r>
            <a:r>
              <a:rPr lang="ru-RU" dirty="0"/>
              <a:t>наступления событий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3308302"/>
                  </p:ext>
                </p:extLst>
              </p:nvPr>
            </p:nvGraphicFramePr>
            <p:xfrm>
              <a:off x="31676" y="2924945"/>
              <a:ext cx="2812131" cy="1767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7090"/>
                    <a:gridCol w="757112"/>
                    <a:gridCol w="767929"/>
                  </a:tblGrid>
                  <a:tr h="29796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i="1" dirty="0" smtClean="0"/>
                            <a:t>Стратегии Х</a:t>
                          </a:r>
                          <a:endParaRPr lang="ru-RU" sz="1600" b="1" i="1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b="1" i="1" dirty="0" smtClean="0"/>
                            <a:t>Состояние </a:t>
                          </a:r>
                          <a:r>
                            <a:rPr lang="en-US" sz="1800" b="1" i="1" dirty="0" smtClean="0"/>
                            <a:t> E</a:t>
                          </a:r>
                          <a:endParaRPr lang="ru-RU" sz="1800" b="1" i="1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248303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</a:tr>
                  <a:tr h="2979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2979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7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2979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3308302"/>
                  </p:ext>
                </p:extLst>
              </p:nvPr>
            </p:nvGraphicFramePr>
            <p:xfrm>
              <a:off x="31676" y="2924945"/>
              <a:ext cx="2812131" cy="1767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7090"/>
                    <a:gridCol w="757112"/>
                    <a:gridCol w="767929"/>
                  </a:tblGrid>
                  <a:tr h="36576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i="1" dirty="0" smtClean="0"/>
                            <a:t>Стратегии Х</a:t>
                          </a:r>
                          <a:endParaRPr lang="ru-RU" sz="1600" b="1" i="1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b="1" i="1" dirty="0" smtClean="0"/>
                            <a:t>Состояние </a:t>
                          </a:r>
                          <a:r>
                            <a:rPr lang="en-US" sz="1800" b="1" i="1" dirty="0" smtClean="0"/>
                            <a:t> E</a:t>
                          </a:r>
                          <a:endParaRPr lang="ru-RU" sz="1800" b="1" i="1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8800" t="-130000" r="-100800" b="-3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66667" t="-130000" b="-392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91667" r="-118957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91667" r="-118957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7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391667" r="-11895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1484784"/>
                <a:ext cx="9144000" cy="1322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i="1" dirty="0" smtClean="0"/>
                  <a:t>Шаг 4</a:t>
                </a:r>
                <a:r>
                  <a:rPr lang="ru-RU" dirty="0"/>
                  <a:t>. Необходимо проверить, будет ли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оптимальным решением не только для найденного распределения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ru-RU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ru-RU" i="1">
                        <a:latin typeface="Cambria Math"/>
                      </a:rPr>
                      <m:t>;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, </a:t>
                </a:r>
                <a:r>
                  <a:rPr lang="ru-RU" dirty="0"/>
                  <a:t>но и для любого другого распределения, удовлетворяющего введенному на шаге 1 отношению </a:t>
                </a:r>
                <a:r>
                  <a:rPr lang="ru-RU" dirty="0" smtClean="0"/>
                  <a:t>порядка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ru-RU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ru-RU" b="1" i="1">
                        <a:latin typeface="Cambria Math"/>
                      </a:rPr>
                      <m:t>≽</m:t>
                    </m:r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84784"/>
                <a:ext cx="9144000" cy="1322670"/>
              </a:xfrm>
              <a:prstGeom prst="rect">
                <a:avLst/>
              </a:prstGeom>
              <a:blipFill rotWithShape="1">
                <a:blip r:embed="rId3"/>
                <a:stretch>
                  <a:fillRect l="-533" t="-2304" r="-600" b="-13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27984" y="2494637"/>
                <a:ext cx="17822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Должно быть: </a:t>
                </a:r>
                <a:endParaRPr lang="en-US" dirty="0" smtClean="0"/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ru-RU" b="1" i="1">
                        <a:latin typeface="Cambria Math"/>
                      </a:rPr>
                      <m:t>≽</m:t>
                    </m:r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2494637"/>
                <a:ext cx="1782292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2730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47864" y="3140968"/>
                <a:ext cx="5472608" cy="396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ru-RU" b="0" i="1" smtClean="0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/>
                      </a:rPr>
                      <m:t>≥</m:t>
                    </m:r>
                    <m:r>
                      <a:rPr lang="ru-RU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ru-RU" dirty="0" smtClean="0"/>
                  <a:t> для всех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/>
                      </a:rPr>
                      <m:t>∊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3140968"/>
                <a:ext cx="5472608" cy="396583"/>
              </a:xfrm>
              <a:prstGeom prst="rect">
                <a:avLst/>
              </a:prstGeom>
              <a:blipFill rotWithShape="1">
                <a:blip r:embed="rId5"/>
                <a:stretch>
                  <a:fillRect t="-7692" b="-16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81125" y="5027286"/>
                <a:ext cx="17822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Должно быть: </a:t>
                </a:r>
                <a:endParaRPr lang="en-US" dirty="0" smtClean="0"/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ru-RU" b="1" i="1">
                        <a:latin typeface="Cambria Math"/>
                      </a:rPr>
                      <m:t>≽</m:t>
                    </m:r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25" y="5027286"/>
                <a:ext cx="1782292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2730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377580" y="4839568"/>
                <a:ext cx="4801727" cy="396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ru-RU" b="0" i="1" smtClean="0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/>
                      </a:rPr>
                      <m:t>≥</m:t>
                    </m:r>
                    <m:r>
                      <a:rPr lang="ru-RU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ru-RU" dirty="0" smtClean="0"/>
                  <a:t> для всех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/>
                      </a:rPr>
                      <m:t>∊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580" y="4839568"/>
                <a:ext cx="4801727" cy="396583"/>
              </a:xfrm>
              <a:prstGeom prst="rect">
                <a:avLst/>
              </a:prstGeom>
              <a:blipFill rotWithShape="1">
                <a:blip r:embed="rId7"/>
                <a:stretch>
                  <a:fillRect t="-7692" b="-16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15816" y="3543399"/>
                <a:ext cx="3168352" cy="923330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11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+3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−11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543399"/>
                <a:ext cx="3168352" cy="923330"/>
              </a:xfrm>
              <a:prstGeom prst="rect">
                <a:avLst/>
              </a:prstGeom>
              <a:blipFill rotWithShape="1">
                <a:blip r:embed="rId8"/>
                <a:stretch>
                  <a:fillRect b="-1299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55964" y="3553548"/>
                <a:ext cx="2555776" cy="923330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=9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−8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⇾</m:t>
                      </m:r>
                      <m:r>
                        <a:rPr lang="en-US" b="0" i="1" smtClean="0">
                          <a:latin typeface="Cambria Math"/>
                        </a:rPr>
                        <m:t>𝑚𝑖𝑛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964" y="3553548"/>
                <a:ext cx="2555776" cy="923330"/>
              </a:xfrm>
              <a:prstGeom prst="rect">
                <a:avLst/>
              </a:prstGeom>
              <a:blipFill rotWithShape="1">
                <a:blip r:embed="rId9"/>
                <a:stretch>
                  <a:fillRect b="-1961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Стрелка вправо 6"/>
          <p:cNvSpPr/>
          <p:nvPr/>
        </p:nvSpPr>
        <p:spPr>
          <a:xfrm>
            <a:off x="6148711" y="3940889"/>
            <a:ext cx="216024" cy="148648"/>
          </a:xfrm>
          <a:prstGeom prst="right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43808" y="5465048"/>
                <a:ext cx="3168352" cy="923330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11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+3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−6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−7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5465048"/>
                <a:ext cx="3168352" cy="923330"/>
              </a:xfrm>
              <a:prstGeom prst="rect">
                <a:avLst/>
              </a:prstGeom>
              <a:blipFill rotWithShape="1">
                <a:blip r:embed="rId10"/>
                <a:stretch>
                  <a:fillRect b="-1299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455964" y="5465048"/>
                <a:ext cx="2555776" cy="923330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=5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−4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⇾</m:t>
                      </m:r>
                      <m:r>
                        <a:rPr lang="en-US" b="0" i="1" smtClean="0">
                          <a:latin typeface="Cambria Math"/>
                        </a:rPr>
                        <m:t>𝑚𝑖𝑛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964" y="5465048"/>
                <a:ext cx="2555776" cy="923330"/>
              </a:xfrm>
              <a:prstGeom prst="rect">
                <a:avLst/>
              </a:prstGeom>
              <a:blipFill rotWithShape="1">
                <a:blip r:embed="rId11"/>
                <a:stretch>
                  <a:fillRect b="-1299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Стрелка вправо 14"/>
          <p:cNvSpPr/>
          <p:nvPr/>
        </p:nvSpPr>
        <p:spPr>
          <a:xfrm>
            <a:off x="6173095" y="5853540"/>
            <a:ext cx="216024" cy="148648"/>
          </a:xfrm>
          <a:prstGeom prst="right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4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107504" y="188640"/>
                <a:ext cx="7344816" cy="1070992"/>
              </a:xfrm>
            </p:spPr>
            <p:txBody>
              <a:bodyPr/>
              <a:lstStyle/>
              <a:p>
                <a:r>
                  <a:rPr lang="ru-RU" dirty="0" smtClean="0">
                    <a:effectLst/>
                  </a:rPr>
                  <a:t>Решение задач ЛП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31</m:t>
                        </m:r>
                      </m:sub>
                    </m:sSub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3</m:t>
                        </m:r>
                        <m:r>
                          <a:rPr lang="ru-RU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7504" y="188640"/>
                <a:ext cx="7344816" cy="1070992"/>
              </a:xfrm>
              <a:blipFill rotWithShape="1">
                <a:blip r:embed="rId2"/>
                <a:stretch>
                  <a:fillRect l="-2575" b="-51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7504" y="2002631"/>
                <a:ext cx="2880320" cy="1015663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=9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−8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⇾</m:t>
                      </m:r>
                      <m:r>
                        <a:rPr lang="en-US" sz="2000" b="0" i="1" smtClean="0">
                          <a:latin typeface="Cambria Math"/>
                        </a:rPr>
                        <m:t>𝑚𝑖𝑛</m:t>
                      </m:r>
                    </m:oMath>
                  </m:oMathPara>
                </a14:m>
                <a:endParaRPr lang="en-US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002631"/>
                <a:ext cx="2880320" cy="1015663"/>
              </a:xfrm>
              <a:prstGeom prst="rect">
                <a:avLst/>
              </a:prstGeom>
              <a:blipFill rotWithShape="1">
                <a:blip r:embed="rId3"/>
                <a:stretch>
                  <a:fillRect b="-2976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6016" y="3796655"/>
                <a:ext cx="2865487" cy="1015663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=5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−4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⇾</m:t>
                      </m:r>
                      <m:r>
                        <a:rPr lang="en-US" sz="2000" b="0" i="1" smtClean="0">
                          <a:latin typeface="Cambria Math"/>
                        </a:rPr>
                        <m:t>𝑚𝑖𝑛</m:t>
                      </m:r>
                    </m:oMath>
                  </m:oMathPara>
                </a14:m>
                <a:endParaRPr lang="en-US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6" y="3796655"/>
                <a:ext cx="2865487" cy="1015663"/>
              </a:xfrm>
              <a:prstGeom prst="rect">
                <a:avLst/>
              </a:prstGeom>
              <a:blipFill rotWithShape="1">
                <a:blip r:embed="rId4"/>
                <a:stretch>
                  <a:fillRect b="-2976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 стрелкой 15"/>
          <p:cNvCxnSpPr/>
          <p:nvPr/>
        </p:nvCxnSpPr>
        <p:spPr>
          <a:xfrm flipV="1">
            <a:off x="3491880" y="1556794"/>
            <a:ext cx="0" cy="19073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3491880" y="3464133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31840" y="19168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513051" y="150245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051" y="1502450"/>
                <a:ext cx="360040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3390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418403" y="3094801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403" y="3094801"/>
                <a:ext cx="36004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Прямая соединительная линия 33"/>
          <p:cNvCxnSpPr/>
          <p:nvPr/>
        </p:nvCxnSpPr>
        <p:spPr>
          <a:xfrm flipV="1">
            <a:off x="4932040" y="3394491"/>
            <a:ext cx="0" cy="108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17007" y="315539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cxnSp>
        <p:nvCxnSpPr>
          <p:cNvPr id="39" name="Прямая соединительная линия 38"/>
          <p:cNvCxnSpPr/>
          <p:nvPr/>
        </p:nvCxnSpPr>
        <p:spPr>
          <a:xfrm flipV="1">
            <a:off x="3491880" y="2101498"/>
            <a:ext cx="1440160" cy="1362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>
            <a:stCxn id="30" idx="3"/>
          </p:cNvCxnSpPr>
          <p:nvPr/>
        </p:nvCxnSpPr>
        <p:spPr>
          <a:xfrm>
            <a:off x="3491880" y="2101498"/>
            <a:ext cx="1440160" cy="1362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4211960" y="2782815"/>
            <a:ext cx="720080" cy="6813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>
            <a:off x="3491880" y="3483612"/>
            <a:ext cx="288032" cy="25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054041" y="2101498"/>
                <a:ext cx="540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041" y="2101498"/>
                <a:ext cx="54006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Прямая со стрелкой 53"/>
          <p:cNvCxnSpPr>
            <a:stCxn id="52" idx="2"/>
          </p:cNvCxnSpPr>
          <p:nvPr/>
        </p:nvCxnSpPr>
        <p:spPr>
          <a:xfrm flipH="1">
            <a:off x="4270065" y="2470830"/>
            <a:ext cx="54006" cy="231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778443" y="1819856"/>
                <a:ext cx="3310279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=0,5;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=0,5</m:t>
                    </m:r>
                    <m:r>
                      <a:rPr lang="ru-RU" b="0" i="1" smtClean="0"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=4,5−4=0,5&gt;0</m:t>
                      </m:r>
                    </m:oMath>
                  </m:oMathPara>
                </a14:m>
                <a:endParaRPr lang="en-US" dirty="0" smtClean="0"/>
              </a:p>
              <a:p>
                <a:endParaRPr lang="ru-RU" dirty="0" smtClean="0"/>
              </a:p>
              <a:p>
                <a:r>
                  <a:rPr lang="ru-RU" dirty="0" smtClean="0"/>
                  <a:t>Даже при худшей ситуации, когда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000" b="0" i="1" smtClean="0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0,5</m:t>
                    </m:r>
                  </m:oMath>
                </a14:m>
                <a:endParaRPr lang="ru-RU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≻</m:t>
                      </m:r>
                      <m:sSub>
                        <m:sSubPr>
                          <m:ctrlPr>
                            <a:rPr lang="ru-RU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443" y="1819856"/>
                <a:ext cx="3310279" cy="1785104"/>
              </a:xfrm>
              <a:prstGeom prst="rect">
                <a:avLst/>
              </a:prstGeom>
              <a:blipFill rotWithShape="1">
                <a:blip r:embed="rId8"/>
                <a:stretch>
                  <a:fillRect l="-16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513051" y="3796655"/>
                <a:ext cx="5451437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=0,5;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=0,5</m:t>
                    </m:r>
                    <m:r>
                      <a:rPr lang="ru-RU" b="0" i="1" smtClean="0"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ru-RU" b="0" i="1" smtClean="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,5−</m:t>
                      </m:r>
                      <m:r>
                        <a:rPr lang="ru-RU" b="0" i="1" smtClean="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=0,5&gt;0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ru-RU" dirty="0" smtClean="0"/>
                  <a:t>Даже при худшей ситуации, когда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000" b="0" i="1" smtClean="0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0,5</m:t>
                    </m:r>
                  </m:oMath>
                </a14:m>
                <a:endParaRPr lang="ru-RU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≻</m:t>
                      </m:r>
                      <m:sSub>
                        <m:sSubPr>
                          <m:ctrlPr>
                            <a:rPr lang="ru-RU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051" y="3796655"/>
                <a:ext cx="5451437" cy="1231106"/>
              </a:xfrm>
              <a:prstGeom prst="rect">
                <a:avLst/>
              </a:prstGeom>
              <a:blipFill rotWithShape="1">
                <a:blip r:embed="rId9"/>
                <a:stretch>
                  <a:fillRect l="-8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92696" y="5229200"/>
                <a:ext cx="2197249" cy="923330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Вывод: </a:t>
                </a:r>
                <a:endParaRPr lang="en-US" dirty="0" smtClean="0"/>
              </a:p>
              <a:p>
                <a:r>
                  <a:rPr lang="ru-RU" dirty="0" smtClean="0"/>
                  <a:t>лучшее решение – </a:t>
                </a:r>
                <a:endParaRPr lang="en-US" dirty="0" smtClean="0"/>
              </a:p>
              <a:p>
                <a:r>
                  <a:rPr lang="ru-RU" dirty="0" smtClean="0"/>
                  <a:t>это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6" y="5229200"/>
                <a:ext cx="2197249" cy="923330"/>
              </a:xfrm>
              <a:prstGeom prst="rect">
                <a:avLst/>
              </a:prstGeom>
              <a:blipFill rotWithShape="1">
                <a:blip r:embed="rId10"/>
                <a:stretch>
                  <a:fillRect l="-1928" t="-2614" r="-1653" b="-9150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4786979" y="35460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60" name="Прямая со стрелкой 59"/>
          <p:cNvCxnSpPr/>
          <p:nvPr/>
        </p:nvCxnSpPr>
        <p:spPr>
          <a:xfrm flipH="1">
            <a:off x="4673607" y="3018294"/>
            <a:ext cx="258433" cy="125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768668" y="2702779"/>
            <a:ext cx="81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Ω</a:t>
            </a:r>
            <a:r>
              <a:rPr lang="ru-RU" dirty="0" smtClean="0"/>
              <a:t>(</a:t>
            </a:r>
            <a:r>
              <a:rPr lang="en-US" dirty="0" smtClean="0"/>
              <a:t>P)</a:t>
            </a:r>
            <a:endParaRPr lang="ru-RU" dirty="0"/>
          </a:p>
        </p:txBody>
      </p:sp>
      <p:cxnSp>
        <p:nvCxnSpPr>
          <p:cNvPr id="66" name="Прямая соединительная линия 65"/>
          <p:cNvCxnSpPr>
            <a:stCxn id="30" idx="3"/>
          </p:cNvCxnSpPr>
          <p:nvPr/>
        </p:nvCxnSpPr>
        <p:spPr>
          <a:xfrm>
            <a:off x="3491880" y="2101498"/>
            <a:ext cx="21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627784" y="5190390"/>
                <a:ext cx="64609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Если, в результате решения задач будет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&lt;0</m:t>
                    </m:r>
                  </m:oMath>
                </a14:m>
                <a:r>
                  <a:rPr lang="ru-RU" dirty="0" smtClean="0"/>
                  <a:t> , то проверяется это утверждение, что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≽</m:t>
                    </m:r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ru-RU" dirty="0" smtClean="0"/>
                  <a:t>, с оговоркой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9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−8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/>
                      </a:rPr>
                      <m:t>≥</m:t>
                    </m:r>
                    <m:r>
                      <a:rPr lang="ru-RU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ru-RU" dirty="0" smtClean="0"/>
                  <a:t> (должна быть совместная область </a:t>
                </a:r>
                <a:r>
                  <a:rPr lang="el-GR" dirty="0"/>
                  <a:t>Ω</a:t>
                </a:r>
                <a:r>
                  <a:rPr lang="ru-RU" dirty="0"/>
                  <a:t>(</a:t>
                </a:r>
                <a:r>
                  <a:rPr lang="en-US" dirty="0"/>
                  <a:t>P</a:t>
                </a:r>
                <a:r>
                  <a:rPr lang="en-US" dirty="0" smtClean="0"/>
                  <a:t>)</a:t>
                </a:r>
                <a:r>
                  <a:rPr lang="ru-RU" dirty="0" smtClean="0"/>
                  <a:t>).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5190390"/>
                <a:ext cx="6460938" cy="1200329"/>
              </a:xfrm>
              <a:prstGeom prst="rect">
                <a:avLst/>
              </a:prstGeom>
              <a:blipFill rotWithShape="1">
                <a:blip r:embed="rId11"/>
                <a:stretch>
                  <a:fillRect l="-755" t="-25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09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344816" cy="1070992"/>
          </a:xfrm>
        </p:spPr>
        <p:txBody>
          <a:bodyPr/>
          <a:lstStyle/>
          <a:p>
            <a:r>
              <a:rPr lang="ru-RU" dirty="0" smtClean="0">
                <a:effectLst/>
              </a:rPr>
              <a:t>ПР </a:t>
            </a:r>
            <a:r>
              <a:rPr lang="ru-RU" dirty="0">
                <a:effectLst/>
              </a:rPr>
              <a:t>при отсутствии информации о состоянии внешней среды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7504" y="1772816"/>
                <a:ext cx="9036496" cy="97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 smtClean="0"/>
                  <a:t>1. Критерий Бернулли—</a:t>
                </a:r>
                <a:r>
                  <a:rPr lang="ru-RU" sz="2000" dirty="0" err="1" smtClean="0"/>
                  <a:t>Лапласса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Считается, что априорные </a:t>
                </a:r>
                <a:r>
                  <a:rPr lang="ru-RU" dirty="0"/>
                  <a:t>вероятности всех </a:t>
                </a:r>
                <a:r>
                  <a:rPr lang="ru-RU" dirty="0" smtClean="0"/>
                  <a:t>состояний </a:t>
                </a:r>
                <a:r>
                  <a:rPr lang="ru-RU" dirty="0"/>
                  <a:t>следует считать </a:t>
                </a:r>
                <a:r>
                  <a:rPr lang="ru-RU" dirty="0" smtClean="0"/>
                  <a:t>равными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ru-RU" dirty="0" smtClean="0"/>
                  <a:t>.  </a:t>
                </a:r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772816"/>
                <a:ext cx="9036496" cy="976421"/>
              </a:xfrm>
              <a:prstGeom prst="rect">
                <a:avLst/>
              </a:prstGeom>
              <a:blipFill rotWithShape="1">
                <a:blip r:embed="rId2"/>
                <a:stretch>
                  <a:fillRect l="-742" t="-2500" b="-637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073470"/>
                  </p:ext>
                </p:extLst>
              </p:nvPr>
            </p:nvGraphicFramePr>
            <p:xfrm>
              <a:off x="467544" y="2924944"/>
              <a:ext cx="2812131" cy="1767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7090"/>
                    <a:gridCol w="757112"/>
                    <a:gridCol w="767929"/>
                  </a:tblGrid>
                  <a:tr h="29796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i="1" dirty="0" smtClean="0"/>
                            <a:t>Стратегии Х</a:t>
                          </a:r>
                          <a:endParaRPr lang="ru-RU" sz="1600" b="1" i="1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b="1" i="1" dirty="0" smtClean="0"/>
                            <a:t>Состояние </a:t>
                          </a:r>
                          <a:r>
                            <a:rPr lang="en-US" sz="1800" b="1" i="1" dirty="0" smtClean="0"/>
                            <a:t> E</a:t>
                          </a:r>
                          <a:endParaRPr lang="ru-RU" sz="1800" b="1" i="1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248303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</a:tr>
                  <a:tr h="2979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2979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7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2979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073470"/>
                  </p:ext>
                </p:extLst>
              </p:nvPr>
            </p:nvGraphicFramePr>
            <p:xfrm>
              <a:off x="467544" y="2924944"/>
              <a:ext cx="2812131" cy="1767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7090"/>
                    <a:gridCol w="757112"/>
                    <a:gridCol w="767929"/>
                  </a:tblGrid>
                  <a:tr h="36576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i="1" dirty="0" smtClean="0"/>
                            <a:t>Стратегии Х</a:t>
                          </a:r>
                          <a:endParaRPr lang="ru-RU" sz="1600" b="1" i="1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b="1" i="1" dirty="0" smtClean="0"/>
                            <a:t>Состояние </a:t>
                          </a:r>
                          <a:r>
                            <a:rPr lang="en-US" sz="1800" b="1" i="1" dirty="0" smtClean="0"/>
                            <a:t> E</a:t>
                          </a:r>
                          <a:endParaRPr lang="ru-RU" sz="1800" b="1" i="1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70968" t="-130000" r="-102419" b="-3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66667" t="-130000" r="-794" b="-392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74" t="-191667" r="-118957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74" t="-291667" r="-118957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7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74" t="-391667" r="-11895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19872" y="3189165"/>
                <a:ext cx="4385246" cy="879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b="1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b="1" i="1" smtClean="0">
                          <a:latin typeface="Cambria Math"/>
                        </a:rPr>
                        <m:t>⁡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→</m:t>
                      </m:r>
                      <m:func>
                        <m:funcPr>
                          <m:ctrlPr>
                            <a:rPr lang="en-US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𝒎𝒂𝒙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lim>
                          </m:limLow>
                        </m:fName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>
                                  <a:latin typeface="Cambria Math"/>
                                </a:rPr>
                                <m:t>𝒏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1" i="1">
                                  <a:latin typeface="Cambria Math"/>
                                </a:rPr>
                                <m:t>𝒋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𝒊𝒋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 .  </m:t>
                              </m:r>
                            </m:e>
                          </m:nary>
                          <m:r>
                            <a:rPr lang="ru-RU" b="1" i="1" smtClean="0">
                              <a:latin typeface="Cambria Math"/>
                            </a:rPr>
                            <m:t>     Лучшая:     </m:t>
                          </m:r>
                          <m:sSubSup>
                            <m:sSubSupPr>
                              <m:ctrlPr>
                                <a:rPr lang="ru-RU" b="1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ru-RU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1" i="1">
                              <a:latin typeface="Cambria Math"/>
                            </a:rPr>
                            <m:t>⁡</m:t>
                          </m:r>
                        </m:e>
                      </m:func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3189165"/>
                <a:ext cx="4385246" cy="87985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8575" y="4797152"/>
            <a:ext cx="90364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000" dirty="0" smtClean="0"/>
          </a:p>
          <a:p>
            <a:r>
              <a:rPr lang="ru-RU" sz="2000" dirty="0" smtClean="0"/>
              <a:t>2. Критерий оценки решений по </a:t>
            </a:r>
            <a:r>
              <a:rPr lang="ru-RU" sz="2000" dirty="0" err="1" smtClean="0"/>
              <a:t>Байесову</a:t>
            </a:r>
            <a:r>
              <a:rPr lang="ru-RU" sz="2000" dirty="0" smtClean="0"/>
              <a:t> множеству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err="1" smtClean="0"/>
              <a:t>Байесово</a:t>
            </a:r>
            <a:r>
              <a:rPr lang="ru-RU" dirty="0" smtClean="0"/>
              <a:t> множество – это множество вероятностей события, в пределах которого существует лучшее решение. Для каждого решения есть своё </a:t>
            </a:r>
            <a:r>
              <a:rPr lang="ru-RU" dirty="0" err="1"/>
              <a:t>Байесово</a:t>
            </a:r>
            <a:r>
              <a:rPr lang="ru-RU" dirty="0"/>
              <a:t> </a:t>
            </a:r>
            <a:r>
              <a:rPr lang="ru-RU" dirty="0" smtClean="0"/>
              <a:t>множество.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50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251520" y="197768"/>
                <a:ext cx="7200800" cy="1070992"/>
              </a:xfrm>
            </p:spPr>
            <p:txBody>
              <a:bodyPr/>
              <a:lstStyle/>
              <a:p>
                <a:r>
                  <a:rPr lang="ru-RU" dirty="0" err="1" smtClean="0"/>
                  <a:t>Байесово</a:t>
                </a:r>
                <a:r>
                  <a:rPr lang="ru-RU" dirty="0" smtClean="0"/>
                  <a:t> множество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𝒑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1520" y="197768"/>
                <a:ext cx="7200800" cy="1070992"/>
              </a:xfrm>
              <a:blipFill rotWithShape="1">
                <a:blip r:embed="rId2"/>
                <a:stretch>
                  <a:fillRect l="-2625" b="-51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7744513"/>
                  </p:ext>
                </p:extLst>
              </p:nvPr>
            </p:nvGraphicFramePr>
            <p:xfrm>
              <a:off x="179512" y="1628800"/>
              <a:ext cx="2812131" cy="1767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7090"/>
                    <a:gridCol w="757112"/>
                    <a:gridCol w="767929"/>
                  </a:tblGrid>
                  <a:tr h="29796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i="1" dirty="0" smtClean="0"/>
                            <a:t>Стратегии Х</a:t>
                          </a:r>
                          <a:endParaRPr lang="ru-RU" sz="1600" b="1" i="1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b="1" i="1" dirty="0" smtClean="0"/>
                            <a:t>Состояние </a:t>
                          </a:r>
                          <a:r>
                            <a:rPr lang="en-US" sz="1800" b="1" i="1" dirty="0" smtClean="0"/>
                            <a:t> E</a:t>
                          </a:r>
                          <a:endParaRPr lang="ru-RU" sz="1800" b="1" i="1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248303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</a:tr>
                  <a:tr h="2979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2979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7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2979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7744513"/>
                  </p:ext>
                </p:extLst>
              </p:nvPr>
            </p:nvGraphicFramePr>
            <p:xfrm>
              <a:off x="179512" y="1628800"/>
              <a:ext cx="2812131" cy="1767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7090"/>
                    <a:gridCol w="757112"/>
                    <a:gridCol w="767929"/>
                  </a:tblGrid>
                  <a:tr h="36576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i="1" dirty="0" smtClean="0"/>
                            <a:t>Стратегии Х</a:t>
                          </a:r>
                          <a:endParaRPr lang="ru-RU" sz="1600" b="1" i="1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b="1" i="1" dirty="0" smtClean="0"/>
                            <a:t>Состояние </a:t>
                          </a:r>
                          <a:r>
                            <a:rPr lang="en-US" sz="1800" b="1" i="1" dirty="0" smtClean="0"/>
                            <a:t> E</a:t>
                          </a:r>
                          <a:endParaRPr lang="ru-RU" sz="1800" b="1" i="1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8800" t="-130000" r="-100800" b="-3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66667" t="-130000" b="-392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91667" r="-118957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91667" r="-118957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7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391667" r="-11895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704" y="1885474"/>
            <a:ext cx="5267647" cy="37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2277394"/>
                <a:ext cx="46085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=2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+11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ru-RU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9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+11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277394"/>
                <a:ext cx="460851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446909" y="1516142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Оценка решения по критерию Байеса: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59832" y="2648140"/>
                <a:ext cx="46085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ru-RU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+7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832" y="2648140"/>
                <a:ext cx="460851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289548" y="3046237"/>
                <a:ext cx="46085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ru-RU" b="0" i="1" smtClean="0">
                          <a:latin typeface="Cambria Math"/>
                        </a:rPr>
                        <m:t>8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+3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548" y="3046237"/>
                <a:ext cx="460851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4514" y="3563223"/>
                <a:ext cx="91485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Построим график зависимости полезности решения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dirty="0" smtClean="0"/>
                  <a:t>от вероятности состояния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14" y="3563223"/>
                <a:ext cx="9148514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533" b="-24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 стрелкой 8"/>
          <p:cNvCxnSpPr/>
          <p:nvPr/>
        </p:nvCxnSpPr>
        <p:spPr>
          <a:xfrm flipV="1">
            <a:off x="683568" y="3932556"/>
            <a:ext cx="0" cy="2232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683568" y="6165304"/>
            <a:ext cx="37444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520" y="37797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B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535996" y="6093296"/>
                <a:ext cx="414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996" y="6093296"/>
                <a:ext cx="414046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Прямая соединительная линия 18"/>
          <p:cNvCxnSpPr/>
          <p:nvPr/>
        </p:nvCxnSpPr>
        <p:spPr>
          <a:xfrm flipV="1">
            <a:off x="4067944" y="4077072"/>
            <a:ext cx="0" cy="208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23928" y="616629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296863" y="616629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4149080"/>
            <a:ext cx="3384376" cy="1656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76328" y="562059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51520" y="408068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ru-RU" dirty="0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 flipV="1">
            <a:off x="683568" y="4149080"/>
            <a:ext cx="3392760" cy="147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67944" y="396471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ru-RU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683568" y="4884839"/>
            <a:ext cx="3392760" cy="3443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3528" y="466517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4067944" y="50705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2051720" y="5034511"/>
            <a:ext cx="0" cy="1131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2287588" y="4946382"/>
            <a:ext cx="0" cy="1208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2578671" y="5073700"/>
            <a:ext cx="0" cy="1091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86025" y="6166291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0,44</a:t>
            </a:r>
            <a:endParaRPr lang="ru-RU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2051720" y="6154839"/>
            <a:ext cx="572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0,47</a:t>
            </a:r>
            <a:endParaRPr lang="ru-RU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2540943" y="6154838"/>
            <a:ext cx="463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0,5</a:t>
            </a:r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234530" y="4170569"/>
                <a:ext cx="463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1600" b="1" i="1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530" y="4170569"/>
                <a:ext cx="463860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899910" y="4165092"/>
                <a:ext cx="463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910" y="4165092"/>
                <a:ext cx="463860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131840" y="4807895"/>
                <a:ext cx="463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807895"/>
                <a:ext cx="463860" cy="3385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167089" y="5034252"/>
                <a:ext cx="18882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0;0,47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ru-RU" dirty="0" smtClean="0">
                    <a:latin typeface="Cambria Math"/>
                  </a:rPr>
                  <a:t>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0,47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;1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089" y="5034252"/>
                <a:ext cx="1888232" cy="923330"/>
              </a:xfrm>
              <a:prstGeom prst="rect">
                <a:avLst/>
              </a:prstGeom>
              <a:blipFill rotWithShape="1">
                <a:blip r:embed="rId13"/>
                <a:stretch>
                  <a:fillRect b="-26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950042" y="4265354"/>
                <a:ext cx="32223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Байесовы множества решений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:</a:t>
                </a:r>
                <a:endParaRPr lang="ru-RU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042" y="4265354"/>
                <a:ext cx="3222358" cy="646331"/>
              </a:xfrm>
              <a:prstGeom prst="rect">
                <a:avLst/>
              </a:prstGeom>
              <a:blipFill rotWithShape="1">
                <a:blip r:embed="rId14"/>
                <a:stretch>
                  <a:fillRect l="-1512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411163" y="541573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008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8770" y="44624"/>
            <a:ext cx="7200800" cy="1296144"/>
          </a:xfrm>
        </p:spPr>
        <p:txBody>
          <a:bodyPr/>
          <a:lstStyle/>
          <a:p>
            <a:r>
              <a:rPr lang="ru-RU" dirty="0" smtClean="0"/>
              <a:t>Выбор </a:t>
            </a:r>
            <a:r>
              <a:rPr lang="ru-RU" dirty="0"/>
              <a:t>решений </a:t>
            </a:r>
            <a:r>
              <a:rPr lang="ru-RU" dirty="0" smtClean="0"/>
              <a:t>по </a:t>
            </a:r>
            <a:r>
              <a:rPr lang="ru-RU" dirty="0" err="1"/>
              <a:t>Байесову</a:t>
            </a:r>
            <a:r>
              <a:rPr lang="ru-RU" dirty="0"/>
              <a:t> множеству</a:t>
            </a:r>
            <a:endParaRPr lang="ru-RU" dirty="0" smtClean="0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683568" y="3932556"/>
            <a:ext cx="0" cy="2232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683568" y="6165304"/>
            <a:ext cx="37444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520" y="37797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B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535996" y="6093296"/>
                <a:ext cx="414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996" y="6093296"/>
                <a:ext cx="414046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Прямая соединительная линия 18"/>
          <p:cNvCxnSpPr/>
          <p:nvPr/>
        </p:nvCxnSpPr>
        <p:spPr>
          <a:xfrm flipV="1">
            <a:off x="4067944" y="4077072"/>
            <a:ext cx="0" cy="208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23928" y="616629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296863" y="616629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4149080"/>
            <a:ext cx="3384376" cy="1656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76328" y="562059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51520" y="408068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ru-RU" dirty="0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 flipV="1">
            <a:off x="683568" y="4149080"/>
            <a:ext cx="3392760" cy="147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67944" y="396471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ru-RU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683568" y="4884839"/>
            <a:ext cx="3392760" cy="3443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3528" y="466517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4067944" y="50705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2051720" y="5034511"/>
            <a:ext cx="0" cy="1131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2287588" y="4946382"/>
            <a:ext cx="0" cy="1208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2578671" y="5073700"/>
            <a:ext cx="0" cy="1091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86025" y="6166291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0,44</a:t>
            </a:r>
            <a:endParaRPr lang="ru-RU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2051720" y="6154839"/>
            <a:ext cx="572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0,47</a:t>
            </a:r>
            <a:endParaRPr lang="ru-RU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2540943" y="6154838"/>
            <a:ext cx="463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0,5</a:t>
            </a:r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234530" y="4170569"/>
                <a:ext cx="463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1600" b="1" i="1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530" y="4170569"/>
                <a:ext cx="463860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899910" y="4165092"/>
                <a:ext cx="463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910" y="4165092"/>
                <a:ext cx="463860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131840" y="4807895"/>
                <a:ext cx="463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807895"/>
                <a:ext cx="463860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840337" y="2278724"/>
                <a:ext cx="18882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0;0,47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ru-RU" dirty="0" smtClean="0">
                    <a:latin typeface="Cambria Math"/>
                  </a:rPr>
                  <a:t>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0,47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;1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337" y="2278724"/>
                <a:ext cx="1888232" cy="923330"/>
              </a:xfrm>
              <a:prstGeom prst="rect">
                <a:avLst/>
              </a:prstGeom>
              <a:blipFill rotWithShape="1">
                <a:blip r:embed="rId6"/>
                <a:stretch>
                  <a:fillRect b="-26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411163" y="541573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284108" y="1484783"/>
                <a:ext cx="6472336" cy="802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0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2000" b="1" i="1" smtClean="0">
                          <a:latin typeface="Cambria Math"/>
                        </a:rPr>
                        <m:t>⁡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→</m:t>
                      </m:r>
                      <m:func>
                        <m:funcPr>
                          <m:ctrlPr>
                            <a:rPr lang="en-US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𝒎𝒂𝒙</m:t>
                              </m:r>
                            </m:e>
                            <m:lim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lim>
                          </m:limLow>
                        </m:fName>
                        <m:e>
                          <m:r>
                            <a:rPr lang="el-GR" sz="2000" b="1" i="1">
                              <a:latin typeface="Cambria Math"/>
                              <a:ea typeface="Cambria Math"/>
                            </a:rPr>
                            <m:t>𝝅</m:t>
                          </m:r>
                          <m:r>
                            <a:rPr lang="ru-RU" sz="2000" b="1" i="1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2000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b="1" dirty="0" smtClean="0"/>
              </a:p>
              <a:p>
                <a14:m>
                  <m:oMath xmlns:m="http://schemas.openxmlformats.org/officeDocument/2006/math">
                    <m:r>
                      <a:rPr lang="el-GR" sz="2000" b="1" i="1">
                        <a:latin typeface="Cambria Math"/>
                        <a:ea typeface="Cambria Math"/>
                      </a:rPr>
                      <m:t>𝝅</m:t>
                    </m:r>
                    <m:r>
                      <a:rPr lang="ru-RU" sz="2000" b="1" i="1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ru-RU" sz="20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0" dirty="0" smtClean="0"/>
                  <a:t>– </a:t>
                </a:r>
                <a:r>
                  <a:rPr lang="ru-RU" sz="2000" b="0" dirty="0" smtClean="0"/>
                  <a:t>интегральный потенциал альтернативы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 smtClean="0"/>
                  <a:t>.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108" y="1484783"/>
                <a:ext cx="6472336" cy="802527"/>
              </a:xfrm>
              <a:prstGeom prst="rect">
                <a:avLst/>
              </a:prstGeom>
              <a:blipFill rotWithShape="1">
                <a:blip r:embed="rId7"/>
                <a:stretch>
                  <a:fillRect b="-137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95659" y="2278724"/>
                <a:ext cx="3960441" cy="831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1" smtClean="0">
                          <a:latin typeface="Cambria Math"/>
                          <a:ea typeface="Cambria Math"/>
                        </a:rPr>
                        <m:t>𝝅</m:t>
                      </m:r>
                      <m:d>
                        <m:dPr>
                          <m:ctrlPr>
                            <a:rPr lang="ru-RU" b="1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ru-RU" b="1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ru-RU" b="1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ru-RU" b="1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𝒑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𝑩</m:t>
                              </m:r>
                              <m:d>
                                <m:d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𝒑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659" y="2278724"/>
                <a:ext cx="3960441" cy="83131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21877" y="3225750"/>
                <a:ext cx="75608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𝝁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мера </a:t>
                </a:r>
                <a:r>
                  <a:rPr lang="ru-RU" dirty="0" err="1" smtClean="0"/>
                  <a:t>Байесова</a:t>
                </a:r>
                <a:r>
                  <a:rPr lang="ru-RU" dirty="0" smtClean="0"/>
                  <a:t> множества решения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dirty="0" smtClean="0"/>
                  <a:t>   (длина отрезка) </a:t>
                </a:r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77" y="3225750"/>
                <a:ext cx="7560841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569320" y="3746900"/>
                <a:ext cx="4035127" cy="756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smtClean="0">
                          <a:latin typeface="Cambria Math"/>
                          <a:ea typeface="Cambria Math"/>
                        </a:rPr>
                        <m:t>𝜋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ru-RU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ru-RU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  <m:t>0,47</m:t>
                              </m:r>
                            </m:sup>
                            <m:e>
                              <m: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ru-RU" b="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>
                                  <a:latin typeface="Cambria Math"/>
                                </a:rPr>
                                <m:t>9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>
                                  <a:latin typeface="Cambria Math"/>
                                </a:rPr>
                                <m:t>+11</m:t>
                              </m:r>
                              <m:r>
                                <m:rPr>
                                  <m:nor/>
                                </m:rPr>
                                <a:rPr lang="ru-RU" i="0" smtClean="0">
                                  <a:latin typeface="Cambria Math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i="1" smtClean="0">
                                  <a:latin typeface="Cambria Math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1−0,47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=8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320" y="3746900"/>
                <a:ext cx="4035127" cy="75674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155172" y="4732331"/>
                <a:ext cx="3573397" cy="777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smtClean="0">
                          <a:latin typeface="Cambria Math"/>
                          <a:ea typeface="Cambria Math"/>
                        </a:rPr>
                        <m:t>𝜋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ru-RU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ru-RU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,47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  <m:e>
                              <m: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8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+3</m:t>
                              </m:r>
                              <m:r>
                                <m:rPr>
                                  <m:nor/>
                                </m:rPr>
                                <a:rPr lang="ru-RU" i="0" smtClean="0">
                                  <a:latin typeface="Cambria Math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i="1" smtClean="0">
                                  <a:latin typeface="Cambria Math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1−0,53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=7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172" y="4732331"/>
                <a:ext cx="3573397" cy="77771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02297" y="4515507"/>
                <a:ext cx="1444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smtClean="0">
                          <a:latin typeface="Cambria Math"/>
                          <a:ea typeface="Cambria Math"/>
                        </a:rPr>
                        <m:t>𝜋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297" y="4515507"/>
                <a:ext cx="1444403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18356" y="5760550"/>
                <a:ext cx="3247027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Лучшее решение:     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20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dirty="0" smtClean="0"/>
                  <a:t>   </a:t>
                </a:r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356" y="5760550"/>
                <a:ext cx="3247027" cy="392993"/>
              </a:xfrm>
              <a:prstGeom prst="rect">
                <a:avLst/>
              </a:prstGeom>
              <a:blipFill rotWithShape="1">
                <a:blip r:embed="rId13"/>
                <a:stretch>
                  <a:fillRect l="-1501" t="-1563" b="-2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9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97768"/>
            <a:ext cx="7200800" cy="1070992"/>
          </a:xfrm>
        </p:spPr>
        <p:txBody>
          <a:bodyPr/>
          <a:lstStyle/>
          <a:p>
            <a:r>
              <a:rPr lang="ru-RU" dirty="0">
                <a:effectLst/>
              </a:rPr>
              <a:t>Принятие решений в условиях противодействия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628800"/>
            <a:ext cx="84249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Имеется активная внешняя среда, которая стремится принять такие состояния, сводящие к </a:t>
            </a:r>
            <a:r>
              <a:rPr lang="ru-RU" sz="2000" b="1" i="1" dirty="0"/>
              <a:t>минимуму </a:t>
            </a:r>
            <a:r>
              <a:rPr lang="ru-RU" sz="2000" dirty="0"/>
              <a:t>эффективность процесса управления. </a:t>
            </a:r>
            <a:endParaRPr lang="en-US" sz="2000" dirty="0" smtClean="0"/>
          </a:p>
          <a:p>
            <a:endParaRPr lang="ru-RU" sz="2000" dirty="0" smtClean="0"/>
          </a:p>
          <a:p>
            <a:r>
              <a:rPr lang="ru-RU" sz="2000" dirty="0" smtClean="0"/>
              <a:t>Основными </a:t>
            </a:r>
            <a:r>
              <a:rPr lang="ru-RU" sz="2000" dirty="0"/>
              <a:t>критериями ПР в этой ситуации являются</a:t>
            </a:r>
            <a:r>
              <a:rPr lang="ru-RU" sz="2000" dirty="0" smtClean="0"/>
              <a:t>:</a:t>
            </a:r>
          </a:p>
          <a:p>
            <a:endParaRPr lang="ru-RU" sz="2000" dirty="0"/>
          </a:p>
          <a:p>
            <a:pPr marL="342900" indent="-342900">
              <a:buAutoNum type="arabicParenR"/>
            </a:pPr>
            <a:r>
              <a:rPr lang="ru-RU" sz="2000" b="1" dirty="0" err="1" smtClean="0"/>
              <a:t>максиминный</a:t>
            </a:r>
            <a:r>
              <a:rPr lang="ru-RU" sz="2000" b="1" dirty="0" smtClean="0"/>
              <a:t> </a:t>
            </a:r>
            <a:r>
              <a:rPr lang="ru-RU" sz="2000" b="1" dirty="0"/>
              <a:t>критерий </a:t>
            </a:r>
            <a:r>
              <a:rPr lang="ru-RU" sz="2000" b="1" i="1" dirty="0" err="1" smtClean="0"/>
              <a:t>Вальда</a:t>
            </a:r>
            <a:r>
              <a:rPr lang="en-US" sz="2000" b="1" i="1" dirty="0" smtClean="0"/>
              <a:t> (</a:t>
            </a:r>
            <a:r>
              <a:rPr lang="ru-RU" sz="2000" b="1" i="1" dirty="0" smtClean="0"/>
              <a:t>гарантированного результата, пессимистический критерий, выбор лучшего из худших)</a:t>
            </a:r>
          </a:p>
          <a:p>
            <a:pPr marL="342900" indent="-342900">
              <a:buAutoNum type="arabicParenR"/>
            </a:pPr>
            <a:endParaRPr lang="ru-RU" sz="2000" b="1" i="1" dirty="0" smtClean="0"/>
          </a:p>
          <a:p>
            <a:pPr marL="342900" indent="-342900">
              <a:buAutoNum type="arabicParenR"/>
            </a:pPr>
            <a:r>
              <a:rPr lang="ru-RU" sz="2000" b="1" dirty="0" smtClean="0"/>
              <a:t>минимаксный</a:t>
            </a:r>
            <a:r>
              <a:rPr lang="ru-RU" sz="2000" dirty="0" smtClean="0"/>
              <a:t> </a:t>
            </a:r>
            <a:r>
              <a:rPr lang="ru-RU" sz="2000" b="1" dirty="0"/>
              <a:t>критерий </a:t>
            </a:r>
            <a:r>
              <a:rPr lang="ru-RU" sz="2000" b="1" i="1" dirty="0" err="1" smtClean="0"/>
              <a:t>Сэвиджа</a:t>
            </a:r>
            <a:r>
              <a:rPr lang="ru-RU" sz="2000" b="1" i="1" dirty="0" smtClean="0"/>
              <a:t> (критерий минимизации риска)</a:t>
            </a:r>
          </a:p>
          <a:p>
            <a:pPr marL="342900" indent="-342900">
              <a:buAutoNum type="arabicParenR"/>
            </a:pPr>
            <a:endParaRPr lang="ru-RU" sz="2000" b="1" i="1" dirty="0" smtClean="0"/>
          </a:p>
          <a:p>
            <a:pPr marL="342900" indent="-342900">
              <a:buAutoNum type="arabicParenR"/>
            </a:pPr>
            <a:r>
              <a:rPr lang="ru-RU" sz="2000" b="1" i="1" dirty="0" smtClean="0"/>
              <a:t>критерий Гурвица (ножниц между оптимизмом и пессимизмом)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6193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Критерий </a:t>
            </a:r>
            <a:r>
              <a:rPr lang="ru-RU" dirty="0" err="1">
                <a:effectLst/>
              </a:rPr>
              <a:t>Вальда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3303003"/>
                  </p:ext>
                </p:extLst>
              </p:nvPr>
            </p:nvGraphicFramePr>
            <p:xfrm>
              <a:off x="179512" y="2390508"/>
              <a:ext cx="2952328" cy="186682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0110"/>
                    <a:gridCol w="666074"/>
                    <a:gridCol w="576064"/>
                    <a:gridCol w="720080"/>
                  </a:tblGrid>
                  <a:tr h="342821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1" dirty="0" smtClean="0"/>
                            <a:t>Стратегии Х</a:t>
                          </a:r>
                          <a:endParaRPr lang="ru-RU" sz="14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1" dirty="0" smtClean="0"/>
                            <a:t>Состояние </a:t>
                          </a:r>
                          <a:r>
                            <a:rPr lang="en-US" sz="1400" b="1" dirty="0" smtClean="0"/>
                            <a:t> E</a:t>
                          </a:r>
                          <a:endParaRPr lang="ru-RU" sz="1400" b="1" i="1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233243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ru-RU" sz="14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</a:tr>
                  <a:tr h="2718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8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  <a:tr h="2718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  <a:tr h="2718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  <a:tr h="2718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1400" b="1" i="1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3303003"/>
                  </p:ext>
                </p:extLst>
              </p:nvPr>
            </p:nvGraphicFramePr>
            <p:xfrm>
              <a:off x="179512" y="2390508"/>
              <a:ext cx="2952328" cy="186682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0110"/>
                    <a:gridCol w="666074"/>
                    <a:gridCol w="576064"/>
                    <a:gridCol w="720080"/>
                  </a:tblGrid>
                  <a:tr h="342821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1" dirty="0" smtClean="0"/>
                            <a:t>Стратегии Х</a:t>
                          </a:r>
                          <a:endParaRPr lang="ru-RU" sz="14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1" dirty="0" smtClean="0"/>
                            <a:t>Состояние </a:t>
                          </a:r>
                          <a:r>
                            <a:rPr lang="en-US" sz="1400" b="1" dirty="0" smtClean="0"/>
                            <a:t> E</a:t>
                          </a:r>
                          <a:endParaRPr lang="ru-RU" sz="1400" b="1" i="1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9541" t="-114000" r="-19541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86316" t="-114000" r="-124211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11017" t="-114000" b="-4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14000" r="-197546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8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314000" r="-197546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14000" r="-197546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514000" r="-197546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147031" y="1556792"/>
            <a:ext cx="8838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ЛПР выбирает такую стратегию, что при любом состоянии внешней среды обеспечивается </a:t>
            </a:r>
            <a:r>
              <a:rPr lang="ru-RU" dirty="0" smtClean="0"/>
              <a:t>гарантированный результат, выбор лучшего решения из худших.</a:t>
            </a:r>
            <a:endParaRPr lang="ru-RU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0234876"/>
                  </p:ext>
                </p:extLst>
              </p:nvPr>
            </p:nvGraphicFramePr>
            <p:xfrm>
              <a:off x="3275856" y="2583495"/>
              <a:ext cx="671736" cy="16561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71736"/>
                  </a:tblGrid>
                  <a:tr h="4320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limLow>
                                  <m:limLowPr>
                                    <m:ctrlPr>
                                      <a:rPr lang="en-US" sz="1400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limLow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  <a:ea typeface="Cambria Math"/>
                                      </a:rPr>
                                      <m:t>𝒎𝒊𝒏</m:t>
                                    </m:r>
                                  </m:e>
                                  <m:lim>
                                    <m:r>
                                      <a:rPr lang="en-US" sz="1400" b="1" i="1" smtClean="0">
                                        <a:latin typeface="Cambria Math"/>
                                        <a:ea typeface="Cambria Math"/>
                                      </a:rPr>
                                      <m:t>𝒋</m:t>
                                    </m:r>
                                  </m:lim>
                                </m:limLow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  <a:ea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  <a:ea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dirty="0"/>
                        </a:p>
                      </a:txBody>
                      <a:tcPr/>
                    </a:tc>
                  </a:tr>
                  <a:tr h="2880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/>
                    </a:tc>
                  </a:tr>
                  <a:tr h="2823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/>
                    </a:tc>
                  </a:tr>
                  <a:tr h="309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/>
                    </a:tc>
                  </a:tr>
                  <a:tr h="2880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0234876"/>
                  </p:ext>
                </p:extLst>
              </p:nvPr>
            </p:nvGraphicFramePr>
            <p:xfrm>
              <a:off x="3275856" y="2583495"/>
              <a:ext cx="671736" cy="16561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71736"/>
                  </a:tblGrid>
                  <a:tr h="43204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408" b="-295775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/>
                    </a:tc>
                  </a:tr>
                  <a:tr h="309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88979" y="3824962"/>
                <a:ext cx="3096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=4:</m:t>
                    </m:r>
                    <m:r>
                      <a:rPr lang="ru-RU" b="0" i="1" smtClean="0">
                        <a:latin typeface="Cambria Math"/>
                      </a:rPr>
                      <m:t>   лучшие </m:t>
                    </m:r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b="1" i="1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979" y="3824962"/>
                <a:ext cx="309634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622354" y="3212976"/>
                <a:ext cx="2736304" cy="53418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𝑾</m:t>
                      </m:r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𝒎𝒂𝒙</m:t>
                              </m:r>
                            </m:e>
                            <m:lim>
                              <m:r>
                                <a:rPr lang="en-US" sz="2000" b="1" i="1" smtClean="0">
                                  <a:latin typeface="Cambria Math"/>
                                </a:rPr>
                                <m:t>𝒊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a:rPr lang="en-US" sz="2000" b="1" i="1" smtClean="0">
                                      <a:latin typeface="Cambria Math"/>
                                    </a:rPr>
                                    <m:t>𝒎𝒊𝒏</m:t>
                                  </m:r>
                                </m:e>
                                <m:lim>
                                  <m:r>
                                    <a:rPr lang="en-US" sz="2000" b="1" i="1" smtClean="0">
                                      <a:latin typeface="Cambria Math"/>
                                    </a:rPr>
                                    <m:t>𝒋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ru-RU" sz="2000" b="1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354" y="3212976"/>
                <a:ext cx="2736304" cy="534185"/>
              </a:xfrm>
              <a:prstGeom prst="rect">
                <a:avLst/>
              </a:prstGeom>
              <a:blipFill rotWithShape="1">
                <a:blip r:embed="rId5"/>
                <a:stretch>
                  <a:fillRect b="-555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724822" y="2372971"/>
                <a:ext cx="4293543" cy="716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Если дана </a:t>
                </a:r>
                <a:r>
                  <a:rPr lang="ru-RU" b="1" dirty="0" smtClean="0"/>
                  <a:t>матрица доходов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=│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│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822" y="2372971"/>
                <a:ext cx="4293543" cy="716928"/>
              </a:xfrm>
              <a:prstGeom prst="rect">
                <a:avLst/>
              </a:prstGeom>
              <a:blipFill rotWithShape="1">
                <a:blip r:embed="rId6"/>
                <a:stretch>
                  <a:fillRect t="-4237" b="-93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798228" y="4712380"/>
                <a:ext cx="4438067" cy="439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Если дана </a:t>
                </a:r>
                <a:r>
                  <a:rPr lang="ru-RU" b="1" dirty="0" smtClean="0"/>
                  <a:t>матрица затрат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=│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│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228" y="4712380"/>
                <a:ext cx="4438067" cy="439929"/>
              </a:xfrm>
              <a:prstGeom prst="rect">
                <a:avLst/>
              </a:prstGeom>
              <a:blipFill rotWithShape="1">
                <a:blip r:embed="rId7"/>
                <a:stretch>
                  <a:fillRect l="-1099" t="-1389" b="-1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00847" y="5314024"/>
                <a:ext cx="2736304" cy="5341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𝑾</m:t>
                      </m:r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𝒎𝒊𝒏</m:t>
                              </m:r>
                            </m:e>
                            <m:lim>
                              <m:r>
                                <a:rPr lang="en-US" sz="2000" b="1" i="1" smtClean="0">
                                  <a:latin typeface="Cambria Math"/>
                                </a:rPr>
                                <m:t>𝒊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a:rPr lang="en-US" sz="2000" b="1" i="1" smtClean="0">
                                      <a:latin typeface="Cambria Math"/>
                                    </a:rPr>
                                    <m:t>𝒎𝒂𝒙</m:t>
                                  </m:r>
                                </m:e>
                                <m:lim>
                                  <m:r>
                                    <a:rPr lang="en-US" sz="2000" b="1" i="1" smtClean="0">
                                      <a:latin typeface="Cambria Math"/>
                                    </a:rPr>
                                    <m:t>𝒋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ru-RU" sz="2000" b="1" i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847" y="5314024"/>
                <a:ext cx="2736304" cy="534185"/>
              </a:xfrm>
              <a:prstGeom prst="rect">
                <a:avLst/>
              </a:prstGeom>
              <a:blipFill rotWithShape="1">
                <a:blip r:embed="rId8"/>
                <a:stretch>
                  <a:fillRect b="-67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Таблица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4066640"/>
                  </p:ext>
                </p:extLst>
              </p:nvPr>
            </p:nvGraphicFramePr>
            <p:xfrm>
              <a:off x="4066803" y="2593020"/>
              <a:ext cx="671736" cy="16561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71736"/>
                  </a:tblGrid>
                  <a:tr h="4320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limLow>
                                  <m:limLowPr>
                                    <m:ctrlPr>
                                      <a:rPr lang="en-US" sz="1400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limLow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  <a:ea typeface="Cambria Math"/>
                                      </a:rPr>
                                      <m:t>𝒎𝒂𝒙</m:t>
                                    </m:r>
                                  </m:e>
                                  <m:lim>
                                    <m:r>
                                      <a:rPr lang="en-US" sz="1400" b="1" i="1" smtClean="0">
                                        <a:latin typeface="Cambria Math"/>
                                        <a:ea typeface="Cambria Math"/>
                                      </a:rPr>
                                      <m:t>𝒋</m:t>
                                    </m:r>
                                  </m:lim>
                                </m:limLow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  <a:ea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  <a:ea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dirty="0"/>
                        </a:p>
                      </a:txBody>
                      <a:tcPr/>
                    </a:tc>
                  </a:tr>
                  <a:tr h="2880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</a:t>
                          </a:r>
                          <a:endParaRPr lang="ru-RU" sz="1400" dirty="0"/>
                        </a:p>
                      </a:txBody>
                      <a:tcPr/>
                    </a:tc>
                  </a:tr>
                  <a:tr h="2823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/>
                    </a:tc>
                  </a:tr>
                  <a:tr h="309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/>
                    </a:tc>
                  </a:tr>
                  <a:tr h="2880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Таблица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4066640"/>
                  </p:ext>
                </p:extLst>
              </p:nvPr>
            </p:nvGraphicFramePr>
            <p:xfrm>
              <a:off x="4066803" y="2593020"/>
              <a:ext cx="671736" cy="16561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71736"/>
                  </a:tblGrid>
                  <a:tr h="43204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r="-909" b="-297183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</a:t>
                          </a:r>
                          <a:endParaRPr lang="ru-RU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/>
                    </a:tc>
                  </a:tr>
                  <a:tr h="309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497088" y="5877272"/>
                <a:ext cx="3096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=6:</m:t>
                      </m:r>
                      <m:r>
                        <a:rPr lang="ru-RU" b="0" i="1" smtClean="0">
                          <a:latin typeface="Cambria Math"/>
                        </a:rPr>
                        <m:t>    лучшее </m:t>
                      </m:r>
                      <m:sSub>
                        <m:sSubPr>
                          <m:ctrlPr>
                            <a:rPr lang="ru-RU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088" y="5877272"/>
                <a:ext cx="3096344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56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Критерий </a:t>
            </a:r>
            <a:r>
              <a:rPr lang="ru-RU" dirty="0" err="1" smtClean="0">
                <a:effectLst/>
              </a:rPr>
              <a:t>Сэвиджа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3697108"/>
                  </p:ext>
                </p:extLst>
              </p:nvPr>
            </p:nvGraphicFramePr>
            <p:xfrm>
              <a:off x="303015" y="2780928"/>
              <a:ext cx="2900833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72841"/>
                    <a:gridCol w="654456"/>
                    <a:gridCol w="566016"/>
                    <a:gridCol w="707520"/>
                  </a:tblGrid>
                  <a:tr h="245992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1" dirty="0" smtClean="0"/>
                            <a:t>Стратегии Х</a:t>
                          </a:r>
                          <a:endParaRPr lang="ru-RU" sz="14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1" dirty="0" smtClean="0"/>
                            <a:t>Состояние </a:t>
                          </a:r>
                          <a:r>
                            <a:rPr lang="en-US" sz="1400" b="1" dirty="0" smtClean="0"/>
                            <a:t> E</a:t>
                          </a:r>
                          <a:endParaRPr lang="ru-RU" sz="1400" b="1" i="1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245992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ru-RU" sz="14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</a:tr>
                  <a:tr h="2459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8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  <a:tr h="2459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  <a:tr h="2459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  <a:tr h="2459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1400" b="1" i="1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3697108"/>
                  </p:ext>
                </p:extLst>
              </p:nvPr>
            </p:nvGraphicFramePr>
            <p:xfrm>
              <a:off x="303015" y="2780928"/>
              <a:ext cx="2900833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72841"/>
                    <a:gridCol w="654456"/>
                    <a:gridCol w="566016"/>
                    <a:gridCol w="707520"/>
                  </a:tblGrid>
                  <a:tr h="304800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1" dirty="0" smtClean="0"/>
                            <a:t>Стратегии Х</a:t>
                          </a:r>
                          <a:endParaRPr lang="ru-RU" sz="14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1" dirty="0" smtClean="0"/>
                            <a:t>Состояние </a:t>
                          </a:r>
                          <a:r>
                            <a:rPr lang="en-US" sz="1400" b="1" dirty="0" smtClean="0"/>
                            <a:t> E</a:t>
                          </a:r>
                          <a:endParaRPr lang="ru-RU" sz="1400" b="1" i="1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50467" t="-102000" r="-195327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88172" t="-102000" r="-124731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11207" t="-102000" b="-4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25" t="-202000" r="-19750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8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25" t="-302000" r="-19750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25" t="-402000" r="-1975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25" t="-502000" r="-19750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303015" y="1500888"/>
            <a:ext cx="8838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ЛПР выбирает такую стратегию, что при любом состоянии внешней среды обеспечивается </a:t>
            </a:r>
            <a:r>
              <a:rPr lang="ru-RU" dirty="0" smtClean="0"/>
              <a:t>гарантированный результат минимизации риска недополучить максимально возможный доход, опять же выбор лучшего решения из худших.</a:t>
            </a:r>
            <a:endParaRPr lang="ru-RU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2348880"/>
                <a:ext cx="4708451" cy="439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Пусть дана </a:t>
                </a:r>
                <a:r>
                  <a:rPr lang="ru-RU" b="1" dirty="0" smtClean="0"/>
                  <a:t>матрица доходов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=│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│.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48880"/>
                <a:ext cx="4708451" cy="439929"/>
              </a:xfrm>
              <a:prstGeom prst="rect">
                <a:avLst/>
              </a:prstGeom>
              <a:blipFill rotWithShape="1">
                <a:blip r:embed="rId3"/>
                <a:stretch>
                  <a:fillRect t="-1389" b="-1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020122" y="4915639"/>
                <a:ext cx="2736304" cy="5341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𝑺</m:t>
                      </m:r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𝒎𝒊𝒏</m:t>
                              </m:r>
                            </m:e>
                            <m:lim>
                              <m:r>
                                <a:rPr lang="en-US" sz="2000" b="1" i="1" smtClean="0">
                                  <a:latin typeface="Cambria Math"/>
                                </a:rPr>
                                <m:t>𝒊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a:rPr lang="en-US" sz="2000" b="1" i="1" smtClean="0">
                                      <a:latin typeface="Cambria Math"/>
                                    </a:rPr>
                                    <m:t>𝒎𝒂𝒙</m:t>
                                  </m:r>
                                </m:e>
                                <m:lim>
                                  <m:r>
                                    <a:rPr lang="en-US" sz="2000" b="1" i="1" smtClean="0">
                                      <a:latin typeface="Cambria Math"/>
                                    </a:rPr>
                                    <m:t>𝒋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ru-RU" sz="2000" b="1" i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122" y="4915639"/>
                <a:ext cx="2736304" cy="534185"/>
              </a:xfrm>
              <a:prstGeom prst="rect">
                <a:avLst/>
              </a:prstGeom>
              <a:blipFill rotWithShape="1">
                <a:blip r:embed="rId4"/>
                <a:stretch>
                  <a:fillRect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691336" y="5877619"/>
                <a:ext cx="3096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=2:</m:t>
                      </m:r>
                      <m:r>
                        <a:rPr lang="ru-RU" b="0" i="1" smtClean="0">
                          <a:latin typeface="Cambria Math"/>
                        </a:rPr>
                        <m:t>    лучшее </m:t>
                      </m:r>
                      <m:sSub>
                        <m:sSubPr>
                          <m:ctrlPr>
                            <a:rPr lang="ru-RU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336" y="5877619"/>
                <a:ext cx="3096344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91336" y="2424218"/>
                <a:ext cx="4129136" cy="975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максимально </a:t>
                </a:r>
              </a:p>
              <a:p>
                <a:r>
                  <a:rPr lang="ru-RU" dirty="0" smtClean="0"/>
                  <a:t>возможного дохода в ситуации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определяется</a:t>
                </a:r>
                <a:r>
                  <a:rPr lang="en-US" dirty="0" smtClean="0"/>
                  <a:t>:</a:t>
                </a:r>
                <a:endParaRPr lang="ru-RU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336" y="2424218"/>
                <a:ext cx="4129136" cy="975908"/>
              </a:xfrm>
              <a:prstGeom prst="rect">
                <a:avLst/>
              </a:prstGeom>
              <a:blipFill rotWithShape="1">
                <a:blip r:embed="rId6"/>
                <a:stretch>
                  <a:fillRect l="-1329" t="-3125" b="-9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453475" y="2996952"/>
                <a:ext cx="1944216" cy="459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b="1" i="1" smtClean="0">
                              <a:latin typeface="Cambria Math"/>
                            </a:rPr>
                            <m:t>𝜷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𝒎𝒂𝒙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/>
                                </a:rPr>
                                <m:t>𝒊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𝒊𝒋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ru-RU" b="1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475" y="2996952"/>
                <a:ext cx="1944216" cy="459549"/>
              </a:xfrm>
              <a:prstGeom prst="rect">
                <a:avLst/>
              </a:prstGeom>
              <a:blipFill rotWithShape="1">
                <a:blip r:embed="rId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419871" y="3456501"/>
                <a:ext cx="5544617" cy="949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Величина</a:t>
                </a:r>
                <a:r>
                  <a:rPr lang="en-US" dirty="0" smtClean="0"/>
                  <a:t> </a:t>
                </a:r>
                <a:r>
                  <a:rPr lang="ru-RU" dirty="0" smtClean="0"/>
                  <a:t>риска (сожаления) недополучить </a:t>
                </a:r>
              </a:p>
              <a:p>
                <a:r>
                  <a:rPr lang="ru-RU" dirty="0" smtClean="0"/>
                  <a:t>максимально возможный доход при выборе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ru-RU" dirty="0" smtClean="0"/>
              </a:p>
              <a:p>
                <a:r>
                  <a:rPr lang="ru-RU" dirty="0" smtClean="0"/>
                  <a:t>в </a:t>
                </a:r>
                <a:r>
                  <a:rPr lang="ru-RU" dirty="0"/>
                  <a:t>ситуации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ru-RU" b="0" i="0" smtClean="0">
                        <a:latin typeface="Cambria Math"/>
                      </a:rPr>
                      <m:t>: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1" y="3456501"/>
                <a:ext cx="5544617" cy="949619"/>
              </a:xfrm>
              <a:prstGeom prst="rect">
                <a:avLst/>
              </a:prstGeom>
              <a:blipFill rotWithShape="1">
                <a:blip r:embed="rId8"/>
                <a:stretch>
                  <a:fillRect l="-879" t="-3205" b="-64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123384" y="4208309"/>
                <a:ext cx="2232248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𝒓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𝒊𝒋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b="1" i="1" dirty="0" smtClean="0">
                              <a:latin typeface="Cambria Math"/>
                            </a:rPr>
                            <m:t>𝜷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384" y="4208309"/>
                <a:ext cx="2232248" cy="395621"/>
              </a:xfrm>
              <a:prstGeom prst="rect">
                <a:avLst/>
              </a:prstGeom>
              <a:blipFill rotWithShape="1"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Таблица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2469088"/>
                  </p:ext>
                </p:extLst>
              </p:nvPr>
            </p:nvGraphicFramePr>
            <p:xfrm>
              <a:off x="303015" y="4766750"/>
              <a:ext cx="2900833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72841"/>
                    <a:gridCol w="654456"/>
                    <a:gridCol w="566016"/>
                    <a:gridCol w="707520"/>
                  </a:tblGrid>
                  <a:tr h="245992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1" dirty="0" smtClean="0"/>
                            <a:t>Стратегии Х</a:t>
                          </a:r>
                          <a:endParaRPr lang="ru-RU" sz="14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1" dirty="0" smtClean="0"/>
                            <a:t>Состояние </a:t>
                          </a:r>
                          <a:r>
                            <a:rPr lang="en-US" sz="1400" b="1" dirty="0" smtClean="0"/>
                            <a:t> E</a:t>
                          </a:r>
                          <a:endParaRPr lang="ru-RU" sz="1400" b="1" i="1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245992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ru-RU" sz="14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</a:tr>
                  <a:tr h="2459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  <a:tr h="2459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dirty="0" smtClean="0"/>
                            <a:t>0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  <a:tr h="2459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  <a:tr h="2459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1400" b="1" i="1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Таблица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2469088"/>
                  </p:ext>
                </p:extLst>
              </p:nvPr>
            </p:nvGraphicFramePr>
            <p:xfrm>
              <a:off x="303015" y="4766750"/>
              <a:ext cx="2900833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72841"/>
                    <a:gridCol w="654456"/>
                    <a:gridCol w="566016"/>
                    <a:gridCol w="707520"/>
                  </a:tblGrid>
                  <a:tr h="304800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1" dirty="0" smtClean="0"/>
                            <a:t>Стратегии Х</a:t>
                          </a:r>
                          <a:endParaRPr lang="ru-RU" sz="14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1" dirty="0" smtClean="0"/>
                            <a:t>Состояние </a:t>
                          </a:r>
                          <a:r>
                            <a:rPr lang="en-US" sz="1400" b="1" dirty="0" smtClean="0"/>
                            <a:t> E</a:t>
                          </a:r>
                          <a:endParaRPr lang="ru-RU" sz="1400" b="1" i="1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50467" t="-102000" r="-195327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88172" t="-102000" r="-124731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11207" t="-102000" b="-4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625" t="-202000" r="-19750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625" t="-302000" r="-19750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dirty="0" smtClean="0"/>
                            <a:t>0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625" t="-402000" r="-1975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625" t="-502000" r="-19750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Таблица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8557146"/>
                  </p:ext>
                </p:extLst>
              </p:nvPr>
            </p:nvGraphicFramePr>
            <p:xfrm>
              <a:off x="3318892" y="4941168"/>
              <a:ext cx="671736" cy="16561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71736"/>
                  </a:tblGrid>
                  <a:tr h="4320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limLow>
                                  <m:limLowPr>
                                    <m:ctrlPr>
                                      <a:rPr lang="en-US" sz="1400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limLow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  <a:ea typeface="Cambria Math"/>
                                      </a:rPr>
                                      <m:t>𝒎𝒂𝒙</m:t>
                                    </m:r>
                                  </m:e>
                                  <m:lim>
                                    <m:r>
                                      <a:rPr lang="en-US" sz="1400" b="1" i="1" smtClean="0">
                                        <a:latin typeface="Cambria Math"/>
                                        <a:ea typeface="Cambria Math"/>
                                      </a:rPr>
                                      <m:t>𝒋</m:t>
                                    </m:r>
                                  </m:lim>
                                </m:limLow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  <a:ea typeface="Cambria Math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  <a:ea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dirty="0"/>
                        </a:p>
                      </a:txBody>
                      <a:tcPr/>
                    </a:tc>
                  </a:tr>
                  <a:tr h="2880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/>
                    </a:tc>
                  </a:tr>
                  <a:tr h="2823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/>
                    </a:tc>
                  </a:tr>
                  <a:tr h="309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/>
                    </a:tc>
                  </a:tr>
                  <a:tr h="2880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Таблица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8557146"/>
                  </p:ext>
                </p:extLst>
              </p:nvPr>
            </p:nvGraphicFramePr>
            <p:xfrm>
              <a:off x="3318892" y="4941168"/>
              <a:ext cx="671736" cy="16561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71736"/>
                  </a:tblGrid>
                  <a:tr h="43204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1408" b="-295775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/>
                    </a:tc>
                  </a:tr>
                  <a:tr h="309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0033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Критерий</a:t>
            </a:r>
            <a:r>
              <a:rPr lang="ru-RU" i="1" dirty="0" smtClean="0"/>
              <a:t> </a:t>
            </a:r>
            <a:r>
              <a:rPr lang="ru-RU" dirty="0" smtClean="0"/>
              <a:t>Гурвица (ножниц)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628800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ЛПР может установить некоторый уровень пессимизма-оптимизма в отношениях наихудшего и наилучшего для него состояний среды.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95590" y="2267144"/>
                <a:ext cx="4544707" cy="439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dirty="0" smtClean="0"/>
                  <a:t>Пусть </a:t>
                </a:r>
                <a:r>
                  <a:rPr lang="ru-RU" dirty="0"/>
                  <a:t>дана </a:t>
                </a:r>
                <a:r>
                  <a:rPr lang="ru-RU" b="1" dirty="0"/>
                  <a:t>матрица доходов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  <m:r>
                      <a:rPr lang="en-US" i="1">
                        <a:latin typeface="Cambria Math"/>
                      </a:rPr>
                      <m:t>=│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│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590" y="2267144"/>
                <a:ext cx="4544707" cy="439929"/>
              </a:xfrm>
              <a:prstGeom prst="rect">
                <a:avLst/>
              </a:prstGeom>
              <a:blipFill rotWithShape="1">
                <a:blip r:embed="rId2"/>
                <a:stretch>
                  <a:fillRect l="-805" t="-1389" r="-805" b="-1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92080" y="3473985"/>
                <a:ext cx="2736304" cy="53418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𝑾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𝒎𝒂𝒙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𝒎𝒂𝒙</m:t>
                                  </m:r>
                                </m:e>
                                <m:lim>
                                  <m:r>
                                    <a:rPr lang="en-US" sz="2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ru-RU" sz="20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3473985"/>
                <a:ext cx="2736304" cy="534185"/>
              </a:xfrm>
              <a:prstGeom prst="rect">
                <a:avLst/>
              </a:prstGeom>
              <a:blipFill rotWithShape="1">
                <a:blip r:embed="rId3"/>
                <a:stretch>
                  <a:fillRect b="-3226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31640" y="3480068"/>
                <a:ext cx="2736304" cy="53418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𝑾</m:t>
                      </m:r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𝒎𝒂𝒙</m:t>
                              </m:r>
                            </m:e>
                            <m:lim>
                              <m:r>
                                <a:rPr lang="en-US" sz="2000" b="1" i="1" smtClean="0">
                                  <a:latin typeface="Cambria Math"/>
                                </a:rPr>
                                <m:t>𝒊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a:rPr lang="en-US" sz="2000" b="1" i="1" smtClean="0">
                                      <a:latin typeface="Cambria Math"/>
                                    </a:rPr>
                                    <m:t>𝒎𝒊𝒏</m:t>
                                  </m:r>
                                </m:e>
                                <m:lim>
                                  <m:r>
                                    <a:rPr lang="en-US" sz="2000" b="1" i="1" smtClean="0">
                                      <a:latin typeface="Cambria Math"/>
                                    </a:rPr>
                                    <m:t>𝒋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ru-RU" sz="2000" b="1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480068"/>
                <a:ext cx="2736304" cy="534185"/>
              </a:xfrm>
              <a:prstGeom prst="rect">
                <a:avLst/>
              </a:prstGeom>
              <a:blipFill rotWithShape="1">
                <a:blip r:embed="rId4"/>
                <a:stretch>
                  <a:fillRect b="-3226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Стрелка вниз 7"/>
          <p:cNvSpPr/>
          <p:nvPr/>
        </p:nvSpPr>
        <p:spPr>
          <a:xfrm rot="2640668">
            <a:off x="4030647" y="2594075"/>
            <a:ext cx="288032" cy="937659"/>
          </a:xfrm>
          <a:prstGeom prst="down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низ 8"/>
          <p:cNvSpPr/>
          <p:nvPr/>
        </p:nvSpPr>
        <p:spPr>
          <a:xfrm rot="18967551">
            <a:off x="4826396" y="2591366"/>
            <a:ext cx="288032" cy="960868"/>
          </a:xfrm>
          <a:prstGeom prst="downArrow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759874" y="2745258"/>
            <a:ext cx="230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Выбор пессимиста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076056" y="2747316"/>
            <a:ext cx="230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Выбор оптимиста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123753" y="3062904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1" dirty="0" smtClean="0">
                          <a:latin typeface="Cambria Math"/>
                        </a:rPr>
                        <m:t>𝝀</m:t>
                      </m:r>
                      <m:r>
                        <a:rPr lang="ru-RU" b="1" i="1" dirty="0" smtClean="0">
                          <a:latin typeface="Cambria Math"/>
                        </a:rPr>
                        <m:t>=</m:t>
                      </m:r>
                      <m:r>
                        <a:rPr lang="ru-RU" b="1" i="1" dirty="0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ru-RU" b="1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53" y="3062904"/>
                <a:ext cx="115212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54026" y="3062904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1" dirty="0" smtClean="0">
                          <a:latin typeface="Cambria Math"/>
                        </a:rPr>
                        <m:t>𝝀</m:t>
                      </m:r>
                      <m:r>
                        <a:rPr lang="ru-RU" b="1" i="1" dirty="0" smtClean="0">
                          <a:latin typeface="Cambria Math"/>
                        </a:rPr>
                        <m:t>=</m:t>
                      </m:r>
                      <m:r>
                        <a:rPr lang="ru-RU" b="1" i="1" dirty="0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ru-RU" b="1" i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026" y="3062904"/>
                <a:ext cx="115212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33618" y="4401641"/>
                <a:ext cx="3782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b="1" i="1" dirty="0" smtClean="0">
                        <a:latin typeface="Cambria Math"/>
                      </a:rPr>
                      <m:t>𝝀</m:t>
                    </m:r>
                    <m:r>
                      <a:rPr lang="ru-RU" b="1" i="1" dirty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ru-RU" b="1" i="1" dirty="0" smtClean="0"/>
                  <a:t> показатель Гурвица;    </a:t>
                </a:r>
                <a:endParaRPr lang="ru-RU" b="1" i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618" y="4401641"/>
                <a:ext cx="3782788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18229" y="4797152"/>
                <a:ext cx="5760640" cy="52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⇒</m:t>
                      </m:r>
                      <m:r>
                        <a:rPr lang="el-GR" sz="2000" b="0" i="1" smtClean="0">
                          <a:latin typeface="Cambria Math"/>
                        </a:rPr>
                        <m:t>𝜆</m:t>
                      </m:r>
                      <m:func>
                        <m:funcPr>
                          <m:ctrlPr>
                            <a:rPr lang="en-US" sz="20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a:rPr lang="en-US" sz="2000" b="0" i="1">
                                  <a:latin typeface="Cambria Math"/>
                                </a:rPr>
                                <m:t>𝑚𝑎𝑥</m:t>
                              </m:r>
                            </m:e>
                            <m:lim>
                              <m:r>
                                <a:rPr lang="en-US" sz="2000" b="0" i="1">
                                  <a:latin typeface="Cambria Math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a:rPr lang="en-US" sz="2000" b="0" i="1">
                                      <a:latin typeface="Cambria Math"/>
                                    </a:rPr>
                                    <m:t>𝑚𝑖𝑛</m:t>
                                  </m:r>
                                </m:e>
                                <m:lim>
                                  <m:r>
                                    <a:rPr lang="en-US" sz="2000" b="0" i="1">
                                      <a:latin typeface="Cambria Math"/>
                                    </a:rPr>
                                    <m:t>𝑗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  <m:r>
                        <a:rPr lang="ru-RU" sz="2000" b="0" i="1" smtClean="0">
                          <a:latin typeface="Cambria Math"/>
                        </a:rPr>
                        <m:t>+(1−</m:t>
                      </m:r>
                      <m:r>
                        <a:rPr lang="el-GR" sz="2000" b="0" i="1" smtClean="0">
                          <a:latin typeface="Cambria Math"/>
                        </a:rPr>
                        <m:t>𝜆</m:t>
                      </m:r>
                      <m:r>
                        <a:rPr lang="ru-RU" sz="2000" b="0" i="1" smtClean="0">
                          <a:latin typeface="Cambria Math"/>
                        </a:rPr>
                        <m:t>)</m:t>
                      </m:r>
                      <m:func>
                        <m:funcPr>
                          <m:ctrlPr>
                            <a:rPr lang="en-US" sz="20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a:rPr lang="en-US" sz="2000" b="0" i="1">
                                  <a:latin typeface="Cambria Math"/>
                                </a:rPr>
                                <m:t>𝑚𝑎𝑥</m:t>
                              </m:r>
                            </m:e>
                            <m:lim>
                              <m:r>
                                <a:rPr lang="en-US" sz="2000" b="0" i="1">
                                  <a:latin typeface="Cambria Math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a:rPr lang="en-US" sz="2000" b="0" i="1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𝑎𝑥</m:t>
                                  </m:r>
                                </m:e>
                                <m:lim>
                                  <m:r>
                                    <a:rPr lang="en-US" sz="2000" b="0" i="1">
                                      <a:latin typeface="Cambria Math"/>
                                    </a:rPr>
                                    <m:t>𝑗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229" y="4797152"/>
                <a:ext cx="5760640" cy="529825"/>
              </a:xfrm>
              <a:prstGeom prst="rect">
                <a:avLst/>
              </a:prstGeom>
              <a:blipFill rotWithShape="1">
                <a:blip r:embed="rId8"/>
                <a:stretch>
                  <a:fillRect b="-57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891657" y="5486742"/>
                <a:ext cx="4848586" cy="5341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sz="2000" b="1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b="1" i="1" smtClean="0">
                        <a:latin typeface="Cambria Math"/>
                      </a:rPr>
                      <m:t>⇒</m:t>
                    </m:r>
                    <m:func>
                      <m:funcPr>
                        <m:ctrlPr>
                          <a:rPr lang="en-US" sz="2000" b="1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𝒎𝒂𝒙</m:t>
                            </m:r>
                          </m:e>
                          <m:lim>
                            <m:r>
                              <a:rPr lang="en-US" sz="2000" b="1" i="1">
                                <a:latin typeface="Cambria Math"/>
                              </a:rPr>
                              <m:t>𝒊</m:t>
                            </m:r>
                          </m:lim>
                        </m:limLow>
                        <m:r>
                          <a:rPr lang="en-US" sz="2000" b="1" i="1" smtClean="0">
                            <a:latin typeface="Cambria Math"/>
                          </a:rPr>
                          <m:t> { </m:t>
                        </m:r>
                        <m:r>
                          <a:rPr lang="el-GR" sz="2000" b="1" i="1" smtClean="0">
                            <a:latin typeface="Cambria Math"/>
                          </a:rPr>
                          <m:t>𝝀</m:t>
                        </m:r>
                      </m:fName>
                      <m:e>
                        <m:func>
                          <m:func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a:rPr lang="en-US" sz="2000" b="1" i="1">
                                    <a:latin typeface="Cambria Math"/>
                                  </a:rPr>
                                  <m:t>𝒎𝒊𝒏</m:t>
                                </m:r>
                              </m:e>
                              <m:lim>
                                <m:r>
                                  <a:rPr lang="en-US" sz="2000" b="1" i="1">
                                    <a:latin typeface="Cambria Math"/>
                                  </a:rPr>
                                  <m:t>𝒋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/>
                                  </a:rPr>
                                  <m:t>𝒊𝒋</m:t>
                                </m:r>
                              </m:sub>
                            </m:sSub>
                          </m:e>
                        </m:func>
                      </m:e>
                    </m:func>
                    <m:r>
                      <a:rPr lang="ru-RU" sz="2000" b="1" i="1" smtClean="0">
                        <a:latin typeface="Cambria Math"/>
                      </a:rPr>
                      <m:t>+(</m:t>
                    </m:r>
                    <m:r>
                      <a:rPr lang="ru-RU" sz="2000" b="1" i="1" smtClean="0">
                        <a:latin typeface="Cambria Math"/>
                      </a:rPr>
                      <m:t>𝟏</m:t>
                    </m:r>
                    <m:r>
                      <a:rPr lang="ru-RU" sz="2000" b="1" i="1" smtClean="0">
                        <a:latin typeface="Cambria Math"/>
                      </a:rPr>
                      <m:t>−</m:t>
                    </m:r>
                    <m:r>
                      <a:rPr lang="el-GR" sz="2000" b="1" i="1" smtClean="0">
                        <a:latin typeface="Cambria Math"/>
                      </a:rPr>
                      <m:t>𝝀</m:t>
                    </m:r>
                    <m:r>
                      <a:rPr lang="ru-RU" sz="2000" b="1" i="1" smtClean="0">
                        <a:latin typeface="Cambria Math"/>
                      </a:rPr>
                      <m:t>)</m:t>
                    </m:r>
                    <m:func>
                      <m:funcPr>
                        <m:ctrlPr>
                          <a:rPr lang="en-US" sz="2000" b="1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𝒎𝒂𝒙</m:t>
                            </m:r>
                          </m:e>
                          <m:lim>
                            <m:r>
                              <a:rPr lang="en-US" sz="2000" b="1" i="1">
                                <a:latin typeface="Cambria Math"/>
                              </a:rPr>
                              <m:t>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/>
                              </a:rPr>
                              <m:t>𝒊𝒋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000" b="1" dirty="0" smtClean="0"/>
                  <a:t> </a:t>
                </a:r>
                <a:r>
                  <a:rPr lang="ru-RU" sz="2000" b="1" dirty="0" smtClean="0"/>
                  <a:t>}</a:t>
                </a:r>
                <a:endParaRPr lang="ru-RU" sz="20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657" y="5486742"/>
                <a:ext cx="4848586" cy="534185"/>
              </a:xfrm>
              <a:prstGeom prst="rect">
                <a:avLst/>
              </a:prstGeom>
              <a:blipFill rotWithShape="1">
                <a:blip r:embed="rId9"/>
                <a:stretch>
                  <a:fillRect t="-4444"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/>
          <p:cNvCxnSpPr/>
          <p:nvPr/>
        </p:nvCxnSpPr>
        <p:spPr>
          <a:xfrm>
            <a:off x="4315950" y="3741077"/>
            <a:ext cx="576064" cy="0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4067943" y="3933056"/>
                <a:ext cx="12570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b="1" i="1" dirty="0">
                        <a:latin typeface="Cambria Math"/>
                      </a:rPr>
                      <m:t>𝟎</m:t>
                    </m:r>
                    <m:r>
                      <a:rPr lang="el-GR" b="1" i="1" dirty="0">
                        <a:latin typeface="Cambria Math"/>
                      </a:rPr>
                      <m:t>≤</m:t>
                    </m:r>
                    <m:r>
                      <a:rPr lang="el-GR" b="1" i="1" dirty="0">
                        <a:latin typeface="Cambria Math"/>
                      </a:rPr>
                      <m:t>𝝀</m:t>
                    </m:r>
                    <m:r>
                      <a:rPr lang="el-GR" b="1" i="1" dirty="0">
                        <a:latin typeface="Cambria Math"/>
                      </a:rPr>
                      <m:t>≤</m:t>
                    </m:r>
                    <m:r>
                      <a:rPr lang="ru-RU" b="1" i="1" dirty="0">
                        <a:latin typeface="Cambria Math"/>
                      </a:rPr>
                      <m:t>𝟏</m:t>
                    </m:r>
                  </m:oMath>
                </a14:m>
                <a:r>
                  <a:rPr lang="ru-RU" b="1" i="1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3" y="3933056"/>
                <a:ext cx="1257075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27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752079" y="1484784"/>
                <a:ext cx="6202339" cy="439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dirty="0" smtClean="0"/>
                  <a:t>Пусть </a:t>
                </a:r>
                <a:r>
                  <a:rPr lang="ru-RU" dirty="0"/>
                  <a:t>дана матрица доходов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  <m:r>
                      <a:rPr lang="en-US" i="1">
                        <a:latin typeface="Cambria Math"/>
                      </a:rPr>
                      <m:t>=│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│</m:t>
                    </m:r>
                  </m:oMath>
                </a14:m>
                <a:r>
                  <a:rPr lang="ru-RU" dirty="0" smtClean="0"/>
                  <a:t>, и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1" i="1">
                        <a:latin typeface="Cambria Math"/>
                      </a:rPr>
                      <m:t>λ</m:t>
                    </m:r>
                    <m:r>
                      <a:rPr lang="ru-RU" b="1" i="1" smtClean="0">
                        <a:latin typeface="Cambria Math"/>
                      </a:rPr>
                      <m:t>=</m:t>
                    </m:r>
                    <m:r>
                      <a:rPr lang="ru-RU" b="0" i="1" smtClean="0">
                        <a:latin typeface="Cambria Math"/>
                      </a:rPr>
                      <m:t>0,5</m:t>
                    </m:r>
                  </m:oMath>
                </a14:m>
                <a:r>
                  <a:rPr lang="ru-RU" dirty="0" smtClean="0"/>
                  <a:t>. </a:t>
                </a:r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79" y="1484784"/>
                <a:ext cx="6202339" cy="439929"/>
              </a:xfrm>
              <a:prstGeom prst="rect">
                <a:avLst/>
              </a:prstGeom>
              <a:blipFill rotWithShape="1">
                <a:blip r:embed="rId2"/>
                <a:stretch>
                  <a:fillRect l="-393" t="-1389" r="-295" b="-1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95936" y="1926900"/>
                <a:ext cx="4848586" cy="53418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⇒</m:t>
                    </m:r>
                    <m:func>
                      <m:funcPr>
                        <m:ctrlPr>
                          <a:rPr lang="en-US" sz="2000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a:rPr lang="en-US" sz="2000" b="0" i="1">
                                <a:latin typeface="Cambria Math"/>
                              </a:rPr>
                              <m:t>𝑚𝑎𝑥</m:t>
                            </m:r>
                          </m:e>
                          <m:lim>
                            <m:r>
                              <a:rPr lang="en-US" sz="2000" b="0" i="1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  <m:r>
                          <a:rPr lang="en-US" sz="2000" b="0" i="1" smtClean="0">
                            <a:latin typeface="Cambria Math"/>
                          </a:rPr>
                          <m:t> { </m:t>
                        </m:r>
                        <m:r>
                          <a:rPr lang="el-GR" sz="2000" b="0" i="1" smtClean="0">
                            <a:latin typeface="Cambria Math"/>
                          </a:rPr>
                          <m:t>𝜆</m:t>
                        </m:r>
                      </m:fName>
                      <m:e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a:rPr lang="en-US" sz="2000" b="0" i="1">
                                    <a:latin typeface="Cambria Math"/>
                                  </a:rPr>
                                  <m:t>𝑚𝑖𝑛</m:t>
                                </m:r>
                              </m:e>
                              <m:lim>
                                <m:r>
                                  <a:rPr lang="en-US" sz="2000" b="0" i="1">
                                    <a:latin typeface="Cambria Math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</m:e>
                    </m:func>
                    <m:r>
                      <a:rPr lang="ru-RU" sz="2000" b="0" i="1" smtClean="0">
                        <a:latin typeface="Cambria Math"/>
                      </a:rPr>
                      <m:t>+(1−</m:t>
                    </m:r>
                    <m:r>
                      <a:rPr lang="el-GR" sz="2000" b="0" i="1" smtClean="0">
                        <a:latin typeface="Cambria Math"/>
                      </a:rPr>
                      <m:t>𝜆</m:t>
                    </m:r>
                    <m:r>
                      <a:rPr lang="ru-RU" sz="2000" b="0" i="1" smtClean="0">
                        <a:latin typeface="Cambria Math"/>
                      </a:rPr>
                      <m:t>)</m:t>
                    </m:r>
                    <m:func>
                      <m:funcPr>
                        <m:ctrlPr>
                          <a:rPr lang="en-US" sz="2000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a:rPr lang="en-US" sz="2000" b="0" i="1">
                                <a:latin typeface="Cambria Math"/>
                              </a:rPr>
                              <m:t>𝑚𝑎𝑥</m:t>
                            </m:r>
                          </m:e>
                          <m:lim>
                            <m:r>
                              <a:rPr lang="en-US" sz="2000" b="0" i="1">
                                <a:latin typeface="Cambria Math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000" dirty="0" smtClean="0"/>
                  <a:t> </a:t>
                </a:r>
                <a:r>
                  <a:rPr lang="ru-RU" sz="2000" dirty="0" smtClean="0"/>
                  <a:t>}</a:t>
                </a:r>
                <a:endParaRPr lang="ru-RU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1926900"/>
                <a:ext cx="4848586" cy="534185"/>
              </a:xfrm>
              <a:prstGeom prst="rect">
                <a:avLst/>
              </a:prstGeom>
              <a:blipFill rotWithShape="1">
                <a:blip r:embed="rId3"/>
                <a:stretch>
                  <a:fillRect t="-4444" b="-33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Таблица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6184217"/>
                  </p:ext>
                </p:extLst>
              </p:nvPr>
            </p:nvGraphicFramePr>
            <p:xfrm>
              <a:off x="179512" y="1943019"/>
              <a:ext cx="2952328" cy="156202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0110"/>
                    <a:gridCol w="666074"/>
                    <a:gridCol w="576064"/>
                    <a:gridCol w="720080"/>
                  </a:tblGrid>
                  <a:tr h="342821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1" dirty="0" smtClean="0"/>
                            <a:t>Стратегии Х</a:t>
                          </a:r>
                          <a:endParaRPr lang="ru-RU" sz="14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1" dirty="0" smtClean="0"/>
                            <a:t>Состояние </a:t>
                          </a:r>
                          <a:r>
                            <a:rPr lang="en-US" sz="1400" b="1" dirty="0" smtClean="0"/>
                            <a:t> E</a:t>
                          </a:r>
                          <a:endParaRPr lang="ru-RU" sz="1400" b="1" i="1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233243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ru-RU" sz="14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</a:tr>
                  <a:tr h="2718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10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  <a:tr h="2718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  <a:tr h="2718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11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8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Таблица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6184217"/>
                  </p:ext>
                </p:extLst>
              </p:nvPr>
            </p:nvGraphicFramePr>
            <p:xfrm>
              <a:off x="179512" y="1943019"/>
              <a:ext cx="2952328" cy="156202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0110"/>
                    <a:gridCol w="666074"/>
                    <a:gridCol w="576064"/>
                    <a:gridCol w="720080"/>
                  </a:tblGrid>
                  <a:tr h="342821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1" dirty="0" smtClean="0"/>
                            <a:t>Стратегии Х</a:t>
                          </a:r>
                          <a:endParaRPr lang="ru-RU" sz="14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1" dirty="0" smtClean="0"/>
                            <a:t>Состояние </a:t>
                          </a:r>
                          <a:r>
                            <a:rPr lang="en-US" sz="1400" b="1" dirty="0" smtClean="0"/>
                            <a:t> E</a:t>
                          </a:r>
                          <a:endParaRPr lang="ru-RU" sz="1400" b="1" i="1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49541" t="-114000" r="-19541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86316" t="-114000" r="-124211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11017" t="-114000" b="-3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214000" r="-197546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10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314000" r="-197546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414000" r="-197546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11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8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95997" y="2455195"/>
                <a:ext cx="3140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</a:rPr>
                            <m:t>λ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ru-RU" i="1">
                          <a:latin typeface="Cambria Math"/>
                        </a:rPr>
                        <m:t>0,5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2+10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=6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997" y="2455195"/>
                <a:ext cx="3140199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131840" y="2798031"/>
                <a:ext cx="31043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</a:rPr>
                            <m:t>λ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ru-RU" i="1">
                          <a:latin typeface="Cambria Math"/>
                        </a:rPr>
                        <m:t>0,5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6+7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=6,5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798031"/>
                <a:ext cx="3104356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105521" y="3147200"/>
                <a:ext cx="3121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</a:rPr>
                            <m:t>λ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ru-RU" i="1">
                          <a:latin typeface="Cambria Math"/>
                        </a:rPr>
                        <m:t>0,5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3+11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=7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521" y="3147200"/>
                <a:ext cx="3121149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403808" y="2846540"/>
                <a:ext cx="2377455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Лучшее решение: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808" y="2846540"/>
                <a:ext cx="2377455" cy="669992"/>
              </a:xfrm>
              <a:prstGeom prst="rect">
                <a:avLst/>
              </a:prstGeom>
              <a:blipFill rotWithShape="1">
                <a:blip r:embed="rId8"/>
                <a:stretch>
                  <a:fillRect l="-2051" t="-4545" b="-18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691680" y="3717032"/>
                <a:ext cx="6768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При каких значениях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/>
                      </a:rPr>
                      <m:t>𝝀</m:t>
                    </m:r>
                    <m:r>
                      <a:rPr lang="el-GR" i="1">
                        <a:latin typeface="Cambria Math"/>
                      </a:rPr>
                      <m:t> </m:t>
                    </m:r>
                  </m:oMath>
                </a14:m>
                <a:r>
                  <a:rPr lang="ru-RU" dirty="0" smtClean="0"/>
                  <a:t> альтернативы </a:t>
                </a:r>
                <a:r>
                  <a:rPr lang="ru-RU" dirty="0"/>
                  <a:t>будут наилучшими</a:t>
                </a:r>
                <a:r>
                  <a:rPr lang="ru-RU" dirty="0" smtClean="0"/>
                  <a:t>?</a:t>
                </a:r>
                <a:endParaRPr lang="ru-RU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717032"/>
                <a:ext cx="676875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811" t="-8333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08198" y="4149080"/>
                <a:ext cx="4319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</a:rPr>
                            <m:t>λ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</a:rPr>
                        <m:t>λ</m:t>
                      </m:r>
                      <m:r>
                        <a:rPr lang="el-GR" b="0" i="1" smtClean="0">
                          <a:latin typeface="Cambria Math"/>
                        </a:rPr>
                        <m:t>·2+</m:t>
                      </m:r>
                      <m:d>
                        <m:d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</a:rPr>
                            <m:t>λ</m:t>
                          </m:r>
                        </m:e>
                      </m:d>
                      <m:r>
                        <a:rPr lang="ru-RU" b="0" i="1" smtClean="0">
                          <a:latin typeface="Cambria Math"/>
                        </a:rPr>
                        <m:t>10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ru-RU" b="0" i="1" smtClean="0">
                          <a:latin typeface="Cambria Math"/>
                        </a:rPr>
                        <m:t>−8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</a:rPr>
                        <m:t>λ</m:t>
                      </m:r>
                      <m:r>
                        <a:rPr lang="ru-RU" b="0" i="1" smtClean="0">
                          <a:latin typeface="Cambria Math"/>
                        </a:rPr>
                        <m:t>+10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98" y="4149080"/>
                <a:ext cx="4319786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0" y="4518412"/>
                <a:ext cx="4319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</a:rPr>
                            <m:t>λ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</a:rPr>
                        <m:t>λ</m:t>
                      </m:r>
                      <m:r>
                        <a:rPr lang="el-GR" b="0" i="1" smtClean="0">
                          <a:latin typeface="Cambria Math"/>
                        </a:rPr>
                        <m:t>·6+</m:t>
                      </m:r>
                      <m:d>
                        <m:d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</a:rPr>
                            <m:t>λ</m:t>
                          </m:r>
                        </m:e>
                      </m:d>
                      <m:r>
                        <a:rPr lang="ru-RU" b="0" i="1" smtClean="0">
                          <a:latin typeface="Cambria Math"/>
                        </a:rPr>
                        <m:t>7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ru-RU" b="0" i="1" smtClean="0">
                          <a:latin typeface="Cambria Math"/>
                        </a:rPr>
                        <m:t>−1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</a:rPr>
                        <m:t>λ</m:t>
                      </m:r>
                      <m:r>
                        <a:rPr lang="ru-RU" b="0" i="1" smtClean="0">
                          <a:latin typeface="Cambria Math"/>
                        </a:rPr>
                        <m:t>+7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18412"/>
                <a:ext cx="4319786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4780" y="4887744"/>
                <a:ext cx="4319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</a:rPr>
                            <m:t>λ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</a:rPr>
                        <m:t>λ</m:t>
                      </m:r>
                      <m:r>
                        <a:rPr lang="el-GR" b="0" i="1" smtClean="0">
                          <a:latin typeface="Cambria Math"/>
                        </a:rPr>
                        <m:t>·3+</m:t>
                      </m:r>
                      <m:d>
                        <m:d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</a:rPr>
                            <m:t>λ</m:t>
                          </m:r>
                        </m:e>
                      </m:d>
                      <m:r>
                        <a:rPr lang="ru-RU" b="0" i="1" smtClean="0">
                          <a:latin typeface="Cambria Math"/>
                        </a:rPr>
                        <m:t>11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ru-RU" b="0" i="1" smtClean="0">
                          <a:latin typeface="Cambria Math"/>
                        </a:rPr>
                        <m:t>−8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</a:rPr>
                        <m:t>λ</m:t>
                      </m:r>
                      <m:r>
                        <a:rPr lang="ru-RU" b="0" i="1" smtClean="0">
                          <a:latin typeface="Cambria Math"/>
                        </a:rPr>
                        <m:t>+11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0" y="4887744"/>
                <a:ext cx="4319786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Прямая соединительная линия 25"/>
          <p:cNvCxnSpPr/>
          <p:nvPr/>
        </p:nvCxnSpPr>
        <p:spPr>
          <a:xfrm>
            <a:off x="4499992" y="4248964"/>
            <a:ext cx="0" cy="1008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27644" y="4732467"/>
                <a:ext cx="2952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ru-RU" dirty="0" smtClean="0"/>
                  <a:t>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dirty="0" smtClean="0"/>
                  <a:t> при всех </a:t>
                </a:r>
                <a14:m>
                  <m:oMath xmlns:m="http://schemas.openxmlformats.org/officeDocument/2006/math">
                    <m:r>
                      <a:rPr lang="ru-RU" b="1" i="0" smtClean="0">
                        <a:latin typeface="Cambria Math"/>
                      </a:rPr>
                      <m:t>𝟎</m:t>
                    </m:r>
                    <m:r>
                      <a:rPr lang="el-GR" b="1" i="1" smtClean="0">
                        <a:latin typeface="Cambria Math"/>
                      </a:rPr>
                      <m:t>≤</m:t>
                    </m:r>
                    <m:r>
                      <a:rPr lang="el-GR" b="1" i="1" smtClean="0">
                        <a:latin typeface="Cambria Math"/>
                      </a:rPr>
                      <m:t>𝝀</m:t>
                    </m:r>
                    <m:r>
                      <a:rPr lang="el-GR" b="1" i="1" smtClean="0">
                        <a:latin typeface="Cambria Math"/>
                      </a:rPr>
                      <m:t>≤</m:t>
                    </m:r>
                    <m:r>
                      <a:rPr lang="ru-RU" b="1" i="1" smtClean="0">
                        <a:latin typeface="Cambria Math"/>
                      </a:rPr>
                      <m:t>𝟏</m:t>
                    </m:r>
                  </m:oMath>
                </a14:m>
                <a:endParaRPr lang="ru-RU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644" y="4732467"/>
                <a:ext cx="2952328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99592" y="5526802"/>
                <a:ext cx="4056499" cy="727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dirty="0" smtClean="0"/>
                  <a:t>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b="1" i="1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−1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λ</m:t>
                    </m:r>
                    <m:r>
                      <a:rPr lang="ru-RU" i="1">
                        <a:latin typeface="Cambria Math"/>
                      </a:rPr>
                      <m:t>+7</m:t>
                    </m:r>
                    <m:r>
                      <a:rPr lang="ru-RU" i="1" smtClean="0">
                        <a:latin typeface="Cambria Math"/>
                      </a:rPr>
                      <m:t>≥</m:t>
                    </m:r>
                    <m:r>
                      <a:rPr lang="ru-RU" i="1">
                        <a:latin typeface="Cambria Math"/>
                      </a:rPr>
                      <m:t>−8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λ</m:t>
                    </m:r>
                    <m:r>
                      <a:rPr lang="ru-RU" i="1">
                        <a:latin typeface="Cambria Math"/>
                      </a:rPr>
                      <m:t>+11</m:t>
                    </m:r>
                  </m:oMath>
                </a14:m>
                <a:r>
                  <a:rPr lang="ru-RU" dirty="0" smtClean="0"/>
                  <a:t>  или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/>
                        </a:rPr>
                        <m:t>7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/>
                        </a:rPr>
                        <m:t>λ</m:t>
                      </m:r>
                      <m:r>
                        <a:rPr lang="ru-RU" i="1" smtClean="0">
                          <a:latin typeface="Cambria Math"/>
                        </a:rPr>
                        <m:t>≥</m:t>
                      </m:r>
                      <m:r>
                        <a:rPr lang="ru-RU" b="0" i="1" smtClean="0">
                          <a:latin typeface="Cambria Math"/>
                        </a:rPr>
                        <m:t>4;  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/>
                        </a:rPr>
                        <m:t>λ</m:t>
                      </m:r>
                      <m:r>
                        <a:rPr lang="el-GR" i="1" smtClean="0">
                          <a:latin typeface="Cambria Math"/>
                        </a:rPr>
                        <m:t>≥</m:t>
                      </m:r>
                      <m:f>
                        <m:fPr>
                          <m:type m:val="skw"/>
                          <m:ctrlPr>
                            <a:rPr lang="el-GR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ru-RU" b="0" i="1" smtClean="0">
                              <a:latin typeface="Cambria Math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526802"/>
                <a:ext cx="4056499" cy="727443"/>
              </a:xfrm>
              <a:prstGeom prst="rect">
                <a:avLst/>
              </a:prstGeom>
              <a:blipFill rotWithShape="1">
                <a:blip r:embed="rId14"/>
                <a:stretch>
                  <a:fillRect t="-36975" r="-2105" b="-1168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1" t="4149" r="29822" b="87923"/>
          <a:stretch>
            <a:fillRect/>
          </a:stretch>
        </p:blipFill>
        <p:spPr bwMode="auto">
          <a:xfrm>
            <a:off x="5364088" y="5517232"/>
            <a:ext cx="2960888" cy="797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74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1263" cy="1069975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Задачи </a:t>
            </a:r>
            <a:r>
              <a:rPr lang="ru-RU" dirty="0" err="1" smtClean="0"/>
              <a:t>вебинара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0722" name="Объект 2"/>
          <p:cNvSpPr>
            <a:spLocks noGrp="1"/>
          </p:cNvSpPr>
          <p:nvPr>
            <p:ph idx="1"/>
          </p:nvPr>
        </p:nvSpPr>
        <p:spPr>
          <a:xfrm>
            <a:off x="13717" y="1340768"/>
            <a:ext cx="9144000" cy="5256584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ru-RU" b="1" dirty="0" smtClean="0"/>
              <a:t>Основными</a:t>
            </a:r>
            <a:r>
              <a:rPr lang="ru-RU" dirty="0" smtClean="0"/>
              <a:t> </a:t>
            </a:r>
            <a:r>
              <a:rPr lang="ru-RU" b="1" dirty="0" smtClean="0"/>
              <a:t>задачами </a:t>
            </a:r>
            <a:r>
              <a:rPr lang="ru-RU" b="1" dirty="0" err="1" smtClean="0"/>
              <a:t>вебинара</a:t>
            </a:r>
            <a:endParaRPr lang="ru-RU" dirty="0" smtClean="0"/>
          </a:p>
          <a:p>
            <a:pPr marL="0" indent="0">
              <a:buNone/>
            </a:pPr>
            <a:r>
              <a:rPr lang="ru-RU" sz="2800" dirty="0" smtClean="0"/>
              <a:t>Приобретение практических умений и навыков в выборе решений однокритериальных задач в условиях риска и неопределенности состояний внешней среды: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/>
              <a:t>по критериям вероятностной неопределенности (Байеса, </a:t>
            </a:r>
            <a:r>
              <a:rPr lang="ru-RU" sz="2800" dirty="0"/>
              <a:t>минимума дисперсии оценочного </a:t>
            </a:r>
            <a:r>
              <a:rPr lang="ru-RU" sz="2800" dirty="0" smtClean="0"/>
              <a:t>функционала, </a:t>
            </a:r>
            <a:r>
              <a:rPr lang="ru-RU" sz="2800" dirty="0"/>
              <a:t>максимума уверенности в получении заданного </a:t>
            </a:r>
            <a:r>
              <a:rPr lang="ru-RU" sz="2800" dirty="0" smtClean="0"/>
              <a:t>дохода);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/>
              <a:t>по критериям отсутствия вероятностей наступления состояний </a:t>
            </a:r>
            <a:r>
              <a:rPr lang="ru-RU" sz="2800" dirty="0"/>
              <a:t>внешней </a:t>
            </a:r>
            <a:r>
              <a:rPr lang="ru-RU" sz="2800" dirty="0" smtClean="0"/>
              <a:t>среды (Бернулли, </a:t>
            </a:r>
            <a:r>
              <a:rPr lang="ru-RU" sz="2800" dirty="0" err="1" smtClean="0"/>
              <a:t>Вальда</a:t>
            </a:r>
            <a:r>
              <a:rPr lang="ru-RU" sz="2800" dirty="0" smtClean="0"/>
              <a:t>, </a:t>
            </a:r>
            <a:r>
              <a:rPr lang="ru-RU" sz="2800" dirty="0" err="1" smtClean="0"/>
              <a:t>Сэвиджа</a:t>
            </a:r>
            <a:r>
              <a:rPr lang="ru-RU" sz="2800" dirty="0" smtClean="0"/>
              <a:t>, Гурвица)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66337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475656" y="2060848"/>
                <a:ext cx="4329454" cy="439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dirty="0" smtClean="0"/>
                  <a:t>Пусть </a:t>
                </a:r>
                <a:r>
                  <a:rPr lang="ru-RU" dirty="0"/>
                  <a:t>дана матрица </a:t>
                </a:r>
                <a:r>
                  <a:rPr lang="ru-RU" dirty="0" smtClean="0"/>
                  <a:t>затрат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  <m:r>
                      <a:rPr lang="en-US" i="1">
                        <a:latin typeface="Cambria Math"/>
                      </a:rPr>
                      <m:t>=│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│</m:t>
                    </m:r>
                  </m:oMath>
                </a14:m>
                <a:r>
                  <a:rPr lang="ru-RU" dirty="0" smtClean="0"/>
                  <a:t>. </a:t>
                </a:r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060848"/>
                <a:ext cx="4329454" cy="439929"/>
              </a:xfrm>
              <a:prstGeom prst="rect">
                <a:avLst/>
              </a:prstGeom>
              <a:blipFill rotWithShape="1">
                <a:blip r:embed="rId2"/>
                <a:stretch>
                  <a:fillRect l="-704" t="-1389" r="-704" b="-1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Таблица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1363174"/>
                  </p:ext>
                </p:extLst>
              </p:nvPr>
            </p:nvGraphicFramePr>
            <p:xfrm>
              <a:off x="1187624" y="2852936"/>
              <a:ext cx="2952328" cy="125722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0110"/>
                    <a:gridCol w="666074"/>
                    <a:gridCol w="576064"/>
                    <a:gridCol w="720080"/>
                  </a:tblGrid>
                  <a:tr h="342821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1" dirty="0" smtClean="0"/>
                            <a:t>Стратегии Х</a:t>
                          </a:r>
                          <a:endParaRPr lang="ru-RU" sz="14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1" dirty="0" smtClean="0"/>
                            <a:t>Состояние </a:t>
                          </a:r>
                          <a:r>
                            <a:rPr lang="en-US" sz="1400" b="1" dirty="0" smtClean="0"/>
                            <a:t> E</a:t>
                          </a:r>
                          <a:endParaRPr lang="ru-RU" sz="1400" b="1" i="1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233243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ru-RU" sz="14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</a:tr>
                  <a:tr h="2718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10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  <a:tr h="2718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Таблица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1363174"/>
                  </p:ext>
                </p:extLst>
              </p:nvPr>
            </p:nvGraphicFramePr>
            <p:xfrm>
              <a:off x="1187624" y="2852936"/>
              <a:ext cx="2952328" cy="125722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0110"/>
                    <a:gridCol w="666074"/>
                    <a:gridCol w="576064"/>
                    <a:gridCol w="720080"/>
                  </a:tblGrid>
                  <a:tr h="342821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1" dirty="0" smtClean="0"/>
                            <a:t>Стратегии Х</a:t>
                          </a:r>
                          <a:endParaRPr lang="ru-RU" sz="14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1" dirty="0" smtClean="0"/>
                            <a:t>Состояние </a:t>
                          </a:r>
                          <a:r>
                            <a:rPr lang="en-US" sz="1400" b="1" dirty="0" smtClean="0"/>
                            <a:t> E</a:t>
                          </a:r>
                          <a:endParaRPr lang="ru-RU" sz="1400" b="1" i="1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48182" t="-114000" r="-193636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90426" t="-114000" r="-126596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11017" t="-114000" r="-847" b="-2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17" t="-214000" r="-1993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10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17" t="-314000" r="-1993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99592" y="4581128"/>
                <a:ext cx="6768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При каких значениях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/>
                      </a:rPr>
                      <m:t>𝝀</m:t>
                    </m:r>
                    <m:r>
                      <a:rPr lang="el-GR" i="1">
                        <a:latin typeface="Cambria Math"/>
                      </a:rPr>
                      <m:t> </m:t>
                    </m:r>
                  </m:oMath>
                </a14:m>
                <a:r>
                  <a:rPr lang="ru-RU" dirty="0" smtClean="0"/>
                  <a:t> альтернатива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ru-RU" dirty="0" smtClean="0"/>
                  <a:t>будет лучше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dirty="0" smtClean="0"/>
                  <a:t>?</a:t>
                </a:r>
                <a:endParaRPr lang="ru-RU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581128"/>
                <a:ext cx="676875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11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689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Подсказка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034241" y="1694107"/>
                <a:ext cx="3644331" cy="439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dirty="0" smtClean="0"/>
                  <a:t>Дана </a:t>
                </a:r>
                <a:r>
                  <a:rPr lang="ru-RU" dirty="0"/>
                  <a:t>матрица </a:t>
                </a:r>
                <a:r>
                  <a:rPr lang="ru-RU" dirty="0" smtClean="0"/>
                  <a:t>затрат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  <m:r>
                      <a:rPr lang="en-US" i="1">
                        <a:latin typeface="Cambria Math"/>
                      </a:rPr>
                      <m:t>=│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│</m:t>
                    </m:r>
                  </m:oMath>
                </a14:m>
                <a:r>
                  <a:rPr lang="ru-RU" dirty="0" smtClean="0"/>
                  <a:t>. </a:t>
                </a:r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241" y="1694107"/>
                <a:ext cx="3644331" cy="439929"/>
              </a:xfrm>
              <a:prstGeom prst="rect">
                <a:avLst/>
              </a:prstGeom>
              <a:blipFill rotWithShape="1">
                <a:blip r:embed="rId2"/>
                <a:stretch>
                  <a:fillRect l="-1338" t="-1389" r="-1003" b="-1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563888" y="3076223"/>
                <a:ext cx="4848586" cy="53418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⇒</m:t>
                    </m:r>
                    <m:func>
                      <m:funcPr>
                        <m:ctrlPr>
                          <a:rPr lang="en-US" sz="2000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a:rPr lang="en-US" sz="2000" b="0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lim>
                            <m:r>
                              <a:rPr lang="en-US" sz="2000" b="0" i="1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  <m:r>
                          <a:rPr lang="en-US" sz="2000" b="0" i="1" smtClean="0">
                            <a:latin typeface="Cambria Math"/>
                          </a:rPr>
                          <m:t> { </m:t>
                        </m:r>
                        <m:r>
                          <a:rPr lang="el-GR" sz="2000" b="0" i="1" smtClean="0">
                            <a:latin typeface="Cambria Math"/>
                          </a:rPr>
                          <m:t>𝜆</m:t>
                        </m:r>
                      </m:fName>
                      <m:e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a:rPr lang="en-US" sz="2000" b="0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𝑎𝑥</m:t>
                                </m:r>
                              </m:e>
                              <m:lim>
                                <m:r>
                                  <a:rPr lang="en-US" sz="2000" b="0" i="1">
                                    <a:latin typeface="Cambria Math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</m:e>
                    </m:func>
                    <m:r>
                      <a:rPr lang="ru-RU" sz="2000" b="0" i="1" smtClean="0">
                        <a:latin typeface="Cambria Math"/>
                      </a:rPr>
                      <m:t>+(1−</m:t>
                    </m:r>
                    <m:r>
                      <a:rPr lang="el-GR" sz="2000" b="0" i="1" smtClean="0">
                        <a:latin typeface="Cambria Math"/>
                      </a:rPr>
                      <m:t>𝜆</m:t>
                    </m:r>
                    <m:r>
                      <a:rPr lang="ru-RU" sz="2000" b="0" i="1" smtClean="0">
                        <a:latin typeface="Cambria Math"/>
                      </a:rPr>
                      <m:t>)</m:t>
                    </m:r>
                    <m:func>
                      <m:funcPr>
                        <m:ctrlPr>
                          <a:rPr lang="en-US" sz="2000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a:rPr lang="en-US" sz="2000" b="0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lim>
                            <m:r>
                              <a:rPr lang="en-US" sz="2000" b="0" i="1">
                                <a:latin typeface="Cambria Math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000" dirty="0" smtClean="0"/>
                  <a:t> </a:t>
                </a:r>
                <a:r>
                  <a:rPr lang="ru-RU" sz="2000" dirty="0" smtClean="0"/>
                  <a:t>}</a:t>
                </a:r>
                <a:endParaRPr lang="ru-RU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3076223"/>
                <a:ext cx="4848586" cy="534185"/>
              </a:xfrm>
              <a:prstGeom prst="rect">
                <a:avLst/>
              </a:prstGeom>
              <a:blipFill rotWithShape="1">
                <a:blip r:embed="rId3"/>
                <a:stretch>
                  <a:fillRect t="-4494" b="-449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Таблица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9559771"/>
                  </p:ext>
                </p:extLst>
              </p:nvPr>
            </p:nvGraphicFramePr>
            <p:xfrm>
              <a:off x="251520" y="2348880"/>
              <a:ext cx="2952328" cy="125722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0110"/>
                    <a:gridCol w="666074"/>
                    <a:gridCol w="576064"/>
                    <a:gridCol w="720080"/>
                  </a:tblGrid>
                  <a:tr h="342821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1" dirty="0" smtClean="0"/>
                            <a:t>Стратегии Х</a:t>
                          </a:r>
                          <a:endParaRPr lang="ru-RU" sz="14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1" dirty="0" smtClean="0"/>
                            <a:t>Состояние </a:t>
                          </a:r>
                          <a:r>
                            <a:rPr lang="en-US" sz="1400" b="1" dirty="0" smtClean="0"/>
                            <a:t> E</a:t>
                          </a:r>
                          <a:endParaRPr lang="ru-RU" sz="1400" b="1" i="1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233243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ru-RU" sz="14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</a:tr>
                  <a:tr h="2718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10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  <a:tr h="2718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Таблица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9559771"/>
                  </p:ext>
                </p:extLst>
              </p:nvPr>
            </p:nvGraphicFramePr>
            <p:xfrm>
              <a:off x="251520" y="2348880"/>
              <a:ext cx="2952328" cy="125722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0110"/>
                    <a:gridCol w="666074"/>
                    <a:gridCol w="576064"/>
                    <a:gridCol w="720080"/>
                  </a:tblGrid>
                  <a:tr h="342821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1" dirty="0" smtClean="0"/>
                            <a:t>Стратегии Х</a:t>
                          </a:r>
                          <a:endParaRPr lang="ru-RU" sz="14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1" dirty="0" smtClean="0"/>
                            <a:t>Состояние </a:t>
                          </a:r>
                          <a:r>
                            <a:rPr lang="en-US" sz="1400" b="1" dirty="0" smtClean="0"/>
                            <a:t> E</a:t>
                          </a:r>
                          <a:endParaRPr lang="ru-RU" sz="1400" b="1" i="1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49541" t="-111765" r="-195413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86316" t="-111765" r="-124211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11017" t="-111765" b="-215686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216000" r="-197546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10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316000" r="-197546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08198" y="4149080"/>
                <a:ext cx="4319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</a:rPr>
                            <m:t>λ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</a:rPr>
                        <m:t>λ</m:t>
                      </m:r>
                      <m:r>
                        <a:rPr lang="el-GR" b="0" i="1" smtClean="0">
                          <a:latin typeface="Cambria Math"/>
                        </a:rPr>
                        <m:t>·10+</m:t>
                      </m:r>
                      <m:d>
                        <m:d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</a:rPr>
                            <m:t>λ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2=</m:t>
                      </m:r>
                      <m:r>
                        <a:rPr lang="ru-RU" b="0" i="1" smtClean="0">
                          <a:latin typeface="Cambria Math"/>
                        </a:rPr>
                        <m:t>8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</a:rPr>
                        <m:t>λ</m:t>
                      </m:r>
                      <m:r>
                        <a:rPr lang="ru-RU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98" y="4149080"/>
                <a:ext cx="431978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0" y="4518412"/>
                <a:ext cx="4319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</a:rPr>
                            <m:t>λ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</a:rPr>
                        <m:t>λ</m:t>
                      </m:r>
                      <m:r>
                        <a:rPr lang="el-GR" b="0" i="1" smtClean="0">
                          <a:latin typeface="Cambria Math"/>
                        </a:rPr>
                        <m:t>·7+</m:t>
                      </m:r>
                      <m:d>
                        <m:d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</a:rPr>
                            <m:t>λ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6=</m:t>
                      </m:r>
                      <m:r>
                        <a:rPr lang="ru-RU" b="0" i="1" smtClean="0">
                          <a:latin typeface="Cambria Math"/>
                        </a:rPr>
                        <m:t>1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</a:rPr>
                        <m:t>λ</m:t>
                      </m:r>
                      <m:r>
                        <a:rPr lang="ru-RU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18412"/>
                <a:ext cx="4319786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Прямая соединительная линия 25"/>
          <p:cNvCxnSpPr/>
          <p:nvPr/>
        </p:nvCxnSpPr>
        <p:spPr>
          <a:xfrm>
            <a:off x="4499992" y="4014356"/>
            <a:ext cx="0" cy="1008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63888" y="2204864"/>
            <a:ext cx="4617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Тогда между пессимизмом и оптимизмом выбор делаем по формуле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99592" y="5229200"/>
                <a:ext cx="72813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Вопрос: При каких значениях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/>
                      </a:rPr>
                      <m:t>𝝀</m:t>
                    </m:r>
                    <m:r>
                      <a:rPr lang="el-GR" i="1">
                        <a:latin typeface="Cambria Math"/>
                      </a:rPr>
                      <m:t> </m:t>
                    </m:r>
                  </m:oMath>
                </a14:m>
                <a:r>
                  <a:rPr lang="ru-RU" dirty="0" smtClean="0"/>
                  <a:t> альтернатива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ru-RU" dirty="0" smtClean="0"/>
                  <a:t>будет лучше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dirty="0" smtClean="0"/>
                  <a:t>?</a:t>
                </a:r>
                <a:endParaRPr lang="ru-R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229200"/>
                <a:ext cx="7281368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754" t="-8333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76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Подсказка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034241" y="1694107"/>
                <a:ext cx="3644331" cy="439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dirty="0" smtClean="0"/>
                  <a:t>Дана </a:t>
                </a:r>
                <a:r>
                  <a:rPr lang="ru-RU" dirty="0"/>
                  <a:t>матрица </a:t>
                </a:r>
                <a:r>
                  <a:rPr lang="ru-RU" dirty="0" smtClean="0"/>
                  <a:t>затрат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  <m:r>
                      <a:rPr lang="en-US" i="1">
                        <a:latin typeface="Cambria Math"/>
                      </a:rPr>
                      <m:t>=│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│</m:t>
                    </m:r>
                  </m:oMath>
                </a14:m>
                <a:r>
                  <a:rPr lang="ru-RU" dirty="0" smtClean="0"/>
                  <a:t>. </a:t>
                </a:r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241" y="1694107"/>
                <a:ext cx="3644331" cy="439929"/>
              </a:xfrm>
              <a:prstGeom prst="rect">
                <a:avLst/>
              </a:prstGeom>
              <a:blipFill rotWithShape="1">
                <a:blip r:embed="rId2"/>
                <a:stretch>
                  <a:fillRect l="-1338" t="-1389" r="-1003" b="-1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563888" y="3076223"/>
                <a:ext cx="4848586" cy="53418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⇒</m:t>
                    </m:r>
                    <m:func>
                      <m:funcPr>
                        <m:ctrlPr>
                          <a:rPr lang="en-US" sz="2000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a:rPr lang="en-US" sz="2000" b="0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lim>
                            <m:r>
                              <a:rPr lang="en-US" sz="2000" b="0" i="1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  <m:r>
                          <a:rPr lang="en-US" sz="2000" b="0" i="1" smtClean="0">
                            <a:latin typeface="Cambria Math"/>
                          </a:rPr>
                          <m:t> { </m:t>
                        </m:r>
                        <m:r>
                          <a:rPr lang="el-GR" sz="2000" b="0" i="1" smtClean="0">
                            <a:latin typeface="Cambria Math"/>
                          </a:rPr>
                          <m:t>𝜆</m:t>
                        </m:r>
                      </m:fName>
                      <m:e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a:rPr lang="en-US" sz="2000" b="0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𝑎𝑥</m:t>
                                </m:r>
                              </m:e>
                              <m:lim>
                                <m:r>
                                  <a:rPr lang="en-US" sz="2000" b="0" i="1">
                                    <a:latin typeface="Cambria Math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</m:e>
                    </m:func>
                    <m:r>
                      <a:rPr lang="ru-RU" sz="2000" b="0" i="1" smtClean="0">
                        <a:latin typeface="Cambria Math"/>
                      </a:rPr>
                      <m:t>+(1−</m:t>
                    </m:r>
                    <m:r>
                      <a:rPr lang="el-GR" sz="2000" b="0" i="1" smtClean="0">
                        <a:latin typeface="Cambria Math"/>
                      </a:rPr>
                      <m:t>𝜆</m:t>
                    </m:r>
                    <m:r>
                      <a:rPr lang="ru-RU" sz="2000" b="0" i="1" smtClean="0">
                        <a:latin typeface="Cambria Math"/>
                      </a:rPr>
                      <m:t>)</m:t>
                    </m:r>
                    <m:func>
                      <m:funcPr>
                        <m:ctrlPr>
                          <a:rPr lang="en-US" sz="2000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a:rPr lang="en-US" sz="2000" b="0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lim>
                            <m:r>
                              <a:rPr lang="en-US" sz="2000" b="0" i="1">
                                <a:latin typeface="Cambria Math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000" dirty="0" smtClean="0"/>
                  <a:t> </a:t>
                </a:r>
                <a:r>
                  <a:rPr lang="ru-RU" sz="2000" dirty="0" smtClean="0"/>
                  <a:t>}</a:t>
                </a:r>
                <a:endParaRPr lang="ru-RU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3076223"/>
                <a:ext cx="4848586" cy="534185"/>
              </a:xfrm>
              <a:prstGeom prst="rect">
                <a:avLst/>
              </a:prstGeom>
              <a:blipFill rotWithShape="1">
                <a:blip r:embed="rId3"/>
                <a:stretch>
                  <a:fillRect t="-4494" b="-449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Таблица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4009066"/>
                  </p:ext>
                </p:extLst>
              </p:nvPr>
            </p:nvGraphicFramePr>
            <p:xfrm>
              <a:off x="251520" y="2348880"/>
              <a:ext cx="2952328" cy="125722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0110"/>
                    <a:gridCol w="666074"/>
                    <a:gridCol w="576064"/>
                    <a:gridCol w="720080"/>
                  </a:tblGrid>
                  <a:tr h="342821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1" dirty="0" smtClean="0"/>
                            <a:t>Стратегии Х</a:t>
                          </a:r>
                          <a:endParaRPr lang="ru-RU" sz="14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1" dirty="0" smtClean="0"/>
                            <a:t>Состояние </a:t>
                          </a:r>
                          <a:r>
                            <a:rPr lang="en-US" sz="1400" b="1" dirty="0" smtClean="0"/>
                            <a:t> E</a:t>
                          </a:r>
                          <a:endParaRPr lang="ru-RU" sz="1400" b="1" i="1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233243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ru-RU" sz="14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</a:tr>
                  <a:tr h="2718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10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  <a:tr h="2718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Таблица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4009066"/>
                  </p:ext>
                </p:extLst>
              </p:nvPr>
            </p:nvGraphicFramePr>
            <p:xfrm>
              <a:off x="251520" y="2348880"/>
              <a:ext cx="2952328" cy="125722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0110"/>
                    <a:gridCol w="666074"/>
                    <a:gridCol w="576064"/>
                    <a:gridCol w="720080"/>
                  </a:tblGrid>
                  <a:tr h="342821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1" dirty="0" smtClean="0"/>
                            <a:t>Стратегии Х</a:t>
                          </a:r>
                          <a:endParaRPr lang="ru-RU" sz="14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1" dirty="0" smtClean="0"/>
                            <a:t>Состояние </a:t>
                          </a:r>
                          <a:r>
                            <a:rPr lang="en-US" sz="1400" b="1" dirty="0" smtClean="0"/>
                            <a:t> E</a:t>
                          </a:r>
                          <a:endParaRPr lang="ru-RU" sz="1400" b="1" i="1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49541" t="-111765" r="-195413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86316" t="-111765" r="-124211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11017" t="-111765" b="-215686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216000" r="-197546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10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316000" r="-197546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58130" y="3964414"/>
                <a:ext cx="4319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</a:rPr>
                            <m:t>λ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</a:rPr>
                        <m:t>λ</m:t>
                      </m:r>
                      <m:r>
                        <a:rPr lang="el-GR" b="0" i="1" smtClean="0">
                          <a:latin typeface="Cambria Math"/>
                        </a:rPr>
                        <m:t>·10+</m:t>
                      </m:r>
                      <m:d>
                        <m:d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</a:rPr>
                            <m:t>λ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2=</m:t>
                      </m:r>
                      <m:r>
                        <a:rPr lang="ru-RU" b="0" i="1" smtClean="0">
                          <a:latin typeface="Cambria Math"/>
                        </a:rPr>
                        <m:t>8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</a:rPr>
                        <m:t>λ</m:t>
                      </m:r>
                      <m:r>
                        <a:rPr lang="ru-RU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30" y="3964414"/>
                <a:ext cx="431978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5496" y="4333746"/>
                <a:ext cx="4319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</a:rPr>
                            <m:t>λ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</a:rPr>
                        <m:t>λ</m:t>
                      </m:r>
                      <m:r>
                        <a:rPr lang="el-GR" b="0" i="1" smtClean="0">
                          <a:latin typeface="Cambria Math"/>
                        </a:rPr>
                        <m:t>·7+</m:t>
                      </m:r>
                      <m:d>
                        <m:d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</a:rPr>
                            <m:t>λ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6=</m:t>
                      </m:r>
                      <m:r>
                        <a:rPr lang="ru-RU" b="0" i="1" smtClean="0">
                          <a:latin typeface="Cambria Math"/>
                        </a:rPr>
                        <m:t>1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</a:rPr>
                        <m:t>λ</m:t>
                      </m:r>
                      <m:r>
                        <a:rPr lang="ru-RU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4333746"/>
                <a:ext cx="4319786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Прямая соединительная линия 25"/>
          <p:cNvCxnSpPr/>
          <p:nvPr/>
        </p:nvCxnSpPr>
        <p:spPr>
          <a:xfrm>
            <a:off x="4477916" y="3829690"/>
            <a:ext cx="0" cy="1008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63888" y="2204864"/>
            <a:ext cx="4617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Тогда между пессимизмом и оптимизмом выбор делаем по формуле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24594" y="4848572"/>
                <a:ext cx="72813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Вопрос: При каких значениях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/>
                      </a:rPr>
                      <m:t>𝝀</m:t>
                    </m:r>
                    <m:r>
                      <a:rPr lang="el-GR" i="1">
                        <a:latin typeface="Cambria Math"/>
                      </a:rPr>
                      <m:t> </m:t>
                    </m:r>
                  </m:oMath>
                </a14:m>
                <a:r>
                  <a:rPr lang="ru-RU" dirty="0" smtClean="0"/>
                  <a:t> альтернатива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ru-RU" dirty="0" smtClean="0"/>
                  <a:t>будет лучше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dirty="0" smtClean="0"/>
                  <a:t>?</a:t>
                </a:r>
                <a:endParaRPr lang="ru-R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94" y="4848572"/>
                <a:ext cx="7281368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669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99592" y="5526802"/>
                <a:ext cx="7512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b="1" dirty="0" smtClean="0"/>
                  <a:t>Ответ: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b="1" i="1" smtClean="0">
                            <a:latin typeface="Cambria Math"/>
                          </a:rPr>
                          <m:t>   </m:t>
                        </m:r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dirty="0" smtClean="0"/>
                  <a:t>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8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λ</m:t>
                    </m:r>
                    <m:r>
                      <a:rPr lang="ru-RU" i="1">
                        <a:latin typeface="Cambria Math"/>
                      </a:rPr>
                      <m:t>+</m:t>
                    </m:r>
                    <m:r>
                      <a:rPr lang="ru-RU" b="0" i="1" smtClean="0">
                        <a:latin typeface="Cambria Math"/>
                      </a:rPr>
                      <m:t>2</m:t>
                    </m:r>
                    <m:r>
                      <a:rPr lang="ru-RU" i="1">
                        <a:latin typeface="Cambria Math"/>
                      </a:rPr>
                      <m:t>≤1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λ</m:t>
                    </m:r>
                    <m:r>
                      <a:rPr lang="ru-RU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6</m:t>
                    </m:r>
                  </m:oMath>
                </a14:m>
                <a:r>
                  <a:rPr lang="ru-RU" dirty="0" smtClean="0"/>
                  <a:t>  или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/>
                      </a:rPr>
                      <m:t> </m:t>
                    </m:r>
                    <m:r>
                      <a:rPr lang="ru-RU" b="0" i="1" smtClean="0">
                        <a:latin typeface="Cambria Math"/>
                      </a:rPr>
                      <m:t>7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λ</m:t>
                    </m:r>
                    <m:r>
                      <a:rPr lang="ru-RU" i="1" smtClean="0">
                        <a:latin typeface="Cambria Math"/>
                      </a:rPr>
                      <m:t>≤</m:t>
                    </m:r>
                    <m:r>
                      <a:rPr lang="ru-RU" b="0" i="1" smtClean="0">
                        <a:latin typeface="Cambria Math"/>
                      </a:rPr>
                      <m:t>4;    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λ</m:t>
                    </m:r>
                    <m:r>
                      <a:rPr lang="el-GR" i="1" smtClean="0">
                        <a:latin typeface="Cambria Math"/>
                      </a:rPr>
                      <m:t>≤</m:t>
                    </m:r>
                    <m:f>
                      <m:fPr>
                        <m:type m:val="skw"/>
                        <m:ctrlPr>
                          <a:rPr lang="el-G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ru-RU" b="0" i="1" smtClean="0">
                            <a:latin typeface="Cambria Math"/>
                          </a:rPr>
                          <m:t>7</m:t>
                        </m:r>
                      </m:den>
                    </m:f>
                  </m:oMath>
                </a14:m>
                <a:endParaRPr lang="ru-RU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526802"/>
                <a:ext cx="7512882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731" t="-116667" b="-18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248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179512" y="1600200"/>
            <a:ext cx="8784976" cy="4525963"/>
          </a:xfrm>
        </p:spPr>
        <p:txBody>
          <a:bodyPr/>
          <a:lstStyle/>
          <a:p>
            <a:pPr marL="0" indent="0">
              <a:buNone/>
            </a:pPr>
            <a:r>
              <a:rPr lang="ru-RU" sz="3000" dirty="0" smtClean="0"/>
              <a:t>На </a:t>
            </a:r>
            <a:r>
              <a:rPr lang="ru-RU" sz="3000" dirty="0"/>
              <a:t>этом </a:t>
            </a:r>
            <a:r>
              <a:rPr lang="ru-RU" sz="3000" dirty="0" err="1"/>
              <a:t>вебинаре</a:t>
            </a:r>
            <a:r>
              <a:rPr lang="ru-RU" sz="3000" dirty="0"/>
              <a:t> мы обсудим </a:t>
            </a:r>
            <a:r>
              <a:rPr lang="ru-RU" sz="3000" dirty="0" smtClean="0"/>
              <a:t>вопросы выбора решений для </a:t>
            </a:r>
            <a:r>
              <a:rPr lang="ru-RU" sz="3000" smtClean="0"/>
              <a:t>одно и многокритериальных </a:t>
            </a:r>
            <a:r>
              <a:rPr lang="ru-RU" sz="3000" dirty="0" smtClean="0"/>
              <a:t>задач в условиях  определенности при размытом (нечетком) описании альтернатив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197768"/>
            <a:ext cx="8388424" cy="1070992"/>
          </a:xfrm>
        </p:spPr>
        <p:txBody>
          <a:bodyPr/>
          <a:lstStyle/>
          <a:p>
            <a:r>
              <a:rPr lang="ru-RU" sz="3200" i="1" dirty="0"/>
              <a:t>Тема </a:t>
            </a:r>
            <a:r>
              <a:rPr lang="ru-RU" sz="3200" i="1" dirty="0" smtClean="0"/>
              <a:t>5: </a:t>
            </a:r>
            <a:r>
              <a:rPr lang="ru-RU" sz="3200" dirty="0"/>
              <a:t>Многокритериальные ЗПР в условиях нечеткости описания</a:t>
            </a:r>
            <a:r>
              <a:rPr lang="en-US" sz="3200" dirty="0"/>
              <a:t>  </a:t>
            </a:r>
            <a:r>
              <a:rPr lang="ru-RU" sz="3200" dirty="0"/>
              <a:t> </a:t>
            </a:r>
            <a:r>
              <a:rPr lang="ru-RU" sz="3200" dirty="0" smtClean="0"/>
              <a:t>альтернатив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86467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Заголовок 1"/>
          <p:cNvSpPr>
            <a:spLocks noGrp="1"/>
          </p:cNvSpPr>
          <p:nvPr>
            <p:ph type="title"/>
          </p:nvPr>
        </p:nvSpPr>
        <p:spPr>
          <a:xfrm>
            <a:off x="1074738" y="2643188"/>
            <a:ext cx="6994525" cy="1071562"/>
          </a:xfrm>
        </p:spPr>
        <p:txBody>
          <a:bodyPr/>
          <a:lstStyle/>
          <a:p>
            <a:pPr eaLnBrk="1" hangingPunct="1"/>
            <a:r>
              <a:rPr lang="ru-RU" dirty="0" smtClean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2574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97768"/>
            <a:ext cx="7344816" cy="1070992"/>
          </a:xfrm>
        </p:spPr>
        <p:txBody>
          <a:bodyPr/>
          <a:lstStyle/>
          <a:p>
            <a:r>
              <a:rPr lang="ru-RU" dirty="0">
                <a:effectLst/>
              </a:rPr>
              <a:t>Неопределенности описания </a:t>
            </a:r>
            <a:r>
              <a:rPr lang="ru-RU" dirty="0" smtClean="0">
                <a:effectLst/>
              </a:rPr>
              <a:t/>
            </a:r>
            <a:br>
              <a:rPr lang="ru-RU" dirty="0" smtClean="0">
                <a:effectLst/>
              </a:rPr>
            </a:br>
            <a:r>
              <a:rPr lang="ru-RU" dirty="0" smtClean="0">
                <a:effectLst/>
              </a:rPr>
              <a:t>задач принятия решений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0" t="2126" r="-212" b="54025"/>
          <a:stretch>
            <a:fillRect/>
          </a:stretch>
        </p:blipFill>
        <p:spPr bwMode="auto">
          <a:xfrm>
            <a:off x="1736294" y="1484784"/>
            <a:ext cx="7044521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52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97768"/>
            <a:ext cx="7992888" cy="1070992"/>
          </a:xfrm>
        </p:spPr>
        <p:txBody>
          <a:bodyPr/>
          <a:lstStyle/>
          <a:p>
            <a:r>
              <a:rPr lang="ru-RU" dirty="0">
                <a:effectLst/>
              </a:rPr>
              <a:t>Лингвистическая </a:t>
            </a:r>
            <a:r>
              <a:rPr lang="ru-RU" dirty="0" smtClean="0">
                <a:effectLst/>
              </a:rPr>
              <a:t>неопределенность</a:t>
            </a:r>
            <a:br>
              <a:rPr lang="ru-RU" dirty="0" smtClean="0">
                <a:effectLst/>
              </a:rPr>
            </a:br>
            <a:r>
              <a:rPr lang="ru-RU" dirty="0" smtClean="0">
                <a:effectLst/>
              </a:rPr>
              <a:t>(нечеткость) описания альтернатив</a:t>
            </a:r>
            <a:endParaRPr lang="ru-RU" dirty="0"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41898" y="1484784"/>
            <a:ext cx="50064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Лингвистическая неопределенность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2258218"/>
            <a:ext cx="3600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Неопределенность значений слов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64088" y="2276871"/>
            <a:ext cx="3600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Неопределенность смысла фраз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3432621"/>
            <a:ext cx="1656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Омонимия 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483768" y="3452439"/>
            <a:ext cx="15121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Нечеткость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391980" y="3446507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Синтаксическая 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732240" y="3452439"/>
            <a:ext cx="20162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Семантическая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4077072"/>
            <a:ext cx="1656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Например, коса — вид побережья, сельскохозяйственный инструмент, вид прически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39752" y="4077072"/>
            <a:ext cx="1656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Например</a:t>
            </a:r>
            <a:r>
              <a:rPr lang="ru-RU" dirty="0" smtClean="0"/>
              <a:t>, </a:t>
            </a:r>
            <a:r>
              <a:rPr lang="ru-RU" dirty="0"/>
              <a:t>пожилые люди: Иванов, 65 лет; Петров, 77 лет и т.д.</a:t>
            </a:r>
          </a:p>
          <a:p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499992" y="4082777"/>
            <a:ext cx="1656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Пример: </a:t>
            </a:r>
            <a:r>
              <a:rPr lang="ru-RU" dirty="0"/>
              <a:t>«казнить, нельзя помиловать» — «казнить нельзя, помиловать»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12260" y="4077071"/>
            <a:ext cx="18722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Пример: </a:t>
            </a:r>
            <a:endParaRPr lang="ru-RU" dirty="0" smtClean="0"/>
          </a:p>
          <a:p>
            <a:r>
              <a:rPr lang="ru-RU" dirty="0" smtClean="0"/>
              <a:t>он </a:t>
            </a:r>
            <a:r>
              <a:rPr lang="ru-RU" dirty="0"/>
              <a:t>встретил ее на поляне с </a:t>
            </a:r>
            <a:r>
              <a:rPr lang="ru-RU" i="1" dirty="0"/>
              <a:t>цветами</a:t>
            </a:r>
            <a:r>
              <a:rPr lang="ru-RU" dirty="0"/>
              <a:t>» — «он встретил ее на (</a:t>
            </a:r>
            <a:r>
              <a:rPr lang="ru-RU" i="1" dirty="0"/>
              <a:t>поляне с цветами</a:t>
            </a:r>
            <a:r>
              <a:rPr lang="ru-RU" dirty="0"/>
              <a:t>)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996952"/>
            <a:ext cx="144016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2771800" y="2996952"/>
            <a:ext cx="144016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5580112" y="2996952"/>
            <a:ext cx="144016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7236296" y="2983049"/>
            <a:ext cx="144016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3419872" y="1854116"/>
            <a:ext cx="144016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5700911" y="1854116"/>
            <a:ext cx="144016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88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385" y="197768"/>
            <a:ext cx="7868991" cy="1070992"/>
          </a:xfrm>
        </p:spPr>
        <p:txBody>
          <a:bodyPr/>
          <a:lstStyle/>
          <a:p>
            <a:r>
              <a:rPr lang="ru-RU" altLang="ru-RU" sz="3200" dirty="0"/>
              <a:t>Формализация системы </a:t>
            </a:r>
            <a:r>
              <a:rPr lang="ru-RU" altLang="ru-RU" sz="3200" dirty="0" smtClean="0"/>
              <a:t>предпочтений. </a:t>
            </a:r>
            <a:r>
              <a:rPr lang="ru-RU" sz="3200" dirty="0" smtClean="0"/>
              <a:t>Физическая </a:t>
            </a:r>
            <a:r>
              <a:rPr lang="ru-RU" sz="3200" dirty="0"/>
              <a:t>неопределенность</a:t>
            </a:r>
            <a:br>
              <a:rPr lang="ru-RU" sz="3200" dirty="0"/>
            </a:br>
            <a:r>
              <a:rPr lang="ru-RU" sz="3200" dirty="0"/>
              <a:t>состояния внешней среды</a:t>
            </a:r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02202" y="1643050"/>
            <a:ext cx="6568429" cy="4954301"/>
            <a:chOff x="1077" y="2335"/>
            <a:chExt cx="6302" cy="4540"/>
          </a:xfrm>
        </p:grpSpPr>
        <p:grpSp>
          <p:nvGrpSpPr>
            <p:cNvPr id="5" name="Group 48"/>
            <p:cNvGrpSpPr>
              <a:grpSpLocks/>
            </p:cNvGrpSpPr>
            <p:nvPr/>
          </p:nvGrpSpPr>
          <p:grpSpPr bwMode="auto">
            <a:xfrm>
              <a:off x="1077" y="2930"/>
              <a:ext cx="651" cy="1444"/>
              <a:chOff x="1737" y="1680"/>
              <a:chExt cx="651" cy="1444"/>
            </a:xfrm>
          </p:grpSpPr>
          <p:sp>
            <p:nvSpPr>
              <p:cNvPr id="100" name="Text Box 49"/>
              <p:cNvSpPr txBox="1">
                <a:spLocks noChangeArrowheads="1"/>
              </p:cNvSpPr>
              <p:nvPr/>
            </p:nvSpPr>
            <p:spPr bwMode="auto">
              <a:xfrm>
                <a:off x="1800" y="1680"/>
                <a:ext cx="528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ru-RU" altLang="ru-RU" b="1"/>
              </a:p>
            </p:txBody>
          </p:sp>
          <p:sp>
            <p:nvSpPr>
              <p:cNvPr id="101" name="Text Box 50"/>
              <p:cNvSpPr txBox="1">
                <a:spLocks noChangeArrowheads="1"/>
              </p:cNvSpPr>
              <p:nvPr/>
            </p:nvSpPr>
            <p:spPr bwMode="auto">
              <a:xfrm>
                <a:off x="1810" y="2236"/>
                <a:ext cx="508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ru-RU" altLang="ru-RU" b="1"/>
              </a:p>
            </p:txBody>
          </p:sp>
          <p:sp>
            <p:nvSpPr>
              <p:cNvPr id="102" name="Text Box 51"/>
              <p:cNvSpPr txBox="1">
                <a:spLocks noChangeArrowheads="1"/>
              </p:cNvSpPr>
              <p:nvPr/>
            </p:nvSpPr>
            <p:spPr bwMode="auto">
              <a:xfrm>
                <a:off x="1800" y="2660"/>
                <a:ext cx="588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ru-RU" altLang="ru-RU" b="1"/>
              </a:p>
            </p:txBody>
          </p:sp>
          <p:sp>
            <p:nvSpPr>
              <p:cNvPr id="103" name="Text Box 52"/>
              <p:cNvSpPr txBox="1">
                <a:spLocks noChangeArrowheads="1"/>
              </p:cNvSpPr>
              <p:nvPr/>
            </p:nvSpPr>
            <p:spPr bwMode="auto">
              <a:xfrm>
                <a:off x="1747" y="2030"/>
                <a:ext cx="640" cy="3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/>
                <a:r>
                  <a:rPr lang="ru-RU" altLang="ru-RU" sz="1200" b="1"/>
                  <a:t>. . .</a:t>
                </a:r>
                <a:endParaRPr lang="ru-RU" altLang="ru-RU" b="1"/>
              </a:p>
            </p:txBody>
          </p:sp>
          <p:sp>
            <p:nvSpPr>
              <p:cNvPr id="104" name="Text Box 53"/>
              <p:cNvSpPr txBox="1">
                <a:spLocks noChangeArrowheads="1"/>
              </p:cNvSpPr>
              <p:nvPr/>
            </p:nvSpPr>
            <p:spPr bwMode="auto">
              <a:xfrm>
                <a:off x="1737" y="2510"/>
                <a:ext cx="640" cy="3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/>
                <a:r>
                  <a:rPr lang="ru-RU" altLang="ru-RU" sz="1200" b="1"/>
                  <a:t>. . .</a:t>
                </a:r>
                <a:endParaRPr lang="ru-RU" altLang="ru-RU" b="1"/>
              </a:p>
            </p:txBody>
          </p:sp>
        </p:grpSp>
        <p:grpSp>
          <p:nvGrpSpPr>
            <p:cNvPr id="7" name="Group 55"/>
            <p:cNvGrpSpPr>
              <a:grpSpLocks/>
            </p:cNvGrpSpPr>
            <p:nvPr/>
          </p:nvGrpSpPr>
          <p:grpSpPr bwMode="auto">
            <a:xfrm>
              <a:off x="1654" y="4330"/>
              <a:ext cx="1535" cy="525"/>
              <a:chOff x="1654" y="4330"/>
              <a:chExt cx="1535" cy="525"/>
            </a:xfrm>
          </p:grpSpPr>
          <p:sp>
            <p:nvSpPr>
              <p:cNvPr id="94" name="Text Box 56"/>
              <p:cNvSpPr txBox="1">
                <a:spLocks noChangeArrowheads="1"/>
              </p:cNvSpPr>
              <p:nvPr/>
            </p:nvSpPr>
            <p:spPr bwMode="auto">
              <a:xfrm>
                <a:off x="1654" y="4349"/>
                <a:ext cx="508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ru-RU" altLang="ru-RU" b="1"/>
              </a:p>
            </p:txBody>
          </p:sp>
          <p:sp>
            <p:nvSpPr>
              <p:cNvPr id="95" name="Text Box 57"/>
              <p:cNvSpPr txBox="1">
                <a:spLocks noChangeArrowheads="1"/>
              </p:cNvSpPr>
              <p:nvPr/>
            </p:nvSpPr>
            <p:spPr bwMode="auto">
              <a:xfrm>
                <a:off x="2172" y="4330"/>
                <a:ext cx="528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ru-RU" altLang="ru-RU" b="1"/>
              </a:p>
            </p:txBody>
          </p:sp>
          <p:sp>
            <p:nvSpPr>
              <p:cNvPr id="96" name="Text Box 58"/>
              <p:cNvSpPr txBox="1">
                <a:spLocks noChangeArrowheads="1"/>
              </p:cNvSpPr>
              <p:nvPr/>
            </p:nvSpPr>
            <p:spPr bwMode="auto">
              <a:xfrm>
                <a:off x="2661" y="4349"/>
                <a:ext cx="528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ru-RU" altLang="ru-RU" b="1"/>
              </a:p>
            </p:txBody>
          </p:sp>
          <p:sp>
            <p:nvSpPr>
              <p:cNvPr id="97" name="Text Box 59"/>
              <p:cNvSpPr txBox="1">
                <a:spLocks noChangeArrowheads="1"/>
              </p:cNvSpPr>
              <p:nvPr/>
            </p:nvSpPr>
            <p:spPr bwMode="auto">
              <a:xfrm>
                <a:off x="1802" y="4389"/>
                <a:ext cx="602" cy="3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/>
                <a:r>
                  <a:rPr lang="ru-RU" altLang="ru-RU" sz="1200" b="1"/>
                  <a:t>. . .</a:t>
                </a:r>
                <a:endParaRPr lang="ru-RU" altLang="ru-RU" b="1"/>
              </a:p>
            </p:txBody>
          </p:sp>
          <p:sp>
            <p:nvSpPr>
              <p:cNvPr id="98" name="Text Box 60"/>
              <p:cNvSpPr txBox="1">
                <a:spLocks noChangeArrowheads="1"/>
              </p:cNvSpPr>
              <p:nvPr/>
            </p:nvSpPr>
            <p:spPr bwMode="auto">
              <a:xfrm>
                <a:off x="2338" y="4389"/>
                <a:ext cx="603" cy="3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/>
                <a:r>
                  <a:rPr lang="ru-RU" altLang="ru-RU" sz="1200" b="1"/>
                  <a:t>. . .</a:t>
                </a:r>
                <a:endParaRPr lang="ru-RU" altLang="ru-RU" b="1"/>
              </a:p>
            </p:txBody>
          </p:sp>
          <p:sp>
            <p:nvSpPr>
              <p:cNvPr id="99" name="AutoShape 61"/>
              <p:cNvSpPr>
                <a:spLocks/>
              </p:cNvSpPr>
              <p:nvPr/>
            </p:nvSpPr>
            <p:spPr bwMode="auto">
              <a:xfrm rot="-5400000">
                <a:off x="2400" y="4080"/>
                <a:ext cx="140" cy="1410"/>
              </a:xfrm>
              <a:prstGeom prst="leftBrace">
                <a:avLst>
                  <a:gd name="adj1" fmla="val 83929"/>
                  <a:gd name="adj2" fmla="val 50000"/>
                </a:avLst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ru-RU" altLang="ru-RU"/>
              </a:p>
            </p:txBody>
          </p:sp>
        </p:grpSp>
        <p:sp>
          <p:nvSpPr>
            <p:cNvPr id="8" name="Text Box 62"/>
            <p:cNvSpPr txBox="1">
              <a:spLocks noChangeArrowheads="1"/>
            </p:cNvSpPr>
            <p:nvPr/>
          </p:nvSpPr>
          <p:spPr bwMode="auto">
            <a:xfrm>
              <a:off x="1620" y="4760"/>
              <a:ext cx="1430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endParaRPr lang="ru-RU" altLang="ru-RU" sz="800" b="1" dirty="0"/>
            </a:p>
            <a:p>
              <a:pPr algn="ctr"/>
              <a:r>
                <a:rPr lang="ru-RU" altLang="ru-RU" sz="1200" b="1" dirty="0"/>
                <a:t>Ситуации</a:t>
              </a:r>
            </a:p>
          </p:txBody>
        </p:sp>
        <p:sp>
          <p:nvSpPr>
            <p:cNvPr id="9" name="AutoShape 63"/>
            <p:cNvSpPr>
              <a:spLocks noChangeArrowheads="1"/>
            </p:cNvSpPr>
            <p:nvPr/>
          </p:nvSpPr>
          <p:spPr bwMode="auto">
            <a:xfrm flipV="1">
              <a:off x="2805" y="4880"/>
              <a:ext cx="940" cy="180"/>
            </a:xfrm>
            <a:custGeom>
              <a:avLst/>
              <a:gdLst>
                <a:gd name="T0" fmla="*/ 1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2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1 w 21600"/>
                <a:gd name="T13" fmla="*/ 2880 h 21600"/>
                <a:gd name="T14" fmla="*/ 18222 w 21600"/>
                <a:gd name="T15" fmla="*/ 924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/>
            </a:p>
          </p:txBody>
        </p:sp>
        <p:grpSp>
          <p:nvGrpSpPr>
            <p:cNvPr id="10" name="Group 64"/>
            <p:cNvGrpSpPr>
              <a:grpSpLocks/>
            </p:cNvGrpSpPr>
            <p:nvPr/>
          </p:nvGrpSpPr>
          <p:grpSpPr bwMode="auto">
            <a:xfrm>
              <a:off x="3010" y="3790"/>
              <a:ext cx="967" cy="944"/>
              <a:chOff x="3920" y="2475"/>
              <a:chExt cx="967" cy="944"/>
            </a:xfrm>
          </p:grpSpPr>
          <p:sp>
            <p:nvSpPr>
              <p:cNvPr id="89" name="Text Box 65"/>
              <p:cNvSpPr txBox="1">
                <a:spLocks noChangeArrowheads="1"/>
              </p:cNvSpPr>
              <p:nvPr/>
            </p:nvSpPr>
            <p:spPr bwMode="auto">
              <a:xfrm>
                <a:off x="3920" y="2955"/>
                <a:ext cx="508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ru-RU" altLang="ru-RU" b="1"/>
              </a:p>
            </p:txBody>
          </p:sp>
          <p:sp>
            <p:nvSpPr>
              <p:cNvPr id="90" name="Text Box 66"/>
              <p:cNvSpPr txBox="1">
                <a:spLocks noChangeArrowheads="1"/>
              </p:cNvSpPr>
              <p:nvPr/>
            </p:nvSpPr>
            <p:spPr bwMode="auto">
              <a:xfrm>
                <a:off x="4160" y="2715"/>
                <a:ext cx="548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ru-RU" altLang="ru-RU" b="1"/>
              </a:p>
            </p:txBody>
          </p:sp>
          <p:sp>
            <p:nvSpPr>
              <p:cNvPr id="91" name="Text Box 67"/>
              <p:cNvSpPr txBox="1">
                <a:spLocks noChangeArrowheads="1"/>
              </p:cNvSpPr>
              <p:nvPr/>
            </p:nvSpPr>
            <p:spPr bwMode="auto">
              <a:xfrm>
                <a:off x="4330" y="2475"/>
                <a:ext cx="508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ru-RU" altLang="ru-RU" b="1"/>
              </a:p>
            </p:txBody>
          </p:sp>
          <p:sp>
            <p:nvSpPr>
              <p:cNvPr id="92" name="Text Box 68"/>
              <p:cNvSpPr txBox="1">
                <a:spLocks noChangeArrowheads="1"/>
              </p:cNvSpPr>
              <p:nvPr/>
            </p:nvSpPr>
            <p:spPr bwMode="auto">
              <a:xfrm>
                <a:off x="4047" y="2857"/>
                <a:ext cx="640" cy="3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/>
                <a:r>
                  <a:rPr lang="ru-RU" altLang="ru-RU" sz="1200" b="1"/>
                  <a:t>. . .</a:t>
                </a:r>
                <a:endParaRPr lang="ru-RU" altLang="ru-RU" b="1"/>
              </a:p>
            </p:txBody>
          </p:sp>
          <p:sp>
            <p:nvSpPr>
              <p:cNvPr id="93" name="Text Box 69"/>
              <p:cNvSpPr txBox="1">
                <a:spLocks noChangeArrowheads="1"/>
              </p:cNvSpPr>
              <p:nvPr/>
            </p:nvSpPr>
            <p:spPr bwMode="auto">
              <a:xfrm>
                <a:off x="4247" y="2627"/>
                <a:ext cx="640" cy="3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/>
                <a:r>
                  <a:rPr lang="ru-RU" altLang="ru-RU" sz="1200" b="1"/>
                  <a:t>. . .</a:t>
                </a:r>
                <a:endParaRPr lang="ru-RU" altLang="ru-RU" b="1"/>
              </a:p>
            </p:txBody>
          </p:sp>
        </p:grpSp>
        <p:sp>
          <p:nvSpPr>
            <p:cNvPr id="80" name="AutoShape 71"/>
            <p:cNvSpPr>
              <a:spLocks/>
            </p:cNvSpPr>
            <p:nvPr/>
          </p:nvSpPr>
          <p:spPr bwMode="auto">
            <a:xfrm rot="13439217">
              <a:off x="3609" y="3916"/>
              <a:ext cx="137" cy="849"/>
            </a:xfrm>
            <a:prstGeom prst="leftBrace">
              <a:avLst>
                <a:gd name="adj1" fmla="val 5164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 altLang="ru-RU"/>
            </a:p>
          </p:txBody>
        </p:sp>
        <p:sp>
          <p:nvSpPr>
            <p:cNvPr id="12" name="AutoShape 80"/>
            <p:cNvSpPr>
              <a:spLocks noChangeArrowheads="1"/>
            </p:cNvSpPr>
            <p:nvPr/>
          </p:nvSpPr>
          <p:spPr bwMode="auto">
            <a:xfrm>
              <a:off x="3755" y="3715"/>
              <a:ext cx="515" cy="15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15 w 21600"/>
                <a:gd name="T13" fmla="*/ 2926 h 21600"/>
                <a:gd name="T14" fmla="*/ 18245 w 21600"/>
                <a:gd name="T15" fmla="*/ 919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ln w="635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/>
            </a:p>
          </p:txBody>
        </p:sp>
        <p:sp>
          <p:nvSpPr>
            <p:cNvPr id="13" name="Text Box 81"/>
            <p:cNvSpPr txBox="1">
              <a:spLocks noChangeArrowheads="1"/>
            </p:cNvSpPr>
            <p:nvPr/>
          </p:nvSpPr>
          <p:spPr bwMode="auto">
            <a:xfrm>
              <a:off x="4362" y="2386"/>
              <a:ext cx="1538" cy="13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 altLang="ru-RU" b="1"/>
            </a:p>
          </p:txBody>
        </p:sp>
        <p:sp>
          <p:nvSpPr>
            <p:cNvPr id="14" name="Line 82"/>
            <p:cNvSpPr>
              <a:spLocks noChangeShapeType="1"/>
            </p:cNvSpPr>
            <p:nvPr/>
          </p:nvSpPr>
          <p:spPr bwMode="auto">
            <a:xfrm>
              <a:off x="4804" y="2415"/>
              <a:ext cx="0" cy="1390"/>
            </a:xfrm>
            <a:prstGeom prst="line">
              <a:avLst/>
            </a:prstGeom>
            <a:noFill/>
            <a:ln w="9525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/>
            </a:p>
          </p:txBody>
        </p:sp>
        <p:sp>
          <p:nvSpPr>
            <p:cNvPr id="15" name="Line 83"/>
            <p:cNvSpPr>
              <a:spLocks noChangeShapeType="1"/>
            </p:cNvSpPr>
            <p:nvPr/>
          </p:nvSpPr>
          <p:spPr bwMode="auto">
            <a:xfrm>
              <a:off x="5551" y="2385"/>
              <a:ext cx="0" cy="1390"/>
            </a:xfrm>
            <a:prstGeom prst="line">
              <a:avLst/>
            </a:prstGeom>
            <a:noFill/>
            <a:ln w="9525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/>
            </a:p>
          </p:txBody>
        </p:sp>
        <p:sp>
          <p:nvSpPr>
            <p:cNvPr id="16" name="Text Box 84"/>
            <p:cNvSpPr txBox="1">
              <a:spLocks noChangeArrowheads="1"/>
            </p:cNvSpPr>
            <p:nvPr/>
          </p:nvSpPr>
          <p:spPr bwMode="auto">
            <a:xfrm>
              <a:off x="4722" y="2844"/>
              <a:ext cx="927" cy="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 altLang="ru-RU" b="1"/>
            </a:p>
          </p:txBody>
        </p:sp>
        <p:sp>
          <p:nvSpPr>
            <p:cNvPr id="17" name="Line 85"/>
            <p:cNvSpPr>
              <a:spLocks noChangeShapeType="1"/>
            </p:cNvSpPr>
            <p:nvPr/>
          </p:nvSpPr>
          <p:spPr bwMode="auto">
            <a:xfrm>
              <a:off x="4362" y="2863"/>
              <a:ext cx="1543" cy="0"/>
            </a:xfrm>
            <a:prstGeom prst="line">
              <a:avLst/>
            </a:prstGeom>
            <a:noFill/>
            <a:ln w="9525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/>
            </a:p>
          </p:txBody>
        </p:sp>
        <p:sp>
          <p:nvSpPr>
            <p:cNvPr id="18" name="Line 86"/>
            <p:cNvSpPr>
              <a:spLocks noChangeShapeType="1"/>
            </p:cNvSpPr>
            <p:nvPr/>
          </p:nvSpPr>
          <p:spPr bwMode="auto">
            <a:xfrm>
              <a:off x="4371" y="3317"/>
              <a:ext cx="1543" cy="0"/>
            </a:xfrm>
            <a:prstGeom prst="line">
              <a:avLst/>
            </a:prstGeom>
            <a:noFill/>
            <a:ln w="9525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/>
            </a:p>
          </p:txBody>
        </p:sp>
        <p:grpSp>
          <p:nvGrpSpPr>
            <p:cNvPr id="19" name="Group 87"/>
            <p:cNvGrpSpPr>
              <a:grpSpLocks/>
            </p:cNvGrpSpPr>
            <p:nvPr/>
          </p:nvGrpSpPr>
          <p:grpSpPr bwMode="auto">
            <a:xfrm>
              <a:off x="3812" y="2335"/>
              <a:ext cx="651" cy="1444"/>
              <a:chOff x="1737" y="1680"/>
              <a:chExt cx="651" cy="1444"/>
            </a:xfrm>
          </p:grpSpPr>
          <p:sp>
            <p:nvSpPr>
              <p:cNvPr id="75" name="Text Box 88"/>
              <p:cNvSpPr txBox="1">
                <a:spLocks noChangeArrowheads="1"/>
              </p:cNvSpPr>
              <p:nvPr/>
            </p:nvSpPr>
            <p:spPr bwMode="auto">
              <a:xfrm>
                <a:off x="1800" y="1680"/>
                <a:ext cx="528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ru-RU" altLang="ru-RU" b="1"/>
              </a:p>
            </p:txBody>
          </p:sp>
          <p:sp>
            <p:nvSpPr>
              <p:cNvPr id="76" name="Text Box 89"/>
              <p:cNvSpPr txBox="1">
                <a:spLocks noChangeArrowheads="1"/>
              </p:cNvSpPr>
              <p:nvPr/>
            </p:nvSpPr>
            <p:spPr bwMode="auto">
              <a:xfrm>
                <a:off x="1800" y="2210"/>
                <a:ext cx="508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ru-RU" altLang="ru-RU" b="1"/>
              </a:p>
            </p:txBody>
          </p:sp>
          <p:sp>
            <p:nvSpPr>
              <p:cNvPr id="77" name="Text Box 90"/>
              <p:cNvSpPr txBox="1">
                <a:spLocks noChangeArrowheads="1"/>
              </p:cNvSpPr>
              <p:nvPr/>
            </p:nvSpPr>
            <p:spPr bwMode="auto">
              <a:xfrm>
                <a:off x="1800" y="2660"/>
                <a:ext cx="588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ru-RU" altLang="ru-RU" b="1"/>
              </a:p>
            </p:txBody>
          </p:sp>
          <p:sp>
            <p:nvSpPr>
              <p:cNvPr id="78" name="Text Box 91"/>
              <p:cNvSpPr txBox="1">
                <a:spLocks noChangeArrowheads="1"/>
              </p:cNvSpPr>
              <p:nvPr/>
            </p:nvSpPr>
            <p:spPr bwMode="auto">
              <a:xfrm>
                <a:off x="1737" y="1932"/>
                <a:ext cx="640" cy="3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/>
                <a:r>
                  <a:rPr lang="ru-RU" altLang="ru-RU" sz="1200" b="1" dirty="0"/>
                  <a:t>. . .</a:t>
                </a:r>
                <a:endParaRPr lang="ru-RU" altLang="ru-RU" b="1" dirty="0"/>
              </a:p>
            </p:txBody>
          </p:sp>
          <p:sp>
            <p:nvSpPr>
              <p:cNvPr id="79" name="Text Box 92"/>
              <p:cNvSpPr txBox="1">
                <a:spLocks noChangeArrowheads="1"/>
              </p:cNvSpPr>
              <p:nvPr/>
            </p:nvSpPr>
            <p:spPr bwMode="auto">
              <a:xfrm>
                <a:off x="1737" y="2510"/>
                <a:ext cx="640" cy="3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/>
                <a:r>
                  <a:rPr lang="ru-RU" altLang="ru-RU" sz="1200" b="1"/>
                  <a:t>. . .</a:t>
                </a:r>
                <a:endParaRPr lang="ru-RU" altLang="ru-RU" b="1"/>
              </a:p>
            </p:txBody>
          </p:sp>
        </p:grpSp>
        <p:sp>
          <p:nvSpPr>
            <p:cNvPr id="20" name="AutoShape 93"/>
            <p:cNvSpPr>
              <a:spLocks noChangeArrowheads="1"/>
            </p:cNvSpPr>
            <p:nvPr/>
          </p:nvSpPr>
          <p:spPr bwMode="auto">
            <a:xfrm>
              <a:off x="1620" y="2470"/>
              <a:ext cx="1922" cy="193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 altLang="ru-RU"/>
            </a:p>
          </p:txBody>
        </p:sp>
        <p:sp>
          <p:nvSpPr>
            <p:cNvPr id="21" name="Line 94"/>
            <p:cNvSpPr>
              <a:spLocks noChangeShapeType="1"/>
            </p:cNvSpPr>
            <p:nvPr/>
          </p:nvSpPr>
          <p:spPr bwMode="auto">
            <a:xfrm>
              <a:off x="1620" y="3455"/>
              <a:ext cx="14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/>
            </a:p>
          </p:txBody>
        </p:sp>
        <p:sp>
          <p:nvSpPr>
            <p:cNvPr id="22" name="Line 95"/>
            <p:cNvSpPr>
              <a:spLocks noChangeShapeType="1"/>
            </p:cNvSpPr>
            <p:nvPr/>
          </p:nvSpPr>
          <p:spPr bwMode="auto">
            <a:xfrm>
              <a:off x="1620" y="3933"/>
              <a:ext cx="14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/>
            </a:p>
          </p:txBody>
        </p:sp>
        <p:sp>
          <p:nvSpPr>
            <p:cNvPr id="23" name="Line 96"/>
            <p:cNvSpPr>
              <a:spLocks noChangeShapeType="1"/>
            </p:cNvSpPr>
            <p:nvPr/>
          </p:nvSpPr>
          <p:spPr bwMode="auto">
            <a:xfrm>
              <a:off x="2100" y="2948"/>
              <a:ext cx="0" cy="14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/>
            </a:p>
          </p:txBody>
        </p:sp>
        <p:sp>
          <p:nvSpPr>
            <p:cNvPr id="24" name="Line 97"/>
            <p:cNvSpPr>
              <a:spLocks noChangeShapeType="1"/>
            </p:cNvSpPr>
            <p:nvPr/>
          </p:nvSpPr>
          <p:spPr bwMode="auto">
            <a:xfrm>
              <a:off x="2599" y="2958"/>
              <a:ext cx="0" cy="14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/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>
              <a:off x="1780" y="2775"/>
              <a:ext cx="14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/>
            </a:p>
          </p:txBody>
        </p:sp>
        <p:sp>
          <p:nvSpPr>
            <p:cNvPr id="26" name="Line 99"/>
            <p:cNvSpPr>
              <a:spLocks noChangeShapeType="1"/>
            </p:cNvSpPr>
            <p:nvPr/>
          </p:nvSpPr>
          <p:spPr bwMode="auto">
            <a:xfrm>
              <a:off x="1929" y="2612"/>
              <a:ext cx="14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/>
            </a:p>
          </p:txBody>
        </p:sp>
        <p:sp>
          <p:nvSpPr>
            <p:cNvPr id="27" name="Line 100"/>
            <p:cNvSpPr>
              <a:spLocks noChangeShapeType="1"/>
            </p:cNvSpPr>
            <p:nvPr/>
          </p:nvSpPr>
          <p:spPr bwMode="auto">
            <a:xfrm flipV="1">
              <a:off x="2608" y="2445"/>
              <a:ext cx="493" cy="5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/>
            </a:p>
          </p:txBody>
        </p:sp>
        <p:sp>
          <p:nvSpPr>
            <p:cNvPr id="28" name="Line 101"/>
            <p:cNvSpPr>
              <a:spLocks noChangeShapeType="1"/>
            </p:cNvSpPr>
            <p:nvPr/>
          </p:nvSpPr>
          <p:spPr bwMode="auto">
            <a:xfrm>
              <a:off x="3230" y="2800"/>
              <a:ext cx="0" cy="14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/>
            </a:p>
          </p:txBody>
        </p:sp>
        <p:sp>
          <p:nvSpPr>
            <p:cNvPr id="29" name="Line 102"/>
            <p:cNvSpPr>
              <a:spLocks noChangeShapeType="1"/>
            </p:cNvSpPr>
            <p:nvPr/>
          </p:nvSpPr>
          <p:spPr bwMode="auto">
            <a:xfrm>
              <a:off x="3393" y="2633"/>
              <a:ext cx="0" cy="14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/>
            </a:p>
          </p:txBody>
        </p:sp>
        <p:sp>
          <p:nvSpPr>
            <p:cNvPr id="30" name="Text Box 103"/>
            <p:cNvSpPr txBox="1">
              <a:spLocks noChangeArrowheads="1"/>
            </p:cNvSpPr>
            <p:nvPr/>
          </p:nvSpPr>
          <p:spPr bwMode="auto">
            <a:xfrm>
              <a:off x="2047" y="3465"/>
              <a:ext cx="648" cy="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 altLang="ru-RU" b="1"/>
            </a:p>
          </p:txBody>
        </p:sp>
        <p:sp>
          <p:nvSpPr>
            <p:cNvPr id="31" name="Line 104"/>
            <p:cNvSpPr>
              <a:spLocks noChangeShapeType="1"/>
            </p:cNvSpPr>
            <p:nvPr/>
          </p:nvSpPr>
          <p:spPr bwMode="auto">
            <a:xfrm flipV="1">
              <a:off x="3085" y="2937"/>
              <a:ext cx="457" cy="5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/>
            </a:p>
          </p:txBody>
        </p:sp>
        <p:sp>
          <p:nvSpPr>
            <p:cNvPr id="32" name="Line 105"/>
            <p:cNvSpPr>
              <a:spLocks noChangeShapeType="1"/>
            </p:cNvSpPr>
            <p:nvPr/>
          </p:nvSpPr>
          <p:spPr bwMode="auto">
            <a:xfrm flipV="1">
              <a:off x="3085" y="3417"/>
              <a:ext cx="457" cy="5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/>
            </a:p>
          </p:txBody>
        </p:sp>
        <p:sp>
          <p:nvSpPr>
            <p:cNvPr id="33" name="Line 106"/>
            <p:cNvSpPr>
              <a:spLocks noChangeShapeType="1"/>
            </p:cNvSpPr>
            <p:nvPr/>
          </p:nvSpPr>
          <p:spPr bwMode="auto">
            <a:xfrm flipV="1">
              <a:off x="1944" y="2612"/>
              <a:ext cx="14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/>
            </a:p>
          </p:txBody>
        </p:sp>
        <p:sp>
          <p:nvSpPr>
            <p:cNvPr id="34" name="Line 107"/>
            <p:cNvSpPr>
              <a:spLocks noChangeShapeType="1"/>
            </p:cNvSpPr>
            <p:nvPr/>
          </p:nvSpPr>
          <p:spPr bwMode="auto">
            <a:xfrm flipV="1">
              <a:off x="2098" y="2445"/>
              <a:ext cx="493" cy="5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/>
            </a:p>
          </p:txBody>
        </p:sp>
        <p:sp>
          <p:nvSpPr>
            <p:cNvPr id="35" name="Text Box 108"/>
            <p:cNvSpPr txBox="1">
              <a:spLocks noChangeArrowheads="1"/>
            </p:cNvSpPr>
            <p:nvPr/>
          </p:nvSpPr>
          <p:spPr bwMode="auto">
            <a:xfrm>
              <a:off x="4085" y="4490"/>
              <a:ext cx="1521" cy="1470"/>
            </a:xfrm>
            <a:prstGeom prst="rect">
              <a:avLst/>
            </a:prstGeom>
            <a:solidFill>
              <a:srgbClr val="EAEAEA"/>
            </a:solidFill>
            <a:ln w="28575">
              <a:solidFill>
                <a:srgbClr val="00B05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 altLang="ru-RU" b="1"/>
            </a:p>
          </p:txBody>
        </p:sp>
        <p:sp>
          <p:nvSpPr>
            <p:cNvPr id="36" name="Line 109"/>
            <p:cNvSpPr>
              <a:spLocks noChangeShapeType="1"/>
            </p:cNvSpPr>
            <p:nvPr/>
          </p:nvSpPr>
          <p:spPr bwMode="auto">
            <a:xfrm>
              <a:off x="4502" y="4500"/>
              <a:ext cx="0" cy="1470"/>
            </a:xfrm>
            <a:prstGeom prst="line">
              <a:avLst/>
            </a:prstGeom>
            <a:noFill/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/>
            </a:p>
          </p:txBody>
        </p:sp>
        <p:sp>
          <p:nvSpPr>
            <p:cNvPr id="37" name="Line 110"/>
            <p:cNvSpPr>
              <a:spLocks noChangeShapeType="1"/>
            </p:cNvSpPr>
            <p:nvPr/>
          </p:nvSpPr>
          <p:spPr bwMode="auto">
            <a:xfrm>
              <a:off x="5233" y="4480"/>
              <a:ext cx="0" cy="1470"/>
            </a:xfrm>
            <a:prstGeom prst="line">
              <a:avLst/>
            </a:prstGeom>
            <a:noFill/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/>
            </a:p>
          </p:txBody>
        </p:sp>
        <p:sp>
          <p:nvSpPr>
            <p:cNvPr id="38" name="Text Box 111"/>
            <p:cNvSpPr txBox="1">
              <a:spLocks noChangeArrowheads="1"/>
            </p:cNvSpPr>
            <p:nvPr/>
          </p:nvSpPr>
          <p:spPr bwMode="auto">
            <a:xfrm>
              <a:off x="4441" y="4975"/>
              <a:ext cx="927" cy="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 altLang="ru-RU" b="1"/>
            </a:p>
          </p:txBody>
        </p:sp>
        <p:sp>
          <p:nvSpPr>
            <p:cNvPr id="39" name="Line 112"/>
            <p:cNvSpPr>
              <a:spLocks noChangeShapeType="1"/>
            </p:cNvSpPr>
            <p:nvPr/>
          </p:nvSpPr>
          <p:spPr bwMode="auto">
            <a:xfrm>
              <a:off x="4085" y="4995"/>
              <a:ext cx="1526" cy="0"/>
            </a:xfrm>
            <a:prstGeom prst="line">
              <a:avLst/>
            </a:prstGeom>
            <a:noFill/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/>
            </a:p>
          </p:txBody>
        </p:sp>
        <p:sp>
          <p:nvSpPr>
            <p:cNvPr id="40" name="Line 113"/>
            <p:cNvSpPr>
              <a:spLocks noChangeShapeType="1"/>
            </p:cNvSpPr>
            <p:nvPr/>
          </p:nvSpPr>
          <p:spPr bwMode="auto">
            <a:xfrm>
              <a:off x="4094" y="5475"/>
              <a:ext cx="1526" cy="0"/>
            </a:xfrm>
            <a:prstGeom prst="line">
              <a:avLst/>
            </a:prstGeom>
            <a:noFill/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/>
            </a:p>
          </p:txBody>
        </p:sp>
        <p:sp>
          <p:nvSpPr>
            <p:cNvPr id="41" name="Text Box 114"/>
            <p:cNvSpPr txBox="1">
              <a:spLocks noChangeArrowheads="1"/>
            </p:cNvSpPr>
            <p:nvPr/>
          </p:nvSpPr>
          <p:spPr bwMode="auto">
            <a:xfrm>
              <a:off x="4090" y="5925"/>
              <a:ext cx="528" cy="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 altLang="ru-RU" b="1"/>
            </a:p>
          </p:txBody>
        </p:sp>
        <p:sp>
          <p:nvSpPr>
            <p:cNvPr id="42" name="Text Box 115"/>
            <p:cNvSpPr txBox="1">
              <a:spLocks noChangeArrowheads="1"/>
            </p:cNvSpPr>
            <p:nvPr/>
          </p:nvSpPr>
          <p:spPr bwMode="auto">
            <a:xfrm>
              <a:off x="4640" y="5905"/>
              <a:ext cx="548" cy="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 altLang="ru-RU" b="1"/>
            </a:p>
          </p:txBody>
        </p:sp>
        <p:sp>
          <p:nvSpPr>
            <p:cNvPr id="43" name="Text Box 116"/>
            <p:cNvSpPr txBox="1">
              <a:spLocks noChangeArrowheads="1"/>
            </p:cNvSpPr>
            <p:nvPr/>
          </p:nvSpPr>
          <p:spPr bwMode="auto">
            <a:xfrm>
              <a:off x="5160" y="5925"/>
              <a:ext cx="548" cy="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 altLang="ru-RU" b="1"/>
            </a:p>
          </p:txBody>
        </p:sp>
        <p:sp>
          <p:nvSpPr>
            <p:cNvPr id="44" name="Text Box 117"/>
            <p:cNvSpPr txBox="1">
              <a:spLocks noChangeArrowheads="1"/>
            </p:cNvSpPr>
            <p:nvPr/>
          </p:nvSpPr>
          <p:spPr bwMode="auto">
            <a:xfrm>
              <a:off x="4247" y="5967"/>
              <a:ext cx="640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ru-RU" altLang="ru-RU" sz="1200" b="1"/>
                <a:t>. . .</a:t>
              </a:r>
              <a:endParaRPr lang="ru-RU" altLang="ru-RU" b="1"/>
            </a:p>
          </p:txBody>
        </p:sp>
        <p:sp>
          <p:nvSpPr>
            <p:cNvPr id="45" name="Text Box 118"/>
            <p:cNvSpPr txBox="1">
              <a:spLocks noChangeArrowheads="1"/>
            </p:cNvSpPr>
            <p:nvPr/>
          </p:nvSpPr>
          <p:spPr bwMode="auto">
            <a:xfrm>
              <a:off x="4817" y="5967"/>
              <a:ext cx="640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ru-RU" altLang="ru-RU" sz="1200" b="1"/>
                <a:t>. . .</a:t>
              </a:r>
              <a:endParaRPr lang="ru-RU" altLang="ru-RU" b="1"/>
            </a:p>
          </p:txBody>
        </p:sp>
        <p:sp>
          <p:nvSpPr>
            <p:cNvPr id="46" name="AutoShape 119"/>
            <p:cNvSpPr>
              <a:spLocks/>
            </p:cNvSpPr>
            <p:nvPr/>
          </p:nvSpPr>
          <p:spPr bwMode="auto">
            <a:xfrm rot="-5400000">
              <a:off x="4810" y="5650"/>
              <a:ext cx="140" cy="1410"/>
            </a:xfrm>
            <a:prstGeom prst="leftBrace">
              <a:avLst>
                <a:gd name="adj1" fmla="val 8392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 altLang="ru-RU"/>
            </a:p>
          </p:txBody>
        </p:sp>
        <p:grpSp>
          <p:nvGrpSpPr>
            <p:cNvPr id="47" name="Group 120"/>
            <p:cNvGrpSpPr>
              <a:grpSpLocks/>
            </p:cNvGrpSpPr>
            <p:nvPr/>
          </p:nvGrpSpPr>
          <p:grpSpPr bwMode="auto">
            <a:xfrm>
              <a:off x="3557" y="4860"/>
              <a:ext cx="651" cy="1094"/>
              <a:chOff x="1737" y="2030"/>
              <a:chExt cx="651" cy="1094"/>
            </a:xfrm>
          </p:grpSpPr>
          <p:sp>
            <p:nvSpPr>
              <p:cNvPr id="71" name="Text Box 122"/>
              <p:cNvSpPr txBox="1">
                <a:spLocks noChangeArrowheads="1"/>
              </p:cNvSpPr>
              <p:nvPr/>
            </p:nvSpPr>
            <p:spPr bwMode="auto">
              <a:xfrm>
                <a:off x="1800" y="2210"/>
                <a:ext cx="508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ru-RU" altLang="ru-RU" b="1"/>
              </a:p>
            </p:txBody>
          </p:sp>
          <p:sp>
            <p:nvSpPr>
              <p:cNvPr id="72" name="Text Box 123"/>
              <p:cNvSpPr txBox="1">
                <a:spLocks noChangeArrowheads="1"/>
              </p:cNvSpPr>
              <p:nvPr/>
            </p:nvSpPr>
            <p:spPr bwMode="auto">
              <a:xfrm>
                <a:off x="1800" y="2660"/>
                <a:ext cx="588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ru-RU" altLang="ru-RU" b="1"/>
              </a:p>
            </p:txBody>
          </p:sp>
          <p:sp>
            <p:nvSpPr>
              <p:cNvPr id="73" name="Text Box 124"/>
              <p:cNvSpPr txBox="1">
                <a:spLocks noChangeArrowheads="1"/>
              </p:cNvSpPr>
              <p:nvPr/>
            </p:nvSpPr>
            <p:spPr bwMode="auto">
              <a:xfrm>
                <a:off x="1747" y="2030"/>
                <a:ext cx="640" cy="3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/>
                <a:r>
                  <a:rPr lang="ru-RU" altLang="ru-RU" sz="1200" b="1"/>
                  <a:t>. . .</a:t>
                </a:r>
                <a:endParaRPr lang="ru-RU" altLang="ru-RU" b="1"/>
              </a:p>
            </p:txBody>
          </p:sp>
          <p:sp>
            <p:nvSpPr>
              <p:cNvPr id="74" name="Text Box 125"/>
              <p:cNvSpPr txBox="1">
                <a:spLocks noChangeArrowheads="1"/>
              </p:cNvSpPr>
              <p:nvPr/>
            </p:nvSpPr>
            <p:spPr bwMode="auto">
              <a:xfrm>
                <a:off x="1737" y="2510"/>
                <a:ext cx="640" cy="3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/>
                <a:r>
                  <a:rPr lang="ru-RU" altLang="ru-RU" sz="1200" b="1"/>
                  <a:t>. . .</a:t>
                </a:r>
                <a:endParaRPr lang="ru-RU" altLang="ru-RU" b="1"/>
              </a:p>
            </p:txBody>
          </p:sp>
        </p:grpSp>
        <p:sp>
          <p:nvSpPr>
            <p:cNvPr id="48" name="Text Box 126"/>
            <p:cNvSpPr txBox="1">
              <a:spLocks noChangeArrowheads="1"/>
            </p:cNvSpPr>
            <p:nvPr/>
          </p:nvSpPr>
          <p:spPr bwMode="auto">
            <a:xfrm>
              <a:off x="6365" y="4055"/>
              <a:ext cx="876" cy="14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 altLang="ru-RU" b="1"/>
            </a:p>
          </p:txBody>
        </p:sp>
        <p:sp>
          <p:nvSpPr>
            <p:cNvPr id="49" name="Text Box 127"/>
            <p:cNvSpPr txBox="1">
              <a:spLocks noChangeArrowheads="1"/>
            </p:cNvSpPr>
            <p:nvPr/>
          </p:nvSpPr>
          <p:spPr bwMode="auto">
            <a:xfrm>
              <a:off x="6271" y="4585"/>
              <a:ext cx="1108" cy="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 altLang="ru-RU" b="1"/>
            </a:p>
          </p:txBody>
        </p:sp>
        <p:sp>
          <p:nvSpPr>
            <p:cNvPr id="50" name="Line 128"/>
            <p:cNvSpPr>
              <a:spLocks noChangeShapeType="1"/>
            </p:cNvSpPr>
            <p:nvPr/>
          </p:nvSpPr>
          <p:spPr bwMode="auto">
            <a:xfrm>
              <a:off x="6365" y="4560"/>
              <a:ext cx="8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/>
            </a:p>
          </p:txBody>
        </p:sp>
        <p:sp>
          <p:nvSpPr>
            <p:cNvPr id="51" name="Line 129"/>
            <p:cNvSpPr>
              <a:spLocks noChangeShapeType="1"/>
            </p:cNvSpPr>
            <p:nvPr/>
          </p:nvSpPr>
          <p:spPr bwMode="auto">
            <a:xfrm>
              <a:off x="6374" y="5040"/>
              <a:ext cx="8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/>
            </a:p>
          </p:txBody>
        </p:sp>
        <p:grpSp>
          <p:nvGrpSpPr>
            <p:cNvPr id="52" name="Group 130"/>
            <p:cNvGrpSpPr>
              <a:grpSpLocks/>
            </p:cNvGrpSpPr>
            <p:nvPr/>
          </p:nvGrpSpPr>
          <p:grpSpPr bwMode="auto">
            <a:xfrm>
              <a:off x="5837" y="4075"/>
              <a:ext cx="651" cy="1444"/>
              <a:chOff x="1737" y="1680"/>
              <a:chExt cx="651" cy="1444"/>
            </a:xfrm>
          </p:grpSpPr>
          <p:sp>
            <p:nvSpPr>
              <p:cNvPr id="65" name="Text Box 131"/>
              <p:cNvSpPr txBox="1">
                <a:spLocks noChangeArrowheads="1"/>
              </p:cNvSpPr>
              <p:nvPr/>
            </p:nvSpPr>
            <p:spPr bwMode="auto">
              <a:xfrm>
                <a:off x="1800" y="1680"/>
                <a:ext cx="528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ru-RU" altLang="ru-RU" b="1"/>
              </a:p>
            </p:txBody>
          </p:sp>
          <p:sp>
            <p:nvSpPr>
              <p:cNvPr id="66" name="Text Box 132"/>
              <p:cNvSpPr txBox="1">
                <a:spLocks noChangeArrowheads="1"/>
              </p:cNvSpPr>
              <p:nvPr/>
            </p:nvSpPr>
            <p:spPr bwMode="auto">
              <a:xfrm>
                <a:off x="1800" y="2210"/>
                <a:ext cx="508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ru-RU" altLang="ru-RU" b="1"/>
              </a:p>
            </p:txBody>
          </p:sp>
          <p:sp>
            <p:nvSpPr>
              <p:cNvPr id="67" name="Text Box 133"/>
              <p:cNvSpPr txBox="1">
                <a:spLocks noChangeArrowheads="1"/>
              </p:cNvSpPr>
              <p:nvPr/>
            </p:nvSpPr>
            <p:spPr bwMode="auto">
              <a:xfrm>
                <a:off x="1800" y="2660"/>
                <a:ext cx="588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ru-RU" altLang="ru-RU" b="1"/>
              </a:p>
            </p:txBody>
          </p:sp>
          <p:sp>
            <p:nvSpPr>
              <p:cNvPr id="68" name="Text Box 134"/>
              <p:cNvSpPr txBox="1">
                <a:spLocks noChangeArrowheads="1"/>
              </p:cNvSpPr>
              <p:nvPr/>
            </p:nvSpPr>
            <p:spPr bwMode="auto">
              <a:xfrm>
                <a:off x="1747" y="2030"/>
                <a:ext cx="640" cy="3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/>
                <a:r>
                  <a:rPr lang="ru-RU" altLang="ru-RU" sz="1200" b="1"/>
                  <a:t>. . .</a:t>
                </a:r>
                <a:endParaRPr lang="ru-RU" altLang="ru-RU" b="1"/>
              </a:p>
            </p:txBody>
          </p:sp>
          <p:sp>
            <p:nvSpPr>
              <p:cNvPr id="69" name="Text Box 135"/>
              <p:cNvSpPr txBox="1">
                <a:spLocks noChangeArrowheads="1"/>
              </p:cNvSpPr>
              <p:nvPr/>
            </p:nvSpPr>
            <p:spPr bwMode="auto">
              <a:xfrm>
                <a:off x="1737" y="2510"/>
                <a:ext cx="640" cy="3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/>
                <a:r>
                  <a:rPr lang="ru-RU" altLang="ru-RU" sz="1200" b="1"/>
                  <a:t>. . .</a:t>
                </a:r>
                <a:endParaRPr lang="ru-RU" altLang="ru-RU" b="1"/>
              </a:p>
            </p:txBody>
          </p:sp>
        </p:grpSp>
        <p:sp>
          <p:nvSpPr>
            <p:cNvPr id="53" name="Text Box 136"/>
            <p:cNvSpPr txBox="1">
              <a:spLocks noChangeArrowheads="1"/>
            </p:cNvSpPr>
            <p:nvPr/>
          </p:nvSpPr>
          <p:spPr bwMode="auto">
            <a:xfrm>
              <a:off x="6241" y="4120"/>
              <a:ext cx="1128" cy="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 altLang="ru-RU" b="1"/>
            </a:p>
          </p:txBody>
        </p:sp>
        <p:sp>
          <p:nvSpPr>
            <p:cNvPr id="54" name="Text Box 137"/>
            <p:cNvSpPr txBox="1">
              <a:spLocks noChangeArrowheads="1"/>
            </p:cNvSpPr>
            <p:nvPr/>
          </p:nvSpPr>
          <p:spPr bwMode="auto">
            <a:xfrm>
              <a:off x="6241" y="5065"/>
              <a:ext cx="1108" cy="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 altLang="ru-RU" b="1"/>
            </a:p>
          </p:txBody>
        </p:sp>
        <p:sp>
          <p:nvSpPr>
            <p:cNvPr id="55" name="AutoShape 138"/>
            <p:cNvSpPr>
              <a:spLocks noChangeArrowheads="1"/>
            </p:cNvSpPr>
            <p:nvPr/>
          </p:nvSpPr>
          <p:spPr bwMode="auto">
            <a:xfrm>
              <a:off x="5955" y="3906"/>
              <a:ext cx="480" cy="135"/>
            </a:xfrm>
            <a:prstGeom prst="rightArrow">
              <a:avLst>
                <a:gd name="adj1" fmla="val 50000"/>
                <a:gd name="adj2" fmla="val 88889"/>
              </a:avLst>
            </a:prstGeom>
            <a:solidFill>
              <a:srgbClr val="00B05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 altLang="ru-RU"/>
            </a:p>
          </p:txBody>
        </p:sp>
        <p:sp>
          <p:nvSpPr>
            <p:cNvPr id="56" name="AutoShape 139"/>
            <p:cNvSpPr>
              <a:spLocks noChangeArrowheads="1"/>
            </p:cNvSpPr>
            <p:nvPr/>
          </p:nvSpPr>
          <p:spPr bwMode="auto">
            <a:xfrm rot="-2641708">
              <a:off x="5529" y="5763"/>
              <a:ext cx="849" cy="142"/>
            </a:xfrm>
            <a:prstGeom prst="rightArrow">
              <a:avLst>
                <a:gd name="adj1" fmla="val 50000"/>
                <a:gd name="adj2" fmla="val 149472"/>
              </a:avLst>
            </a:prstGeom>
            <a:ln w="635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 altLang="ru-RU"/>
            </a:p>
          </p:txBody>
        </p:sp>
        <p:sp>
          <p:nvSpPr>
            <p:cNvPr id="57" name="Text Box 140"/>
            <p:cNvSpPr txBox="1">
              <a:spLocks noChangeArrowheads="1"/>
            </p:cNvSpPr>
            <p:nvPr/>
          </p:nvSpPr>
          <p:spPr bwMode="auto">
            <a:xfrm>
              <a:off x="1665" y="6440"/>
              <a:ext cx="5235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endParaRPr lang="ru-RU" altLang="ru-RU" sz="900" b="1" dirty="0"/>
            </a:p>
            <a:p>
              <a:pPr algn="ctr"/>
              <a:r>
                <a:rPr lang="ru-RU" altLang="ru-RU" sz="1200" b="1" dirty="0"/>
                <a:t>Рис.  Схема получения интегральной оценки решений</a:t>
              </a:r>
            </a:p>
          </p:txBody>
        </p:sp>
        <p:grpSp>
          <p:nvGrpSpPr>
            <p:cNvPr id="58" name="Group 141"/>
            <p:cNvGrpSpPr>
              <a:grpSpLocks/>
            </p:cNvGrpSpPr>
            <p:nvPr/>
          </p:nvGrpSpPr>
          <p:grpSpPr bwMode="auto">
            <a:xfrm>
              <a:off x="4363" y="3730"/>
              <a:ext cx="1546" cy="569"/>
              <a:chOff x="1643" y="4330"/>
              <a:chExt cx="1546" cy="569"/>
            </a:xfrm>
          </p:grpSpPr>
          <p:sp>
            <p:nvSpPr>
              <p:cNvPr id="59" name="Text Box 142"/>
              <p:cNvSpPr txBox="1">
                <a:spLocks noChangeArrowheads="1"/>
              </p:cNvSpPr>
              <p:nvPr/>
            </p:nvSpPr>
            <p:spPr bwMode="auto">
              <a:xfrm>
                <a:off x="1654" y="4349"/>
                <a:ext cx="508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ru-RU" altLang="ru-RU" b="1"/>
              </a:p>
            </p:txBody>
          </p:sp>
          <p:sp>
            <p:nvSpPr>
              <p:cNvPr id="60" name="Text Box 143"/>
              <p:cNvSpPr txBox="1">
                <a:spLocks noChangeArrowheads="1"/>
              </p:cNvSpPr>
              <p:nvPr/>
            </p:nvSpPr>
            <p:spPr bwMode="auto">
              <a:xfrm>
                <a:off x="2172" y="4330"/>
                <a:ext cx="528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ru-RU" altLang="ru-RU" b="1"/>
              </a:p>
            </p:txBody>
          </p:sp>
          <p:sp>
            <p:nvSpPr>
              <p:cNvPr id="61" name="Text Box 144"/>
              <p:cNvSpPr txBox="1">
                <a:spLocks noChangeArrowheads="1"/>
              </p:cNvSpPr>
              <p:nvPr/>
            </p:nvSpPr>
            <p:spPr bwMode="auto">
              <a:xfrm>
                <a:off x="2661" y="4349"/>
                <a:ext cx="528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ru-RU" altLang="ru-RU" b="1"/>
              </a:p>
            </p:txBody>
          </p:sp>
          <p:sp>
            <p:nvSpPr>
              <p:cNvPr id="62" name="Text Box 145"/>
              <p:cNvSpPr txBox="1">
                <a:spLocks noChangeArrowheads="1"/>
              </p:cNvSpPr>
              <p:nvPr/>
            </p:nvSpPr>
            <p:spPr bwMode="auto">
              <a:xfrm>
                <a:off x="1802" y="4389"/>
                <a:ext cx="602" cy="3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/>
                <a:r>
                  <a:rPr lang="ru-RU" altLang="ru-RU" sz="1200" b="1"/>
                  <a:t>. . .</a:t>
                </a:r>
                <a:endParaRPr lang="ru-RU" altLang="ru-RU" b="1"/>
              </a:p>
            </p:txBody>
          </p:sp>
          <p:sp>
            <p:nvSpPr>
              <p:cNvPr id="63" name="Text Box 146"/>
              <p:cNvSpPr txBox="1">
                <a:spLocks noChangeArrowheads="1"/>
              </p:cNvSpPr>
              <p:nvPr/>
            </p:nvSpPr>
            <p:spPr bwMode="auto">
              <a:xfrm>
                <a:off x="2338" y="4389"/>
                <a:ext cx="603" cy="3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/>
                <a:r>
                  <a:rPr lang="ru-RU" altLang="ru-RU" sz="1200" b="1"/>
                  <a:t>. . .</a:t>
                </a:r>
                <a:endParaRPr lang="ru-RU" altLang="ru-RU" b="1"/>
              </a:p>
            </p:txBody>
          </p:sp>
          <p:sp>
            <p:nvSpPr>
              <p:cNvPr id="64" name="AutoShape 147"/>
              <p:cNvSpPr>
                <a:spLocks/>
              </p:cNvSpPr>
              <p:nvPr/>
            </p:nvSpPr>
            <p:spPr bwMode="auto">
              <a:xfrm rot="16200000">
                <a:off x="2305" y="4106"/>
                <a:ext cx="131" cy="1455"/>
              </a:xfrm>
              <a:prstGeom prst="leftBrace">
                <a:avLst>
                  <a:gd name="adj1" fmla="val 83929"/>
                  <a:gd name="adj2" fmla="val 50000"/>
                </a:avLst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ru-RU" altLang="ru-RU"/>
              </a:p>
            </p:txBody>
          </p:sp>
        </p:grpSp>
      </p:grpSp>
      <p:graphicFrame>
        <p:nvGraphicFramePr>
          <p:cNvPr id="105" name="Объект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371811"/>
              </p:ext>
            </p:extLst>
          </p:nvPr>
        </p:nvGraphicFramePr>
        <p:xfrm>
          <a:off x="1357290" y="2928934"/>
          <a:ext cx="342932" cy="467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" name="Формула" r:id="rId3" imgW="228600" imgH="241300" progId="Equation.3">
                  <p:embed/>
                </p:oleObj>
              </mc:Choice>
              <mc:Fallback>
                <p:oleObj name="Формула" r:id="rId3" imgW="228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2928934"/>
                        <a:ext cx="342932" cy="4679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Объект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180149"/>
              </p:ext>
            </p:extLst>
          </p:nvPr>
        </p:nvGraphicFramePr>
        <p:xfrm>
          <a:off x="4143372" y="2285992"/>
          <a:ext cx="66833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" name="Формула" r:id="rId5" imgW="444307" imgH="241195" progId="Equation.3">
                  <p:embed/>
                </p:oleObj>
              </mc:Choice>
              <mc:Fallback>
                <p:oleObj name="Формула" r:id="rId5" imgW="444307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2" y="2285992"/>
                        <a:ext cx="668337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Объект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769833"/>
              </p:ext>
            </p:extLst>
          </p:nvPr>
        </p:nvGraphicFramePr>
        <p:xfrm>
          <a:off x="3286116" y="1714488"/>
          <a:ext cx="285752" cy="374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" name="Формула" r:id="rId7" imgW="152268" imgH="215713" progId="Equation.3">
                  <p:embed/>
                </p:oleObj>
              </mc:Choice>
              <mc:Fallback>
                <p:oleObj name="Формула" r:id="rId7" imgW="152268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1714488"/>
                        <a:ext cx="285752" cy="3748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Объект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126664"/>
              </p:ext>
            </p:extLst>
          </p:nvPr>
        </p:nvGraphicFramePr>
        <p:xfrm>
          <a:off x="428596" y="2357430"/>
          <a:ext cx="2952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" name="Формула" r:id="rId9" imgW="152268" imgH="215713" progId="Equation.3">
                  <p:embed/>
                </p:oleObj>
              </mc:Choice>
              <mc:Fallback>
                <p:oleObj name="Формула" r:id="rId9" imgW="152268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2357430"/>
                        <a:ext cx="29527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Объект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906900"/>
              </p:ext>
            </p:extLst>
          </p:nvPr>
        </p:nvGraphicFramePr>
        <p:xfrm>
          <a:off x="3000364" y="4071942"/>
          <a:ext cx="2952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" name="Формула" r:id="rId11" imgW="152268" imgH="215713" progId="Equation.3">
                  <p:embed/>
                </p:oleObj>
              </mc:Choice>
              <mc:Fallback>
                <p:oleObj name="Формула" r:id="rId11" imgW="152268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4071942"/>
                        <a:ext cx="29527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Объект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433342"/>
              </p:ext>
            </p:extLst>
          </p:nvPr>
        </p:nvGraphicFramePr>
        <p:xfrm>
          <a:off x="428596" y="2928934"/>
          <a:ext cx="2889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" name="Формула" r:id="rId13" imgW="152334" imgH="228501" progId="Equation.3">
                  <p:embed/>
                </p:oleObj>
              </mc:Choice>
              <mc:Fallback>
                <p:oleObj name="Формула" r:id="rId13" imgW="15233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2928934"/>
                        <a:ext cx="288925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Объект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930258"/>
              </p:ext>
            </p:extLst>
          </p:nvPr>
        </p:nvGraphicFramePr>
        <p:xfrm>
          <a:off x="428596" y="3429000"/>
          <a:ext cx="3175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" name="Формула" r:id="rId15" imgW="190500" imgH="228600" progId="Equation.3">
                  <p:embed/>
                </p:oleObj>
              </mc:Choice>
              <mc:Fallback>
                <p:oleObj name="Формула" r:id="rId15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3429000"/>
                        <a:ext cx="3175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Объект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866249"/>
              </p:ext>
            </p:extLst>
          </p:nvPr>
        </p:nvGraphicFramePr>
        <p:xfrm>
          <a:off x="3286116" y="2786058"/>
          <a:ext cx="3175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" name="Формула" r:id="rId17" imgW="190500" imgH="228600" progId="Equation.3">
                  <p:embed/>
                </p:oleObj>
              </mc:Choice>
              <mc:Fallback>
                <p:oleObj name="Формула" r:id="rId17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2786058"/>
                        <a:ext cx="3175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Объект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965473"/>
              </p:ext>
            </p:extLst>
          </p:nvPr>
        </p:nvGraphicFramePr>
        <p:xfrm>
          <a:off x="3000364" y="5214950"/>
          <a:ext cx="3175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4" name="Формула" r:id="rId19" imgW="190500" imgH="228600" progId="Equation.3">
                  <p:embed/>
                </p:oleObj>
              </mc:Choice>
              <mc:Fallback>
                <p:oleObj name="Формула" r:id="rId19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5214950"/>
                        <a:ext cx="3175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Объект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517423"/>
              </p:ext>
            </p:extLst>
          </p:nvPr>
        </p:nvGraphicFramePr>
        <p:xfrm>
          <a:off x="3000364" y="4643446"/>
          <a:ext cx="2889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5" name="Формула" r:id="rId21" imgW="152334" imgH="228501" progId="Equation.3">
                  <p:embed/>
                </p:oleObj>
              </mc:Choice>
              <mc:Fallback>
                <p:oleObj name="Формула" r:id="rId21" imgW="15233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4643446"/>
                        <a:ext cx="288925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Объект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577821"/>
              </p:ext>
            </p:extLst>
          </p:nvPr>
        </p:nvGraphicFramePr>
        <p:xfrm>
          <a:off x="3286116" y="2285992"/>
          <a:ext cx="2889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6" name="Формула" r:id="rId22" imgW="152334" imgH="228501" progId="Equation.3">
                  <p:embed/>
                </p:oleObj>
              </mc:Choice>
              <mc:Fallback>
                <p:oleObj name="Формула" r:id="rId22" imgW="15233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2285992"/>
                        <a:ext cx="288925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Объект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73084"/>
              </p:ext>
            </p:extLst>
          </p:nvPr>
        </p:nvGraphicFramePr>
        <p:xfrm>
          <a:off x="3786182" y="4572008"/>
          <a:ext cx="739112" cy="412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" name="Формула" r:id="rId23" imgW="444307" imgH="241195" progId="Equation.3">
                  <p:embed/>
                </p:oleObj>
              </mc:Choice>
              <mc:Fallback>
                <p:oleObj name="Формула" r:id="rId23" imgW="444307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4572008"/>
                        <a:ext cx="739112" cy="412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Объект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589557"/>
              </p:ext>
            </p:extLst>
          </p:nvPr>
        </p:nvGraphicFramePr>
        <p:xfrm>
          <a:off x="5786446" y="3643314"/>
          <a:ext cx="755650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" name="Формула" r:id="rId25" imgW="583693" imgH="215713" progId="Equation.3">
                  <p:embed/>
                </p:oleObj>
              </mc:Choice>
              <mc:Fallback>
                <p:oleObj name="Формула" r:id="rId25" imgW="583693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46" y="3643314"/>
                        <a:ext cx="755650" cy="28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Объект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492374"/>
              </p:ext>
            </p:extLst>
          </p:nvPr>
        </p:nvGraphicFramePr>
        <p:xfrm>
          <a:off x="5786446" y="4214818"/>
          <a:ext cx="7556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" name="Формула" r:id="rId27" imgW="571252" imgH="228501" progId="Equation.3">
                  <p:embed/>
                </p:oleObj>
              </mc:Choice>
              <mc:Fallback>
                <p:oleObj name="Формула" r:id="rId27" imgW="57125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46" y="4214818"/>
                        <a:ext cx="755650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Объект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227300"/>
              </p:ext>
            </p:extLst>
          </p:nvPr>
        </p:nvGraphicFramePr>
        <p:xfrm>
          <a:off x="5715008" y="4643446"/>
          <a:ext cx="884238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" name="Формула" r:id="rId29" imgW="609600" imgH="228600" progId="Equation.3">
                  <p:embed/>
                </p:oleObj>
              </mc:Choice>
              <mc:Fallback>
                <p:oleObj name="Формула" r:id="rId29" imgW="609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8" y="4643446"/>
                        <a:ext cx="884238" cy="32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Объект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358846"/>
              </p:ext>
            </p:extLst>
          </p:nvPr>
        </p:nvGraphicFramePr>
        <p:xfrm>
          <a:off x="3714744" y="3214686"/>
          <a:ext cx="2762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1" name="Формула" r:id="rId31" imgW="152268" imgH="215713" progId="Equation.3">
                  <p:embed/>
                </p:oleObj>
              </mc:Choice>
              <mc:Fallback>
                <p:oleObj name="Формула" r:id="rId31" imgW="152268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44" y="3214686"/>
                        <a:ext cx="27622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Объект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684293"/>
              </p:ext>
            </p:extLst>
          </p:nvPr>
        </p:nvGraphicFramePr>
        <p:xfrm>
          <a:off x="4286248" y="3214686"/>
          <a:ext cx="315913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2" name="Формула" r:id="rId33" imgW="164957" imgH="241091" progId="Equation.3">
                  <p:embed/>
                </p:oleObj>
              </mc:Choice>
              <mc:Fallback>
                <p:oleObj name="Формула" r:id="rId33" imgW="164957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48" y="3214686"/>
                        <a:ext cx="315913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" name="Объект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96525"/>
              </p:ext>
            </p:extLst>
          </p:nvPr>
        </p:nvGraphicFramePr>
        <p:xfrm>
          <a:off x="4857752" y="3214686"/>
          <a:ext cx="3286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3" name="Формула" r:id="rId35" imgW="165028" imgH="228501" progId="Equation.3">
                  <p:embed/>
                </p:oleObj>
              </mc:Choice>
              <mc:Fallback>
                <p:oleObj name="Формула" r:id="rId35" imgW="16502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3214686"/>
                        <a:ext cx="3286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Объект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084699"/>
              </p:ext>
            </p:extLst>
          </p:nvPr>
        </p:nvGraphicFramePr>
        <p:xfrm>
          <a:off x="2071670" y="3857628"/>
          <a:ext cx="3286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4" name="Формула" r:id="rId37" imgW="165028" imgH="228501" progId="Equation.3">
                  <p:embed/>
                </p:oleObj>
              </mc:Choice>
              <mc:Fallback>
                <p:oleObj name="Формула" r:id="rId37" imgW="16502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3857628"/>
                        <a:ext cx="3286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Объект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433866"/>
              </p:ext>
            </p:extLst>
          </p:nvPr>
        </p:nvGraphicFramePr>
        <p:xfrm>
          <a:off x="1500166" y="3857628"/>
          <a:ext cx="31591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5" name="Формула" r:id="rId39" imgW="164957" imgH="241091" progId="Equation.3">
                  <p:embed/>
                </p:oleObj>
              </mc:Choice>
              <mc:Fallback>
                <p:oleObj name="Формула" r:id="rId39" imgW="164957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3857628"/>
                        <a:ext cx="315912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Объект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342848"/>
              </p:ext>
            </p:extLst>
          </p:nvPr>
        </p:nvGraphicFramePr>
        <p:xfrm>
          <a:off x="928662" y="3857628"/>
          <a:ext cx="2762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6" name="Формула" r:id="rId40" imgW="152268" imgH="215713" progId="Equation.3">
                  <p:embed/>
                </p:oleObj>
              </mc:Choice>
              <mc:Fallback>
                <p:oleObj name="Формула" r:id="rId40" imgW="152268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3857628"/>
                        <a:ext cx="276225" cy="387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" name="Объект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615788"/>
              </p:ext>
            </p:extLst>
          </p:nvPr>
        </p:nvGraphicFramePr>
        <p:xfrm>
          <a:off x="3357554" y="5572140"/>
          <a:ext cx="2413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7" name="Формула" r:id="rId41" imgW="152268" imgH="215713" progId="Equation.3">
                  <p:embed/>
                </p:oleObj>
              </mc:Choice>
              <mc:Fallback>
                <p:oleObj name="Формула" r:id="rId41" imgW="152268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5572140"/>
                        <a:ext cx="241300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Объект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674186"/>
              </p:ext>
            </p:extLst>
          </p:nvPr>
        </p:nvGraphicFramePr>
        <p:xfrm>
          <a:off x="2357422" y="3714752"/>
          <a:ext cx="2413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" name="Формула" r:id="rId43" imgW="152268" imgH="215713" progId="Equation.3">
                  <p:embed/>
                </p:oleObj>
              </mc:Choice>
              <mc:Fallback>
                <p:oleObj name="Формула" r:id="rId43" imgW="152268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3714752"/>
                        <a:ext cx="241300" cy="3365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Объект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481676"/>
              </p:ext>
            </p:extLst>
          </p:nvPr>
        </p:nvGraphicFramePr>
        <p:xfrm>
          <a:off x="3929058" y="5572140"/>
          <a:ext cx="2952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9" name="Формула" r:id="rId44" imgW="164957" imgH="241091" progId="Equation.3">
                  <p:embed/>
                </p:oleObj>
              </mc:Choice>
              <mc:Fallback>
                <p:oleObj name="Формула" r:id="rId44" imgW="164957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58" y="5572140"/>
                        <a:ext cx="295275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Объект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9146"/>
              </p:ext>
            </p:extLst>
          </p:nvPr>
        </p:nvGraphicFramePr>
        <p:xfrm>
          <a:off x="2571736" y="3500438"/>
          <a:ext cx="2952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0" name="Формула" r:id="rId46" imgW="164957" imgH="241091" progId="Equation.3">
                  <p:embed/>
                </p:oleObj>
              </mc:Choice>
              <mc:Fallback>
                <p:oleObj name="Формула" r:id="rId46" imgW="164957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3500438"/>
                        <a:ext cx="295275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Объект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615688"/>
              </p:ext>
            </p:extLst>
          </p:nvPr>
        </p:nvGraphicFramePr>
        <p:xfrm>
          <a:off x="4572000" y="5572140"/>
          <a:ext cx="263686" cy="388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1" name="Формула" r:id="rId47" imgW="152334" imgH="228501" progId="Equation.3">
                  <p:embed/>
                </p:oleObj>
              </mc:Choice>
              <mc:Fallback>
                <p:oleObj name="Формула" r:id="rId47" imgW="15233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572140"/>
                        <a:ext cx="263686" cy="3885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Объект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149690"/>
              </p:ext>
            </p:extLst>
          </p:nvPr>
        </p:nvGraphicFramePr>
        <p:xfrm>
          <a:off x="2786050" y="3286124"/>
          <a:ext cx="241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2" name="Формула" r:id="rId49" imgW="152334" imgH="228501" progId="Equation.3">
                  <p:embed/>
                </p:oleObj>
              </mc:Choice>
              <mc:Fallback>
                <p:oleObj name="Формула" r:id="rId49" imgW="15233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3286124"/>
                        <a:ext cx="2413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" name="TextBox 132"/>
          <p:cNvSpPr txBox="1"/>
          <p:nvPr/>
        </p:nvSpPr>
        <p:spPr>
          <a:xfrm rot="-2700000">
            <a:off x="2584181" y="3695853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Критерии</a:t>
            </a:r>
            <a:endParaRPr lang="ru-RU" sz="1200" dirty="0"/>
          </a:p>
        </p:txBody>
      </p:sp>
      <p:sp>
        <p:nvSpPr>
          <p:cNvPr id="134" name="TextBox 133"/>
          <p:cNvSpPr txBox="1"/>
          <p:nvPr/>
        </p:nvSpPr>
        <p:spPr>
          <a:xfrm rot="-5400000">
            <a:off x="-540162" y="2897592"/>
            <a:ext cx="1357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Альтернативы</a:t>
            </a:r>
            <a:endParaRPr lang="ru-RU" sz="1200" dirty="0"/>
          </a:p>
        </p:txBody>
      </p:sp>
      <p:graphicFrame>
        <p:nvGraphicFramePr>
          <p:cNvPr id="50283" name="Object 107"/>
          <p:cNvGraphicFramePr>
            <a:graphicFrameLocks noChangeAspect="1"/>
          </p:cNvGraphicFramePr>
          <p:nvPr/>
        </p:nvGraphicFramePr>
        <p:xfrm>
          <a:off x="5286380" y="3643314"/>
          <a:ext cx="2952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3" name="Формула" r:id="rId50" imgW="152268" imgH="215713" progId="Equation.3">
                  <p:embed/>
                </p:oleObj>
              </mc:Choice>
              <mc:Fallback>
                <p:oleObj name="Формула" r:id="rId50" imgW="152268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0" y="3643314"/>
                        <a:ext cx="29527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84" name="Object 108"/>
          <p:cNvGraphicFramePr>
            <a:graphicFrameLocks noChangeAspect="1"/>
          </p:cNvGraphicFramePr>
          <p:nvPr/>
        </p:nvGraphicFramePr>
        <p:xfrm>
          <a:off x="5286380" y="4143380"/>
          <a:ext cx="2889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4" name="Формула" r:id="rId51" imgW="152334" imgH="228501" progId="Equation.3">
                  <p:embed/>
                </p:oleObj>
              </mc:Choice>
              <mc:Fallback>
                <p:oleObj name="Формула" r:id="rId51" imgW="15233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0" y="4143380"/>
                        <a:ext cx="288925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85" name="Object 109"/>
          <p:cNvGraphicFramePr>
            <a:graphicFrameLocks noChangeAspect="1"/>
          </p:cNvGraphicFramePr>
          <p:nvPr/>
        </p:nvGraphicFramePr>
        <p:xfrm>
          <a:off x="5286380" y="4714884"/>
          <a:ext cx="3175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5" name="Формула" r:id="rId52" imgW="190500" imgH="228600" progId="Equation.3">
                  <p:embed/>
                </p:oleObj>
              </mc:Choice>
              <mc:Fallback>
                <p:oleObj name="Формула" r:id="rId52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0" y="4714884"/>
                        <a:ext cx="3175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" name="TextBox 136"/>
          <p:cNvSpPr txBox="1"/>
          <p:nvPr/>
        </p:nvSpPr>
        <p:spPr>
          <a:xfrm>
            <a:off x="5715008" y="1857364"/>
            <a:ext cx="3071834" cy="46166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Однокритериальная ЗПР в условиях риска и неопределенности</a:t>
            </a:r>
            <a:endParaRPr lang="ru-RU" sz="1200" dirty="0"/>
          </a:p>
        </p:txBody>
      </p:sp>
      <p:sp>
        <p:nvSpPr>
          <p:cNvPr id="138" name="TextBox 137"/>
          <p:cNvSpPr txBox="1"/>
          <p:nvPr/>
        </p:nvSpPr>
        <p:spPr>
          <a:xfrm>
            <a:off x="5643570" y="5572140"/>
            <a:ext cx="3071834" cy="4616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Многокритериальная ЗПР в условиях определенности</a:t>
            </a:r>
            <a:endParaRPr lang="ru-RU" sz="1200" dirty="0"/>
          </a:p>
        </p:txBody>
      </p:sp>
      <p:sp>
        <p:nvSpPr>
          <p:cNvPr id="140" name="AutoShape 61"/>
          <p:cNvSpPr>
            <a:spLocks/>
          </p:cNvSpPr>
          <p:nvPr/>
        </p:nvSpPr>
        <p:spPr bwMode="auto">
          <a:xfrm rot="10800000" flipH="1">
            <a:off x="285720" y="2357430"/>
            <a:ext cx="142876" cy="1428760"/>
          </a:xfrm>
          <a:prstGeom prst="leftBrace">
            <a:avLst>
              <a:gd name="adj1" fmla="val 83929"/>
              <a:gd name="adj2" fmla="val 50889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924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Принятие решений в условиях </a:t>
            </a:r>
            <a:r>
              <a:rPr lang="ru-RU" dirty="0"/>
              <a:t>физической неопределенности</a:t>
            </a:r>
            <a:r>
              <a:rPr lang="ru-RU" dirty="0" smtClean="0">
                <a:effectLst/>
              </a:rPr>
              <a:t>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008" y="1484784"/>
                <a:ext cx="8355980" cy="760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Рассмотрим индивидуальный (одним ЛПР) выбор решения на матрице исходов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𝒀</m:t>
                    </m:r>
                    <m:r>
                      <a:rPr lang="en-US" sz="2000" b="1" i="1" smtClean="0">
                        <a:latin typeface="Cambria Math"/>
                      </a:rPr>
                      <m:t>=│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𝒊𝒋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│</m:t>
                    </m:r>
                  </m:oMath>
                </a14:m>
                <a:r>
                  <a:rPr lang="ru-RU" sz="2000" b="1" dirty="0" smtClean="0"/>
                  <a:t>  </a:t>
                </a:r>
                <a:r>
                  <a:rPr lang="ru-RU" dirty="0"/>
                  <a:t>альтернатив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sz="2000" b="1" i="1" smtClean="0"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ru-RU" dirty="0" smtClean="0"/>
                  <a:t>в </a:t>
                </a:r>
                <a:r>
                  <a:rPr lang="ru-RU" dirty="0"/>
                  <a:t>ситуациях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ru-RU" b="1" i="1">
                        <a:latin typeface="Cambria Math"/>
                      </a:rPr>
                      <m:t>∈</m:t>
                    </m:r>
                    <m:r>
                      <a:rPr lang="en-US" b="1" i="1" smtClean="0">
                        <a:latin typeface="Cambria Math"/>
                      </a:rPr>
                      <m:t>𝑬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/>
                  <a:t>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8" y="1484784"/>
                <a:ext cx="8355980" cy="760016"/>
              </a:xfrm>
              <a:prstGeom prst="rect">
                <a:avLst/>
              </a:prstGeom>
              <a:blipFill rotWithShape="1">
                <a:blip r:embed="rId3"/>
                <a:stretch>
                  <a:fillRect l="-656" t="-4032" b="-104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95998" y="2924944"/>
                <a:ext cx="4661495" cy="2776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1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𝒎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 — множество альтернатив;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𝑬</m:t>
                    </m:r>
                    <m:r>
                      <a:rPr lang="en-US" b="1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r>
                  <a:rPr lang="ru-RU" dirty="0"/>
                  <a:t>— множество возможных состояний;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оценка альтернативы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в ситуациях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ru-RU" dirty="0" smtClean="0"/>
                  <a:t> по свертке (совокупности) </a:t>
                </a:r>
                <a:r>
                  <a:rPr lang="ru-RU" dirty="0"/>
                  <a:t>критериев достижения </a:t>
                </a:r>
                <a:r>
                  <a:rPr lang="ru-RU" dirty="0" smtClean="0"/>
                  <a:t>целей (способы их </a:t>
                </a:r>
                <a:r>
                  <a:rPr lang="ru-RU" dirty="0"/>
                  <a:t>получения рассмотрены </a:t>
                </a:r>
                <a:r>
                  <a:rPr lang="ru-RU" dirty="0" smtClean="0"/>
                  <a:t>ранее).</a:t>
                </a:r>
              </a:p>
              <a:p>
                <a:endParaRPr lang="ru-RU" sz="900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998" y="2924944"/>
                <a:ext cx="4661495" cy="2776401"/>
              </a:xfrm>
              <a:prstGeom prst="rect">
                <a:avLst/>
              </a:prstGeom>
              <a:blipFill rotWithShape="1">
                <a:blip r:embed="rId4"/>
                <a:stretch>
                  <a:fillRect l="-1046" t="-1099" r="-20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48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r>
              <a:rPr kumimoji="0" lang="ru-RU" altLang="ru-RU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7453771"/>
                  </p:ext>
                </p:extLst>
              </p:nvPr>
            </p:nvGraphicFramePr>
            <p:xfrm>
              <a:off x="107504" y="2941712"/>
              <a:ext cx="3744416" cy="23075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4136"/>
                    <a:gridCol w="504056"/>
                    <a:gridCol w="288032"/>
                    <a:gridCol w="776515"/>
                    <a:gridCol w="268581"/>
                    <a:gridCol w="683096"/>
                  </a:tblGrid>
                  <a:tr h="340217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b="1" dirty="0" smtClean="0"/>
                            <a:t>Стратегии Х</a:t>
                          </a:r>
                          <a:endParaRPr lang="ru-RU" sz="1800" b="1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b="1" dirty="0" smtClean="0"/>
                            <a:t>Состояние </a:t>
                          </a:r>
                          <a:r>
                            <a:rPr lang="en-US" sz="1800" b="1" dirty="0" smtClean="0"/>
                            <a:t> E</a:t>
                          </a:r>
                          <a:endParaRPr lang="ru-RU" sz="1800" b="1" i="1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362757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i="1" smtClean="0"/>
                            <a:t>.</a:t>
                          </a:r>
                          <a:endParaRPr lang="ru-RU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b="1" i="1" dirty="0" smtClean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i="1" dirty="0"/>
                        </a:p>
                      </a:txBody>
                      <a:tcPr/>
                    </a:tc>
                  </a:tr>
                  <a:tr h="3402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</a:tr>
                  <a:tr h="17282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800" b="1" i="1" dirty="0" smtClean="0"/>
                            <a:t>.  .  .  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800" b="1" dirty="0"/>
                        </a:p>
                      </a:txBody>
                      <a:tcPr/>
                    </a:tc>
                  </a:tr>
                  <a:tr h="3402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</a:tr>
                  <a:tr h="1382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800" b="1" i="1" dirty="0" smtClean="0"/>
                            <a:t>.  .  .  .</a:t>
                          </a:r>
                          <a:endParaRPr lang="ru-RU" sz="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800" b="1" dirty="0"/>
                        </a:p>
                      </a:txBody>
                      <a:tcPr/>
                    </a:tc>
                  </a:tr>
                  <a:tr h="3402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7453771"/>
                  </p:ext>
                </p:extLst>
              </p:nvPr>
            </p:nvGraphicFramePr>
            <p:xfrm>
              <a:off x="107504" y="2941712"/>
              <a:ext cx="3744416" cy="23075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4136"/>
                    <a:gridCol w="504056"/>
                    <a:gridCol w="288032"/>
                    <a:gridCol w="776515"/>
                    <a:gridCol w="268581"/>
                    <a:gridCol w="683096"/>
                  </a:tblGrid>
                  <a:tr h="365760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b="1" dirty="0" smtClean="0"/>
                            <a:t>Стратегии Х</a:t>
                          </a:r>
                          <a:endParaRPr lang="ru-RU" sz="1800" b="1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b="1" dirty="0" smtClean="0"/>
                            <a:t>Состояние </a:t>
                          </a:r>
                          <a:r>
                            <a:rPr lang="en-US" sz="1800" b="1" dirty="0" smtClean="0"/>
                            <a:t> E</a:t>
                          </a:r>
                          <a:endParaRPr lang="ru-RU" sz="1800" b="1" i="1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391795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46341" t="-101563" r="-403659" b="-398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i="1" smtClean="0"/>
                            <a:t>.</a:t>
                          </a:r>
                          <a:endParaRPr lang="ru-RU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61417" t="-101563" r="-122835" b="-398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b="1" i="1" dirty="0" smtClean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449107" t="-101563" b="-398438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498" t="-215000" r="-205473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800" b="1" i="1" dirty="0" smtClean="0"/>
                            <a:t>.  .  .  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800" b="1" dirty="0"/>
                        </a:p>
                      </a:txBody>
                      <a:tcPr/>
                    </a:tc>
                  </a:tr>
                  <a:tr h="3917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498" t="-350000" r="-205473" b="-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61417" t="-350000" r="-122835" b="-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800" b="1" i="1" dirty="0" smtClean="0"/>
                            <a:t>.  .  .  .</a:t>
                          </a:r>
                          <a:endParaRPr lang="ru-RU" sz="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800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498" t="-538333" r="-205473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683568" y="242088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Матрица исходов альтернатив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174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Принятие решений в условиях </a:t>
            </a:r>
            <a:r>
              <a:rPr lang="ru-RU" dirty="0" smtClean="0"/>
              <a:t>риска и неопределенности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67944" y="1632882"/>
                <a:ext cx="4896544" cy="3820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b="1" dirty="0" smtClean="0"/>
                  <a:t>ЗПР в условиях риска:   </a:t>
                </a:r>
              </a:p>
              <a:p>
                <a:r>
                  <a:rPr lang="ru-RU" dirty="0" smtClean="0"/>
                  <a:t>Задана 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𝒀</m:t>
                    </m:r>
                    <m:r>
                      <a:rPr lang="en-US" b="1" i="1">
                        <a:latin typeface="Cambria Math"/>
                      </a:rPr>
                      <m:t>=│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𝒊𝒋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│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— матрица исходов</a:t>
                </a:r>
                <a:endParaRPr lang="ru-RU" b="1" dirty="0" smtClean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𝑷</m:t>
                    </m:r>
                    <m:r>
                      <a:rPr lang="en-US" b="0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│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𝒊𝒋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│</m:t>
                    </m:r>
                  </m:oMath>
                </a14:m>
                <a:r>
                  <a:rPr lang="ru-RU" b="1" dirty="0"/>
                  <a:t> </a:t>
                </a:r>
                <a:r>
                  <a:rPr lang="ru-RU" dirty="0"/>
                  <a:t>— матрица значений вероятностей наступления исхода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ru-RU" dirty="0"/>
                  <a:t>, </a:t>
                </a:r>
                <a:endParaRPr lang="ru-RU" dirty="0" smtClean="0"/>
              </a:p>
              <a:p>
                <a:r>
                  <a:rPr lang="ru-RU" dirty="0" smtClean="0"/>
                  <a:t>либо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𝑷</m:t>
                    </m:r>
                    <m:r>
                      <a:rPr lang="en-US" b="1" i="1">
                        <a:latin typeface="Cambria Math"/>
                      </a:rPr>
                      <m:t>=│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│</m:t>
                    </m:r>
                  </m:oMath>
                </a14:m>
                <a:r>
                  <a:rPr lang="ru-RU" b="1" dirty="0"/>
                  <a:t> </a:t>
                </a:r>
                <a:r>
                  <a:rPr lang="ru-RU" dirty="0"/>
                  <a:t>— вектор-строка распределения вероятностей появления </a:t>
                </a:r>
                <a:endParaRPr lang="en-US" dirty="0" smtClean="0"/>
              </a:p>
              <a:p>
                <a:endParaRPr lang="en-US" sz="800" dirty="0"/>
              </a:p>
              <a:p>
                <a:r>
                  <a:rPr lang="ru-RU" dirty="0" smtClean="0"/>
                  <a:t>каждого </a:t>
                </a:r>
                <a:r>
                  <a:rPr lang="ru-RU" dirty="0"/>
                  <a:t>из состояний среды, </a:t>
                </a:r>
                <a:r>
                  <a:rPr lang="ru-RU" dirty="0" smtClean="0"/>
                  <a:t>если                                </a:t>
                </a:r>
                <a:endParaRPr lang="ru-RU" dirty="0"/>
              </a:p>
              <a:p>
                <a:endParaRPr lang="ru-RU" dirty="0"/>
              </a:p>
              <a:p>
                <a:endParaRPr lang="ru-RU" b="1" dirty="0" smtClean="0"/>
              </a:p>
              <a:p>
                <a:endParaRPr lang="ru-RU" b="1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32882"/>
                <a:ext cx="4896544" cy="3820598"/>
              </a:xfrm>
              <a:prstGeom prst="rect">
                <a:avLst/>
              </a:prstGeom>
              <a:blipFill rotWithShape="1">
                <a:blip r:embed="rId2"/>
                <a:stretch>
                  <a:fillRect l="-995" t="-797" r="-210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54" y="4437112"/>
            <a:ext cx="4229670" cy="5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240543"/>
            <a:ext cx="2088232" cy="94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48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r>
              <a:rPr kumimoji="0" lang="ru-RU" altLang="ru-RU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7570545"/>
                  </p:ext>
                </p:extLst>
              </p:nvPr>
            </p:nvGraphicFramePr>
            <p:xfrm>
              <a:off x="179512" y="1632882"/>
              <a:ext cx="3632610" cy="267270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28354"/>
                    <a:gridCol w="504056"/>
                    <a:gridCol w="216024"/>
                    <a:gridCol w="660916"/>
                    <a:gridCol w="260561"/>
                    <a:gridCol w="662699"/>
                  </a:tblGrid>
                  <a:tr h="365113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b="1" dirty="0" smtClean="0"/>
                            <a:t>Стратегии Х</a:t>
                          </a:r>
                          <a:endParaRPr lang="ru-RU" sz="1800" b="1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b="1" dirty="0" smtClean="0"/>
                            <a:t>Состояние </a:t>
                          </a:r>
                          <a:r>
                            <a:rPr lang="en-US" sz="1800" b="1" dirty="0" smtClean="0"/>
                            <a:t> E</a:t>
                          </a:r>
                          <a:endParaRPr lang="ru-RU" sz="1800" b="1" i="1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391102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i="1" smtClean="0"/>
                            <a:t>.</a:t>
                          </a:r>
                          <a:endParaRPr lang="ru-RU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b="1" i="1" dirty="0" smtClean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i="1" dirty="0"/>
                        </a:p>
                      </a:txBody>
                      <a:tcPr/>
                    </a:tc>
                  </a:tr>
                  <a:tr h="3651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</a:tr>
                  <a:tr h="21298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800" b="1" i="1" dirty="0" smtClean="0"/>
                            <a:t>.  .  .  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800" b="1" dirty="0"/>
                        </a:p>
                      </a:txBody>
                      <a:tcPr/>
                    </a:tc>
                  </a:tr>
                  <a:tr h="3911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</a:tr>
                  <a:tr h="2129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800" b="1" i="1" dirty="0" smtClean="0"/>
                            <a:t>.  .  .  .</a:t>
                          </a:r>
                          <a:endParaRPr lang="ru-RU" sz="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800" b="1" dirty="0"/>
                        </a:p>
                      </a:txBody>
                      <a:tcPr/>
                    </a:tc>
                  </a:tr>
                  <a:tr h="3651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0" dirty="0"/>
                        </a:p>
                      </a:txBody>
                      <a:tcPr/>
                    </a:tc>
                  </a:tr>
                  <a:tr h="365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i="0" dirty="0" smtClean="0"/>
                            <a:t>Вероятности</a:t>
                          </a:r>
                          <a:endParaRPr lang="ru-RU" sz="16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7570545"/>
                  </p:ext>
                </p:extLst>
              </p:nvPr>
            </p:nvGraphicFramePr>
            <p:xfrm>
              <a:off x="179512" y="1632882"/>
              <a:ext cx="3632610" cy="267270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28354"/>
                    <a:gridCol w="504056"/>
                    <a:gridCol w="216024"/>
                    <a:gridCol w="660916"/>
                    <a:gridCol w="260561"/>
                    <a:gridCol w="662699"/>
                  </a:tblGrid>
                  <a:tr h="365760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b="1" dirty="0" smtClean="0"/>
                            <a:t>Стратегии Х</a:t>
                          </a:r>
                          <a:endParaRPr lang="ru-RU" sz="1800" b="1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b="1" dirty="0" smtClean="0"/>
                            <a:t>Состояние </a:t>
                          </a:r>
                          <a:r>
                            <a:rPr lang="en-US" sz="1800" b="1" dirty="0" smtClean="0"/>
                            <a:t> E</a:t>
                          </a:r>
                          <a:endParaRPr lang="ru-RU" sz="1800" b="1" i="1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391795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62651" t="-101563" r="-356627" b="-5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i="1" smtClean="0"/>
                            <a:t>.</a:t>
                          </a:r>
                          <a:endParaRPr lang="ru-RU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08257" t="-101563" r="-139450" b="-5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b="1" i="1" dirty="0" smtClean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446789" t="-101563" r="-917" b="-503125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215000" r="-173853" b="-4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800" b="1" i="1" dirty="0" smtClean="0"/>
                            <a:t>.  .  .  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800" b="1" dirty="0"/>
                        </a:p>
                      </a:txBody>
                      <a:tcPr/>
                    </a:tc>
                  </a:tr>
                  <a:tr h="3917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350000" r="-173853" b="-25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08257" t="-350000" r="-139450" b="-25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800" b="1" i="1" dirty="0" smtClean="0"/>
                            <a:t>.  .  .  .</a:t>
                          </a:r>
                          <a:endParaRPr lang="ru-RU" sz="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800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538333" r="-173853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0" dirty="0"/>
                        </a:p>
                      </a:txBody>
                      <a:tcPr/>
                    </a:tc>
                  </a:tr>
                  <a:tr h="365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i="0" dirty="0" smtClean="0"/>
                            <a:t>Вероятности</a:t>
                          </a:r>
                          <a:endParaRPr lang="ru-RU" sz="16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62651" t="-638333" r="-356627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08257" t="-638333" r="-139450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446789" t="-638333" r="-917" b="-13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1520" y="5805264"/>
                <a:ext cx="871296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b="1" dirty="0"/>
                  <a:t>ЗПР в условиях неопределенности: </a:t>
                </a:r>
                <a:r>
                  <a:rPr lang="ru-RU" dirty="0"/>
                  <a:t>Не задан закон распределения вероятностей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𝑷</m:t>
                    </m:r>
                  </m:oMath>
                </a14:m>
                <a:r>
                  <a:rPr lang="ru-RU" b="1" dirty="0"/>
                  <a:t>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805264"/>
                <a:ext cx="8712968" cy="923330"/>
              </a:xfrm>
              <a:prstGeom prst="rect">
                <a:avLst/>
              </a:prstGeom>
              <a:blipFill rotWithShape="1">
                <a:blip r:embed="rId6"/>
                <a:stretch>
                  <a:fillRect l="-559" t="-32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51520" y="5107400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Распределение вероятностей </a:t>
            </a:r>
            <a:r>
              <a:rPr lang="ru-RU" i="1" dirty="0"/>
              <a:t>Р</a:t>
            </a:r>
            <a:r>
              <a:rPr lang="ru-RU" dirty="0"/>
              <a:t> определяется на основе статистических оценок либо аналитическими методами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179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Принятие решений в условиях </a:t>
            </a:r>
            <a:r>
              <a:rPr lang="ru-RU" dirty="0" smtClean="0">
                <a:effectLst/>
              </a:rPr>
              <a:t>риска. Критерий Байеса.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1520" y="1700808"/>
                <a:ext cx="8640960" cy="443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Пусть дана матрица исходов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𝒀</m:t>
                    </m:r>
                    <m:r>
                      <a:rPr lang="en-US" b="1" i="1">
                        <a:latin typeface="Cambria Math"/>
                      </a:rPr>
                      <m:t>=│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𝒊𝒋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│</m:t>
                    </m:r>
                  </m:oMath>
                </a14:m>
                <a:r>
                  <a:rPr lang="ru-RU" b="1" dirty="0"/>
                  <a:t> </a:t>
                </a:r>
                <a:r>
                  <a:rPr lang="ru-RU" dirty="0" smtClean="0"/>
                  <a:t>в терминах полезности.</a:t>
                </a:r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700808"/>
                <a:ext cx="8640960" cy="443904"/>
              </a:xfrm>
              <a:prstGeom prst="rect">
                <a:avLst/>
              </a:prstGeom>
              <a:blipFill rotWithShape="1">
                <a:blip r:embed="rId2"/>
                <a:stretch>
                  <a:fillRect l="-564" t="-1370" b="-150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9512" y="2420888"/>
                <a:ext cx="2880320" cy="708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𝒌</m:t>
                        </m:r>
                      </m:sub>
                      <m:sup>
                        <m:r>
                          <a:rPr lang="en-US" sz="2000" b="1" i="1" smtClean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ru-RU" sz="2000" b="1" i="1" smtClean="0">
                        <a:latin typeface="Cambria Math"/>
                      </a:rPr>
                      <m:t>⇒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latin typeface="Cambria Math"/>
                      </a:rPr>
                      <m:t>𝒎𝒂𝒙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 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𝑷</m:t>
                        </m:r>
                        <m:r>
                          <a:rPr lang="en-US" sz="2000" b="1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000" b="1" dirty="0" smtClean="0"/>
                  <a:t> ,</a:t>
                </a:r>
                <a:endParaRPr lang="en-US" sz="20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420888"/>
                <a:ext cx="2880320" cy="708720"/>
              </a:xfrm>
              <a:prstGeom prst="rect">
                <a:avLst/>
              </a:prstGeom>
              <a:blipFill rotWithShape="1">
                <a:blip r:embed="rId3"/>
                <a:stretch>
                  <a:fillRect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71800" y="2136774"/>
                <a:ext cx="3855938" cy="970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000" b="1" i="1" smtClean="0">
                              <a:latin typeface="Cambria Math"/>
                            </a:rPr>
                            <m:t>где   </m:t>
                          </m:r>
                          <m:r>
                            <a:rPr lang="en-US" sz="2000" b="1" i="1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sz="2000" b="1" i="1">
                              <a:latin typeface="Cambria Math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/>
                            </a:rPr>
                            <m:t>𝑷</m:t>
                          </m:r>
                          <m:r>
                            <a:rPr lang="en-US" sz="2000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latin typeface="Cambria Math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</a:rPr>
                                <m:t>𝒊𝒋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</a:rPr>
                                <m:t>𝒊𝒋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136774"/>
                <a:ext cx="3855938" cy="9706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8979" y="3070192"/>
                <a:ext cx="8424936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𝑷</m:t>
                        </m:r>
                        <m:r>
                          <a:rPr lang="en-US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ru-RU" b="1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математическое ожидание значений оценочного функционала при выборе стратегии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79" y="3070192"/>
                <a:ext cx="8424936" cy="669992"/>
              </a:xfrm>
              <a:prstGeom prst="rect">
                <a:avLst/>
              </a:prstGeom>
              <a:blipFill rotWithShape="1">
                <a:blip r:embed="rId5"/>
                <a:stretch>
                  <a:fillRect l="-651" t="-4545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9665528"/>
                  </p:ext>
                </p:extLst>
              </p:nvPr>
            </p:nvGraphicFramePr>
            <p:xfrm>
              <a:off x="278979" y="4109518"/>
              <a:ext cx="3932981" cy="223037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64916"/>
                    <a:gridCol w="720917"/>
                    <a:gridCol w="593171"/>
                    <a:gridCol w="709226"/>
                    <a:gridCol w="644751"/>
                  </a:tblGrid>
                  <a:tr h="37166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Альтер-вы </a:t>
                          </a:r>
                          <a:r>
                            <a:rPr lang="en-US" dirty="0" smtClean="0"/>
                            <a:t>X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Ситуации</a:t>
                          </a:r>
                          <a:r>
                            <a:rPr lang="en-US" dirty="0" smtClean="0"/>
                            <a:t> E</a:t>
                          </a:r>
                          <a:endParaRPr lang="ru-RU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372063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</a:tr>
                  <a:tr h="3716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100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25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80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64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3716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70</a:t>
                          </a:r>
                          <a:endParaRPr lang="ru-RU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80</a:t>
                          </a:r>
                          <a:endParaRPr lang="ru-RU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20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120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3716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60</a:t>
                          </a:r>
                          <a:endParaRPr lang="ru-RU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90</a:t>
                          </a:r>
                          <a:endParaRPr lang="ru-RU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50</a:t>
                          </a:r>
                          <a:endParaRPr lang="ru-RU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30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3716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0,4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0,3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0,1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0,2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9665528"/>
                  </p:ext>
                </p:extLst>
              </p:nvPr>
            </p:nvGraphicFramePr>
            <p:xfrm>
              <a:off x="278979" y="4109518"/>
              <a:ext cx="3932981" cy="223037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64916"/>
                    <a:gridCol w="720917"/>
                    <a:gridCol w="593171"/>
                    <a:gridCol w="709226"/>
                    <a:gridCol w="644751"/>
                  </a:tblGrid>
                  <a:tr h="37166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Альтер-вы </a:t>
                          </a:r>
                          <a:r>
                            <a:rPr lang="en-US" dirty="0" smtClean="0"/>
                            <a:t>X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Ситуации</a:t>
                          </a:r>
                          <a:r>
                            <a:rPr lang="en-US" dirty="0" smtClean="0"/>
                            <a:t> E</a:t>
                          </a:r>
                          <a:endParaRPr lang="ru-RU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372063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74790" t="-108197" r="-268067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337113" t="-108197" r="-228866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365517" t="-108197" r="-91379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509434" t="-108197" b="-426230"/>
                          </a:stretch>
                        </a:blipFill>
                      </a:tcPr>
                    </a:tc>
                  </a:tr>
                  <a:tr h="37166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483" t="-208197" r="-211594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100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25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80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64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37166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483" t="-308197" r="-211594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70</a:t>
                          </a:r>
                          <a:endParaRPr lang="ru-RU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80</a:t>
                          </a:r>
                          <a:endParaRPr lang="ru-RU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20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120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37166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483" t="-408197" r="-211594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60</a:t>
                          </a:r>
                          <a:endParaRPr lang="ru-RU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90</a:t>
                          </a:r>
                          <a:endParaRPr lang="ru-RU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50</a:t>
                          </a:r>
                          <a:endParaRPr lang="ru-RU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30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37166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483" t="-508197" r="-211594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0,4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0,3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0,1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0,2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TextBox 10"/>
          <p:cNvSpPr txBox="1"/>
          <p:nvPr/>
        </p:nvSpPr>
        <p:spPr>
          <a:xfrm>
            <a:off x="467544" y="374018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Пример.</a:t>
            </a:r>
            <a:endParaRPr lang="ru-RU" dirty="0"/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9" y="4221089"/>
            <a:ext cx="4752528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72000" y="5589240"/>
                <a:ext cx="367240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Лучший результат дает альтернатива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589240"/>
                <a:ext cx="3672408" cy="923330"/>
              </a:xfrm>
              <a:prstGeom prst="rect">
                <a:avLst/>
              </a:prstGeom>
              <a:blipFill rotWithShape="1">
                <a:blip r:embed="rId8"/>
                <a:stretch>
                  <a:fillRect l="-1329" t="-33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06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ФДО2016">
  <a:themeElements>
    <a:clrScheme name="Другая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4F81B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ТемаФДО2016</Template>
  <TotalTime>8450</TotalTime>
  <Words>4472</Words>
  <Application>Microsoft Office PowerPoint</Application>
  <PresentationFormat>Экран (4:3)</PresentationFormat>
  <Paragraphs>682</Paragraphs>
  <Slides>34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6" baseType="lpstr">
      <vt:lpstr>ТемаФДО2016</vt:lpstr>
      <vt:lpstr>Формула</vt:lpstr>
      <vt:lpstr>Теория принятия решений</vt:lpstr>
      <vt:lpstr> Цель вебинара</vt:lpstr>
      <vt:lpstr> Задачи вебинара </vt:lpstr>
      <vt:lpstr>Неопределенности описания  задач принятия решений</vt:lpstr>
      <vt:lpstr>Лингвистическая неопределенность (нечеткость) описания альтернатив</vt:lpstr>
      <vt:lpstr>Формализация системы предпочтений. Физическая неопределенность состояния внешней среды</vt:lpstr>
      <vt:lpstr>Принятие решений в условиях физической неопределенности </vt:lpstr>
      <vt:lpstr>Принятие решений в условиях риска и неопределенности</vt:lpstr>
      <vt:lpstr>Принятие решений в условиях риска. Критерий Байеса.</vt:lpstr>
      <vt:lpstr>Критерий Байеса для качественной шкалы измерения</vt:lpstr>
      <vt:lpstr>Пример</vt:lpstr>
      <vt:lpstr>Поиск решения </vt:lpstr>
      <vt:lpstr>Критерий минимума дисперсии оценочного функционала</vt:lpstr>
      <vt:lpstr>Критерий максимума уверенности в получении заданного дохода</vt:lpstr>
      <vt:lpstr>Пример </vt:lpstr>
      <vt:lpstr>Вопрос</vt:lpstr>
      <vt:lpstr>Ответ</vt:lpstr>
      <vt:lpstr>Принятие решений в условиях неопределенности</vt:lpstr>
      <vt:lpstr>ПР при линейном порядке наступления событий</vt:lpstr>
      <vt:lpstr>ПР при линейном порядоке наступления событий</vt:lpstr>
      <vt:lpstr>Решение задач ЛП для L_31 и L_32</vt:lpstr>
      <vt:lpstr>ПР при отсутствии информации о состоянии внешней среды</vt:lpstr>
      <vt:lpstr>Байесово множество p(x_i)</vt:lpstr>
      <vt:lpstr>Выбор решений по Байесову множеству</vt:lpstr>
      <vt:lpstr>Принятие решений в условиях противодействия</vt:lpstr>
      <vt:lpstr>Критерий Вальда</vt:lpstr>
      <vt:lpstr>Критерий Сэвиджа</vt:lpstr>
      <vt:lpstr>Критерий Гурвица (ножниц)</vt:lpstr>
      <vt:lpstr>Пример</vt:lpstr>
      <vt:lpstr>Вопрос</vt:lpstr>
      <vt:lpstr>Подсказка</vt:lpstr>
      <vt:lpstr>Подсказка</vt:lpstr>
      <vt:lpstr>Тема 5: Многокритериальные ЗПР в условиях нечеткости описания   альтернатив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kia</dc:creator>
  <cp:lastModifiedBy>tlp</cp:lastModifiedBy>
  <cp:revision>635</cp:revision>
  <dcterms:created xsi:type="dcterms:W3CDTF">2017-01-25T04:02:20Z</dcterms:created>
  <dcterms:modified xsi:type="dcterms:W3CDTF">2019-05-15T03:52:13Z</dcterms:modified>
</cp:coreProperties>
</file>