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6" r:id="rId2"/>
    <p:sldId id="258" r:id="rId3"/>
    <p:sldId id="259" r:id="rId4"/>
    <p:sldId id="341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84" r:id="rId15"/>
    <p:sldId id="385" r:id="rId16"/>
    <p:sldId id="378" r:id="rId17"/>
    <p:sldId id="379" r:id="rId18"/>
    <p:sldId id="380" r:id="rId19"/>
    <p:sldId id="381" r:id="rId20"/>
    <p:sldId id="383" r:id="rId21"/>
    <p:sldId id="382" r:id="rId22"/>
    <p:sldId id="386" r:id="rId23"/>
    <p:sldId id="387" r:id="rId24"/>
    <p:sldId id="388" r:id="rId25"/>
    <p:sldId id="389" r:id="rId26"/>
    <p:sldId id="390" r:id="rId27"/>
    <p:sldId id="30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40840C7-5D8E-4F40-8B33-22EEA50DB235}">
          <p14:sldIdLst>
            <p14:sldId id="256"/>
            <p14:sldId id="258"/>
            <p14:sldId id="259"/>
            <p14:sldId id="341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4"/>
            <p14:sldId id="385"/>
            <p14:sldId id="378"/>
            <p14:sldId id="379"/>
            <p14:sldId id="380"/>
            <p14:sldId id="381"/>
            <p14:sldId id="383"/>
            <p14:sldId id="382"/>
            <p14:sldId id="386"/>
            <p14:sldId id="387"/>
            <p14:sldId id="388"/>
            <p14:sldId id="389"/>
            <p14:sldId id="390"/>
          </p14:sldIdLst>
        </p14:section>
        <p14:section name="Раздел без заголовка" id="{F90C587A-2BB8-43D4-8B05-EAB1976BEA54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7459" autoAdjust="0"/>
  </p:normalViewPr>
  <p:slideViewPr>
    <p:cSldViewPr>
      <p:cViewPr>
        <p:scale>
          <a:sx n="100" d="100"/>
          <a:sy n="100" d="100"/>
        </p:scale>
        <p:origin x="-27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pPr/>
              <a:t>16.12.2019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5FC0-4CA6-456E-8636-B18155AA1D02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41342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8" r:id="rId23"/>
    <p:sldLayoutId id="2147484049" r:id="rId2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wmf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32.wmf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77.png"/><Relationship Id="rId7" Type="http://schemas.openxmlformats.org/officeDocument/2006/relationships/image" Target="../media/image8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18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9792" y="1124744"/>
            <a:ext cx="5904656" cy="1584176"/>
          </a:xfrm>
        </p:spPr>
        <p:txBody>
          <a:bodyPr/>
          <a:lstStyle/>
          <a:p>
            <a:r>
              <a:rPr lang="ru-RU" dirty="0" smtClean="0"/>
              <a:t>Теория принятия решений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7824" y="2492896"/>
            <a:ext cx="5328592" cy="155203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Многокритериальные ЗПР в условиях нечеткости описания</a:t>
            </a:r>
            <a:r>
              <a:rPr lang="en-US" dirty="0"/>
              <a:t>  </a:t>
            </a:r>
            <a:r>
              <a:rPr lang="ru-RU" dirty="0"/>
              <a:t> альтернатив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1043608" y="5013176"/>
            <a:ext cx="7920880" cy="792088"/>
          </a:xfrm>
        </p:spPr>
        <p:txBody>
          <a:bodyPr/>
          <a:lstStyle/>
          <a:p>
            <a:r>
              <a:rPr lang="ru-RU" sz="2400" dirty="0" err="1"/>
              <a:t>Турунтаев</a:t>
            </a:r>
            <a:r>
              <a:rPr lang="ru-RU" sz="2400" dirty="0"/>
              <a:t> Леонид Петрович, к.т.н., доцент кафедры автоматизации обработки информации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1482601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8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8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82601"/>
                <a:ext cx="568863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58469"/>
            <a:ext cx="5850322" cy="50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652678"/>
            <a:ext cx="7293054" cy="48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1" y="3269870"/>
            <a:ext cx="8488872" cy="44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1" y="3822888"/>
            <a:ext cx="4093859" cy="43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4412332"/>
            <a:ext cx="869833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8424936" cy="85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06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трёх претендентов на выборную должность по двум критериям необходимо выбрать достойного кандидата (молодого и опытного). Оценка претендентов через функцию принадлежности приведена в таблице. Кому дать предпочтение?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91022"/>
              </p:ext>
            </p:extLst>
          </p:nvPr>
        </p:nvGraphicFramePr>
        <p:xfrm>
          <a:off x="827584" y="3140968"/>
          <a:ext cx="6096000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Молодой человек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Опыт работы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Иванов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Сидоров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797152"/>
            <a:ext cx="7344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</a:t>
            </a:r>
          </a:p>
          <a:p>
            <a:endParaRPr lang="ru-RU" sz="800" dirty="0" smtClean="0"/>
          </a:p>
          <a:p>
            <a:r>
              <a:rPr lang="ru-RU" dirty="0" smtClean="0"/>
              <a:t>1) Иванову </a:t>
            </a:r>
          </a:p>
          <a:p>
            <a:r>
              <a:rPr lang="ru-RU" dirty="0" smtClean="0"/>
              <a:t>2) Петрову </a:t>
            </a:r>
          </a:p>
          <a:p>
            <a:r>
              <a:rPr lang="ru-RU" dirty="0" smtClean="0"/>
              <a:t>3) Сидорову </a:t>
            </a:r>
          </a:p>
          <a:p>
            <a:r>
              <a:rPr lang="ru-RU" dirty="0" smtClean="0"/>
              <a:t>4) Петрову и Сидорову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8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трёх претендентов на выборную должность по двум критериям необходимо выбрать достойного кандидата (молодого и опытного). Оценка претендентов через функцию принадлежности приведена в таблице. Кому дать предпочтение?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86126"/>
              </p:ext>
            </p:extLst>
          </p:nvPr>
        </p:nvGraphicFramePr>
        <p:xfrm>
          <a:off x="251520" y="3140968"/>
          <a:ext cx="6096000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Молодой человек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Опыт работы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Иванов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</a:tr>
              <a:tr h="47165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Сидоров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44208" y="3501008"/>
                <a:ext cx="259228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О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Иванов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=0,6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501008"/>
                <a:ext cx="2592288" cy="381515"/>
              </a:xfrm>
              <a:prstGeom prst="rect">
                <a:avLst/>
              </a:prstGeom>
              <a:blipFill rotWithShape="1"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44208" y="3870340"/>
                <a:ext cx="2592288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О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Петров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=0,5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870340"/>
                <a:ext cx="2592288" cy="381515"/>
              </a:xfrm>
              <a:prstGeom prst="rect">
                <a:avLst/>
              </a:prstGeom>
              <a:blipFill rotWithShape="1">
                <a:blip r:embed="rId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5211" y="4239672"/>
                <a:ext cx="266429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О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Сидоров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=0,5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11" y="4239672"/>
                <a:ext cx="2664296" cy="381515"/>
              </a:xfrm>
              <a:prstGeom prst="rect">
                <a:avLst/>
              </a:prstGeom>
              <a:blipFill rotWithShape="1"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3648" y="51571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</a:t>
            </a:r>
            <a:r>
              <a:rPr lang="ru-RU" dirty="0"/>
              <a:t>1) Иванову </a:t>
            </a:r>
          </a:p>
        </p:txBody>
      </p:sp>
    </p:spTree>
    <p:extLst>
      <p:ext uri="{BB962C8B-B14F-4D97-AF65-F5344CB8AC3E}">
        <p14:creationId xmlns:p14="http://schemas.microsoft.com/office/powerpoint/2010/main" val="37313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632848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Нечеткое отношение </a:t>
            </a:r>
            <a:r>
              <a:rPr lang="ru-RU" dirty="0">
                <a:effectLst/>
              </a:rPr>
              <a:t>предпочтений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6434" y="1484784"/>
                <a:ext cx="6048672" cy="1919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Пусть даны возрасты кандидатов в годах. Выбрать надо молодого человека. Это будет Иванов.</a:t>
                </a:r>
              </a:p>
              <a:p>
                <a:endParaRPr lang="ru-RU" sz="900" dirty="0" smtClean="0"/>
              </a:p>
              <a:p>
                <a:r>
                  <a:rPr lang="ru-RU" dirty="0" smtClean="0"/>
                  <a:t>Если информация предпочтений кандидатов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задана в виде четких бинарных отношений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𝑹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 smtClean="0"/>
                  <a:t>,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𝑹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– моложе) то она как правило может быть задана в виде матрицы, состоящей </a:t>
                </a:r>
                <a:r>
                  <a:rPr lang="ru-RU" dirty="0"/>
                  <a:t>из нулей и </a:t>
                </a:r>
                <a:r>
                  <a:rPr lang="ru-RU" dirty="0" smtClean="0"/>
                  <a:t>единиц</a:t>
                </a:r>
                <a:r>
                  <a:rPr lang="ru-RU" dirty="0"/>
                  <a:t>.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34" y="1484784"/>
                <a:ext cx="6048672" cy="1919115"/>
              </a:xfrm>
              <a:prstGeom prst="rect">
                <a:avLst/>
              </a:prstGeom>
              <a:blipFill rotWithShape="1">
                <a:blip r:embed="rId2"/>
                <a:stretch>
                  <a:fillRect l="-806" t="-1592" b="-4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22516"/>
              </p:ext>
            </p:extLst>
          </p:nvPr>
        </p:nvGraphicFramePr>
        <p:xfrm>
          <a:off x="467544" y="1493193"/>
          <a:ext cx="2376264" cy="1537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/>
                <a:gridCol w="1188132"/>
              </a:tblGrid>
              <a:tr h="42630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Фамилия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</a:tr>
              <a:tr h="3405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Иванов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ru-RU" dirty="0"/>
                    </a:p>
                  </a:txBody>
                  <a:tcPr/>
                </a:tc>
              </a:tr>
              <a:tr h="3405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ru-RU" dirty="0"/>
                    </a:p>
                  </a:txBody>
                  <a:tcPr/>
                </a:tc>
              </a:tr>
              <a:tr h="37923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Сидоров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14621"/>
              </p:ext>
            </p:extLst>
          </p:nvPr>
        </p:nvGraphicFramePr>
        <p:xfrm>
          <a:off x="715727" y="3212976"/>
          <a:ext cx="2088232" cy="146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36689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011881"/>
              </p:ext>
            </p:extLst>
          </p:nvPr>
        </p:nvGraphicFramePr>
        <p:xfrm>
          <a:off x="3923928" y="4941168"/>
          <a:ext cx="2088232" cy="146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36689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42106" y="3741154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106" y="3741154"/>
                <a:ext cx="7920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1840" y="3550014"/>
                <a:ext cx="5904656" cy="1537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Или в виде матрицы нечетких бинарных отношений</a:t>
                </a:r>
                <a:r>
                  <a:rPr lang="en-US" dirty="0"/>
                  <a:t>, элементами которой будут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i="1" dirty="0"/>
                  <a:t>, </a:t>
                </a:r>
                <a:r>
                  <a:rPr lang="en-US" dirty="0"/>
                  <a:t>определяющие принадлежность объектов к расплывчатому отношению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𝑹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Например: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550014"/>
                <a:ext cx="5904656" cy="1537216"/>
              </a:xfrm>
              <a:prstGeom prst="rect">
                <a:avLst/>
              </a:prstGeom>
              <a:blipFill rotWithShape="1">
                <a:blip r:embed="rId4"/>
                <a:stretch>
                  <a:fillRect l="-930" t="-1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9752" y="5445224"/>
                <a:ext cx="151216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445224"/>
                <a:ext cx="1512168" cy="395621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0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Нечеткое подмножество </a:t>
            </a:r>
            <a:r>
              <a:rPr lang="ru-RU" dirty="0" err="1" smtClean="0">
                <a:effectLst/>
              </a:rPr>
              <a:t>недоминируемых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альтернатив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496226"/>
                <a:ext cx="8928992" cy="1393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заданное на нем нечеткое отношение предпочтения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sz="900" dirty="0"/>
              </a:p>
              <a:p>
                <a:r>
                  <a:rPr lang="ru-RU" dirty="0" smtClean="0"/>
                  <a:t> </a:t>
                </a:r>
                <a:r>
                  <a:rPr lang="ru-RU" dirty="0"/>
                  <a:t>Нечеткое подмножество </a:t>
                </a:r>
                <a:r>
                  <a:rPr lang="ru-RU" dirty="0" err="1" smtClean="0"/>
                  <a:t>недоминируемых</a:t>
                </a:r>
                <a:r>
                  <a:rPr lang="ru-RU" dirty="0" smtClean="0"/>
                  <a:t> </a:t>
                </a:r>
                <a:r>
                  <a:rPr lang="ru-RU" dirty="0"/>
                  <a:t>альтернатив множества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b="1" dirty="0" smtClean="0"/>
                  <a:t> </a:t>
                </a:r>
                <a:r>
                  <a:rPr lang="ru-RU" dirty="0"/>
                  <a:t>описывается функцией </a:t>
                </a:r>
                <a:r>
                  <a:rPr lang="ru-RU" dirty="0" smtClean="0"/>
                  <a:t>принадлежности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96226"/>
                <a:ext cx="8928992" cy="1393267"/>
              </a:xfrm>
              <a:prstGeom prst="rect">
                <a:avLst/>
              </a:prstGeom>
              <a:blipFill rotWithShape="1">
                <a:blip r:embed="rId2"/>
                <a:stretch>
                  <a:fillRect l="-615" t="-437" b="-6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7684" y="2996952"/>
                <a:ext cx="5688632" cy="49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)] ,  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∊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2996952"/>
                <a:ext cx="5688632" cy="491866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49558"/>
              </p:ext>
            </p:extLst>
          </p:nvPr>
        </p:nvGraphicFramePr>
        <p:xfrm>
          <a:off x="1609403" y="3673484"/>
          <a:ext cx="2088232" cy="146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36689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8195" y="4149080"/>
                <a:ext cx="151216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5" y="4149080"/>
                <a:ext cx="1512168" cy="395621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32929" y="5589240"/>
                <a:ext cx="7478141" cy="765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latin typeface="Cambria Math"/>
                              </a:rPr>
                              <m:t>𝑺𝑼𝑷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</m:e>
                    </m:func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]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29" y="5589240"/>
                <a:ext cx="7478141" cy="765659"/>
              </a:xfrm>
              <a:prstGeom prst="rect">
                <a:avLst/>
              </a:prstGeom>
              <a:blipFill rotWithShape="1">
                <a:blip r:embed="rId5"/>
                <a:stretch>
                  <a:fillRect t="-3200" b="-8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920" y="3673484"/>
                <a:ext cx="5292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>
                        <a:latin typeface="Cambria Math"/>
                      </a:rPr>
                      <m:t>𝑼𝑷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 smtClean="0"/>
                  <a:t>наибольшее положительное число (на сколько  другие </a:t>
                </a:r>
                <a:r>
                  <a:rPr lang="ru-RU" dirty="0"/>
                  <a:t>по </a:t>
                </a:r>
                <a:r>
                  <a:rPr lang="ru-RU" dirty="0" err="1"/>
                  <a:t>максимому</a:t>
                </a:r>
                <a:r>
                  <a:rPr lang="ru-RU" dirty="0"/>
                  <a:t> </a:t>
                </a:r>
                <a:r>
                  <a:rPr lang="ru-RU" dirty="0" smtClean="0"/>
                  <a:t>доминируют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73484"/>
                <a:ext cx="529208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03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16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Нечеткое подмножество </a:t>
            </a:r>
            <a:r>
              <a:rPr lang="ru-RU" dirty="0" err="1">
                <a:effectLst/>
              </a:rPr>
              <a:t>недоминируемых</a:t>
            </a:r>
            <a:r>
              <a:rPr lang="ru-RU" dirty="0">
                <a:effectLst/>
              </a:rPr>
              <a:t> альтернатив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1556792"/>
                <a:ext cx="5688632" cy="49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)] ,  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∊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56792"/>
                <a:ext cx="5688632" cy="491866"/>
              </a:xfrm>
              <a:prstGeom prst="rect">
                <a:avLst/>
              </a:prstGeom>
              <a:blipFill rotWithShape="1"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28195"/>
              </p:ext>
            </p:extLst>
          </p:nvPr>
        </p:nvGraphicFramePr>
        <p:xfrm>
          <a:off x="1475656" y="2276872"/>
          <a:ext cx="2088232" cy="146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36689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8195" y="2924944"/>
                <a:ext cx="151216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5" y="2924944"/>
                <a:ext cx="1512168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276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8853" y="3861048"/>
                <a:ext cx="7478141" cy="765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latin typeface="Cambria Math"/>
                              </a:rPr>
                              <m:t>𝑺𝑼𝑷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</m:e>
                    </m:func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]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3861048"/>
                <a:ext cx="7478141" cy="765659"/>
              </a:xfrm>
              <a:prstGeom prst="rect">
                <a:avLst/>
              </a:prstGeom>
              <a:blipFill rotWithShape="1">
                <a:blip r:embed="rId4"/>
                <a:stretch>
                  <a:fillRect t="-3175" b="-7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48853" y="4797152"/>
                <a:ext cx="7478141" cy="775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latin typeface="Cambria Math"/>
                              </a:rPr>
                              <m:t>𝑺𝑼𝑷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</m:e>
                    </m:func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]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;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,</m:t>
                          </m:r>
                          <m:r>
                            <a:rPr lang="ru-RU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53" y="4797152"/>
                <a:ext cx="7478141" cy="775725"/>
              </a:xfrm>
              <a:prstGeom prst="rect">
                <a:avLst/>
              </a:prstGeom>
              <a:blipFill rotWithShape="1">
                <a:blip r:embed="rId5"/>
                <a:stretch>
                  <a:fillRect t="-3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65199" y="5676342"/>
                <a:ext cx="7478141" cy="775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b="1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a:rPr lang="en-US" b="1" i="1">
                                <a:latin typeface="Cambria Math"/>
                              </a:rPr>
                              <m:t>𝑺𝑼𝑷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</m:e>
                    </m:func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/>
                      </a:rPr>
                      <m:t>]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𝟕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𝟎</m:t>
                      </m:r>
                      <m:r>
                        <a:rPr lang="en-US" b="1" i="0" smtClean="0">
                          <a:latin typeface="Cambria Math"/>
                        </a:rPr>
                        <m:t>,</m:t>
                      </m:r>
                      <m:r>
                        <a:rPr lang="en-US" b="1" i="0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9" y="5676342"/>
                <a:ext cx="7478141" cy="775725"/>
              </a:xfrm>
              <a:prstGeom prst="rect">
                <a:avLst/>
              </a:prstGeom>
              <a:blipFill rotWithShape="1">
                <a:blip r:embed="rId6"/>
                <a:stretch>
                  <a:fillRect t="-3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1960" y="2646204"/>
                <a:ext cx="3816424" cy="66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ru-RU" sz="2400" b="0" i="1" smtClean="0">
                            <a:latin typeface="Cambria Math"/>
                          </a:rPr>
                          <m:t>нд</m:t>
                        </m:r>
                      </m:sup>
                    </m:sSup>
                    <m:r>
                      <a:rPr lang="ru-RU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{〈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〉,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0,</m:t>
                        </m:r>
                        <m:r>
                          <a:rPr lang="ru-RU" sz="2400" b="0" i="0" smtClean="0">
                            <a:latin typeface="Cambria Math"/>
                          </a:rPr>
                          <m:t>6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0,3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 smtClean="0"/>
                  <a:t>}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646204"/>
                <a:ext cx="3816424" cy="662169"/>
              </a:xfrm>
              <a:prstGeom prst="rect">
                <a:avLst/>
              </a:prstGeom>
              <a:blipFill rotWithShape="1">
                <a:blip r:embed="rId7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13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560840" cy="1070992"/>
          </a:xfrm>
        </p:spPr>
        <p:txBody>
          <a:bodyPr/>
          <a:lstStyle/>
          <a:p>
            <a:r>
              <a:rPr lang="ru-RU" dirty="0">
                <a:effectLst/>
              </a:rPr>
              <a:t>Принятие решений на основе нечеткого отношения предпочтений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844824"/>
                <a:ext cx="8640960" cy="385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задано множество альтернатив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каждая из которых характеризуется несколькими признаками (критериями) с </a:t>
                </a:r>
                <a:r>
                  <a:rPr lang="ru-RU" sz="2400" dirty="0" smtClean="0"/>
                  <a:t>номерами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𝒋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/>
                          </a:rPr>
                          <m:t>.</m:t>
                        </m:r>
                      </m:e>
                    </m:acc>
                  </m:oMath>
                </a14:m>
                <a:endParaRPr lang="en-US" sz="2400" b="1" dirty="0" smtClean="0"/>
              </a:p>
              <a:p>
                <a:r>
                  <a:rPr lang="ru-RU" sz="2400" dirty="0"/>
                  <a:t>Информация о парном сравнении альтернатив по каждому из признаков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𝒋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представлена в форме </a:t>
                </a:r>
                <a:r>
                  <a:rPr lang="ru-RU" sz="2400" dirty="0" smtClean="0"/>
                  <a:t>расплывчатого отношения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предпочтения  </a:t>
                </a:r>
                <a:r>
                  <a:rPr lang="ru-RU" sz="2400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𝑿</m:t>
                    </m:r>
                  </m:oMath>
                </a14:m>
                <a:r>
                  <a:rPr lang="ru-RU" sz="2400" dirty="0"/>
                  <a:t>. Задана относительная важность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400" b="1" i="1" smtClean="0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 smtClean="0"/>
                  <a:t>.</a:t>
                </a:r>
                <a:endParaRPr lang="ru-RU" sz="2400" dirty="0"/>
              </a:p>
              <a:p>
                <a:r>
                  <a:rPr lang="ru-RU" sz="2400" dirty="0"/>
                  <a:t>Задача заключается в том, чтобы по данной информации сделать рациональный выбор альтернатив из множества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44824"/>
                <a:ext cx="8640960" cy="3856440"/>
              </a:xfrm>
              <a:prstGeom prst="rect">
                <a:avLst/>
              </a:prstGeom>
              <a:blipFill rotWithShape="1">
                <a:blip r:embed="rId2"/>
                <a:stretch>
                  <a:fillRect l="-1058" t="-1108" r="-1622" b="-15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ситуации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556792"/>
            <a:ext cx="9036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процессе разработки проекта возникла необходимость привлечь дополнительных сотрудников для скорейшего выполнения одного из этапов. У руководителя есть три возможности преодолеть трудность:</a:t>
            </a:r>
          </a:p>
          <a:p>
            <a:r>
              <a:rPr lang="ru-RU" dirty="0"/>
              <a:t>1) обучить своего сотрудника;</a:t>
            </a:r>
          </a:p>
          <a:p>
            <a:r>
              <a:rPr lang="ru-RU" dirty="0"/>
              <a:t>2) найти и принять на работу сотрудника, умеющего выполнять требуемые функции;</a:t>
            </a:r>
          </a:p>
          <a:p>
            <a:r>
              <a:rPr lang="ru-RU" dirty="0"/>
              <a:t>3) заключить договор с другой организацией о выполнении этих работ.</a:t>
            </a:r>
          </a:p>
          <a:p>
            <a:r>
              <a:rPr lang="ru-RU" dirty="0"/>
              <a:t>Руководитель принимает решение, учитывая следующие критерии:</a:t>
            </a:r>
          </a:p>
          <a:p>
            <a:r>
              <a:rPr lang="ru-RU" dirty="0"/>
              <a:t>1) быстроту выполнения работы;</a:t>
            </a:r>
          </a:p>
          <a:p>
            <a:r>
              <a:rPr lang="ru-RU" dirty="0"/>
              <a:t>2) материальные затраты на ее выполнение;</a:t>
            </a:r>
          </a:p>
          <a:p>
            <a:r>
              <a:rPr lang="ru-RU" dirty="0"/>
              <a:t>3) качество выполнения.</a:t>
            </a:r>
          </a:p>
          <a:p>
            <a:r>
              <a:rPr lang="ru-RU" dirty="0"/>
              <a:t>Будем считать, что все критерии одинаковы по важности. Каждый критерий порождает отношения предпочтения на множестве альтернатив (возможностей) </a:t>
            </a:r>
            <a:r>
              <a:rPr lang="ru-RU" i="1" dirty="0"/>
              <a:t>Х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Пусть </a:t>
            </a:r>
            <a:r>
              <a:rPr lang="ru-RU" dirty="0"/>
              <a:t>отношения предпочтения альтернатив по каждому критерию будут представлены графами </a:t>
            </a:r>
            <a:r>
              <a:rPr lang="ru-RU" dirty="0" smtClean="0"/>
              <a:t>и матрицами отношений (следующий слайд).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48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13" y="188640"/>
            <a:ext cx="7366681" cy="1070992"/>
          </a:xfrm>
        </p:spPr>
        <p:txBody>
          <a:bodyPr/>
          <a:lstStyle/>
          <a:p>
            <a:r>
              <a:rPr lang="ru-RU" dirty="0" smtClean="0"/>
              <a:t>Нечеткие отношения по критериям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154985"/>
                  </p:ext>
                </p:extLst>
              </p:nvPr>
            </p:nvGraphicFramePr>
            <p:xfrm>
              <a:off x="179512" y="4725144"/>
              <a:ext cx="2088232" cy="1834480"/>
            </p:xfrm>
            <a:graphic>
              <a:graphicData uri="http://schemas.openxmlformats.org/drawingml/2006/table">
                <a:tbl>
                  <a:tblPr firstRow="1" lastCol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Время</a:t>
                          </a:r>
                          <a:r>
                            <a:rPr lang="ru-RU" baseline="0" dirty="0" smtClean="0"/>
                            <a:t> выполнения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711154985"/>
                  </p:ext>
                </p:extLst>
              </p:nvPr>
            </p:nvGraphicFramePr>
            <p:xfrm>
              <a:off x="179512" y="4725144"/>
              <a:ext cx="2088232" cy="1834480"/>
            </p:xfrm>
            <a:graphic>
              <a:graphicData uri="http://schemas.openxmlformats.org/drawingml/2006/table">
                <a:tbl>
                  <a:tblPr firstRow="1" lastCol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Время</a:t>
                          </a:r>
                          <a:r>
                            <a:rPr lang="ru-RU" baseline="0" dirty="0" smtClean="0"/>
                            <a:t> выполнения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333" r="-3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08333" r="-2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2353" t="-108333" r="-10235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8837" t="-108333" r="-1163" b="-328333"/>
                          </a:stretch>
                        </a:blipFill>
                      </a:tcPr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4918" r="-3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10000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10000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880256"/>
                  </p:ext>
                </p:extLst>
              </p:nvPr>
            </p:nvGraphicFramePr>
            <p:xfrm>
              <a:off x="3275856" y="4725144"/>
              <a:ext cx="2088232" cy="183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Затраты на работу 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403880256"/>
                  </p:ext>
                </p:extLst>
              </p:nvPr>
            </p:nvGraphicFramePr>
            <p:xfrm>
              <a:off x="3275856" y="4725144"/>
              <a:ext cx="2088232" cy="183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Затраты на работу 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333" r="-298837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08333" r="-198837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353" t="-108333" r="-101176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8837" t="-108333" b="-328333"/>
                          </a:stretch>
                        </a:blipFill>
                      </a:tcPr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4918" r="-2988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10000" r="-29883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10000" r="-29883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048615"/>
                  </p:ext>
                </p:extLst>
              </p:nvPr>
            </p:nvGraphicFramePr>
            <p:xfrm>
              <a:off x="6228184" y="4725144"/>
              <a:ext cx="2088232" cy="183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Качество работы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48048615"/>
                  </p:ext>
                </p:extLst>
              </p:nvPr>
            </p:nvGraphicFramePr>
            <p:xfrm>
              <a:off x="6228184" y="4725144"/>
              <a:ext cx="2088232" cy="1834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Качество работы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63" t="-108333" r="-298837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2353" t="-108333" r="-202353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108333" r="-1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3529" t="-108333" r="-1176" b="-328333"/>
                          </a:stretch>
                        </a:blipFill>
                      </a:tcPr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63" t="-204918" r="-2988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63" t="-310000" r="-29883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63" t="-410000" r="-29883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1412776"/>
                <a:ext cx="4860032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Альтернативы:</a:t>
                </a:r>
              </a:p>
              <a:p>
                <a:endParaRPr lang="ru-RU" sz="9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ru-RU" sz="1600" i="1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ru-RU" sz="1600" dirty="0"/>
                      <m:t>обучить своего сотрудника</m:t>
                    </m:r>
                  </m:oMath>
                </a14:m>
                <a:r>
                  <a:rPr lang="ru-RU" sz="16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1600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1600" i="1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ru-RU" sz="1600" dirty="0"/>
                      <m:t>найти и принять на работу</m:t>
                    </m:r>
                    <m:r>
                      <m:rPr>
                        <m:nor/>
                      </m:rPr>
                      <a:rPr lang="ru-RU" sz="1600" b="0" i="0" dirty="0" smtClean="0"/>
                      <m:t> </m:t>
                    </m:r>
                    <m:r>
                      <m:rPr>
                        <m:nor/>
                      </m:rPr>
                      <a:rPr lang="ru-RU" sz="1600" dirty="0"/>
                      <m:t>сотрудника</m:t>
                    </m:r>
                  </m:oMath>
                </a14:m>
                <a:r>
                  <a:rPr lang="ru-RU" sz="16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sz="1600" b="1" i="1" dirty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ru-RU" sz="1600" i="1" dirty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1600" dirty="0"/>
                        <m:t>заключить договор с другой организацией.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2776"/>
                <a:ext cx="4860032" cy="1246495"/>
              </a:xfrm>
              <a:prstGeom prst="rect">
                <a:avLst/>
              </a:prstGeom>
              <a:blipFill rotWithShape="1">
                <a:blip r:embed="rId5"/>
                <a:stretch>
                  <a:fillRect l="-1004" t="-2451" b="-34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60032" y="1412776"/>
                <a:ext cx="4283968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Критерии:</a:t>
                </a:r>
              </a:p>
              <a:p>
                <a:endParaRPr lang="ru-RU" sz="9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600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ru-RU" sz="1600" i="1" dirty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ru-RU" sz="1600" dirty="0"/>
                        <m:t>время выполнения</m:t>
                      </m:r>
                      <m:r>
                        <m:rPr>
                          <m:nor/>
                        </m:rPr>
                        <a:rPr lang="en-US" sz="1600" dirty="0"/>
                        <m:t> </m:t>
                      </m:r>
                      <m:r>
                        <m:rPr>
                          <m:nor/>
                        </m:rPr>
                        <a:rPr lang="ru-RU" sz="1600" dirty="0"/>
                        <m:t>работы;</m:t>
                      </m:r>
                    </m:oMath>
                  </m:oMathPara>
                </a14:m>
                <a:endParaRPr lang="ru-RU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sz="1600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1600" i="1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ru-RU" sz="1600" dirty="0"/>
                      <m:t>затраты на выполнение</m:t>
                    </m:r>
                  </m:oMath>
                </a14:m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1600" dirty="0"/>
                      <m:t>работы;</m:t>
                    </m:r>
                  </m:oMath>
                </a14:m>
                <a:endParaRPr lang="ru-RU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sz="1600" b="1" i="1" dirty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ru-RU" sz="1600" i="1" dirty="0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ru-RU" sz="1600" dirty="0"/>
                      <m:t>качество выполнения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ru-RU" sz="1600" dirty="0"/>
                      <m:t>работы</m:t>
                    </m:r>
                  </m:oMath>
                </a14:m>
                <a:r>
                  <a:rPr lang="ru-RU" sz="1600" dirty="0" smtClean="0"/>
                  <a:t>.</a:t>
                </a:r>
                <a:endParaRPr lang="ru-RU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412776"/>
                <a:ext cx="4283968" cy="1246495"/>
              </a:xfrm>
              <a:prstGeom prst="rect">
                <a:avLst/>
              </a:prstGeom>
              <a:blipFill rotWithShape="1">
                <a:blip r:embed="rId6"/>
                <a:stretch>
                  <a:fillRect l="-1138" t="-2451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5536" y="328498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284984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57077" y="335699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77" y="3356992"/>
                <a:ext cx="43204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15616" y="407707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77072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Овал 27"/>
          <p:cNvSpPr/>
          <p:nvPr/>
        </p:nvSpPr>
        <p:spPr>
          <a:xfrm>
            <a:off x="827584" y="3541658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76872" y="3541657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1204392" y="4077072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1043608" y="3541658"/>
            <a:ext cx="648072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1" idx="0"/>
          </p:cNvCxnSpPr>
          <p:nvPr/>
        </p:nvCxnSpPr>
        <p:spPr>
          <a:xfrm flipV="1">
            <a:off x="1331640" y="3726324"/>
            <a:ext cx="360040" cy="350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47864" y="343738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437384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88024" y="343738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437384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95936" y="426173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261738"/>
                <a:ext cx="4320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300192" y="346965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469650"/>
                <a:ext cx="4320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668344" y="35217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521700"/>
                <a:ext cx="432048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66595" y="43651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ru-RU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595" y="4365104"/>
                <a:ext cx="43204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/>
          <p:cNvSpPr/>
          <p:nvPr/>
        </p:nvSpPr>
        <p:spPr>
          <a:xfrm>
            <a:off x="3786250" y="3549539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4644008" y="3572398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4211960" y="4216019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6732240" y="3679222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7618201" y="3649489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190631" y="4331563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995936" y="3587376"/>
            <a:ext cx="576064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858258" y="3706366"/>
            <a:ext cx="353702" cy="41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4355976" y="3696448"/>
            <a:ext cx="288032" cy="48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882830" y="3675152"/>
            <a:ext cx="648072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6866595" y="3838982"/>
            <a:ext cx="216024" cy="422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899592" y="278092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Нечеткие отношения альтернатив по критериям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Прямоугольник 1027"/>
              <p:cNvSpPr/>
              <p:nvPr/>
            </p:nvSpPr>
            <p:spPr>
              <a:xfrm>
                <a:off x="6399222" y="2735531"/>
                <a:ext cx="1390830" cy="460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28" name="Прямоугольник 1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222" y="2735531"/>
                <a:ext cx="1390830" cy="460126"/>
              </a:xfrm>
              <a:prstGeom prst="rect">
                <a:avLst/>
              </a:prstGeom>
              <a:blipFill rotWithShape="1">
                <a:blip r:embed="rId1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08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dirty="0" smtClean="0"/>
              <a:t>Пересечение нечетких множеств по критериям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4915" y="1528157"/>
                <a:ext cx="8496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Нечеткое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отношения альтернатив на множестве критериев </a:t>
                </a:r>
                <a:endParaRPr lang="en-US" dirty="0" smtClean="0"/>
              </a:p>
              <a:p>
                <a:r>
                  <a:rPr lang="ru-RU" dirty="0" smtClean="0"/>
                  <a:t>( и быстро, и дешево, и качественно) – как пересечение нечетких множеств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5" y="1528157"/>
                <a:ext cx="849694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74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59258"/>
            <a:ext cx="1824590" cy="34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550985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7815192"/>
                  </p:ext>
                </p:extLst>
              </p:nvPr>
            </p:nvGraphicFramePr>
            <p:xfrm>
              <a:off x="107504" y="3140968"/>
              <a:ext cx="1800200" cy="1690465"/>
            </p:xfrm>
            <a:graphic>
              <a:graphicData uri="http://schemas.openxmlformats.org/drawingml/2006/table">
                <a:tbl>
                  <a:tblPr firstRow="1" lastCol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Время на работу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07815192"/>
                  </p:ext>
                </p:extLst>
              </p:nvPr>
            </p:nvGraphicFramePr>
            <p:xfrm>
              <a:off x="107504" y="3140968"/>
              <a:ext cx="1800200" cy="1801133"/>
            </p:xfrm>
            <a:graphic>
              <a:graphicData uri="http://schemas.openxmlformats.org/drawingml/2006/table">
                <a:tbl>
                  <a:tblPr firstRow="1" lastCol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Время на работу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107273" r="-298649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107273" r="-198649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107273" r="-10137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107273" b="-325455"/>
                          </a:stretch>
                        </a:blipFill>
                      </a:tcPr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203571" r="-298649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309091" r="-29864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401786" r="-298649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068445"/>
                  </p:ext>
                </p:extLst>
              </p:nvPr>
            </p:nvGraphicFramePr>
            <p:xfrm>
              <a:off x="1979712" y="3140968"/>
              <a:ext cx="1800200" cy="16904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Затраты на работу 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848068445"/>
                  </p:ext>
                </p:extLst>
              </p:nvPr>
            </p:nvGraphicFramePr>
            <p:xfrm>
              <a:off x="1979712" y="3140968"/>
              <a:ext cx="1800200" cy="18011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Затраты на работу 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351" t="-107273" r="-3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351" t="-107273" r="-2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4110" t="-107273" r="-10274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107273" r="-1351" b="-325455"/>
                          </a:stretch>
                        </a:blipFill>
                      </a:tcPr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351" t="-203571" r="-300000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351" t="-309091" r="-30000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351" t="-401786" r="-30000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144456"/>
                  </p:ext>
                </p:extLst>
              </p:nvPr>
            </p:nvGraphicFramePr>
            <p:xfrm>
              <a:off x="3912314" y="3140968"/>
              <a:ext cx="18002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2369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Качество работы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920144456"/>
                  </p:ext>
                </p:extLst>
              </p:nvPr>
            </p:nvGraphicFramePr>
            <p:xfrm>
              <a:off x="3912314" y="3140968"/>
              <a:ext cx="1800200" cy="1798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52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Качество работы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351" t="-105455" r="-300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1351" t="-105455" r="-200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4110" t="-105455" r="-10274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0000" t="-105455" r="-1351" b="-3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351" t="-205455" r="-30000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351" t="-305455" r="-30000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351" t="-405455" r="-3000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065826"/>
                  </p:ext>
                </p:extLst>
              </p:nvPr>
            </p:nvGraphicFramePr>
            <p:xfrm>
              <a:off x="4467225" y="5013176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98065826"/>
                  </p:ext>
                </p:extLst>
              </p:nvPr>
            </p:nvGraphicFramePr>
            <p:xfrm>
              <a:off x="4467225" y="5013176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1" r="-3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1351" r="-2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4110" r="-10274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r="-1351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1" t="-100000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1" t="-200000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1" t="-300000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3808" y="5583435"/>
                <a:ext cx="150599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)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583435"/>
                <a:ext cx="1505999" cy="395621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5879" y="51550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79" y="5155088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95086" y="5157019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086" y="5157019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65233" y="587727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33" y="5877272"/>
                <a:ext cx="43204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7230430" y="5274919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8137800" y="5229200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7705590" y="5778173"/>
            <a:ext cx="7200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428511" y="5286218"/>
            <a:ext cx="576064" cy="16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7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863823"/>
          </a:xfrm>
        </p:spPr>
        <p:txBody>
          <a:bodyPr/>
          <a:lstStyle/>
          <a:p>
            <a:pPr>
              <a:defRPr/>
            </a:pP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000" dirty="0" smtClean="0"/>
              <a:t>Цель </a:t>
            </a:r>
            <a:r>
              <a:rPr lang="ru-RU" sz="4000" dirty="0" err="1" smtClean="0"/>
              <a:t>вебинара</a:t>
            </a:r>
            <a:endParaRPr lang="ru-RU" sz="4000" dirty="0"/>
          </a:p>
        </p:txBody>
      </p:sp>
      <p:sp>
        <p:nvSpPr>
          <p:cNvPr id="29698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Основная</a:t>
            </a:r>
            <a:r>
              <a:rPr lang="ru-RU" dirty="0" smtClean="0"/>
              <a:t> </a:t>
            </a:r>
            <a:r>
              <a:rPr lang="ru-RU" b="1" dirty="0" smtClean="0"/>
              <a:t>цель данного </a:t>
            </a:r>
            <a:r>
              <a:rPr lang="ru-RU" b="1" dirty="0" err="1" smtClean="0"/>
              <a:t>вебинара</a:t>
            </a:r>
            <a:r>
              <a:rPr lang="ru-RU" b="1" dirty="0" smtClean="0"/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dirty="0" smtClean="0"/>
              <a:t>рассмотреть вопросы описания альтернатив на базе нечетких множеств и выбора решений одно и многокритериальных задач в условиях определенности</a:t>
            </a:r>
          </a:p>
        </p:txBody>
      </p:sp>
    </p:spTree>
    <p:extLst>
      <p:ext uri="{BB962C8B-B14F-4D97-AF65-F5344CB8AC3E}">
        <p14:creationId xmlns:p14="http://schemas.microsoft.com/office/powerpoint/2010/main" val="2370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7200800" cy="1070992"/>
          </a:xfrm>
        </p:spPr>
        <p:txBody>
          <a:bodyPr/>
          <a:lstStyle/>
          <a:p>
            <a:r>
              <a:rPr lang="ru-RU" dirty="0"/>
              <a:t>Свёртка нечетких множеств по критериям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4915" y="1528157"/>
                <a:ext cx="84969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Нечеткое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отношения альтернатив на множестве критериев </a:t>
                </a:r>
                <a:endParaRPr lang="en-US" dirty="0" smtClean="0"/>
              </a:p>
              <a:p>
                <a:r>
                  <a:rPr lang="ru-RU" dirty="0" smtClean="0"/>
                  <a:t>( и быстро, и дешево, и качественно) – как взвешенная свертка нечетких отношений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5" y="1528157"/>
                <a:ext cx="8496944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74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60957"/>
                  </p:ext>
                </p:extLst>
              </p:nvPr>
            </p:nvGraphicFramePr>
            <p:xfrm>
              <a:off x="107504" y="3140968"/>
              <a:ext cx="1800200" cy="1690465"/>
            </p:xfrm>
            <a:graphic>
              <a:graphicData uri="http://schemas.openxmlformats.org/drawingml/2006/table">
                <a:tbl>
                  <a:tblPr firstRow="1" lastCol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Время на работу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373460957"/>
                  </p:ext>
                </p:extLst>
              </p:nvPr>
            </p:nvGraphicFramePr>
            <p:xfrm>
              <a:off x="107504" y="3140968"/>
              <a:ext cx="1800200" cy="1801133"/>
            </p:xfrm>
            <a:graphic>
              <a:graphicData uri="http://schemas.openxmlformats.org/drawingml/2006/table">
                <a:tbl>
                  <a:tblPr firstRow="1" lastCol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Время на работу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107273" r="-298649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107273" r="-198649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107273" r="-10137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107273" b="-325455"/>
                          </a:stretch>
                        </a:blipFill>
                      </a:tcPr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203571" r="-298649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309091" r="-29864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401786" r="-298649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27932"/>
                  </p:ext>
                </p:extLst>
              </p:nvPr>
            </p:nvGraphicFramePr>
            <p:xfrm>
              <a:off x="1979712" y="3140968"/>
              <a:ext cx="1800200" cy="16904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Затраты на работу 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29927932"/>
                  </p:ext>
                </p:extLst>
              </p:nvPr>
            </p:nvGraphicFramePr>
            <p:xfrm>
              <a:off x="1979712" y="3140968"/>
              <a:ext cx="1800200" cy="18011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8093"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Затраты на работу 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107273" r="-3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107273" r="-2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107273" r="-10274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107273" r="-1351" b="-325455"/>
                          </a:stretch>
                        </a:blipFill>
                      </a:tcPr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203571" r="-300000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309091" r="-30000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401786" r="-300000" b="-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593013"/>
                  </p:ext>
                </p:extLst>
              </p:nvPr>
            </p:nvGraphicFramePr>
            <p:xfrm>
              <a:off x="3912314" y="3140968"/>
              <a:ext cx="1800200" cy="1676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2369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Качество работы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115593013"/>
                  </p:ext>
                </p:extLst>
              </p:nvPr>
            </p:nvGraphicFramePr>
            <p:xfrm>
              <a:off x="3912314" y="3140968"/>
              <a:ext cx="1800200" cy="1798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352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Качество работы</a:t>
                          </a:r>
                          <a:endParaRPr lang="ru-RU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105455" r="-300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105455" r="-200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105455" r="-10274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105455" r="-1351" b="-323636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205455" r="-30000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305455" r="-30000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405455" r="-3000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/>
                            <a:t>0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27376"/>
                  </p:ext>
                </p:extLst>
              </p:nvPr>
            </p:nvGraphicFramePr>
            <p:xfrm>
              <a:off x="4467223" y="4941167"/>
              <a:ext cx="2193008" cy="15539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252"/>
                    <a:gridCol w="548252"/>
                    <a:gridCol w="548252"/>
                    <a:gridCol w="548252"/>
                  </a:tblGrid>
                  <a:tr h="3809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</a:tr>
                  <a:tr h="4111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smtClean="0"/>
                            <a:t>1</a:t>
                          </a:r>
                          <a:r>
                            <a:rPr lang="en-US" sz="180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6227376"/>
                  </p:ext>
                </p:extLst>
              </p:nvPr>
            </p:nvGraphicFramePr>
            <p:xfrm>
              <a:off x="4467223" y="4941167"/>
              <a:ext cx="2193008" cy="15539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8252"/>
                    <a:gridCol w="548252"/>
                    <a:gridCol w="548252"/>
                    <a:gridCol w="548252"/>
                  </a:tblGrid>
                  <a:tr h="3809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111" t="-1613" r="-300000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1111" t="-1613" r="-200000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1111" t="-1613" r="-100000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1111" t="-1613" b="-332258"/>
                          </a:stretch>
                        </a:blipFill>
                      </a:tcPr>
                    </a:tc>
                  </a:tr>
                  <a:tr h="41116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111" t="-94030" r="-300000" b="-2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111" t="-206349" r="-300000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111" t="-311290" r="-3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smtClean="0"/>
                            <a:t>1</a:t>
                          </a:r>
                          <a:r>
                            <a:rPr lang="en-US" sz="180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3808" y="5583435"/>
                <a:ext cx="150599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)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583435"/>
                <a:ext cx="1505999" cy="395621"/>
              </a:xfrm>
              <a:prstGeom prst="rect">
                <a:avLst/>
              </a:prstGeom>
              <a:blipFill rotWithShape="1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68" y="2060848"/>
            <a:ext cx="327883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56176" y="3068960"/>
                <a:ext cx="2448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/3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68960"/>
                <a:ext cx="244827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303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68439" y="197768"/>
                <a:ext cx="7599905" cy="1070992"/>
              </a:xfrm>
            </p:spPr>
            <p:txBody>
              <a:bodyPr/>
              <a:lstStyle/>
              <a:p>
                <a:r>
                  <a:rPr lang="ru-RU" dirty="0">
                    <a:effectLst/>
                  </a:rPr>
                  <a:t>Нечеткое подмножество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ru-RU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en-US" dirty="0" smtClean="0">
                    <a:effectLst/>
                  </a:rPr>
                  <a:t> </a:t>
                </a:r>
                <a:r>
                  <a:rPr lang="ru-RU" dirty="0" smtClean="0">
                    <a:effectLst/>
                  </a:rPr>
                  <a:t>недоминируемых </a:t>
                </a:r>
                <a:r>
                  <a:rPr lang="ru-RU" dirty="0">
                    <a:effectLst/>
                  </a:rPr>
                  <a:t>альтернатив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39" y="197768"/>
                <a:ext cx="7599905" cy="1070992"/>
              </a:xfrm>
              <a:blipFill rotWithShape="1">
                <a:blip r:embed="rId2"/>
                <a:stretch>
                  <a:fillRect l="-2406" t="-13636" b="-28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17536" y="1412776"/>
                <a:ext cx="8658919" cy="681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269875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Находим </a:t>
                </a:r>
                <a:r>
                  <a:rPr lang="ru-RU" altLang="ru-RU" dirty="0" smtClean="0">
                    <a:ea typeface="Times New Roman" pitchFamily="18" charset="0"/>
                  </a:rPr>
                  <a:t>нечёткое </a:t>
                </a: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подмножество </a:t>
                </a:r>
                <a:r>
                  <a:rPr kumimoji="0" lang="ru-RU" altLang="ru-R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недоминируемых</a:t>
                </a: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альтернатив в множестве </a:t>
                </a:r>
                <a14:m>
                  <m:oMath xmlns:m="http://schemas.openxmlformats.org/officeDocument/2006/math">
                    <m:r>
                      <a:rPr kumimoji="0" lang="ru-RU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(</m:t>
                    </m:r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𝑿</m:t>
                    </m:r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kumimoji="0" lang="en-US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l-GR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kumimoji="0" lang="en-US" altLang="ru-RU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ru-RU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ru-RU" altLang="ru-RU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kumimoji="0" lang="ru-RU" altLang="ru-RU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ru-RU" altLang="ru-RU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36" y="1412776"/>
                <a:ext cx="8658919" cy="681212"/>
              </a:xfrm>
              <a:prstGeom prst="rect">
                <a:avLst/>
              </a:prstGeom>
              <a:blipFill rotWithShape="1">
                <a:blip r:embed="rId3"/>
                <a:stretch>
                  <a:fillRect l="-634" t="-3571" r="-563" b="-89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232" y="2554971"/>
                <a:ext cx="150599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)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2" y="2554971"/>
                <a:ext cx="1505999" cy="395621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345503"/>
                  </p:ext>
                </p:extLst>
              </p:nvPr>
            </p:nvGraphicFramePr>
            <p:xfrm>
              <a:off x="1403648" y="2042390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236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46345503"/>
                  </p:ext>
                </p:extLst>
              </p:nvPr>
            </p:nvGraphicFramePr>
            <p:xfrm>
              <a:off x="1403648" y="2042390"/>
              <a:ext cx="1800200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r="-3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000" r="-2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0000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0000" r="-30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0000" r="-30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00000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0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9344" y="2017323"/>
                <a:ext cx="5904656" cy="53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)] , </m:t>
                      </m:r>
                      <m:r>
                        <a:rPr lang="ru-RU" b="1" dirty="0">
                          <a:latin typeface="Cambria Math"/>
                          <a:ea typeface="Cambria Math"/>
                        </a:rPr>
                        <m:t>⍱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𝒋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44" y="2017323"/>
                <a:ext cx="5904656" cy="537648"/>
              </a:xfrm>
              <a:prstGeom prst="rect">
                <a:avLst/>
              </a:prstGeom>
              <a:blipFill rotWithShape="1">
                <a:blip r:embed="rId6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414" y="3654329"/>
                <a:ext cx="8103986" cy="77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]==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" y="3654329"/>
                <a:ext cx="8103986" cy="771750"/>
              </a:xfrm>
              <a:prstGeom prst="rect">
                <a:avLst/>
              </a:prstGeom>
              <a:blipFill rotWithShape="1">
                <a:blip r:embed="rId7"/>
                <a:stretch>
                  <a:fillRect b="-78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414" y="4585307"/>
                <a:ext cx="8103986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]==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" y="4585307"/>
                <a:ext cx="8103986" cy="781817"/>
              </a:xfrm>
              <a:prstGeom prst="rect">
                <a:avLst/>
              </a:prstGeom>
              <a:blipFill rotWithShape="1">
                <a:blip r:embed="rId8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439" y="5373216"/>
                <a:ext cx="8103986" cy="77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" y="5373216"/>
                <a:ext cx="8103986" cy="771750"/>
              </a:xfrm>
              <a:prstGeom prst="rect">
                <a:avLst/>
              </a:prstGeom>
              <a:blipFill rotWithShape="1">
                <a:blip r:embed="rId9"/>
                <a:stretch>
                  <a:fillRect b="-78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23928" y="2757742"/>
                <a:ext cx="403244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400" b="0" i="1" smtClean="0">
                            <a:latin typeface="Cambria Math"/>
                          </a:rPr>
                          <m:t>нд</m:t>
                        </m:r>
                      </m:sup>
                    </m:sSubSup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>
                        <a:latin typeface="Cambria Math"/>
                      </a:rPr>
                      <m:t>{〈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}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757742"/>
                <a:ext cx="4032448" cy="661400"/>
              </a:xfrm>
              <a:prstGeom prst="rect">
                <a:avLst/>
              </a:prstGeom>
              <a:blipFill rotWithShape="1">
                <a:blip r:embed="rId10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213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197768"/>
                <a:ext cx="7344816" cy="1070992"/>
              </a:xfrm>
            </p:spPr>
            <p:txBody>
              <a:bodyPr/>
              <a:lstStyle/>
              <a:p>
                <a:r>
                  <a:rPr lang="ru-RU" dirty="0" smtClean="0">
                    <a:effectLst/>
                  </a:rPr>
                  <a:t>Нечеткое </a:t>
                </a:r>
                <a:r>
                  <a:rPr lang="ru-RU" dirty="0">
                    <a:effectLst/>
                  </a:rPr>
                  <a:t>подмножество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ru-RU" dirty="0" smtClean="0">
                    <a:effectLst/>
                  </a:rPr>
                  <a:t>недоминируемых </a:t>
                </a:r>
                <a:r>
                  <a:rPr lang="ru-RU" dirty="0">
                    <a:effectLst/>
                  </a:rPr>
                  <a:t>альтернатив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197768"/>
                <a:ext cx="7344816" cy="1070992"/>
              </a:xfrm>
              <a:blipFill rotWithShape="1">
                <a:blip r:embed="rId2"/>
                <a:stretch>
                  <a:fillRect l="-2575" t="-13636" b="-28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40778" y="1412776"/>
                <a:ext cx="8658919" cy="6701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269875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Находим </a:t>
                </a:r>
                <a:r>
                  <a:rPr lang="ru-RU" altLang="ru-RU" dirty="0" smtClean="0">
                    <a:ea typeface="Times New Roman" pitchFamily="18" charset="0"/>
                  </a:rPr>
                  <a:t>нечёткое </a:t>
                </a: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подмножество </a:t>
                </a:r>
                <a:r>
                  <a:rPr kumimoji="0" lang="ru-RU" altLang="ru-RU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недоминируемых</a:t>
                </a:r>
                <a:r>
                  <a:rPr kumimoji="0" lang="ru-RU" altLang="ru-RU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альтернатив в множестве </a:t>
                </a:r>
                <a14:m>
                  <m:oMath xmlns:m="http://schemas.openxmlformats.org/officeDocument/2006/math">
                    <m:r>
                      <a:rPr kumimoji="0" lang="ru-RU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(</m:t>
                    </m:r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𝑿</m:t>
                    </m:r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,</m:t>
                    </m:r>
                    <m:sSub>
                      <m:sSubPr>
                        <m:ctrlPr>
                          <a:rPr kumimoji="0" lang="en-US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l-GR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kumimoji="0" lang="en-US" altLang="ru-RU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ru-RU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ru-RU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kumimoji="0" lang="ru-RU" altLang="ru-RU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ru-RU" altLang="ru-RU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78" y="1412776"/>
                <a:ext cx="8658919" cy="670120"/>
              </a:xfrm>
              <a:prstGeom prst="rect">
                <a:avLst/>
              </a:prstGeom>
              <a:blipFill rotWithShape="1">
                <a:blip r:embed="rId3"/>
                <a:stretch>
                  <a:fillRect l="-634" t="-4545" r="-563"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6425" y="2708920"/>
                <a:ext cx="1505999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</a:rPr>
                        <m:t>)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25" y="2708920"/>
                <a:ext cx="1505999" cy="395621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2713511"/>
                  </p:ext>
                </p:extLst>
              </p:nvPr>
            </p:nvGraphicFramePr>
            <p:xfrm>
              <a:off x="1331640" y="2103824"/>
              <a:ext cx="1944216" cy="15752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8"/>
                    <a:gridCol w="504056"/>
                    <a:gridCol w="504056"/>
                    <a:gridCol w="504056"/>
                  </a:tblGrid>
                  <a:tr h="3809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4324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dirty="0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smtClean="0"/>
                            <a:t>1</a:t>
                          </a:r>
                          <a:r>
                            <a:rPr lang="en-US" sz="180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482713511"/>
                  </p:ext>
                </p:extLst>
              </p:nvPr>
            </p:nvGraphicFramePr>
            <p:xfrm>
              <a:off x="1331640" y="2103824"/>
              <a:ext cx="1944216" cy="15752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8"/>
                    <a:gridCol w="504056"/>
                    <a:gridCol w="504056"/>
                    <a:gridCol w="504056"/>
                  </a:tblGrid>
                  <a:tr h="3809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r="-350704" b="-331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85542" r="-200000" b="-331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87805" r="-102439" b="-331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84337" r="-1205" b="-331746"/>
                          </a:stretch>
                        </a:blipFill>
                      </a:tcPr>
                    </a:tc>
                  </a:tr>
                  <a:tr h="4324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88732" r="-350704" b="-19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16129" r="-35070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  <a:tr h="3809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11111" r="-350704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smtClean="0"/>
                            <a:t>1</a:t>
                          </a:r>
                          <a:r>
                            <a:rPr lang="en-US" sz="180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 smtClean="0"/>
                            <a:t>1</a:t>
                          </a:r>
                          <a:r>
                            <a:rPr lang="en-US" sz="1800" dirty="0" smtClean="0"/>
                            <a:t>/3</a:t>
                          </a:r>
                          <a:endParaRPr lang="ru-RU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ru-RU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39344" y="2103824"/>
                <a:ext cx="5904656" cy="537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)] , </m:t>
                      </m:r>
                      <m:r>
                        <a:rPr lang="ru-RU" b="1" dirty="0">
                          <a:latin typeface="Cambria Math"/>
                          <a:ea typeface="Cambria Math"/>
                        </a:rPr>
                        <m:t>⍱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𝒋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44" y="2103824"/>
                <a:ext cx="5904656" cy="537648"/>
              </a:xfrm>
              <a:prstGeom prst="rect">
                <a:avLst/>
              </a:prstGeom>
              <a:blipFill rotWithShape="1">
                <a:blip r:embed="rId6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23928" y="2757742"/>
                <a:ext cx="4032448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400" b="0" i="1" smtClean="0">
                            <a:latin typeface="Cambria Math"/>
                          </a:rPr>
                          <m:t>нд</m:t>
                        </m:r>
                      </m:sup>
                    </m:sSubSup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>
                        <a:latin typeface="Cambria Math"/>
                      </a:rPr>
                      <m:t>{〈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2/3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}</a:t>
                </a:r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757742"/>
                <a:ext cx="4032448" cy="675313"/>
              </a:xfrm>
              <a:prstGeom prst="rect">
                <a:avLst/>
              </a:prstGeom>
              <a:blipFill rotWithShape="1"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414" y="3654329"/>
                <a:ext cx="8103986" cy="77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]==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" y="3654329"/>
                <a:ext cx="8103986" cy="771750"/>
              </a:xfrm>
              <a:prstGeom prst="rect">
                <a:avLst/>
              </a:prstGeom>
              <a:blipFill rotWithShape="1">
                <a:blip r:embed="rId8"/>
                <a:stretch>
                  <a:fillRect b="-78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414" y="4585307"/>
                <a:ext cx="8103986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ru-RU" b="0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]==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" y="4585307"/>
                <a:ext cx="8103986" cy="781817"/>
              </a:xfrm>
              <a:prstGeom prst="rect">
                <a:avLst/>
              </a:prstGeom>
              <a:blipFill rotWithShape="1">
                <a:blip r:embed="rId9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39" y="5373216"/>
                <a:ext cx="8103986" cy="77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" y="5373216"/>
                <a:ext cx="8103986" cy="771750"/>
              </a:xfrm>
              <a:prstGeom prst="rect">
                <a:avLst/>
              </a:prstGeom>
              <a:blipFill rotWithShape="1">
                <a:blip r:embed="rId10"/>
                <a:stretch>
                  <a:fillRect b="-78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70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197768"/>
                <a:ext cx="7632848" cy="1070992"/>
              </a:xfrm>
            </p:spPr>
            <p:txBody>
              <a:bodyPr/>
              <a:lstStyle/>
              <a:p>
                <a:r>
                  <a:rPr lang="ru-RU" dirty="0" smtClean="0"/>
                  <a:t>Результирующее множество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ru-RU" sz="3200" i="1">
                            <a:latin typeface="Cambria Math"/>
                          </a:rPr>
                          <m:t>нд</m:t>
                        </m:r>
                      </m:sup>
                    </m:sSubSup>
                    <m:r>
                      <a:rPr lang="ru-RU" sz="3200" i="1" smtClean="0">
                        <a:latin typeface="Cambria Math"/>
                        <a:ea typeface="Cambria Math"/>
                      </a:rPr>
                      <m:t>⋂</m:t>
                    </m:r>
                    <m:sSubSup>
                      <m:sSubSupPr>
                        <m:ctrlPr>
                          <a:rPr lang="ru-RU" sz="3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ru-RU" sz="32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ru-RU" sz="3200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dirty="0" smtClean="0"/>
                  <a:t> недоминируемых альтернатив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197768"/>
                <a:ext cx="7632848" cy="1070992"/>
              </a:xfrm>
              <a:blipFill rotWithShape="1">
                <a:blip r:embed="rId2"/>
                <a:stretch>
                  <a:fillRect l="-2556" t="-14205" b="-30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1593666"/>
                <a:ext cx="8424936" cy="695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Результирующее </a:t>
                </a:r>
                <a:r>
                  <a:rPr lang="ru-RU" dirty="0"/>
                  <a:t>множество </a:t>
                </a:r>
                <a:r>
                  <a:rPr lang="ru-RU" dirty="0" err="1"/>
                  <a:t>недоминируемых</a:t>
                </a:r>
                <a:r>
                  <a:rPr lang="ru-RU" dirty="0"/>
                  <a:t> альтернатив есть пересечение </a:t>
                </a:r>
                <a:r>
                  <a:rPr lang="ru-RU" dirty="0" smtClean="0"/>
                  <a:t>множеств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нд</m:t>
                        </m:r>
                      </m:sup>
                    </m:sSubSup>
                    <m:r>
                      <a:rPr lang="ru-RU" sz="2000" i="1">
                        <a:latin typeface="Cambria Math"/>
                        <a:ea typeface="Cambria Math"/>
                      </a:rPr>
                      <m:t>⋂</m:t>
                    </m:r>
                    <m:sSubSup>
                      <m:sSubSupPr>
                        <m:ctrlPr>
                          <a:rPr lang="ru-RU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93666"/>
                <a:ext cx="8424936" cy="695768"/>
              </a:xfrm>
              <a:prstGeom prst="rect">
                <a:avLst/>
              </a:prstGeom>
              <a:blipFill rotWithShape="1">
                <a:blip r:embed="rId3"/>
                <a:stretch>
                  <a:fillRect l="-579" t="-4348" b="-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164" y="2295033"/>
                <a:ext cx="4032448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400" b="0" i="1" smtClean="0">
                            <a:latin typeface="Cambria Math"/>
                          </a:rPr>
                          <m:t>нд</m:t>
                        </m:r>
                      </m:sup>
                    </m:sSubSup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>
                        <a:latin typeface="Cambria Math"/>
                      </a:rPr>
                      <m:t>{〈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}</a:t>
                </a:r>
                <a:r>
                  <a:rPr lang="ru-RU" sz="2400" dirty="0" smtClean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4" y="2295033"/>
                <a:ext cx="4032448" cy="661400"/>
              </a:xfrm>
              <a:prstGeom prst="rect">
                <a:avLst/>
              </a:prstGeom>
              <a:blipFill rotWithShape="1"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83968" y="2295033"/>
                <a:ext cx="4032448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400" b="0" i="1" smtClean="0">
                            <a:latin typeface="Cambria Math"/>
                          </a:rPr>
                          <m:t>нд</m:t>
                        </m:r>
                      </m:sup>
                    </m:sSubSup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>
                        <a:latin typeface="Cambria Math"/>
                      </a:rPr>
                      <m:t>{〈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2/3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〈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1">
                        <a:latin typeface="Cambria Math"/>
                      </a:rPr>
                      <m:t>〉</m:t>
                    </m:r>
                  </m:oMath>
                </a14:m>
                <a:r>
                  <a:rPr lang="en-US" sz="2400" dirty="0"/>
                  <a:t>}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295033"/>
                <a:ext cx="4032448" cy="675313"/>
              </a:xfrm>
              <a:prstGeom prst="rect">
                <a:avLst/>
              </a:prstGeom>
              <a:blipFill rotWithShape="1">
                <a:blip r:embed="rId5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3568" y="47971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Отсюда заключаем, что в данном примере рациональным следует считать выбор альтернатив  (обучить своего сотрудника) либо  (заключить договор с другой организацией, имеющей максимальную степень недоминируемости).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99592" y="3896535"/>
                <a:ext cx="3469283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нд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  <a:ea typeface="Cambria Math"/>
                        </a:rPr>
                        <m:t>⋂</m:t>
                      </m:r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𝟏</m:t>
                          </m:r>
                          <m:r>
                            <a:rPr lang="ru-RU" sz="2000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нд</m:t>
                          </m:r>
                        </m:sup>
                      </m:sSubSup>
                      <m:r>
                        <a:rPr lang="ru-RU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{〈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〉,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/>
                          <a:ea typeface="Cambria Math"/>
                        </a:rPr>
                        <m:t>〈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〉</m:t>
                      </m:r>
                      <m:r>
                        <m:rPr>
                          <m:nor/>
                        </m:rPr>
                        <a:rPr lang="en-US" sz="2000" dirty="0"/>
                        <m:t>, </m:t>
                      </m:r>
                      <m:r>
                        <a:rPr lang="en-US" sz="2000" i="1">
                          <a:latin typeface="Cambria Math"/>
                        </a:rPr>
                        <m:t>〈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/>
                        </a:rPr>
                        <m:t>〉</m:t>
                      </m:r>
                      <m:r>
                        <m:rPr>
                          <m:nor/>
                        </m:rPr>
                        <a:rPr lang="en-US" sz="2000" dirty="0"/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96535"/>
                <a:ext cx="3469283" cy="7224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3748" y="3068960"/>
                <a:ext cx="5148572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sz="20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sSubSup>
                            <m:sSub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2000" b="0" i="1">
                                  <a:latin typeface="Cambria Math"/>
                                </a:rPr>
                                <m:t>нд</m:t>
                              </m:r>
                            </m:sup>
                          </m:sSubSup>
                          <m:r>
                            <a:rPr lang="ru-RU" sz="2000" b="0" i="1">
                              <a:latin typeface="Cambria Math"/>
                              <a:ea typeface="Cambria Math"/>
                            </a:rPr>
                            <m:t>⋂</m:t>
                          </m:r>
                          <m:sSubSup>
                            <m:sSub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ru-RU" sz="2000" b="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2000" b="0" i="1">
                                  <a:latin typeface="Cambria Math"/>
                                </a:rPr>
                                <m:t>нд</m:t>
                              </m:r>
                            </m:sup>
                          </m:sSubSup>
                        </m:sub>
                        <m:sup/>
                      </m:sSubSup>
                      <m:d>
                        <m:d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𝑚𝑖𝑛</m:t>
                      </m:r>
                      <m:r>
                        <a:rPr lang="en-US" sz="2000" b="0" i="1" smtClean="0">
                          <a:latin typeface="Cambria Math"/>
                        </a:rPr>
                        <m:t>⁡ (</m:t>
                      </m:r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l-GR" sz="2000" b="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ru-RU" sz="2000" b="0" i="1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sz="2000" b="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ru-RU" sz="2000" b="0" i="1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8" y="3068960"/>
                <a:ext cx="5148572" cy="495905"/>
              </a:xfrm>
              <a:prstGeom prst="rect">
                <a:avLst/>
              </a:prstGeom>
              <a:blipFill rotWithShape="1"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5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96" y="260648"/>
            <a:ext cx="7683474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Вопрос по нечеткому подмножеству </a:t>
            </a:r>
            <a:r>
              <a:rPr lang="ru-RU" dirty="0" err="1" smtClean="0">
                <a:effectLst/>
              </a:rPr>
              <a:t>недоминируемых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альтернатив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496226"/>
                <a:ext cx="8928992" cy="1393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Пусть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заданное на нем нечеткое отношение предпочтения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sz="900" dirty="0"/>
              </a:p>
              <a:p>
                <a:r>
                  <a:rPr lang="ru-RU" dirty="0" smtClean="0"/>
                  <a:t> </a:t>
                </a:r>
                <a:r>
                  <a:rPr lang="ru-RU" dirty="0"/>
                  <a:t>Нечеткое подмножество </a:t>
                </a:r>
                <a:r>
                  <a:rPr lang="ru-RU" dirty="0" err="1" smtClean="0"/>
                  <a:t>недоминируемых</a:t>
                </a:r>
                <a:r>
                  <a:rPr lang="ru-RU" dirty="0" smtClean="0"/>
                  <a:t> </a:t>
                </a:r>
                <a:r>
                  <a:rPr lang="ru-RU" dirty="0"/>
                  <a:t>альтернатив множества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000" b="1" dirty="0" smtClean="0"/>
                  <a:t> </a:t>
                </a:r>
                <a:r>
                  <a:rPr lang="ru-RU" dirty="0"/>
                  <a:t>описывается функцией </a:t>
                </a:r>
                <a:r>
                  <a:rPr lang="ru-RU" dirty="0" smtClean="0"/>
                  <a:t>принадлежности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96226"/>
                <a:ext cx="8928992" cy="1393267"/>
              </a:xfrm>
              <a:prstGeom prst="rect">
                <a:avLst/>
              </a:prstGeom>
              <a:blipFill rotWithShape="1">
                <a:blip r:embed="rId2"/>
                <a:stretch>
                  <a:fillRect l="-615" t="-437" b="-6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7684" y="2996952"/>
                <a:ext cx="5688632" cy="491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∊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)] ,  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∊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2996952"/>
                <a:ext cx="5688632" cy="491866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95632"/>
              </p:ext>
            </p:extLst>
          </p:nvPr>
        </p:nvGraphicFramePr>
        <p:xfrm>
          <a:off x="1609403" y="3673484"/>
          <a:ext cx="2088232" cy="146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366896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blipFill rotWithShape="1">
                      <a:blip r:embed="rId4"/>
                      <a:stretch>
                        <a:fillRect l="-100000" t="-1667" r="-198837" b="-32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blipFill rotWithShape="1">
                      <a:blip r:embed="rId4"/>
                      <a:stretch>
                        <a:fillRect l="-202353" t="-1667" r="-101176" b="-32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blipFill rotWithShape="1">
                      <a:blip r:embed="rId4"/>
                      <a:stretch>
                        <a:fillRect l="-298837" t="-1667" b="-326667"/>
                      </a:stretch>
                    </a:blipFill>
                  </a:tcPr>
                </a:tc>
              </a:tr>
              <a:tr h="3668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blipFill rotWithShape="1">
                      <a:blip r:embed="rId4"/>
                      <a:stretch>
                        <a:fillRect t="-101667" r="-298837" b="-22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0,7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blipFill rotWithShape="1">
                      <a:blip r:embed="rId4"/>
                      <a:stretch>
                        <a:fillRect t="-201667" r="-298837" b="-12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blipFill rotWithShape="1">
                      <a:blip r:embed="rId4"/>
                      <a:stretch>
                        <a:fillRect t="-301667" r="-298837" b="-2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0,6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8195" y="4149080"/>
                <a:ext cx="151216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5" y="4149080"/>
                <a:ext cx="1512168" cy="395621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34888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920" y="3673484"/>
                <a:ext cx="5292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>
                        <a:latin typeface="Cambria Math"/>
                      </a:rPr>
                      <m:t>𝑼𝑷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 smtClean="0"/>
                  <a:t>наибольшее положительное число (на сколько  другие </a:t>
                </a:r>
                <a:r>
                  <a:rPr lang="ru-RU" dirty="0"/>
                  <a:t>по </a:t>
                </a:r>
                <a:r>
                  <a:rPr lang="ru-RU" dirty="0" err="1"/>
                  <a:t>максимому</a:t>
                </a:r>
                <a:r>
                  <a:rPr lang="ru-RU" dirty="0"/>
                  <a:t> </a:t>
                </a:r>
                <a:r>
                  <a:rPr lang="ru-RU" dirty="0" smtClean="0"/>
                  <a:t>доминируют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73484"/>
                <a:ext cx="529208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03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536" y="5301208"/>
                <a:ext cx="8136904" cy="694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Найти функцию принадлежности  </a:t>
                </a:r>
                <a:r>
                  <a:rPr lang="ru-RU" dirty="0" err="1" smtClean="0"/>
                  <a:t>недоминирования</a:t>
                </a:r>
                <a:r>
                  <a:rPr lang="ru-RU" dirty="0" smtClean="0"/>
                  <a:t> над </a:t>
                </a:r>
              </a:p>
              <a:p>
                <a:r>
                  <a:rPr lang="ru-RU" dirty="0" smtClean="0"/>
                  <a:t>альтернативой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sub>
                      <m:sup>
                        <m:r>
                          <a:rPr lang="ru-RU" b="1" i="1">
                            <a:latin typeface="Cambria Math"/>
                          </a:rPr>
                          <m:t>нд</m:t>
                        </m:r>
                      </m:sup>
                    </m:sSubSup>
                  </m:oMath>
                </a14:m>
                <a:r>
                  <a:rPr lang="ru-RU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301208"/>
                <a:ext cx="8136904" cy="694742"/>
              </a:xfrm>
              <a:prstGeom prst="rect">
                <a:avLst/>
              </a:prstGeom>
              <a:blipFill rotWithShape="1">
                <a:blip r:embed="rId7"/>
                <a:stretch>
                  <a:fillRect l="-674" t="-4386" b="-7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82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96" y="260648"/>
            <a:ext cx="7683474" cy="1070992"/>
          </a:xfrm>
        </p:spPr>
        <p:txBody>
          <a:bodyPr/>
          <a:lstStyle/>
          <a:p>
            <a:r>
              <a:rPr lang="ru-RU" dirty="0" smtClean="0">
                <a:effectLst/>
              </a:rPr>
              <a:t>Ответ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496226"/>
                <a:ext cx="8928992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множество альтернатив,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ru-RU" dirty="0" smtClean="0"/>
                  <a:t>— </a:t>
                </a:r>
                <a:r>
                  <a:rPr lang="ru-RU" dirty="0"/>
                  <a:t>заданное на нем нечеткое отношение </a:t>
                </a:r>
                <a:r>
                  <a:rPr lang="ru-RU" dirty="0" smtClean="0"/>
                  <a:t>предпочтения, то  функция </a:t>
                </a:r>
                <a:r>
                  <a:rPr lang="ru-RU" dirty="0"/>
                  <a:t>принадлежности  </a:t>
                </a:r>
                <a:r>
                  <a:rPr lang="ru-RU" dirty="0" err="1"/>
                  <a:t>недоминирования</a:t>
                </a:r>
                <a:r>
                  <a:rPr lang="ru-RU" dirty="0"/>
                  <a:t> над </a:t>
                </a:r>
              </a:p>
              <a:p>
                <a:r>
                  <a:rPr lang="ru-RU" dirty="0"/>
                  <a:t>альтернативой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96226"/>
                <a:ext cx="8928992" cy="946991"/>
              </a:xfrm>
              <a:prstGeom prst="rect">
                <a:avLst/>
              </a:prstGeom>
              <a:blipFill rotWithShape="1">
                <a:blip r:embed="rId2"/>
                <a:stretch>
                  <a:fillRect l="-615" t="-641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174516"/>
                  </p:ext>
                </p:extLst>
              </p:nvPr>
            </p:nvGraphicFramePr>
            <p:xfrm>
              <a:off x="1609403" y="3673484"/>
              <a:ext cx="2088232" cy="14675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ru-RU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693174516"/>
                  </p:ext>
                </p:extLst>
              </p:nvPr>
            </p:nvGraphicFramePr>
            <p:xfrm>
              <a:off x="1609403" y="3673484"/>
              <a:ext cx="2088232" cy="14675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/>
                    <a:gridCol w="522058"/>
                    <a:gridCol w="522058"/>
                    <a:gridCol w="522058"/>
                  </a:tblGrid>
                  <a:tr h="366896"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667" r="-1988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2353" t="-1667" r="-10117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8837" t="-1667" b="-326667"/>
                          </a:stretch>
                        </a:blipFill>
                      </a:tcPr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1667" r="-29883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0,7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1667" r="-29883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668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1667" r="-29883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0,6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8195" y="4149080"/>
                <a:ext cx="1512168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5" y="4149080"/>
                <a:ext cx="1512168" cy="395621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24089" y="3641954"/>
                <a:ext cx="5292080" cy="180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  <m:r>
                      <a:rPr lang="en-US" b="1" i="1">
                        <a:latin typeface="Cambria Math"/>
                      </a:rPr>
                      <m:t>𝑼𝑷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 smtClean="0"/>
                  <a:t>наибольшее положительное число.</a:t>
                </a:r>
              </a:p>
              <a:p>
                <a:r>
                  <a:rPr lang="ru-RU" dirty="0" smtClean="0"/>
                  <a:t>(в данном случае: на сколько  другие </a:t>
                </a:r>
                <a:r>
                  <a:rPr lang="ru-RU" dirty="0"/>
                  <a:t>по </a:t>
                </a:r>
                <a:r>
                  <a:rPr lang="ru-RU" dirty="0" err="1"/>
                  <a:t>максимому</a:t>
                </a:r>
                <a:r>
                  <a:rPr lang="ru-RU" dirty="0"/>
                  <a:t> </a:t>
                </a:r>
                <a:r>
                  <a:rPr lang="ru-RU" dirty="0" smtClean="0"/>
                  <a:t>доминируют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Тогда альтернативу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 smtClean="0"/>
                  <a:t> не доминируют другие альтернативы с функцией принадлежности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ru-RU" b="1" i="1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ru-RU" b="1" i="1" smtClean="0">
                          <a:latin typeface="Cambria Math"/>
                        </a:rPr>
                        <m:t>=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𝟒</m:t>
                      </m:r>
                      <m:r>
                        <a:rPr lang="ru-RU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089" y="3641954"/>
                <a:ext cx="5292080" cy="1805494"/>
              </a:xfrm>
              <a:prstGeom prst="rect">
                <a:avLst/>
              </a:prstGeom>
              <a:blipFill rotWithShape="1">
                <a:blip r:embed="rId5"/>
                <a:stretch>
                  <a:fillRect l="-922" t="-1684" b="-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95536" y="2564904"/>
                <a:ext cx="8103986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1" i="1" smtClean="0">
                              <a:latin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  <m:sup>
                          <m:r>
                            <a:rPr lang="ru-RU" b="1" i="1" smtClean="0">
                              <a:latin typeface="Cambria Math"/>
                            </a:rPr>
                            <m:t>нд</m:t>
                          </m:r>
                        </m:sup>
                      </m:sSubSup>
                      <m:d>
                        <m:d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𝐒𝐔𝐏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]==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𝑺𝑼𝑷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;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]=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ru-RU" b="1" i="1" smtClean="0">
                          <a:latin typeface="Cambria Math"/>
                        </a:rPr>
                        <m:t>𝟎</m:t>
                      </m:r>
                      <m:r>
                        <a:rPr lang="ru-RU" b="1" i="1" smtClean="0">
                          <a:latin typeface="Cambria Math"/>
                        </a:rPr>
                        <m:t>,</m:t>
                      </m:r>
                      <m:r>
                        <a:rPr lang="ru-RU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103986" cy="781817"/>
              </a:xfrm>
              <a:prstGeom prst="rect">
                <a:avLst/>
              </a:prstGeom>
              <a:blipFill rotWithShape="1">
                <a:blip r:embed="rId6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21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заключении хочется пожелать всем Вам правильно принимать решения по достижению намеченных целей. Прежде чем спонтанно и интуитивно принимать Вами жизненно важные решения, вспомните, что выбор делается </a:t>
            </a:r>
          </a:p>
          <a:p>
            <a:pPr marL="342900" indent="-342900">
              <a:buAutoNum type="arabicParenR"/>
            </a:pPr>
            <a:r>
              <a:rPr lang="ru-RU" dirty="0" smtClean="0"/>
              <a:t>из множества Вами сгенерированных альтернативных решений (они во многом зависят от имеющихся ресурсов, возможностей), 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 сгенерированным Вами критериям (показателям достижения цели) и их приоритетов,</a:t>
            </a:r>
          </a:p>
          <a:p>
            <a:pPr marL="342900" indent="-342900">
              <a:buAutoNum type="arabicParenR"/>
            </a:pPr>
            <a:r>
              <a:rPr lang="ru-RU" dirty="0"/>
              <a:t>с</a:t>
            </a:r>
            <a:r>
              <a:rPr lang="ru-RU" dirty="0" smtClean="0"/>
              <a:t>  учетом возможных состояний внешней среды, которые Вы же должны предвидеть.  </a:t>
            </a:r>
          </a:p>
          <a:p>
            <a:pPr marL="342900" indent="-342900">
              <a:buAutoNum type="arabicParenR"/>
            </a:pPr>
            <a:endParaRPr lang="ru-RU" dirty="0"/>
          </a:p>
          <a:p>
            <a:pPr algn="ctr"/>
            <a:r>
              <a:rPr lang="ru-RU" sz="4000" dirty="0" smtClean="0"/>
              <a:t>Успехов в учёбе и труде!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2297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Заголовок 1"/>
          <p:cNvSpPr>
            <a:spLocks noGrp="1"/>
          </p:cNvSpPr>
          <p:nvPr>
            <p:ph type="title"/>
          </p:nvPr>
        </p:nvSpPr>
        <p:spPr>
          <a:xfrm>
            <a:off x="1074738" y="2643188"/>
            <a:ext cx="6994525" cy="1071562"/>
          </a:xfrm>
        </p:spPr>
        <p:txBody>
          <a:bodyPr/>
          <a:lstStyle/>
          <a:p>
            <a:pPr eaLnBrk="1" hangingPunct="1"/>
            <a:r>
              <a:rPr lang="ru-RU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7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1263" cy="106997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Задачи </a:t>
            </a:r>
            <a:r>
              <a:rPr lang="ru-RU" dirty="0" err="1" smtClean="0"/>
              <a:t>вебинара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0722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9144000" cy="511256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b="1" dirty="0" smtClean="0"/>
              <a:t>Основными</a:t>
            </a:r>
            <a:r>
              <a:rPr lang="ru-RU" dirty="0" smtClean="0"/>
              <a:t> </a:t>
            </a:r>
            <a:r>
              <a:rPr lang="ru-RU" b="1" dirty="0" smtClean="0"/>
              <a:t>задачами </a:t>
            </a:r>
            <a:r>
              <a:rPr lang="ru-RU" b="1" dirty="0" err="1" smtClean="0"/>
              <a:t>вебинара</a:t>
            </a:r>
            <a:r>
              <a:rPr lang="ru-RU" b="1" dirty="0" smtClean="0"/>
              <a:t> являются</a:t>
            </a:r>
            <a:endParaRPr lang="ru-RU" dirty="0" smtClean="0"/>
          </a:p>
          <a:p>
            <a:pPr marL="0" indent="0">
              <a:buNone/>
            </a:pPr>
            <a:r>
              <a:rPr lang="ru-RU" sz="2800" dirty="0" smtClean="0"/>
              <a:t>приобретение практических умений и навыков решения одно </a:t>
            </a:r>
            <a:r>
              <a:rPr lang="ru-RU" sz="2800" dirty="0"/>
              <a:t>и многокритериальных задач в условиях определенности состояний внешней среды при </a:t>
            </a:r>
            <a:r>
              <a:rPr lang="ru-RU" sz="2800" dirty="0" smtClean="0"/>
              <a:t>размытом (нечетком) описании альтернативных решений</a:t>
            </a:r>
            <a:endParaRPr lang="ru-RU" sz="2800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663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344816" cy="1070992"/>
          </a:xfrm>
        </p:spPr>
        <p:txBody>
          <a:bodyPr/>
          <a:lstStyle/>
          <a:p>
            <a:r>
              <a:rPr lang="ru-RU" dirty="0">
                <a:effectLst/>
              </a:rPr>
              <a:t>Неопределенности описания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задач принятия решений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0" t="2126" r="-212" b="54025"/>
          <a:stretch>
            <a:fillRect/>
          </a:stretch>
        </p:blipFill>
        <p:spPr bwMode="auto">
          <a:xfrm>
            <a:off x="1736294" y="1484784"/>
            <a:ext cx="70445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5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97768"/>
            <a:ext cx="7992888" cy="1070992"/>
          </a:xfrm>
        </p:spPr>
        <p:txBody>
          <a:bodyPr/>
          <a:lstStyle/>
          <a:p>
            <a:r>
              <a:rPr lang="ru-RU" dirty="0">
                <a:effectLst/>
              </a:rPr>
              <a:t>Лингвистическая </a:t>
            </a:r>
            <a:r>
              <a:rPr lang="ru-RU" dirty="0" smtClean="0">
                <a:effectLst/>
              </a:rPr>
              <a:t>неопределенность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задач принятия решений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1898" y="1484784"/>
            <a:ext cx="4320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Лингвистическая неопределенность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258218"/>
            <a:ext cx="3600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Неопределенность значений слов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2276871"/>
            <a:ext cx="30963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Неопределенность смысла фраз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432621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Омонимия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3452439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Нечеткость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391980" y="3446507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Синтаксическая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3452439"/>
            <a:ext cx="2016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Семантическая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4077072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Например, коса — вид побережья, сельскохозяйственный инструмент, вид прически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4077072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</a:t>
            </a:r>
            <a:r>
              <a:rPr lang="ru-RU" dirty="0" smtClean="0"/>
              <a:t>, </a:t>
            </a:r>
            <a:r>
              <a:rPr lang="ru-RU" dirty="0"/>
              <a:t>пожилые люди: Иванов, 65 лет; Петров, 77 лет и т.д.</a:t>
            </a: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4082777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Пример: </a:t>
            </a:r>
            <a:r>
              <a:rPr lang="ru-RU" dirty="0"/>
              <a:t>«казнить, нельзя помиловать» — «казнить нельзя, помиловать»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12260" y="4077071"/>
            <a:ext cx="1872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Пример: </a:t>
            </a:r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/>
              <a:t>встретил ее на поляне с </a:t>
            </a:r>
            <a:r>
              <a:rPr lang="ru-RU" i="1" dirty="0"/>
              <a:t>цветами</a:t>
            </a:r>
            <a:r>
              <a:rPr lang="ru-RU" dirty="0"/>
              <a:t>» — «он встретил ее на (</a:t>
            </a:r>
            <a:r>
              <a:rPr lang="ru-RU" i="1" dirty="0"/>
              <a:t>поляне с цветами</a:t>
            </a:r>
            <a:r>
              <a:rPr lang="ru-RU" dirty="0"/>
              <a:t>)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996952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771800" y="2996952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580112" y="2996952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7236296" y="2983049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419872" y="1854116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700911" y="1854116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Расплывчатое описание объектов множества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484784"/>
                <a:ext cx="8784976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Например, по ряду признаков легковые автомобили «Волга», «Запорожец», «Москвич», «Жигули» попали в </a:t>
                </a:r>
                <a:r>
                  <a:rPr lang="ru-RU" b="1" dirty="0" smtClean="0"/>
                  <a:t>класс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хороших автомобилей</a:t>
                </a:r>
                <a:r>
                  <a:rPr lang="ru-RU" dirty="0" smtClean="0"/>
                  <a:t>. ЛПР своим взглядом может оценить их с точки зрения хорошего автомобиля, т.е. дать </a:t>
                </a:r>
                <a:r>
                  <a:rPr lang="ru-RU" b="1" dirty="0" smtClean="0"/>
                  <a:t>оценку принадлежности </a:t>
                </a:r>
                <a:r>
                  <a:rPr lang="ru-RU" dirty="0" smtClean="0"/>
                  <a:t>множества рассматриваемых </a:t>
                </a:r>
                <a:r>
                  <a:rPr lang="ru-RU" b="1" dirty="0" smtClean="0"/>
                  <a:t>автомобилей</a:t>
                </a:r>
                <a:r>
                  <a:rPr lang="ru-RU" dirty="0" smtClean="0"/>
                  <a:t> к данному классу.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ru-RU" dirty="0" smtClean="0"/>
                  <a:t>Пусть </a:t>
                </a:r>
                <a:r>
                  <a:rPr lang="en-US" b="1" i="1" dirty="0" smtClean="0"/>
                  <a:t>A – </a:t>
                </a:r>
                <a:r>
                  <a:rPr lang="ru-RU" b="1" i="1" dirty="0" smtClean="0"/>
                  <a:t>размытое, нечеткое понятие: хороший автомобиль.</a:t>
                </a:r>
              </a:p>
              <a:p>
                <a:r>
                  <a:rPr lang="en-US" b="1" i="1" dirty="0" smtClean="0"/>
                  <a:t>X – </a:t>
                </a:r>
                <a:r>
                  <a:rPr lang="ru-RU" b="1" i="1" dirty="0" smtClean="0"/>
                  <a:t>множество оцениваемых автомобилей (объектов)</a:t>
                </a:r>
              </a:p>
              <a:p>
                <a:endParaRPr lang="ru-RU" b="1" i="1" dirty="0" smtClean="0"/>
              </a:p>
              <a:p>
                <a:r>
                  <a:rPr lang="ru-RU" dirty="0" smtClean="0"/>
                  <a:t>Л</a:t>
                </a:r>
                <a:r>
                  <a:rPr lang="ru-RU" dirty="0"/>
                  <a:t>. Заде </a:t>
                </a:r>
                <a:r>
                  <a:rPr lang="ru-RU" dirty="0" smtClean="0"/>
                  <a:t>предложил </a:t>
                </a:r>
                <a:r>
                  <a:rPr lang="ru-RU" dirty="0"/>
                  <a:t>оценивать сравниваемые объекты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dirty="0"/>
                  <a:t>через функцию принадлежности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sz="2000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i="1" dirty="0" smtClean="0"/>
                  <a:t>  </a:t>
                </a:r>
                <a:r>
                  <a:rPr lang="ru-RU" dirty="0" smtClean="0"/>
                  <a:t>их </a:t>
                </a:r>
                <a:r>
                  <a:rPr lang="ru-RU" dirty="0"/>
                  <a:t>к классу (размытому, нечеткому множеству) </a:t>
                </a:r>
                <a:r>
                  <a:rPr lang="en-US" b="1" i="1" dirty="0" smtClean="0"/>
                  <a:t>A</a:t>
                </a:r>
                <a:r>
                  <a:rPr lang="ru-RU" dirty="0" smtClean="0"/>
                  <a:t>.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ru-RU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ru-RU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</m:sub>
                      </m:sSub>
                      <m:r>
                        <a:rPr lang="ru-RU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𝑿</m:t>
                      </m:r>
                      <m:r>
                        <a:rPr lang="en-US" b="1" i="1">
                          <a:latin typeface="Cambria Math"/>
                        </a:rPr>
                        <m:t>)≤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84784"/>
                <a:ext cx="8784976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625" t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5836" y="5083829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  <m:r>
                      <a:rPr lang="en-US" b="1" i="1" smtClean="0">
                        <a:latin typeface="Cambria Math"/>
                      </a:rPr>
                      <m:t>={〈</m:t>
                    </m:r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ru-RU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)/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〉}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ru-RU" b="1" i="0" dirty="0" smtClean="0">
                        <a:latin typeface="Cambria Math"/>
                      </a:rPr>
                      <m:t>     </m:t>
                    </m:r>
                    <m:r>
                      <a:rPr lang="en-US" b="1" i="1" dirty="0">
                        <a:latin typeface="Cambria Math"/>
                      </a:rPr>
                      <m:t>𝒙</m:t>
                    </m:r>
                    <m:r>
                      <a:rPr lang="en-US" b="1" i="1" dirty="0">
                        <a:latin typeface="Cambria Math"/>
                      </a:rPr>
                      <m:t>∈</m:t>
                    </m:r>
                    <m:r>
                      <a:rPr lang="en-US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5083829"/>
                <a:ext cx="28083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5626" y="5589240"/>
                <a:ext cx="6732748" cy="76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𝟗</m:t>
                            </m:r>
                          </m:num>
                          <m:den>
                            <m:r>
                              <a:rPr lang="ru-RU" sz="2800" b="1" i="1" smtClean="0">
                                <a:latin typeface="Cambria Math"/>
                              </a:rPr>
                              <m:t>Волга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800" b="1" dirty="0"/>
                  <a:t>,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2800" b="1" i="1" smtClean="0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ru-RU" sz="2800" b="1" i="1" smtClean="0">
                                <a:latin typeface="Cambria Math"/>
                              </a:rPr>
                              <m:t>Запорожец</m:t>
                            </m:r>
                          </m:den>
                        </m:f>
                      </m:e>
                    </m:d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𝟔</m:t>
                            </m:r>
                          </m:num>
                          <m:den>
                            <m:r>
                              <a:rPr lang="ru-RU" sz="2800" b="1" i="1" smtClean="0">
                                <a:latin typeface="Cambria Math"/>
                              </a:rPr>
                              <m:t>Москвич</m:t>
                            </m:r>
                          </m:den>
                        </m:f>
                      </m:e>
                    </m:d>
                    <m:r>
                      <a:rPr lang="ru-RU" sz="2800" b="1" i="1" smtClean="0">
                        <a:latin typeface="Cambria Math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2800" b="1" i="1" smtClean="0">
                                <a:latin typeface="Cambria Math"/>
                              </a:rPr>
                              <m:t>𝟖</m:t>
                            </m:r>
                          </m:num>
                          <m:den>
                            <m:r>
                              <a:rPr lang="ru-RU" sz="2800" b="1" i="1" smtClean="0">
                                <a:latin typeface="Cambria Math"/>
                              </a:rPr>
                              <m:t>Жигули</m:t>
                            </m:r>
                          </m:den>
                        </m:f>
                      </m:e>
                    </m:d>
                    <m:r>
                      <a:rPr lang="ru-RU" sz="2800" b="1" i="1" smtClean="0">
                        <a:latin typeface="Cambria Math"/>
                      </a:rPr>
                      <m:t>}</m:t>
                    </m:r>
                  </m:oMath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26" y="5589240"/>
                <a:ext cx="6732748" cy="768737"/>
              </a:xfrm>
              <a:prstGeom prst="rect">
                <a:avLst/>
              </a:prstGeom>
              <a:blipFill rotWithShape="1"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4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Операции над расплывчатыми </a:t>
            </a:r>
            <a:r>
              <a:rPr lang="ru-RU" dirty="0" smtClean="0">
                <a:effectLst/>
              </a:rPr>
              <a:t>множествами: пересечение (И)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</a:t>
            </a:r>
            <a:r>
              <a:rPr lang="ru-RU" b="1" i="1" dirty="0"/>
              <a:t>Пересечение</a:t>
            </a:r>
            <a:r>
              <a:rPr lang="ru-RU" dirty="0"/>
              <a:t> расплывчатых множеств </a:t>
            </a:r>
            <a:r>
              <a:rPr lang="ru-RU" i="1" dirty="0"/>
              <a:t>А</a:t>
            </a:r>
            <a:r>
              <a:rPr lang="ru-RU" dirty="0"/>
              <a:t> и </a:t>
            </a:r>
            <a:r>
              <a:rPr lang="ru-RU" i="1" dirty="0"/>
              <a:t>В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6" y="2420888"/>
            <a:ext cx="592422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386044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60775"/>
            <a:ext cx="3384376" cy="42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4509120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</a:t>
            </a:r>
            <a:r>
              <a:rPr lang="ru-RU" i="1" dirty="0"/>
              <a:t>А</a:t>
            </a:r>
            <a:r>
              <a:rPr lang="ru-RU" dirty="0"/>
              <a:t> — хорошие машины, </a:t>
            </a:r>
            <a:r>
              <a:rPr lang="ru-RU" i="1" dirty="0"/>
              <a:t>В </a:t>
            </a:r>
            <a:r>
              <a:rPr lang="ru-RU" dirty="0"/>
              <a:t>— дорогие, то  </a:t>
            </a:r>
            <a:r>
              <a:rPr lang="ru-RU" dirty="0" smtClean="0"/>
              <a:t>               — </a:t>
            </a:r>
            <a:r>
              <a:rPr lang="ru-RU" dirty="0"/>
              <a:t>хорошие </a:t>
            </a:r>
            <a:r>
              <a:rPr lang="ru-RU" sz="2400" b="1" dirty="0"/>
              <a:t>и</a:t>
            </a:r>
            <a:r>
              <a:rPr lang="ru-RU" dirty="0"/>
              <a:t> дорогие машины.</a:t>
            </a:r>
          </a:p>
          <a:p>
            <a:endParaRPr lang="ru-R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90" y="4587405"/>
            <a:ext cx="765042" cy="37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4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7768"/>
            <a:ext cx="7488832" cy="1070992"/>
          </a:xfrm>
        </p:spPr>
        <p:txBody>
          <a:bodyPr/>
          <a:lstStyle/>
          <a:p>
            <a:r>
              <a:rPr lang="ru-RU" dirty="0">
                <a:effectLst/>
              </a:rPr>
              <a:t>Операции над расплывчатыми </a:t>
            </a:r>
            <a:r>
              <a:rPr lang="ru-RU" dirty="0" smtClean="0">
                <a:effectLst/>
              </a:rPr>
              <a:t>множествами: объединение (ИЛИ)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</a:t>
            </a:r>
            <a:r>
              <a:rPr lang="ru-RU" b="1" i="1" dirty="0" smtClean="0"/>
              <a:t>Объединение</a:t>
            </a:r>
            <a:r>
              <a:rPr lang="ru-RU" dirty="0" smtClean="0"/>
              <a:t> </a:t>
            </a:r>
            <a:r>
              <a:rPr lang="ru-RU" dirty="0"/>
              <a:t>расплывчатых множеств </a:t>
            </a:r>
            <a:r>
              <a:rPr lang="ru-RU" i="1" dirty="0"/>
              <a:t>А</a:t>
            </a:r>
            <a:r>
              <a:rPr lang="ru-RU" dirty="0"/>
              <a:t> и </a:t>
            </a:r>
            <a:r>
              <a:rPr lang="ru-RU" i="1" dirty="0"/>
              <a:t>В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6" y="2420888"/>
            <a:ext cx="592422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4509120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</a:t>
            </a:r>
            <a:r>
              <a:rPr lang="ru-RU" i="1" dirty="0"/>
              <a:t>А</a:t>
            </a:r>
            <a:r>
              <a:rPr lang="ru-RU" dirty="0"/>
              <a:t> — хорошие машины, </a:t>
            </a:r>
            <a:r>
              <a:rPr lang="ru-RU" i="1" dirty="0"/>
              <a:t>В </a:t>
            </a:r>
            <a:r>
              <a:rPr lang="ru-RU" dirty="0"/>
              <a:t>— дорогие, то  </a:t>
            </a:r>
            <a:r>
              <a:rPr lang="ru-RU" dirty="0" smtClean="0"/>
              <a:t>               — </a:t>
            </a:r>
            <a:r>
              <a:rPr lang="ru-RU" dirty="0"/>
              <a:t>хорошие </a:t>
            </a:r>
            <a:r>
              <a:rPr lang="ru-RU" sz="2400" b="1" dirty="0" smtClean="0"/>
              <a:t>или</a:t>
            </a:r>
            <a:r>
              <a:rPr lang="ru-RU" dirty="0" smtClean="0"/>
              <a:t> </a:t>
            </a:r>
            <a:r>
              <a:rPr lang="ru-RU" dirty="0"/>
              <a:t>дорогие машины.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91" y="2996952"/>
            <a:ext cx="3901899" cy="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3573016"/>
            <a:ext cx="3597729" cy="4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9"/>
            <a:ext cx="774817" cy="3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89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7768"/>
            <a:ext cx="7488832" cy="1070992"/>
          </a:xfrm>
        </p:spPr>
        <p:txBody>
          <a:bodyPr/>
          <a:lstStyle/>
          <a:p>
            <a:r>
              <a:rPr lang="ru-RU" dirty="0">
                <a:effectLst/>
              </a:rPr>
              <a:t>Операции над расплывчатыми </a:t>
            </a:r>
            <a:r>
              <a:rPr lang="ru-RU" dirty="0" smtClean="0">
                <a:effectLst/>
              </a:rPr>
              <a:t>множествами: дополнение (НЕ)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1916832"/>
                <a:ext cx="6912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1. </a:t>
                </a:r>
                <a:r>
                  <a:rPr lang="ru-RU" b="1" i="1" dirty="0" smtClean="0"/>
                  <a:t>Дополнение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¬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ru-RU" sz="2800" dirty="0" smtClean="0"/>
                  <a:t>   </a:t>
                </a:r>
                <a:r>
                  <a:rPr lang="ru-RU" dirty="0" smtClean="0"/>
                  <a:t>к расплывчатому множеству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16832"/>
                <a:ext cx="691276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94" b="-1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4832285"/>
                <a:ext cx="7992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ru-RU" dirty="0"/>
                  <a:t> — хорошие машины</a:t>
                </a:r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  </m:t>
                    </m:r>
                    <m:r>
                      <a:rPr lang="en-US" sz="2800" i="1">
                        <a:latin typeface="Cambria Math"/>
                      </a:rPr>
                      <m:t>¬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ru-RU" dirty="0" smtClean="0"/>
                  <a:t>  — нехорошие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машины.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32285"/>
                <a:ext cx="7992888" cy="800219"/>
              </a:xfrm>
              <a:prstGeom prst="rect">
                <a:avLst/>
              </a:prstGeom>
              <a:blipFill rotWithShape="1">
                <a:blip r:embed="rId3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19672" y="3212976"/>
                <a:ext cx="4426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¬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={〈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)/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〉}</m:t>
                    </m:r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212976"/>
                <a:ext cx="4426423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99640" y="2348880"/>
                <a:ext cx="5408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={ 〈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)/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〉}</m:t>
                    </m:r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40" y="2348880"/>
                <a:ext cx="5408664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83666" y="4077072"/>
                <a:ext cx="3744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¬</m:t>
                          </m:r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66" y="4077072"/>
                <a:ext cx="374441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55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9263</TotalTime>
  <Words>4134</Words>
  <Application>Microsoft Office PowerPoint</Application>
  <PresentationFormat>Экран (4:3)</PresentationFormat>
  <Paragraphs>522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ТемаФДО2016</vt:lpstr>
      <vt:lpstr>Теория принятия решений</vt:lpstr>
      <vt:lpstr> Цель вебинара</vt:lpstr>
      <vt:lpstr> Задачи вебинара </vt:lpstr>
      <vt:lpstr>Неопределенности описания  задач принятия решений</vt:lpstr>
      <vt:lpstr>Лингвистическая неопределенность задач принятия решений</vt:lpstr>
      <vt:lpstr>Расплывчатое описание объектов множества</vt:lpstr>
      <vt:lpstr>Операции над расплывчатыми множествами: пересечение (И)</vt:lpstr>
      <vt:lpstr>Операции над расплывчатыми множествами: объединение (ИЛИ)</vt:lpstr>
      <vt:lpstr>Операции над расплывчатыми множествами: дополнение (НЕ)</vt:lpstr>
      <vt:lpstr>Пример</vt:lpstr>
      <vt:lpstr>Вопрос</vt:lpstr>
      <vt:lpstr>Ответ</vt:lpstr>
      <vt:lpstr>Нечеткое отношение предпочтений</vt:lpstr>
      <vt:lpstr>Нечеткое подмножество недоминируемых альтернатив</vt:lpstr>
      <vt:lpstr>Нечеткое подмножество недоминируемых альтернатив</vt:lpstr>
      <vt:lpstr>Принятие решений на основе нечеткого отношения предпочтений</vt:lpstr>
      <vt:lpstr>Пример ситуации</vt:lpstr>
      <vt:lpstr>Нечеткие отношения по критериям</vt:lpstr>
      <vt:lpstr>Пересечение нечетких множеств по критериям</vt:lpstr>
      <vt:lpstr>Свёртка нечетких множеств по критериям </vt:lpstr>
      <vt:lpstr>Нечеткое подмножество Q_1^нд недоминируемых альтернатив</vt:lpstr>
      <vt:lpstr>Нечеткое подмножество Q_2^нд недоминируемых альтернатив</vt:lpstr>
      <vt:lpstr>Результирующее множество Q_1^нд⋂Q_2^нд недоминируемых альтернатив</vt:lpstr>
      <vt:lpstr>Вопрос по нечеткому подмножеству недоминируемых альтернатив</vt:lpstr>
      <vt:lpstr>Ответ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tlp</cp:lastModifiedBy>
  <cp:revision>702</cp:revision>
  <dcterms:created xsi:type="dcterms:W3CDTF">2017-01-25T04:02:20Z</dcterms:created>
  <dcterms:modified xsi:type="dcterms:W3CDTF">2019-12-16T06:36:17Z</dcterms:modified>
</cp:coreProperties>
</file>