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4" r:id="rId3"/>
    <p:sldId id="405" r:id="rId4"/>
    <p:sldId id="406" r:id="rId5"/>
    <p:sldId id="391" r:id="rId6"/>
    <p:sldId id="400" r:id="rId7"/>
    <p:sldId id="395" r:id="rId8"/>
    <p:sldId id="408" r:id="rId9"/>
    <p:sldId id="397" r:id="rId10"/>
    <p:sldId id="40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8.png"/><Relationship Id="rId7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Text Box 5"/>
              <p:cNvSpPr txBox="1">
                <a:spLocks noChangeArrowheads="1"/>
              </p:cNvSpPr>
              <p:nvPr/>
            </p:nvSpPr>
            <p:spPr bwMode="auto">
              <a:xfrm>
                <a:off x="354721" y="620688"/>
                <a:ext cx="8280400" cy="1042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ru-RU" sz="2000" dirty="0" smtClean="0"/>
                  <a:t>Область допустимых решений задачи и вектор-градиент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u-RU" sz="2000" b="0" i="1" smtClean="0">
                            <a:latin typeface="Cambria Math"/>
                          </a:rPr>
                          <m:t>С</m:t>
                        </m:r>
                      </m:e>
                    </m:acc>
                  </m:oMath>
                </a14:m>
                <a:r>
                  <a:rPr lang="ru-RU" sz="2000" dirty="0" smtClean="0"/>
                  <a:t>  представлены </a:t>
                </a:r>
                <a:r>
                  <a:rPr lang="ru-RU" sz="2000" dirty="0"/>
                  <a:t>ниже на рисунке. </a:t>
                </a:r>
                <a:r>
                  <a:rPr lang="ru-RU" sz="2000" dirty="0" smtClean="0"/>
                  <a:t>Запишите математическую модель задачи.</a:t>
                </a:r>
                <a:endParaRPr lang="ru-RU" altLang="ru-RU" sz="2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133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1" y="620688"/>
                <a:ext cx="8280400" cy="1042914"/>
              </a:xfrm>
              <a:prstGeom prst="rect">
                <a:avLst/>
              </a:prstGeom>
              <a:blipFill rotWithShape="1">
                <a:blip r:embed="rId2"/>
                <a:stretch>
                  <a:fillRect l="-736" t="-2924" r="-883" b="-70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91839" y="2576988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>
            <a:off x="2056395" y="4559343"/>
            <a:ext cx="355365" cy="309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38188" y="3564338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endCxn id="29" idx="3"/>
          </p:cNvCxnSpPr>
          <p:nvPr/>
        </p:nvCxnSpPr>
        <p:spPr>
          <a:xfrm>
            <a:off x="800837" y="2461675"/>
            <a:ext cx="2511116" cy="3315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1645540" y="48999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93126" y="35643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971882" y="4149080"/>
            <a:ext cx="755504" cy="1419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5243" y="4374388"/>
                <a:ext cx="405302" cy="40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sz="2000" b="0" i="1">
                              <a:latin typeface="Cambria Math"/>
                            </a:rPr>
                            <m:t>С</m:t>
                          </m:r>
                        </m:e>
                      </m:acc>
                    </m:oMath>
                  </m:oMathPara>
                </a14:m>
                <a:endParaRPr lang="ru-RU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43" y="4374388"/>
                <a:ext cx="405302" cy="4008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357355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smtClean="0"/>
                  <a:t>максимуму 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0833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/>
                  <a:t>На фабрике эксплуатируются два типа ткацких станков, которые могут выпускать три вида тканей. Известны следующие данные о производственном процессе: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производительности станков по каждому виду ткани, м/ч;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себестоимость производства тканей, руб./м; фонды рабочего времени станков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/>
                  <a:t> ч; планируемый объем выпуска тканей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/>
                  <a:t> м.</a:t>
                </a:r>
              </a:p>
              <a:p>
                <a:r>
                  <a:rPr lang="ru-RU" sz="2000" dirty="0"/>
                  <a:t>Требуется распределить выпуск ткани по станкам с целью минимизации общей себестоимости производства ткани.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blipFill rotWithShape="1">
                <a:blip r:embed="rId2"/>
                <a:stretch>
                  <a:fillRect l="-742" t="-462" r="-945" b="-39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206529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5" t="-159" r="-2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205" t="-159" r="-1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5" t="-159" r="-205" b="-7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762521" y="6211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18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промежуточная симплекс-таблица задачи линейного программирования (решается на </a:t>
                </a:r>
                <a:r>
                  <a:rPr lang="en-US" sz="2000" dirty="0" smtClean="0"/>
                  <a:t>min)</a:t>
                </a:r>
                <a:r>
                  <a:rPr lang="ru-RU" sz="2000" dirty="0" smtClean="0"/>
                  <a:t>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дальше?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48672"/>
              </p:ext>
            </p:extLst>
          </p:nvPr>
        </p:nvGraphicFramePr>
        <p:xfrm>
          <a:off x="300105" y="1809750"/>
          <a:ext cx="8229600" cy="287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Базис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x</a:t>
                      </a:r>
                      <a:r>
                        <a:rPr lang="en-US" sz="2000" b="1" baseline="-25000" dirty="0" smtClean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4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-1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28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baseline="30000" dirty="0" smtClean="0">
                          <a:effectLst/>
                        </a:rPr>
                        <a:t>-</a:t>
                      </a:r>
                      <a:r>
                        <a:rPr lang="en-US" sz="2000" b="1" baseline="30000" dirty="0" smtClean="0">
                          <a:effectLst/>
                        </a:rPr>
                        <a:t>1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Укажите постановку двойственной ЗЛП, в которой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двойственные оценки ограничений исходной задачи.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49694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17" t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764262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08401"/>
                  </p:ext>
                </p:extLst>
              </p:nvPr>
            </p:nvGraphicFramePr>
            <p:xfrm>
              <a:off x="467544" y="1449705"/>
              <a:ext cx="7920879" cy="1907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440"/>
                    <a:gridCol w="830414"/>
                    <a:gridCol w="1277561"/>
                    <a:gridCol w="894293"/>
                    <a:gridCol w="894293"/>
                    <a:gridCol w="894293"/>
                    <a:gridCol w="814445"/>
                    <a:gridCol w="974140"/>
                  </a:tblGrid>
                  <a:tr h="8069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Итерация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Базис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Значение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88356" t="-758" r="-40274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85034" t="-758" r="-3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585034" t="-758" r="-200000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757143" t="-758" r="-121053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600" b="1" dirty="0" err="1" smtClean="0">
                              <a:effectLst/>
                            </a:rPr>
                            <a:t>Zmin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678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218033" r="-69411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323333" r="-69411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-</a:t>
                          </a:r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  <a:tr h="36678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2500" t="-423333" r="-69411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0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1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2</a:t>
                          </a:r>
                          <a:endParaRPr lang="ru-RU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7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ru-RU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ru-RU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𝟏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7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ru-RU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7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7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ru-RU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7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7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7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7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700" b="1" dirty="0" smtClean="0">
                    <a:latin typeface="Arial" charset="0"/>
                    <a:cs typeface="Arial" charset="0"/>
                  </a:rPr>
                  <a:t>1</a:t>
                </a:r>
                <a:r>
                  <a:rPr lang="ru-RU" altLang="ru-RU" sz="17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7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0528" y="4123153"/>
                <a:ext cx="3419872" cy="21861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ru-RU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𝒎𝒂𝒙</m:t>
                      </m:r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−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−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≤−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2.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4120500"/>
                <a:ext cx="3310909" cy="21861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/>
              <p:cNvSpPr txBox="1">
                <a:spLocks noChangeArrowheads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𝒀</m:t>
                          </m:r>
                        </m:e>
                      </m:d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=−</m:t>
                      </m:r>
                      <m:r>
                        <a:rPr lang="ru-RU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𝟐</m:t>
                      </m:r>
                      <m:sSub>
                        <m:sSubPr>
                          <m:ctrlP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1" i="1"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ru-RU" altLang="ru-RU" sz="1800" b="1" dirty="0"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b="1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𝟐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e>
                    </m:d>
                  </m:oMath>
                </a14:m>
                <a:endParaRPr lang="ru-RU" altLang="ru-RU" sz="1800" b="1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sSub>
                        <m:sSubPr>
                          <m:ctrlP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ru-RU" sz="18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800" b="1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𝟏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𝟎</m:t>
                    </m:r>
                  </m:oMath>
                </a14:m>
                <a:endParaRPr lang="ru-RU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b="1" dirty="0">
                    <a:latin typeface="Arial" charset="0"/>
                    <a:cs typeface="Arial" charset="0"/>
                  </a:rPr>
                  <a:t>3</a:t>
                </a:r>
                <a:r>
                  <a:rPr lang="ru-RU" altLang="ru-RU" sz="1800" b="1" dirty="0" smtClean="0">
                    <a:latin typeface="Arial" charset="0"/>
                    <a:cs typeface="Arial" charset="0"/>
                  </a:rPr>
                  <a:t>.</a:t>
                </a: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b="1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563" y="4120501"/>
                <a:ext cx="3310909" cy="218616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3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47455" y="3573016"/>
                <a:ext cx="4536504" cy="1962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ru-RU" sz="2400" b="1" dirty="0" smtClean="0"/>
              </a:p>
              <a:p>
                <a:endParaRPr lang="en-US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deg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ru-RU" sz="2400" b="1" i="1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ru-RU" sz="2400" b="1" i="1" dirty="0" smtClean="0">
                  <a:latin typeface="Cambria Math"/>
                  <a:ea typeface="Cambria Math"/>
                </a:endParaRPr>
              </a:p>
              <a:p>
                <a:endParaRPr lang="ru-RU" sz="2400" b="1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3573016"/>
                <a:ext cx="4536504" cy="1962845"/>
              </a:xfrm>
              <a:prstGeom prst="rect">
                <a:avLst/>
              </a:prstGeom>
              <a:blipFill rotWithShape="1">
                <a:blip r:embed="rId2"/>
                <a:stretch>
                  <a:fillRect t="-1242" b="-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втором этапе определяется ….(продолжить)…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197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Табличным способом рассчитайте параметры сетевого графика 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80960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effectLst/>
                  </a:rPr>
                  <a:t>Табличным способом рассчитайте параметр сетевого графика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effectLst/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effectLst/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effectLst/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effectLst/>
                        <a:latin typeface="Cambria Math"/>
                      </a:rPr>
                      <m:t>𝟐</m:t>
                    </m:r>
                    <m:r>
                      <a:rPr lang="ru-RU" sz="2400" b="1" i="1" smtClean="0">
                        <a:effectLst/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effectLst/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ru-RU" sz="2400" b="1" dirty="0">
                  <a:effectLst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blipFill rotWithShape="1">
                <a:blip r:embed="rId2"/>
                <a:stretch>
                  <a:fillRect l="-1257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9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400" dirty="0"/>
                  <a:t> – количество людей, подвергающихся шумовым </a:t>
                </a:r>
                <a:r>
                  <a:rPr lang="ru-RU" sz="2400" dirty="0" smtClean="0"/>
                  <a:t>воздействиям. </a:t>
                </a:r>
              </a:p>
              <a:p>
                <a:r>
                  <a:rPr lang="ru-RU" sz="2400" dirty="0" smtClean="0"/>
                  <a:t>Оценки альтернатив по критериям приведены в таблице. Установите Мажоритарное отношение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между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b="1" dirty="0" smtClean="0"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и</a:t>
                </a:r>
                <a:r>
                  <a:rPr lang="ru-RU" sz="2400" b="1" dirty="0" smtClean="0"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b="1" dirty="0" smtClean="0">
                    <a:latin typeface="Times New Roman"/>
                    <a:ea typeface="Times New Roman"/>
                  </a:rPr>
                  <a:t> </a:t>
                </a:r>
                <a:r>
                  <a:rPr lang="ru-RU" sz="2400" b="1" dirty="0" smtClean="0">
                    <a:ea typeface="Times New Roman"/>
                  </a:rPr>
                  <a:t>(есть, нет)</a:t>
                </a:r>
                <a:endParaRPr lang="ru-RU" sz="2400" b="1" dirty="0"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0"/>
                <a:ext cx="91440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27" r="-1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464593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464593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417" t="-606" r="-180095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2000" t="-606" r="-117143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415" t="-606" b="-111515"/>
                          </a:stretch>
                        </a:blipFill>
                      </a:tcPr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01818" r="-30307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01818" r="-303077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501818" r="-303077" b="-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6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90"/>
                <a:ext cx="9144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400" dirty="0"/>
                  <a:t> – количество людей, подвергающихся шумовым </a:t>
                </a:r>
                <a:r>
                  <a:rPr lang="ru-RU" sz="2400" dirty="0" smtClean="0"/>
                  <a:t>воздействиям. </a:t>
                </a:r>
              </a:p>
              <a:p>
                <a:r>
                  <a:rPr lang="ru-RU" sz="2400" dirty="0" smtClean="0"/>
                  <a:t>Оценки альтернатив по критериям приведены в таблице. </a:t>
                </a:r>
                <a:r>
                  <a:rPr lang="ru-RU" sz="2400" dirty="0" smtClean="0"/>
                  <a:t>Определите методом идеальной точки лучшую альтернативу по ранговой шкале измерений</a:t>
                </a:r>
                <a:endParaRPr lang="ru-RU" sz="2400" b="1" dirty="0"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0"/>
                <a:ext cx="91440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026" r="-1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586577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180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586577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417" t="-606" r="-180095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2000" t="-606" r="-117143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415" t="-606" b="-111515"/>
                          </a:stretch>
                        </a:blipFill>
                      </a:tcPr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01818" r="-30307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01818" r="-303077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180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501818" r="-303077" b="-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</a:t>
            </a:r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760238"/>
                  </p:ext>
                </p:extLst>
              </p:nvPr>
            </p:nvGraphicFramePr>
            <p:xfrm>
              <a:off x="1259632" y="2564904"/>
              <a:ext cx="5760639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723"/>
                    <a:gridCol w="1055927"/>
                    <a:gridCol w="868818"/>
                    <a:gridCol w="1038803"/>
                    <a:gridCol w="944368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Альтернативы </a:t>
                          </a:r>
                          <a:r>
                            <a:rPr lang="en-US" b="1" i="1" dirty="0" smtClean="0"/>
                            <a:t>X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Ситуации</a:t>
                          </a:r>
                          <a:r>
                            <a:rPr lang="en-US" b="1" i="1" dirty="0" smtClean="0"/>
                            <a:t> E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6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5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760238"/>
                  </p:ext>
                </p:extLst>
              </p:nvPr>
            </p:nvGraphicFramePr>
            <p:xfrm>
              <a:off x="1259632" y="2564904"/>
              <a:ext cx="5760639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723"/>
                    <a:gridCol w="1055927"/>
                    <a:gridCol w="868818"/>
                    <a:gridCol w="1038803"/>
                    <a:gridCol w="944368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Альтернативы </a:t>
                          </a:r>
                          <a:r>
                            <a:rPr lang="en-US" b="1" i="1" dirty="0" smtClean="0"/>
                            <a:t>X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Ситуации</a:t>
                          </a:r>
                          <a:r>
                            <a:rPr lang="en-US" b="1" i="1" dirty="0" smtClean="0"/>
                            <a:t> E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301" t="-107042" r="-27052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4266" t="-107042" r="-22727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5294" t="-107042" r="-91176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0323" t="-107042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210000" r="-210855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6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305634" r="-210855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5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405634" r="-210855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затрат 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1, </a:t>
            </a:r>
            <a:r>
              <a:rPr lang="ru-RU" dirty="0" smtClean="0"/>
              <a:t>вопрос 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1990</TotalTime>
  <Words>1040</Words>
  <Application>Microsoft Office PowerPoint</Application>
  <PresentationFormat>Экран (4:3)</PresentationFormat>
  <Paragraphs>263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 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205</cp:revision>
  <dcterms:created xsi:type="dcterms:W3CDTF">2017-01-25T04:02:20Z</dcterms:created>
  <dcterms:modified xsi:type="dcterms:W3CDTF">2021-01-25T05:58:55Z</dcterms:modified>
</cp:coreProperties>
</file>