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403" r:id="rId2"/>
    <p:sldId id="385" r:id="rId3"/>
    <p:sldId id="389" r:id="rId4"/>
    <p:sldId id="386" r:id="rId5"/>
    <p:sldId id="390" r:id="rId6"/>
    <p:sldId id="391" r:id="rId7"/>
    <p:sldId id="395" r:id="rId8"/>
    <p:sldId id="396" r:id="rId9"/>
    <p:sldId id="397" r:id="rId10"/>
    <p:sldId id="402"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18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6281D-DA5E-4FFD-8282-E25003C98A9B}" type="datetimeFigureOut">
              <a:rPr lang="ru-RU" smtClean="0"/>
              <a:t>25.01.2021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87E60-1EAA-4FB4-BB34-63D39609B9DA}" type="slidenum">
              <a:rPr lang="ru-RU" smtClean="0"/>
              <a:t>‹#›</a:t>
            </a:fld>
            <a:endParaRPr lang="ru-RU"/>
          </a:p>
        </p:txBody>
      </p:sp>
    </p:spTree>
    <p:extLst>
      <p:ext uri="{BB962C8B-B14F-4D97-AF65-F5344CB8AC3E}">
        <p14:creationId xmlns:p14="http://schemas.microsoft.com/office/powerpoint/2010/main" val="3768597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021388"/>
            <a:ext cx="9144000" cy="836612"/>
          </a:xfrm>
          <a:prstGeom prst="rect">
            <a:avLst/>
          </a:prstGeom>
          <a:gradFill flip="none" rotWithShape="1">
            <a:lin ang="16200000" scaled="0"/>
            <a:tileRect/>
          </a:gradFill>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2138363"/>
            <a:ext cx="1871663"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Прямая соединительная линия 6"/>
          <p:cNvCxnSpPr/>
          <p:nvPr/>
        </p:nvCxnSpPr>
        <p:spPr>
          <a:xfrm>
            <a:off x="0" y="6021388"/>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8"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Documents and Settings\kia\Рабочий стол\Безимени-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8" y="338138"/>
            <a:ext cx="2266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ctrTitle"/>
          </p:nvPr>
        </p:nvSpPr>
        <p:spPr>
          <a:xfrm>
            <a:off x="2915816" y="1844824"/>
            <a:ext cx="5904656" cy="1584176"/>
          </a:xfrm>
        </p:spPr>
        <p:txBody>
          <a:bodyPr/>
          <a:lstStyle>
            <a:lvl1pPr algn="l">
              <a:defRPr sz="3800" b="1">
                <a:solidFill>
                  <a:srgbClr val="1F50A1"/>
                </a:solidFill>
              </a:defRPr>
            </a:lvl1pPr>
          </a:lstStyle>
          <a:p>
            <a:r>
              <a:rPr lang="ru-RU"/>
              <a:t>Образец заголовка</a:t>
            </a:r>
            <a:endParaRPr lang="ru-RU" dirty="0"/>
          </a:p>
        </p:txBody>
      </p:sp>
      <p:sp>
        <p:nvSpPr>
          <p:cNvPr id="3" name="Подзаголовок 2"/>
          <p:cNvSpPr>
            <a:spLocks noGrp="1"/>
          </p:cNvSpPr>
          <p:nvPr>
            <p:ph type="subTitle" idx="1"/>
          </p:nvPr>
        </p:nvSpPr>
        <p:spPr>
          <a:xfrm>
            <a:off x="2915816" y="3600599"/>
            <a:ext cx="5904656" cy="692497"/>
          </a:xfrm>
        </p:spPr>
        <p:txBody>
          <a:bodyPr/>
          <a:lstStyle>
            <a:lvl1pPr marL="0" indent="0" algn="l">
              <a:buNone/>
              <a:defRPr b="1" i="1">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32" name="Текст 31"/>
          <p:cNvSpPr>
            <a:spLocks noGrp="1"/>
          </p:cNvSpPr>
          <p:nvPr>
            <p:ph type="body" sz="quarter" idx="13"/>
          </p:nvPr>
        </p:nvSpPr>
        <p:spPr>
          <a:xfrm>
            <a:off x="4572000" y="4581525"/>
            <a:ext cx="4248472" cy="576263"/>
          </a:xfrm>
        </p:spPr>
        <p:txBody>
          <a:bodyPr/>
          <a:lstStyle>
            <a:lvl1pPr algn="r">
              <a:buFontTx/>
              <a:buNone/>
              <a:tabLst>
                <a:tab pos="3676650" algn="l"/>
              </a:tabLst>
              <a:defRPr sz="3000" b="1">
                <a:solidFill>
                  <a:srgbClr val="1F50A1"/>
                </a:solidFill>
              </a:defRPr>
            </a:lvl1pPr>
            <a:lvl2pPr>
              <a:buFontTx/>
              <a:buNone/>
              <a:defRPr/>
            </a:lvl2pPr>
            <a:lvl3pPr>
              <a:buFontTx/>
              <a:buNone/>
              <a:defRPr/>
            </a:lvl3pPr>
            <a:lvl4pPr>
              <a:buFontTx/>
              <a:buNone/>
              <a:defRPr/>
            </a:lvl4pPr>
            <a:lvl5pPr>
              <a:buFontTx/>
              <a:buNone/>
              <a:defRPr/>
            </a:lvl5pPr>
          </a:lstStyle>
          <a:p>
            <a:pPr lvl="0"/>
            <a:r>
              <a:rPr lang="ru-RU"/>
              <a:t>Образец текста</a:t>
            </a:r>
          </a:p>
        </p:txBody>
      </p:sp>
      <p:pic>
        <p:nvPicPr>
          <p:cNvPr id="14" name="Рисунок 13">
            <a:extLst>
              <a:ext uri="{FF2B5EF4-FFF2-40B4-BE49-F238E27FC236}">
                <a16:creationId xmlns="" xmlns:a16="http://schemas.microsoft.com/office/drawing/2014/main" id="{20730CF7-F40A-438E-8F22-589434FE3FC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868352" y="6165304"/>
            <a:ext cx="1426346" cy="536404"/>
          </a:xfrm>
          <a:prstGeom prst="rect">
            <a:avLst/>
          </a:prstGeom>
        </p:spPr>
      </p:pic>
    </p:spTree>
    <p:extLst>
      <p:ext uri="{BB962C8B-B14F-4D97-AF65-F5344CB8AC3E}">
        <p14:creationId xmlns:p14="http://schemas.microsoft.com/office/powerpoint/2010/main" val="401684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Пустой слайд_с объектом_без_низа">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11" descr="D:\tes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 descr="D:\tes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D:\test\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D:\test\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Содержимое 2"/>
          <p:cNvSpPr>
            <a:spLocks noGrp="1"/>
          </p:cNvSpPr>
          <p:nvPr>
            <p:ph idx="1"/>
          </p:nvPr>
        </p:nvSpPr>
        <p:spPr>
          <a:xfrm>
            <a:off x="457200" y="433822"/>
            <a:ext cx="8229600" cy="5852698"/>
          </a:xfrm>
        </p:spPr>
        <p:txBody>
          <a:bodyPr/>
          <a:lstStyle>
            <a:lvl1pPr marL="447675" indent="-447675">
              <a:spcBef>
                <a:spcPts val="0"/>
              </a:spcBef>
              <a:spcAft>
                <a:spcPts val="1200"/>
              </a:spcAft>
              <a:buFontTx/>
              <a:buBlip>
                <a:blip r:embed="rId7"/>
              </a:buBlip>
              <a:defRPr/>
            </a:lvl1pPr>
            <a:lvl2pPr marL="808038" indent="-350838">
              <a:spcBef>
                <a:spcPts val="0"/>
              </a:spcBef>
              <a:spcAft>
                <a:spcPts val="600"/>
              </a:spcAft>
              <a:buSzPct val="90000"/>
              <a:buFontTx/>
              <a:buBlip>
                <a:blip r:embed="rId8"/>
              </a:buBlip>
              <a:defRPr/>
            </a:lvl2pPr>
            <a:lvl3pPr marL="1254125" indent="-339725">
              <a:spcBef>
                <a:spcPts val="0"/>
              </a:spcBef>
              <a:spcAft>
                <a:spcPts val="600"/>
              </a:spcAft>
              <a:buSzPct val="90000"/>
              <a:buFontTx/>
              <a:buBlip>
                <a:blip r:embed="rId9"/>
              </a:buBlip>
              <a:defRPr/>
            </a:lvl3pPr>
            <a:lvl4pPr>
              <a:spcBef>
                <a:spcPts val="0"/>
              </a:spcBef>
              <a:spcAft>
                <a:spcPts val="600"/>
              </a:spcAft>
              <a:buSzPct val="85000"/>
              <a:buFontTx/>
              <a:buBlip>
                <a:blip r:embed="rId10"/>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204270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Пусто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Прямоугольник 1"/>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3"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4"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Прямая соединительная линия 4"/>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31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Объект с подписью">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9" name="Скругленный прямоугольник 8"/>
          <p:cNvSpPr/>
          <p:nvPr/>
        </p:nvSpPr>
        <p:spPr>
          <a:xfrm>
            <a:off x="468313" y="260350"/>
            <a:ext cx="3024187" cy="1081088"/>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pic>
        <p:nvPicPr>
          <p:cNvPr id="10"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Содержимое 2"/>
          <p:cNvSpPr>
            <a:spLocks noGrp="1"/>
          </p:cNvSpPr>
          <p:nvPr>
            <p:ph idx="1"/>
          </p:nvPr>
        </p:nvSpPr>
        <p:spPr>
          <a:xfrm>
            <a:off x="3575050" y="273050"/>
            <a:ext cx="5111750" cy="5853113"/>
          </a:xfrm>
        </p:spPr>
        <p:txBody>
          <a:bodyPr/>
          <a:lstStyle>
            <a:lvl1pPr>
              <a:buFontTx/>
              <a:buBlip>
                <a:blip r:embed="rId8"/>
              </a:buBlip>
              <a:defRPr sz="3200"/>
            </a:lvl1pPr>
            <a:lvl2pPr>
              <a:buSzPct val="90000"/>
              <a:buFontTx/>
              <a:buBlip>
                <a:blip r:embed="rId9"/>
              </a:buBlip>
              <a:defRPr sz="2800"/>
            </a:lvl2pPr>
            <a:lvl3pPr>
              <a:buSzPct val="90000"/>
              <a:buFontTx/>
              <a:buBlip>
                <a:blip r:embed="rId10"/>
              </a:buBlip>
              <a:defRPr sz="2400"/>
            </a:lvl3pPr>
            <a:lvl4pPr>
              <a:buSzPct val="90000"/>
              <a:buFontTx/>
              <a:buBlip>
                <a:blip r:embed="rId11"/>
              </a:buBlip>
              <a:defRPr sz="2000"/>
            </a:lvl4pPr>
            <a:lvl5pPr>
              <a:buSzPct val="80000"/>
              <a:buFontTx/>
              <a:buBlip>
                <a:blip r:embed="rId9"/>
              </a:buBlip>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Текст 3"/>
          <p:cNvSpPr>
            <a:spLocks noGrp="1"/>
          </p:cNvSpPr>
          <p:nvPr>
            <p:ph type="body" sz="half" idx="2"/>
          </p:nvPr>
        </p:nvSpPr>
        <p:spPr>
          <a:xfrm>
            <a:off x="457200" y="1435100"/>
            <a:ext cx="3008313" cy="46910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3" name="Текст 2"/>
          <p:cNvSpPr>
            <a:spLocks noGrp="1"/>
          </p:cNvSpPr>
          <p:nvPr>
            <p:ph type="body" idx="13"/>
          </p:nvPr>
        </p:nvSpPr>
        <p:spPr>
          <a:xfrm>
            <a:off x="539552" y="310976"/>
            <a:ext cx="2880320" cy="957783"/>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Tree>
    <p:extLst>
      <p:ext uri="{BB962C8B-B14F-4D97-AF65-F5344CB8AC3E}">
        <p14:creationId xmlns:p14="http://schemas.microsoft.com/office/powerpoint/2010/main" val="741396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1792288" y="4800600"/>
            <a:ext cx="5486400" cy="566738"/>
          </a:xfrm>
        </p:spPr>
        <p:txBody>
          <a:bodyPr anchor="b"/>
          <a:lstStyle>
            <a:lvl1pPr algn="l">
              <a:defRPr sz="2000" b="1">
                <a:solidFill>
                  <a:srgbClr val="1F50A1"/>
                </a:solidFill>
              </a:defRPr>
            </a:lvl1pPr>
          </a:lstStyle>
          <a:p>
            <a:r>
              <a:rPr lang="ru-RU"/>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b="1" i="1">
                <a:solidFill>
                  <a:schemeClr val="accent6">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3362687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и вертикальный текст">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8"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Прямая соединительная линия 10"/>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7"/>
          <p:cNvSpPr/>
          <p:nvPr/>
        </p:nvSpPr>
        <p:spPr bwMode="gray">
          <a:xfrm>
            <a:off x="0" y="0"/>
            <a:ext cx="9150350" cy="1281113"/>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1284 h 1862136"/>
              <a:gd name="connsiteX1" fmla="*/ 0 w 9153196"/>
              <a:gd name="connsiteY1" fmla="*/ 1862136 h 1862136"/>
              <a:gd name="connsiteX2" fmla="*/ 2980996 w 9153196"/>
              <a:gd name="connsiteY2" fmla="*/ 96012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106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739180 w 9153196"/>
              <a:gd name="connsiteY3" fmla="*/ 13167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12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1284 h 1862136"/>
              <a:gd name="connsiteX0" fmla="*/ 52 w 9153196"/>
              <a:gd name="connsiteY0" fmla="*/ 610884 h 1862136"/>
              <a:gd name="connsiteX1" fmla="*/ 0 w 9153196"/>
              <a:gd name="connsiteY1" fmla="*/ 1862136 h 1862136"/>
              <a:gd name="connsiteX2" fmla="*/ 2999284 w 9153196"/>
              <a:gd name="connsiteY2" fmla="*/ 1051560 h 1862136"/>
              <a:gd name="connsiteX3" fmla="*/ 6281980 w 9153196"/>
              <a:gd name="connsiteY3" fmla="*/ 1469136 h 1862136"/>
              <a:gd name="connsiteX4" fmla="*/ 9144052 w 9153196"/>
              <a:gd name="connsiteY4" fmla="*/ 1487424 h 1862136"/>
              <a:gd name="connsiteX5" fmla="*/ 9153196 w 9153196"/>
              <a:gd name="connsiteY5" fmla="*/ 0 h 1862136"/>
              <a:gd name="connsiteX6" fmla="*/ 52 w 9153196"/>
              <a:gd name="connsiteY6" fmla="*/ 610884 h 1862136"/>
              <a:gd name="connsiteX0" fmla="*/ 52 w 9153196"/>
              <a:gd name="connsiteY0" fmla="*/ 1284 h 1252536"/>
              <a:gd name="connsiteX1" fmla="*/ 0 w 9153196"/>
              <a:gd name="connsiteY1" fmla="*/ 1252536 h 1252536"/>
              <a:gd name="connsiteX2" fmla="*/ 2999284 w 9153196"/>
              <a:gd name="connsiteY2" fmla="*/ 441960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0108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6281980 w 9153196"/>
              <a:gd name="connsiteY3" fmla="*/ 859536 h 1252536"/>
              <a:gd name="connsiteX4" fmla="*/ 9144052 w 9153196"/>
              <a:gd name="connsiteY4" fmla="*/ 877824 h 1252536"/>
              <a:gd name="connsiteX5" fmla="*/ 9153196 w 9153196"/>
              <a:gd name="connsiteY5" fmla="*/ 0 h 1252536"/>
              <a:gd name="connsiteX6" fmla="*/ 52 w 9153196"/>
              <a:gd name="connsiteY6"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52536"/>
              <a:gd name="connsiteX1" fmla="*/ 0 w 9153196"/>
              <a:gd name="connsiteY1" fmla="*/ 1252536 h 1252536"/>
              <a:gd name="connsiteX2" fmla="*/ 3620429 w 9153196"/>
              <a:gd name="connsiteY2" fmla="*/ 483524 h 1252536"/>
              <a:gd name="connsiteX3" fmla="*/ 9144052 w 9153196"/>
              <a:gd name="connsiteY3" fmla="*/ 877824 h 1252536"/>
              <a:gd name="connsiteX4" fmla="*/ 9153196 w 9153196"/>
              <a:gd name="connsiteY4" fmla="*/ 0 h 1252536"/>
              <a:gd name="connsiteX5" fmla="*/ 52 w 9153196"/>
              <a:gd name="connsiteY5" fmla="*/ 1284 h 1252536"/>
              <a:gd name="connsiteX0" fmla="*/ 52 w 9153196"/>
              <a:gd name="connsiteY0" fmla="*/ 1284 h 1279374"/>
              <a:gd name="connsiteX1" fmla="*/ 0 w 9153196"/>
              <a:gd name="connsiteY1" fmla="*/ 1252536 h 1279374"/>
              <a:gd name="connsiteX2" fmla="*/ 3620429 w 9153196"/>
              <a:gd name="connsiteY2" fmla="*/ 483524 h 1279374"/>
              <a:gd name="connsiteX3" fmla="*/ 9144052 w 9153196"/>
              <a:gd name="connsiteY3" fmla="*/ 877824 h 1279374"/>
              <a:gd name="connsiteX4" fmla="*/ 9153196 w 9153196"/>
              <a:gd name="connsiteY4" fmla="*/ 0 h 1279374"/>
              <a:gd name="connsiteX5" fmla="*/ 52 w 9153196"/>
              <a:gd name="connsiteY5" fmla="*/ 1284 h 1279374"/>
              <a:gd name="connsiteX0" fmla="*/ 52 w 9150620"/>
              <a:gd name="connsiteY0" fmla="*/ 1284 h 1279374"/>
              <a:gd name="connsiteX1" fmla="*/ 0 w 9150620"/>
              <a:gd name="connsiteY1" fmla="*/ 1252536 h 1279374"/>
              <a:gd name="connsiteX2" fmla="*/ 3620429 w 9150620"/>
              <a:gd name="connsiteY2" fmla="*/ 48352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41211 w 9150620"/>
              <a:gd name="connsiteY2" fmla="*/ 459690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79374"/>
              <a:gd name="connsiteX1" fmla="*/ 0 w 9150620"/>
              <a:gd name="connsiteY1" fmla="*/ 1252536 h 1279374"/>
              <a:gd name="connsiteX2" fmla="*/ 3622738 w 9150620"/>
              <a:gd name="connsiteY2" fmla="*/ 425264 h 1279374"/>
              <a:gd name="connsiteX3" fmla="*/ 9144052 w 9150620"/>
              <a:gd name="connsiteY3" fmla="*/ 877824 h 1279374"/>
              <a:gd name="connsiteX4" fmla="*/ 9150620 w 9150620"/>
              <a:gd name="connsiteY4" fmla="*/ 0 h 1279374"/>
              <a:gd name="connsiteX5" fmla="*/ 52 w 9150620"/>
              <a:gd name="connsiteY5" fmla="*/ 1284 h 1279374"/>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252536"/>
              <a:gd name="connsiteX1" fmla="*/ 0 w 9150620"/>
              <a:gd name="connsiteY1" fmla="*/ 1252536 h 1252536"/>
              <a:gd name="connsiteX2" fmla="*/ 3622738 w 9150620"/>
              <a:gd name="connsiteY2" fmla="*/ 425264 h 1252536"/>
              <a:gd name="connsiteX3" fmla="*/ 9144052 w 9150620"/>
              <a:gd name="connsiteY3" fmla="*/ 877824 h 1252536"/>
              <a:gd name="connsiteX4" fmla="*/ 9150620 w 9150620"/>
              <a:gd name="connsiteY4" fmla="*/ 0 h 1252536"/>
              <a:gd name="connsiteX5" fmla="*/ 52 w 9150620"/>
              <a:gd name="connsiteY5" fmla="*/ 1284 h 1252536"/>
              <a:gd name="connsiteX0" fmla="*/ 52 w 9150620"/>
              <a:gd name="connsiteY0" fmla="*/ 1284 h 1340282"/>
              <a:gd name="connsiteX1" fmla="*/ 0 w 9150620"/>
              <a:gd name="connsiteY1" fmla="*/ 1252536 h 1340282"/>
              <a:gd name="connsiteX2" fmla="*/ 3622738 w 9150620"/>
              <a:gd name="connsiteY2" fmla="*/ 425264 h 1340282"/>
              <a:gd name="connsiteX3" fmla="*/ 9144052 w 9150620"/>
              <a:gd name="connsiteY3" fmla="*/ 877824 h 1340282"/>
              <a:gd name="connsiteX4" fmla="*/ 9150620 w 9150620"/>
              <a:gd name="connsiteY4" fmla="*/ 0 h 1340282"/>
              <a:gd name="connsiteX5" fmla="*/ 52 w 9150620"/>
              <a:gd name="connsiteY5" fmla="*/ 1284 h 1340282"/>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 name="connsiteX0" fmla="*/ 52 w 9150620"/>
              <a:gd name="connsiteY0" fmla="*/ 1284 h 1470041"/>
              <a:gd name="connsiteX1" fmla="*/ 0 w 9150620"/>
              <a:gd name="connsiteY1" fmla="*/ 1252536 h 1470041"/>
              <a:gd name="connsiteX2" fmla="*/ 3622738 w 9150620"/>
              <a:gd name="connsiteY2" fmla="*/ 425264 h 1470041"/>
              <a:gd name="connsiteX3" fmla="*/ 9144052 w 9150620"/>
              <a:gd name="connsiteY3" fmla="*/ 877824 h 1470041"/>
              <a:gd name="connsiteX4" fmla="*/ 9150620 w 9150620"/>
              <a:gd name="connsiteY4" fmla="*/ 0 h 1470041"/>
              <a:gd name="connsiteX5" fmla="*/ 52 w 9150620"/>
              <a:gd name="connsiteY5" fmla="*/ 1284 h 147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0620" h="1470041">
                <a:moveTo>
                  <a:pt x="52" y="1284"/>
                </a:moveTo>
                <a:cubicBezTo>
                  <a:pt x="35" y="491948"/>
                  <a:pt x="17" y="761872"/>
                  <a:pt x="0" y="1252536"/>
                </a:cubicBezTo>
                <a:cubicBezTo>
                  <a:pt x="304800" y="1097088"/>
                  <a:pt x="1803165" y="328826"/>
                  <a:pt x="3622738" y="425264"/>
                </a:cubicBezTo>
                <a:cubicBezTo>
                  <a:pt x="5442311" y="521702"/>
                  <a:pt x="6970396" y="1470041"/>
                  <a:pt x="9144052" y="877824"/>
                </a:cubicBezTo>
                <a:cubicBezTo>
                  <a:pt x="9146241" y="585216"/>
                  <a:pt x="9148431" y="292608"/>
                  <a:pt x="9150620" y="0"/>
                </a:cubicBezTo>
                <a:lnTo>
                  <a:pt x="52" y="1284"/>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Freeform 8"/>
          <p:cNvSpPr/>
          <p:nvPr/>
        </p:nvSpPr>
        <p:spPr bwMode="invGray">
          <a:xfrm>
            <a:off x="0" y="-1588"/>
            <a:ext cx="9144000" cy="1093788"/>
          </a:xfrm>
          <a:custGeom>
            <a:avLst/>
            <a:gdLst>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630680"/>
              <a:gd name="connsiteX1" fmla="*/ 18288 w 9153144"/>
              <a:gd name="connsiteY1" fmla="*/ 1472184 h 1630680"/>
              <a:gd name="connsiteX2" fmla="*/ 2980944 w 9153144"/>
              <a:gd name="connsiteY2" fmla="*/ 960120 h 1630680"/>
              <a:gd name="connsiteX3" fmla="*/ 7114032 w 9153144"/>
              <a:gd name="connsiteY3" fmla="*/ 1353312 h 1630680"/>
              <a:gd name="connsiteX4" fmla="*/ 9144000 w 9153144"/>
              <a:gd name="connsiteY4" fmla="*/ 1106424 h 1630680"/>
              <a:gd name="connsiteX5" fmla="*/ 9153144 w 9153144"/>
              <a:gd name="connsiteY5" fmla="*/ 0 h 1630680"/>
              <a:gd name="connsiteX6" fmla="*/ 0 w 9153144"/>
              <a:gd name="connsiteY6" fmla="*/ 9144 h 1630680"/>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7114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3032 w 9153144"/>
              <a:gd name="connsiteY3" fmla="*/ 1353312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0 w 9153144"/>
              <a:gd name="connsiteY0" fmla="*/ 9144 h 1472184"/>
              <a:gd name="connsiteX1" fmla="*/ 18288 w 9153144"/>
              <a:gd name="connsiteY1" fmla="*/ 1472184 h 1472184"/>
              <a:gd name="connsiteX2" fmla="*/ 2980944 w 9153144"/>
              <a:gd name="connsiteY2" fmla="*/ 960120 h 1472184"/>
              <a:gd name="connsiteX3" fmla="*/ 6739128 w 9153144"/>
              <a:gd name="connsiteY3" fmla="*/ 1316736 h 1472184"/>
              <a:gd name="connsiteX4" fmla="*/ 9144000 w 9153144"/>
              <a:gd name="connsiteY4" fmla="*/ 1106424 h 1472184"/>
              <a:gd name="connsiteX5" fmla="*/ 9153144 w 9153144"/>
              <a:gd name="connsiteY5" fmla="*/ 0 h 1472184"/>
              <a:gd name="connsiteX6" fmla="*/ 0 w 9153144"/>
              <a:gd name="connsiteY6" fmla="*/ 9144 h 1472184"/>
              <a:gd name="connsiteX0" fmla="*/ 52 w 9153196"/>
              <a:gd name="connsiteY0" fmla="*/ 914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9144 h 1481136"/>
              <a:gd name="connsiteX0" fmla="*/ 52 w 9153196"/>
              <a:gd name="connsiteY0" fmla="*/ 1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1284 h 1481136"/>
              <a:gd name="connsiteX0" fmla="*/ 52 w 9153196"/>
              <a:gd name="connsiteY0" fmla="*/ 763284 h 1481136"/>
              <a:gd name="connsiteX1" fmla="*/ 0 w 9153196"/>
              <a:gd name="connsiteY1" fmla="*/ 1481136 h 1481136"/>
              <a:gd name="connsiteX2" fmla="*/ 2980996 w 9153196"/>
              <a:gd name="connsiteY2" fmla="*/ 960120 h 1481136"/>
              <a:gd name="connsiteX3" fmla="*/ 6739180 w 9153196"/>
              <a:gd name="connsiteY3" fmla="*/ 1316736 h 1481136"/>
              <a:gd name="connsiteX4" fmla="*/ 9144052 w 9153196"/>
              <a:gd name="connsiteY4" fmla="*/ 1106424 h 1481136"/>
              <a:gd name="connsiteX5" fmla="*/ 9153196 w 9153196"/>
              <a:gd name="connsiteY5" fmla="*/ 0 h 1481136"/>
              <a:gd name="connsiteX6" fmla="*/ 52 w 9153196"/>
              <a:gd name="connsiteY6" fmla="*/ 763284 h 1481136"/>
              <a:gd name="connsiteX0" fmla="*/ 52 w 9153196"/>
              <a:gd name="connsiteY0" fmla="*/ 1284 h 719136"/>
              <a:gd name="connsiteX1" fmla="*/ 0 w 9153196"/>
              <a:gd name="connsiteY1" fmla="*/ 719136 h 719136"/>
              <a:gd name="connsiteX2" fmla="*/ 2980996 w 9153196"/>
              <a:gd name="connsiteY2" fmla="*/ 198120 h 719136"/>
              <a:gd name="connsiteX3" fmla="*/ 6739180 w 9153196"/>
              <a:gd name="connsiteY3" fmla="*/ 554736 h 719136"/>
              <a:gd name="connsiteX4" fmla="*/ 9144052 w 9153196"/>
              <a:gd name="connsiteY4" fmla="*/ 344424 h 719136"/>
              <a:gd name="connsiteX5" fmla="*/ 9153196 w 9153196"/>
              <a:gd name="connsiteY5" fmla="*/ 0 h 719136"/>
              <a:gd name="connsiteX6" fmla="*/ 52 w 9153196"/>
              <a:gd name="connsiteY6" fmla="*/ 1284 h 719136"/>
              <a:gd name="connsiteX0" fmla="*/ 17 w 9162305"/>
              <a:gd name="connsiteY0" fmla="*/ 0 h 775764"/>
              <a:gd name="connsiteX1" fmla="*/ 9109 w 9162305"/>
              <a:gd name="connsiteY1" fmla="*/ 775764 h 775764"/>
              <a:gd name="connsiteX2" fmla="*/ 2990105 w 9162305"/>
              <a:gd name="connsiteY2" fmla="*/ 254748 h 775764"/>
              <a:gd name="connsiteX3" fmla="*/ 6748289 w 9162305"/>
              <a:gd name="connsiteY3" fmla="*/ 611364 h 775764"/>
              <a:gd name="connsiteX4" fmla="*/ 9153161 w 9162305"/>
              <a:gd name="connsiteY4" fmla="*/ 401052 h 775764"/>
              <a:gd name="connsiteX5" fmla="*/ 9162305 w 9162305"/>
              <a:gd name="connsiteY5" fmla="*/ 56628 h 775764"/>
              <a:gd name="connsiteX6" fmla="*/ 17 w 9162305"/>
              <a:gd name="connsiteY6" fmla="*/ 0 h 775764"/>
              <a:gd name="connsiteX0" fmla="*/ 17 w 9162305"/>
              <a:gd name="connsiteY0" fmla="*/ 0 h 821484"/>
              <a:gd name="connsiteX1" fmla="*/ 9109 w 9162305"/>
              <a:gd name="connsiteY1" fmla="*/ 821484 h 821484"/>
              <a:gd name="connsiteX2" fmla="*/ 2990105 w 9162305"/>
              <a:gd name="connsiteY2" fmla="*/ 300468 h 821484"/>
              <a:gd name="connsiteX3" fmla="*/ 6748289 w 9162305"/>
              <a:gd name="connsiteY3" fmla="*/ 657084 h 821484"/>
              <a:gd name="connsiteX4" fmla="*/ 9153161 w 9162305"/>
              <a:gd name="connsiteY4" fmla="*/ 446772 h 821484"/>
              <a:gd name="connsiteX5" fmla="*/ 9162305 w 9162305"/>
              <a:gd name="connsiteY5" fmla="*/ 102348 h 821484"/>
              <a:gd name="connsiteX6" fmla="*/ 17 w 9162305"/>
              <a:gd name="connsiteY6" fmla="*/ 0 h 821484"/>
              <a:gd name="connsiteX0" fmla="*/ 17 w 9162305"/>
              <a:gd name="connsiteY0" fmla="*/ 0 h 848916"/>
              <a:gd name="connsiteX1" fmla="*/ 9109 w 9162305"/>
              <a:gd name="connsiteY1" fmla="*/ 848916 h 848916"/>
              <a:gd name="connsiteX2" fmla="*/ 2990105 w 9162305"/>
              <a:gd name="connsiteY2" fmla="*/ 327900 h 848916"/>
              <a:gd name="connsiteX3" fmla="*/ 6748289 w 9162305"/>
              <a:gd name="connsiteY3" fmla="*/ 684516 h 848916"/>
              <a:gd name="connsiteX4" fmla="*/ 9153161 w 9162305"/>
              <a:gd name="connsiteY4" fmla="*/ 474204 h 848916"/>
              <a:gd name="connsiteX5" fmla="*/ 9162305 w 9162305"/>
              <a:gd name="connsiteY5" fmla="*/ 129780 h 848916"/>
              <a:gd name="connsiteX6" fmla="*/ 17 w 9162305"/>
              <a:gd name="connsiteY6" fmla="*/ 0 h 848916"/>
              <a:gd name="connsiteX0" fmla="*/ 17 w 9171449"/>
              <a:gd name="connsiteY0" fmla="*/ 0 h 864156"/>
              <a:gd name="connsiteX1" fmla="*/ 18253 w 9171449"/>
              <a:gd name="connsiteY1" fmla="*/ 864156 h 864156"/>
              <a:gd name="connsiteX2" fmla="*/ 2999249 w 9171449"/>
              <a:gd name="connsiteY2" fmla="*/ 343140 h 864156"/>
              <a:gd name="connsiteX3" fmla="*/ 6757433 w 9171449"/>
              <a:gd name="connsiteY3" fmla="*/ 699756 h 864156"/>
              <a:gd name="connsiteX4" fmla="*/ 9162305 w 9171449"/>
              <a:gd name="connsiteY4" fmla="*/ 489444 h 864156"/>
              <a:gd name="connsiteX5" fmla="*/ 9171449 w 9171449"/>
              <a:gd name="connsiteY5" fmla="*/ 145020 h 864156"/>
              <a:gd name="connsiteX6" fmla="*/ 17 w 9171449"/>
              <a:gd name="connsiteY6" fmla="*/ 0 h 864156"/>
              <a:gd name="connsiteX0" fmla="*/ 17 w 9189737"/>
              <a:gd name="connsiteY0" fmla="*/ 0 h 952548"/>
              <a:gd name="connsiteX1" fmla="*/ 36541 w 9189737"/>
              <a:gd name="connsiteY1" fmla="*/ 952548 h 952548"/>
              <a:gd name="connsiteX2" fmla="*/ 3017537 w 9189737"/>
              <a:gd name="connsiteY2" fmla="*/ 431532 h 952548"/>
              <a:gd name="connsiteX3" fmla="*/ 6775721 w 9189737"/>
              <a:gd name="connsiteY3" fmla="*/ 788148 h 952548"/>
              <a:gd name="connsiteX4" fmla="*/ 9180593 w 9189737"/>
              <a:gd name="connsiteY4" fmla="*/ 577836 h 952548"/>
              <a:gd name="connsiteX5" fmla="*/ 9189737 w 9189737"/>
              <a:gd name="connsiteY5" fmla="*/ 233412 h 952548"/>
              <a:gd name="connsiteX6" fmla="*/ 17 w 9189737"/>
              <a:gd name="connsiteY6" fmla="*/ 0 h 952548"/>
              <a:gd name="connsiteX0" fmla="*/ 17 w 9171449"/>
              <a:gd name="connsiteY0" fmla="*/ 0 h 909876"/>
              <a:gd name="connsiteX1" fmla="*/ 18253 w 9171449"/>
              <a:gd name="connsiteY1" fmla="*/ 909876 h 909876"/>
              <a:gd name="connsiteX2" fmla="*/ 2999249 w 9171449"/>
              <a:gd name="connsiteY2" fmla="*/ 388860 h 909876"/>
              <a:gd name="connsiteX3" fmla="*/ 6757433 w 9171449"/>
              <a:gd name="connsiteY3" fmla="*/ 745476 h 909876"/>
              <a:gd name="connsiteX4" fmla="*/ 9162305 w 9171449"/>
              <a:gd name="connsiteY4" fmla="*/ 535164 h 909876"/>
              <a:gd name="connsiteX5" fmla="*/ 9171449 w 9171449"/>
              <a:gd name="connsiteY5" fmla="*/ 190740 h 909876"/>
              <a:gd name="connsiteX6" fmla="*/ 17 w 9171449"/>
              <a:gd name="connsiteY6" fmla="*/ 0 h 909876"/>
              <a:gd name="connsiteX0" fmla="*/ 17 w 9180593"/>
              <a:gd name="connsiteY0" fmla="*/ 13476 h 923352"/>
              <a:gd name="connsiteX1" fmla="*/ 18253 w 9180593"/>
              <a:gd name="connsiteY1" fmla="*/ 923352 h 923352"/>
              <a:gd name="connsiteX2" fmla="*/ 2999249 w 9180593"/>
              <a:gd name="connsiteY2" fmla="*/ 402336 h 923352"/>
              <a:gd name="connsiteX3" fmla="*/ 6757433 w 9180593"/>
              <a:gd name="connsiteY3" fmla="*/ 758952 h 923352"/>
              <a:gd name="connsiteX4" fmla="*/ 9162305 w 9180593"/>
              <a:gd name="connsiteY4" fmla="*/ 548640 h 923352"/>
              <a:gd name="connsiteX5" fmla="*/ 9180593 w 9180593"/>
              <a:gd name="connsiteY5" fmla="*/ 0 h 923352"/>
              <a:gd name="connsiteX6" fmla="*/ 17 w 9180593"/>
              <a:gd name="connsiteY6" fmla="*/ 13476 h 923352"/>
              <a:gd name="connsiteX0" fmla="*/ 17 w 9189737"/>
              <a:gd name="connsiteY0" fmla="*/ 0 h 909876"/>
              <a:gd name="connsiteX1" fmla="*/ 18253 w 9189737"/>
              <a:gd name="connsiteY1" fmla="*/ 909876 h 909876"/>
              <a:gd name="connsiteX2" fmla="*/ 2999249 w 9189737"/>
              <a:gd name="connsiteY2" fmla="*/ 388860 h 909876"/>
              <a:gd name="connsiteX3" fmla="*/ 6757433 w 9189737"/>
              <a:gd name="connsiteY3" fmla="*/ 745476 h 909876"/>
              <a:gd name="connsiteX4" fmla="*/ 9162305 w 9189737"/>
              <a:gd name="connsiteY4" fmla="*/ 535164 h 909876"/>
              <a:gd name="connsiteX5" fmla="*/ 9189737 w 9189737"/>
              <a:gd name="connsiteY5" fmla="*/ 10908 h 909876"/>
              <a:gd name="connsiteX6" fmla="*/ 17 w 9189737"/>
              <a:gd name="connsiteY6" fmla="*/ 0 h 909876"/>
              <a:gd name="connsiteX0" fmla="*/ 0 w 9189720"/>
              <a:gd name="connsiteY0" fmla="*/ 0 h 909876"/>
              <a:gd name="connsiteX1" fmla="*/ 18236 w 9189720"/>
              <a:gd name="connsiteY1" fmla="*/ 909876 h 909876"/>
              <a:gd name="connsiteX2" fmla="*/ 2999232 w 9189720"/>
              <a:gd name="connsiteY2" fmla="*/ 388860 h 909876"/>
              <a:gd name="connsiteX3" fmla="*/ 6757416 w 9189720"/>
              <a:gd name="connsiteY3" fmla="*/ 745476 h 909876"/>
              <a:gd name="connsiteX4" fmla="*/ 9162288 w 9189720"/>
              <a:gd name="connsiteY4" fmla="*/ 535164 h 909876"/>
              <a:gd name="connsiteX5" fmla="*/ 9189720 w 9189720"/>
              <a:gd name="connsiteY5" fmla="*/ 10908 h 909876"/>
              <a:gd name="connsiteX6" fmla="*/ 0 w 9189720"/>
              <a:gd name="connsiteY6" fmla="*/ 0 h 909876"/>
              <a:gd name="connsiteX0" fmla="*/ 0 w 9162288"/>
              <a:gd name="connsiteY0" fmla="*/ 1971 h 911847"/>
              <a:gd name="connsiteX1" fmla="*/ 18236 w 9162288"/>
              <a:gd name="connsiteY1" fmla="*/ 911847 h 911847"/>
              <a:gd name="connsiteX2" fmla="*/ 2999232 w 9162288"/>
              <a:gd name="connsiteY2" fmla="*/ 390831 h 911847"/>
              <a:gd name="connsiteX3" fmla="*/ 6757416 w 9162288"/>
              <a:gd name="connsiteY3" fmla="*/ 747447 h 911847"/>
              <a:gd name="connsiteX4" fmla="*/ 9162288 w 9162288"/>
              <a:gd name="connsiteY4" fmla="*/ 537135 h 911847"/>
              <a:gd name="connsiteX5" fmla="*/ 9161386 w 9162288"/>
              <a:gd name="connsiteY5" fmla="*/ 0 h 911847"/>
              <a:gd name="connsiteX6" fmla="*/ 0 w 9162288"/>
              <a:gd name="connsiteY6" fmla="*/ 1971 h 911847"/>
              <a:gd name="connsiteX0" fmla="*/ 20401 w 9144052"/>
              <a:gd name="connsiteY0" fmla="*/ 32880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0401 w 9144052"/>
              <a:gd name="connsiteY6" fmla="*/ 32880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6739180 w 9144052"/>
              <a:gd name="connsiteY3" fmla="*/ 747447 h 911847"/>
              <a:gd name="connsiteX4" fmla="*/ 9144052 w 9144052"/>
              <a:gd name="connsiteY4" fmla="*/ 537135 h 911847"/>
              <a:gd name="connsiteX5" fmla="*/ 9143150 w 9144052"/>
              <a:gd name="connsiteY5" fmla="*/ 0 h 911847"/>
              <a:gd name="connsiteX6" fmla="*/ 2371 w 9144052"/>
              <a:gd name="connsiteY6" fmla="*/ 1971 h 911847"/>
              <a:gd name="connsiteX0" fmla="*/ 2371 w 9144052"/>
              <a:gd name="connsiteY0" fmla="*/ 1971 h 911847"/>
              <a:gd name="connsiteX1" fmla="*/ 0 w 9144052"/>
              <a:gd name="connsiteY1" fmla="*/ 911847 h 911847"/>
              <a:gd name="connsiteX2" fmla="*/ 2980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911847"/>
              <a:gd name="connsiteX1" fmla="*/ 0 w 9144052"/>
              <a:gd name="connsiteY1" fmla="*/ 911847 h 911847"/>
              <a:gd name="connsiteX2" fmla="*/ 3361996 w 9144052"/>
              <a:gd name="connsiteY2" fmla="*/ 390831 h 911847"/>
              <a:gd name="connsiteX3" fmla="*/ 9144052 w 9144052"/>
              <a:gd name="connsiteY3" fmla="*/ 537135 h 911847"/>
              <a:gd name="connsiteX4" fmla="*/ 9143150 w 9144052"/>
              <a:gd name="connsiteY4" fmla="*/ 0 h 911847"/>
              <a:gd name="connsiteX5" fmla="*/ 2371 w 9144052"/>
              <a:gd name="connsiteY5" fmla="*/ 1971 h 911847"/>
              <a:gd name="connsiteX0" fmla="*/ 2371 w 9144052"/>
              <a:gd name="connsiteY0" fmla="*/ 1971 h 1193400"/>
              <a:gd name="connsiteX1" fmla="*/ 0 w 9144052"/>
              <a:gd name="connsiteY1" fmla="*/ 911847 h 1193400"/>
              <a:gd name="connsiteX2" fmla="*/ 3361996 w 9144052"/>
              <a:gd name="connsiteY2" fmla="*/ 390831 h 1193400"/>
              <a:gd name="connsiteX3" fmla="*/ 9144052 w 9144052"/>
              <a:gd name="connsiteY3" fmla="*/ 537135 h 1193400"/>
              <a:gd name="connsiteX4" fmla="*/ 9143150 w 9144052"/>
              <a:gd name="connsiteY4" fmla="*/ 0 h 1193400"/>
              <a:gd name="connsiteX5" fmla="*/ 2371 w 9144052"/>
              <a:gd name="connsiteY5" fmla="*/ 1971 h 1193400"/>
              <a:gd name="connsiteX0" fmla="*/ 2371 w 9144052"/>
              <a:gd name="connsiteY0" fmla="*/ 1971 h 1125725"/>
              <a:gd name="connsiteX1" fmla="*/ 0 w 9144052"/>
              <a:gd name="connsiteY1" fmla="*/ 911847 h 1125725"/>
              <a:gd name="connsiteX2" fmla="*/ 3361996 w 9144052"/>
              <a:gd name="connsiteY2" fmla="*/ 390831 h 1125725"/>
              <a:gd name="connsiteX3" fmla="*/ 9144052 w 9144052"/>
              <a:gd name="connsiteY3" fmla="*/ 537135 h 1125725"/>
              <a:gd name="connsiteX4" fmla="*/ 9143150 w 9144052"/>
              <a:gd name="connsiteY4" fmla="*/ 0 h 1125725"/>
              <a:gd name="connsiteX5" fmla="*/ 2371 w 9144052"/>
              <a:gd name="connsiteY5" fmla="*/ 1971 h 1125725"/>
              <a:gd name="connsiteX0" fmla="*/ 2371 w 9144052"/>
              <a:gd name="connsiteY0" fmla="*/ 1971 h 1244834"/>
              <a:gd name="connsiteX1" fmla="*/ 0 w 9144052"/>
              <a:gd name="connsiteY1" fmla="*/ 911847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863120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61996 w 9144052"/>
              <a:gd name="connsiteY2" fmla="*/ 390831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3435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44834"/>
              <a:gd name="connsiteX1" fmla="*/ 0 w 9144052"/>
              <a:gd name="connsiteY1" fmla="*/ 749425 h 1244834"/>
              <a:gd name="connsiteX2" fmla="*/ 3114923 w 9144052"/>
              <a:gd name="connsiteY2" fmla="*/ 315034 h 1244834"/>
              <a:gd name="connsiteX3" fmla="*/ 9144052 w 9144052"/>
              <a:gd name="connsiteY3" fmla="*/ 537135 h 1244834"/>
              <a:gd name="connsiteX4" fmla="*/ 9143150 w 9144052"/>
              <a:gd name="connsiteY4" fmla="*/ 0 h 1244834"/>
              <a:gd name="connsiteX5" fmla="*/ 2371 w 9144052"/>
              <a:gd name="connsiteY5" fmla="*/ 1971 h 1244834"/>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 name="connsiteX0" fmla="*/ 2371 w 9144052"/>
              <a:gd name="connsiteY0" fmla="*/ 1971 h 1282732"/>
              <a:gd name="connsiteX1" fmla="*/ 0 w 9144052"/>
              <a:gd name="connsiteY1" fmla="*/ 749425 h 1282732"/>
              <a:gd name="connsiteX2" fmla="*/ 3114923 w 9144052"/>
              <a:gd name="connsiteY2" fmla="*/ 315034 h 1282732"/>
              <a:gd name="connsiteX3" fmla="*/ 9144052 w 9144052"/>
              <a:gd name="connsiteY3" fmla="*/ 537135 h 1282732"/>
              <a:gd name="connsiteX4" fmla="*/ 9143150 w 9144052"/>
              <a:gd name="connsiteY4" fmla="*/ 0 h 1282732"/>
              <a:gd name="connsiteX5" fmla="*/ 2371 w 9144052"/>
              <a:gd name="connsiteY5" fmla="*/ 1971 h 1282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52" h="1282732">
                <a:moveTo>
                  <a:pt x="2371" y="1971"/>
                </a:moveTo>
                <a:cubicBezTo>
                  <a:pt x="1581" y="305263"/>
                  <a:pt x="790" y="446133"/>
                  <a:pt x="0" y="749425"/>
                </a:cubicBezTo>
                <a:cubicBezTo>
                  <a:pt x="414528" y="587881"/>
                  <a:pt x="1394642" y="355830"/>
                  <a:pt x="3114923" y="315034"/>
                </a:cubicBezTo>
                <a:cubicBezTo>
                  <a:pt x="4835204" y="274238"/>
                  <a:pt x="7500499" y="1282732"/>
                  <a:pt x="9144052" y="537135"/>
                </a:cubicBezTo>
                <a:cubicBezTo>
                  <a:pt x="9143751" y="358090"/>
                  <a:pt x="9143451" y="179045"/>
                  <a:pt x="9143150" y="0"/>
                </a:cubicBezTo>
                <a:lnTo>
                  <a:pt x="2371" y="19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Вертикальный текст 2"/>
          <p:cNvSpPr>
            <a:spLocks noGrp="1"/>
          </p:cNvSpPr>
          <p:nvPr>
            <p:ph type="body" orient="vert" idx="1"/>
          </p:nvPr>
        </p:nvSpPr>
        <p:spPr/>
        <p:txBody>
          <a:bodyPr vert="eaVert"/>
          <a:lstStyle>
            <a:lvl1pPr>
              <a:buFontTx/>
              <a:buBlip>
                <a:blip r:embed="rId9"/>
              </a:buBlip>
              <a:defRPr/>
            </a:lvl1pPr>
            <a:lvl2pPr>
              <a:buSzPct val="90000"/>
              <a:buFontTx/>
              <a:buBlip>
                <a:blip r:embed="rId10"/>
              </a:buBlip>
              <a:defRPr/>
            </a:lvl2pPr>
            <a:lvl3pPr>
              <a:buSzPct val="90000"/>
              <a:buFontTx/>
              <a:buBlip>
                <a:blip r:embed="rId11"/>
              </a:buBlip>
              <a:defRPr/>
            </a:lvl3pPr>
            <a:lvl4pPr>
              <a:buSzPct val="90000"/>
              <a:buFontTx/>
              <a:buBlip>
                <a:blip r:embed="rId12"/>
              </a:buBlip>
              <a:defRPr/>
            </a:lvl4pPr>
            <a:lvl5pPr>
              <a:buSzPct val="80000"/>
              <a:buFontTx/>
              <a:buBlip>
                <a:blip r:embed="rId10"/>
              </a:buBlip>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0"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Tree>
    <p:extLst>
      <p:ext uri="{BB962C8B-B14F-4D97-AF65-F5344CB8AC3E}">
        <p14:creationId xmlns:p14="http://schemas.microsoft.com/office/powerpoint/2010/main" val="874080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Вертикальный заголовок и текст">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rot="5400000">
            <a:off x="-3321843" y="3321843"/>
            <a:ext cx="6858000" cy="214313"/>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5" name="TextBox 6"/>
          <p:cNvSpPr txBox="1">
            <a:spLocks noChangeArrowheads="1"/>
          </p:cNvSpPr>
          <p:nvPr/>
        </p:nvSpPr>
        <p:spPr bwMode="auto">
          <a:xfrm rot="5400000">
            <a:off x="-1437481" y="5069681"/>
            <a:ext cx="3101975" cy="277813"/>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l="42760" r="46507"/>
          <a:stretch>
            <a:fillRect/>
          </a:stretch>
        </p:blipFill>
        <p:spPr bwMode="auto">
          <a:xfrm>
            <a:off x="-1588" y="250825"/>
            <a:ext cx="215901"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rot="5400000">
            <a:off x="5004594" y="2709068"/>
            <a:ext cx="6884988"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8" name="Прямая соединительная линия 7"/>
          <p:cNvCxnSpPr/>
          <p:nvPr/>
        </p:nvCxnSpPr>
        <p:spPr>
          <a:xfrm rot="5400000">
            <a:off x="4298156" y="3415506"/>
            <a:ext cx="6884988"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5900" y="5373688"/>
            <a:ext cx="12223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Заголовок 1"/>
          <p:cNvSpPr txBox="1">
            <a:spLocks/>
          </p:cNvSpPr>
          <p:nvPr/>
        </p:nvSpPr>
        <p:spPr bwMode="auto">
          <a:xfrm rot="5400000">
            <a:off x="5984876" y="2330450"/>
            <a:ext cx="4870450" cy="1069975"/>
          </a:xfrm>
          <a:prstGeom prst="rect">
            <a:avLst/>
          </a:prstGeom>
          <a:noFill/>
          <a:ln w="9525">
            <a:noFill/>
            <a:miter lim="800000"/>
            <a:headEnd/>
            <a:tailEnd/>
          </a:ln>
        </p:spPr>
        <p:txBody>
          <a:bodyPr anchor="ctr"/>
          <a:lstStyle>
            <a:lvl1pPr algn="l">
              <a:defRPr sz="3600" b="1">
                <a:solidFill>
                  <a:schemeClr val="bg1"/>
                </a:solidFill>
                <a:effectLst>
                  <a:outerShdw blurRad="38100" dist="38100" dir="2700000" algn="tl">
                    <a:srgbClr val="000000">
                      <a:alpha val="43137"/>
                    </a:srgbClr>
                  </a:outerShdw>
                </a:effectLst>
              </a:defRPr>
            </a:lvl1pPr>
          </a:lstStyle>
          <a:p>
            <a:pPr eaLnBrk="0" hangingPunct="0">
              <a:defRPr/>
            </a:pPr>
            <a:r>
              <a:rPr lang="ru-RU" dirty="0">
                <a:latin typeface="+mj-lt"/>
                <a:ea typeface="+mj-ea"/>
                <a:cs typeface="+mj-cs"/>
              </a:rPr>
              <a:t>Образец заголовка</a:t>
            </a:r>
          </a:p>
        </p:txBody>
      </p:sp>
      <p:cxnSp>
        <p:nvCxnSpPr>
          <p:cNvPr id="11" name="Прямая соединительная линия 10"/>
          <p:cNvCxnSpPr/>
          <p:nvPr/>
        </p:nvCxnSpPr>
        <p:spPr>
          <a:xfrm rot="5400000">
            <a:off x="-3222625" y="3429000"/>
            <a:ext cx="6886576"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Вертикальный текст 2"/>
          <p:cNvSpPr>
            <a:spLocks noGrp="1"/>
          </p:cNvSpPr>
          <p:nvPr>
            <p:ph type="body" orient="vert" idx="1"/>
          </p:nvPr>
        </p:nvSpPr>
        <p:spPr>
          <a:xfrm>
            <a:off x="457200" y="274638"/>
            <a:ext cx="6019800" cy="5851525"/>
          </a:xfrm>
        </p:spPr>
        <p:txBody>
          <a:bodyPr vert="eaVert"/>
          <a:lstStyle>
            <a:lvl1pPr>
              <a:buFontTx/>
              <a:buBlip>
                <a:blip r:embed="rId9"/>
              </a:buBlip>
              <a:defRPr/>
            </a:lvl1pPr>
            <a:lvl2pPr>
              <a:buSzPct val="90000"/>
              <a:buFontTx/>
              <a:buBlip>
                <a:blip r:embed="rId10"/>
              </a:buBlip>
              <a:defRPr/>
            </a:lvl2pPr>
            <a:lvl3pPr>
              <a:buFontTx/>
              <a:buBlip>
                <a:blip r:embed="rId11"/>
              </a:buBlip>
              <a:defRPr/>
            </a:lvl3pPr>
            <a:lvl4pPr>
              <a:buSzPct val="90000"/>
              <a:buFontTx/>
              <a:buBlip>
                <a:blip r:embed="rId12"/>
              </a:buBlip>
              <a:defRPr/>
            </a:lvl4pPr>
            <a:lvl5pPr>
              <a:buSzPct val="80000"/>
              <a:buFontTx/>
              <a:buBlip>
                <a:blip r:embed="rId10"/>
              </a:buBlip>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6" name="Дата 3"/>
          <p:cNvSpPr>
            <a:spLocks noGrp="1"/>
          </p:cNvSpPr>
          <p:nvPr>
            <p:ph type="dt" sz="half" idx="10"/>
          </p:nvPr>
        </p:nvSpPr>
        <p:spPr/>
        <p:txBody>
          <a:bodyPr/>
          <a:lstStyle>
            <a:lvl1pPr>
              <a:defRPr/>
            </a:lvl1pPr>
          </a:lstStyle>
          <a:p>
            <a:pPr>
              <a:defRPr/>
            </a:pPr>
            <a:endParaRPr lang="en-US" altLang="ru-RU"/>
          </a:p>
        </p:txBody>
      </p:sp>
      <p:sp>
        <p:nvSpPr>
          <p:cNvPr id="17"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18" name="Номер слайда 5"/>
          <p:cNvSpPr>
            <a:spLocks noGrp="1"/>
          </p:cNvSpPr>
          <p:nvPr>
            <p:ph type="sldNum" sz="quarter" idx="12"/>
          </p:nvPr>
        </p:nvSpPr>
        <p:spPr/>
        <p:txBody>
          <a:bodyPr/>
          <a:lstStyle>
            <a:lvl1pPr>
              <a:defRPr/>
            </a:lvl1pPr>
          </a:lstStyle>
          <a:p>
            <a:pPr>
              <a:defRPr/>
            </a:pPr>
            <a:fld id="{8BED4863-080A-4F87-95DB-9A6F55DC6560}" type="slidenum">
              <a:rPr lang="en-US" altLang="ru-RU"/>
              <a:pPr>
                <a:defRPr/>
              </a:pPr>
              <a:t>‹#›</a:t>
            </a:fld>
            <a:endParaRPr lang="en-US" altLang="ru-RU"/>
          </a:p>
        </p:txBody>
      </p:sp>
    </p:spTree>
    <p:extLst>
      <p:ext uri="{BB962C8B-B14F-4D97-AF65-F5344CB8AC3E}">
        <p14:creationId xmlns:p14="http://schemas.microsoft.com/office/powerpoint/2010/main" val="3849201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1_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endParaRPr lang="en-US" altLang="ru-RU"/>
          </a:p>
        </p:txBody>
      </p:sp>
      <p:sp>
        <p:nvSpPr>
          <p:cNvPr id="6"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7" name="Номер слайда 5"/>
          <p:cNvSpPr>
            <a:spLocks noGrp="1"/>
          </p:cNvSpPr>
          <p:nvPr>
            <p:ph type="sldNum" sz="quarter" idx="12"/>
          </p:nvPr>
        </p:nvSpPr>
        <p:spPr/>
        <p:txBody>
          <a:bodyPr/>
          <a:lstStyle>
            <a:lvl1pPr>
              <a:defRPr/>
            </a:lvl1pPr>
          </a:lstStyle>
          <a:p>
            <a:pPr>
              <a:defRPr/>
            </a:pPr>
            <a:fld id="{479A463E-F88B-4BFC-A3F0-92258F41AD1B}" type="slidenum">
              <a:rPr lang="en-US" altLang="ru-RU"/>
              <a:pPr>
                <a:defRPr/>
              </a:pPr>
              <a:t>‹#›</a:t>
            </a:fld>
            <a:endParaRPr lang="en-US" altLang="ru-RU"/>
          </a:p>
        </p:txBody>
      </p:sp>
    </p:spTree>
    <p:extLst>
      <p:ext uri="{BB962C8B-B14F-4D97-AF65-F5344CB8AC3E}">
        <p14:creationId xmlns:p14="http://schemas.microsoft.com/office/powerpoint/2010/main" val="2345449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3" name="Freeform 6"/>
          <p:cNvSpPr>
            <a:spLocks/>
          </p:cNvSpPr>
          <p:nvPr/>
        </p:nvSpPr>
        <p:spPr bwMode="auto">
          <a:xfrm>
            <a:off x="-11113" y="-7938"/>
            <a:ext cx="9166226"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4"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nvGrpSpPr>
          <p:cNvPr id="5" name="Group 1"/>
          <p:cNvGrpSpPr>
            <a:grpSpLocks/>
          </p:cNvGrpSpPr>
          <p:nvPr/>
        </p:nvGrpSpPr>
        <p:grpSpPr bwMode="auto">
          <a:xfrm>
            <a:off x="-19050" y="203200"/>
            <a:ext cx="9180513" cy="647700"/>
            <a:chOff x="-19045" y="216550"/>
            <a:chExt cx="9180548" cy="649224"/>
          </a:xfrm>
        </p:grpSpPr>
        <p:sp>
          <p:nvSpPr>
            <p:cNvPr id="6"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
        <p:nvSpPr>
          <p:cNvPr id="2" name="Content Placeholder 1"/>
          <p:cNvSpPr>
            <a:spLocks noGrp="1"/>
          </p:cNvSpPr>
          <p:nvPr>
            <p:ph/>
          </p:nvPr>
        </p:nvSpPr>
        <p:spPr>
          <a:xfrm>
            <a:off x="457200" y="381000"/>
            <a:ext cx="8229600" cy="57150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ru-RU"/>
          </a:p>
        </p:txBody>
      </p:sp>
      <p:sp>
        <p:nvSpPr>
          <p:cNvPr id="9" name="Footer Placeholder 3"/>
          <p:cNvSpPr>
            <a:spLocks noGrp="1"/>
          </p:cNvSpPr>
          <p:nvPr>
            <p:ph type="ftr" sz="quarter" idx="11"/>
          </p:nvPr>
        </p:nvSpPr>
        <p:spPr/>
        <p:txBody>
          <a:bodyPr/>
          <a:lstStyle>
            <a:lvl1pPr>
              <a:defRPr/>
            </a:lvl1pPr>
          </a:lstStyle>
          <a:p>
            <a:pPr>
              <a:defRPr/>
            </a:pPr>
            <a:endParaRPr lang="en-US" altLang="ru-RU"/>
          </a:p>
        </p:txBody>
      </p:sp>
      <p:sp>
        <p:nvSpPr>
          <p:cNvPr id="10" name="Slide Number Placeholder 4"/>
          <p:cNvSpPr>
            <a:spLocks noGrp="1"/>
          </p:cNvSpPr>
          <p:nvPr>
            <p:ph type="sldNum" sz="quarter" idx="12"/>
          </p:nvPr>
        </p:nvSpPr>
        <p:spPr/>
        <p:txBody>
          <a:bodyPr/>
          <a:lstStyle>
            <a:lvl1pPr>
              <a:defRPr/>
            </a:lvl1pPr>
          </a:lstStyle>
          <a:p>
            <a:pPr>
              <a:defRPr/>
            </a:pPr>
            <a:fld id="{E914A624-8A82-4438-BAF3-9D34A0192E9C}" type="slidenum">
              <a:rPr lang="en-US" altLang="ru-RU"/>
              <a:pPr>
                <a:defRPr/>
              </a:pPr>
              <a:t>‹#›</a:t>
            </a:fld>
            <a:endParaRPr lang="en-US" altLang="ru-RU"/>
          </a:p>
        </p:txBody>
      </p:sp>
    </p:spTree>
    <p:extLst>
      <p:ext uri="{BB962C8B-B14F-4D97-AF65-F5344CB8AC3E}">
        <p14:creationId xmlns:p14="http://schemas.microsoft.com/office/powerpoint/2010/main" val="3089066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Заголовок и текст над объект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8229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57200" y="3938588"/>
            <a:ext cx="8229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endParaRPr lang="en-US" altLang="ru-RU"/>
          </a:p>
        </p:txBody>
      </p:sp>
      <p:sp>
        <p:nvSpPr>
          <p:cNvPr id="6"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7" name="Номер слайда 5"/>
          <p:cNvSpPr>
            <a:spLocks noGrp="1"/>
          </p:cNvSpPr>
          <p:nvPr>
            <p:ph type="sldNum" sz="quarter" idx="12"/>
          </p:nvPr>
        </p:nvSpPr>
        <p:spPr/>
        <p:txBody>
          <a:bodyPr/>
          <a:lstStyle>
            <a:lvl1pPr>
              <a:defRPr/>
            </a:lvl1pPr>
          </a:lstStyle>
          <a:p>
            <a:pPr>
              <a:defRPr/>
            </a:pPr>
            <a:fld id="{BA49657C-E66F-4E15-BD52-D781C04D44A4}" type="slidenum">
              <a:rPr lang="en-US" altLang="ru-RU"/>
              <a:pPr>
                <a:defRPr/>
              </a:pPr>
              <a:t>‹#›</a:t>
            </a:fld>
            <a:endParaRPr lang="en-US" altLang="ru-RU"/>
          </a:p>
        </p:txBody>
      </p:sp>
    </p:spTree>
    <p:extLst>
      <p:ext uri="{BB962C8B-B14F-4D97-AF65-F5344CB8AC3E}">
        <p14:creationId xmlns:p14="http://schemas.microsoft.com/office/powerpoint/2010/main" val="3221231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endParaRPr lang="en-US" altLang="ru-RU"/>
          </a:p>
        </p:txBody>
      </p:sp>
      <p:sp>
        <p:nvSpPr>
          <p:cNvPr id="5"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6" name="Номер слайда 5"/>
          <p:cNvSpPr>
            <a:spLocks noGrp="1"/>
          </p:cNvSpPr>
          <p:nvPr>
            <p:ph type="sldNum" sz="quarter" idx="12"/>
          </p:nvPr>
        </p:nvSpPr>
        <p:spPr/>
        <p:txBody>
          <a:bodyPr/>
          <a:lstStyle>
            <a:lvl1pPr>
              <a:defRPr/>
            </a:lvl1pPr>
          </a:lstStyle>
          <a:p>
            <a:pPr>
              <a:defRPr/>
            </a:pPr>
            <a:fld id="{466341D5-3CB1-4854-A208-04CA5E4DC377}" type="slidenum">
              <a:rPr lang="en-US" altLang="ru-RU"/>
              <a:pPr>
                <a:defRPr/>
              </a:pPr>
              <a:t>‹#›</a:t>
            </a:fld>
            <a:endParaRPr lang="en-US" altLang="ru-RU"/>
          </a:p>
        </p:txBody>
      </p:sp>
    </p:spTree>
    <p:extLst>
      <p:ext uri="{BB962C8B-B14F-4D97-AF65-F5344CB8AC3E}">
        <p14:creationId xmlns:p14="http://schemas.microsoft.com/office/powerpoint/2010/main" val="356034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короткий список">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8"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единительная линия 8"/>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0"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FontTx/>
              <a:buBlip>
                <a:blip r:embed="rId9"/>
              </a:buBlip>
              <a:defRPr/>
            </a:lvl1pPr>
            <a:lvl2pPr marL="808038" indent="-350838">
              <a:spcBef>
                <a:spcPts val="0"/>
              </a:spcBef>
              <a:spcAft>
                <a:spcPts val="600"/>
              </a:spcAft>
              <a:buSzPct val="90000"/>
              <a:buFontTx/>
              <a:buBlip>
                <a:blip r:embed="rId10"/>
              </a:buBlip>
              <a:defRPr/>
            </a:lvl2pPr>
            <a:lvl3pPr marL="1254125" indent="-339725">
              <a:spcBef>
                <a:spcPts val="0"/>
              </a:spcBef>
              <a:spcAft>
                <a:spcPts val="600"/>
              </a:spcAft>
              <a:buSzPct val="90000"/>
              <a:buFontTx/>
              <a:buBlip>
                <a:blip r:embed="rId11"/>
              </a:buBlip>
              <a:defRPr/>
            </a:lvl3pPr>
            <a:lvl4pPr>
              <a:spcBef>
                <a:spcPts val="0"/>
              </a:spcBef>
              <a:spcAft>
                <a:spcPts val="600"/>
              </a:spcAft>
              <a:buSzPct val="85000"/>
              <a:buFontTx/>
              <a:buBlip>
                <a:blip r:embed="rId12"/>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3358066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57200" y="274638"/>
            <a:ext cx="8229600" cy="1143000"/>
          </a:xfrm>
        </p:spPr>
        <p:txBody>
          <a:bodyPr/>
          <a:lstStyle/>
          <a:p>
            <a:r>
              <a:rPr lang="ru-RU"/>
              <a:t>Образец заголовка</a:t>
            </a:r>
          </a:p>
        </p:txBody>
      </p:sp>
      <p:sp>
        <p:nvSpPr>
          <p:cNvPr id="3" name="Объект 2"/>
          <p:cNvSpPr>
            <a:spLocks noGrp="1"/>
          </p:cNvSpPr>
          <p:nvPr>
            <p:ph sz="quarter" idx="1"/>
          </p:nvPr>
        </p:nvSpPr>
        <p:spPr>
          <a:xfrm>
            <a:off x="457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57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Объект 5"/>
          <p:cNvSpPr>
            <a:spLocks noGrp="1"/>
          </p:cNvSpPr>
          <p:nvPr>
            <p:ph sz="quarter" idx="4"/>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endParaRPr lang="en-US" altLang="ru-RU"/>
          </a:p>
        </p:txBody>
      </p:sp>
      <p:sp>
        <p:nvSpPr>
          <p:cNvPr id="8"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9" name="Номер слайда 5"/>
          <p:cNvSpPr>
            <a:spLocks noGrp="1"/>
          </p:cNvSpPr>
          <p:nvPr>
            <p:ph type="sldNum" sz="quarter" idx="12"/>
          </p:nvPr>
        </p:nvSpPr>
        <p:spPr/>
        <p:txBody>
          <a:bodyPr/>
          <a:lstStyle>
            <a:lvl1pPr>
              <a:defRPr/>
            </a:lvl1pPr>
          </a:lstStyle>
          <a:p>
            <a:pPr>
              <a:defRPr/>
            </a:pPr>
            <a:fld id="{B8AB1A21-2167-49A3-AA6C-928EEF24B284}" type="slidenum">
              <a:rPr lang="en-US" altLang="ru-RU"/>
              <a:pPr>
                <a:defRPr/>
              </a:pPr>
              <a:t>‹#›</a:t>
            </a:fld>
            <a:endParaRPr lang="en-US" altLang="ru-RU"/>
          </a:p>
        </p:txBody>
      </p:sp>
    </p:spTree>
    <p:extLst>
      <p:ext uri="{BB962C8B-B14F-4D97-AF65-F5344CB8AC3E}">
        <p14:creationId xmlns:p14="http://schemas.microsoft.com/office/powerpoint/2010/main" val="496328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3"/>
          <p:cNvSpPr>
            <a:spLocks noGrp="1"/>
          </p:cNvSpPr>
          <p:nvPr>
            <p:ph type="dt" sz="half" idx="10"/>
          </p:nvPr>
        </p:nvSpPr>
        <p:spPr/>
        <p:txBody>
          <a:bodyPr/>
          <a:lstStyle>
            <a:lvl1pPr>
              <a:defRPr/>
            </a:lvl1pPr>
          </a:lstStyle>
          <a:p>
            <a:pPr>
              <a:defRPr/>
            </a:pPr>
            <a:endParaRPr lang="en-US" altLang="ru-RU"/>
          </a:p>
        </p:txBody>
      </p:sp>
      <p:sp>
        <p:nvSpPr>
          <p:cNvPr id="7" name="Нижний колонтитул 4"/>
          <p:cNvSpPr>
            <a:spLocks noGrp="1"/>
          </p:cNvSpPr>
          <p:nvPr>
            <p:ph type="ftr" sz="quarter" idx="11"/>
          </p:nvPr>
        </p:nvSpPr>
        <p:spPr/>
        <p:txBody>
          <a:bodyPr/>
          <a:lstStyle>
            <a:lvl1pPr>
              <a:defRPr/>
            </a:lvl1pPr>
          </a:lstStyle>
          <a:p>
            <a:pPr>
              <a:defRPr/>
            </a:pPr>
            <a:endParaRPr lang="en-US" altLang="ru-RU"/>
          </a:p>
        </p:txBody>
      </p:sp>
      <p:sp>
        <p:nvSpPr>
          <p:cNvPr id="8" name="Номер слайда 5"/>
          <p:cNvSpPr>
            <a:spLocks noGrp="1"/>
          </p:cNvSpPr>
          <p:nvPr>
            <p:ph type="sldNum" sz="quarter" idx="12"/>
          </p:nvPr>
        </p:nvSpPr>
        <p:spPr/>
        <p:txBody>
          <a:bodyPr/>
          <a:lstStyle>
            <a:lvl1pPr>
              <a:defRPr/>
            </a:lvl1pPr>
          </a:lstStyle>
          <a:p>
            <a:pPr>
              <a:defRPr/>
            </a:pPr>
            <a:fld id="{6EE603EB-B508-494D-8C7A-8B996B500221}" type="slidenum">
              <a:rPr lang="en-US" altLang="ru-RU"/>
              <a:pPr>
                <a:defRPr/>
              </a:pPr>
              <a:t>‹#›</a:t>
            </a:fld>
            <a:endParaRPr lang="en-US" altLang="ru-RU"/>
          </a:p>
        </p:txBody>
      </p:sp>
    </p:spTree>
    <p:extLst>
      <p:ext uri="{BB962C8B-B14F-4D97-AF65-F5344CB8AC3E}">
        <p14:creationId xmlns:p14="http://schemas.microsoft.com/office/powerpoint/2010/main" val="1191583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7"/>
          <p:cNvSpPr>
            <a:spLocks noGrp="1" noChangeArrowheads="1"/>
          </p:cNvSpPr>
          <p:nvPr>
            <p:ph type="dt" sz="half" idx="10"/>
          </p:nvPr>
        </p:nvSpPr>
        <p:spPr/>
        <p:txBody>
          <a:bodyPr/>
          <a:lstStyle>
            <a:lvl1pPr>
              <a:defRPr/>
            </a:lvl1pPr>
          </a:lstStyle>
          <a:p>
            <a:pPr>
              <a:defRPr/>
            </a:pPr>
            <a:endParaRPr lang="en-US" altLang="ru-RU"/>
          </a:p>
        </p:txBody>
      </p:sp>
      <p:sp>
        <p:nvSpPr>
          <p:cNvPr id="4" name="Rectangle 8"/>
          <p:cNvSpPr>
            <a:spLocks noGrp="1" noChangeArrowheads="1"/>
          </p:cNvSpPr>
          <p:nvPr>
            <p:ph type="ftr" sz="quarter" idx="11"/>
          </p:nvPr>
        </p:nvSpPr>
        <p:spPr/>
        <p:txBody>
          <a:bodyPr/>
          <a:lstStyle>
            <a:lvl1pPr>
              <a:defRPr/>
            </a:lvl1pPr>
          </a:lstStyle>
          <a:p>
            <a:pPr>
              <a:defRPr/>
            </a:pPr>
            <a:endParaRPr lang="en-US" altLang="ru-RU"/>
          </a:p>
        </p:txBody>
      </p:sp>
      <p:sp>
        <p:nvSpPr>
          <p:cNvPr id="5" name="Rectangle 9"/>
          <p:cNvSpPr>
            <a:spLocks noGrp="1" noChangeArrowheads="1"/>
          </p:cNvSpPr>
          <p:nvPr>
            <p:ph type="sldNum" sz="quarter" idx="12"/>
          </p:nvPr>
        </p:nvSpPr>
        <p:spPr/>
        <p:txBody>
          <a:bodyPr/>
          <a:lstStyle>
            <a:lvl1pPr>
              <a:defRPr/>
            </a:lvl1pPr>
          </a:lstStyle>
          <a:p>
            <a:pPr>
              <a:defRPr/>
            </a:pPr>
            <a:fld id="{DF37E7C4-169F-4C11-8950-86A07714BD88}" type="slidenum">
              <a:rPr lang="en-US" altLang="ru-RU"/>
              <a:pPr>
                <a:defRPr/>
              </a:pPr>
              <a:t>‹#›</a:t>
            </a:fld>
            <a:endParaRPr lang="en-US" altLang="ru-RU"/>
          </a:p>
        </p:txBody>
      </p:sp>
    </p:spTree>
    <p:extLst>
      <p:ext uri="{BB962C8B-B14F-4D97-AF65-F5344CB8AC3E}">
        <p14:creationId xmlns:p14="http://schemas.microsoft.com/office/powerpoint/2010/main" val="2618285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3975"/>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4648200" y="1600200"/>
            <a:ext cx="40386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4648200" y="3938588"/>
            <a:ext cx="40386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457200" y="6453188"/>
            <a:ext cx="2133600" cy="476250"/>
          </a:xfrm>
        </p:spPr>
        <p:txBody>
          <a:bodyPr/>
          <a:lstStyle>
            <a:lvl1pPr>
              <a:defRPr/>
            </a:lvl1pPr>
          </a:lstStyle>
          <a:p>
            <a:pPr>
              <a:defRPr/>
            </a:pPr>
            <a:endParaRPr lang="en-US" altLang="ru-RU"/>
          </a:p>
        </p:txBody>
      </p:sp>
      <p:sp>
        <p:nvSpPr>
          <p:cNvPr id="7" name="Нижний колонтитул 6"/>
          <p:cNvSpPr>
            <a:spLocks noGrp="1"/>
          </p:cNvSpPr>
          <p:nvPr>
            <p:ph type="ftr" sz="quarter" idx="11"/>
          </p:nvPr>
        </p:nvSpPr>
        <p:spPr>
          <a:xfrm>
            <a:off x="2879725" y="6453188"/>
            <a:ext cx="2895600" cy="476250"/>
          </a:xfrm>
        </p:spPr>
        <p:txBody>
          <a:bodyPr/>
          <a:lstStyle>
            <a:lvl1pPr>
              <a:defRPr/>
            </a:lvl1pPr>
          </a:lstStyle>
          <a:p>
            <a:pPr>
              <a:defRPr/>
            </a:pPr>
            <a:endParaRPr lang="en-US" altLang="ru-RU"/>
          </a:p>
        </p:txBody>
      </p:sp>
      <p:sp>
        <p:nvSpPr>
          <p:cNvPr id="8" name="Номер слайда 7"/>
          <p:cNvSpPr>
            <a:spLocks noGrp="1"/>
          </p:cNvSpPr>
          <p:nvPr>
            <p:ph type="sldNum" sz="quarter" idx="12"/>
          </p:nvPr>
        </p:nvSpPr>
        <p:spPr>
          <a:xfrm>
            <a:off x="8640763" y="6453188"/>
            <a:ext cx="539750" cy="476250"/>
          </a:xfrm>
        </p:spPr>
        <p:txBody>
          <a:bodyPr/>
          <a:lstStyle>
            <a:lvl1pPr>
              <a:defRPr/>
            </a:lvl1pPr>
          </a:lstStyle>
          <a:p>
            <a:pPr>
              <a:defRPr/>
            </a:pPr>
            <a:fld id="{D6EBC941-648D-4DD2-B606-2F9CF8CD30E2}" type="slidenum">
              <a:rPr lang="en-US" altLang="ru-RU"/>
              <a:pPr>
                <a:defRPr/>
              </a:pPr>
              <a:t>‹#›</a:t>
            </a:fld>
            <a:endParaRPr lang="en-US" altLang="ru-RU"/>
          </a:p>
        </p:txBody>
      </p:sp>
    </p:spTree>
    <p:extLst>
      <p:ext uri="{BB962C8B-B14F-4D97-AF65-F5344CB8AC3E}">
        <p14:creationId xmlns:p14="http://schemas.microsoft.com/office/powerpoint/2010/main" val="207968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Заголовок и короткий список_без низа">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FontTx/>
              <a:buBlip>
                <a:blip r:embed="rId8"/>
              </a:buBlip>
              <a:defRPr/>
            </a:lvl1pPr>
            <a:lvl2pPr marL="808038" indent="-350838">
              <a:spcBef>
                <a:spcPts val="0"/>
              </a:spcBef>
              <a:spcAft>
                <a:spcPts val="600"/>
              </a:spcAft>
              <a:buSzPct val="90000"/>
              <a:buFontTx/>
              <a:buBlip>
                <a:blip r:embed="rId9"/>
              </a:buBlip>
              <a:defRPr/>
            </a:lvl2pPr>
            <a:lvl3pPr marL="1254125" indent="-339725">
              <a:spcBef>
                <a:spcPts val="0"/>
              </a:spcBef>
              <a:spcAft>
                <a:spcPts val="600"/>
              </a:spcAft>
              <a:buSzPct val="90000"/>
              <a:buFontTx/>
              <a:buBlip>
                <a:blip r:embed="rId10"/>
              </a:buBlip>
              <a:defRPr/>
            </a:lvl3pPr>
            <a:lvl4pPr>
              <a:spcBef>
                <a:spcPts val="0"/>
              </a:spcBef>
              <a:spcAft>
                <a:spcPts val="600"/>
              </a:spcAft>
              <a:buSzPct val="85000"/>
              <a:buFontTx/>
              <a:buBlip>
                <a:blip r:embed="rId11"/>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302242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Заголовок и длинный список">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Прямоугольник 3"/>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5" name="Прямая соединительная линия 4"/>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6"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Прямоугольник 6"/>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8"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Прямая соединительная линия 8"/>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0"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2"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a:xfrm>
            <a:off x="457200" y="1600200"/>
            <a:ext cx="8229600" cy="4781128"/>
          </a:xfrm>
        </p:spPr>
        <p:txBody>
          <a:bodyPr/>
          <a:lstStyle>
            <a:lvl1pPr marL="447675" indent="-447675">
              <a:spcBef>
                <a:spcPts val="0"/>
              </a:spcBef>
              <a:spcAft>
                <a:spcPts val="1200"/>
              </a:spcAft>
              <a:buSzPct val="90000"/>
              <a:buFontTx/>
              <a:buBlip>
                <a:blip r:embed="rId9"/>
              </a:buBlip>
              <a:defRPr/>
            </a:lvl1pPr>
            <a:lvl2pPr marL="808038" indent="-350838">
              <a:spcBef>
                <a:spcPts val="0"/>
              </a:spcBef>
              <a:spcAft>
                <a:spcPts val="600"/>
              </a:spcAft>
              <a:buSzPct val="90000"/>
              <a:buFontTx/>
              <a:buBlip>
                <a:blip r:embed="rId10"/>
              </a:buBlip>
              <a:defRPr/>
            </a:lvl2pPr>
            <a:lvl3pPr marL="1254125" indent="-339725">
              <a:spcBef>
                <a:spcPts val="0"/>
              </a:spcBef>
              <a:spcAft>
                <a:spcPts val="600"/>
              </a:spcAft>
              <a:buSzPct val="90000"/>
              <a:buFontTx/>
              <a:buBlip>
                <a:blip r:embed="rId11"/>
              </a:buBlip>
              <a:defRPr/>
            </a:lvl3pPr>
            <a:lvl4pPr>
              <a:spcBef>
                <a:spcPts val="0"/>
              </a:spcBef>
              <a:spcAft>
                <a:spcPts val="600"/>
              </a:spcAft>
              <a:buSzPct val="85000"/>
              <a:buFontTx/>
              <a:buBlip>
                <a:blip r:embed="rId9"/>
              </a:buBlip>
              <a:tabLst>
                <a:tab pos="1701800" algn="l"/>
              </a:tabLst>
              <a:defRPr/>
            </a:lvl4pPr>
            <a:lvl5pPr>
              <a:buNone/>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413258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пасибо за внимани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4" name="Прямая соединительная линия 3"/>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Прямоугольник 5"/>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Прямая соединительная линия 7"/>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p:cNvSpPr txBox="1">
            <a:spLocks noChangeArrowheads="1"/>
          </p:cNvSpPr>
          <p:nvPr/>
        </p:nvSpPr>
        <p:spPr bwMode="auto">
          <a:xfrm>
            <a:off x="5508625" y="6602413"/>
            <a:ext cx="3041650"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15" name="Заголовок 1"/>
          <p:cNvSpPr>
            <a:spLocks noGrp="1"/>
          </p:cNvSpPr>
          <p:nvPr>
            <p:ph type="title"/>
          </p:nvPr>
        </p:nvSpPr>
        <p:spPr>
          <a:xfrm>
            <a:off x="1074440" y="2893504"/>
            <a:ext cx="6995120" cy="1070992"/>
          </a:xfrm>
        </p:spPr>
        <p:txBody>
          <a:bodyPr/>
          <a:lstStyle>
            <a:lvl1pPr algn="ctr">
              <a:defRPr sz="4400" b="1" i="1" u="none">
                <a:solidFill>
                  <a:srgbClr val="1F50A1"/>
                </a:solidFill>
                <a:effectLst/>
              </a:defRPr>
            </a:lvl1pPr>
          </a:lstStyle>
          <a:p>
            <a:r>
              <a:rPr lang="ru-RU"/>
              <a:t>Образец заголовка</a:t>
            </a:r>
            <a:endParaRPr lang="ru-RU" dirty="0"/>
          </a:p>
        </p:txBody>
      </p:sp>
    </p:spTree>
    <p:extLst>
      <p:ext uri="{BB962C8B-B14F-4D97-AF65-F5344CB8AC3E}">
        <p14:creationId xmlns:p14="http://schemas.microsoft.com/office/powerpoint/2010/main" val="39998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Спасибо за внимание_без шапки">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4" name="TextBox 3"/>
          <p:cNvSpPr txBox="1">
            <a:spLocks noChangeArrowheads="1"/>
          </p:cNvSpPr>
          <p:nvPr/>
        </p:nvSpPr>
        <p:spPr bwMode="auto">
          <a:xfrm>
            <a:off x="5508625" y="6602413"/>
            <a:ext cx="3041650"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a:solidFill>
                  <a:schemeClr val="bg1"/>
                </a:solidFill>
                <a:latin typeface="Calibri" pitchFamily="34" charset="0"/>
              </a:rPr>
              <a:t>Факультет дистанционного обучения ТУСУР</a:t>
            </a:r>
          </a:p>
        </p:txBody>
      </p: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Прямая соединительная линия 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Заголовок 1"/>
          <p:cNvSpPr>
            <a:spLocks noGrp="1"/>
          </p:cNvSpPr>
          <p:nvPr>
            <p:ph type="title"/>
          </p:nvPr>
        </p:nvSpPr>
        <p:spPr>
          <a:xfrm>
            <a:off x="1074440" y="2643760"/>
            <a:ext cx="6995120" cy="1070992"/>
          </a:xfrm>
        </p:spPr>
        <p:txBody>
          <a:bodyPr/>
          <a:lstStyle>
            <a:lvl1pPr algn="ctr">
              <a:defRPr sz="4400" b="1" i="1" u="none">
                <a:solidFill>
                  <a:srgbClr val="1F50A1"/>
                </a:solidFill>
                <a:effectLst/>
              </a:defRPr>
            </a:lvl1pPr>
          </a:lstStyle>
          <a:p>
            <a:r>
              <a:rPr lang="ru-RU"/>
              <a:t>Образец заголовка</a:t>
            </a:r>
            <a:endParaRPr lang="ru-RU" dirty="0"/>
          </a:p>
        </p:txBody>
      </p:sp>
    </p:spTree>
    <p:extLst>
      <p:ext uri="{BB962C8B-B14F-4D97-AF65-F5344CB8AC3E}">
        <p14:creationId xmlns:p14="http://schemas.microsoft.com/office/powerpoint/2010/main" val="120590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Два объекта">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6" name="Прямая соединительная линия 5"/>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Прямоугольник 7"/>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Прямая соединительная линия 9"/>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12"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sp>
        <p:nvSpPr>
          <p:cNvPr id="3" name="Содержимое 2"/>
          <p:cNvSpPr>
            <a:spLocks noGrp="1"/>
          </p:cNvSpPr>
          <p:nvPr>
            <p:ph sz="half" idx="1"/>
          </p:nvPr>
        </p:nvSpPr>
        <p:spPr>
          <a:xfrm>
            <a:off x="457200" y="1600200"/>
            <a:ext cx="4038600" cy="4525963"/>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Содержимое 3"/>
          <p:cNvSpPr>
            <a:spLocks noGrp="1"/>
          </p:cNvSpPr>
          <p:nvPr>
            <p:ph sz="half" idx="2"/>
          </p:nvPr>
        </p:nvSpPr>
        <p:spPr>
          <a:xfrm>
            <a:off x="4648200" y="1600200"/>
            <a:ext cx="4038600" cy="4525963"/>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1"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Tree>
    <p:extLst>
      <p:ext uri="{BB962C8B-B14F-4D97-AF65-F5344CB8AC3E}">
        <p14:creationId xmlns:p14="http://schemas.microsoft.com/office/powerpoint/2010/main" val="290516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Сравнение">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Прямоугольник 6"/>
          <p:cNvSpPr/>
          <p:nvPr/>
        </p:nvSpPr>
        <p:spPr>
          <a:xfrm>
            <a:off x="0" y="0"/>
            <a:ext cx="9144000" cy="1412875"/>
          </a:xfrm>
          <a:prstGeom prst="rect">
            <a:avLst/>
          </a:prstGeom>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a:p>
        </p:txBody>
      </p:sp>
      <p:cxnSp>
        <p:nvCxnSpPr>
          <p:cNvPr id="8" name="Прямая соединительная линия 7"/>
          <p:cNvCxnSpPr/>
          <p:nvPr/>
        </p:nvCxnSpPr>
        <p:spPr>
          <a:xfrm>
            <a:off x="0" y="141287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9"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95250"/>
            <a:ext cx="1223963"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Прямоугольник 9"/>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11"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12"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4">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Прямая соединительная линия 1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7" name="Скругленный прямоугольник 16"/>
          <p:cNvSpPr/>
          <p:nvPr/>
        </p:nvSpPr>
        <p:spPr>
          <a:xfrm>
            <a:off x="468313" y="1484313"/>
            <a:ext cx="4032250" cy="720725"/>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sp>
        <p:nvSpPr>
          <p:cNvPr id="18" name="Скругленный прямоугольник 17"/>
          <p:cNvSpPr/>
          <p:nvPr/>
        </p:nvSpPr>
        <p:spPr>
          <a:xfrm>
            <a:off x="4643438" y="1484313"/>
            <a:ext cx="4032250" cy="720725"/>
          </a:xfrm>
          <a:prstGeom prst="roundRect">
            <a:avLst/>
          </a:prstGeom>
          <a:solidFill>
            <a:srgbClr val="88AD3D"/>
          </a:solidFill>
        </p:spPr>
        <p:style>
          <a:lnRef idx="3">
            <a:schemeClr val="lt1"/>
          </a:lnRef>
          <a:fillRef idx="1">
            <a:schemeClr val="accent3"/>
          </a:fillRef>
          <a:effectRef idx="1">
            <a:schemeClr val="accent3"/>
          </a:effectRef>
          <a:fontRef idx="minor">
            <a:schemeClr val="lt1"/>
          </a:fontRef>
        </p:style>
        <p:txBody>
          <a:bodyPr anchor="ctr"/>
          <a:lstStyle/>
          <a:p>
            <a:pPr algn="ctr">
              <a:defRPr/>
            </a:pPr>
            <a:endParaRPr lang="ru-RU"/>
          </a:p>
        </p:txBody>
      </p:sp>
      <p:pic>
        <p:nvPicPr>
          <p:cNvPr id="19" name="Picture 11" descr="D:\test\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D:\tes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D:\test\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4" descr="D:\test\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Заголовок 1"/>
          <p:cNvSpPr>
            <a:spLocks noGrp="1"/>
          </p:cNvSpPr>
          <p:nvPr>
            <p:ph type="title"/>
          </p:nvPr>
        </p:nvSpPr>
        <p:spPr>
          <a:xfrm>
            <a:off x="457200" y="197768"/>
            <a:ext cx="6995120" cy="1070992"/>
          </a:xfrm>
        </p:spPr>
        <p:txBody>
          <a:bodyPr/>
          <a:lstStyle>
            <a:lvl1pPr algn="l">
              <a:defRPr sz="3600" b="1">
                <a:solidFill>
                  <a:schemeClr val="bg1"/>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14" name="Содержимое 2"/>
          <p:cNvSpPr>
            <a:spLocks noGrp="1"/>
          </p:cNvSpPr>
          <p:nvPr>
            <p:ph sz="half" idx="13"/>
          </p:nvPr>
        </p:nvSpPr>
        <p:spPr>
          <a:xfrm>
            <a:off x="457200" y="2420888"/>
            <a:ext cx="4038600" cy="3705275"/>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15" name="Содержимое 3"/>
          <p:cNvSpPr>
            <a:spLocks noGrp="1"/>
          </p:cNvSpPr>
          <p:nvPr>
            <p:ph sz="half" idx="2"/>
          </p:nvPr>
        </p:nvSpPr>
        <p:spPr>
          <a:xfrm>
            <a:off x="4648200" y="2420888"/>
            <a:ext cx="4038600" cy="3705275"/>
          </a:xfrm>
        </p:spPr>
        <p:txBody>
          <a:bodyPr/>
          <a:lstStyle>
            <a:lvl1pPr>
              <a:buFontTx/>
              <a:buBlip>
                <a:blip r:embed="rId9"/>
              </a:buBlip>
              <a:defRPr sz="2800"/>
            </a:lvl1pPr>
            <a:lvl2pPr>
              <a:buSzPct val="90000"/>
              <a:buFontTx/>
              <a:buBlip>
                <a:blip r:embed="rId10"/>
              </a:buBlip>
              <a:defRPr sz="2400"/>
            </a:lvl2pPr>
            <a:lvl3pPr>
              <a:buSzPct val="90000"/>
              <a:buFontTx/>
              <a:buBlip>
                <a:blip r:embed="rId11"/>
              </a:buBlip>
              <a:defRPr sz="2000"/>
            </a:lvl3pPr>
            <a:lvl4pPr>
              <a:buSzPct val="90000"/>
              <a:buFontTx/>
              <a:buBlip>
                <a:blip r:embed="rId12"/>
              </a:buBlip>
              <a:defRPr sz="1800"/>
            </a:lvl4pPr>
            <a:lvl5pPr>
              <a:buSzPct val="80000"/>
              <a:buFontTx/>
              <a:buBlip>
                <a:blip r:embed="rId10"/>
              </a:buBlip>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3" name="Текст 2"/>
          <p:cNvSpPr>
            <a:spLocks noGrp="1"/>
          </p:cNvSpPr>
          <p:nvPr>
            <p:ph type="body" idx="1"/>
          </p:nvPr>
        </p:nvSpPr>
        <p:spPr>
          <a:xfrm>
            <a:off x="539552" y="1535113"/>
            <a:ext cx="3888432" cy="639762"/>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2" name="Текст 2"/>
          <p:cNvSpPr>
            <a:spLocks noGrp="1"/>
          </p:cNvSpPr>
          <p:nvPr>
            <p:ph type="body" idx="14"/>
          </p:nvPr>
        </p:nvSpPr>
        <p:spPr>
          <a:xfrm>
            <a:off x="4705672" y="1535113"/>
            <a:ext cx="3898776" cy="639762"/>
          </a:xfrm>
        </p:spPr>
        <p:txBody>
          <a:bodyPr anchor="b"/>
          <a:lstStyle>
            <a:lvl1pPr marL="0" indent="0">
              <a:lnSpc>
                <a:spcPct val="80000"/>
              </a:lnSpc>
              <a:spcBef>
                <a:spcPts val="0"/>
              </a:spcBef>
              <a:buNone/>
              <a:defRPr sz="2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4" name="Дата 3"/>
          <p:cNvSpPr>
            <a:spLocks noGrp="1"/>
          </p:cNvSpPr>
          <p:nvPr>
            <p:ph type="dt" sz="half" idx="15"/>
          </p:nvPr>
        </p:nvSpPr>
        <p:spPr/>
        <p:txBody>
          <a:bodyPr/>
          <a:lstStyle>
            <a:lvl1pPr>
              <a:defRPr/>
            </a:lvl1pPr>
          </a:lstStyle>
          <a:p>
            <a:pPr>
              <a:defRPr/>
            </a:pPr>
            <a:endParaRPr lang="en-US" altLang="ru-RU"/>
          </a:p>
        </p:txBody>
      </p:sp>
      <p:sp>
        <p:nvSpPr>
          <p:cNvPr id="25" name="Нижний колонтитул 4"/>
          <p:cNvSpPr>
            <a:spLocks noGrp="1"/>
          </p:cNvSpPr>
          <p:nvPr>
            <p:ph type="ftr" sz="quarter" idx="16"/>
          </p:nvPr>
        </p:nvSpPr>
        <p:spPr/>
        <p:txBody>
          <a:bodyPr/>
          <a:lstStyle>
            <a:lvl1pPr>
              <a:defRPr/>
            </a:lvl1pPr>
          </a:lstStyle>
          <a:p>
            <a:pPr>
              <a:defRPr/>
            </a:pPr>
            <a:endParaRPr lang="en-US" altLang="ru-RU"/>
          </a:p>
        </p:txBody>
      </p:sp>
      <p:sp>
        <p:nvSpPr>
          <p:cNvPr id="26" name="Номер слайда 5"/>
          <p:cNvSpPr>
            <a:spLocks noGrp="1"/>
          </p:cNvSpPr>
          <p:nvPr>
            <p:ph type="sldNum" sz="quarter" idx="17"/>
          </p:nvPr>
        </p:nvSpPr>
        <p:spPr/>
        <p:txBody>
          <a:bodyPr/>
          <a:lstStyle>
            <a:lvl1pPr>
              <a:defRPr/>
            </a:lvl1pPr>
          </a:lstStyle>
          <a:p>
            <a:pPr>
              <a:defRPr/>
            </a:pPr>
            <a:fld id="{DA25F959-0018-43E5-B82D-668E650456EA}" type="slidenum">
              <a:rPr lang="en-US" altLang="ru-RU"/>
              <a:pPr>
                <a:defRPr/>
              </a:pPr>
              <a:t>‹#›</a:t>
            </a:fld>
            <a:endParaRPr lang="en-US" altLang="ru-RU"/>
          </a:p>
        </p:txBody>
      </p:sp>
    </p:spTree>
    <p:extLst>
      <p:ext uri="{BB962C8B-B14F-4D97-AF65-F5344CB8AC3E}">
        <p14:creationId xmlns:p14="http://schemas.microsoft.com/office/powerpoint/2010/main" val="177372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Пустой слайд_с объектом">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0" y="6638925"/>
            <a:ext cx="9144000" cy="219075"/>
          </a:xfrm>
          <a:prstGeom prst="rect">
            <a:avLst/>
          </a:prstGeom>
          <a:solidFill>
            <a:srgbClr val="3188A0"/>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ru-RU" dirty="0"/>
          </a:p>
        </p:txBody>
      </p:sp>
      <p:sp>
        <p:nvSpPr>
          <p:cNvPr id="4" name="TextBox 6"/>
          <p:cNvSpPr txBox="1">
            <a:spLocks noChangeArrowheads="1"/>
          </p:cNvSpPr>
          <p:nvPr/>
        </p:nvSpPr>
        <p:spPr bwMode="auto">
          <a:xfrm>
            <a:off x="5448300" y="6602413"/>
            <a:ext cx="3101975" cy="27622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ru-RU" sz="1200" dirty="0">
                <a:solidFill>
                  <a:schemeClr val="bg1"/>
                </a:solidFill>
                <a:latin typeface="Calibri" pitchFamily="34" charset="0"/>
              </a:rPr>
              <a:t>Факультет дистанционного обучения ТУСУР</a:t>
            </a:r>
          </a:p>
        </p:txBody>
      </p:sp>
      <p:pic>
        <p:nvPicPr>
          <p:cNvPr id="5" name="Picture 2" descr="D:\Claire\Работа_ЛИСМО\Дизайнерское_направление\Реклама\Корпоративный стиль\Презантация\list_icon2.png"/>
          <p:cNvPicPr>
            <a:picLocks noChangeAspect="1" noChangeArrowheads="1"/>
          </p:cNvPicPr>
          <p:nvPr/>
        </p:nvPicPr>
        <p:blipFill>
          <a:blip r:embed="rId3">
            <a:extLst>
              <a:ext uri="{28A0092B-C50C-407E-A947-70E740481C1C}">
                <a14:useLocalDpi xmlns:a14="http://schemas.microsoft.com/office/drawing/2010/main" val="0"/>
              </a:ext>
            </a:extLst>
          </a:blip>
          <a:srcRect t="46507" b="42760"/>
          <a:stretch>
            <a:fillRect/>
          </a:stretch>
        </p:blipFill>
        <p:spPr bwMode="auto">
          <a:xfrm>
            <a:off x="250825" y="6638925"/>
            <a:ext cx="20177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Прямая соединительная линия 5"/>
          <p:cNvCxnSpPr/>
          <p:nvPr/>
        </p:nvCxnSpPr>
        <p:spPr>
          <a:xfrm>
            <a:off x="0" y="6638925"/>
            <a:ext cx="9144000" cy="0"/>
          </a:xfrm>
          <a:prstGeom prst="line">
            <a:avLst/>
          </a:prstGeom>
          <a:ln w="12700" cap="rnd" cmpd="sng">
            <a:solidFill>
              <a:schemeClr val="bg1"/>
            </a:solidFill>
            <a:miter lim="800000"/>
          </a:ln>
        </p:spPr>
        <p:style>
          <a:lnRef idx="1">
            <a:schemeClr val="accent1"/>
          </a:lnRef>
          <a:fillRef idx="0">
            <a:schemeClr val="accent1"/>
          </a:fillRef>
          <a:effectRef idx="0">
            <a:schemeClr val="accent1"/>
          </a:effectRef>
          <a:fontRef idx="minor">
            <a:schemeClr val="tx1"/>
          </a:fontRef>
        </p:style>
      </p:cxnSp>
      <p:pic>
        <p:nvPicPr>
          <p:cNvPr id="7" name="Picture 11" descr="D:\tes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D:\tes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317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D:\test\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650" y="6724650"/>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D:\test\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6727825"/>
            <a:ext cx="133350"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Содержимое 2"/>
          <p:cNvSpPr>
            <a:spLocks noGrp="1"/>
          </p:cNvSpPr>
          <p:nvPr>
            <p:ph idx="1"/>
          </p:nvPr>
        </p:nvSpPr>
        <p:spPr>
          <a:xfrm>
            <a:off x="457200" y="433822"/>
            <a:ext cx="8229600" cy="5852698"/>
          </a:xfrm>
        </p:spPr>
        <p:txBody>
          <a:bodyPr/>
          <a:lstStyle>
            <a:lvl1pPr marL="447675" indent="-447675">
              <a:spcBef>
                <a:spcPts val="0"/>
              </a:spcBef>
              <a:spcAft>
                <a:spcPts val="1200"/>
              </a:spcAft>
              <a:buFontTx/>
              <a:buBlip>
                <a:blip r:embed="rId8"/>
              </a:buBlip>
              <a:defRPr/>
            </a:lvl1pPr>
            <a:lvl2pPr marL="808038" indent="-350838">
              <a:spcBef>
                <a:spcPts val="0"/>
              </a:spcBef>
              <a:spcAft>
                <a:spcPts val="600"/>
              </a:spcAft>
              <a:buSzPct val="90000"/>
              <a:buFontTx/>
              <a:buBlip>
                <a:blip r:embed="rId9"/>
              </a:buBlip>
              <a:defRPr/>
            </a:lvl2pPr>
            <a:lvl3pPr marL="1254125" indent="-339725">
              <a:spcBef>
                <a:spcPts val="0"/>
              </a:spcBef>
              <a:spcAft>
                <a:spcPts val="600"/>
              </a:spcAft>
              <a:buSzPct val="90000"/>
              <a:buFontTx/>
              <a:buBlip>
                <a:blip r:embed="rId10"/>
              </a:buBlip>
              <a:defRPr/>
            </a:lvl3pPr>
            <a:lvl4pPr>
              <a:spcBef>
                <a:spcPts val="0"/>
              </a:spcBef>
              <a:spcAft>
                <a:spcPts val="600"/>
              </a:spcAft>
              <a:buSzPct val="85000"/>
              <a:buFontTx/>
              <a:buBlip>
                <a:blip r:embed="rId11"/>
              </a:buBlip>
              <a:tabLst>
                <a:tab pos="1701800" algn="l"/>
              </a:tabLst>
              <a:defRPr/>
            </a:lvl4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1403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lt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lt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54B2265-591B-44AC-BD85-254EC674A77C}" type="slidenum">
              <a:rPr lang="en-US" altLang="ru-RU"/>
              <a:pPr>
                <a:defRPr/>
              </a:pPr>
              <a:t>‹#›</a:t>
            </a:fld>
            <a:endParaRPr lang="en-US" altLang="ru-RU"/>
          </a:p>
        </p:txBody>
      </p:sp>
    </p:spTree>
  </p:cSld>
  <p:clrMap bg1="lt1" tx1="dk1" bg2="lt2" tx2="dk2" accent1="accent1" accent2="accent2" accent3="accent3" accent4="accent4" accent5="accent5" accent6="accent6" hlink="hlink" folHlink="folHlink"/>
  <p:sldLayoutIdLst>
    <p:sldLayoutId id="2147484030"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25" r:id="rId16"/>
    <p:sldLayoutId id="2147484046" r:id="rId17"/>
    <p:sldLayoutId id="2147484026" r:id="rId18"/>
    <p:sldLayoutId id="2147484027" r:id="rId19"/>
    <p:sldLayoutId id="2147484028" r:id="rId20"/>
    <p:sldLayoutId id="2147484029" r:id="rId21"/>
    <p:sldLayoutId id="2147484047" r:id="rId22"/>
    <p:sldLayoutId id="2147484049" r:id="rId2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1.wmf"/><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18.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 Id="rId14"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0.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5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Дана начальная симплекс-таблица </a:t>
            </a:r>
            <a:r>
              <a:rPr lang="en-US" sz="2000" dirty="0" smtClean="0"/>
              <a:t>(max Q</a:t>
            </a:r>
            <a:r>
              <a:rPr lang="ru-RU" sz="2000" dirty="0" smtClean="0"/>
              <a:t>) </a:t>
            </a:r>
            <a:r>
              <a:rPr lang="ru-RU" sz="2000" dirty="0"/>
              <a:t>задачи линейного программирования, в которой х-основные переменные, </a:t>
            </a:r>
            <a:r>
              <a:rPr lang="en-US" sz="2000" dirty="0"/>
              <a:t>s</a:t>
            </a:r>
            <a:r>
              <a:rPr lang="ru-RU" sz="2000" dirty="0"/>
              <a:t>- дополнительные</a:t>
            </a:r>
            <a:r>
              <a:rPr lang="ru-RU" sz="2000" dirty="0" smtClean="0"/>
              <a:t>, </a:t>
            </a:r>
            <a:r>
              <a:rPr lang="en-US" sz="2000" dirty="0"/>
              <a:t>Q</a:t>
            </a:r>
            <a:r>
              <a:rPr lang="ru-RU" sz="2000" dirty="0"/>
              <a:t> </a:t>
            </a:r>
            <a:r>
              <a:rPr lang="ru-RU" sz="2000" dirty="0" smtClean="0"/>
              <a:t>–целевая функция</a:t>
            </a:r>
            <a:endParaRPr lang="ru-RU" sz="2000" dirty="0"/>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1892839693"/>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4</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899265496"/>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309396" t="-12727" r="-384564" b="-438182"/>
                          </a:stretch>
                        </a:blipFill>
                      </a:tcPr>
                    </a:tc>
                    <a:tc>
                      <a:txBody>
                        <a:bodyPr/>
                        <a:lstStyle/>
                        <a:p>
                          <a:endParaRPr lang="ru-RU"/>
                        </a:p>
                      </a:txBody>
                      <a:tcPr marL="68580" marR="68580" marT="0" marB="0" anchor="ctr">
                        <a:blipFill rotWithShape="1">
                          <a:blip r:embed="rId2"/>
                          <a:stretch>
                            <a:fillRect l="-412162" t="-12727" r="-287162" b="-438182"/>
                          </a:stretch>
                        </a:blipFill>
                      </a:tcPr>
                    </a:tc>
                    <a:tc>
                      <a:txBody>
                        <a:bodyPr/>
                        <a:lstStyle/>
                        <a:p>
                          <a:endParaRPr lang="ru-RU"/>
                        </a:p>
                      </a:txBody>
                      <a:tcPr marL="68580" marR="68580" marT="0" marB="0" anchor="ctr">
                        <a:blipFill rotWithShape="1">
                          <a:blip r:embed="rId2"/>
                          <a:stretch>
                            <a:fillRect l="-512162" t="-12727" r="-187162" b="-438182"/>
                          </a:stretch>
                        </a:blipFill>
                      </a:tcP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112727" r="-638750" b="-338182"/>
                          </a:stretch>
                        </a:blipFill>
                      </a:tcP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4</a:t>
                          </a:r>
                          <a:endParaRPr lang="ru-RU" sz="1800" b="1" dirty="0">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212727" r="-638750" b="-238182"/>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312727" r="-638750" b="-138182"/>
                          </a:stretch>
                        </a:blipFill>
                      </a:tcP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0" name="TextBox 29"/>
          <p:cNvSpPr txBox="1"/>
          <p:nvPr/>
        </p:nvSpPr>
        <p:spPr>
          <a:xfrm>
            <a:off x="7164288" y="6021288"/>
            <a:ext cx="1368152" cy="646331"/>
          </a:xfrm>
          <a:prstGeom prst="rect">
            <a:avLst/>
          </a:prstGeom>
          <a:noFill/>
        </p:spPr>
        <p:txBody>
          <a:bodyPr wrap="square" rtlCol="0">
            <a:spAutoFit/>
          </a:bodyPr>
          <a:lstStyle/>
          <a:p>
            <a:r>
              <a:rPr lang="ru-RU" dirty="0" smtClean="0"/>
              <a:t>Билет</a:t>
            </a:r>
            <a:r>
              <a:rPr lang="en-US" dirty="0" smtClean="0"/>
              <a:t>1</a:t>
            </a:r>
            <a:r>
              <a:rPr lang="ru-RU" dirty="0" smtClean="0"/>
              <a:t>0, </a:t>
            </a:r>
            <a:r>
              <a:rPr lang="ru-RU" dirty="0" smtClean="0"/>
              <a:t>вопрос 1</a:t>
            </a:r>
            <a:endParaRPr lang="ru-RU" dirty="0"/>
          </a:p>
        </p:txBody>
      </p:sp>
      <p:sp>
        <p:nvSpPr>
          <p:cNvPr id="2" name="TextBox 1"/>
          <p:cNvSpPr txBox="1"/>
          <p:nvPr/>
        </p:nvSpPr>
        <p:spPr>
          <a:xfrm>
            <a:off x="1259632" y="3789040"/>
            <a:ext cx="4896544" cy="369332"/>
          </a:xfrm>
          <a:prstGeom prst="rect">
            <a:avLst/>
          </a:prstGeom>
          <a:noFill/>
        </p:spPr>
        <p:txBody>
          <a:bodyPr wrap="square" rtlCol="0">
            <a:spAutoFit/>
          </a:bodyPr>
          <a:lstStyle/>
          <a:p>
            <a:r>
              <a:rPr lang="ru-RU" dirty="0" smtClean="0"/>
              <a:t>Решить </a:t>
            </a:r>
            <a:r>
              <a:rPr lang="ru-RU" smtClean="0"/>
              <a:t>графическим способом </a:t>
            </a:r>
            <a:endParaRPr lang="ru-RU" dirty="0"/>
          </a:p>
        </p:txBody>
      </p:sp>
    </p:spTree>
    <p:extLst>
      <p:ext uri="{BB962C8B-B14F-4D97-AF65-F5344CB8AC3E}">
        <p14:creationId xmlns:p14="http://schemas.microsoft.com/office/powerpoint/2010/main" val="376833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13256" y="260648"/>
            <a:ext cx="8229600" cy="1143000"/>
          </a:xfrm>
        </p:spPr>
        <p:txBody>
          <a:bodyPr/>
          <a:lstStyle/>
          <a:p>
            <a:r>
              <a:rPr lang="ru-RU" sz="4000" dirty="0"/>
              <a:t>Метод анализа </a:t>
            </a:r>
            <a:r>
              <a:rPr lang="ru-RU" sz="4000" dirty="0" smtClean="0"/>
              <a:t>иерархий. </a:t>
            </a:r>
            <a:endParaRPr lang="ru-RU" sz="4000" dirty="0"/>
          </a:p>
        </p:txBody>
      </p:sp>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ext uri="{D42A27DB-BD31-4B8C-83A1-F6EECF244321}">
                    <p14:modId xmlns:p14="http://schemas.microsoft.com/office/powerpoint/2010/main" val="1413092116"/>
                  </p:ext>
                </p:extLst>
              </p:nvPr>
            </p:nvGraphicFramePr>
            <p:xfrm>
              <a:off x="395536" y="2132856"/>
              <a:ext cx="8064896" cy="3112970"/>
            </p:xfrm>
            <a:graphic>
              <a:graphicData uri="http://schemas.openxmlformats.org/drawingml/2006/table">
                <a:tbl>
                  <a:tblPr firstRow="1" firstCol="1" lastRow="1" lastCol="1" bandRow="1" bandCol="1">
                    <a:tableStyleId>{5940675A-B579-460E-94D1-54222C63F5DA}</a:tableStyleId>
                  </a:tblPr>
                  <a:tblGrid>
                    <a:gridCol w="2230716"/>
                    <a:gridCol w="1115358"/>
                    <a:gridCol w="1029561"/>
                    <a:gridCol w="1201155"/>
                    <a:gridCol w="1029561"/>
                    <a:gridCol w="1458545"/>
                  </a:tblGrid>
                  <a:tr h="900898">
                    <a:tc>
                      <a:txBody>
                        <a:bodyPr/>
                        <a:lstStyle/>
                        <a:p>
                          <a:pPr algn="ctr">
                            <a:spcAft>
                              <a:spcPts val="0"/>
                            </a:spcAft>
                            <a:tabLst>
                              <a:tab pos="450215" algn="l"/>
                            </a:tabLst>
                          </a:pPr>
                          <a:r>
                            <a:rPr lang="ru-RU" sz="1600" b="1" dirty="0" smtClean="0">
                              <a:effectLst/>
                            </a:rPr>
                            <a:t>Критерии</a:t>
                          </a:r>
                          <a:r>
                            <a:rPr lang="ru-RU" sz="1600" b="1" dirty="0">
                              <a:effectLst/>
                            </a:rPr>
                            <a:t> </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ru-RU" sz="1600" b="1" i="1" smtClean="0">
                                      <a:latin typeface="Cambria Math"/>
                                    </a:rPr>
                                    <m:t>𝟏</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𝟐</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𝟑</m:t>
                                  </m:r>
                                </m:sub>
                              </m:sSub>
                            </m:oMath>
                          </a14:m>
                          <a:endParaRPr lang="ru-RU" sz="1600" b="1" dirty="0">
                            <a:effectLst/>
                            <a:latin typeface="Times New Roman"/>
                            <a:ea typeface="Times New Roman"/>
                          </a:endParaRPr>
                        </a:p>
                      </a:txBody>
                      <a:tcPr marL="68580" marR="68580" marT="0" marB="0" anchor="ctr"/>
                    </a:tc>
                    <a:tc>
                      <a:txBody>
                        <a:bodyPr/>
                        <a:lstStyle/>
                        <a:p>
                          <a:pPr algn="ctr"/>
                          <a:endParaRPr lang="ru-RU" sz="1600" b="1" dirty="0">
                            <a:effectLst/>
                            <a:latin typeface="Times New Roman"/>
                            <a:ea typeface="Times New Roman"/>
                          </a:endParaRPr>
                        </a:p>
                      </a:txBody>
                      <a:tcPr marL="68580" marR="68580" marT="0" marB="0" anchor="ctr"/>
                    </a:tc>
                    <a:tc>
                      <a:txBody>
                        <a:bodyPr/>
                        <a:lstStyle/>
                        <a:p>
                          <a:pPr algn="ctr"/>
                          <a:r>
                            <a:rPr lang="ru-RU" sz="1600" b="1" dirty="0" smtClean="0"/>
                            <a:t>Коэффициент</a:t>
                          </a:r>
                        </a:p>
                        <a:p>
                          <a:pPr algn="ctr"/>
                          <a:r>
                            <a:rPr lang="ru-RU" sz="1600" b="1" dirty="0" smtClean="0">
                              <a:effectLst/>
                              <a:latin typeface="Times New Roman"/>
                              <a:ea typeface="Times New Roman"/>
                            </a:rPr>
                            <a:t>значимости</a:t>
                          </a:r>
                          <a:endParaRPr lang="ru-RU" sz="1600" b="1" dirty="0">
                            <a:effectLst/>
                            <a:latin typeface="Times New Roman"/>
                            <a:ea typeface="Times New Roman"/>
                          </a:endParaRPr>
                        </a:p>
                      </a:txBody>
                      <a:tcPr marL="68580" marR="68580" marT="0" marB="0" anchor="ctr"/>
                    </a:tc>
                  </a:tr>
                  <a:tr h="517997">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ru-RU" sz="1600" b="1" i="1" smtClean="0">
                                      <a:latin typeface="Cambria Math"/>
                                    </a:rPr>
                                    <m:t>𝟏</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1/1</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1/2</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1/</a:t>
                          </a:r>
                          <a:r>
                            <a:rPr lang="en-US" sz="1600" b="1" dirty="0" smtClean="0">
                              <a:effectLst/>
                            </a:rPr>
                            <a:t>4</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𝟏</m:t>
                                    </m:r>
                                  </m:sub>
                                </m:sSub>
                                <m:r>
                                  <a:rPr lang="ru-RU" sz="1600" b="1" i="1" smtClean="0">
                                    <a:latin typeface="Cambria Math"/>
                                  </a:rPr>
                                  <m:t>=</m:t>
                                </m:r>
                              </m:oMath>
                            </m:oMathPara>
                          </a14:m>
                          <a:endParaRPr lang="ru-RU" sz="1600" b="1" dirty="0">
                            <a:effectLst/>
                            <a:latin typeface="Times New Roman"/>
                            <a:ea typeface="Times New Roman"/>
                          </a:endParaRPr>
                        </a:p>
                      </a:txBody>
                      <a:tcPr marL="68580" marR="68580" marT="0" marB="0" anchor="ctr"/>
                    </a:tc>
                  </a:tr>
                  <a:tr h="597329">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𝟐</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4/1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𝟐</m:t>
                                    </m:r>
                                  </m:sub>
                                </m:sSub>
                                <m:r>
                                  <a:rPr lang="ru-RU" sz="1600" b="1" i="1" smtClean="0">
                                    <a:latin typeface="Cambria Math"/>
                                  </a:rPr>
                                  <m:t>=</m:t>
                                </m:r>
                              </m:oMath>
                            </m:oMathPara>
                          </a14:m>
                          <a:endParaRPr lang="ru-RU" sz="1600" b="1" dirty="0">
                            <a:effectLst/>
                            <a:latin typeface="Times New Roman"/>
                            <a:ea typeface="Times New Roman"/>
                          </a:endParaRPr>
                        </a:p>
                      </a:txBody>
                      <a:tcPr marL="68580" marR="68580" marT="0" marB="0" anchor="ctr"/>
                    </a:tc>
                  </a:tr>
                  <a:tr h="548373">
                    <a:tc>
                      <a:txBody>
                        <a:bodyPr/>
                        <a:lstStyle/>
                        <a:p>
                          <a:pPr algn="ctr">
                            <a:spcAft>
                              <a:spcPts val="0"/>
                            </a:spcAft>
                            <a:tabLst>
                              <a:tab pos="450215" algn="l"/>
                            </a:tabLst>
                          </a:pPr>
                          <a:r>
                            <a:rPr lang="ru-RU" sz="1600" b="1" dirty="0" smtClean="0">
                              <a:effectLst/>
                            </a:rPr>
                            <a:t>Критерий </a:t>
                          </a:r>
                          <a14:m>
                            <m:oMath xmlns:m="http://schemas.openxmlformats.org/officeDocument/2006/math">
                              <m:sSub>
                                <m:sSubPr>
                                  <m:ctrlPr>
                                    <a:rPr lang="ru-RU" sz="1600" b="1" i="1" smtClean="0">
                                      <a:latin typeface="Cambria Math"/>
                                    </a:rPr>
                                  </m:ctrlPr>
                                </m:sSubPr>
                                <m:e>
                                  <m:r>
                                    <a:rPr lang="en-US" sz="1600" b="1" i="1" smtClean="0">
                                      <a:latin typeface="Cambria Math"/>
                                    </a:rPr>
                                    <m:t>𝒌</m:t>
                                  </m:r>
                                </m:e>
                                <m:sub>
                                  <m:r>
                                    <a:rPr lang="en-US" sz="1600" b="1" i="1" smtClean="0">
                                      <a:latin typeface="Cambria Math"/>
                                    </a:rPr>
                                    <m:t>𝟑</m:t>
                                  </m:r>
                                </m:sub>
                              </m:sSub>
                            </m:oMath>
                          </a14:m>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l-GR" sz="1600" b="1" i="1">
                                        <a:latin typeface="Cambria Math"/>
                                      </a:rPr>
                                      <m:t>𝝀</m:t>
                                    </m:r>
                                  </m:e>
                                  <m:sub>
                                    <m:r>
                                      <a:rPr lang="ru-RU" sz="1600" b="1" i="1" smtClean="0">
                                        <a:latin typeface="Cambria Math"/>
                                      </a:rPr>
                                      <m:t>𝟑</m:t>
                                    </m:r>
                                    <m:r>
                                      <a:rPr lang="ru-RU" sz="1600" b="1" i="1" smtClean="0">
                                        <a:latin typeface="Cambria Math"/>
                                      </a:rPr>
                                      <m:t>=</m:t>
                                    </m:r>
                                  </m:sub>
                                </m:sSub>
                              </m:oMath>
                            </m:oMathPara>
                          </a14:m>
                          <a:endParaRPr lang="ru-RU" sz="1600" b="1" dirty="0">
                            <a:effectLst/>
                            <a:latin typeface="Times New Roman"/>
                            <a:ea typeface="Times New Roman"/>
                          </a:endParaRPr>
                        </a:p>
                      </a:txBody>
                      <a:tcPr marL="68580" marR="68580" marT="0" marB="0" anchor="ctr"/>
                    </a:tc>
                  </a:tr>
                  <a:tr h="548373">
                    <a:tc gridSpan="4">
                      <a:txBody>
                        <a:bodyPr/>
                        <a:lstStyle/>
                        <a:p>
                          <a:pPr algn="ctr"/>
                          <a:endParaRPr lang="ru-RU" sz="1600" b="1"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1413092116"/>
                  </p:ext>
                </p:extLst>
              </p:nvPr>
            </p:nvGraphicFramePr>
            <p:xfrm>
              <a:off x="395536" y="2132856"/>
              <a:ext cx="8064896" cy="3112970"/>
            </p:xfrm>
            <a:graphic>
              <a:graphicData uri="http://schemas.openxmlformats.org/drawingml/2006/table">
                <a:tbl>
                  <a:tblPr firstRow="1" firstCol="1" lastRow="1" lastCol="1" bandRow="1" bandCol="1">
                    <a:tableStyleId>{5940675A-B579-460E-94D1-54222C63F5DA}</a:tableStyleId>
                  </a:tblPr>
                  <a:tblGrid>
                    <a:gridCol w="2230716"/>
                    <a:gridCol w="1115358"/>
                    <a:gridCol w="1029561"/>
                    <a:gridCol w="1201155"/>
                    <a:gridCol w="1029561"/>
                    <a:gridCol w="1458545"/>
                  </a:tblGrid>
                  <a:tr h="900898">
                    <a:tc>
                      <a:txBody>
                        <a:bodyPr/>
                        <a:lstStyle/>
                        <a:p>
                          <a:pPr algn="ctr">
                            <a:spcAft>
                              <a:spcPts val="0"/>
                            </a:spcAft>
                            <a:tabLst>
                              <a:tab pos="450215" algn="l"/>
                            </a:tabLst>
                          </a:pPr>
                          <a:r>
                            <a:rPr lang="ru-RU" sz="1600" b="1" dirty="0" smtClean="0">
                              <a:effectLst/>
                            </a:rPr>
                            <a:t>Критерии</a:t>
                          </a:r>
                          <a:r>
                            <a:rPr lang="ru-RU" sz="1600" b="1" dirty="0">
                              <a:effectLst/>
                            </a:rPr>
                            <a:t> </a:t>
                          </a: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200546" t="-676" r="-422951" b="-245270"/>
                          </a:stretch>
                        </a:blipFill>
                      </a:tcPr>
                    </a:tc>
                    <a:tc>
                      <a:txBody>
                        <a:bodyPr/>
                        <a:lstStyle/>
                        <a:p>
                          <a:endParaRPr lang="ru-RU"/>
                        </a:p>
                      </a:txBody>
                      <a:tcPr marL="68580" marR="68580" marT="0" marB="0" anchor="ctr">
                        <a:blipFill rotWithShape="1">
                          <a:blip r:embed="rId2"/>
                          <a:stretch>
                            <a:fillRect l="-325444" t="-676" r="-357988" b="-245270"/>
                          </a:stretch>
                        </a:blipFill>
                      </a:tcPr>
                    </a:tc>
                    <a:tc>
                      <a:txBody>
                        <a:bodyPr/>
                        <a:lstStyle/>
                        <a:p>
                          <a:endParaRPr lang="ru-RU"/>
                        </a:p>
                      </a:txBody>
                      <a:tcPr marL="68580" marR="68580" marT="0" marB="0" anchor="ctr">
                        <a:blipFill rotWithShape="1">
                          <a:blip r:embed="rId2"/>
                          <a:stretch>
                            <a:fillRect l="-364975" t="-676" r="-207107" b="-245270"/>
                          </a:stretch>
                        </a:blipFill>
                      </a:tcPr>
                    </a:tc>
                    <a:tc>
                      <a:txBody>
                        <a:bodyPr/>
                        <a:lstStyle/>
                        <a:p>
                          <a:pPr algn="ctr"/>
                          <a:endParaRPr lang="ru-RU" sz="1600" b="1" dirty="0">
                            <a:effectLst/>
                            <a:latin typeface="Times New Roman"/>
                            <a:ea typeface="Times New Roman"/>
                          </a:endParaRPr>
                        </a:p>
                      </a:txBody>
                      <a:tcPr marL="68580" marR="68580" marT="0" marB="0" anchor="ctr"/>
                    </a:tc>
                    <a:tc>
                      <a:txBody>
                        <a:bodyPr/>
                        <a:lstStyle/>
                        <a:p>
                          <a:pPr algn="ctr"/>
                          <a:r>
                            <a:rPr lang="ru-RU" sz="1600" b="1" dirty="0" smtClean="0"/>
                            <a:t>Коэффициент</a:t>
                          </a:r>
                        </a:p>
                        <a:p>
                          <a:pPr algn="ctr"/>
                          <a:r>
                            <a:rPr lang="ru-RU" sz="1600" b="1" dirty="0" smtClean="0">
                              <a:effectLst/>
                              <a:latin typeface="Times New Roman"/>
                              <a:ea typeface="Times New Roman"/>
                            </a:rPr>
                            <a:t>значимости</a:t>
                          </a:r>
                          <a:endParaRPr lang="ru-RU" sz="1600" b="1" dirty="0">
                            <a:effectLst/>
                            <a:latin typeface="Times New Roman"/>
                            <a:ea typeface="Times New Roman"/>
                          </a:endParaRPr>
                        </a:p>
                      </a:txBody>
                      <a:tcPr marL="68580" marR="68580" marT="0" marB="0" anchor="ctr"/>
                    </a:tc>
                  </a:tr>
                  <a:tr h="517997">
                    <a:tc>
                      <a:txBody>
                        <a:bodyPr/>
                        <a:lstStyle/>
                        <a:p>
                          <a:endParaRPr lang="ru-RU"/>
                        </a:p>
                      </a:txBody>
                      <a:tcPr marL="68580" marR="68580" marT="0" marB="0" anchor="ctr">
                        <a:blipFill rotWithShape="1">
                          <a:blip r:embed="rId2"/>
                          <a:stretch>
                            <a:fillRect l="-273" t="-175294" r="-261475" b="-327059"/>
                          </a:stretch>
                        </a:blipFill>
                      </a:tcPr>
                    </a:tc>
                    <a:tc>
                      <a:txBody>
                        <a:bodyPr/>
                        <a:lstStyle/>
                        <a:p>
                          <a:pPr algn="ctr">
                            <a:spcAft>
                              <a:spcPts val="0"/>
                            </a:spcAft>
                            <a:tabLst>
                              <a:tab pos="450215" algn="l"/>
                            </a:tabLst>
                          </a:pPr>
                          <a:r>
                            <a:rPr lang="ru-RU" sz="1600" b="1">
                              <a:effectLst/>
                            </a:rPr>
                            <a:t>1/1</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a:effectLst/>
                            </a:rPr>
                            <a:t>1/2</a:t>
                          </a:r>
                          <a:endParaRPr lang="ru-RU" sz="1600" b="1">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smtClean="0">
                              <a:effectLst/>
                            </a:rPr>
                            <a:t>1/</a:t>
                          </a:r>
                          <a:r>
                            <a:rPr lang="en-US" sz="1600" b="1" dirty="0" smtClean="0">
                              <a:effectLst/>
                            </a:rPr>
                            <a:t>4</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975" t="-175294" b="-327059"/>
                          </a:stretch>
                        </a:blipFill>
                      </a:tcPr>
                    </a:tc>
                  </a:tr>
                  <a:tr h="597329">
                    <a:tc>
                      <a:txBody>
                        <a:bodyPr/>
                        <a:lstStyle/>
                        <a:p>
                          <a:endParaRPr lang="ru-RU"/>
                        </a:p>
                      </a:txBody>
                      <a:tcPr marL="68580" marR="68580" marT="0" marB="0" anchor="ctr">
                        <a:blipFill rotWithShape="1">
                          <a:blip r:embed="rId2"/>
                          <a:stretch>
                            <a:fillRect l="-273" t="-238776" r="-261475" b="-183673"/>
                          </a:stretch>
                        </a:blipFill>
                      </a:tcP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4/1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975" t="-238776" b="-183673"/>
                          </a:stretch>
                        </a:blipFill>
                      </a:tcPr>
                    </a:tc>
                  </a:tr>
                  <a:tr h="548373">
                    <a:tc>
                      <a:txBody>
                        <a:bodyPr/>
                        <a:lstStyle/>
                        <a:p>
                          <a:endParaRPr lang="ru-RU"/>
                        </a:p>
                      </a:txBody>
                      <a:tcPr marL="68580" marR="68580" marT="0" marB="0" anchor="ctr">
                        <a:blipFill rotWithShape="1">
                          <a:blip r:embed="rId2"/>
                          <a:stretch>
                            <a:fillRect l="-273" t="-368889" r="-261475" b="-100000"/>
                          </a:stretch>
                        </a:blipFill>
                      </a:tcP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r>
                            <a:rPr lang="ru-RU" sz="1600" b="1" dirty="0">
                              <a:effectLst/>
                            </a:rPr>
                            <a:t>1/1</a:t>
                          </a: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453975" t="-368889" b="-100000"/>
                          </a:stretch>
                        </a:blipFill>
                      </a:tcPr>
                    </a:tc>
                  </a:tr>
                  <a:tr h="548373">
                    <a:tc gridSpan="4">
                      <a:txBody>
                        <a:bodyPr/>
                        <a:lstStyle/>
                        <a:p>
                          <a:pPr algn="ctr"/>
                          <a:endParaRPr lang="ru-RU" sz="1600" b="1"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hMerge="1">
                      <a:txBody>
                        <a:bodyPr/>
                        <a:lstStyle/>
                        <a:p>
                          <a:pPr algn="ctr">
                            <a:spcAft>
                              <a:spcPts val="0"/>
                            </a:spcAft>
                            <a:tabLst>
                              <a:tab pos="450215" algn="l"/>
                            </a:tabLst>
                          </a:pPr>
                          <a:endParaRPr lang="ru-RU" sz="1800" b="0"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c>
                      <a:txBody>
                        <a:bodyPr/>
                        <a:lstStyle/>
                        <a:p>
                          <a:pPr algn="ctr">
                            <a:spcAft>
                              <a:spcPts val="0"/>
                            </a:spcAft>
                            <a:tabLst>
                              <a:tab pos="450215" algn="l"/>
                            </a:tabLst>
                          </a:pPr>
                          <a:endParaRPr lang="ru-RU" sz="1600" b="1" dirty="0">
                            <a:effectLst/>
                            <a:latin typeface="Times New Roman"/>
                            <a:ea typeface="Times New Roman"/>
                          </a:endParaRPr>
                        </a:p>
                      </a:txBody>
                      <a:tcPr marL="68580" marR="68580" marT="0" marB="0" anchor="ctr"/>
                    </a:tc>
                  </a:tr>
                </a:tbl>
              </a:graphicData>
            </a:graphic>
          </p:graphicFrame>
        </mc:Fallback>
      </mc:AlternateContent>
      <mc:AlternateContent xmlns:mc="http://schemas.openxmlformats.org/markup-compatibility/2006" xmlns:a14="http://schemas.microsoft.com/office/drawing/2010/main">
        <mc:Choice Requires="a14">
          <p:sp>
            <p:nvSpPr>
              <p:cNvPr id="3" name="TextBox 2"/>
              <p:cNvSpPr txBox="1"/>
              <p:nvPr/>
            </p:nvSpPr>
            <p:spPr>
              <a:xfrm>
                <a:off x="395536" y="1305634"/>
                <a:ext cx="7992888" cy="646331"/>
              </a:xfrm>
              <a:prstGeom prst="rect">
                <a:avLst/>
              </a:prstGeom>
              <a:noFill/>
            </p:spPr>
            <p:txBody>
              <a:bodyPr wrap="square" rtlCol="0">
                <a:spAutoFit/>
              </a:bodyPr>
              <a:lstStyle/>
              <a:p>
                <a:r>
                  <a:rPr lang="ru-RU" dirty="0" smtClean="0"/>
                  <a:t>Дополните таблицу </a:t>
                </a:r>
                <a:r>
                  <a:rPr lang="ru-RU" dirty="0"/>
                  <a:t>и определите </a:t>
                </a:r>
                <a:r>
                  <a:rPr lang="ru-RU" dirty="0" smtClean="0"/>
                  <a:t>коэффициент </a:t>
                </a:r>
                <a:r>
                  <a:rPr lang="ru-RU" dirty="0"/>
                  <a:t>значимости </a:t>
                </a:r>
                <a:r>
                  <a:rPr lang="ru-RU" dirty="0" smtClean="0"/>
                  <a:t>критерия </a:t>
                </a:r>
                <a14:m>
                  <m:oMath xmlns:m="http://schemas.openxmlformats.org/officeDocument/2006/math">
                    <m:sSub>
                      <m:sSubPr>
                        <m:ctrlPr>
                          <a:rPr lang="ru-RU" b="1" i="1">
                            <a:latin typeface="Cambria Math"/>
                          </a:rPr>
                        </m:ctrlPr>
                      </m:sSubPr>
                      <m:e>
                        <m:r>
                          <a:rPr lang="el-GR" b="1" i="1">
                            <a:latin typeface="Cambria Math"/>
                          </a:rPr>
                          <m:t>𝝀</m:t>
                        </m:r>
                      </m:e>
                      <m:sub>
                        <m:r>
                          <a:rPr lang="ru-RU" b="1" i="1" smtClean="0">
                            <a:latin typeface="Cambria Math"/>
                          </a:rPr>
                          <m:t>𝟐</m:t>
                        </m:r>
                      </m:sub>
                    </m:sSub>
                    <m:r>
                      <a:rPr lang="ru-RU" b="1" i="1">
                        <a:latin typeface="Cambria Math"/>
                      </a:rPr>
                      <m:t>=</m:t>
                    </m:r>
                  </m:oMath>
                </a14:m>
                <a:r>
                  <a:rPr lang="ru-RU" dirty="0" smtClean="0"/>
                  <a:t> </a:t>
                </a:r>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395536" y="1305634"/>
                <a:ext cx="7992888" cy="646331"/>
              </a:xfrm>
              <a:prstGeom prst="rect">
                <a:avLst/>
              </a:prstGeom>
              <a:blipFill rotWithShape="1">
                <a:blip r:embed="rId3"/>
                <a:stretch>
                  <a:fillRect l="-686" t="-4717"/>
                </a:stretch>
              </a:blipFill>
            </p:spPr>
            <p:txBody>
              <a:bodyPr/>
              <a:lstStyle/>
              <a:p>
                <a:r>
                  <a:rPr lang="ru-RU">
                    <a:noFill/>
                  </a:rPr>
                  <a:t> </a:t>
                </a:r>
              </a:p>
            </p:txBody>
          </p:sp>
        </mc:Fallback>
      </mc:AlternateContent>
      <p:sp>
        <p:nvSpPr>
          <p:cNvPr id="5" name="TextBox 4"/>
          <p:cNvSpPr txBox="1"/>
          <p:nvPr/>
        </p:nvSpPr>
        <p:spPr>
          <a:xfrm>
            <a:off x="7164288" y="6093296"/>
            <a:ext cx="1368152" cy="646331"/>
          </a:xfrm>
          <a:prstGeom prst="rect">
            <a:avLst/>
          </a:prstGeom>
          <a:noFill/>
        </p:spPr>
        <p:txBody>
          <a:bodyPr wrap="square" rtlCol="0">
            <a:spAutoFit/>
          </a:bodyPr>
          <a:lstStyle/>
          <a:p>
            <a:r>
              <a:rPr lang="ru-RU" smtClean="0"/>
              <a:t>Билет </a:t>
            </a:r>
            <a:r>
              <a:rPr lang="ru-RU" smtClean="0"/>
              <a:t>10, </a:t>
            </a:r>
            <a:r>
              <a:rPr lang="ru-RU" dirty="0" smtClean="0"/>
              <a:t>вопрос 10</a:t>
            </a:r>
            <a:endParaRPr lang="ru-RU" dirty="0"/>
          </a:p>
        </p:txBody>
      </p:sp>
    </p:spTree>
    <p:extLst>
      <p:ext uri="{BB962C8B-B14F-4D97-AF65-F5344CB8AC3E}">
        <p14:creationId xmlns:p14="http://schemas.microsoft.com/office/powerpoint/2010/main" val="149421216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188640"/>
            <a:ext cx="90364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На  n  железнодорожных  станциях </a:t>
            </a:r>
            <a:r>
              <a:rPr lang="ru-RU" sz="2000" dirty="0" err="1"/>
              <a:t>Si</a:t>
            </a:r>
            <a:r>
              <a:rPr lang="ru-RU" sz="2000" dirty="0"/>
              <a:t> имеются пустые товарные вагоны в количестве </a:t>
            </a:r>
            <a:r>
              <a:rPr lang="ru-RU" sz="2000" dirty="0" err="1"/>
              <a:t>Mi</a:t>
            </a:r>
            <a:r>
              <a:rPr lang="ru-RU" sz="2000" dirty="0"/>
              <a:t> штук (i=1,…,m).  На станциях </a:t>
            </a:r>
            <a:r>
              <a:rPr lang="ru-RU" sz="2000" dirty="0" err="1"/>
              <a:t>Dj</a:t>
            </a:r>
            <a:r>
              <a:rPr lang="ru-RU" sz="2000" dirty="0"/>
              <a:t> не  хватает для перевозки грузов </a:t>
            </a:r>
            <a:r>
              <a:rPr lang="ru-RU" sz="2000" dirty="0" err="1"/>
              <a:t>Nj</a:t>
            </a:r>
            <a:r>
              <a:rPr lang="ru-RU" sz="2000" dirty="0"/>
              <a:t> вагонов (j=1,,n). Расстояние между станциями </a:t>
            </a:r>
            <a:r>
              <a:rPr lang="ru-RU" sz="2000" dirty="0" err="1"/>
              <a:t>Si</a:t>
            </a:r>
            <a:r>
              <a:rPr lang="ru-RU" sz="2000" dirty="0"/>
              <a:t> и </a:t>
            </a:r>
            <a:r>
              <a:rPr lang="ru-RU" sz="2000" dirty="0" err="1"/>
              <a:t>Dj</a:t>
            </a:r>
            <a:r>
              <a:rPr lang="ru-RU" sz="2000" dirty="0"/>
              <a:t> равно </a:t>
            </a:r>
            <a:r>
              <a:rPr lang="ru-RU" sz="2000" dirty="0" err="1"/>
              <a:t>Lij</a:t>
            </a:r>
            <a:r>
              <a:rPr lang="ru-RU" sz="2000" dirty="0"/>
              <a:t> км. Найти план перегона вагонов, обеспечивающий минимум суммарных затрат на перегон, если стоимость перегона одного вагона пропорциональна расстоянию между станциями. Общее количество  свободных  вагонов больше их суммарной потребности.  Какая из моделей верна?</a:t>
            </a:r>
          </a:p>
        </p:txBody>
      </p:sp>
      <mc:AlternateContent xmlns:mc="http://schemas.openxmlformats.org/markup-compatibility/2006" xmlns:a14="http://schemas.microsoft.com/office/drawing/2010/main">
        <mc:Choice Requires="a14">
          <p:graphicFrame>
            <p:nvGraphicFramePr>
              <p:cNvPr id="2" name="Таблица 1"/>
              <p:cNvGraphicFramePr>
                <a:graphicFrameLocks noGrp="1"/>
              </p:cNvGraphicFramePr>
              <p:nvPr>
                <p:extLst>
                  <p:ext uri="{D42A27DB-BD31-4B8C-83A1-F6EECF244321}">
                    <p14:modId xmlns:p14="http://schemas.microsoft.com/office/powerpoint/2010/main" val="2831645313"/>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pPr>
                            <a:spcAft>
                              <a:spcPts val="0"/>
                            </a:spcAft>
                          </a:pPr>
                          <a:r>
                            <a:rPr lang="ru-RU" sz="2000" b="1" dirty="0" smtClean="0">
                              <a:solidFill>
                                <a:schemeClr val="tx1"/>
                              </a:solidFill>
                              <a:effectLst/>
                            </a:rPr>
                            <a:t> </a:t>
                          </a: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ru-RU" sz="2000" b="1" i="0" smtClean="0">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1.</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 </m:t>
                                </m:r>
                                <m:r>
                                  <a:rPr lang="ru-RU" sz="2000" b="1" i="1">
                                    <a:solidFill>
                                      <a:schemeClr val="tx1"/>
                                    </a:solidFill>
                                    <a:effectLst/>
                                    <a:latin typeface="Cambria Math"/>
                                  </a:rPr>
                                  <m:t>𝒊</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m:t>
                                </m:r>
                                <m:r>
                                  <a:rPr lang="ru-RU" sz="2000" b="1" smtClean="0">
                                    <a:solidFill>
                                      <a:schemeClr val="tx1"/>
                                    </a:solidFill>
                                    <a:effectLst/>
                                    <a:latin typeface="Cambria Math"/>
                                  </a:rPr>
                                  <m:t>∀</m:t>
                                </m:r>
                                <m:r>
                                  <a:rPr lang="ru-RU" sz="2000" b="1">
                                    <a:solidFill>
                                      <a:schemeClr val="tx1"/>
                                    </a:solidFill>
                                    <a:effectLst/>
                                    <a:latin typeface="Cambria Math"/>
                                  </a:rPr>
                                  <m:t> </m:t>
                                </m:r>
                                <m:r>
                                  <a:rPr lang="ru-RU" sz="2000" b="1" i="1">
                                    <a:solidFill>
                                      <a:schemeClr val="tx1"/>
                                    </a:solidFill>
                                    <a:effectLst/>
                                    <a:latin typeface="Cambria Math"/>
                                  </a:rPr>
                                  <m:t>𝒋</m:t>
                                </m:r>
                              </m:oMath>
                            </m:oMathPara>
                          </a14:m>
                          <a:endParaRPr lang="ru-RU" sz="2000" b="1" dirty="0">
                            <a:solidFill>
                              <a:schemeClr val="tx1"/>
                            </a:solidFill>
                            <a:effectLst/>
                          </a:endParaRPr>
                        </a:p>
                        <a:p>
                          <a:pPr>
                            <a:lnSpc>
                              <a:spcPct val="115000"/>
                            </a:lnSpc>
                            <a:spcAft>
                              <a:spcPts val="600"/>
                            </a:spcAft>
                          </a:pPr>
                          <a:r>
                            <a:rPr lang="ru-RU" sz="2000" b="1" dirty="0">
                              <a:solidFill>
                                <a:schemeClr val="tx1"/>
                              </a:solidFill>
                              <a:effectLst/>
                            </a:rPr>
                            <a:t>2.</a:t>
                          </a:r>
                          <a:endParaRPr lang="ru-RU" sz="2000" b="1" dirty="0">
                            <a:solidFill>
                              <a:schemeClr val="tx1"/>
                            </a:solidFill>
                            <a:effectLst/>
                            <a:latin typeface="Times New Roman"/>
                            <a:ea typeface="Times New Roman"/>
                          </a:endParaRPr>
                        </a:p>
                      </a:txBody>
                      <a:tcPr marL="68580" marR="68580" marT="0" marB="0">
                        <a:solidFill>
                          <a:schemeClr val="bg1"/>
                        </a:solidFill>
                      </a:tcPr>
                    </a:tc>
                    <a:tc>
                      <a:txBody>
                        <a:bodyPr/>
                        <a:lstStyle/>
                        <a:p>
                          <a:pPr>
                            <a:spcAft>
                              <a:spcPts val="0"/>
                            </a:spcAft>
                          </a:pPr>
                          <a:r>
                            <a:rPr lang="en-US" sz="2000" b="1" dirty="0" smtClean="0">
                              <a:solidFill>
                                <a:schemeClr val="tx1"/>
                              </a:solidFill>
                              <a:effectLst/>
                            </a:rPr>
                            <a:t> </a:t>
                          </a:r>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𝑳</m:t>
                                            </m:r>
                                          </m:e>
                                          <m:sub>
                                            <m:r>
                                              <a:rPr lang="en-US" sz="2000" b="1" i="1">
                                                <a:solidFill>
                                                  <a:schemeClr val="tx1"/>
                                                </a:solidFill>
                                                <a:effectLst/>
                                                <a:latin typeface="Cambria Math"/>
                                              </a:rPr>
                                              <m:t>𝒊𝒋</m:t>
                                            </m:r>
                                          </m:sub>
                                        </m:sSub>
                                        <m:r>
                                          <a:rPr lang="en-US" sz="2000" b="1">
                                            <a:solidFill>
                                              <a:schemeClr val="tx1"/>
                                            </a:solidFill>
                                            <a:effectLst/>
                                            <a:latin typeface="Cambria Math"/>
                                          </a:rPr>
                                          <m:t>∗</m:t>
                                        </m:r>
                                      </m:e>
                                    </m:nary>
                                  </m:e>
                                </m:nary>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r>
                                  <a:rPr lang="en-US" sz="2000" b="1">
                                    <a:solidFill>
                                      <a:schemeClr val="tx1"/>
                                    </a:solidFill>
                                    <a:effectLst/>
                                    <a:latin typeface="Cambria Math"/>
                                  </a:rPr>
                                  <m:t>→</m:t>
                                </m:r>
                                <m:r>
                                  <a:rPr lang="en-US" sz="2000" b="1" i="1">
                                    <a:solidFill>
                                      <a:schemeClr val="tx1"/>
                                    </a:solidFill>
                                    <a:effectLst/>
                                    <a:latin typeface="Cambria Math"/>
                                  </a:rPr>
                                  <m:t>𝒎𝒊𝒏</m:t>
                                </m:r>
                              </m:oMath>
                            </m:oMathPara>
                          </a14:m>
                          <a:endParaRPr lang="ru-RU" sz="2000" b="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𝒋</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𝑴</m:t>
                                    </m:r>
                                  </m:e>
                                  <m:sub>
                                    <m:r>
                                      <a:rPr lang="en-US" sz="2000" b="1" i="1">
                                        <a:solidFill>
                                          <a:schemeClr val="tx1"/>
                                        </a:solidFill>
                                        <a:effectLst/>
                                        <a:latin typeface="Cambria Math"/>
                                      </a:rPr>
                                      <m:t>𝒊</m:t>
                                    </m:r>
                                  </m:sub>
                                </m:sSub>
                                <m:r>
                                  <a:rPr lang="en-US" sz="2000" b="1">
                                    <a:solidFill>
                                      <a:schemeClr val="tx1"/>
                                    </a:solidFill>
                                    <a:effectLst/>
                                    <a:latin typeface="Cambria Math"/>
                                  </a:rPr>
                                  <m:t> </m:t>
                                </m:r>
                                <m:r>
                                  <a:rPr lang="ru-RU" sz="2000" b="1">
                                    <a:solidFill>
                                      <a:schemeClr val="tx1"/>
                                    </a:solidFill>
                                    <a:effectLst/>
                                    <a:latin typeface="Cambria Math"/>
                                  </a:rPr>
                                  <m:t>, ∀</m:t>
                                </m:r>
                                <m:r>
                                  <a:rPr lang="en-US" sz="2000" b="1" i="0" smtClean="0">
                                    <a:solidFill>
                                      <a:schemeClr val="tx1"/>
                                    </a:solidFill>
                                    <a:effectLst/>
                                    <a:latin typeface="Cambria Math"/>
                                  </a:rPr>
                                  <m:t> </m:t>
                                </m:r>
                                <m:r>
                                  <a:rPr lang="en-US" sz="2000" b="1" i="1" smtClean="0">
                                    <a:solidFill>
                                      <a:schemeClr val="tx1"/>
                                    </a:solidFill>
                                    <a:effectLst/>
                                    <a:latin typeface="Cambria Math"/>
                                  </a:rPr>
                                  <m:t>𝒋</m:t>
                                </m:r>
                              </m:oMath>
                            </m:oMathPara>
                          </a14:m>
                          <a:endParaRPr lang="ru-RU" sz="2000" b="1" i="1" dirty="0">
                            <a:solidFill>
                              <a:schemeClr val="tx1"/>
                            </a:solidFill>
                            <a:effectLst/>
                          </a:endParaRPr>
                        </a:p>
                        <a:p>
                          <a:pPr>
                            <a:spcAft>
                              <a:spcPts val="0"/>
                            </a:spcAft>
                          </a:pPr>
                          <a14:m>
                            <m:oMathPara xmlns:m="http://schemas.openxmlformats.org/officeDocument/2006/math">
                              <m:oMathParaPr>
                                <m:jc m:val="centerGroup"/>
                              </m:oMathParaPr>
                              <m:oMath xmlns:m="http://schemas.openxmlformats.org/officeDocument/2006/math">
                                <m:nary>
                                  <m:naryPr>
                                    <m:chr m:val="∑"/>
                                    <m:limLoc m:val="undOvr"/>
                                    <m:supHide m:val="on"/>
                                    <m:ctrlPr>
                                      <a:rPr lang="ru-RU" sz="2000" b="1" i="1">
                                        <a:solidFill>
                                          <a:schemeClr val="tx1"/>
                                        </a:solidFill>
                                        <a:effectLst/>
                                        <a:latin typeface="Cambria Math"/>
                                      </a:rPr>
                                    </m:ctrlPr>
                                  </m:naryPr>
                                  <m:sub>
                                    <m:r>
                                      <a:rPr lang="en-US" sz="2000" b="1" i="1">
                                        <a:solidFill>
                                          <a:schemeClr val="tx1"/>
                                        </a:solidFill>
                                        <a:effectLst/>
                                        <a:latin typeface="Cambria Math"/>
                                      </a:rPr>
                                      <m:t>𝒊</m:t>
                                    </m:r>
                                  </m:sub>
                                  <m:sup/>
                                  <m:e>
                                    <m:sSub>
                                      <m:sSubPr>
                                        <m:ctrlPr>
                                          <a:rPr lang="ru-RU" sz="2000" b="1" i="1">
                                            <a:solidFill>
                                              <a:schemeClr val="tx1"/>
                                            </a:solidFill>
                                            <a:effectLst/>
                                            <a:latin typeface="Cambria Math"/>
                                          </a:rPr>
                                        </m:ctrlPr>
                                      </m:sSubPr>
                                      <m:e>
                                        <m:r>
                                          <a:rPr lang="en-US" sz="2000" b="1" i="1">
                                            <a:solidFill>
                                              <a:schemeClr val="tx1"/>
                                            </a:solidFill>
                                            <a:effectLst/>
                                            <a:latin typeface="Cambria Math"/>
                                          </a:rPr>
                                          <m:t>𝒙</m:t>
                                        </m:r>
                                      </m:e>
                                      <m:sub>
                                        <m:r>
                                          <a:rPr lang="en-US" sz="2000" b="1" i="1">
                                            <a:solidFill>
                                              <a:schemeClr val="tx1"/>
                                            </a:solidFill>
                                            <a:effectLst/>
                                            <a:latin typeface="Cambria Math"/>
                                          </a:rPr>
                                          <m:t>𝒊𝒋</m:t>
                                        </m:r>
                                      </m:sub>
                                    </m:sSub>
                                  </m:e>
                                </m:nary>
                                <m:r>
                                  <a:rPr lang="en-US" sz="2000" b="1">
                                    <a:solidFill>
                                      <a:schemeClr val="tx1"/>
                                    </a:solidFill>
                                    <a:effectLst/>
                                    <a:latin typeface="Cambria Math"/>
                                  </a:rPr>
                                  <m:t>≥</m:t>
                                </m:r>
                                <m:sSub>
                                  <m:sSubPr>
                                    <m:ctrlPr>
                                      <a:rPr lang="ru-RU" sz="2000" b="1" i="1">
                                        <a:solidFill>
                                          <a:schemeClr val="tx1"/>
                                        </a:solidFill>
                                        <a:effectLst/>
                                        <a:latin typeface="Cambria Math"/>
                                      </a:rPr>
                                    </m:ctrlPr>
                                  </m:sSubPr>
                                  <m:e>
                                    <m:r>
                                      <a:rPr lang="en-US" sz="2000" b="1" i="1">
                                        <a:solidFill>
                                          <a:schemeClr val="tx1"/>
                                        </a:solidFill>
                                        <a:effectLst/>
                                        <a:latin typeface="Cambria Math"/>
                                      </a:rPr>
                                      <m:t>𝑵</m:t>
                                    </m:r>
                                  </m:e>
                                  <m:sub>
                                    <m:r>
                                      <a:rPr lang="en-US" sz="2000" b="1" i="1">
                                        <a:solidFill>
                                          <a:schemeClr val="tx1"/>
                                        </a:solidFill>
                                        <a:effectLst/>
                                        <a:latin typeface="Cambria Math"/>
                                      </a:rPr>
                                      <m:t>𝒋</m:t>
                                    </m:r>
                                  </m:sub>
                                </m:sSub>
                                <m:r>
                                  <a:rPr lang="en-US" sz="2000" b="1">
                                    <a:solidFill>
                                      <a:schemeClr val="tx1"/>
                                    </a:solidFill>
                                    <a:effectLst/>
                                    <a:latin typeface="Cambria Math"/>
                                  </a:rPr>
                                  <m:t> </m:t>
                                </m:r>
                                <m:r>
                                  <a:rPr lang="ru-RU" sz="2000" b="1">
                                    <a:solidFill>
                                      <a:schemeClr val="tx1"/>
                                    </a:solidFill>
                                    <a:effectLst/>
                                    <a:latin typeface="Cambria Math"/>
                                  </a:rPr>
                                  <m:t>, ∀</m:t>
                                </m:r>
                                <m:r>
                                  <a:rPr lang="en-US" sz="2000" b="1" i="0" smtClean="0">
                                    <a:solidFill>
                                      <a:schemeClr val="tx1"/>
                                    </a:solidFill>
                                    <a:effectLst/>
                                    <a:latin typeface="Cambria Math"/>
                                  </a:rPr>
                                  <m:t> </m:t>
                                </m:r>
                                <m:r>
                                  <a:rPr lang="en-US" sz="2000" b="1" i="1" smtClean="0">
                                    <a:solidFill>
                                      <a:schemeClr val="tx1"/>
                                    </a:solidFill>
                                    <a:effectLst/>
                                    <a:latin typeface="Cambria Math"/>
                                  </a:rPr>
                                  <m:t>𝒊</m:t>
                                </m:r>
                              </m:oMath>
                            </m:oMathPara>
                          </a14:m>
                          <a:endParaRPr lang="ru-RU" sz="2000" b="1" i="1" dirty="0">
                            <a:solidFill>
                              <a:schemeClr val="tx1"/>
                            </a:solidFill>
                            <a:effectLst/>
                          </a:endParaRPr>
                        </a:p>
                        <a:p>
                          <a:pPr>
                            <a:lnSpc>
                              <a:spcPct val="115000"/>
                            </a:lnSpc>
                            <a:spcAft>
                              <a:spcPts val="600"/>
                            </a:spcAft>
                          </a:pPr>
                          <a:r>
                            <a:rPr lang="ru-RU" sz="2000" b="1" dirty="0">
                              <a:solidFill>
                                <a:schemeClr val="tx1"/>
                              </a:solidFill>
                              <a:effectLst/>
                            </a:rPr>
                            <a:t>3.</a:t>
                          </a:r>
                          <a:endParaRPr lang="ru-RU" sz="2000" b="1" dirty="0">
                            <a:solidFill>
                              <a:schemeClr val="tx1"/>
                            </a:solidFill>
                            <a:effectLst/>
                            <a:latin typeface="Times New Roman"/>
                            <a:ea typeface="Times New Roman"/>
                          </a:endParaRPr>
                        </a:p>
                      </a:txBody>
                      <a:tcPr marL="68580" marR="68580" marT="0" marB="0">
                        <a:solidFill>
                          <a:schemeClr val="bg1"/>
                        </a:solidFill>
                      </a:tcPr>
                    </a:tc>
                  </a:tr>
                </a:tbl>
              </a:graphicData>
            </a:graphic>
          </p:graphicFrame>
        </mc:Choice>
        <mc:Fallback xmlns="">
          <p:graphicFrame>
            <p:nvGraphicFramePr>
              <p:cNvPr id="2" name="Таблица 1"/>
              <p:cNvGraphicFramePr>
                <a:graphicFrameLocks noGrp="1"/>
              </p:cNvGraphicFramePr>
              <p:nvPr>
                <p:extLst>
                  <p:ext uri="{D42A27DB-BD31-4B8C-83A1-F6EECF244321}">
                    <p14:modId xmlns:p14="http://schemas.microsoft.com/office/powerpoint/2010/main" val="2831645313"/>
                  </p:ext>
                </p:extLst>
              </p:nvPr>
            </p:nvGraphicFramePr>
            <p:xfrm>
              <a:off x="107504" y="2924944"/>
              <a:ext cx="8928991" cy="3672408"/>
            </p:xfrm>
            <a:graphic>
              <a:graphicData uri="http://schemas.openxmlformats.org/drawingml/2006/table">
                <a:tbl>
                  <a:tblPr firstRow="1" firstCol="1" bandRow="1">
                    <a:tableStyleId>{5C22544A-7EE6-4342-B048-85BDC9FD1C3A}</a:tableStyleId>
                  </a:tblPr>
                  <a:tblGrid>
                    <a:gridCol w="3100223"/>
                    <a:gridCol w="2850980"/>
                    <a:gridCol w="2977788"/>
                  </a:tblGrid>
                  <a:tr h="3672408">
                    <a:tc>
                      <a:txBody>
                        <a:bodyPr/>
                        <a:lstStyle/>
                        <a:p>
                          <a:endParaRPr lang="ru-RU"/>
                        </a:p>
                      </a:txBody>
                      <a:tcPr marL="68580" marR="68580" marT="0" marB="0">
                        <a:blipFill rotWithShape="1">
                          <a:blip r:embed="rId2"/>
                          <a:stretch>
                            <a:fillRect l="-197" t="-166" r="-188386" b="-166"/>
                          </a:stretch>
                        </a:blipFill>
                      </a:tcPr>
                    </a:tc>
                    <a:tc>
                      <a:txBody>
                        <a:bodyPr/>
                        <a:lstStyle/>
                        <a:p>
                          <a:endParaRPr lang="ru-RU"/>
                        </a:p>
                      </a:txBody>
                      <a:tcPr marL="68580" marR="68580" marT="0" marB="0">
                        <a:blipFill rotWithShape="1">
                          <a:blip r:embed="rId2"/>
                          <a:stretch>
                            <a:fillRect l="-108761" t="-166" r="-104487" b="-166"/>
                          </a:stretch>
                        </a:blipFill>
                      </a:tcPr>
                    </a:tc>
                    <a:tc>
                      <a:txBody>
                        <a:bodyPr/>
                        <a:lstStyle/>
                        <a:p>
                          <a:endParaRPr lang="ru-RU"/>
                        </a:p>
                      </a:txBody>
                      <a:tcPr marL="68580" marR="68580" marT="0" marB="0">
                        <a:blipFill rotWithShape="1">
                          <a:blip r:embed="rId2"/>
                          <a:stretch>
                            <a:fillRect l="-200205" t="-166" r="-205" b="-166"/>
                          </a:stretch>
                        </a:blipFill>
                      </a:tcPr>
                    </a:tc>
                  </a:tr>
                </a:tbl>
              </a:graphicData>
            </a:graphic>
          </p:graphicFrame>
        </mc:Fallback>
      </mc:AlternateContent>
      <p:sp>
        <p:nvSpPr>
          <p:cNvPr id="4" name="TextBox 3"/>
          <p:cNvSpPr txBox="1"/>
          <p:nvPr/>
        </p:nvSpPr>
        <p:spPr>
          <a:xfrm>
            <a:off x="7308304" y="6093296"/>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2</a:t>
            </a:r>
            <a:endParaRPr lang="ru-RU" dirty="0"/>
          </a:p>
        </p:txBody>
      </p:sp>
    </p:spTree>
    <p:extLst>
      <p:ext uri="{BB962C8B-B14F-4D97-AF65-F5344CB8AC3E}">
        <p14:creationId xmlns:p14="http://schemas.microsoft.com/office/powerpoint/2010/main" val="6270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64704"/>
            <a:ext cx="8424936" cy="1323439"/>
          </a:xfrm>
          <a:prstGeom prst="rect">
            <a:avLst/>
          </a:prstGeom>
          <a:noFill/>
        </p:spPr>
        <p:txBody>
          <a:bodyPr wrap="square" rtlCol="0">
            <a:spAutoFit/>
          </a:bodyPr>
          <a:lstStyle/>
          <a:p>
            <a:pPr lvl="1"/>
            <a:r>
              <a:rPr lang="ru-RU" sz="2000" b="1" dirty="0"/>
              <a:t>Каким из трех алгоритмов следует начать решение исходной задачи?</a:t>
            </a:r>
            <a:endParaRPr lang="ru-RU" sz="2000" dirty="0"/>
          </a:p>
          <a:p>
            <a:r>
              <a:rPr lang="ru-RU" sz="2000" dirty="0"/>
              <a:t>а) прямым симплекс-алгоритмом</a:t>
            </a:r>
          </a:p>
          <a:p>
            <a:r>
              <a:rPr lang="ru-RU" sz="2000" dirty="0"/>
              <a:t>б) двойственным симплекс-алгоритмом</a:t>
            </a:r>
          </a:p>
          <a:p>
            <a:r>
              <a:rPr lang="ru-RU" sz="2000" dirty="0"/>
              <a:t>в) двухэтапным </a:t>
            </a:r>
            <a:r>
              <a:rPr lang="ru-RU" sz="2000" dirty="0" smtClean="0"/>
              <a:t>симплекс-алгоритмом</a:t>
            </a:r>
            <a:endParaRPr lang="ru-RU" sz="2000"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3208979166"/>
              </p:ext>
            </p:extLst>
          </p:nvPr>
        </p:nvGraphicFramePr>
        <p:xfrm>
          <a:off x="3877299" y="3222034"/>
          <a:ext cx="1414781" cy="406992"/>
        </p:xfrm>
        <a:graphic>
          <a:graphicData uri="http://schemas.openxmlformats.org/presentationml/2006/ole">
            <mc:AlternateContent xmlns:mc="http://schemas.openxmlformats.org/markup-compatibility/2006">
              <mc:Choice xmlns:v="urn:schemas-microsoft-com:vml" Requires="v">
                <p:oleObj spid="_x0000_s4200" name="Формула" r:id="rId3" imgW="698197" imgH="203112" progId="Equation.3">
                  <p:embed/>
                </p:oleObj>
              </mc:Choice>
              <mc:Fallback>
                <p:oleObj name="Формула" r:id="rId3" imgW="698197"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299" y="3222034"/>
                        <a:ext cx="1414781" cy="406992"/>
                      </a:xfrm>
                      <a:prstGeom prst="rect">
                        <a:avLst/>
                      </a:prstGeom>
                      <a:noFill/>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3749993259"/>
              </p:ext>
            </p:extLst>
          </p:nvPr>
        </p:nvGraphicFramePr>
        <p:xfrm>
          <a:off x="4355976" y="4221088"/>
          <a:ext cx="1464171" cy="488057"/>
        </p:xfrm>
        <a:graphic>
          <a:graphicData uri="http://schemas.openxmlformats.org/presentationml/2006/ole">
            <mc:AlternateContent xmlns:mc="http://schemas.openxmlformats.org/markup-compatibility/2006">
              <mc:Choice xmlns:v="urn:schemas-microsoft-com:vml" Requires="v">
                <p:oleObj spid="_x0000_s4201" name="Формула" r:id="rId5" imgW="596641" imgH="203112" progId="Equation.3">
                  <p:embed/>
                </p:oleObj>
              </mc:Choice>
              <mc:Fallback>
                <p:oleObj name="Формула" r:id="rId5" imgW="59664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5976" y="4221088"/>
                        <a:ext cx="1464171" cy="488057"/>
                      </a:xfrm>
                      <a:prstGeom prst="rect">
                        <a:avLst/>
                      </a:prstGeom>
                      <a:noFill/>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689028269"/>
              </p:ext>
            </p:extLst>
          </p:nvPr>
        </p:nvGraphicFramePr>
        <p:xfrm>
          <a:off x="4288916" y="3717032"/>
          <a:ext cx="1327394" cy="416049"/>
        </p:xfrm>
        <a:graphic>
          <a:graphicData uri="http://schemas.openxmlformats.org/presentationml/2006/ole">
            <mc:AlternateContent xmlns:mc="http://schemas.openxmlformats.org/markup-compatibility/2006">
              <mc:Choice xmlns:v="urn:schemas-microsoft-com:vml" Requires="v">
                <p:oleObj spid="_x0000_s4202" name="Формула" r:id="rId7" imgW="634725" imgH="203112" progId="Equation.3">
                  <p:embed/>
                </p:oleObj>
              </mc:Choice>
              <mc:Fallback>
                <p:oleObj name="Формула" r:id="rId7" imgW="63472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8916" y="3717032"/>
                        <a:ext cx="1327394" cy="416049"/>
                      </a:xfrm>
                      <a:prstGeom prst="rect">
                        <a:avLst/>
                      </a:prstGeom>
                      <a:noFill/>
                    </p:spPr>
                  </p:pic>
                </p:oleObj>
              </mc:Fallback>
            </mc:AlternateContent>
          </a:graphicData>
        </a:graphic>
      </p:graphicFrame>
      <p:graphicFrame>
        <p:nvGraphicFramePr>
          <p:cNvPr id="9" name="Объект 8"/>
          <p:cNvGraphicFramePr>
            <a:graphicFrameLocks noChangeAspect="1"/>
          </p:cNvGraphicFramePr>
          <p:nvPr>
            <p:extLst>
              <p:ext uri="{D42A27DB-BD31-4B8C-83A1-F6EECF244321}">
                <p14:modId xmlns:p14="http://schemas.microsoft.com/office/powerpoint/2010/main" val="2839023778"/>
              </p:ext>
            </p:extLst>
          </p:nvPr>
        </p:nvGraphicFramePr>
        <p:xfrm>
          <a:off x="4788024" y="5301208"/>
          <a:ext cx="1080120" cy="360040"/>
        </p:xfrm>
        <a:graphic>
          <a:graphicData uri="http://schemas.openxmlformats.org/presentationml/2006/ole">
            <mc:AlternateContent xmlns:mc="http://schemas.openxmlformats.org/markup-compatibility/2006">
              <mc:Choice xmlns:v="urn:schemas-microsoft-com:vml" Requires="v">
                <p:oleObj spid="_x0000_s4203" name="Формула" r:id="rId9" imgW="596641" imgH="203112" progId="Equation.3">
                  <p:embed/>
                </p:oleObj>
              </mc:Choice>
              <mc:Fallback>
                <p:oleObj name="Формула" r:id="rId9" imgW="59664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5301208"/>
                        <a:ext cx="1080120" cy="360040"/>
                      </a:xfrm>
                      <a:prstGeom prst="rect">
                        <a:avLst/>
                      </a:prstGeom>
                      <a:noFill/>
                    </p:spPr>
                  </p:pic>
                </p:oleObj>
              </mc:Fallback>
            </mc:AlternateContent>
          </a:graphicData>
        </a:graphic>
      </p:graphicFrame>
      <p:graphicFrame>
        <p:nvGraphicFramePr>
          <p:cNvPr id="10" name="Объект 9"/>
          <p:cNvGraphicFramePr>
            <a:graphicFrameLocks noChangeAspect="1"/>
          </p:cNvGraphicFramePr>
          <p:nvPr>
            <p:extLst>
              <p:ext uri="{D42A27DB-BD31-4B8C-83A1-F6EECF244321}">
                <p14:modId xmlns:p14="http://schemas.microsoft.com/office/powerpoint/2010/main" val="2143003588"/>
              </p:ext>
            </p:extLst>
          </p:nvPr>
        </p:nvGraphicFramePr>
        <p:xfrm>
          <a:off x="4574646" y="4725144"/>
          <a:ext cx="1426454" cy="416049"/>
        </p:xfrm>
        <a:graphic>
          <a:graphicData uri="http://schemas.openxmlformats.org/presentationml/2006/ole">
            <mc:AlternateContent xmlns:mc="http://schemas.openxmlformats.org/markup-compatibility/2006">
              <mc:Choice xmlns:v="urn:schemas-microsoft-com:vml" Requires="v">
                <p:oleObj spid="_x0000_s4204" name="Формула" r:id="rId11" imgW="685800" imgH="203200" progId="Equation.3">
                  <p:embed/>
                </p:oleObj>
              </mc:Choice>
              <mc:Fallback>
                <p:oleObj name="Формула" r:id="rId11" imgW="6858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4646" y="4725144"/>
                        <a:ext cx="1426454" cy="416049"/>
                      </a:xfrm>
                      <a:prstGeom prst="rect">
                        <a:avLst/>
                      </a:prstGeom>
                      <a:noFill/>
                    </p:spPr>
                  </p:pic>
                </p:oleObj>
              </mc:Fallback>
            </mc:AlternateContent>
          </a:graphicData>
        </a:graphic>
      </p:graphicFrame>
      <p:graphicFrame>
        <p:nvGraphicFramePr>
          <p:cNvPr id="11" name="Объект 10"/>
          <p:cNvGraphicFramePr>
            <a:graphicFrameLocks noChangeAspect="1"/>
          </p:cNvGraphicFramePr>
          <p:nvPr>
            <p:extLst>
              <p:ext uri="{D42A27DB-BD31-4B8C-83A1-F6EECF244321}">
                <p14:modId xmlns:p14="http://schemas.microsoft.com/office/powerpoint/2010/main" val="2853648766"/>
              </p:ext>
            </p:extLst>
          </p:nvPr>
        </p:nvGraphicFramePr>
        <p:xfrm>
          <a:off x="4788024" y="5805264"/>
          <a:ext cx="1296144" cy="477527"/>
        </p:xfrm>
        <a:graphic>
          <a:graphicData uri="http://schemas.openxmlformats.org/presentationml/2006/ole">
            <mc:AlternateContent xmlns:mc="http://schemas.openxmlformats.org/markup-compatibility/2006">
              <mc:Choice xmlns:v="urn:schemas-microsoft-com:vml" Requires="v">
                <p:oleObj spid="_x0000_s4205" name="Формула" r:id="rId13" imgW="545626" imgH="203024" progId="Equation.3">
                  <p:embed/>
                </p:oleObj>
              </mc:Choice>
              <mc:Fallback>
                <p:oleObj name="Формула" r:id="rId13" imgW="545626" imgH="2030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8024" y="5805264"/>
                        <a:ext cx="1296144" cy="477527"/>
                      </a:xfrm>
                      <a:prstGeom prst="rect">
                        <a:avLst/>
                      </a:prstGeom>
                      <a:noFill/>
                    </p:spPr>
                  </p:pic>
                </p:oleObj>
              </mc:Fallback>
            </mc:AlternateContent>
          </a:graphicData>
        </a:graphic>
      </p:graphicFrame>
      <p:sp>
        <p:nvSpPr>
          <p:cNvPr id="12" name="TextBox 11"/>
          <p:cNvSpPr txBox="1"/>
          <p:nvPr/>
        </p:nvSpPr>
        <p:spPr>
          <a:xfrm>
            <a:off x="7164288" y="6021288"/>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3</a:t>
            </a:r>
            <a:endParaRPr lang="ru-RU" dirty="0"/>
          </a:p>
        </p:txBody>
      </p:sp>
    </p:spTree>
    <p:extLst>
      <p:ext uri="{BB962C8B-B14F-4D97-AF65-F5344CB8AC3E}">
        <p14:creationId xmlns:p14="http://schemas.microsoft.com/office/powerpoint/2010/main" val="38172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07504" y="372963"/>
            <a:ext cx="9036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09575" algn="l"/>
              </a:tabLst>
              <a:defRPr>
                <a:solidFill>
                  <a:schemeClr val="tx1"/>
                </a:solidFill>
                <a:latin typeface="Arial" pitchFamily="34" charset="0"/>
                <a:cs typeface="Arial" pitchFamily="34" charset="0"/>
              </a:defRPr>
            </a:lvl1pPr>
            <a:lvl2pPr fontAlgn="base">
              <a:spcBef>
                <a:spcPct val="0"/>
              </a:spcBef>
              <a:spcAft>
                <a:spcPct val="0"/>
              </a:spcAft>
              <a:tabLst>
                <a:tab pos="409575" algn="l"/>
              </a:tabLst>
              <a:defRPr>
                <a:solidFill>
                  <a:schemeClr val="tx1"/>
                </a:solidFill>
                <a:latin typeface="Arial" pitchFamily="34" charset="0"/>
                <a:cs typeface="Arial" pitchFamily="34" charset="0"/>
              </a:defRPr>
            </a:lvl2pPr>
            <a:lvl3pPr fontAlgn="base">
              <a:spcBef>
                <a:spcPct val="0"/>
              </a:spcBef>
              <a:spcAft>
                <a:spcPct val="0"/>
              </a:spcAft>
              <a:tabLst>
                <a:tab pos="409575" algn="l"/>
              </a:tabLst>
              <a:defRPr>
                <a:solidFill>
                  <a:schemeClr val="tx1"/>
                </a:solidFill>
                <a:latin typeface="Arial" pitchFamily="34" charset="0"/>
                <a:cs typeface="Arial" pitchFamily="34" charset="0"/>
              </a:defRPr>
            </a:lvl3pPr>
            <a:lvl4pPr fontAlgn="base">
              <a:spcBef>
                <a:spcPct val="0"/>
              </a:spcBef>
              <a:spcAft>
                <a:spcPct val="0"/>
              </a:spcAft>
              <a:tabLst>
                <a:tab pos="409575" algn="l"/>
              </a:tabLst>
              <a:defRPr>
                <a:solidFill>
                  <a:schemeClr val="tx1"/>
                </a:solidFill>
                <a:latin typeface="Arial" pitchFamily="34" charset="0"/>
                <a:cs typeface="Arial" pitchFamily="34" charset="0"/>
              </a:defRPr>
            </a:lvl4pPr>
            <a:lvl5pPr fontAlgn="base">
              <a:spcBef>
                <a:spcPct val="0"/>
              </a:spcBef>
              <a:spcAft>
                <a:spcPct val="0"/>
              </a:spcAft>
              <a:tabLst>
                <a:tab pos="409575" algn="l"/>
              </a:tabLst>
              <a:defRPr>
                <a:solidFill>
                  <a:schemeClr val="tx1"/>
                </a:solidFill>
                <a:latin typeface="Arial" pitchFamily="34" charset="0"/>
                <a:cs typeface="Arial" pitchFamily="34" charset="0"/>
              </a:defRPr>
            </a:lvl5pPr>
            <a:lvl6pPr fontAlgn="base">
              <a:spcBef>
                <a:spcPct val="0"/>
              </a:spcBef>
              <a:spcAft>
                <a:spcPct val="0"/>
              </a:spcAft>
              <a:tabLst>
                <a:tab pos="409575" algn="l"/>
              </a:tabLst>
              <a:defRPr>
                <a:solidFill>
                  <a:schemeClr val="tx1"/>
                </a:solidFill>
                <a:latin typeface="Arial" pitchFamily="34" charset="0"/>
                <a:cs typeface="Arial" pitchFamily="34" charset="0"/>
              </a:defRPr>
            </a:lvl6pPr>
            <a:lvl7pPr fontAlgn="base">
              <a:spcBef>
                <a:spcPct val="0"/>
              </a:spcBef>
              <a:spcAft>
                <a:spcPct val="0"/>
              </a:spcAft>
              <a:tabLst>
                <a:tab pos="409575" algn="l"/>
              </a:tabLst>
              <a:defRPr>
                <a:solidFill>
                  <a:schemeClr val="tx1"/>
                </a:solidFill>
                <a:latin typeface="Arial" pitchFamily="34" charset="0"/>
                <a:cs typeface="Arial" pitchFamily="34" charset="0"/>
              </a:defRPr>
            </a:lvl7pPr>
            <a:lvl8pPr fontAlgn="base">
              <a:spcBef>
                <a:spcPct val="0"/>
              </a:spcBef>
              <a:spcAft>
                <a:spcPct val="0"/>
              </a:spcAft>
              <a:tabLst>
                <a:tab pos="409575" algn="l"/>
              </a:tabLst>
              <a:defRPr>
                <a:solidFill>
                  <a:schemeClr val="tx1"/>
                </a:solidFill>
                <a:latin typeface="Arial" pitchFamily="34" charset="0"/>
                <a:cs typeface="Arial" pitchFamily="34" charset="0"/>
              </a:defRPr>
            </a:lvl8pPr>
            <a:lvl9pPr fontAlgn="base">
              <a:spcBef>
                <a:spcPct val="0"/>
              </a:spcBef>
              <a:spcAft>
                <a:spcPct val="0"/>
              </a:spcAft>
              <a:tabLst>
                <a:tab pos="409575" algn="l"/>
              </a:tabLst>
              <a:defRPr>
                <a:solidFill>
                  <a:schemeClr val="tx1"/>
                </a:solidFill>
                <a:latin typeface="Arial" pitchFamily="34" charset="0"/>
                <a:cs typeface="Arial" pitchFamily="34" charset="0"/>
              </a:defRPr>
            </a:lvl9pPr>
          </a:lstStyle>
          <a:p>
            <a:r>
              <a:rPr lang="ru-RU" sz="2000" dirty="0"/>
              <a:t>Дана начальная симплекс-таблица прямой (исходной) задачи линейного программирования, в которой х-основные переменные, </a:t>
            </a:r>
            <a:r>
              <a:rPr lang="en-US" sz="2000" dirty="0"/>
              <a:t>s</a:t>
            </a:r>
            <a:r>
              <a:rPr lang="ru-RU" sz="2000" dirty="0"/>
              <a:t>- дополнительные</a:t>
            </a:r>
            <a:r>
              <a:rPr lang="ru-RU" sz="2000" dirty="0" smtClean="0"/>
              <a:t>, </a:t>
            </a:r>
            <a:r>
              <a:rPr lang="en-US" sz="2000" dirty="0"/>
              <a:t>Q</a:t>
            </a:r>
            <a:r>
              <a:rPr lang="ru-RU" sz="2000" dirty="0"/>
              <a:t> </a:t>
            </a:r>
            <a:r>
              <a:rPr lang="ru-RU" sz="2000" dirty="0" smtClean="0"/>
              <a:t>–целевая функция</a:t>
            </a:r>
            <a:endParaRPr lang="ru-RU" sz="2000" dirty="0"/>
          </a:p>
        </p:txBody>
      </p:sp>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3859260026"/>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𝟏</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pPr algn="ct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𝟐</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800" b="1" i="1" smtClean="0">
                                        <a:effectLst/>
                                        <a:latin typeface="Cambria Math"/>
                                      </a:rPr>
                                    </m:ctrlPr>
                                  </m:sSubPr>
                                  <m:e>
                                    <m:r>
                                      <a:rPr lang="en-US" sz="1800" b="1" i="1" smtClean="0">
                                        <a:effectLst/>
                                        <a:latin typeface="Cambria Math"/>
                                      </a:rPr>
                                      <m:t>𝒔</m:t>
                                    </m:r>
                                  </m:e>
                                  <m:sub>
                                    <m:r>
                                      <a:rPr lang="en-US" sz="1800" b="1" i="1" smtClean="0">
                                        <a:effectLst/>
                                        <a:latin typeface="Cambria Math"/>
                                      </a:rPr>
                                      <m:t>𝟑</m:t>
                                    </m:r>
                                  </m:sub>
                                </m:sSub>
                              </m:oMath>
                            </m:oMathPara>
                          </a14:m>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3859260026"/>
                  </p:ext>
                </p:extLst>
              </p:nvPr>
            </p:nvGraphicFramePr>
            <p:xfrm>
              <a:off x="755576" y="1510797"/>
              <a:ext cx="7200797" cy="1676070"/>
            </p:xfrm>
            <a:graphic>
              <a:graphicData uri="http://schemas.openxmlformats.org/drawingml/2006/table">
                <a:tbl>
                  <a:tblPr firstRow="1" firstCol="1" bandRow="1">
                    <a:tableStyleId>{5940675A-B579-460E-94D1-54222C63F5DA}</a:tableStyleId>
                  </a:tblPr>
                  <a:tblGrid>
                    <a:gridCol w="976811"/>
                    <a:gridCol w="915079"/>
                    <a:gridCol w="915079"/>
                    <a:gridCol w="904184"/>
                    <a:gridCol w="904184"/>
                    <a:gridCol w="904184"/>
                    <a:gridCol w="1681276"/>
                  </a:tblGrid>
                  <a:tr h="335214">
                    <a:tc>
                      <a:txBody>
                        <a:bodyPr/>
                        <a:lstStyle/>
                        <a:p>
                          <a:pPr algn="ctr">
                            <a:lnSpc>
                              <a:spcPct val="115000"/>
                            </a:lnSpc>
                            <a:spcAft>
                              <a:spcPts val="0"/>
                            </a:spcAft>
                          </a:pPr>
                          <a:r>
                            <a:rPr lang="ru-RU" sz="1800" b="1" dirty="0">
                              <a:effectLst/>
                            </a:rPr>
                            <a:t>БП</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a:effectLst/>
                            </a:rPr>
                            <a:t>x</a:t>
                          </a:r>
                          <a:r>
                            <a:rPr lang="en-US" sz="1800" b="1" baseline="-25000"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a:effectLst/>
                            </a:rPr>
                            <a:t>x</a:t>
                          </a:r>
                          <a:r>
                            <a:rPr lang="en-US" sz="1800" b="1" baseline="-25000">
                              <a:effectLst/>
                            </a:rPr>
                            <a:t>2</a:t>
                          </a:r>
                          <a:endParaRPr lang="ru-RU" sz="1800" b="1">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2"/>
                          <a:stretch>
                            <a:fillRect l="-309396" t="-12727" r="-384564" b="-436364"/>
                          </a:stretch>
                        </a:blipFill>
                      </a:tcPr>
                    </a:tc>
                    <a:tc>
                      <a:txBody>
                        <a:bodyPr/>
                        <a:lstStyle/>
                        <a:p>
                          <a:endParaRPr lang="ru-RU"/>
                        </a:p>
                      </a:txBody>
                      <a:tcPr marL="68580" marR="68580" marT="0" marB="0" anchor="ctr">
                        <a:blipFill rotWithShape="1">
                          <a:blip r:embed="rId2"/>
                          <a:stretch>
                            <a:fillRect l="-412162" t="-12727" r="-287162" b="-436364"/>
                          </a:stretch>
                        </a:blipFill>
                      </a:tcPr>
                    </a:tc>
                    <a:tc>
                      <a:txBody>
                        <a:bodyPr/>
                        <a:lstStyle/>
                        <a:p>
                          <a:endParaRPr lang="ru-RU"/>
                        </a:p>
                      </a:txBody>
                      <a:tcPr marL="68580" marR="68580" marT="0" marB="0" anchor="ctr">
                        <a:blipFill rotWithShape="1">
                          <a:blip r:embed="rId2"/>
                          <a:stretch>
                            <a:fillRect l="-512162" t="-12727" r="-187162" b="-436364"/>
                          </a:stretch>
                        </a:blipFill>
                      </a:tcPr>
                    </a:tc>
                    <a:tc>
                      <a:txBody>
                        <a:bodyPr/>
                        <a:lstStyle/>
                        <a:p>
                          <a:pPr algn="ctr">
                            <a:lnSpc>
                              <a:spcPct val="115000"/>
                            </a:lnSpc>
                            <a:spcAft>
                              <a:spcPts val="0"/>
                            </a:spcAft>
                          </a:pPr>
                          <a:r>
                            <a:rPr lang="ru-RU" sz="1800" b="1">
                              <a:effectLst/>
                            </a:rPr>
                            <a:t>Решение</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112727" r="-638750" b="-336364"/>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4</a:t>
                          </a:r>
                          <a:endParaRPr lang="ru-RU" sz="1800" b="1">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212727" r="-638750" b="-236364"/>
                          </a:stretch>
                        </a:blipFill>
                      </a:tcP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rPr>
                            <a:t>-</a:t>
                          </a:r>
                          <a:r>
                            <a:rPr lang="ru-RU" sz="1800" b="1" dirty="0" smtClean="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r h="335214">
                    <a:tc>
                      <a:txBody>
                        <a:bodyPr/>
                        <a:lstStyle/>
                        <a:p>
                          <a:endParaRPr lang="ru-RU"/>
                        </a:p>
                      </a:txBody>
                      <a:tcPr marL="68580" marR="68580" marT="0" marB="0" anchor="ctr">
                        <a:blipFill rotWithShape="1">
                          <a:blip r:embed="rId2"/>
                          <a:stretch>
                            <a:fillRect l="-625" t="-312727" r="-638750" b="-136364"/>
                          </a:stretch>
                        </a:blipFill>
                      </a:tcPr>
                    </a:tc>
                    <a:tc>
                      <a:txBody>
                        <a:bodyPr/>
                        <a:lstStyle/>
                        <a:p>
                          <a:pPr algn="ctr">
                            <a:lnSpc>
                              <a:spcPct val="115000"/>
                            </a:lnSpc>
                            <a:spcAft>
                              <a:spcPts val="0"/>
                            </a:spcAft>
                          </a:pPr>
                          <a:r>
                            <a:rPr lang="en-US" sz="1800" b="1" dirty="0" smtClean="0">
                              <a:effectLst/>
                              <a:latin typeface="Times New Roman"/>
                              <a:ea typeface="Times New Roman"/>
                            </a:rPr>
                            <a:t>-5</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-4</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1</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-20</a:t>
                          </a:r>
                          <a:endParaRPr lang="ru-RU" sz="1800" b="1" dirty="0">
                            <a:effectLst/>
                            <a:latin typeface="Times New Roman"/>
                            <a:ea typeface="Times New Roman"/>
                          </a:endParaRPr>
                        </a:p>
                      </a:txBody>
                      <a:tcPr marL="68580" marR="68580" marT="0" marB="0" anchor="ctr"/>
                    </a:tc>
                  </a:tr>
                  <a:tr h="335214">
                    <a:tc>
                      <a:txBody>
                        <a:bodyPr/>
                        <a:lstStyle/>
                        <a:p>
                          <a:pPr algn="ctr">
                            <a:lnSpc>
                              <a:spcPct val="115000"/>
                            </a:lnSpc>
                            <a:spcAft>
                              <a:spcPts val="0"/>
                            </a:spcAft>
                          </a:pPr>
                          <a:r>
                            <a:rPr lang="en-US" sz="1800" b="1">
                              <a:effectLst/>
                            </a:rPr>
                            <a:t>Q</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2</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1</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a:effectLst/>
                            </a:rPr>
                            <a:t>0</a:t>
                          </a:r>
                          <a:endParaRPr lang="ru-RU" sz="1800" b="1">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en-US" sz="1800" b="1" dirty="0" smtClean="0">
                              <a:effectLst/>
                              <a:latin typeface="Times New Roman"/>
                              <a:ea typeface="Times New Roman"/>
                            </a:rPr>
                            <a:t>0</a:t>
                          </a:r>
                          <a:endParaRPr lang="ru-RU" sz="1800" b="1" dirty="0">
                            <a:effectLst/>
                            <a:latin typeface="Times New Roman"/>
                            <a:ea typeface="Times New Roman"/>
                          </a:endParaRPr>
                        </a:p>
                      </a:txBody>
                      <a:tcPr marL="68580" marR="68580" marT="0" marB="0" anchor="ctr"/>
                    </a:tc>
                    <a:tc>
                      <a:txBody>
                        <a:bodyPr/>
                        <a:lstStyle/>
                        <a:p>
                          <a:pPr algn="ctr">
                            <a:lnSpc>
                              <a:spcPct val="115000"/>
                            </a:lnSpc>
                            <a:spcAft>
                              <a:spcPts val="0"/>
                            </a:spcAft>
                          </a:pPr>
                          <a:r>
                            <a:rPr lang="ru-RU" sz="1800" b="1" dirty="0">
                              <a:effectLst/>
                            </a:rPr>
                            <a:t>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4" name="TextBox 3"/>
          <p:cNvSpPr txBox="1"/>
          <p:nvPr/>
        </p:nvSpPr>
        <p:spPr>
          <a:xfrm>
            <a:off x="377280" y="3648799"/>
            <a:ext cx="8496944" cy="400110"/>
          </a:xfrm>
          <a:prstGeom prst="rect">
            <a:avLst/>
          </a:prstGeom>
          <a:noFill/>
        </p:spPr>
        <p:txBody>
          <a:bodyPr wrap="square" rtlCol="0">
            <a:spAutoFit/>
          </a:bodyPr>
          <a:lstStyle/>
          <a:p>
            <a:r>
              <a:rPr lang="ru-RU" sz="2000" dirty="0" smtClean="0">
                <a:latin typeface="Arial" panose="020B0604020202020204" pitchFamily="34" charset="0"/>
                <a:cs typeface="Arial" panose="020B0604020202020204" pitchFamily="34" charset="0"/>
              </a:rPr>
              <a:t>Запишите постановку двойственной ЗЛП</a:t>
            </a:r>
            <a:endParaRPr lang="ru-RU" sz="20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58"/>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9" name="Rectangle 65"/>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66"/>
          <p:cNvSpPr>
            <a:spLocks noChangeArrowheads="1"/>
          </p:cNvSpPr>
          <p:nvPr/>
        </p:nvSpPr>
        <p:spPr bwMode="auto">
          <a:xfrm>
            <a:off x="15240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8" name="Rectangle 74"/>
          <p:cNvSpPr>
            <a:spLocks noChangeArrowheads="1"/>
          </p:cNvSpPr>
          <p:nvPr/>
        </p:nvSpPr>
        <p:spPr bwMode="auto">
          <a:xfrm>
            <a:off x="0" y="676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0" name="Rectangle 76"/>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0" name="TextBox 29"/>
          <p:cNvSpPr txBox="1"/>
          <p:nvPr/>
        </p:nvSpPr>
        <p:spPr>
          <a:xfrm>
            <a:off x="7092280" y="6172361"/>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4</a:t>
            </a:r>
            <a:endParaRPr lang="ru-RU" dirty="0"/>
          </a:p>
        </p:txBody>
      </p:sp>
    </p:spTree>
    <p:extLst>
      <p:ext uri="{BB962C8B-B14F-4D97-AF65-F5344CB8AC3E}">
        <p14:creationId xmlns:p14="http://schemas.microsoft.com/office/powerpoint/2010/main" val="241283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5157192"/>
            <a:ext cx="6048672" cy="400110"/>
          </a:xfrm>
          <a:prstGeom prst="rect">
            <a:avLst/>
          </a:prstGeom>
          <a:noFill/>
        </p:spPr>
        <p:txBody>
          <a:bodyPr wrap="square" rtlCol="0">
            <a:spAutoFit/>
          </a:bodyPr>
          <a:lstStyle/>
          <a:p>
            <a:r>
              <a:rPr lang="ru-RU" sz="2000" dirty="0" smtClean="0">
                <a:latin typeface="Arial" panose="020B0604020202020204" pitchFamily="34" charset="0"/>
                <a:ea typeface="Arial Unicode MS" panose="020B0604020202020204" pitchFamily="34" charset="-128"/>
                <a:cs typeface="Arial" panose="020B0604020202020204" pitchFamily="34" charset="0"/>
              </a:rPr>
              <a:t>Составить начальное решение</a:t>
            </a:r>
            <a:endParaRPr lang="ru-RU" sz="2000" dirty="0">
              <a:latin typeface="Arial" panose="020B0604020202020204" pitchFamily="34" charset="0"/>
              <a:ea typeface="Arial Unicode MS" panose="020B0604020202020204" pitchFamily="34" charset="-128"/>
              <a:cs typeface="Arial" panose="020B0604020202020204" pitchFamily="34" charset="0"/>
            </a:endParaRPr>
          </a:p>
        </p:txBody>
      </p:sp>
      <p:sp>
        <p:nvSpPr>
          <p:cNvPr id="6" name="Rectangle 1"/>
          <p:cNvSpPr>
            <a:spLocks noChangeArrowheads="1"/>
          </p:cNvSpPr>
          <p:nvPr/>
        </p:nvSpPr>
        <p:spPr bwMode="auto">
          <a:xfrm>
            <a:off x="179512" y="718536"/>
            <a:ext cx="84969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98475" algn="l"/>
              </a:tabLst>
              <a:defRPr>
                <a:solidFill>
                  <a:schemeClr val="tx1"/>
                </a:solidFill>
                <a:latin typeface="Arial" pitchFamily="34" charset="0"/>
                <a:cs typeface="Arial" pitchFamily="34" charset="0"/>
              </a:defRPr>
            </a:lvl1pPr>
            <a:lvl2pPr fontAlgn="base">
              <a:spcBef>
                <a:spcPct val="0"/>
              </a:spcBef>
              <a:spcAft>
                <a:spcPct val="0"/>
              </a:spcAft>
              <a:tabLst>
                <a:tab pos="498475" algn="l"/>
              </a:tabLst>
              <a:defRPr>
                <a:solidFill>
                  <a:schemeClr val="tx1"/>
                </a:solidFill>
                <a:latin typeface="Arial" pitchFamily="34" charset="0"/>
                <a:cs typeface="Arial" pitchFamily="34" charset="0"/>
              </a:defRPr>
            </a:lvl2pPr>
            <a:lvl3pPr fontAlgn="base">
              <a:spcBef>
                <a:spcPct val="0"/>
              </a:spcBef>
              <a:spcAft>
                <a:spcPct val="0"/>
              </a:spcAft>
              <a:tabLst>
                <a:tab pos="498475" algn="l"/>
              </a:tabLst>
              <a:defRPr>
                <a:solidFill>
                  <a:schemeClr val="tx1"/>
                </a:solidFill>
                <a:latin typeface="Arial" pitchFamily="34" charset="0"/>
                <a:cs typeface="Arial" pitchFamily="34" charset="0"/>
              </a:defRPr>
            </a:lvl3pPr>
            <a:lvl4pPr fontAlgn="base">
              <a:spcBef>
                <a:spcPct val="0"/>
              </a:spcBef>
              <a:spcAft>
                <a:spcPct val="0"/>
              </a:spcAft>
              <a:tabLst>
                <a:tab pos="498475" algn="l"/>
              </a:tabLst>
              <a:defRPr>
                <a:solidFill>
                  <a:schemeClr val="tx1"/>
                </a:solidFill>
                <a:latin typeface="Arial" pitchFamily="34" charset="0"/>
                <a:cs typeface="Arial" pitchFamily="34" charset="0"/>
              </a:defRPr>
            </a:lvl4pPr>
            <a:lvl5pPr fontAlgn="base">
              <a:spcBef>
                <a:spcPct val="0"/>
              </a:spcBef>
              <a:spcAft>
                <a:spcPct val="0"/>
              </a:spcAft>
              <a:tabLst>
                <a:tab pos="498475" algn="l"/>
              </a:tabLst>
              <a:defRPr>
                <a:solidFill>
                  <a:schemeClr val="tx1"/>
                </a:solidFill>
                <a:latin typeface="Arial" pitchFamily="34" charset="0"/>
                <a:cs typeface="Arial" pitchFamily="34" charset="0"/>
              </a:defRPr>
            </a:lvl5pPr>
            <a:lvl6pPr fontAlgn="base">
              <a:spcBef>
                <a:spcPct val="0"/>
              </a:spcBef>
              <a:spcAft>
                <a:spcPct val="0"/>
              </a:spcAft>
              <a:tabLst>
                <a:tab pos="498475" algn="l"/>
              </a:tabLst>
              <a:defRPr>
                <a:solidFill>
                  <a:schemeClr val="tx1"/>
                </a:solidFill>
                <a:latin typeface="Arial" pitchFamily="34" charset="0"/>
                <a:cs typeface="Arial" pitchFamily="34" charset="0"/>
              </a:defRPr>
            </a:lvl6pPr>
            <a:lvl7pPr fontAlgn="base">
              <a:spcBef>
                <a:spcPct val="0"/>
              </a:spcBef>
              <a:spcAft>
                <a:spcPct val="0"/>
              </a:spcAft>
              <a:tabLst>
                <a:tab pos="498475" algn="l"/>
              </a:tabLst>
              <a:defRPr>
                <a:solidFill>
                  <a:schemeClr val="tx1"/>
                </a:solidFill>
                <a:latin typeface="Arial" pitchFamily="34" charset="0"/>
                <a:cs typeface="Arial" pitchFamily="34" charset="0"/>
              </a:defRPr>
            </a:lvl7pPr>
            <a:lvl8pPr fontAlgn="base">
              <a:spcBef>
                <a:spcPct val="0"/>
              </a:spcBef>
              <a:spcAft>
                <a:spcPct val="0"/>
              </a:spcAft>
              <a:tabLst>
                <a:tab pos="498475" algn="l"/>
              </a:tabLst>
              <a:defRPr>
                <a:solidFill>
                  <a:schemeClr val="tx1"/>
                </a:solidFill>
                <a:latin typeface="Arial" pitchFamily="34" charset="0"/>
                <a:cs typeface="Arial" pitchFamily="34" charset="0"/>
              </a:defRPr>
            </a:lvl8pPr>
            <a:lvl9pPr fontAlgn="base">
              <a:spcBef>
                <a:spcPct val="0"/>
              </a:spcBef>
              <a:spcAft>
                <a:spcPct val="0"/>
              </a:spcAft>
              <a:tabLst>
                <a:tab pos="498475" algn="l"/>
              </a:tabLst>
              <a:defRPr>
                <a:solidFill>
                  <a:schemeClr val="tx1"/>
                </a:solidFill>
                <a:latin typeface="Arial" pitchFamily="34" charset="0"/>
                <a:cs typeface="Arial" pitchFamily="34" charset="0"/>
              </a:defRPr>
            </a:lvl9pPr>
          </a:lstStyle>
          <a:p>
            <a:pPr algn="just"/>
            <a:r>
              <a:rPr kumimoji="0" lang="ru-RU" altLang="ru-RU"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Дана транспортная задача линейного </a:t>
            </a:r>
            <a:r>
              <a:rPr lang="ru-RU" altLang="ru-RU" sz="2000" dirty="0">
                <a:ea typeface="Times New Roman" pitchFamily="18" charset="0"/>
              </a:rPr>
              <a:t>программирования в терминах </a:t>
            </a:r>
            <a:r>
              <a:rPr lang="ru-RU" altLang="ru-RU" sz="2000" dirty="0" smtClean="0">
                <a:ea typeface="Times New Roman" pitchFamily="18" charset="0"/>
              </a:rPr>
              <a:t>полезности </a:t>
            </a:r>
            <a:r>
              <a:rPr kumimoji="0" lang="ru-RU" altLang="ru-RU" sz="20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(возможности поставщиков и потребности потребителей заданы справа и вверху матрицы)</a:t>
            </a:r>
            <a:endParaRPr kumimoji="0" lang="ru-RU" altLang="ru-RU" sz="200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523141263"/>
                  </p:ext>
                </p:extLst>
              </p:nvPr>
            </p:nvGraphicFramePr>
            <p:xfrm>
              <a:off x="899592" y="2060848"/>
              <a:ext cx="3408040" cy="2316480"/>
            </p:xfrm>
            <a:graphic>
              <a:graphicData uri="http://schemas.openxmlformats.org/drawingml/2006/table">
                <a:tbl>
                  <a:tblPr firstRow="1" bandRow="1">
                    <a:tableStyleId>{5940675A-B579-460E-94D1-54222C63F5DA}</a:tableStyleId>
                  </a:tblPr>
                  <a:tblGrid>
                    <a:gridCol w="852010"/>
                    <a:gridCol w="852010"/>
                    <a:gridCol w="852010"/>
                    <a:gridCol w="852010"/>
                  </a:tblGrid>
                  <a:tr h="312890">
                    <a:tc>
                      <a:txBody>
                        <a:bodyPr/>
                        <a:lstStyle/>
                        <a:p>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en-US" sz="1600" b="1" i="1" smtClean="0">
                                        <a:latin typeface="Cambria Math"/>
                                      </a:rPr>
                                      <m:t>𝟏</m:t>
                                    </m:r>
                                  </m:sub>
                                </m:sSub>
                                <m:r>
                                  <a:rPr lang="en-US" sz="1600" b="1" smtClean="0">
                                    <a:latin typeface="Cambria Math"/>
                                  </a:rPr>
                                  <m:t>=</m:t>
                                </m:r>
                                <m:r>
                                  <a:rPr lang="ru-RU" sz="1600" b="1" i="1" smtClean="0">
                                    <a:latin typeface="Cambria Math"/>
                                  </a:rPr>
                                  <m:t>𝟔</m:t>
                                </m:r>
                              </m:oMath>
                            </m:oMathPara>
                          </a14:m>
                          <a:endParaRPr lang="ru-RU" sz="1600" b="1" dirty="0" smtClean="0">
                            <a:solidFill>
                              <a:schemeClr val="tx1"/>
                            </a:solidFill>
                          </a:endParaRPr>
                        </a:p>
                      </a:txBody>
                      <a:tcPr/>
                    </a:tc>
                    <a:tc>
                      <a:txBody>
                        <a:bodyPr/>
                        <a:lstStyle/>
                        <a:p>
                          <a:pPr algn="ctr"/>
                          <a14:m>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en-US" sz="1600" b="1" i="1" smtClean="0">
                                      <a:latin typeface="Cambria Math"/>
                                    </a:rPr>
                                    <m:t>𝟐</m:t>
                                  </m:r>
                                </m:sub>
                              </m:sSub>
                              <m:r>
                                <a:rPr lang="en-US" sz="1600" b="1" smtClean="0">
                                  <a:latin typeface="Cambria Math"/>
                                </a:rPr>
                                <m:t>=</m:t>
                              </m:r>
                              <m:r>
                                <a:rPr lang="ru-RU" sz="1600" b="1" i="1" smtClean="0">
                                  <a:latin typeface="Cambria Math"/>
                                </a:rPr>
                                <m:t>𝟓</m:t>
                              </m:r>
                            </m:oMath>
                          </a14:m>
                          <a:r>
                            <a:rPr lang="ru-RU" sz="1600" b="1" dirty="0" smtClean="0"/>
                            <a:t>          </a:t>
                          </a:r>
                          <a:endParaRPr lang="ru-RU" sz="16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𝐛</m:t>
                                    </m:r>
                                  </m:e>
                                  <m:sub>
                                    <m:r>
                                      <a:rPr lang="ru-RU" sz="1600" b="1" i="1" smtClean="0">
                                        <a:latin typeface="Cambria Math"/>
                                      </a:rPr>
                                      <m:t>𝟑</m:t>
                                    </m:r>
                                  </m:sub>
                                </m:sSub>
                                <m:r>
                                  <a:rPr lang="en-US" sz="1600" b="1" smtClean="0">
                                    <a:latin typeface="Cambria Math"/>
                                  </a:rPr>
                                  <m:t>=</m:t>
                                </m:r>
                                <m:r>
                                  <a:rPr lang="ru-RU" sz="1600" b="1" i="0" smtClean="0">
                                    <a:latin typeface="Cambria Math"/>
                                  </a:rPr>
                                  <m:t>𝟒</m:t>
                                </m:r>
                              </m:oMath>
                            </m:oMathPara>
                          </a14:m>
                          <a:endParaRPr lang="ru-RU" sz="1600" b="1" dirty="0" smtClean="0">
                            <a:solidFill>
                              <a:schemeClr val="tx1"/>
                            </a:solidFill>
                          </a:endParaRPr>
                        </a:p>
                        <a:p>
                          <a:endParaRPr lang="ru-RU" sz="1600" dirty="0"/>
                        </a:p>
                      </a:txBody>
                      <a:tcPr/>
                    </a:tc>
                  </a:tr>
                  <a:tr h="312890">
                    <a:tc>
                      <a:txBody>
                        <a:bodyPr/>
                        <a:lstStyle/>
                        <a:p>
                          <a:pPr algn="ctr"/>
                          <a:endParaRPr lang="ru-RU" sz="1600" b="1" dirty="0" smtClean="0"/>
                        </a:p>
                        <a:p>
                          <a:pPr algn="ct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en-US" sz="1600" b="1" i="1" smtClean="0">
                                        <a:latin typeface="Cambria Math"/>
                                      </a:rPr>
                                      <m:t>𝟏</m:t>
                                    </m:r>
                                  </m:sub>
                                </m:sSub>
                                <m:r>
                                  <a:rPr lang="en-US" sz="1600" b="1" smtClean="0">
                                    <a:latin typeface="Cambria Math"/>
                                  </a:rPr>
                                  <m:t>=</m:t>
                                </m:r>
                                <m:r>
                                  <a:rPr lang="ru-RU" sz="1600" b="1" i="1" smtClean="0">
                                    <a:latin typeface="Cambria Math"/>
                                  </a:rPr>
                                  <m:t>𝟕</m:t>
                                </m:r>
                              </m:oMath>
                            </m:oMathPara>
                          </a14:m>
                          <a:endParaRPr lang="ru-RU" sz="1600" b="1" dirty="0">
                            <a:solidFill>
                              <a:schemeClr val="tx1"/>
                            </a:solidFill>
                          </a:endParaRPr>
                        </a:p>
                      </a:txBody>
                      <a:tcPr/>
                    </a:tc>
                    <a:tc>
                      <a:txBody>
                        <a:bodyPr/>
                        <a:lstStyle/>
                        <a:p>
                          <a:pPr algn="r"/>
                          <a:r>
                            <a:rPr lang="ru-RU" sz="1600" b="1" dirty="0" smtClean="0"/>
                            <a:t>1</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5</a:t>
                          </a:r>
                          <a:endParaRPr lang="ru-RU" sz="1600" b="1" dirty="0"/>
                        </a:p>
                      </a:txBody>
                      <a:tcPr/>
                    </a:tc>
                  </a:tr>
                  <a:tr h="3128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ru-RU" sz="1600" b="1" dirty="0" smtClean="0"/>
                        </a:p>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en-US" sz="1600" b="1" i="1" smtClean="0">
                                      <a:latin typeface="Cambria Math"/>
                                    </a:rPr>
                                    <m:t>𝟐</m:t>
                                  </m:r>
                                </m:sub>
                              </m:sSub>
                              <m:r>
                                <a:rPr lang="en-US" sz="1600" b="1" smtClean="0">
                                  <a:latin typeface="Cambria Math"/>
                                </a:rPr>
                                <m:t>=</m:t>
                              </m:r>
                              <m:r>
                                <a:rPr lang="ru-RU" sz="1600" b="1" i="0" smtClean="0">
                                  <a:latin typeface="Cambria Math"/>
                                </a:rPr>
                                <m:t>𝟒</m:t>
                              </m:r>
                            </m:oMath>
                          </a14:m>
                          <a:r>
                            <a:rPr lang="ru-RU" sz="1600" b="1" dirty="0" smtClean="0"/>
                            <a:t>        </a:t>
                          </a:r>
                          <a:endParaRPr lang="ru-RU" sz="1600" b="1" dirty="0">
                            <a:solidFill>
                              <a:schemeClr val="tx1"/>
                            </a:solidFill>
                          </a:endParaRPr>
                        </a:p>
                      </a:txBody>
                      <a:tcPr/>
                    </a:tc>
                    <a:tc>
                      <a:txBody>
                        <a:bodyPr/>
                        <a:lstStyle/>
                        <a:p>
                          <a:pPr algn="r"/>
                          <a:r>
                            <a:rPr lang="ru-RU" sz="1600" b="1" dirty="0" smtClean="0"/>
                            <a:t>4</a:t>
                          </a:r>
                          <a:endParaRPr lang="ru-RU" sz="1600" b="1" dirty="0"/>
                        </a:p>
                      </a:txBody>
                      <a:tcPr/>
                    </a:tc>
                    <a:tc>
                      <a:txBody>
                        <a:bodyPr/>
                        <a:lstStyle/>
                        <a:p>
                          <a:pPr algn="r"/>
                          <a:r>
                            <a:rPr lang="ru-RU" sz="1600" b="1" dirty="0" smtClean="0"/>
                            <a:t>6</a:t>
                          </a:r>
                          <a:endParaRPr lang="ru-RU" sz="1600" b="1" dirty="0"/>
                        </a:p>
                      </a:txBody>
                      <a:tcPr/>
                    </a:tc>
                    <a:tc>
                      <a:txBody>
                        <a:bodyPr/>
                        <a:lstStyle/>
                        <a:p>
                          <a:pPr algn="r"/>
                          <a:r>
                            <a:rPr lang="ru-RU" sz="1600" b="1" dirty="0" smtClean="0"/>
                            <a:t>2</a:t>
                          </a:r>
                          <a:endParaRPr lang="ru-RU" sz="1600" b="1" dirty="0"/>
                        </a:p>
                      </a:txBody>
                      <a:tcPr/>
                    </a:tc>
                  </a:tr>
                  <a:tr h="494888">
                    <a:tc>
                      <a:txBody>
                        <a:bodyPr/>
                        <a:lstStyle/>
                        <a:p>
                          <a:endParaRPr lang="ru-RU" sz="1600" b="1"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ru-RU" sz="1600" b="1" i="1" smtClean="0">
                                        <a:latin typeface="Cambria Math"/>
                                      </a:rPr>
                                    </m:ctrlPr>
                                  </m:sSubPr>
                                  <m:e>
                                    <m:r>
                                      <a:rPr lang="en-US" sz="1600" b="1" i="1" smtClean="0">
                                        <a:latin typeface="Cambria Math"/>
                                      </a:rPr>
                                      <m:t>𝐚</m:t>
                                    </m:r>
                                  </m:e>
                                  <m:sub>
                                    <m:r>
                                      <a:rPr lang="ru-RU" sz="1600" b="1" i="1" smtClean="0">
                                        <a:latin typeface="Cambria Math"/>
                                      </a:rPr>
                                      <m:t>𝟑</m:t>
                                    </m:r>
                                  </m:sub>
                                </m:sSub>
                                <m:r>
                                  <a:rPr lang="en-US" sz="1600" b="1" smtClean="0">
                                    <a:latin typeface="Cambria Math"/>
                                  </a:rPr>
                                  <m:t>=</m:t>
                                </m:r>
                                <m:r>
                                  <a:rPr lang="ru-RU" sz="1600" b="1" i="0" smtClean="0">
                                    <a:latin typeface="Cambria Math"/>
                                  </a:rPr>
                                  <m:t>𝟒</m:t>
                                </m:r>
                              </m:oMath>
                            </m:oMathPara>
                          </a14:m>
                          <a:endParaRPr lang="ru-RU" sz="1600" dirty="0"/>
                        </a:p>
                      </a:txBody>
                      <a:tcPr/>
                    </a:tc>
                    <a:tc>
                      <a:txBody>
                        <a:bodyPr/>
                        <a:lstStyle/>
                        <a:p>
                          <a:pPr algn="r"/>
                          <a:r>
                            <a:rPr lang="ru-RU" sz="1600" b="1" dirty="0" smtClean="0"/>
                            <a:t>5</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1</a:t>
                          </a:r>
                          <a:endParaRPr lang="ru-RU" sz="1600" b="1"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523141263"/>
                  </p:ext>
                </p:extLst>
              </p:nvPr>
            </p:nvGraphicFramePr>
            <p:xfrm>
              <a:off x="899592" y="2060848"/>
              <a:ext cx="3408040" cy="2316480"/>
            </p:xfrm>
            <a:graphic>
              <a:graphicData uri="http://schemas.openxmlformats.org/drawingml/2006/table">
                <a:tbl>
                  <a:tblPr firstRow="1" bandRow="1">
                    <a:tableStyleId>{5940675A-B579-460E-94D1-54222C63F5DA}</a:tableStyleId>
                  </a:tblPr>
                  <a:tblGrid>
                    <a:gridCol w="852010"/>
                    <a:gridCol w="852010"/>
                    <a:gridCol w="852010"/>
                    <a:gridCol w="852010"/>
                  </a:tblGrid>
                  <a:tr h="579120">
                    <a:tc>
                      <a:txBody>
                        <a:bodyPr/>
                        <a:lstStyle/>
                        <a:p>
                          <a:endParaRPr lang="ru-RU" dirty="0"/>
                        </a:p>
                      </a:txBody>
                      <a:tcPr/>
                    </a:tc>
                    <a:tc>
                      <a:txBody>
                        <a:bodyPr/>
                        <a:lstStyle/>
                        <a:p>
                          <a:endParaRPr lang="ru-RU"/>
                        </a:p>
                      </a:txBody>
                      <a:tcPr>
                        <a:blipFill rotWithShape="1">
                          <a:blip r:embed="rId2"/>
                          <a:stretch>
                            <a:fillRect l="-100714" r="-199286" b="-301053"/>
                          </a:stretch>
                        </a:blipFill>
                      </a:tcPr>
                    </a:tc>
                    <a:tc>
                      <a:txBody>
                        <a:bodyPr/>
                        <a:lstStyle/>
                        <a:p>
                          <a:endParaRPr lang="ru-RU"/>
                        </a:p>
                      </a:txBody>
                      <a:tcPr>
                        <a:blipFill rotWithShape="1">
                          <a:blip r:embed="rId2"/>
                          <a:stretch>
                            <a:fillRect l="-202158" r="-100719" b="-301053"/>
                          </a:stretch>
                        </a:blipFill>
                      </a:tcPr>
                    </a:tc>
                    <a:tc>
                      <a:txBody>
                        <a:bodyPr/>
                        <a:lstStyle/>
                        <a:p>
                          <a:endParaRPr lang="ru-RU"/>
                        </a:p>
                      </a:txBody>
                      <a:tcPr>
                        <a:blipFill rotWithShape="1">
                          <a:blip r:embed="rId2"/>
                          <a:stretch>
                            <a:fillRect l="-300000" b="-301053"/>
                          </a:stretch>
                        </a:blipFill>
                      </a:tcPr>
                    </a:tc>
                  </a:tr>
                  <a:tr h="579120">
                    <a:tc>
                      <a:txBody>
                        <a:bodyPr/>
                        <a:lstStyle/>
                        <a:p>
                          <a:endParaRPr lang="ru-RU"/>
                        </a:p>
                      </a:txBody>
                      <a:tcPr>
                        <a:blipFill rotWithShape="1">
                          <a:blip r:embed="rId2"/>
                          <a:stretch>
                            <a:fillRect l="-714" t="-100000" r="-299286" b="-201053"/>
                          </a:stretch>
                        </a:blipFill>
                      </a:tcPr>
                    </a:tc>
                    <a:tc>
                      <a:txBody>
                        <a:bodyPr/>
                        <a:lstStyle/>
                        <a:p>
                          <a:pPr algn="r"/>
                          <a:r>
                            <a:rPr lang="ru-RU" sz="1600" b="1" dirty="0" smtClean="0"/>
                            <a:t>1</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5</a:t>
                          </a:r>
                          <a:endParaRPr lang="ru-RU" sz="1600" b="1" dirty="0"/>
                        </a:p>
                      </a:txBody>
                      <a:tcPr/>
                    </a:tc>
                  </a:tr>
                  <a:tr h="579120">
                    <a:tc>
                      <a:txBody>
                        <a:bodyPr/>
                        <a:lstStyle/>
                        <a:p>
                          <a:endParaRPr lang="ru-RU"/>
                        </a:p>
                      </a:txBody>
                      <a:tcPr>
                        <a:blipFill rotWithShape="1">
                          <a:blip r:embed="rId2"/>
                          <a:stretch>
                            <a:fillRect l="-714" t="-200000" r="-299286" b="-101053"/>
                          </a:stretch>
                        </a:blipFill>
                      </a:tcPr>
                    </a:tc>
                    <a:tc>
                      <a:txBody>
                        <a:bodyPr/>
                        <a:lstStyle/>
                        <a:p>
                          <a:pPr algn="r"/>
                          <a:r>
                            <a:rPr lang="ru-RU" sz="1600" b="1" dirty="0" smtClean="0"/>
                            <a:t>4</a:t>
                          </a:r>
                          <a:endParaRPr lang="ru-RU" sz="1600" b="1" dirty="0"/>
                        </a:p>
                      </a:txBody>
                      <a:tcPr/>
                    </a:tc>
                    <a:tc>
                      <a:txBody>
                        <a:bodyPr/>
                        <a:lstStyle/>
                        <a:p>
                          <a:pPr algn="r"/>
                          <a:r>
                            <a:rPr lang="ru-RU" sz="1600" b="1" dirty="0" smtClean="0"/>
                            <a:t>6</a:t>
                          </a:r>
                          <a:endParaRPr lang="ru-RU" sz="1600" b="1" dirty="0"/>
                        </a:p>
                      </a:txBody>
                      <a:tcPr/>
                    </a:tc>
                    <a:tc>
                      <a:txBody>
                        <a:bodyPr/>
                        <a:lstStyle/>
                        <a:p>
                          <a:pPr algn="r"/>
                          <a:r>
                            <a:rPr lang="ru-RU" sz="1600" b="1" dirty="0" smtClean="0"/>
                            <a:t>2</a:t>
                          </a:r>
                          <a:endParaRPr lang="ru-RU" sz="1600" b="1" dirty="0"/>
                        </a:p>
                      </a:txBody>
                      <a:tcPr/>
                    </a:tc>
                  </a:tr>
                  <a:tr h="579120">
                    <a:tc>
                      <a:txBody>
                        <a:bodyPr/>
                        <a:lstStyle/>
                        <a:p>
                          <a:endParaRPr lang="ru-RU"/>
                        </a:p>
                      </a:txBody>
                      <a:tcPr>
                        <a:blipFill rotWithShape="1">
                          <a:blip r:embed="rId2"/>
                          <a:stretch>
                            <a:fillRect l="-714" t="-300000" r="-299286" b="-1053"/>
                          </a:stretch>
                        </a:blipFill>
                      </a:tcPr>
                    </a:tc>
                    <a:tc>
                      <a:txBody>
                        <a:bodyPr/>
                        <a:lstStyle/>
                        <a:p>
                          <a:pPr algn="r"/>
                          <a:r>
                            <a:rPr lang="ru-RU" sz="1600" b="1" dirty="0" smtClean="0"/>
                            <a:t>5</a:t>
                          </a:r>
                          <a:endParaRPr lang="ru-RU" sz="1600" b="1" dirty="0"/>
                        </a:p>
                      </a:txBody>
                      <a:tcPr/>
                    </a:tc>
                    <a:tc>
                      <a:txBody>
                        <a:bodyPr/>
                        <a:lstStyle/>
                        <a:p>
                          <a:pPr algn="r"/>
                          <a:r>
                            <a:rPr lang="ru-RU" sz="1600" b="1" dirty="0" smtClean="0"/>
                            <a:t>3</a:t>
                          </a:r>
                          <a:endParaRPr lang="ru-RU" sz="1600" b="1" dirty="0"/>
                        </a:p>
                      </a:txBody>
                      <a:tcPr/>
                    </a:tc>
                    <a:tc>
                      <a:txBody>
                        <a:bodyPr/>
                        <a:lstStyle/>
                        <a:p>
                          <a:pPr algn="r"/>
                          <a:r>
                            <a:rPr lang="ru-RU" sz="1600" b="1" dirty="0" smtClean="0"/>
                            <a:t>1</a:t>
                          </a:r>
                          <a:endParaRPr lang="ru-RU" sz="1600" b="1" dirty="0"/>
                        </a:p>
                      </a:txBody>
                      <a:tcPr/>
                    </a:tc>
                  </a:tr>
                </a:tbl>
              </a:graphicData>
            </a:graphic>
          </p:graphicFrame>
        </mc:Fallback>
      </mc:AlternateContent>
      <p:sp>
        <p:nvSpPr>
          <p:cNvPr id="8" name="TextBox 7"/>
          <p:cNvSpPr txBox="1"/>
          <p:nvPr/>
        </p:nvSpPr>
        <p:spPr>
          <a:xfrm>
            <a:off x="7164288" y="6093296"/>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5</a:t>
            </a:r>
            <a:endParaRPr lang="ru-RU" dirty="0"/>
          </a:p>
        </p:txBody>
      </p:sp>
    </p:spTree>
    <p:extLst>
      <p:ext uri="{BB962C8B-B14F-4D97-AF65-F5344CB8AC3E}">
        <p14:creationId xmlns:p14="http://schemas.microsoft.com/office/powerpoint/2010/main" val="15760763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Составить уравнения </a:t>
            </a:r>
            <a:r>
              <a:rPr lang="ru-RU" i="1" dirty="0" smtClean="0">
                <a:effectLst/>
              </a:rPr>
              <a:t> Беллмана </a:t>
            </a:r>
            <a:endParaRPr lang="ru-RU" dirty="0"/>
          </a:p>
        </p:txBody>
      </p:sp>
      <mc:AlternateContent xmlns:mc="http://schemas.openxmlformats.org/markup-compatibility/2006" xmlns:a14="http://schemas.microsoft.com/office/drawing/2010/main">
        <mc:Choice Requires="a14">
          <p:sp>
            <p:nvSpPr>
              <p:cNvPr id="5" name="TextBox 4"/>
              <p:cNvSpPr txBox="1"/>
              <p:nvPr/>
            </p:nvSpPr>
            <p:spPr>
              <a:xfrm>
                <a:off x="1747455" y="4149080"/>
                <a:ext cx="4536504" cy="1600438"/>
              </a:xfrm>
              <a:prstGeom prst="rect">
                <a:avLst/>
              </a:prstGeom>
              <a:noFill/>
            </p:spPr>
            <p:txBody>
              <a:bodyPr wrap="square" rtlCol="0">
                <a:spAutoFit/>
              </a:bodyPr>
              <a:lstStyle/>
              <a:p>
                <a14:m>
                  <m:oMath xmlns:m="http://schemas.openxmlformats.org/officeDocument/2006/math">
                    <m:r>
                      <a:rPr lang="en-US" sz="2400" b="1" i="1" smtClean="0">
                        <a:latin typeface="Cambria Math"/>
                      </a:rPr>
                      <m:t>𝒁</m:t>
                    </m:r>
                    <m:d>
                      <m:dPr>
                        <m:ctrlPr>
                          <a:rPr lang="en-US" sz="2400" b="1" i="1" smtClean="0">
                            <a:latin typeface="Cambria Math"/>
                          </a:rPr>
                        </m:ctrlPr>
                      </m:dPr>
                      <m:e>
                        <m:r>
                          <a:rPr lang="en-US" sz="2400" b="1" i="1" smtClean="0">
                            <a:latin typeface="Cambria Math"/>
                          </a:rPr>
                          <m:t>𝑿</m:t>
                        </m:r>
                      </m:e>
                    </m:d>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𝟏</m:t>
                        </m:r>
                      </m:sub>
                    </m:sSub>
                    <m:r>
                      <a:rPr lang="en-US" sz="2400" b="1" i="1" smtClean="0">
                        <a:latin typeface="Cambria Math"/>
                      </a:rPr>
                      <m:t>+</m:t>
                    </m:r>
                  </m:oMath>
                </a14:m>
                <a:r>
                  <a:rPr lang="en-US" sz="2400" b="1" dirty="0" smtClean="0"/>
                  <a:t> 2</a:t>
                </a:r>
                <a14:m>
                  <m:oMath xmlns:m="http://schemas.openxmlformats.org/officeDocument/2006/math">
                    <m:sSubSup>
                      <m:sSubSupPr>
                        <m:ctrlPr>
                          <a:rPr lang="ru-RU" sz="2400" b="1" i="1" smtClean="0">
                            <a:latin typeface="Cambria Math"/>
                          </a:rPr>
                        </m:ctrlPr>
                      </m:sSubSupPr>
                      <m:e>
                        <m:r>
                          <a:rPr lang="en-US" sz="2400" b="1" i="1" smtClean="0">
                            <a:latin typeface="Cambria Math"/>
                          </a:rPr>
                          <m:t>𝒙</m:t>
                        </m:r>
                      </m:e>
                      <m:sub>
                        <m:r>
                          <a:rPr lang="en-US" sz="2400" b="1" i="1" smtClean="0">
                            <a:latin typeface="Cambria Math"/>
                          </a:rPr>
                          <m:t>𝟐</m:t>
                        </m:r>
                      </m:sub>
                      <m:sup>
                        <m:r>
                          <a:rPr lang="en-US" sz="2400" b="1" i="1" smtClean="0">
                            <a:latin typeface="Cambria Math"/>
                          </a:rPr>
                          <m:t>𝟐</m:t>
                        </m:r>
                      </m:sup>
                    </m:sSubSup>
                    <m:r>
                      <a:rPr lang="en-US" sz="2400" b="1" i="1" smtClean="0">
                        <a:latin typeface="Cambria Math"/>
                      </a:rPr>
                      <m:t>⇒</m:t>
                    </m:r>
                    <m:r>
                      <a:rPr lang="en-US" sz="2400" b="1" i="1" smtClean="0">
                        <a:latin typeface="Cambria Math"/>
                      </a:rPr>
                      <m:t>𝒎𝒂𝒙</m:t>
                    </m:r>
                  </m:oMath>
                </a14:m>
                <a:endParaRPr lang="en-US" sz="2400" b="1" dirty="0" smtClean="0"/>
              </a:p>
              <a:p>
                <a:endParaRPr lang="en-US" sz="2400" b="1" dirty="0" smtClean="0"/>
              </a:p>
              <a:p>
                <a:r>
                  <a:rPr lang="en-US" sz="2400" b="1" dirty="0" smtClean="0"/>
                  <a:t>2</a:t>
                </a:r>
                <a14:m>
                  <m:oMath xmlns:m="http://schemas.openxmlformats.org/officeDocument/2006/math">
                    <m:rad>
                      <m:radPr>
                        <m:ctrlPr>
                          <a:rPr lang="en-US" sz="2400" b="1" i="1" smtClean="0">
                            <a:latin typeface="Cambria Math"/>
                          </a:rPr>
                        </m:ctrlPr>
                      </m:radPr>
                      <m:deg>
                        <m:r>
                          <m:rPr>
                            <m:brk m:alnAt="7"/>
                          </m:rPr>
                          <a:rPr lang="en-US" sz="2400" b="1" i="1" smtClean="0">
                            <a:latin typeface="Cambria Math"/>
                          </a:rPr>
                          <m:t>𝟐</m:t>
                        </m:r>
                      </m:deg>
                      <m:e>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𝟏</m:t>
                            </m:r>
                          </m:sub>
                        </m:sSub>
                      </m:e>
                    </m:rad>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𝟐</m:t>
                        </m:r>
                      </m:sub>
                    </m:sSub>
                    <m:r>
                      <a:rPr lang="en-US" sz="2400" b="1" i="1" smtClean="0">
                        <a:latin typeface="Cambria Math"/>
                        <a:ea typeface="Cambria Math"/>
                      </a:rPr>
                      <m:t>≤</m:t>
                    </m:r>
                    <m:r>
                      <a:rPr lang="en-US" sz="2400" b="1" i="1" smtClean="0">
                        <a:latin typeface="Cambria Math"/>
                        <a:ea typeface="Cambria Math"/>
                      </a:rPr>
                      <m:t>𝟖</m:t>
                    </m:r>
                  </m:oMath>
                </a14:m>
                <a:endParaRPr lang="en-US" sz="2400" b="1" dirty="0" smtClean="0">
                  <a:ea typeface="Cambria Math"/>
                </a:endParaRPr>
              </a:p>
              <a:p>
                <a:pPr/>
                <a14:m>
                  <m:oMathPara xmlns:m="http://schemas.openxmlformats.org/officeDocument/2006/math">
                    <m:oMathParaPr>
                      <m:jc m:val="centerGroup"/>
                    </m:oMathParaPr>
                    <m:oMath xmlns:m="http://schemas.openxmlformats.org/officeDocument/2006/math">
                      <m:sSub>
                        <m:sSubPr>
                          <m:ctrlPr>
                            <a:rPr lang="ru-RU" sz="2400" b="1" i="1" smtClean="0">
                              <a:latin typeface="Cambria Math"/>
                            </a:rPr>
                          </m:ctrlPr>
                        </m:sSubPr>
                        <m:e>
                          <m:r>
                            <a:rPr lang="en-US" sz="2400" b="1" i="1" smtClean="0">
                              <a:latin typeface="Cambria Math"/>
                            </a:rPr>
                            <m:t>𝒙</m:t>
                          </m:r>
                        </m:e>
                        <m:sub>
                          <m:r>
                            <a:rPr lang="en-US" sz="2400" b="1" i="1" smtClean="0">
                              <a:latin typeface="Cambria Math"/>
                            </a:rPr>
                            <m:t>𝟏</m:t>
                          </m:r>
                        </m:sub>
                      </m:sSub>
                      <m:r>
                        <a:rPr lang="en-US" sz="2400" b="1" i="1" smtClean="0">
                          <a:latin typeface="Cambria Math"/>
                        </a:rPr>
                        <m:t>,</m:t>
                      </m:r>
                      <m:sSub>
                        <m:sSubPr>
                          <m:ctrlPr>
                            <a:rPr lang="en-US" sz="2400" b="1" i="1" smtClean="0">
                              <a:latin typeface="Cambria Math"/>
                            </a:rPr>
                          </m:ctrlPr>
                        </m:sSubPr>
                        <m:e>
                          <m:r>
                            <a:rPr lang="en-US" sz="2400" b="1" i="1" smtClean="0">
                              <a:latin typeface="Cambria Math"/>
                            </a:rPr>
                            <m:t>𝒙</m:t>
                          </m:r>
                        </m:e>
                        <m:sub>
                          <m:r>
                            <a:rPr lang="en-US" sz="2400" b="1" i="1" smtClean="0">
                              <a:latin typeface="Cambria Math"/>
                            </a:rPr>
                            <m:t>𝟐</m:t>
                          </m:r>
                        </m:sub>
                      </m:sSub>
                      <m:r>
                        <a:rPr lang="en-US" sz="2400" b="1" i="1" smtClean="0">
                          <a:latin typeface="Cambria Math"/>
                          <a:ea typeface="Cambria Math"/>
                        </a:rPr>
                        <m:t>≥</m:t>
                      </m:r>
                      <m:r>
                        <a:rPr lang="en-US" sz="2400" b="1" i="1" smtClean="0">
                          <a:latin typeface="Cambria Math"/>
                          <a:ea typeface="Cambria Math"/>
                        </a:rPr>
                        <m:t>𝟎</m:t>
                      </m:r>
                    </m:oMath>
                  </m:oMathPara>
                </a14:m>
                <a:endParaRPr lang="ru-RU"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1747455" y="4149080"/>
                <a:ext cx="4536504" cy="1600438"/>
              </a:xfrm>
              <a:prstGeom prst="rect">
                <a:avLst/>
              </a:prstGeom>
              <a:blipFill rotWithShape="1">
                <a:blip r:embed="rId2"/>
                <a:stretch>
                  <a:fillRect l="-2151" t="-1527"/>
                </a:stretch>
              </a:blipFill>
            </p:spPr>
            <p:txBody>
              <a:bodyPr/>
              <a:lstStyle/>
              <a:p>
                <a:r>
                  <a:rPr lang="ru-RU">
                    <a:noFill/>
                  </a:rPr>
                  <a:t> </a:t>
                </a:r>
              </a:p>
            </p:txBody>
          </p:sp>
        </mc:Fallback>
      </mc:AlternateContent>
      <p:sp>
        <p:nvSpPr>
          <p:cNvPr id="6" name="TextBox 5"/>
          <p:cNvSpPr txBox="1"/>
          <p:nvPr/>
        </p:nvSpPr>
        <p:spPr>
          <a:xfrm>
            <a:off x="611560" y="1772816"/>
            <a:ext cx="7272808" cy="830997"/>
          </a:xfrm>
          <a:prstGeom prst="rect">
            <a:avLst/>
          </a:prstGeom>
          <a:noFill/>
        </p:spPr>
        <p:txBody>
          <a:bodyPr wrap="square" rtlCol="0">
            <a:spAutoFit/>
          </a:bodyPr>
          <a:lstStyle/>
          <a:p>
            <a:r>
              <a:rPr lang="ru-RU" sz="2400" dirty="0" smtClean="0"/>
              <a:t>Эффективность состояния системы на первом этапе определяется ….(продолжить)…</a:t>
            </a:r>
            <a:endParaRPr lang="ru-RU" sz="2400" dirty="0"/>
          </a:p>
        </p:txBody>
      </p:sp>
      <p:sp>
        <p:nvSpPr>
          <p:cNvPr id="7" name="TextBox 6"/>
          <p:cNvSpPr txBox="1"/>
          <p:nvPr/>
        </p:nvSpPr>
        <p:spPr>
          <a:xfrm>
            <a:off x="7164288" y="6093296"/>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6</a:t>
            </a:r>
            <a:endParaRPr lang="ru-RU" dirty="0"/>
          </a:p>
        </p:txBody>
      </p:sp>
    </p:spTree>
    <p:extLst>
      <p:ext uri="{BB962C8B-B14F-4D97-AF65-F5344CB8AC3E}">
        <p14:creationId xmlns:p14="http://schemas.microsoft.com/office/powerpoint/2010/main" val="29169197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790"/>
                <a:ext cx="9144000" cy="2677656"/>
              </a:xfrm>
              <a:prstGeom prst="rect">
                <a:avLst/>
              </a:prstGeom>
              <a:noFill/>
            </p:spPr>
            <p:txBody>
              <a:bodyPr wrap="square" rtlCol="0">
                <a:spAutoFit/>
              </a:bodyPr>
              <a:lstStyle/>
              <a:p>
                <a:r>
                  <a:rPr lang="ru-RU" sz="2400" dirty="0" smtClean="0"/>
                  <a:t>Предлагается построить аэропорт недалеко от города в одном из трех возможных мест расположения: </a:t>
                </a:r>
                <a14:m>
                  <m:oMath xmlns:m="http://schemas.openxmlformats.org/officeDocument/2006/math">
                    <m:r>
                      <a:rPr lang="en-US" sz="2400" b="1" i="1">
                        <a:latin typeface="Cambria Math"/>
                      </a:rPr>
                      <m:t>𝒙</m:t>
                    </m:r>
                  </m:oMath>
                </a14:m>
                <a:r>
                  <a:rPr lang="ru-RU" sz="2400" dirty="0"/>
                  <a:t>, </a:t>
                </a:r>
                <a14:m>
                  <m:oMath xmlns:m="http://schemas.openxmlformats.org/officeDocument/2006/math">
                    <m:r>
                      <a:rPr lang="en-US" sz="2400" b="1" i="1" smtClean="0">
                        <a:latin typeface="Cambria Math"/>
                      </a:rPr>
                      <m:t>𝒚</m:t>
                    </m:r>
                  </m:oMath>
                </a14:m>
                <a:r>
                  <a:rPr lang="ru-RU" sz="2400" dirty="0"/>
                  <a:t> и </a:t>
                </a:r>
                <a14:m>
                  <m:oMath xmlns:m="http://schemas.openxmlformats.org/officeDocument/2006/math">
                    <m:r>
                      <a:rPr lang="en-US" sz="2400" b="1" i="1" smtClean="0">
                        <a:latin typeface="Cambria Math"/>
                      </a:rPr>
                      <m:t>𝒛</m:t>
                    </m:r>
                  </m:oMath>
                </a14:m>
                <a:r>
                  <a:rPr lang="ru-RU" sz="2400" dirty="0"/>
                  <a:t>. Оценка вариантов постройки аэропорта производилась по трем критериям:</a:t>
                </a:r>
              </a:p>
              <a:p>
                <a14:m>
                  <m:oMath xmlns:m="http://schemas.openxmlformats.org/officeDocument/2006/math">
                    <m:sSub>
                      <m:sSubPr>
                        <m:ctrlPr>
                          <a:rPr lang="ru-RU" sz="2400" b="1" i="1">
                            <a:latin typeface="Cambria Math"/>
                          </a:rPr>
                        </m:ctrlPr>
                      </m:sSubPr>
                      <m:e>
                        <m:r>
                          <a:rPr lang="en-US" sz="2400" b="1" i="1">
                            <a:latin typeface="Cambria Math"/>
                          </a:rPr>
                          <m:t>𝒌</m:t>
                        </m:r>
                      </m:e>
                      <m:sub>
                        <m:r>
                          <a:rPr lang="en-US" sz="2400" b="1" i="1">
                            <a:latin typeface="Cambria Math"/>
                          </a:rPr>
                          <m:t>𝟏</m:t>
                        </m:r>
                      </m:sub>
                    </m:sSub>
                  </m:oMath>
                </a14:m>
                <a:r>
                  <a:rPr lang="ru-RU" sz="2400" dirty="0"/>
                  <a:t> – стоимость постройки; </a:t>
                </a:r>
                <a14:m>
                  <m:oMath xmlns:m="http://schemas.openxmlformats.org/officeDocument/2006/math">
                    <m:sSub>
                      <m:sSubPr>
                        <m:ctrlPr>
                          <a:rPr lang="ru-RU" sz="2400" b="1" i="1">
                            <a:latin typeface="Cambria Math"/>
                          </a:rPr>
                        </m:ctrlPr>
                      </m:sSubPr>
                      <m:e>
                        <m:r>
                          <a:rPr lang="en-US" sz="2400" b="1" i="1">
                            <a:latin typeface="Cambria Math"/>
                          </a:rPr>
                          <m:t>𝒌</m:t>
                        </m:r>
                      </m:e>
                      <m:sub>
                        <m:r>
                          <a:rPr lang="en-US" sz="2400" b="1" i="1" smtClean="0">
                            <a:latin typeface="Cambria Math"/>
                          </a:rPr>
                          <m:t>𝟐</m:t>
                        </m:r>
                      </m:sub>
                    </m:sSub>
                  </m:oMath>
                </a14:m>
                <a:r>
                  <a:rPr lang="ru-RU" sz="2400" dirty="0"/>
                  <a:t> – время в пути до центра города; </a:t>
                </a:r>
                <a14:m>
                  <m:oMath xmlns:m="http://schemas.openxmlformats.org/officeDocument/2006/math">
                    <m:sSub>
                      <m:sSubPr>
                        <m:ctrlPr>
                          <a:rPr lang="en-US" sz="2400" b="1" i="1">
                            <a:latin typeface="Cambria Math"/>
                          </a:rPr>
                        </m:ctrlPr>
                      </m:sSubPr>
                      <m:e>
                        <m:r>
                          <a:rPr lang="en-US" sz="2400" b="1" i="1">
                            <a:latin typeface="Cambria Math"/>
                          </a:rPr>
                          <m:t>𝒌</m:t>
                        </m:r>
                      </m:e>
                      <m:sub>
                        <m:r>
                          <a:rPr lang="en-US" sz="2400" b="1" i="1">
                            <a:latin typeface="Cambria Math"/>
                          </a:rPr>
                          <m:t>𝟑</m:t>
                        </m:r>
                      </m:sub>
                    </m:sSub>
                  </m:oMath>
                </a14:m>
                <a:r>
                  <a:rPr lang="ru-RU" sz="2400" dirty="0"/>
                  <a:t> – количество людей, подвергающихся шумовым </a:t>
                </a:r>
                <a:r>
                  <a:rPr lang="ru-RU" sz="2400" dirty="0" smtClean="0"/>
                  <a:t>воздействиям. </a:t>
                </a:r>
              </a:p>
              <a:p>
                <a:r>
                  <a:rPr lang="ru-RU" sz="2400" dirty="0" smtClean="0"/>
                  <a:t>Оценки альтернатив по критериям приведены в таблице. Установите на множестве альтернатив Мажоритарное отношение</a:t>
                </a:r>
                <a:endParaRPr lang="ru-RU"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0" y="790"/>
                <a:ext cx="9144000" cy="2677656"/>
              </a:xfrm>
              <a:prstGeom prst="rect">
                <a:avLst/>
              </a:prstGeom>
              <a:blipFill rotWithShape="1">
                <a:blip r:embed="rId2"/>
                <a:stretch>
                  <a:fillRect l="-1000" t="-1822" b="-432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2458464593"/>
                  </p:ext>
                </p:extLst>
              </p:nvPr>
            </p:nvGraphicFramePr>
            <p:xfrm>
              <a:off x="1043608" y="3937371"/>
              <a:ext cx="4788023" cy="2013467"/>
            </p:xfrm>
            <a:graphic>
              <a:graphicData uri="http://schemas.openxmlformats.org/drawingml/2006/table">
                <a:tbl>
                  <a:tblPr firstRow="1" firstCol="1" lastRow="1" lastCol="1" bandRow="1" bandCol="1">
                    <a:tableStyleId>{5940675A-B579-460E-94D1-54222C63F5DA}</a:tableStyleId>
                  </a:tblPr>
                  <a:tblGrid>
                    <a:gridCol w="1186701"/>
                    <a:gridCol w="1287111"/>
                    <a:gridCol w="1063914"/>
                    <a:gridCol w="1250297"/>
                  </a:tblGrid>
                  <a:tr h="1006733">
                    <a:tc>
                      <a:txBody>
                        <a:bodyPr/>
                        <a:lstStyle/>
                        <a:p>
                          <a:pPr algn="ctr">
                            <a:spcBef>
                              <a:spcPts val="600"/>
                            </a:spcBef>
                            <a:spcAft>
                              <a:spcPts val="0"/>
                            </a:spcAft>
                          </a:pPr>
                          <a:r>
                            <a:rPr lang="ru-RU" sz="1800" b="1" dirty="0" err="1" smtClean="0">
                              <a:effectLst/>
                            </a:rPr>
                            <a:t>Площад-ки</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a:latin typeface="Cambria Math"/>
                                    </a:rPr>
                                    <m:t>𝟏</m:t>
                                  </m:r>
                                </m:sub>
                              </m:sSub>
                            </m:oMath>
                          </a14:m>
                          <a:r>
                            <a:rPr lang="ru-RU" sz="1800" b="1" dirty="0">
                              <a:effectLst/>
                            </a:rPr>
                            <a:t> (</a:t>
                          </a:r>
                          <a:r>
                            <a:rPr lang="ru-RU" sz="1800" b="1" dirty="0" err="1">
                              <a:effectLst/>
                            </a:rPr>
                            <a:t>млн.руб</a:t>
                          </a:r>
                          <a:r>
                            <a:rPr lang="ru-RU" sz="1800" b="1" dirty="0">
                              <a:effectLst/>
                            </a:rPr>
                            <a:t>.)</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smtClean="0">
                                        <a:latin typeface="Cambria Math"/>
                                      </a:rPr>
                                      <m:t>𝟐</m:t>
                                    </m:r>
                                  </m:sub>
                                </m:sSub>
                              </m:oMath>
                            </m:oMathPara>
                          </a14:m>
                          <a:endParaRPr lang="en-US" sz="1800" b="1" dirty="0" smtClean="0">
                            <a:effectLst/>
                          </a:endParaRPr>
                        </a:p>
                        <a:p>
                          <a:pPr algn="ctr">
                            <a:spcAft>
                              <a:spcPts val="0"/>
                            </a:spcAft>
                          </a:pPr>
                          <a:r>
                            <a:rPr lang="ru-RU" sz="1800" b="1" dirty="0">
                              <a:effectLst/>
                            </a:rPr>
                            <a:t>(мин.)</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1800" b="1" i="1" smtClean="0">
                                        <a:latin typeface="Cambria Math"/>
                                      </a:rPr>
                                    </m:ctrlPr>
                                  </m:sSubPr>
                                  <m:e>
                                    <m:r>
                                      <a:rPr lang="en-US" sz="1800" b="1" i="1">
                                        <a:latin typeface="Cambria Math"/>
                                      </a:rPr>
                                      <m:t>𝒌</m:t>
                                    </m:r>
                                  </m:e>
                                  <m:sub>
                                    <m:r>
                                      <a:rPr lang="en-US" sz="1800" b="1" i="1" smtClean="0">
                                        <a:latin typeface="Cambria Math"/>
                                      </a:rPr>
                                      <m:t>𝟑</m:t>
                                    </m:r>
                                  </m:sub>
                                </m:sSub>
                              </m:oMath>
                            </m:oMathPara>
                          </a14:m>
                          <a:endParaRPr lang="en-US" sz="1800" b="1" dirty="0" smtClean="0">
                            <a:effectLst/>
                          </a:endParaRPr>
                        </a:p>
                        <a:p>
                          <a:pPr algn="ctr">
                            <a:spcAft>
                              <a:spcPts val="0"/>
                            </a:spcAft>
                          </a:pPr>
                          <a:r>
                            <a:rPr lang="ru-RU" sz="1800" b="1" dirty="0">
                              <a:effectLst/>
                            </a:rPr>
                            <a:t>(</a:t>
                          </a:r>
                          <a:r>
                            <a:rPr lang="ru-RU" sz="1800" b="1" dirty="0" err="1">
                              <a:effectLst/>
                            </a:rPr>
                            <a:t>тыс.чел</a:t>
                          </a:r>
                          <a:r>
                            <a:rPr lang="ru-RU" sz="1800" b="1" dirty="0">
                              <a:effectLst/>
                            </a:rPr>
                            <a:t>.)</a:t>
                          </a:r>
                          <a:endParaRPr lang="ru-RU" sz="1800" b="1" dirty="0">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𝒙</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𝒚</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35578">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800" b="1" i="1" smtClean="0">
                                    <a:latin typeface="Cambria Math"/>
                                  </a:rPr>
                                  <m:t>𝒛</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45</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458464593"/>
                  </p:ext>
                </p:extLst>
              </p:nvPr>
            </p:nvGraphicFramePr>
            <p:xfrm>
              <a:off x="1043608" y="3937371"/>
              <a:ext cx="4788023" cy="2013467"/>
            </p:xfrm>
            <a:graphic>
              <a:graphicData uri="http://schemas.openxmlformats.org/drawingml/2006/table">
                <a:tbl>
                  <a:tblPr firstRow="1" firstCol="1" lastRow="1" lastCol="1" bandRow="1" bandCol="1">
                    <a:tableStyleId>{5940675A-B579-460E-94D1-54222C63F5DA}</a:tableStyleId>
                  </a:tblPr>
                  <a:tblGrid>
                    <a:gridCol w="1186701"/>
                    <a:gridCol w="1287111"/>
                    <a:gridCol w="1063914"/>
                    <a:gridCol w="1250297"/>
                  </a:tblGrid>
                  <a:tr h="1006733">
                    <a:tc>
                      <a:txBody>
                        <a:bodyPr/>
                        <a:lstStyle/>
                        <a:p>
                          <a:pPr algn="ctr">
                            <a:spcBef>
                              <a:spcPts val="600"/>
                            </a:spcBef>
                            <a:spcAft>
                              <a:spcPts val="0"/>
                            </a:spcAft>
                          </a:pPr>
                          <a:r>
                            <a:rPr lang="ru-RU" sz="1800" b="1" dirty="0" err="1" smtClean="0">
                              <a:effectLst/>
                            </a:rPr>
                            <a:t>Площад-ки</a:t>
                          </a:r>
                          <a:endParaRPr lang="ru-RU" sz="18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3"/>
                          <a:stretch>
                            <a:fillRect l="-92417" t="-606" r="-180095" b="-111515"/>
                          </a:stretch>
                        </a:blipFill>
                      </a:tcPr>
                    </a:tc>
                    <a:tc>
                      <a:txBody>
                        <a:bodyPr/>
                        <a:lstStyle/>
                        <a:p>
                          <a:endParaRPr lang="ru-RU"/>
                        </a:p>
                      </a:txBody>
                      <a:tcPr marL="68580" marR="68580" marT="0" marB="0" anchor="ctr">
                        <a:blipFill rotWithShape="1">
                          <a:blip r:embed="rId3"/>
                          <a:stretch>
                            <a:fillRect l="-232000" t="-606" r="-117143" b="-111515"/>
                          </a:stretch>
                        </a:blipFill>
                      </a:tcPr>
                    </a:tc>
                    <a:tc>
                      <a:txBody>
                        <a:bodyPr/>
                        <a:lstStyle/>
                        <a:p>
                          <a:endParaRPr lang="ru-RU"/>
                        </a:p>
                      </a:txBody>
                      <a:tcPr marL="68580" marR="68580" marT="0" marB="0" anchor="ctr">
                        <a:blipFill rotWithShape="1">
                          <a:blip r:embed="rId3"/>
                          <a:stretch>
                            <a:fillRect l="-283415" t="-606" b="-111515"/>
                          </a:stretch>
                        </a:blipFill>
                      </a:tcPr>
                    </a:tc>
                  </a:tr>
                  <a:tr h="335578">
                    <a:tc>
                      <a:txBody>
                        <a:bodyPr/>
                        <a:lstStyle/>
                        <a:p>
                          <a:endParaRPr lang="ru-RU"/>
                        </a:p>
                      </a:txBody>
                      <a:tcPr marL="68580" marR="68580" marT="0" marB="0" anchor="ctr">
                        <a:blipFill rotWithShape="1">
                          <a:blip r:embed="rId3"/>
                          <a:stretch>
                            <a:fillRect t="-301818" r="-303077" b="-234545"/>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35578">
                    <a:tc>
                      <a:txBody>
                        <a:bodyPr/>
                        <a:lstStyle/>
                        <a:p>
                          <a:endParaRPr lang="ru-RU"/>
                        </a:p>
                      </a:txBody>
                      <a:tcPr marL="68580" marR="68580" marT="0" marB="0" anchor="ctr">
                        <a:blipFill rotWithShape="1">
                          <a:blip r:embed="rId3"/>
                          <a:stretch>
                            <a:fillRect t="-401818" r="-303077" b="-134545"/>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35578">
                    <a:tc>
                      <a:txBody>
                        <a:bodyPr/>
                        <a:lstStyle/>
                        <a:p>
                          <a:endParaRPr lang="ru-RU"/>
                        </a:p>
                      </a:txBody>
                      <a:tcPr marL="68580" marR="68580" marT="0" marB="0" anchor="ctr">
                        <a:blipFill rotWithShape="1">
                          <a:blip r:embed="rId3"/>
                          <a:stretch>
                            <a:fillRect t="-501818" r="-303077" b="-34545"/>
                          </a:stretch>
                        </a:blipFill>
                      </a:tcP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45</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6" name="TextBox 5"/>
          <p:cNvSpPr txBox="1"/>
          <p:nvPr/>
        </p:nvSpPr>
        <p:spPr>
          <a:xfrm>
            <a:off x="7164288" y="6093296"/>
            <a:ext cx="1368152" cy="646331"/>
          </a:xfrm>
          <a:prstGeom prst="rect">
            <a:avLst/>
          </a:prstGeom>
          <a:noFill/>
        </p:spPr>
        <p:txBody>
          <a:bodyPr wrap="square" rtlCol="0">
            <a:spAutoFit/>
          </a:bodyPr>
          <a:lstStyle/>
          <a:p>
            <a:r>
              <a:rPr lang="ru-RU" dirty="0" smtClean="0"/>
              <a:t>Билет 1, вопрос 7</a:t>
            </a:r>
            <a:endParaRPr lang="ru-RU" dirty="0"/>
          </a:p>
        </p:txBody>
      </p:sp>
    </p:spTree>
    <p:extLst>
      <p:ext uri="{BB962C8B-B14F-4D97-AF65-F5344CB8AC3E}">
        <p14:creationId xmlns:p14="http://schemas.microsoft.com/office/powerpoint/2010/main" val="18324683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183483"/>
                <a:ext cx="9144000" cy="3139321"/>
              </a:xfrm>
              <a:prstGeom prst="rect">
                <a:avLst/>
              </a:prstGeom>
              <a:noFill/>
            </p:spPr>
            <p:txBody>
              <a:bodyPr wrap="square" rtlCol="0">
                <a:spAutoFit/>
              </a:bodyPr>
              <a:lstStyle/>
              <a:p>
                <a:r>
                  <a:rPr lang="ru-RU" sz="2200" dirty="0" smtClean="0"/>
                  <a:t>Предлагается построить аэропорт недалеко от города в одном из трех возможных мест расположения: </a:t>
                </a:r>
                <a14:m>
                  <m:oMath xmlns:m="http://schemas.openxmlformats.org/officeDocument/2006/math">
                    <m:r>
                      <a:rPr lang="en-US" sz="2200" b="1" i="1">
                        <a:latin typeface="Cambria Math"/>
                      </a:rPr>
                      <m:t>𝒙</m:t>
                    </m:r>
                  </m:oMath>
                </a14:m>
                <a:r>
                  <a:rPr lang="ru-RU" sz="2200" dirty="0"/>
                  <a:t>, </a:t>
                </a:r>
                <a14:m>
                  <m:oMath xmlns:m="http://schemas.openxmlformats.org/officeDocument/2006/math">
                    <m:r>
                      <a:rPr lang="en-US" sz="2200" b="1" i="1" smtClean="0">
                        <a:latin typeface="Cambria Math"/>
                      </a:rPr>
                      <m:t>𝒚</m:t>
                    </m:r>
                  </m:oMath>
                </a14:m>
                <a:r>
                  <a:rPr lang="ru-RU" sz="2200" dirty="0"/>
                  <a:t> и </a:t>
                </a:r>
                <a14:m>
                  <m:oMath xmlns:m="http://schemas.openxmlformats.org/officeDocument/2006/math">
                    <m:r>
                      <a:rPr lang="en-US" sz="2200" b="1" i="1" smtClean="0">
                        <a:latin typeface="Cambria Math"/>
                      </a:rPr>
                      <m:t>𝒛</m:t>
                    </m:r>
                  </m:oMath>
                </a14:m>
                <a:r>
                  <a:rPr lang="ru-RU" sz="2200" dirty="0"/>
                  <a:t>. Оценка вариантов постройки аэропорта производилась по трем критериям:</a:t>
                </a:r>
              </a:p>
              <a:p>
                <a14:m>
                  <m:oMath xmlns:m="http://schemas.openxmlformats.org/officeDocument/2006/math">
                    <m:sSub>
                      <m:sSubPr>
                        <m:ctrlPr>
                          <a:rPr lang="ru-RU" sz="2200" b="1" i="1">
                            <a:latin typeface="Cambria Math"/>
                          </a:rPr>
                        </m:ctrlPr>
                      </m:sSubPr>
                      <m:e>
                        <m:r>
                          <a:rPr lang="en-US" sz="2200" b="1" i="1">
                            <a:latin typeface="Cambria Math"/>
                          </a:rPr>
                          <m:t>𝒌</m:t>
                        </m:r>
                      </m:e>
                      <m:sub>
                        <m:r>
                          <a:rPr lang="en-US" sz="2200" b="1" i="1">
                            <a:latin typeface="Cambria Math"/>
                          </a:rPr>
                          <m:t>𝟏</m:t>
                        </m:r>
                      </m:sub>
                    </m:sSub>
                  </m:oMath>
                </a14:m>
                <a:r>
                  <a:rPr lang="ru-RU" sz="2200" dirty="0"/>
                  <a:t> – стоимость постройки; </a:t>
                </a:r>
                <a14:m>
                  <m:oMath xmlns:m="http://schemas.openxmlformats.org/officeDocument/2006/math">
                    <m:sSub>
                      <m:sSubPr>
                        <m:ctrlPr>
                          <a:rPr lang="ru-RU" sz="2200" b="1" i="1">
                            <a:latin typeface="Cambria Math"/>
                          </a:rPr>
                        </m:ctrlPr>
                      </m:sSubPr>
                      <m:e>
                        <m:r>
                          <a:rPr lang="en-US" sz="2200" b="1" i="1">
                            <a:latin typeface="Cambria Math"/>
                          </a:rPr>
                          <m:t>𝒌</m:t>
                        </m:r>
                      </m:e>
                      <m:sub>
                        <m:r>
                          <a:rPr lang="en-US" sz="2200" b="1" i="1" smtClean="0">
                            <a:latin typeface="Cambria Math"/>
                          </a:rPr>
                          <m:t>𝟐</m:t>
                        </m:r>
                      </m:sub>
                    </m:sSub>
                  </m:oMath>
                </a14:m>
                <a:r>
                  <a:rPr lang="ru-RU" sz="2200" dirty="0"/>
                  <a:t> – время в пути до центра города; </a:t>
                </a:r>
                <a14:m>
                  <m:oMath xmlns:m="http://schemas.openxmlformats.org/officeDocument/2006/math">
                    <m:sSub>
                      <m:sSubPr>
                        <m:ctrlPr>
                          <a:rPr lang="en-US" sz="2200" b="1" i="1">
                            <a:latin typeface="Cambria Math"/>
                          </a:rPr>
                        </m:ctrlPr>
                      </m:sSubPr>
                      <m:e>
                        <m:r>
                          <a:rPr lang="en-US" sz="2200" b="1" i="1">
                            <a:latin typeface="Cambria Math"/>
                          </a:rPr>
                          <m:t>𝒌</m:t>
                        </m:r>
                      </m:e>
                      <m:sub>
                        <m:r>
                          <a:rPr lang="en-US" sz="2200" b="1" i="1">
                            <a:latin typeface="Cambria Math"/>
                          </a:rPr>
                          <m:t>𝟑</m:t>
                        </m:r>
                      </m:sub>
                    </m:sSub>
                  </m:oMath>
                </a14:m>
                <a:r>
                  <a:rPr lang="ru-RU" sz="2200" dirty="0"/>
                  <a:t> – количество людей, подвергающихся шумовым воздействиям</a:t>
                </a:r>
                <a:r>
                  <a:rPr lang="ru-RU" sz="2200" dirty="0" smtClean="0"/>
                  <a:t>.</a:t>
                </a:r>
                <a:r>
                  <a:rPr lang="ru-RU" sz="2200" dirty="0"/>
                  <a:t> </a:t>
                </a:r>
                <a:endParaRPr lang="ru-RU" sz="2200" dirty="0" smtClean="0"/>
              </a:p>
              <a:p>
                <a:r>
                  <a:rPr lang="ru-RU" sz="2200" dirty="0" smtClean="0"/>
                  <a:t>Значимость </a:t>
                </a:r>
                <a:r>
                  <a:rPr lang="ru-RU" sz="2200" dirty="0"/>
                  <a:t>критериев представлена соответственно величинами: </a:t>
                </a:r>
                <a:r>
                  <a:rPr lang="ru-RU" sz="2200" b="1" dirty="0"/>
                  <a:t>6; 3; 1</a:t>
                </a:r>
                <a:r>
                  <a:rPr lang="ru-RU" sz="2200" dirty="0"/>
                  <a:t>. Оценки альтернатив по критериям приведены в </a:t>
                </a:r>
                <a:r>
                  <a:rPr lang="ru-RU" sz="2200" dirty="0" smtClean="0"/>
                  <a:t>таблице. Определите индекс </a:t>
                </a:r>
                <a:r>
                  <a:rPr lang="ru-RU" sz="2200" dirty="0"/>
                  <a:t>согласия доминирования </a:t>
                </a:r>
                <a:r>
                  <a:rPr lang="ru-RU" sz="2200" dirty="0" smtClean="0"/>
                  <a:t>альтернативы </a:t>
                </a:r>
                <a14:m>
                  <m:oMath xmlns:m="http://schemas.openxmlformats.org/officeDocument/2006/math">
                    <m:r>
                      <a:rPr lang="en-US" sz="2200" b="1" i="1" smtClean="0">
                        <a:latin typeface="Cambria Math"/>
                      </a:rPr>
                      <m:t>𝒚</m:t>
                    </m:r>
                  </m:oMath>
                </a14:m>
                <a:r>
                  <a:rPr lang="ru-RU" sz="2200" dirty="0" smtClean="0"/>
                  <a:t> над </a:t>
                </a:r>
                <a14:m>
                  <m:oMath xmlns:m="http://schemas.openxmlformats.org/officeDocument/2006/math">
                    <m:r>
                      <a:rPr lang="en-US" sz="2200" b="1" i="1" smtClean="0">
                        <a:latin typeface="Cambria Math"/>
                      </a:rPr>
                      <m:t>𝒙</m:t>
                    </m:r>
                  </m:oMath>
                </a14:m>
                <a:r>
                  <a:rPr lang="ru-RU" sz="2200" dirty="0" smtClean="0"/>
                  <a:t> </a:t>
                </a:r>
              </a:p>
              <a:p>
                <a:r>
                  <a:rPr lang="ru-RU" sz="2200" dirty="0" smtClean="0"/>
                  <a:t>по </a:t>
                </a:r>
                <a:r>
                  <a:rPr lang="ru-RU" sz="2200" dirty="0"/>
                  <a:t>методу «Электра» </a:t>
                </a:r>
              </a:p>
            </p:txBody>
          </p:sp>
        </mc:Choice>
        <mc:Fallback xmlns="">
          <p:sp>
            <p:nvSpPr>
              <p:cNvPr id="4" name="TextBox 3"/>
              <p:cNvSpPr txBox="1">
                <a:spLocks noRot="1" noChangeAspect="1" noMove="1" noResize="1" noEditPoints="1" noAdjustHandles="1" noChangeArrowheads="1" noChangeShapeType="1" noTextEdit="1"/>
              </p:cNvSpPr>
              <p:nvPr/>
            </p:nvSpPr>
            <p:spPr>
              <a:xfrm>
                <a:off x="0" y="183483"/>
                <a:ext cx="9144000" cy="3139321"/>
              </a:xfrm>
              <a:prstGeom prst="rect">
                <a:avLst/>
              </a:prstGeom>
              <a:blipFill rotWithShape="1">
                <a:blip r:embed="rId2"/>
                <a:stretch>
                  <a:fillRect l="-800" t="-1165" b="-291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3891788393"/>
                  </p:ext>
                </p:extLst>
              </p:nvPr>
            </p:nvGraphicFramePr>
            <p:xfrm>
              <a:off x="683567" y="4221088"/>
              <a:ext cx="6762721" cy="1944215"/>
            </p:xfrm>
            <a:graphic>
              <a:graphicData uri="http://schemas.openxmlformats.org/drawingml/2006/table">
                <a:tbl>
                  <a:tblPr firstRow="1" firstCol="1" lastRow="1" lastCol="1" bandRow="1" bandCol="1">
                    <a:tableStyleId>{5940675A-B579-460E-94D1-54222C63F5DA}</a:tableStyleId>
                  </a:tblPr>
                  <a:tblGrid>
                    <a:gridCol w="1676125"/>
                    <a:gridCol w="1817948"/>
                    <a:gridCol w="1502698"/>
                    <a:gridCol w="1765950"/>
                  </a:tblGrid>
                  <a:tr h="915755">
                    <a:tc>
                      <a:txBody>
                        <a:bodyPr/>
                        <a:lstStyle/>
                        <a:p>
                          <a:pPr algn="ctr">
                            <a:spcBef>
                              <a:spcPts val="600"/>
                            </a:spcBef>
                            <a:spcAft>
                              <a:spcPts val="0"/>
                            </a:spcAft>
                          </a:pPr>
                          <a:r>
                            <a:rPr lang="ru-RU" sz="1800" b="1" dirty="0" smtClean="0">
                              <a:effectLst/>
                            </a:rPr>
                            <a:t>Площадки</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 xmlns:m="http://schemas.openxmlformats.org/officeDocument/2006/math">
                              <m:sSub>
                                <m:sSubPr>
                                  <m:ctrlPr>
                                    <a:rPr lang="ru-RU" b="1" i="1" smtClean="0">
                                      <a:latin typeface="Cambria Math"/>
                                    </a:rPr>
                                  </m:ctrlPr>
                                </m:sSubPr>
                                <m:e>
                                  <m:r>
                                    <a:rPr lang="en-US" b="1" i="1">
                                      <a:latin typeface="Cambria Math"/>
                                    </a:rPr>
                                    <m:t>𝒌</m:t>
                                  </m:r>
                                </m:e>
                                <m:sub>
                                  <m:r>
                                    <a:rPr lang="en-US" b="1" i="1">
                                      <a:latin typeface="Cambria Math"/>
                                    </a:rPr>
                                    <m:t>𝟏</m:t>
                                  </m:r>
                                </m:sub>
                              </m:sSub>
                            </m:oMath>
                          </a14:m>
                          <a:r>
                            <a:rPr lang="ru-RU" sz="1800" b="1" dirty="0">
                              <a:effectLst/>
                            </a:rPr>
                            <a:t> (</a:t>
                          </a:r>
                          <a:r>
                            <a:rPr lang="ru-RU" sz="1800" b="1" dirty="0" err="1">
                              <a:effectLst/>
                            </a:rPr>
                            <a:t>млн.руб</a:t>
                          </a:r>
                          <a:r>
                            <a:rPr lang="ru-RU" sz="1800" b="1" dirty="0">
                              <a:effectLst/>
                            </a:rPr>
                            <a:t>.)</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a:latin typeface="Cambria Math"/>
                                      </a:rPr>
                                      <m:t>𝒌</m:t>
                                    </m:r>
                                  </m:e>
                                  <m:sub>
                                    <m:r>
                                      <a:rPr lang="en-US" b="1" i="1" smtClean="0">
                                        <a:latin typeface="Cambria Math"/>
                                      </a:rPr>
                                      <m:t>𝟐</m:t>
                                    </m:r>
                                  </m:sub>
                                </m:sSub>
                              </m:oMath>
                            </m:oMathPara>
                          </a14:m>
                          <a:endParaRPr lang="en-US" sz="1800" b="1" dirty="0" smtClean="0">
                            <a:effectLst/>
                          </a:endParaRPr>
                        </a:p>
                        <a:p>
                          <a:pPr algn="ctr">
                            <a:spcAft>
                              <a:spcPts val="0"/>
                            </a:spcAft>
                          </a:pPr>
                          <a:r>
                            <a:rPr lang="ru-RU" sz="1800" b="1" dirty="0">
                              <a:effectLst/>
                            </a:rPr>
                            <a:t>(мин.)</a:t>
                          </a:r>
                          <a:endParaRPr lang="ru-RU" sz="1800" b="1" dirty="0">
                            <a:effectLst/>
                            <a:latin typeface="Times New Roman"/>
                            <a:ea typeface="Times New Roman"/>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b="1" i="1" smtClean="0">
                                        <a:latin typeface="Cambria Math"/>
                                      </a:rPr>
                                    </m:ctrlPr>
                                  </m:sSubPr>
                                  <m:e>
                                    <m:r>
                                      <a:rPr lang="en-US" b="1" i="1">
                                        <a:latin typeface="Cambria Math"/>
                                      </a:rPr>
                                      <m:t>𝒌</m:t>
                                    </m:r>
                                  </m:e>
                                  <m:sub>
                                    <m:r>
                                      <a:rPr lang="en-US" b="1" i="1" smtClean="0">
                                        <a:latin typeface="Cambria Math"/>
                                      </a:rPr>
                                      <m:t>𝟑</m:t>
                                    </m:r>
                                  </m:sub>
                                </m:sSub>
                              </m:oMath>
                            </m:oMathPara>
                          </a14:m>
                          <a:endParaRPr lang="en-US" sz="1800" b="1" dirty="0" smtClean="0">
                            <a:effectLst/>
                          </a:endParaRPr>
                        </a:p>
                        <a:p>
                          <a:pPr algn="ctr">
                            <a:spcAft>
                              <a:spcPts val="0"/>
                            </a:spcAft>
                          </a:pPr>
                          <a:r>
                            <a:rPr lang="ru-RU" sz="1800" b="1" dirty="0">
                              <a:effectLst/>
                            </a:rPr>
                            <a:t>(</a:t>
                          </a:r>
                          <a:r>
                            <a:rPr lang="ru-RU" sz="1800" b="1" dirty="0" err="1">
                              <a:effectLst/>
                            </a:rPr>
                            <a:t>тыс.чел</a:t>
                          </a:r>
                          <a:r>
                            <a:rPr lang="ru-RU" sz="1800" b="1" dirty="0">
                              <a:effectLst/>
                            </a:rPr>
                            <a:t>.)</a:t>
                          </a:r>
                          <a:endParaRPr lang="ru-RU" sz="1800" b="1" dirty="0">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𝒙</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𝒚</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42820">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b="1" i="1" smtClean="0">
                                    <a:latin typeface="Cambria Math"/>
                                  </a:rPr>
                                  <m:t>𝒛</m:t>
                                </m:r>
                              </m:oMath>
                            </m:oMathPara>
                          </a14:m>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45</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3891788393"/>
                  </p:ext>
                </p:extLst>
              </p:nvPr>
            </p:nvGraphicFramePr>
            <p:xfrm>
              <a:off x="683567" y="4221088"/>
              <a:ext cx="6762721" cy="1944215"/>
            </p:xfrm>
            <a:graphic>
              <a:graphicData uri="http://schemas.openxmlformats.org/drawingml/2006/table">
                <a:tbl>
                  <a:tblPr firstRow="1" firstCol="1" lastRow="1" lastCol="1" bandRow="1" bandCol="1">
                    <a:tableStyleId>{5940675A-B579-460E-94D1-54222C63F5DA}</a:tableStyleId>
                  </a:tblPr>
                  <a:tblGrid>
                    <a:gridCol w="1676125"/>
                    <a:gridCol w="1817948"/>
                    <a:gridCol w="1502698"/>
                    <a:gridCol w="1765950"/>
                  </a:tblGrid>
                  <a:tr h="915755">
                    <a:tc>
                      <a:txBody>
                        <a:bodyPr/>
                        <a:lstStyle/>
                        <a:p>
                          <a:pPr algn="ctr">
                            <a:spcBef>
                              <a:spcPts val="600"/>
                            </a:spcBef>
                            <a:spcAft>
                              <a:spcPts val="0"/>
                            </a:spcAft>
                          </a:pPr>
                          <a:r>
                            <a:rPr lang="ru-RU" sz="1800" b="1" dirty="0" smtClean="0">
                              <a:effectLst/>
                            </a:rPr>
                            <a:t>Площадки</a:t>
                          </a:r>
                          <a:endParaRPr lang="ru-RU" sz="1800" b="1" dirty="0">
                            <a:effectLst/>
                            <a:latin typeface="Times New Roman"/>
                            <a:ea typeface="Times New Roman"/>
                          </a:endParaRPr>
                        </a:p>
                      </a:txBody>
                      <a:tcPr marL="68580" marR="68580" marT="0" marB="0" anchor="ctr"/>
                    </a:tc>
                    <a:tc>
                      <a:txBody>
                        <a:bodyPr/>
                        <a:lstStyle/>
                        <a:p>
                          <a:endParaRPr lang="ru-RU"/>
                        </a:p>
                      </a:txBody>
                      <a:tcPr marL="68580" marR="68580" marT="0" marB="0" anchor="ctr">
                        <a:blipFill rotWithShape="1">
                          <a:blip r:embed="rId3"/>
                          <a:stretch>
                            <a:fillRect l="-91973" r="-179264" b="-124667"/>
                          </a:stretch>
                        </a:blipFill>
                      </a:tcPr>
                    </a:tc>
                    <a:tc>
                      <a:txBody>
                        <a:bodyPr/>
                        <a:lstStyle/>
                        <a:p>
                          <a:endParaRPr lang="ru-RU"/>
                        </a:p>
                      </a:txBody>
                      <a:tcPr marL="68580" marR="68580" marT="0" marB="0" anchor="ctr">
                        <a:blipFill rotWithShape="1">
                          <a:blip r:embed="rId3"/>
                          <a:stretch>
                            <a:fillRect l="-233333" r="-117886" b="-124667"/>
                          </a:stretch>
                        </a:blipFill>
                      </a:tcPr>
                    </a:tc>
                    <a:tc>
                      <a:txBody>
                        <a:bodyPr/>
                        <a:lstStyle/>
                        <a:p>
                          <a:endParaRPr lang="ru-RU"/>
                        </a:p>
                      </a:txBody>
                      <a:tcPr marL="68580" marR="68580" marT="0" marB="0" anchor="ctr">
                        <a:blipFill rotWithShape="1">
                          <a:blip r:embed="rId3"/>
                          <a:stretch>
                            <a:fillRect l="-282759" b="-124667"/>
                          </a:stretch>
                        </a:blipFill>
                      </a:tcPr>
                    </a:tc>
                  </a:tr>
                  <a:tr h="342820">
                    <a:tc>
                      <a:txBody>
                        <a:bodyPr/>
                        <a:lstStyle/>
                        <a:p>
                          <a:endParaRPr lang="ru-RU"/>
                        </a:p>
                      </a:txBody>
                      <a:tcPr marL="68580" marR="68580" marT="0" marB="0" anchor="ctr">
                        <a:blipFill rotWithShape="1">
                          <a:blip r:embed="rId3"/>
                          <a:stretch>
                            <a:fillRect t="-263158" r="-303636" b="-228070"/>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40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a:effectLst/>
                            </a:rPr>
                            <a:t>20</a:t>
                          </a:r>
                          <a:endParaRPr lang="ru-RU" sz="1800" b="1">
                            <a:effectLst/>
                            <a:latin typeface="Times New Roman"/>
                            <a:ea typeface="Times New Roman"/>
                          </a:endParaRPr>
                        </a:p>
                      </a:txBody>
                      <a:tcPr marL="68580" marR="68580" marT="0" marB="0" anchor="ctr"/>
                    </a:tc>
                  </a:tr>
                  <a:tr h="342820">
                    <a:tc>
                      <a:txBody>
                        <a:bodyPr/>
                        <a:lstStyle/>
                        <a:p>
                          <a:endParaRPr lang="ru-RU"/>
                        </a:p>
                      </a:txBody>
                      <a:tcPr marL="68580" marR="68580" marT="0" marB="0" anchor="ctr">
                        <a:blipFill rotWithShape="1">
                          <a:blip r:embed="rId3"/>
                          <a:stretch>
                            <a:fillRect t="-369643" r="-303636" b="-132143"/>
                          </a:stretch>
                        </a:blipFill>
                      </a:tcPr>
                    </a:tc>
                    <a:tc>
                      <a:txBody>
                        <a:bodyPr/>
                        <a:lstStyle/>
                        <a:p>
                          <a:pPr algn="ctr">
                            <a:spcAft>
                              <a:spcPts val="0"/>
                            </a:spcAft>
                          </a:pPr>
                          <a:r>
                            <a:rPr lang="ru-RU" sz="1800" b="1">
                              <a:effectLst/>
                            </a:rPr>
                            <a:t>170</a:t>
                          </a:r>
                          <a:endParaRPr lang="ru-RU" sz="1800" b="1">
                            <a:effectLst/>
                            <a:latin typeface="Times New Roman"/>
                            <a:ea typeface="Times New Roman"/>
                          </a:endParaRPr>
                        </a:p>
                      </a:txBody>
                      <a:tcPr marL="68580" marR="68580" marT="0" marB="0" anchor="ctr"/>
                    </a:tc>
                    <a:tc>
                      <a:txBody>
                        <a:bodyPr/>
                        <a:lstStyle/>
                        <a:p>
                          <a:pPr algn="ctr">
                            <a:spcAft>
                              <a:spcPts val="0"/>
                            </a:spcAft>
                          </a:pPr>
                          <a:r>
                            <a:rPr lang="ru-RU" sz="1800" b="1" dirty="0">
                              <a:effectLst/>
                            </a:rPr>
                            <a:t>50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a:effectLst/>
                            </a:rPr>
                            <a:t>10</a:t>
                          </a:r>
                          <a:endParaRPr lang="ru-RU" sz="1800" b="1">
                            <a:effectLst/>
                            <a:latin typeface="Times New Roman"/>
                            <a:ea typeface="Times New Roman"/>
                          </a:endParaRPr>
                        </a:p>
                      </a:txBody>
                      <a:tcPr marL="68580" marR="68580" marT="0" marB="0" anchor="ctr"/>
                    </a:tc>
                  </a:tr>
                  <a:tr h="342820">
                    <a:tc>
                      <a:txBody>
                        <a:bodyPr/>
                        <a:lstStyle/>
                        <a:p>
                          <a:endParaRPr lang="ru-RU"/>
                        </a:p>
                      </a:txBody>
                      <a:tcPr marL="68580" marR="68580" marT="0" marB="0" anchor="ctr">
                        <a:blipFill rotWithShape="1">
                          <a:blip r:embed="rId3"/>
                          <a:stretch>
                            <a:fillRect t="-469643" r="-303636" b="-32143"/>
                          </a:stretch>
                        </a:blipFill>
                      </a:tcPr>
                    </a:tc>
                    <a:tc>
                      <a:txBody>
                        <a:bodyPr/>
                        <a:lstStyle/>
                        <a:p>
                          <a:pPr algn="ctr">
                            <a:spcAft>
                              <a:spcPts val="0"/>
                            </a:spcAft>
                          </a:pPr>
                          <a:r>
                            <a:rPr lang="ru-RU" sz="1800" b="1" dirty="0">
                              <a:effectLst/>
                            </a:rPr>
                            <a:t>190</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45</a:t>
                          </a:r>
                          <a:endParaRPr lang="ru-RU" sz="1800" b="1" dirty="0">
                            <a:effectLst/>
                            <a:latin typeface="Times New Roman"/>
                            <a:ea typeface="Times New Roman"/>
                          </a:endParaRPr>
                        </a:p>
                      </a:txBody>
                      <a:tcPr marL="68580" marR="68580" marT="0" marB="0" anchor="ctr"/>
                    </a:tc>
                    <a:tc>
                      <a:txBody>
                        <a:bodyPr/>
                        <a:lstStyle/>
                        <a:p>
                          <a:pPr algn="ctr">
                            <a:spcAft>
                              <a:spcPts val="0"/>
                            </a:spcAft>
                          </a:pPr>
                          <a:r>
                            <a:rPr lang="ru-RU" sz="1800" b="1" dirty="0">
                              <a:effectLst/>
                            </a:rPr>
                            <a:t>10</a:t>
                          </a:r>
                          <a:endParaRPr lang="ru-RU" sz="1800" b="1" dirty="0">
                            <a:effectLst/>
                            <a:latin typeface="Times New Roman"/>
                            <a:ea typeface="Times New Roman"/>
                          </a:endParaRPr>
                        </a:p>
                      </a:txBody>
                      <a:tcPr marL="68580" marR="68580" marT="0" marB="0" anchor="ctr"/>
                    </a:tc>
                  </a:tr>
                </a:tbl>
              </a:graphicData>
            </a:graphic>
          </p:graphicFrame>
        </mc:Fallback>
      </mc:AlternateContent>
      <p:sp>
        <p:nvSpPr>
          <p:cNvPr id="12" name="TextBox 11"/>
          <p:cNvSpPr txBox="1"/>
          <p:nvPr/>
        </p:nvSpPr>
        <p:spPr>
          <a:xfrm>
            <a:off x="323528" y="3645024"/>
            <a:ext cx="4248472" cy="369332"/>
          </a:xfrm>
          <a:prstGeom prst="rect">
            <a:avLst/>
          </a:prstGeom>
          <a:noFill/>
        </p:spPr>
        <p:txBody>
          <a:bodyPr wrap="square" rtlCol="0">
            <a:spAutoFit/>
          </a:bodyPr>
          <a:lstStyle/>
          <a:p>
            <a:r>
              <a:rPr lang="ru-RU" b="1" dirty="0" smtClean="0"/>
              <a:t>Таблица исходных данных</a:t>
            </a:r>
            <a:endParaRPr lang="ru-RU" b="1" dirty="0"/>
          </a:p>
        </p:txBody>
      </p:sp>
      <p:sp>
        <p:nvSpPr>
          <p:cNvPr id="6" name="TextBox 5"/>
          <p:cNvSpPr txBox="1"/>
          <p:nvPr/>
        </p:nvSpPr>
        <p:spPr>
          <a:xfrm>
            <a:off x="7164288" y="6093296"/>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8</a:t>
            </a:r>
            <a:endParaRPr lang="ru-RU" dirty="0"/>
          </a:p>
        </p:txBody>
      </p:sp>
    </p:spTree>
    <p:extLst>
      <p:ext uri="{BB962C8B-B14F-4D97-AF65-F5344CB8AC3E}">
        <p14:creationId xmlns:p14="http://schemas.microsoft.com/office/powerpoint/2010/main" val="39881639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3807522884"/>
                  </p:ext>
                </p:extLst>
              </p:nvPr>
            </p:nvGraphicFramePr>
            <p:xfrm>
              <a:off x="1619672" y="3212976"/>
              <a:ext cx="5184576" cy="2160316"/>
            </p:xfrm>
            <a:graphic>
              <a:graphicData uri="http://schemas.openxmlformats.org/drawingml/2006/table">
                <a:tbl>
                  <a:tblPr firstRow="1" bandRow="1">
                    <a:tableStyleId>{5940675A-B579-460E-94D1-54222C63F5DA}</a:tableStyleId>
                  </a:tblPr>
                  <a:tblGrid>
                    <a:gridCol w="1667451"/>
                    <a:gridCol w="950335"/>
                    <a:gridCol w="781936"/>
                    <a:gridCol w="934923"/>
                    <a:gridCol w="849931"/>
                  </a:tblGrid>
                  <a:tr h="431970">
                    <a:tc rowSpan="2">
                      <a:txBody>
                        <a:bodyPr/>
                        <a:lstStyle/>
                        <a:p>
                          <a:pPr algn="ctr"/>
                          <a:r>
                            <a:rPr lang="ru-RU" dirty="0" smtClean="0"/>
                            <a:t>Альтернативы </a:t>
                          </a:r>
                          <a:r>
                            <a:rPr lang="en-US" dirty="0" smtClean="0"/>
                            <a:t>X</a:t>
                          </a:r>
                          <a:endParaRPr lang="ru-RU" dirty="0"/>
                        </a:p>
                      </a:txBody>
                      <a:tcPr>
                        <a:solidFill>
                          <a:schemeClr val="bg2"/>
                        </a:solidFill>
                      </a:tcPr>
                    </a:tc>
                    <a:tc gridSpan="4">
                      <a:txBody>
                        <a:bodyPr/>
                        <a:lstStyle/>
                        <a:p>
                          <a:pPr algn="ctr"/>
                          <a:r>
                            <a:rPr lang="ru-RU" dirty="0" smtClean="0"/>
                            <a:t>Ситуации</a:t>
                          </a:r>
                          <a:r>
                            <a:rPr lang="en-US" dirty="0" smtClean="0"/>
                            <a:t> E</a:t>
                          </a:r>
                          <a:endParaRPr lang="ru-RU" i="1" dirty="0"/>
                        </a:p>
                      </a:txBody>
                      <a:tcPr>
                        <a:solidFill>
                          <a:schemeClr val="bg2"/>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32436">
                    <a:tc vMerge="1">
                      <a:txBody>
                        <a:bodyPr/>
                        <a:lstStyle/>
                        <a:p>
                          <a:endParaRPr lang="ru-RU"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𝟏</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𝟐</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𝟑</m:t>
                                    </m:r>
                                  </m:sub>
                                </m:sSub>
                              </m:oMath>
                            </m:oMathPara>
                          </a14:m>
                          <a:endParaRPr lang="ru-RU" b="1" dirty="0"/>
                        </a:p>
                      </a:txBody>
                      <a:tcP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𝒆</m:t>
                                    </m:r>
                                  </m:e>
                                  <m:sub>
                                    <m:r>
                                      <a:rPr lang="en-US" smtClean="0">
                                        <a:latin typeface="Cambria Math"/>
                                      </a:rPr>
                                      <m:t>𝟒</m:t>
                                    </m:r>
                                  </m:sub>
                                </m:sSub>
                              </m:oMath>
                            </m:oMathPara>
                          </a14:m>
                          <a:endParaRPr lang="ru-RU" b="1" dirty="0"/>
                        </a:p>
                      </a:txBody>
                      <a:tcP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𝟏</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6</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𝟐</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5</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a:rPr>
                                    </m:ctrlPr>
                                  </m:sSubPr>
                                  <m:e>
                                    <m:r>
                                      <a:rPr lang="en-US" smtClean="0">
                                        <a:latin typeface="Cambria Math"/>
                                      </a:rPr>
                                      <m:t>𝒙</m:t>
                                    </m:r>
                                  </m:e>
                                  <m:sub>
                                    <m:r>
                                      <a:rPr lang="en-US" smtClean="0">
                                        <a:latin typeface="Cambria Math"/>
                                      </a:rPr>
                                      <m:t>𝟑</m:t>
                                    </m:r>
                                  </m:sub>
                                </m:sSub>
                              </m:oMath>
                            </m:oMathPara>
                          </a14:m>
                          <a:endParaRPr lang="ru-RU" b="1" dirty="0"/>
                        </a:p>
                      </a:txBody>
                      <a:tcP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838950702"/>
                  </p:ext>
                </p:extLst>
              </p:nvPr>
            </p:nvGraphicFramePr>
            <p:xfrm>
              <a:off x="1619672" y="3212976"/>
              <a:ext cx="5184576" cy="2160316"/>
            </p:xfrm>
            <a:graphic>
              <a:graphicData uri="http://schemas.openxmlformats.org/drawingml/2006/table">
                <a:tbl>
                  <a:tblPr firstRow="1" bandRow="1">
                    <a:tableStyleId>{5940675A-B579-460E-94D1-54222C63F5DA}</a:tableStyleId>
                  </a:tblPr>
                  <a:tblGrid>
                    <a:gridCol w="1667451"/>
                    <a:gridCol w="950335"/>
                    <a:gridCol w="781936"/>
                    <a:gridCol w="934923"/>
                    <a:gridCol w="849931"/>
                  </a:tblGrid>
                  <a:tr h="431970">
                    <a:tc rowSpan="2">
                      <a:txBody>
                        <a:bodyPr/>
                        <a:lstStyle/>
                        <a:p>
                          <a:pPr algn="ctr"/>
                          <a:r>
                            <a:rPr lang="ru-RU" dirty="0" smtClean="0"/>
                            <a:t>Альтернативы </a:t>
                          </a:r>
                          <a:r>
                            <a:rPr lang="en-US" dirty="0" smtClean="0"/>
                            <a:t>X</a:t>
                          </a:r>
                          <a:endParaRPr lang="ru-RU" dirty="0"/>
                        </a:p>
                      </a:txBody>
                      <a:tcPr>
                        <a:solidFill>
                          <a:schemeClr val="bg2"/>
                        </a:solidFill>
                      </a:tcPr>
                    </a:tc>
                    <a:tc gridSpan="4">
                      <a:txBody>
                        <a:bodyPr/>
                        <a:lstStyle/>
                        <a:p>
                          <a:pPr algn="ctr"/>
                          <a:r>
                            <a:rPr lang="ru-RU" dirty="0" smtClean="0"/>
                            <a:t>Ситуации</a:t>
                          </a:r>
                          <a:r>
                            <a:rPr lang="en-US" dirty="0" smtClean="0"/>
                            <a:t> E</a:t>
                          </a:r>
                          <a:endParaRPr lang="ru-RU" i="1" dirty="0"/>
                        </a:p>
                      </a:txBody>
                      <a:tcPr>
                        <a:solidFill>
                          <a:schemeClr val="bg2"/>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32436">
                    <a:tc vMerge="1">
                      <a:txBody>
                        <a:bodyPr/>
                        <a:lstStyle/>
                        <a:p>
                          <a:endParaRPr lang="ru-RU" dirty="0"/>
                        </a:p>
                      </a:txBody>
                      <a:tcPr/>
                    </a:tc>
                    <a:tc>
                      <a:txBody>
                        <a:bodyPr/>
                        <a:lstStyle/>
                        <a:p>
                          <a:endParaRPr lang="ru-RU"/>
                        </a:p>
                      </a:txBody>
                      <a:tcPr>
                        <a:blipFill rotWithShape="1">
                          <a:blip r:embed="rId2"/>
                          <a:stretch>
                            <a:fillRect l="-175641" t="-107042" r="-270513" b="-314085"/>
                          </a:stretch>
                        </a:blipFill>
                      </a:tcPr>
                    </a:tc>
                    <a:tc>
                      <a:txBody>
                        <a:bodyPr/>
                        <a:lstStyle/>
                        <a:p>
                          <a:endParaRPr lang="ru-RU"/>
                        </a:p>
                      </a:txBody>
                      <a:tcPr>
                        <a:blipFill rotWithShape="1">
                          <a:blip r:embed="rId2"/>
                          <a:stretch>
                            <a:fillRect l="-335938" t="-107042" r="-229688" b="-314085"/>
                          </a:stretch>
                        </a:blipFill>
                      </a:tcPr>
                    </a:tc>
                    <a:tc>
                      <a:txBody>
                        <a:bodyPr/>
                        <a:lstStyle/>
                        <a:p>
                          <a:endParaRPr lang="ru-RU"/>
                        </a:p>
                      </a:txBody>
                      <a:tcPr>
                        <a:blipFill rotWithShape="1">
                          <a:blip r:embed="rId2"/>
                          <a:stretch>
                            <a:fillRect l="-362338" t="-107042" r="-90909" b="-314085"/>
                          </a:stretch>
                        </a:blipFill>
                      </a:tcPr>
                    </a:tc>
                    <a:tc>
                      <a:txBody>
                        <a:bodyPr/>
                        <a:lstStyle/>
                        <a:p>
                          <a:endParaRPr lang="ru-RU"/>
                        </a:p>
                      </a:txBody>
                      <a:tcPr>
                        <a:blipFill rotWithShape="1">
                          <a:blip r:embed="rId2"/>
                          <a:stretch>
                            <a:fillRect l="-512230" t="-107042" r="-719" b="-314085"/>
                          </a:stretch>
                        </a:blipFill>
                      </a:tcPr>
                    </a:tc>
                  </a:tr>
                  <a:tr h="431970">
                    <a:tc>
                      <a:txBody>
                        <a:bodyPr/>
                        <a:lstStyle/>
                        <a:p>
                          <a:endParaRPr lang="ru-RU"/>
                        </a:p>
                      </a:txBody>
                      <a:tcPr>
                        <a:blipFill rotWithShape="1">
                          <a:blip r:embed="rId2"/>
                          <a:stretch>
                            <a:fillRect l="-366" t="-210000" r="-211722" b="-218571"/>
                          </a:stretch>
                        </a:blipFill>
                      </a:tcPr>
                    </a:tc>
                    <a:tc>
                      <a:txBody>
                        <a:bodyPr/>
                        <a:lstStyle/>
                        <a:p>
                          <a:pPr algn="ctr">
                            <a:spcAft>
                              <a:spcPts val="0"/>
                            </a:spcAft>
                            <a:tabLst>
                              <a:tab pos="450215" algn="l"/>
                            </a:tabLst>
                          </a:pPr>
                          <a:r>
                            <a:rPr lang="ru-RU" sz="1800" dirty="0" smtClean="0">
                              <a:effectLst/>
                            </a:rPr>
                            <a:t>6</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endParaRPr lang="ru-RU"/>
                        </a:p>
                      </a:txBody>
                      <a:tcPr>
                        <a:blipFill rotWithShape="1">
                          <a:blip r:embed="rId2"/>
                          <a:stretch>
                            <a:fillRect l="-366" t="-305634" r="-211722" b="-115493"/>
                          </a:stretch>
                        </a:blip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5</a:t>
                          </a:r>
                          <a:endParaRPr lang="ru-RU" sz="1800" dirty="0">
                            <a:effectLst/>
                            <a:latin typeface="Times New Roman"/>
                            <a:ea typeface="Times New Roman"/>
                          </a:endParaRPr>
                        </a:p>
                      </a:txBody>
                      <a:tcPr marL="68580" marR="68580" marT="0" marB="0" anchor="ctr">
                        <a:solidFill>
                          <a:schemeClr val="bg2"/>
                        </a:solidFill>
                      </a:tcPr>
                    </a:tc>
                  </a:tr>
                  <a:tr h="431970">
                    <a:tc>
                      <a:txBody>
                        <a:bodyPr/>
                        <a:lstStyle/>
                        <a:p>
                          <a:endParaRPr lang="ru-RU"/>
                        </a:p>
                      </a:txBody>
                      <a:tcPr>
                        <a:blipFill rotWithShape="1">
                          <a:blip r:embed="rId2"/>
                          <a:stretch>
                            <a:fillRect l="-366" t="-405634" r="-211722" b="-15493"/>
                          </a:stretch>
                        </a:blipFill>
                      </a:tcPr>
                    </a:tc>
                    <a:tc>
                      <a:txBody>
                        <a:bodyPr/>
                        <a:lstStyle/>
                        <a:p>
                          <a:pPr algn="ctr">
                            <a:spcAft>
                              <a:spcPts val="0"/>
                            </a:spcAft>
                            <a:tabLst>
                              <a:tab pos="450215" algn="l"/>
                            </a:tabLst>
                          </a:pPr>
                          <a:r>
                            <a:rPr lang="ru-RU" sz="1800" dirty="0" smtClean="0">
                              <a:effectLst/>
                            </a:rPr>
                            <a:t>3</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4</a:t>
                          </a:r>
                          <a:endParaRPr lang="ru-RU" sz="1800" dirty="0">
                            <a:effectLst/>
                            <a:latin typeface="Times New Roman"/>
                            <a:ea typeface="Times New Roman"/>
                          </a:endParaRPr>
                        </a:p>
                      </a:txBody>
                      <a:tcPr marL="68580" marR="68580" marT="0" marB="0" anchor="ctr">
                        <a:solidFill>
                          <a:schemeClr val="bg2"/>
                        </a:solidFill>
                      </a:tcPr>
                    </a:tc>
                    <a:tc>
                      <a:txBody>
                        <a:bodyPr/>
                        <a:lstStyle/>
                        <a:p>
                          <a:pPr algn="ctr">
                            <a:spcAft>
                              <a:spcPts val="0"/>
                            </a:spcAft>
                            <a:tabLst>
                              <a:tab pos="450215" algn="l"/>
                            </a:tabLst>
                          </a:pPr>
                          <a:r>
                            <a:rPr lang="ru-RU" sz="1800" dirty="0" smtClean="0">
                              <a:effectLst/>
                            </a:rPr>
                            <a:t>2</a:t>
                          </a:r>
                          <a:endParaRPr lang="ru-RU" sz="1800" dirty="0">
                            <a:effectLst/>
                            <a:latin typeface="Times New Roman"/>
                            <a:ea typeface="Times New Roman"/>
                          </a:endParaRPr>
                        </a:p>
                      </a:txBody>
                      <a:tcPr marL="68580" marR="68580" marT="0" marB="0" anchor="ctr">
                        <a:solidFill>
                          <a:schemeClr val="bg2"/>
                        </a:solidFill>
                      </a:tcPr>
                    </a:tc>
                  </a:tr>
                </a:tbl>
              </a:graphicData>
            </a:graphic>
          </p:graphicFrame>
        </mc:Fallback>
      </mc:AlternateContent>
      <p:sp>
        <p:nvSpPr>
          <p:cNvPr id="5" name="TextBox 4"/>
          <p:cNvSpPr txBox="1"/>
          <p:nvPr/>
        </p:nvSpPr>
        <p:spPr>
          <a:xfrm>
            <a:off x="395536" y="692696"/>
            <a:ext cx="8352928" cy="830997"/>
          </a:xfrm>
          <a:prstGeom prst="rect">
            <a:avLst/>
          </a:prstGeom>
          <a:noFill/>
        </p:spPr>
        <p:txBody>
          <a:bodyPr wrap="square" rtlCol="0">
            <a:spAutoFit/>
          </a:bodyPr>
          <a:lstStyle/>
          <a:p>
            <a:r>
              <a:rPr lang="ru-RU" sz="2400" dirty="0" smtClean="0"/>
              <a:t>Задана матрица </a:t>
            </a:r>
            <a:r>
              <a:rPr lang="en-US" sz="2400" dirty="0" smtClean="0"/>
              <a:t>Y  </a:t>
            </a:r>
            <a:r>
              <a:rPr lang="ru-RU" sz="2400" dirty="0" smtClean="0"/>
              <a:t>исходов в терминах полезности .По критерию </a:t>
            </a:r>
            <a:r>
              <a:rPr lang="ru-RU" sz="2400" dirty="0" err="1" smtClean="0"/>
              <a:t>Вальда</a:t>
            </a:r>
            <a:r>
              <a:rPr lang="ru-RU" sz="2400" dirty="0" smtClean="0"/>
              <a:t> определите лучшую альтернативу</a:t>
            </a:r>
            <a:endParaRPr lang="ru-RU" sz="2400" dirty="0"/>
          </a:p>
        </p:txBody>
      </p:sp>
      <p:sp>
        <p:nvSpPr>
          <p:cNvPr id="6" name="TextBox 5"/>
          <p:cNvSpPr txBox="1"/>
          <p:nvPr/>
        </p:nvSpPr>
        <p:spPr>
          <a:xfrm>
            <a:off x="7164288" y="6093296"/>
            <a:ext cx="1368152" cy="646331"/>
          </a:xfrm>
          <a:prstGeom prst="rect">
            <a:avLst/>
          </a:prstGeom>
          <a:noFill/>
        </p:spPr>
        <p:txBody>
          <a:bodyPr wrap="square" rtlCol="0">
            <a:spAutoFit/>
          </a:bodyPr>
          <a:lstStyle/>
          <a:p>
            <a:r>
              <a:rPr lang="ru-RU" dirty="0" smtClean="0"/>
              <a:t>Билет </a:t>
            </a:r>
            <a:r>
              <a:rPr lang="ru-RU" dirty="0" smtClean="0"/>
              <a:t>10, </a:t>
            </a:r>
            <a:r>
              <a:rPr lang="ru-RU" dirty="0" smtClean="0"/>
              <a:t>вопрос 9</a:t>
            </a:r>
            <a:endParaRPr lang="ru-RU" dirty="0"/>
          </a:p>
        </p:txBody>
      </p:sp>
    </p:spTree>
    <p:extLst>
      <p:ext uri="{BB962C8B-B14F-4D97-AF65-F5344CB8AC3E}">
        <p14:creationId xmlns:p14="http://schemas.microsoft.com/office/powerpoint/2010/main" val="3124505670"/>
      </p:ext>
    </p:extLst>
  </p:cSld>
  <p:clrMapOvr>
    <a:masterClrMapping/>
  </p:clrMapOvr>
  <p:transition/>
</p:sld>
</file>

<file path=ppt/theme/theme1.xml><?xml version="1.0" encoding="utf-8"?>
<a:theme xmlns:a="http://schemas.openxmlformats.org/drawingml/2006/main" name="ТемаФДО2016">
  <a:themeElements>
    <a:clrScheme name="Другая 1">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ТемаФДО2016</Template>
  <TotalTime>1932</TotalTime>
  <Words>858</Words>
  <Application>Microsoft Office PowerPoint</Application>
  <PresentationFormat>Экран (4:3)</PresentationFormat>
  <Paragraphs>216</Paragraphs>
  <Slides>10</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10</vt:i4>
      </vt:variant>
    </vt:vector>
  </HeadingPairs>
  <TitlesOfParts>
    <vt:vector size="12" baseType="lpstr">
      <vt:lpstr>ТемаФДО2016</vt:lpstr>
      <vt:lpstr>Формула</vt:lpstr>
      <vt:lpstr>Презентация PowerPoint</vt:lpstr>
      <vt:lpstr>Презентация PowerPoint</vt:lpstr>
      <vt:lpstr>Презентация PowerPoint</vt:lpstr>
      <vt:lpstr>Презентация PowerPoint</vt:lpstr>
      <vt:lpstr>Презентация PowerPoint</vt:lpstr>
      <vt:lpstr>Составить уравнения  Беллмана </vt:lpstr>
      <vt:lpstr>Презентация PowerPoint</vt:lpstr>
      <vt:lpstr>Презентация PowerPoint</vt:lpstr>
      <vt:lpstr>Презентация PowerPoint</vt:lpstr>
      <vt:lpstr>Метод анализа иерархий.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kia</dc:creator>
  <cp:lastModifiedBy>Leonid</cp:lastModifiedBy>
  <cp:revision>199</cp:revision>
  <dcterms:created xsi:type="dcterms:W3CDTF">2017-01-25T04:02:20Z</dcterms:created>
  <dcterms:modified xsi:type="dcterms:W3CDTF">2021-01-25T05:10:50Z</dcterms:modified>
</cp:coreProperties>
</file>