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353" r:id="rId2"/>
    <p:sldId id="403" r:id="rId3"/>
    <p:sldId id="404" r:id="rId4"/>
    <p:sldId id="386" r:id="rId5"/>
    <p:sldId id="407" r:id="rId6"/>
    <p:sldId id="400" r:id="rId7"/>
    <p:sldId id="405" r:id="rId8"/>
    <p:sldId id="406" r:id="rId9"/>
    <p:sldId id="408" r:id="rId10"/>
    <p:sldId id="40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281D-DA5E-4FFD-8282-E25003C98A9B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7E60-1EAA-4FB4-BB34-63D39609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87E60-1EAA-4FB4-BB34-63D39609B9D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5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_с объектом_без_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:\te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D:\te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D:\test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:\test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7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8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0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27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4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68313" y="260350"/>
            <a:ext cx="3024187" cy="1081088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8"/>
              </a:buBlip>
              <a:defRPr sz="3200"/>
            </a:lvl1pPr>
            <a:lvl2pPr>
              <a:buSzPct val="90000"/>
              <a:buFontTx/>
              <a:buBlip>
                <a:blip r:embed="rId9"/>
              </a:buBlip>
              <a:defRPr sz="2800"/>
            </a:lvl2pPr>
            <a:lvl3pPr>
              <a:buSzPct val="90000"/>
              <a:buFontTx/>
              <a:buBlip>
                <a:blip r:embed="rId10"/>
              </a:buBlip>
              <a:defRPr sz="2400"/>
            </a:lvl3pPr>
            <a:lvl4pPr>
              <a:buSzPct val="90000"/>
              <a:buFontTx/>
              <a:buBlip>
                <a:blip r:embed="rId11"/>
              </a:buBlip>
              <a:defRPr sz="2000"/>
            </a:lvl4pPr>
            <a:lvl5pPr>
              <a:buSzPct val="80000"/>
              <a:buFontTx/>
              <a:buBlip>
                <a:blip r:embed="rId9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539552" y="310976"/>
            <a:ext cx="2880320" cy="957783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13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6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SzPct val="90000"/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0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3321843" y="3321843"/>
            <a:ext cx="6858000" cy="214313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 rot="5400000">
            <a:off x="-1437481" y="5069681"/>
            <a:ext cx="3101975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0" r="46507"/>
          <a:stretch>
            <a:fillRect/>
          </a:stretch>
        </p:blipFill>
        <p:spPr bwMode="auto">
          <a:xfrm>
            <a:off x="-1588" y="250825"/>
            <a:ext cx="215901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 rot="5400000">
            <a:off x="5004594" y="2709068"/>
            <a:ext cx="6884988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298156" y="3415506"/>
            <a:ext cx="6884988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373688"/>
            <a:ext cx="1222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 rot="5400000">
            <a:off x="5984876" y="2330450"/>
            <a:ext cx="48704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-3222625" y="3429000"/>
            <a:ext cx="6886576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4863-080A-4F87-95DB-9A6F55DC656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49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463E-F88B-4BFC-A3F0-92258F41AD1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4544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/>
          </p:cNvSpPr>
          <p:nvPr/>
        </p:nvSpPr>
        <p:spPr bwMode="auto">
          <a:xfrm>
            <a:off x="-11113" y="-7938"/>
            <a:ext cx="9166226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A624-8A82-4438-BAF3-9D34A0192E9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8906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9657C-E66F-4E15-BD52-D781C04D44A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212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41D5-3CB1-4854-A208-04CA5E4DC37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603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ротки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2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5806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1A21-2167-49A3-AA6C-928EEF24B2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963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03EB-B508-494D-8C7A-8B996B50022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91583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E7C4-169F-4C11-8950-86A07714BD8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82852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BC941-648D-4DD2-B606-2F9CF8CD30E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796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короткий список_без 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2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длинны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SzPct val="90000"/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9"/>
              </a:buBlip>
              <a:tabLst>
                <a:tab pos="1701800" algn="l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25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!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893504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_без шапки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643760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12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68313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43438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Содержимое 2"/>
          <p:cNvSpPr>
            <a:spLocks noGrp="1"/>
          </p:cNvSpPr>
          <p:nvPr>
            <p:ph sz="half" idx="13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888432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4"/>
          </p:nvPr>
        </p:nvSpPr>
        <p:spPr>
          <a:xfrm>
            <a:off x="4705672" y="1535113"/>
            <a:ext cx="3898776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Дата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959-0018-43E5-B82D-668E650456E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737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_с объекто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03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B2265-591B-44AC-BD85-254EC674A77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25" r:id="rId16"/>
    <p:sldLayoutId id="2147484046" r:id="rId17"/>
    <p:sldLayoutId id="2147484026" r:id="rId18"/>
    <p:sldLayoutId id="2147484027" r:id="rId19"/>
    <p:sldLayoutId id="2147484028" r:id="rId20"/>
    <p:sldLayoutId id="2147484029" r:id="rId21"/>
    <p:sldLayoutId id="2147484047" r:id="rId22"/>
    <p:sldLayoutId id="2147484049" r:id="rId2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54721" y="620688"/>
            <a:ext cx="828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lvl="0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ru-RU" sz="2000" dirty="0"/>
              <a:t>Область допустимых решений задачи представлена ниже на рисунке. Как </a:t>
            </a:r>
            <a:r>
              <a:rPr lang="ru-RU" sz="2000" dirty="0" smtClean="0"/>
              <a:t>будут записаны ограничения </a:t>
            </a:r>
            <a:r>
              <a:rPr lang="ru-RU" sz="2000" dirty="0"/>
              <a:t>(1) и </a:t>
            </a:r>
            <a:r>
              <a:rPr lang="ru-RU" sz="2000" dirty="0" smtClean="0"/>
              <a:t>(2)</a:t>
            </a:r>
            <a:r>
              <a:rPr lang="en-US" sz="2000" dirty="0" smtClean="0"/>
              <a:t>?</a:t>
            </a:r>
            <a:endParaRPr lang="ru-RU" altLang="ru-RU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2398359" y="2251763"/>
            <a:ext cx="8901" cy="3372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107504" y="5589240"/>
            <a:ext cx="5400600" cy="4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538767" y="5655731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767" y="5655731"/>
                <a:ext cx="323527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0755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917471" y="1882431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471" y="1882431"/>
                <a:ext cx="323527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0755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311347" y="3429932"/>
            <a:ext cx="5017245" cy="1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11347" y="2708920"/>
            <a:ext cx="5008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11347" y="4869160"/>
            <a:ext cx="5008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11347" y="4149080"/>
            <a:ext cx="5008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043760" y="2576988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41176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141505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5192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537118" y="2599823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316608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0998" y="559112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970430" y="5592191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681158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4437751" y="559325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2056833" y="486911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056834" y="3798271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2056835" y="307736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2056836" y="23395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791839" y="2576988"/>
            <a:ext cx="3230842" cy="32079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7" name="Прямая со стрелкой 43016"/>
          <p:cNvCxnSpPr/>
          <p:nvPr/>
        </p:nvCxnSpPr>
        <p:spPr>
          <a:xfrm flipH="1" flipV="1">
            <a:off x="4065371" y="2930806"/>
            <a:ext cx="355366" cy="50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21" name="Прямая со стрелкой 43020"/>
          <p:cNvCxnSpPr/>
          <p:nvPr/>
        </p:nvCxnSpPr>
        <p:spPr>
          <a:xfrm>
            <a:off x="3038188" y="3564338"/>
            <a:ext cx="381684" cy="373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414279" y="5741640"/>
            <a:ext cx="4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 flipH="1">
            <a:off x="-113591" y="3077362"/>
            <a:ext cx="5293029" cy="27284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009" name="TextBox 43008"/>
          <p:cNvSpPr txBox="1"/>
          <p:nvPr/>
        </p:nvSpPr>
        <p:spPr>
          <a:xfrm>
            <a:off x="4249086" y="28119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(1)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3340161" y="34299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(2)</a:t>
            </a:r>
            <a:endParaRPr lang="ru-RU" dirty="0"/>
          </a:p>
        </p:txBody>
      </p:sp>
      <p:sp>
        <p:nvSpPr>
          <p:cNvPr id="43012" name="TextBox 43011"/>
          <p:cNvSpPr txBox="1"/>
          <p:nvPr/>
        </p:nvSpPr>
        <p:spPr>
          <a:xfrm>
            <a:off x="7092280" y="551723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11, </a:t>
            </a:r>
            <a:r>
              <a:rPr lang="ru-RU" dirty="0" smtClean="0"/>
              <a:t>вопрос 1</a:t>
            </a:r>
            <a:endParaRPr lang="ru-RU" dirty="0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344984" y="27173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91839" y="5751564"/>
            <a:ext cx="4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69566" y="5741640"/>
            <a:ext cx="4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1808460" y="2729388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19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3256" y="260648"/>
            <a:ext cx="8229600" cy="1143000"/>
          </a:xfrm>
        </p:spPr>
        <p:txBody>
          <a:bodyPr/>
          <a:lstStyle/>
          <a:p>
            <a:r>
              <a:rPr lang="ru-RU" sz="4000" dirty="0"/>
              <a:t>Метод анализа </a:t>
            </a:r>
            <a:r>
              <a:rPr lang="ru-RU" sz="4000" dirty="0" smtClean="0"/>
              <a:t>иерархий. 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5130270"/>
                  </p:ext>
                </p:extLst>
              </p:nvPr>
            </p:nvGraphicFramePr>
            <p:xfrm>
              <a:off x="683568" y="2492896"/>
              <a:ext cx="8064896" cy="3112970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2230716"/>
                    <a:gridCol w="1115358"/>
                    <a:gridCol w="1029561"/>
                    <a:gridCol w="1201155"/>
                    <a:gridCol w="1029561"/>
                    <a:gridCol w="1458545"/>
                  </a:tblGrid>
                  <a:tr h="9008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Критерии</a:t>
                          </a:r>
                          <a:r>
                            <a:rPr lang="ru-RU" sz="1600" b="1" dirty="0">
                              <a:effectLst/>
                            </a:rPr>
                            <a:t> 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Коэффициент</a:t>
                          </a:r>
                        </a:p>
                        <a:p>
                          <a:pPr algn="ctr"/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значимости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1799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1/1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1/2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</a:t>
                          </a:r>
                          <a:r>
                            <a:rPr lang="en-US" sz="1600" b="1" dirty="0" smtClean="0">
                              <a:effectLst/>
                            </a:rPr>
                            <a:t>4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600" b="1" i="1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9732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4/1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600" b="1" i="1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4837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600" b="1" i="1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=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48373">
                    <a:tc gridSpan="4">
                      <a:txBody>
                        <a:bodyPr/>
                        <a:lstStyle/>
                        <a:p>
                          <a:pPr algn="ctr"/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5130270"/>
                  </p:ext>
                </p:extLst>
              </p:nvPr>
            </p:nvGraphicFramePr>
            <p:xfrm>
              <a:off x="683568" y="2492896"/>
              <a:ext cx="8064896" cy="3112970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2230716"/>
                    <a:gridCol w="1115358"/>
                    <a:gridCol w="1029561"/>
                    <a:gridCol w="1201155"/>
                    <a:gridCol w="1029561"/>
                    <a:gridCol w="1458545"/>
                  </a:tblGrid>
                  <a:tr h="9008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Критерии</a:t>
                          </a:r>
                          <a:r>
                            <a:rPr lang="ru-RU" sz="1600" b="1" dirty="0">
                              <a:effectLst/>
                            </a:rPr>
                            <a:t> 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00000" t="-676" r="-423497" b="-245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24852" t="-676" r="-358580" b="-245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64467" t="-676" r="-207614" b="-245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Коэффициент</a:t>
                          </a:r>
                        </a:p>
                        <a:p>
                          <a:pPr algn="ctr"/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значимости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1799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175294" r="-261749" b="-32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1/1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1/2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</a:t>
                          </a:r>
                          <a:r>
                            <a:rPr lang="en-US" sz="1600" b="1" dirty="0" smtClean="0">
                              <a:effectLst/>
                            </a:rPr>
                            <a:t>4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53556" t="-175294" r="-418" b="-327059"/>
                          </a:stretch>
                        </a:blipFill>
                      </a:tcPr>
                    </a:tc>
                  </a:tr>
                  <a:tr h="59732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238776" r="-261749" b="-183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4/1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53556" t="-238776" r="-418" b="-183673"/>
                          </a:stretch>
                        </a:blipFill>
                      </a:tcPr>
                    </a:tc>
                  </a:tr>
                  <a:tr h="54837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368889" r="-26174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53556" t="-368889" r="-418" b="-100000"/>
                          </a:stretch>
                        </a:blipFill>
                      </a:tcPr>
                    </a:tc>
                  </a:tr>
                  <a:tr h="548373">
                    <a:tc gridSpan="4">
                      <a:txBody>
                        <a:bodyPr/>
                        <a:lstStyle/>
                        <a:p>
                          <a:pPr algn="ctr"/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395536" y="1412776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Продолжите таблицу и найдите линейный порядок</a:t>
            </a:r>
            <a:r>
              <a:rPr lang="ru-RU" sz="2000" dirty="0" smtClean="0"/>
              <a:t> критериев </a:t>
            </a:r>
            <a:r>
              <a:rPr lang="ru-RU" sz="2000" dirty="0" smtClean="0"/>
              <a:t>по важности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11, </a:t>
            </a:r>
            <a:r>
              <a:rPr lang="ru-RU" dirty="0" smtClean="0"/>
              <a:t>вопрос </a:t>
            </a:r>
            <a:r>
              <a:rPr lang="en-US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212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04" y="188640"/>
            <a:ext cx="903649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sz="2000" dirty="0"/>
              <a:t>Строительной организации необходимо выполнить n видов земляных работ, объем которых составляет </a:t>
            </a:r>
            <a:r>
              <a:rPr lang="ru-RU" sz="2000" dirty="0" err="1"/>
              <a:t>Vj</a:t>
            </a:r>
            <a:r>
              <a:rPr lang="ru-RU" sz="2000" dirty="0"/>
              <a:t> куб. м (j=1, n). Для их осуществления можно использовать m механизмов. Производительность i-</a:t>
            </a:r>
            <a:r>
              <a:rPr lang="ru-RU" sz="2000" dirty="0" err="1"/>
              <a:t>го</a:t>
            </a:r>
            <a:r>
              <a:rPr lang="ru-RU" sz="2000" dirty="0"/>
              <a:t>  механизма  при выполнении j-ой работы составляет </a:t>
            </a:r>
            <a:r>
              <a:rPr lang="ru-RU" sz="2000" dirty="0" err="1"/>
              <a:t>Pij</a:t>
            </a:r>
            <a:r>
              <a:rPr lang="ru-RU" sz="2000" dirty="0"/>
              <a:t> куб. м в час.,  а себестоимость одного часа работы </a:t>
            </a:r>
            <a:r>
              <a:rPr lang="ru-RU" sz="2000" dirty="0" err="1"/>
              <a:t>Sij</a:t>
            </a:r>
            <a:r>
              <a:rPr lang="ru-RU" sz="2000" dirty="0"/>
              <a:t> руб. Плановый фонд  рабочего времени i-</a:t>
            </a:r>
            <a:r>
              <a:rPr lang="ru-RU" sz="2000" dirty="0" err="1"/>
              <a:t>го</a:t>
            </a:r>
            <a:r>
              <a:rPr lang="ru-RU" sz="2000" dirty="0"/>
              <a:t> механизма составляет </a:t>
            </a:r>
            <a:r>
              <a:rPr lang="ru-RU" sz="2000" dirty="0" err="1"/>
              <a:t>Ti</a:t>
            </a:r>
            <a:r>
              <a:rPr lang="ru-RU" sz="2000" dirty="0"/>
              <a:t> часов. Составить план организации работ,  обеспечивающий его выполнение с минимальными затратами. </a:t>
            </a:r>
            <a:r>
              <a:rPr lang="ru-RU" sz="2000" dirty="0" smtClean="0"/>
              <a:t>Какие </a:t>
            </a:r>
            <a:r>
              <a:rPr lang="ru-RU" sz="2000" dirty="0"/>
              <a:t>из моделей </a:t>
            </a:r>
            <a:r>
              <a:rPr lang="ru-RU" sz="2000" dirty="0" smtClean="0"/>
              <a:t>верны?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4870279"/>
                  </p:ext>
                </p:extLst>
              </p:nvPr>
            </p:nvGraphicFramePr>
            <p:xfrm>
              <a:off x="107503" y="2852936"/>
              <a:ext cx="8928994" cy="38884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34096"/>
                    <a:gridCol w="2570561"/>
                    <a:gridCol w="3024337"/>
                  </a:tblGrid>
                  <a:tr h="388843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∗</m:t>
                                        </m:r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𝒎𝒊𝒏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/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∗</m:t>
                                        </m:r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𝒎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𝒊𝒏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ru-RU" sz="1800" b="1" i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∗</m:t>
                                        </m:r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𝒎𝒊𝒏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4870279"/>
                  </p:ext>
                </p:extLst>
              </p:nvPr>
            </p:nvGraphicFramePr>
            <p:xfrm>
              <a:off x="107503" y="2852936"/>
              <a:ext cx="8928994" cy="38884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34096"/>
                    <a:gridCol w="2570561"/>
                    <a:gridCol w="3024337"/>
                  </a:tblGrid>
                  <a:tr h="388843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83" r="-167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30166" r="-1180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95363" r="-20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308304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11, </a:t>
            </a:r>
            <a:r>
              <a:rPr lang="ru-RU" dirty="0" smtClean="0"/>
              <a:t>вопрос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3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ru-RU" sz="2000" dirty="0" smtClean="0"/>
                  <a:t>Дана начальная симплекс-таблица прямой (исходной) задачи линейного программирования, в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0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-</a:t>
                </a:r>
                <a:r>
                  <a:rPr lang="ru-RU" sz="2000" dirty="0"/>
                  <a:t>основные переменные,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- </a:t>
                </a:r>
                <a:r>
                  <a:rPr lang="ru-RU" sz="2000" dirty="0"/>
                  <a:t>дополнительные</a:t>
                </a:r>
                <a:r>
                  <a:rPr lang="ru-RU" sz="2000" dirty="0" smtClean="0"/>
                  <a:t>, </a:t>
                </a:r>
                <a:r>
                  <a:rPr lang="en-US" sz="2000" dirty="0" smtClean="0"/>
                  <a:t>Z</a:t>
                </a:r>
                <a:r>
                  <a:rPr lang="ru-RU" sz="2000" dirty="0" smtClean="0"/>
                  <a:t> –целевая функция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742" t="-1796" b="-10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3" name="Rectangle 59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4" name="Rectangle 60"/>
          <p:cNvSpPr>
            <a:spLocks noChangeArrowheads="1"/>
          </p:cNvSpPr>
          <p:nvPr/>
        </p:nvSpPr>
        <p:spPr bwMode="auto">
          <a:xfrm>
            <a:off x="0" y="2028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52400" y="82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2" name="Rectangle 68"/>
          <p:cNvSpPr>
            <a:spLocks noChangeArrowheads="1"/>
          </p:cNvSpPr>
          <p:nvPr/>
        </p:nvSpPr>
        <p:spPr bwMode="auto">
          <a:xfrm>
            <a:off x="152400" y="2181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Rectangle 7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9" name="Rectangle 75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7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Таблица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8971089"/>
                  </p:ext>
                </p:extLst>
              </p:nvPr>
            </p:nvGraphicFramePr>
            <p:xfrm>
              <a:off x="467544" y="1449705"/>
              <a:ext cx="8064897" cy="2195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5830"/>
                    <a:gridCol w="845513"/>
                    <a:gridCol w="1300790"/>
                    <a:gridCol w="910553"/>
                    <a:gridCol w="910553"/>
                    <a:gridCol w="910553"/>
                    <a:gridCol w="829253"/>
                    <a:gridCol w="991852"/>
                  </a:tblGrid>
                  <a:tr h="92878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Итерация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Базис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Значение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1800" b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800" b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800" b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800" b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 smtClean="0">
                              <a:effectLst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 err="1" smtClean="0">
                              <a:effectLst/>
                            </a:rPr>
                            <a:t>Zmin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22177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1800" b="1" dirty="0" smtClean="0"/>
                        </a:p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𝐙</m:t>
                                </m:r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</a:t>
                          </a:r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</a:tr>
                  <a:tr h="42217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800" b="1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</a:t>
                          </a:r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</a:tr>
                  <a:tr h="42217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800" b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Таблица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8971089"/>
                  </p:ext>
                </p:extLst>
              </p:nvPr>
            </p:nvGraphicFramePr>
            <p:xfrm>
              <a:off x="467544" y="1449705"/>
              <a:ext cx="8064897" cy="2195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5830"/>
                    <a:gridCol w="845513"/>
                    <a:gridCol w="1300790"/>
                    <a:gridCol w="910553"/>
                    <a:gridCol w="910553"/>
                    <a:gridCol w="910553"/>
                    <a:gridCol w="829253"/>
                    <a:gridCol w="991852"/>
                  </a:tblGrid>
                  <a:tr h="92878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Итерация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Базис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Значение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84667" t="-658" r="-398000" b="-141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87919" t="-658" r="-300671" b="-141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87919" t="-658" r="-200671" b="-141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753676" t="-658" r="-119853" b="-141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 smtClean="0">
                              <a:effectLst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 err="1" smtClean="0">
                              <a:effectLst/>
                            </a:rPr>
                            <a:t>Zmin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22177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1800" b="1" dirty="0" smtClean="0"/>
                        </a:p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871" t="-218571" r="-690647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</a:t>
                          </a:r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</a:tr>
                  <a:tr h="42217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871" t="-323188" r="-690647" b="-1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</a:t>
                          </a:r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</a:tr>
                  <a:tr h="42217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871" t="-423188" r="-690647" b="-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251520" y="400506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Каким алгоритмом решать задачу ? (прямой, двойственный, 2-х этапный)</a:t>
            </a:r>
          </a:p>
          <a:p>
            <a:r>
              <a:rPr lang="ru-RU" dirty="0"/>
              <a:t>Есть ли решение у задачи?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08304" y="577013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11, </a:t>
            </a:r>
            <a:r>
              <a:rPr lang="ru-RU" dirty="0" smtClean="0"/>
              <a:t>вопрос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65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04" y="372963"/>
            <a:ext cx="90364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sz="2000" dirty="0"/>
              <a:t>Дана начальная симплекс-таблица прямой (</a:t>
            </a:r>
            <a:r>
              <a:rPr lang="ru-RU" sz="2000" dirty="0" smtClean="0"/>
              <a:t>исходной на </a:t>
            </a:r>
            <a:r>
              <a:rPr lang="en-US" sz="2000" dirty="0" smtClean="0"/>
              <a:t>min</a:t>
            </a:r>
            <a:r>
              <a:rPr lang="ru-RU" sz="2000" dirty="0" smtClean="0"/>
              <a:t>) </a:t>
            </a:r>
            <a:r>
              <a:rPr lang="ru-RU" sz="2000" dirty="0"/>
              <a:t>задачи линейного программирования, в которой х-основные переменные, </a:t>
            </a:r>
            <a:r>
              <a:rPr lang="en-US" sz="2000" dirty="0"/>
              <a:t>s</a:t>
            </a:r>
            <a:r>
              <a:rPr lang="ru-RU" sz="2000" dirty="0"/>
              <a:t>- дополнительные</a:t>
            </a:r>
            <a:r>
              <a:rPr lang="ru-RU" sz="2000" dirty="0" smtClean="0"/>
              <a:t>, </a:t>
            </a:r>
            <a:r>
              <a:rPr lang="en-US" sz="2000" dirty="0"/>
              <a:t>Q</a:t>
            </a:r>
            <a:r>
              <a:rPr lang="ru-RU" sz="2000" dirty="0"/>
              <a:t> </a:t>
            </a:r>
            <a:r>
              <a:rPr lang="ru-RU" sz="2000" dirty="0" smtClean="0"/>
              <a:t>–целевая функция</a:t>
            </a:r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0319398"/>
                  </p:ext>
                </p:extLst>
              </p:nvPr>
            </p:nvGraphicFramePr>
            <p:xfrm>
              <a:off x="755576" y="1510797"/>
              <a:ext cx="7704855" cy="235025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45188"/>
                    <a:gridCol w="979135"/>
                    <a:gridCol w="979135"/>
                    <a:gridCol w="967477"/>
                    <a:gridCol w="967477"/>
                    <a:gridCol w="967477"/>
                    <a:gridCol w="1798966"/>
                  </a:tblGrid>
                  <a:tr h="4700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БП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effectLst/>
                            </a:rPr>
                            <a:t>x</a:t>
                          </a:r>
                          <a:r>
                            <a:rPr lang="en-US" sz="2400" b="1" baseline="-25000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>
                              <a:effectLst/>
                            </a:rPr>
                            <a:t>x</a:t>
                          </a:r>
                          <a:r>
                            <a:rPr lang="en-US" sz="2400" b="1" baseline="-25000">
                              <a:effectLst/>
                            </a:rPr>
                            <a:t>2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Решение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-1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1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-4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1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</a:rPr>
                            <a:t>-</a:t>
                          </a:r>
                          <a:r>
                            <a:rPr lang="ru-RU" sz="2400" b="1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0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-5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-4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20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>
                              <a:effectLst/>
                            </a:rPr>
                            <a:t>Q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2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0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0319398"/>
                  </p:ext>
                </p:extLst>
              </p:nvPr>
            </p:nvGraphicFramePr>
            <p:xfrm>
              <a:off x="755576" y="1510797"/>
              <a:ext cx="7704855" cy="235025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45188"/>
                    <a:gridCol w="979135"/>
                    <a:gridCol w="979135"/>
                    <a:gridCol w="967477"/>
                    <a:gridCol w="967477"/>
                    <a:gridCol w="967477"/>
                    <a:gridCol w="1798966"/>
                  </a:tblGrid>
                  <a:tr h="4700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БП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effectLst/>
                            </a:rPr>
                            <a:t>x</a:t>
                          </a:r>
                          <a:r>
                            <a:rPr lang="en-US" sz="2400" b="1" baseline="-25000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>
                              <a:effectLst/>
                            </a:rPr>
                            <a:t>x</a:t>
                          </a:r>
                          <a:r>
                            <a:rPr lang="en-US" sz="2400" b="1" baseline="-25000">
                              <a:effectLst/>
                            </a:rPr>
                            <a:t>2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12658" t="-9091" r="-387975" b="-429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10063" t="-9091" r="-285535" b="-429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10063" t="-9091" r="-185535" b="-429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Решение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85" t="-109091" r="-639181" b="-329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-1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1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-4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85" t="-209091" r="-639181" b="-229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1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</a:rPr>
                            <a:t>-</a:t>
                          </a:r>
                          <a:r>
                            <a:rPr lang="ru-RU" sz="2400" b="1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0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85" t="-309091" r="-639181" b="-129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-5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-4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20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>
                              <a:effectLst/>
                            </a:rPr>
                            <a:t>Q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2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0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23528" y="4221088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Запишите постановку двойственной ЗЛП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52400" y="82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Rectangle 7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7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11, </a:t>
            </a:r>
            <a:r>
              <a:rPr lang="ru-RU" dirty="0" smtClean="0"/>
              <a:t>вопрос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83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Составить уравнения </a:t>
            </a:r>
            <a:r>
              <a:rPr lang="ru-RU" i="1" dirty="0" smtClean="0">
                <a:effectLst/>
              </a:rPr>
              <a:t> Беллмана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3460" y="3068960"/>
                <a:ext cx="4536504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𝒁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ru-RU" sz="2400" b="1" i="1" smtClean="0">
                        <a:latin typeface="Cambria Math"/>
                      </a:rPr>
                      <m:t>𝟒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ru-RU" sz="2400" b="1" dirty="0" smtClean="0"/>
                  <a:t>1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sz="2400" b="1" i="1" smtClean="0">
                        <a:latin typeface="Cambria Math"/>
                      </a:rPr>
                      <m:t>⇒</m:t>
                    </m:r>
                    <m:r>
                      <a:rPr lang="en-US" sz="2400" b="1" i="1" smtClean="0">
                        <a:latin typeface="Cambria Math"/>
                      </a:rPr>
                      <m:t>𝒎𝒂𝒙</m:t>
                    </m:r>
                  </m:oMath>
                </a14:m>
                <a:endParaRPr lang="en-US" sz="2400" b="1" dirty="0" smtClean="0"/>
              </a:p>
              <a:p>
                <a:endParaRPr lang="en-US" sz="2400" b="1" dirty="0" smtClean="0"/>
              </a:p>
              <a:p>
                <a:r>
                  <a:rPr lang="en-US" sz="2400" b="1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deg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rad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rad>
                      <m:ra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deg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ru-RU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rad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𝟖</m:t>
                    </m:r>
                  </m:oMath>
                </a14:m>
                <a:endParaRPr lang="en-US" sz="2400" b="1" i="1" dirty="0" smtClean="0">
                  <a:latin typeface="Cambria Math"/>
                  <a:ea typeface="Cambria Math"/>
                </a:endParaRPr>
              </a:p>
              <a:p>
                <a:endParaRPr lang="en-US" sz="2400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60" y="3068960"/>
                <a:ext cx="4536504" cy="1969770"/>
              </a:xfrm>
              <a:prstGeom prst="rect">
                <a:avLst/>
              </a:prstGeom>
              <a:blipFill rotWithShape="1">
                <a:blip r:embed="rId2"/>
                <a:stretch>
                  <a:fillRect l="-2151" t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1560" y="177281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Эффективность состояния системы на </a:t>
            </a:r>
            <a:r>
              <a:rPr lang="ru-RU" sz="2400" dirty="0" smtClean="0"/>
              <a:t>втором </a:t>
            </a:r>
            <a:r>
              <a:rPr lang="ru-RU" sz="2400" dirty="0" smtClean="0"/>
              <a:t>этапе определяется ….(продолжить)…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92280" y="614204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11, </a:t>
            </a:r>
            <a:r>
              <a:rPr lang="ru-RU" dirty="0" smtClean="0"/>
              <a:t>вопрос </a:t>
            </a:r>
            <a:r>
              <a:rPr lang="en-US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6863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Сетевое планирование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11560" y="1772816"/>
                <a:ext cx="8064896" cy="494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Укажите значения параметров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ru-RU" sz="2400" b="1" i="1">
                            <a:latin typeface="Cambria Math"/>
                          </a:rPr>
                          <m:t>р</m:t>
                        </m:r>
                        <m:r>
                          <a:rPr lang="ru-RU" sz="2400" b="1" i="1" smtClean="0">
                            <a:latin typeface="Cambria Math"/>
                          </a:rPr>
                          <m:t>н</m:t>
                        </m:r>
                      </m:sub>
                    </m:sSub>
                    <m:r>
                      <a:rPr lang="ru-RU" sz="2400" b="1" i="1">
                        <a:latin typeface="Cambria Math"/>
                      </a:rPr>
                      <m:t>(</m:t>
                    </m:r>
                    <m:r>
                      <a:rPr lang="ru-RU" sz="2400" b="1" i="1">
                        <a:latin typeface="Cambria Math"/>
                      </a:rPr>
                      <m:t>𝟐</m:t>
                    </m:r>
                    <m:r>
                      <a:rPr lang="ru-RU" sz="2400" b="1" i="1">
                        <a:latin typeface="Cambria Math"/>
                      </a:rPr>
                      <m:t>,</m:t>
                    </m:r>
                    <m:r>
                      <a:rPr lang="ru-RU" sz="2400" b="1" i="1">
                        <a:latin typeface="Cambria Math"/>
                      </a:rPr>
                      <m:t>𝟒</m:t>
                    </m:r>
                    <m:r>
                      <a:rPr lang="ru-RU" sz="2400" b="1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b="1" dirty="0" smtClean="0"/>
                  <a:t> </a:t>
                </a:r>
                <a:r>
                  <a:rPr lang="ru-RU" sz="2400" dirty="0" smtClean="0"/>
                  <a:t>и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ru-RU" sz="2400" b="1" i="1" smtClean="0">
                            <a:latin typeface="Cambria Math"/>
                          </a:rPr>
                          <m:t>р</m:t>
                        </m:r>
                        <m:r>
                          <a:rPr lang="ru-RU" sz="2400" b="1" i="1" smtClean="0">
                            <a:latin typeface="Cambria Math"/>
                          </a:rPr>
                          <m:t>о</m:t>
                        </m:r>
                      </m:sub>
                    </m:sSub>
                    <m:r>
                      <a:rPr lang="ru-RU" sz="2400" b="1" i="1" smtClean="0">
                        <a:latin typeface="Cambria Math"/>
                      </a:rPr>
                      <m:t>(</m:t>
                    </m:r>
                    <m:r>
                      <a:rPr lang="ru-RU" sz="2400" b="1" i="1" smtClean="0">
                        <a:latin typeface="Cambria Math"/>
                      </a:rPr>
                      <m:t>𝟐</m:t>
                    </m:r>
                    <m:r>
                      <a:rPr lang="ru-RU" sz="2400" b="1" i="1" smtClean="0">
                        <a:latin typeface="Cambria Math"/>
                      </a:rPr>
                      <m:t>,</m:t>
                    </m:r>
                    <m:r>
                      <a:rPr lang="ru-RU" sz="2400" b="1" i="1" smtClean="0">
                        <a:latin typeface="Cambria Math"/>
                      </a:rPr>
                      <m:t>𝟒</m:t>
                    </m:r>
                    <m:r>
                      <a:rPr lang="ru-RU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ru-RU" sz="24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8064896" cy="494815"/>
              </a:xfrm>
              <a:prstGeom prst="rect">
                <a:avLst/>
              </a:prstGeom>
              <a:blipFill rotWithShape="1">
                <a:blip r:embed="rId2"/>
                <a:stretch>
                  <a:fillRect l="-1134" t="-9877" b="-20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62171"/>
              </p:ext>
            </p:extLst>
          </p:nvPr>
        </p:nvGraphicFramePr>
        <p:xfrm>
          <a:off x="1331640" y="3068960"/>
          <a:ext cx="5080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928216"/>
                <a:gridCol w="1103784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04424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11, </a:t>
            </a:r>
            <a:r>
              <a:rPr lang="ru-RU" dirty="0" smtClean="0"/>
              <a:t>вопрос </a:t>
            </a:r>
            <a:r>
              <a:rPr lang="en-US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3383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7240794"/>
                  </p:ext>
                </p:extLst>
              </p:nvPr>
            </p:nvGraphicFramePr>
            <p:xfrm>
              <a:off x="235643" y="1916832"/>
              <a:ext cx="8728844" cy="187221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297235"/>
                    <a:gridCol w="2297235"/>
                    <a:gridCol w="2067187"/>
                    <a:gridCol w="2067187"/>
                  </a:tblGrid>
                  <a:tr h="374442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Абитуриенты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Дисциплина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74442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Математика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Физика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Литература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3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5652134"/>
                  </p:ext>
                </p:extLst>
              </p:nvPr>
            </p:nvGraphicFramePr>
            <p:xfrm>
              <a:off x="235643" y="1916832"/>
              <a:ext cx="8728844" cy="187221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297235"/>
                    <a:gridCol w="2297235"/>
                    <a:gridCol w="2067187"/>
                    <a:gridCol w="2067187"/>
                  </a:tblGrid>
                  <a:tr h="374442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Абитуриенты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Дисциплина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74442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Математика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Физика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Литература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" t="-204839" r="-279841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" t="-309836" r="-279841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" t="-403226" r="-279841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3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235643" y="18864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Пусть </a:t>
            </a:r>
            <a:r>
              <a:rPr lang="ru-RU" sz="2400" i="1" dirty="0"/>
              <a:t>Х</a:t>
            </a:r>
            <a:r>
              <a:rPr lang="ru-RU" sz="2400" dirty="0"/>
              <a:t> представляет собой множество абитуриентов, принимающих участие в конкурсных экзаменах при поступлении в технический </a:t>
            </a:r>
            <a:r>
              <a:rPr lang="ru-RU" sz="2400" dirty="0" smtClean="0"/>
              <a:t>вуз, </a:t>
            </a:r>
            <a:r>
              <a:rPr lang="ru-RU" altLang="ru-RU" sz="2400" dirty="0" smtClean="0">
                <a:ea typeface="Times New Roman" pitchFamily="18" charset="0"/>
              </a:rPr>
              <a:t>оценки которых по </a:t>
            </a:r>
            <a:r>
              <a:rPr lang="ru-RU" altLang="ru-RU" sz="2400" dirty="0">
                <a:ea typeface="Times New Roman" pitchFamily="18" charset="0"/>
              </a:rPr>
              <a:t>трем дисциплинам в пятибалльной </a:t>
            </a:r>
            <a:r>
              <a:rPr lang="ru-RU" altLang="ru-RU" sz="2400" dirty="0" smtClean="0">
                <a:ea typeface="Times New Roman" pitchFamily="18" charset="0"/>
              </a:rPr>
              <a:t>шкале приведены в таблице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64777" y="4005064"/>
                <a:ext cx="853981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Пусть веса критериев  (дисциплин)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𝟓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𝟑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𝟐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ru-RU" sz="2400" dirty="0"/>
              </a:p>
              <a:p>
                <a:pPr>
                  <a:spcAft>
                    <a:spcPts val="0"/>
                  </a:spcAft>
                  <a:tabLst>
                    <a:tab pos="450215" algn="l"/>
                  </a:tabLst>
                </a:pPr>
                <a:endParaRPr lang="en-US" sz="2400" dirty="0" smtClean="0"/>
              </a:p>
              <a:p>
                <a:pPr>
                  <a:spcAft>
                    <a:spcPts val="0"/>
                  </a:spcAft>
                  <a:tabLst>
                    <a:tab pos="450215" algn="l"/>
                  </a:tabLst>
                </a:pPr>
                <a:r>
                  <a:rPr lang="ru-RU" sz="2400" dirty="0" smtClean="0"/>
                  <a:t>По методу ЭЛЕКТРА определит</a:t>
                </a:r>
                <a:r>
                  <a:rPr lang="ru-RU" sz="2400" dirty="0"/>
                  <a:t>е</a:t>
                </a:r>
                <a:r>
                  <a:rPr lang="ru-RU" sz="2400" dirty="0" smtClean="0"/>
                  <a:t>  индекс согласия превосходства (доминирования)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ru-RU" sz="2400" b="1" dirty="0" smtClean="0"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ru-RU" sz="2400" dirty="0" smtClean="0"/>
                  <a:t> над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effectLst/>
                        <a:latin typeface="Cambria Math"/>
                        <a:ea typeface="Times New Roman"/>
                      </a:rPr>
                      <m:t>𝒙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77" y="4005064"/>
                <a:ext cx="8539817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1071" t="-2724" b="-81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11</a:t>
            </a:r>
            <a:r>
              <a:rPr lang="ru-RU" dirty="0" smtClean="0"/>
              <a:t>, </a:t>
            </a:r>
            <a:r>
              <a:rPr lang="ru-RU" dirty="0" smtClean="0"/>
              <a:t>вопрос </a:t>
            </a:r>
            <a:r>
              <a:rPr lang="en-US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0151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15766"/>
                  </p:ext>
                </p:extLst>
              </p:nvPr>
            </p:nvGraphicFramePr>
            <p:xfrm>
              <a:off x="1259632" y="2564904"/>
              <a:ext cx="5472608" cy="25922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55483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b="1" dirty="0" smtClean="0"/>
                            <a:t>Альтернативы </a:t>
                          </a:r>
                          <a:r>
                            <a:rPr lang="en-US" sz="2000" b="1" dirty="0" smtClean="0"/>
                            <a:t>X</a:t>
                          </a:r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2000" b="1" dirty="0" smtClean="0"/>
                            <a:t>Ситуации</a:t>
                          </a:r>
                          <a:r>
                            <a:rPr lang="en-US" sz="2000" b="1" dirty="0" smtClean="0"/>
                            <a:t> E</a:t>
                          </a:r>
                          <a:endParaRPr lang="ru-RU" sz="2000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5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4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2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2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4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5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4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5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2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𝐏</m:t>
                                </m:r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0,3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>
                              <a:effectLst/>
                            </a:rPr>
                            <a:t>0,3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0,3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0,1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15766"/>
                  </p:ext>
                </p:extLst>
              </p:nvPr>
            </p:nvGraphicFramePr>
            <p:xfrm>
              <a:off x="1259632" y="2564904"/>
              <a:ext cx="5472608" cy="25922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55483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b="1" dirty="0" smtClean="0"/>
                            <a:t>Альтернативы </a:t>
                          </a:r>
                          <a:r>
                            <a:rPr lang="en-US" sz="2000" b="1" dirty="0" smtClean="0"/>
                            <a:t>X</a:t>
                          </a:r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2000" b="1" dirty="0" smtClean="0"/>
                            <a:t>Ситуации</a:t>
                          </a:r>
                          <a:r>
                            <a:rPr lang="en-US" sz="2000" b="1" dirty="0" smtClean="0"/>
                            <a:t> E</a:t>
                          </a:r>
                          <a:endParaRPr lang="ru-RU" sz="2000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7742" t="-107042" r="-272258" b="-419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72656" t="-107042" r="-229688" b="-419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2857" t="-107042" r="-90909" b="-419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46043" t="-107042" r="-719" b="-419718"/>
                          </a:stretch>
                        </a:blip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2" t="-207042" r="-179751" b="-319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5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4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2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2" t="-311429" r="-179751" b="-22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2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4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5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2" t="-405634" r="-179751" b="-121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4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5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2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2" t="-505634" r="-179751" b="-21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0,3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>
                              <a:effectLst/>
                            </a:rPr>
                            <a:t>0,3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0,3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0,1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07504" y="69269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Задана матрица </a:t>
            </a:r>
            <a:r>
              <a:rPr lang="en-US" sz="2400" dirty="0" smtClean="0"/>
              <a:t>Y  </a:t>
            </a:r>
            <a:r>
              <a:rPr lang="ru-RU" sz="2400" dirty="0" smtClean="0"/>
              <a:t>исходов в терминах затрат .По критерию максимума уверенности в получении заданного результата выберите альтернативу при пороге </a:t>
            </a:r>
            <a:r>
              <a:rPr lang="ru-RU" sz="2400" dirty="0" smtClean="0">
                <a:latin typeface="Cambria Math"/>
                <a:ea typeface="Cambria Math"/>
              </a:rPr>
              <a:t>𝛼</a:t>
            </a:r>
            <a:r>
              <a:rPr lang="ru-RU" sz="2400" dirty="0" smtClean="0">
                <a:latin typeface="Cambria Math"/>
                <a:ea typeface="Cambria Math"/>
              </a:rPr>
              <a:t>≤</a:t>
            </a:r>
            <a:r>
              <a:rPr lang="en-US" sz="2400" dirty="0">
                <a:latin typeface="Cambria Math"/>
                <a:ea typeface="Cambria Math"/>
              </a:rPr>
              <a:t>4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164288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11</a:t>
            </a:r>
            <a:r>
              <a:rPr lang="ru-RU" dirty="0" smtClean="0"/>
              <a:t>, </a:t>
            </a:r>
            <a:r>
              <a:rPr lang="ru-RU" dirty="0" smtClean="0"/>
              <a:t>вопрос </a:t>
            </a:r>
            <a:r>
              <a:rPr lang="en-US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3796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41755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Из трёх претендентов на выборную должность по трём критериям необходимо выбрать достойного кандидата (молодого, опытного, обаятельного ). Оценка претендентов через функцию принадлежности приведена в таблице. Кому дать предпочтение?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764"/>
              </p:ext>
            </p:extLst>
          </p:nvPr>
        </p:nvGraphicFramePr>
        <p:xfrm>
          <a:off x="683568" y="2492896"/>
          <a:ext cx="7776864" cy="2304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82200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Фамилия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Молодой человек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Опыт работы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Обаятельность   </a:t>
                      </a:r>
                      <a:endParaRPr lang="ru-RU" sz="2000" b="1" dirty="0"/>
                    </a:p>
                  </a:txBody>
                  <a:tcPr/>
                </a:tc>
              </a:tr>
              <a:tr h="464609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Иванов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0,</a:t>
                      </a:r>
                      <a:r>
                        <a:rPr lang="en-US" sz="2000" b="1" dirty="0" smtClean="0"/>
                        <a:t>6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0,</a:t>
                      </a:r>
                      <a:r>
                        <a:rPr lang="en-US" sz="2000" b="1" dirty="0" smtClean="0"/>
                        <a:t>5</a:t>
                      </a:r>
                      <a:r>
                        <a:rPr lang="ru-RU" sz="2000" b="1" dirty="0" smtClean="0"/>
                        <a:t> 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/>
                        <a:t>0,5</a:t>
                      </a:r>
                    </a:p>
                  </a:txBody>
                  <a:tcPr/>
                </a:tc>
              </a:tr>
              <a:tr h="464609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Петров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0,7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0,</a:t>
                      </a:r>
                      <a:r>
                        <a:rPr lang="en-US" sz="2000" b="1" dirty="0" smtClean="0"/>
                        <a:t>7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/>
                        <a:t>0,4</a:t>
                      </a:r>
                    </a:p>
                  </a:txBody>
                  <a:tcPr/>
                </a:tc>
              </a:tr>
              <a:tr h="553037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Сидоров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0,</a:t>
                      </a:r>
                      <a:r>
                        <a:rPr lang="en-US" sz="2000" b="1" dirty="0" smtClean="0"/>
                        <a:t>4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0,</a:t>
                      </a:r>
                      <a:r>
                        <a:rPr lang="en-US" sz="2000" b="1" dirty="0" smtClean="0"/>
                        <a:t>9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/>
                        <a:t>0,</a:t>
                      </a:r>
                      <a:r>
                        <a:rPr lang="en-US" sz="2000" b="1" dirty="0" smtClean="0"/>
                        <a:t>8</a:t>
                      </a:r>
                      <a:endParaRPr lang="ru-RU" sz="20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92280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11</a:t>
            </a:r>
            <a:r>
              <a:rPr lang="ru-RU" dirty="0" smtClean="0"/>
              <a:t>, </a:t>
            </a:r>
            <a:r>
              <a:rPr lang="ru-RU" dirty="0" smtClean="0"/>
              <a:t>вопрос </a:t>
            </a:r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360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ФДО2016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ТемаФДО2016</Template>
  <TotalTime>2231</TotalTime>
  <Words>790</Words>
  <Application>Microsoft Office PowerPoint</Application>
  <PresentationFormat>Экран (4:3)</PresentationFormat>
  <Paragraphs>227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ТемаФДО2016</vt:lpstr>
      <vt:lpstr>Презентация PowerPoint</vt:lpstr>
      <vt:lpstr>Презентация PowerPoint</vt:lpstr>
      <vt:lpstr>Презентация PowerPoint</vt:lpstr>
      <vt:lpstr>Презентация PowerPoint</vt:lpstr>
      <vt:lpstr>Составить уравнения  Беллмана</vt:lpstr>
      <vt:lpstr>Сетевое планирование</vt:lpstr>
      <vt:lpstr>Презентация PowerPoint</vt:lpstr>
      <vt:lpstr>Презентация PowerPoint</vt:lpstr>
      <vt:lpstr>Презентация PowerPoint</vt:lpstr>
      <vt:lpstr>Метод анализа иерархий.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kia</dc:creator>
  <cp:lastModifiedBy>Leonid</cp:lastModifiedBy>
  <cp:revision>217</cp:revision>
  <dcterms:created xsi:type="dcterms:W3CDTF">2017-01-25T04:02:20Z</dcterms:created>
  <dcterms:modified xsi:type="dcterms:W3CDTF">2021-01-25T10:15:07Z</dcterms:modified>
</cp:coreProperties>
</file>