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3" r:id="rId2"/>
    <p:sldId id="409" r:id="rId3"/>
    <p:sldId id="404" r:id="rId4"/>
    <p:sldId id="386" r:id="rId5"/>
    <p:sldId id="410" r:id="rId6"/>
    <p:sldId id="400" r:id="rId7"/>
    <p:sldId id="405" r:id="rId8"/>
    <p:sldId id="406" r:id="rId9"/>
    <p:sldId id="408" r:id="rId10"/>
    <p:sldId id="40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5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54721" y="620688"/>
            <a:ext cx="828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</a:t>
            </a:r>
            <a:r>
              <a:rPr lang="ru-RU" sz="2000" dirty="0" smtClean="0"/>
              <a:t>будут записаны ограничения </a:t>
            </a:r>
            <a:r>
              <a:rPr lang="ru-RU" sz="2000" dirty="0"/>
              <a:t>(1) и </a:t>
            </a:r>
            <a:r>
              <a:rPr lang="ru-RU" sz="2000" dirty="0" smtClean="0"/>
              <a:t>(2)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398359" y="2251763"/>
            <a:ext cx="8901" cy="3372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38767" y="5655731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767" y="5655731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0755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17471" y="1882431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71" y="1882431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0755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311347" y="3429932"/>
            <a:ext cx="5017245" cy="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11347" y="2708920"/>
            <a:ext cx="500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11347" y="4869160"/>
            <a:ext cx="5008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1347" y="4149080"/>
            <a:ext cx="5008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043760" y="2576988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37118" y="2599823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056833" y="486911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056834" y="379827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056835" y="307736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2056836" y="23395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2227594" y="2563627"/>
            <a:ext cx="3230842" cy="3207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 flipH="1" flipV="1">
            <a:off x="2915027" y="3547986"/>
            <a:ext cx="355366" cy="50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>
            <a:off x="4155434" y="3902344"/>
            <a:ext cx="381684" cy="373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414279" y="5741640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H="1">
            <a:off x="-113590" y="2811948"/>
            <a:ext cx="5814120" cy="29938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09" name="TextBox 43008"/>
          <p:cNvSpPr txBox="1"/>
          <p:nvPr/>
        </p:nvSpPr>
        <p:spPr>
          <a:xfrm>
            <a:off x="3141505" y="32620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(1)</a:t>
            </a:r>
            <a:endParaRPr lang="ru-RU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608512" y="38699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(2)</a:t>
            </a:r>
            <a:endParaRPr lang="ru-RU" b="1" dirty="0"/>
          </a:p>
        </p:txBody>
      </p:sp>
      <p:sp>
        <p:nvSpPr>
          <p:cNvPr id="43012" name="TextBox 43011"/>
          <p:cNvSpPr txBox="1"/>
          <p:nvPr/>
        </p:nvSpPr>
        <p:spPr>
          <a:xfrm>
            <a:off x="7092280" y="55172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12, </a:t>
            </a:r>
            <a:r>
              <a:rPr lang="ru-RU" dirty="0" smtClean="0"/>
              <a:t>вопрос 1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344984" y="27173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1839" y="5751564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9566" y="5741640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1788120" y="2599823"/>
            <a:ext cx="0" cy="3278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256" y="260648"/>
            <a:ext cx="8229600" cy="1143000"/>
          </a:xfrm>
        </p:spPr>
        <p:txBody>
          <a:bodyPr/>
          <a:lstStyle/>
          <a:p>
            <a:r>
              <a:rPr lang="ru-RU" sz="4000" dirty="0"/>
              <a:t>Метод анализа </a:t>
            </a:r>
            <a:r>
              <a:rPr lang="ru-RU" sz="4000" dirty="0" smtClean="0"/>
              <a:t>иерархий. 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130270"/>
                  </p:ext>
                </p:extLst>
              </p:nvPr>
            </p:nvGraphicFramePr>
            <p:xfrm>
              <a:off x="683568" y="2492896"/>
              <a:ext cx="8064896" cy="311297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Критерии</a:t>
                          </a: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</a:t>
                          </a:r>
                          <a:r>
                            <a:rPr lang="en-US" sz="1600" b="1" dirty="0" smtClean="0">
                              <a:effectLst/>
                            </a:rPr>
                            <a:t>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973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=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130270"/>
                  </p:ext>
                </p:extLst>
              </p:nvPr>
            </p:nvGraphicFramePr>
            <p:xfrm>
              <a:off x="683568" y="2492896"/>
              <a:ext cx="8064896" cy="311297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Критерии</a:t>
                          </a: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00000" t="-676" r="-423497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4852" t="-676" r="-358580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64467" t="-676" r="-207614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175294" r="-261749" b="-32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</a:t>
                          </a:r>
                          <a:r>
                            <a:rPr lang="en-US" sz="1600" b="1" dirty="0" smtClean="0">
                              <a:effectLst/>
                            </a:rPr>
                            <a:t>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3556" t="-175294" r="-418" b="-327059"/>
                          </a:stretch>
                        </a:blipFill>
                      </a:tcPr>
                    </a:tc>
                  </a:tr>
                  <a:tr h="5973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38776" r="-261749" b="-18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3556" t="-238776" r="-418" b="-183673"/>
                          </a:stretch>
                        </a:blipFill>
                      </a:tcPr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8889" r="-2617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3556" t="-368889" r="-418" b="-100000"/>
                          </a:stretch>
                        </a:blipFill>
                      </a:tcPr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95536" y="141277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Продолжите таблицу и найдите линейный порядок</a:t>
            </a:r>
            <a:r>
              <a:rPr lang="ru-RU" sz="2000" dirty="0" smtClean="0"/>
              <a:t> критериев </a:t>
            </a:r>
            <a:r>
              <a:rPr lang="ru-RU" sz="2000" dirty="0" smtClean="0"/>
              <a:t>по важности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21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145072"/>
                <a:ext cx="9036496" cy="2641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/>
                  <a:t>На фабрике эксплуатируются два типа ткацких станков, которые могут выпускать три вида тканей. Известны следующие данные о производственном процессе: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 - производительности станков по каждому виду ткани, м/ч;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sz="2000" dirty="0"/>
                  <a:t> - себестоимость производства тканей, руб./м; фонды рабочего времени станков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000" dirty="0"/>
                  <a:t> ч; планируемый объем выпуска тканей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000" dirty="0"/>
                  <a:t> м.</a:t>
                </a:r>
              </a:p>
              <a:p>
                <a:r>
                  <a:rPr lang="ru-RU" sz="2000" dirty="0"/>
                  <a:t>Требуется распределить выпуск ткани по станкам с целью минимизации общей себестоимости производства ткани. Какая из моделей верна?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45072"/>
                <a:ext cx="9036496" cy="2641685"/>
              </a:xfrm>
              <a:prstGeom prst="rect">
                <a:avLst/>
              </a:prstGeom>
              <a:blipFill rotWithShape="1">
                <a:blip r:embed="rId2"/>
                <a:stretch>
                  <a:fillRect l="-742" t="-462" r="-945" b="-39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192761"/>
                  </p:ext>
                </p:extLst>
              </p:nvPr>
            </p:nvGraphicFramePr>
            <p:xfrm>
              <a:off x="107504" y="2376695"/>
              <a:ext cx="8928993" cy="38349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76020"/>
                    <a:gridCol w="2976020"/>
                    <a:gridCol w="2976953"/>
                  </a:tblGrid>
                  <a:tr h="383497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1.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ru-RU" sz="1800" b="1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  <m:r>
                                          <a:rPr lang="ru-RU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𝒎𝒊𝒏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ru-RU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𝒊𝒋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≥ 0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3.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643212"/>
                  </p:ext>
                </p:extLst>
              </p:nvPr>
            </p:nvGraphicFramePr>
            <p:xfrm>
              <a:off x="107504" y="2376695"/>
              <a:ext cx="8928993" cy="38349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976020"/>
                    <a:gridCol w="2976020"/>
                    <a:gridCol w="2976953"/>
                  </a:tblGrid>
                  <a:tr h="38349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5" t="-159" r="-200205" b="-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205" t="-159" r="-100205" b="-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200205" t="-159" r="-205" b="-7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762521" y="621166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12, </a:t>
            </a:r>
            <a:r>
              <a:rPr lang="ru-RU" dirty="0" smtClean="0"/>
              <a:t>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59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начальная симплекс-таблица прямой (исходной) задачи линейного программирования,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 </a:t>
                </a:r>
                <a:r>
                  <a:rPr lang="ru-RU" sz="2000" dirty="0"/>
                  <a:t>дополнительные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" name="Rectangle 68"/>
          <p:cNvSpPr>
            <a:spLocks noChangeArrowheads="1"/>
          </p:cNvSpPr>
          <p:nvPr/>
        </p:nvSpPr>
        <p:spPr bwMode="auto">
          <a:xfrm>
            <a:off x="152400" y="218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1371099"/>
                  </p:ext>
                </p:extLst>
              </p:nvPr>
            </p:nvGraphicFramePr>
            <p:xfrm>
              <a:off x="467544" y="1449705"/>
              <a:ext cx="8064897" cy="2195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5830"/>
                    <a:gridCol w="845513"/>
                    <a:gridCol w="1300790"/>
                    <a:gridCol w="910553"/>
                    <a:gridCol w="910553"/>
                    <a:gridCol w="910553"/>
                    <a:gridCol w="829253"/>
                    <a:gridCol w="991852"/>
                  </a:tblGrid>
                  <a:tr h="92878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Итерация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Базис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Значение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</a:rPr>
                            <a:t>Zmax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217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800" b="1" dirty="0" smtClean="0"/>
                        </a:p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𝐙</m:t>
                                </m:r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1371099"/>
                  </p:ext>
                </p:extLst>
              </p:nvPr>
            </p:nvGraphicFramePr>
            <p:xfrm>
              <a:off x="467544" y="1449705"/>
              <a:ext cx="8064897" cy="2195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5830"/>
                    <a:gridCol w="845513"/>
                    <a:gridCol w="1300790"/>
                    <a:gridCol w="910553"/>
                    <a:gridCol w="910553"/>
                    <a:gridCol w="910553"/>
                    <a:gridCol w="829253"/>
                    <a:gridCol w="991852"/>
                  </a:tblGrid>
                  <a:tr h="92878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Итерация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Базис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Значение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84667" t="-658" r="-398000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87919" t="-658" r="-300671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87919" t="-658" r="-200671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753676" t="-658" r="-119853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</a:rPr>
                            <a:t>Zmax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217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800" b="1" dirty="0" smtClean="0"/>
                        </a:p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218571" r="-69064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323188" r="-690647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423188" r="-690647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251520" y="400506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Каким алгоритмом решать задачу ? (прямой, двойственный, 2-х этапный)</a:t>
            </a:r>
          </a:p>
          <a:p>
            <a:r>
              <a:rPr lang="ru-RU" dirty="0"/>
              <a:t>Есть ли решение у задачи?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8304" y="577013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 smtClean="0"/>
              <a:t>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65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372963"/>
            <a:ext cx="90364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Дана начальная симплекс-таблица прямой (</a:t>
            </a:r>
            <a:r>
              <a:rPr lang="ru-RU" sz="2000" dirty="0" smtClean="0"/>
              <a:t>исходной на </a:t>
            </a:r>
            <a:r>
              <a:rPr lang="en-US" sz="2000" dirty="0" smtClean="0"/>
              <a:t>min</a:t>
            </a:r>
            <a:r>
              <a:rPr lang="ru-RU" sz="2000" dirty="0" smtClean="0"/>
              <a:t>) </a:t>
            </a:r>
            <a:r>
              <a:rPr lang="ru-RU" sz="2000" dirty="0"/>
              <a:t>задачи линейного программирования, в которой х-основные переменные, </a:t>
            </a:r>
            <a:r>
              <a:rPr lang="en-US" sz="2000" dirty="0"/>
              <a:t>s</a:t>
            </a:r>
            <a:r>
              <a:rPr lang="ru-RU" sz="2000" dirty="0"/>
              <a:t>- дополнительные</a:t>
            </a:r>
            <a:r>
              <a:rPr lang="ru-RU" sz="2000" dirty="0" smtClean="0"/>
              <a:t>, </a:t>
            </a:r>
            <a:r>
              <a:rPr lang="en-US" sz="2000" dirty="0"/>
              <a:t>Q</a:t>
            </a:r>
            <a:r>
              <a:rPr lang="ru-RU" sz="2000" dirty="0"/>
              <a:t> </a:t>
            </a:r>
            <a:r>
              <a:rPr lang="ru-RU" sz="2000" dirty="0" smtClean="0"/>
              <a:t>–целевая функция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319398"/>
                  </p:ext>
                </p:extLst>
              </p:nvPr>
            </p:nvGraphicFramePr>
            <p:xfrm>
              <a:off x="755576" y="1510797"/>
              <a:ext cx="7704855" cy="23502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45188"/>
                    <a:gridCol w="979135"/>
                    <a:gridCol w="979135"/>
                    <a:gridCol w="967477"/>
                    <a:gridCol w="967477"/>
                    <a:gridCol w="967477"/>
                    <a:gridCol w="1798966"/>
                  </a:tblGrid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БП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</a:rPr>
                            <a:t>x</a:t>
                          </a:r>
                          <a:r>
                            <a:rPr lang="en-US" sz="2400" b="1" baseline="-25000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x</a:t>
                          </a:r>
                          <a:r>
                            <a:rPr lang="en-US" sz="2400" b="1" baseline="-25000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Решение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</a:rPr>
                            <a:t>-</a:t>
                          </a: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20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Q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319398"/>
                  </p:ext>
                </p:extLst>
              </p:nvPr>
            </p:nvGraphicFramePr>
            <p:xfrm>
              <a:off x="755576" y="1510797"/>
              <a:ext cx="7704855" cy="23502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45188"/>
                    <a:gridCol w="979135"/>
                    <a:gridCol w="979135"/>
                    <a:gridCol w="967477"/>
                    <a:gridCol w="967477"/>
                    <a:gridCol w="967477"/>
                    <a:gridCol w="1798966"/>
                  </a:tblGrid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БП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</a:rPr>
                            <a:t>x</a:t>
                          </a:r>
                          <a:r>
                            <a:rPr lang="en-US" sz="2400" b="1" baseline="-25000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x</a:t>
                          </a:r>
                          <a:r>
                            <a:rPr lang="en-US" sz="2400" b="1" baseline="-25000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12658" t="-9091" r="-387975" b="-4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10063" t="-9091" r="-285535" b="-4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10063" t="-9091" r="-185535" b="-4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Решение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" t="-109091" r="-639181" b="-3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" t="-209091" r="-639181" b="-2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</a:rPr>
                            <a:t>-</a:t>
                          </a: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" t="-309091" r="-639181" b="-1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20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Q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23528" y="422108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Запишите постановку двойственной ЗЛП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 smtClean="0"/>
              <a:t>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8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5157192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Решить задачу методом потенциалов</a:t>
            </a:r>
            <a:endParaRPr lang="ru-RU" sz="20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512" y="872424"/>
            <a:ext cx="8496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Дана задача </a:t>
            </a:r>
            <a:r>
              <a:rPr lang="ru-RU" altLang="ru-RU" sz="2000" dirty="0" smtClean="0">
                <a:ea typeface="Times New Roman" pitchFamily="18" charset="0"/>
              </a:rPr>
              <a:t>о коммивояжере 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линейного </a:t>
            </a:r>
            <a:r>
              <a:rPr lang="ru-RU" altLang="ru-RU" sz="2000" dirty="0">
                <a:ea typeface="Times New Roman" pitchFamily="18" charset="0"/>
              </a:rPr>
              <a:t>программирования в терминах </a:t>
            </a:r>
            <a:r>
              <a:rPr lang="ru-RU" altLang="ru-RU" sz="2000" dirty="0" smtClean="0">
                <a:ea typeface="Times New Roman" pitchFamily="18" charset="0"/>
              </a:rPr>
              <a:t>полезности</a:t>
            </a:r>
            <a:endParaRPr kumimoji="0" lang="ru-RU" altLang="ru-RU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08259"/>
              </p:ext>
            </p:extLst>
          </p:nvPr>
        </p:nvGraphicFramePr>
        <p:xfrm>
          <a:off x="1763688" y="2132856"/>
          <a:ext cx="3384375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125"/>
                <a:gridCol w="1128125"/>
                <a:gridCol w="1128125"/>
              </a:tblGrid>
              <a:tr h="635365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2418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3</a:t>
                      </a:r>
                      <a:endParaRPr lang="ru-RU" sz="2800" b="0" dirty="0"/>
                    </a:p>
                  </a:txBody>
                  <a:tcPr/>
                </a:tc>
              </a:tr>
              <a:tr h="6544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4</a:t>
                      </a:r>
                      <a:endParaRPr lang="ru-RU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 smtClean="0"/>
                        <a:t>-</a:t>
                      </a:r>
                      <a:endParaRPr lang="ru-RU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4288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12</a:t>
            </a:r>
            <a:r>
              <a:rPr lang="ru-RU" dirty="0" smtClean="0"/>
              <a:t>, </a:t>
            </a:r>
            <a:r>
              <a:rPr lang="ru-RU" dirty="0" smtClean="0"/>
              <a:t>вопрос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0789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1560" y="1772816"/>
                <a:ext cx="8064896" cy="49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Укажите значения параметров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>
                            <a:latin typeface="Cambria Math"/>
                          </a:rPr>
                          <m:t>р</m:t>
                        </m:r>
                        <m:r>
                          <a:rPr lang="ru-RU" sz="2400" b="1" i="1" smtClean="0">
                            <a:latin typeface="Cambria Math"/>
                          </a:rPr>
                          <m:t>н</m:t>
                        </m:r>
                      </m:sub>
                    </m:sSub>
                    <m:r>
                      <a:rPr lang="ru-RU" sz="2400" b="1" i="1">
                        <a:latin typeface="Cambria Math"/>
                      </a:rPr>
                      <m:t>(</m:t>
                    </m:r>
                    <m:r>
                      <a:rPr lang="ru-RU" sz="2400" b="1" i="1">
                        <a:latin typeface="Cambria Math"/>
                      </a:rPr>
                      <m:t>𝟐</m:t>
                    </m:r>
                    <m:r>
                      <a:rPr lang="ru-RU" sz="2400" b="1" i="1">
                        <a:latin typeface="Cambria Math"/>
                      </a:rPr>
                      <m:t>,</m:t>
                    </m:r>
                    <m:r>
                      <a:rPr lang="ru-RU" sz="2400" b="1" i="1">
                        <a:latin typeface="Cambria Math"/>
                      </a:rPr>
                      <m:t>𝟒</m:t>
                    </m:r>
                    <m:r>
                      <a:rPr lang="ru-RU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b="1" dirty="0" smtClean="0"/>
                  <a:t> </a:t>
                </a:r>
                <a:r>
                  <a:rPr lang="ru-RU" sz="2400" dirty="0" smtClean="0"/>
                  <a:t>и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р</m:t>
                        </m:r>
                        <m:r>
                          <a:rPr lang="ru-RU" sz="2400" b="1" i="1" smtClean="0">
                            <a:latin typeface="Cambria Math"/>
                          </a:rPr>
                          <m:t>о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latin typeface="Cambria Math"/>
                      </a:rPr>
                      <m:t>𝟐</m:t>
                    </m:r>
                    <m:r>
                      <a:rPr lang="ru-RU" sz="2400" b="1" i="1" smtClean="0">
                        <a:latin typeface="Cambria Math"/>
                      </a:rPr>
                      <m:t>,</m:t>
                    </m:r>
                    <m:r>
                      <a:rPr lang="ru-RU" sz="2400" b="1" i="1" smtClean="0">
                        <a:latin typeface="Cambria Math"/>
                      </a:rPr>
                      <m:t>𝟒</m:t>
                    </m:r>
                    <m:r>
                      <a:rPr lang="ru-RU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8064896" cy="494815"/>
              </a:xfrm>
              <a:prstGeom prst="rect">
                <a:avLst/>
              </a:prstGeom>
              <a:blipFill rotWithShape="1">
                <a:blip r:embed="rId2"/>
                <a:stretch>
                  <a:fillRect l="-1134" t="-9877" b="-20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62171"/>
              </p:ext>
            </p:extLst>
          </p:nvPr>
        </p:nvGraphicFramePr>
        <p:xfrm>
          <a:off x="1331640" y="3068960"/>
          <a:ext cx="5080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928216"/>
                <a:gridCol w="1103784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04424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1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24079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65213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204839" r="-279841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309836" r="-27984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403226" r="-279841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35643" y="18864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</a:t>
            </a:r>
            <a:r>
              <a:rPr lang="ru-RU" sz="2400" i="1" dirty="0"/>
              <a:t>Х</a:t>
            </a:r>
            <a:r>
              <a:rPr lang="ru-RU" sz="2400" dirty="0"/>
              <a:t> представляет собой множество абитуриентов, принимающих участие в конкурсных экзаменах при поступлении в технический </a:t>
            </a:r>
            <a:r>
              <a:rPr lang="ru-RU" sz="2400" dirty="0" smtClean="0"/>
              <a:t>вуз, </a:t>
            </a:r>
            <a:r>
              <a:rPr lang="ru-RU" altLang="ru-RU" sz="2400" dirty="0" smtClean="0">
                <a:ea typeface="Times New Roman" pitchFamily="18" charset="0"/>
              </a:rPr>
              <a:t>оценки которых по </a:t>
            </a:r>
            <a:r>
              <a:rPr lang="ru-RU" altLang="ru-RU" sz="2400" dirty="0">
                <a:ea typeface="Times New Roman" pitchFamily="18" charset="0"/>
              </a:rPr>
              <a:t>трем дисциплинам в пятибалльной </a:t>
            </a:r>
            <a:r>
              <a:rPr lang="ru-RU" altLang="ru-RU" sz="2400" dirty="0" smtClean="0">
                <a:ea typeface="Times New Roman" pitchFamily="18" charset="0"/>
              </a:rPr>
              <a:t>шкале приведены в таблице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4777" y="4005064"/>
                <a:ext cx="85398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веса критериев  (дисциплин)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𝟓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400" dirty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endParaRPr lang="en-US" sz="2400" dirty="0" smtClean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r>
                  <a:rPr lang="ru-RU" sz="2400" dirty="0" smtClean="0"/>
                  <a:t>По методу ЭЛЕКТРА определит</a:t>
                </a:r>
                <a:r>
                  <a:rPr lang="ru-RU" sz="2400" dirty="0"/>
                  <a:t>е</a:t>
                </a:r>
                <a:r>
                  <a:rPr lang="ru-RU" sz="2400" dirty="0" smtClean="0"/>
                  <a:t>  индекс согласия превосходства (доминирования)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400" b="1" dirty="0" smtClean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ru-RU" sz="2400" dirty="0" smtClean="0"/>
                  <a:t> над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/>
                        <a:ea typeface="Times New Roman"/>
                      </a:rPr>
                      <m:t>𝒙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7" y="4005064"/>
                <a:ext cx="8539817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071" t="-2724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12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15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5766"/>
                  </p:ext>
                </p:extLst>
              </p:nvPr>
            </p:nvGraphicFramePr>
            <p:xfrm>
              <a:off x="1259632" y="2564904"/>
              <a:ext cx="5472608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5483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Альтернативы </a:t>
                          </a:r>
                          <a:r>
                            <a:rPr lang="en-US" sz="2000" b="1" dirty="0" smtClean="0"/>
                            <a:t>X</a:t>
                          </a:r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Ситуации</a:t>
                          </a:r>
                          <a:r>
                            <a:rPr lang="en-US" sz="2000" b="1" dirty="0" smtClean="0"/>
                            <a:t> E</a:t>
                          </a:r>
                          <a:endParaRPr lang="ru-RU" sz="2000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𝐏</m:t>
                                </m:r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5766"/>
                  </p:ext>
                </p:extLst>
              </p:nvPr>
            </p:nvGraphicFramePr>
            <p:xfrm>
              <a:off x="1259632" y="2564904"/>
              <a:ext cx="5472608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5483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Альтернативы </a:t>
                          </a:r>
                          <a:r>
                            <a:rPr lang="en-US" sz="2000" b="1" dirty="0" smtClean="0"/>
                            <a:t>X</a:t>
                          </a:r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Ситуации</a:t>
                          </a:r>
                          <a:r>
                            <a:rPr lang="en-US" sz="2000" b="1" dirty="0" smtClean="0"/>
                            <a:t> E</a:t>
                          </a:r>
                          <a:endParaRPr lang="ru-RU" sz="2000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7742" t="-107042" r="-272258" b="-4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2656" t="-107042" r="-229688" b="-4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2857" t="-107042" r="-90909" b="-4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6043" t="-107042" r="-719" b="-419718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207042" r="-179751" b="-3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311429" r="-179751" b="-22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405634" r="-179751" b="-1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505634" r="-179751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7504" y="6926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затрат .По критерию максимума уверенности в получении заданного результата выберите альтернативу при пороге </a:t>
            </a:r>
            <a:r>
              <a:rPr lang="ru-RU" sz="2400" dirty="0" smtClean="0">
                <a:latin typeface="Cambria Math"/>
                <a:ea typeface="Cambria Math"/>
              </a:rPr>
              <a:t>𝛼</a:t>
            </a:r>
            <a:r>
              <a:rPr lang="ru-RU" sz="2400" dirty="0" smtClean="0">
                <a:latin typeface="Cambria Math"/>
                <a:ea typeface="Cambria Math"/>
              </a:rPr>
              <a:t>≤</a:t>
            </a:r>
            <a:r>
              <a:rPr lang="en-US" sz="2400" dirty="0" smtClean="0">
                <a:latin typeface="Cambria Math"/>
                <a:ea typeface="Cambria Math"/>
              </a:rPr>
              <a:t>3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12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3796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41755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Из трёх претендентов на выборную должность по трём критериям необходимо выбрать достойного кандидата (молодого, опытного, обаятельного ). Оценка претендентов через функцию принадлежности приведена в таблице. Кому дать предпочтение?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10136"/>
              </p:ext>
            </p:extLst>
          </p:nvPr>
        </p:nvGraphicFramePr>
        <p:xfrm>
          <a:off x="683568" y="2492896"/>
          <a:ext cx="7776864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82200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Фамилия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Молодой человек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Опыт работы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Обаятельность   </a:t>
                      </a:r>
                      <a:endParaRPr lang="ru-RU" sz="2000" b="1" dirty="0"/>
                    </a:p>
                  </a:txBody>
                  <a:tcPr/>
                </a:tc>
              </a:tr>
              <a:tr h="464609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Иванов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6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5</a:t>
                      </a:r>
                      <a:r>
                        <a:rPr lang="ru-RU" sz="2000" b="1" dirty="0" smtClean="0"/>
                        <a:t>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0,5</a:t>
                      </a:r>
                    </a:p>
                  </a:txBody>
                  <a:tcPr/>
                </a:tc>
              </a:tr>
              <a:tr h="464609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Петров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0,7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7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0,4</a:t>
                      </a:r>
                    </a:p>
                  </a:txBody>
                  <a:tcPr/>
                </a:tc>
              </a:tr>
              <a:tr h="55303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Сидоров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5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9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0,</a:t>
                      </a:r>
                      <a:r>
                        <a:rPr lang="en-US" sz="2000" b="1" dirty="0" smtClean="0"/>
                        <a:t>8</a:t>
                      </a:r>
                      <a:endParaRPr lang="ru-RU" sz="20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2280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12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360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2264</TotalTime>
  <Words>769</Words>
  <Application>Microsoft Office PowerPoint</Application>
  <PresentationFormat>Экран (4:3)</PresentationFormat>
  <Paragraphs>229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ТемаФДО2016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Сетевое планирование</vt:lpstr>
      <vt:lpstr>Презентация PowerPoint</vt:lpstr>
      <vt:lpstr>Презентация PowerPoint</vt:lpstr>
      <vt:lpstr>Презентация PowerPoint</vt:lpstr>
      <vt:lpstr>Метод анализа иерархий.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220</cp:revision>
  <dcterms:created xsi:type="dcterms:W3CDTF">2017-01-25T04:02:20Z</dcterms:created>
  <dcterms:modified xsi:type="dcterms:W3CDTF">2021-01-25T10:48:19Z</dcterms:modified>
</cp:coreProperties>
</file>