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6" r:id="rId3"/>
    <p:sldId id="404" r:id="rId4"/>
    <p:sldId id="407" r:id="rId5"/>
    <p:sldId id="390" r:id="rId6"/>
    <p:sldId id="408" r:id="rId7"/>
    <p:sldId id="392" r:id="rId8"/>
    <p:sldId id="394" r:id="rId9"/>
    <p:sldId id="396" r:id="rId10"/>
    <p:sldId id="39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3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8.png"/><Relationship Id="rId7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13974" y="2474421"/>
            <a:ext cx="3392605" cy="3349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V="1">
            <a:off x="1279027" y="3093592"/>
            <a:ext cx="412653" cy="30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 flipH="1" flipV="1">
            <a:off x="2411760" y="2636912"/>
            <a:ext cx="396044" cy="456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800837" y="2461675"/>
            <a:ext cx="1781684" cy="3531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1574409" y="3235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294489" y="21955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13</a:t>
            </a:r>
            <a:r>
              <a:rPr lang="ru-RU" dirty="0" smtClean="0"/>
              <a:t>, </a:t>
            </a:r>
            <a:r>
              <a:rPr lang="ru-RU" dirty="0" smtClean="0"/>
              <a:t>вопрос 1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52515" y="263691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51603"/>
                  </p:ext>
                </p:extLst>
              </p:nvPr>
            </p:nvGraphicFramePr>
            <p:xfrm>
              <a:off x="1259633" y="1988840"/>
              <a:ext cx="5904655" cy="322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9041"/>
                    <a:gridCol w="1082326"/>
                    <a:gridCol w="890538"/>
                    <a:gridCol w="1064773"/>
                    <a:gridCol w="967977"/>
                  </a:tblGrid>
                  <a:tr h="64442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64442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51603"/>
                  </p:ext>
                </p:extLst>
              </p:nvPr>
            </p:nvGraphicFramePr>
            <p:xfrm>
              <a:off x="1259633" y="1988840"/>
              <a:ext cx="5904655" cy="322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9041"/>
                    <a:gridCol w="1082326"/>
                    <a:gridCol w="890538"/>
                    <a:gridCol w="1064773"/>
                    <a:gridCol w="967977"/>
                  </a:tblGrid>
                  <a:tr h="64442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64442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281" t="-107547" r="-269663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616" t="-107547" r="-228767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5517" t="-107547" r="-91954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9434" t="-107547" r="-629" b="-305660"/>
                          </a:stretch>
                        </a:blip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209524" r="-211576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306604" r="-211576" b="-1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406604" r="-211576" b="-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полезности .По критерию </a:t>
            </a:r>
            <a:r>
              <a:rPr lang="ru-RU" sz="2400" dirty="0" err="1" smtClean="0"/>
              <a:t>Сэвиджа</a:t>
            </a:r>
            <a:r>
              <a:rPr lang="ru-RU" sz="2400" dirty="0" smtClean="0"/>
              <a:t> (риска) определите лучшую альтернативу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13, </a:t>
            </a:r>
            <a:r>
              <a:rPr lang="ru-RU" dirty="0" smtClean="0"/>
              <a:t>вопрос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480772"/>
                <a:ext cx="9036496" cy="1970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В </a:t>
                </a:r>
                <a:r>
                  <a:rPr lang="ru-RU" sz="2000" dirty="0"/>
                  <a:t>плановом году в городе будут сооружаться дома m типов. Количество r-комнатных квартир в доме i-</a:t>
                </a:r>
                <a:r>
                  <a:rPr lang="ru-RU" sz="2000" dirty="0" err="1"/>
                  <a:t>го</a:t>
                </a:r>
                <a:r>
                  <a:rPr lang="ru-RU" sz="2000" dirty="0"/>
                  <a:t> типа равно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𝒓𝒊</m:t>
                        </m:r>
                      </m:sub>
                    </m:sSub>
                  </m:oMath>
                </a14:m>
                <a:r>
                  <a:rPr lang="ru-RU" sz="2000" dirty="0"/>
                  <a:t>. Стоимость строительства одного дома i-</a:t>
                </a:r>
                <a:r>
                  <a:rPr lang="ru-RU" sz="2000" dirty="0" err="1"/>
                  <a:t>го</a:t>
                </a:r>
                <a:r>
                  <a:rPr lang="ru-RU" sz="2000" dirty="0"/>
                  <a:t> типа составляет </a:t>
                </a:r>
                <a:r>
                  <a:rPr lang="ru-RU" sz="2000" dirty="0" err="1"/>
                  <a:t>Ri</a:t>
                </a:r>
                <a:r>
                  <a:rPr lang="ru-RU" sz="2000" dirty="0"/>
                  <a:t> тыс. руб. За год необходимо сдать в эксплуатацию не менее  </a:t>
                </a:r>
                <a:r>
                  <a:rPr lang="ru-RU" sz="2000" dirty="0" err="1"/>
                  <a:t>Qr</a:t>
                </a:r>
                <a:r>
                  <a:rPr lang="ru-RU" sz="2000" dirty="0"/>
                  <a:t>  r-комнатных квартир.   Рассчитать  план  строительства  жилых  домов, обеспечивающий минимальные затраты на строительство. 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80772"/>
                <a:ext cx="9036496" cy="1970283"/>
              </a:xfrm>
              <a:prstGeom prst="rect">
                <a:avLst/>
              </a:prstGeom>
              <a:blipFill rotWithShape="1">
                <a:blip r:embed="rId2"/>
                <a:stretch>
                  <a:fillRect l="-742" t="-929" r="-607" b="-5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959110"/>
                  </p:ext>
                </p:extLst>
              </p:nvPr>
            </p:nvGraphicFramePr>
            <p:xfrm>
              <a:off x="251522" y="2708920"/>
              <a:ext cx="8892479" cy="3240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3850"/>
                    <a:gridCol w="2963850"/>
                    <a:gridCol w="2964779"/>
                  </a:tblGrid>
                  <a:tr h="3240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  <m:r>
                                          <a:rPr lang="en-US" sz="20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𝒓𝒊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𝒓𝒊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20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𝒓𝒊</m:t>
                                        </m:r>
                                      </m:sub>
                                    </m:sSub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ru-RU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20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𝒓𝒊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849514"/>
                  </p:ext>
                </p:extLst>
              </p:nvPr>
            </p:nvGraphicFramePr>
            <p:xfrm>
              <a:off x="251522" y="2708920"/>
              <a:ext cx="8892479" cy="3240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3850"/>
                    <a:gridCol w="2963850"/>
                    <a:gridCol w="2964779"/>
                  </a:tblGrid>
                  <a:tr h="32403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r="-200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9795" r="-99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13</a:t>
            </a:r>
            <a:r>
              <a:rPr lang="ru-RU" dirty="0" smtClean="0"/>
              <a:t>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5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промежуточная симплекс-таблица задачи линейного программирования (решается на </a:t>
                </a:r>
                <a:r>
                  <a:rPr lang="en-US" sz="2000" dirty="0" smtClean="0"/>
                  <a:t>min)</a:t>
                </a:r>
                <a:r>
                  <a:rPr lang="ru-RU" sz="2000" dirty="0" smtClean="0"/>
                  <a:t>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6433" y="501317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дальше?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4186"/>
              </p:ext>
            </p:extLst>
          </p:nvPr>
        </p:nvGraphicFramePr>
        <p:xfrm>
          <a:off x="300105" y="1809750"/>
          <a:ext cx="8229600" cy="2871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Базис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x</a:t>
                      </a:r>
                      <a:r>
                        <a:rPr lang="en-US" sz="2000" b="1" baseline="-25000" dirty="0" smtClean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4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-1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28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baseline="30000" dirty="0" smtClean="0">
                          <a:effectLst/>
                        </a:rPr>
                        <a:t>-</a:t>
                      </a:r>
                      <a:r>
                        <a:rPr lang="en-US" sz="2000" b="1" baseline="30000" dirty="0" smtClean="0">
                          <a:effectLst/>
                        </a:rPr>
                        <a:t>1</a:t>
                      </a:r>
                      <a:r>
                        <a:rPr lang="en-US" sz="2000" b="1" dirty="0" smtClean="0">
                          <a:effectLst/>
                        </a:rPr>
                        <a:t>/</a:t>
                      </a:r>
                      <a:r>
                        <a:rPr lang="en-US" sz="2000" b="1" baseline="-25000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13</a:t>
            </a:r>
            <a:r>
              <a:rPr lang="ru-RU" dirty="0" smtClean="0"/>
              <a:t>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2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начальная симплекс-таблица прямой (исходной)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</a:t>
                </a:r>
                <a:r>
                  <a:rPr lang="ru-RU" sz="2000" dirty="0"/>
                  <a:t>дополнительные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3356992"/>
                <a:ext cx="84969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Укажите постановку двойственной ЗЛП, в которой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двойственные оценки ограничений исходной задачи.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849694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17" t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152400" y="218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017733"/>
                  </p:ext>
                </p:extLst>
              </p:nvPr>
            </p:nvGraphicFramePr>
            <p:xfrm>
              <a:off x="467544" y="1449705"/>
              <a:ext cx="7920879" cy="1907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440"/>
                    <a:gridCol w="830414"/>
                    <a:gridCol w="1277561"/>
                    <a:gridCol w="894293"/>
                    <a:gridCol w="894293"/>
                    <a:gridCol w="894293"/>
                    <a:gridCol w="814445"/>
                    <a:gridCol w="974140"/>
                  </a:tblGrid>
                  <a:tr h="8069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Итерация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Базис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Значение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1" dirty="0" err="1" smtClean="0">
                              <a:effectLst/>
                            </a:rPr>
                            <a:t>Zmin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678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𝐙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908401"/>
                  </p:ext>
                </p:extLst>
              </p:nvPr>
            </p:nvGraphicFramePr>
            <p:xfrm>
              <a:off x="467544" y="1449705"/>
              <a:ext cx="7920879" cy="1907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440"/>
                    <a:gridCol w="830414"/>
                    <a:gridCol w="1277561"/>
                    <a:gridCol w="894293"/>
                    <a:gridCol w="894293"/>
                    <a:gridCol w="894293"/>
                    <a:gridCol w="814445"/>
                    <a:gridCol w="974140"/>
                  </a:tblGrid>
                  <a:tr h="8069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Итерация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Базис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Значение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88356" t="-758" r="-40274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85034" t="-758" r="-30000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585034" t="-758" r="-20000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757143" t="-758" r="-121053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1" dirty="0" err="1" smtClean="0">
                              <a:effectLst/>
                            </a:rPr>
                            <a:t>Zmin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678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218033" r="-69411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323333" r="-69411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423333" r="-694118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 bwMode="auto">
              <a:xfrm>
                <a:off x="-180528" y="4123153"/>
                <a:ext cx="3419872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ru-RU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7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ru-RU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7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ru-RU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7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ru-RU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𝟏</m:t>
                    </m:r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7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</m:t>
                          </m:r>
                          <m:r>
                            <a:rPr lang="ru-RU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7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7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latin typeface="Arial" charset="0"/>
                    <a:cs typeface="Arial" charset="0"/>
                  </a:rPr>
                  <a:t>1</a:t>
                </a:r>
                <a:r>
                  <a:rPr lang="ru-RU" altLang="ru-RU" sz="1700" b="1" dirty="0" smtClean="0">
                    <a:latin typeface="Arial" charset="0"/>
                    <a:cs typeface="Arial" charset="0"/>
                  </a:rPr>
                  <a:t>.</a:t>
                </a: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0528" y="4123153"/>
                <a:ext cx="3419872" cy="21861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>
                <a:off x="2771800" y="4120500"/>
                <a:ext cx="3310909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ru-RU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𝒎𝒂𝒙</m:t>
                      </m:r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−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8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−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≤−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latin typeface="Arial" charset="0"/>
                    <a:cs typeface="Arial" charset="0"/>
                  </a:rPr>
                  <a:t>2.</a:t>
                </a: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4120500"/>
                <a:ext cx="3310909" cy="218616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"/>
              <p:cNvSpPr txBox="1">
                <a:spLocks noChangeArrowheads="1"/>
              </p:cNvSpPr>
              <p:nvPr/>
            </p:nvSpPr>
            <p:spPr bwMode="auto">
              <a:xfrm>
                <a:off x="5509563" y="4120501"/>
                <a:ext cx="3310909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=−</m:t>
                      </m:r>
                      <m:r>
                        <a:rPr lang="ru-RU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1" i="1"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ru-RU" altLang="ru-RU" sz="1800" b="1" dirty="0"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8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>
                    <a:latin typeface="Arial" charset="0"/>
                    <a:cs typeface="Arial" charset="0"/>
                  </a:rPr>
                  <a:t>3</a:t>
                </a:r>
                <a:r>
                  <a:rPr lang="ru-RU" altLang="ru-RU" sz="1800" b="1" dirty="0" smtClean="0">
                    <a:latin typeface="Arial" charset="0"/>
                    <a:cs typeface="Arial" charset="0"/>
                  </a:rPr>
                  <a:t>.</a:t>
                </a: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563" y="4120501"/>
                <a:ext cx="3310909" cy="218616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13</a:t>
            </a:r>
            <a:r>
              <a:rPr lang="ru-RU" dirty="0" smtClean="0"/>
              <a:t>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14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57192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Решить задачу методом 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872424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задача </a:t>
            </a:r>
            <a:r>
              <a:rPr lang="ru-RU" altLang="ru-RU" sz="2000" dirty="0" smtClean="0">
                <a:ea typeface="Times New Roman" pitchFamily="18" charset="0"/>
              </a:rPr>
              <a:t>о коммивояжере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91974"/>
              </p:ext>
            </p:extLst>
          </p:nvPr>
        </p:nvGraphicFramePr>
        <p:xfrm>
          <a:off x="1475655" y="2060848"/>
          <a:ext cx="3582399" cy="1808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133"/>
                <a:gridCol w="1194133"/>
                <a:gridCol w="1194133"/>
              </a:tblGrid>
              <a:tr h="590894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</a:tr>
              <a:tr h="590894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4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2</a:t>
                      </a:r>
                      <a:endParaRPr lang="ru-RU" sz="2800" b="0" dirty="0"/>
                    </a:p>
                  </a:txBody>
                  <a:tcPr/>
                </a:tc>
              </a:tr>
              <a:tr h="626858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13</a:t>
            </a:r>
            <a:r>
              <a:rPr lang="ru-RU" dirty="0" smtClean="0"/>
              <a:t>, </a:t>
            </a:r>
            <a:r>
              <a:rPr lang="ru-RU" dirty="0" smtClean="0"/>
              <a:t>вопрос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763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Табличным способом рассчитайте параметр сетевого графика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blipFill rotWithShape="1">
                <a:blip r:embed="rId2"/>
                <a:stretch>
                  <a:fillRect l="-1257" t="-4930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95420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13</a:t>
            </a:r>
            <a:r>
              <a:rPr lang="ru-RU" dirty="0" smtClean="0"/>
              <a:t>, </a:t>
            </a:r>
            <a:r>
              <a:rPr lang="ru-RU" dirty="0" smtClean="0"/>
              <a:t>вопрос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629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3538" y="116632"/>
            <a:ext cx="88009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Решается транспортная задача перевозки </a:t>
            </a:r>
            <a:r>
              <a:rPr lang="ru-RU" sz="2400" dirty="0"/>
              <a:t>однородных грузов от поставщиков к потребителям (размерность задачи два на два) с учетом двух </a:t>
            </a:r>
            <a:r>
              <a:rPr lang="ru-RU" sz="2400" dirty="0" smtClean="0"/>
              <a:t>критериев: К1 </a:t>
            </a:r>
            <a:r>
              <a:rPr lang="ru-RU" sz="2400" dirty="0"/>
              <a:t>– финансовые затраты (</a:t>
            </a:r>
            <a:r>
              <a:rPr lang="ru-RU" sz="2400" dirty="0" err="1"/>
              <a:t>т.руб</a:t>
            </a:r>
            <a:r>
              <a:rPr lang="ru-RU" sz="2400" dirty="0" smtClean="0"/>
              <a:t>.); К2 </a:t>
            </a:r>
            <a:r>
              <a:rPr lang="ru-RU" sz="2400" dirty="0"/>
              <a:t>– временные затраты (час.). </a:t>
            </a:r>
          </a:p>
          <a:p>
            <a:r>
              <a:rPr lang="ru-RU" sz="2400" dirty="0"/>
              <a:t>Возможности поставщиков -  </a:t>
            </a:r>
            <a:r>
              <a:rPr lang="en-US" sz="2400" dirty="0"/>
              <a:t>a</a:t>
            </a:r>
            <a:r>
              <a:rPr lang="ru-RU" sz="2400" dirty="0"/>
              <a:t>1 и </a:t>
            </a:r>
            <a:r>
              <a:rPr lang="en-US" sz="2400" dirty="0"/>
              <a:t>a</a:t>
            </a:r>
            <a:r>
              <a:rPr lang="ru-RU" sz="2400" dirty="0"/>
              <a:t>2 , потребности потребителей – </a:t>
            </a:r>
            <a:r>
              <a:rPr lang="en-US" sz="2400" dirty="0"/>
              <a:t>b</a:t>
            </a:r>
            <a:r>
              <a:rPr lang="ru-RU" sz="2400" dirty="0"/>
              <a:t>1 и </a:t>
            </a:r>
            <a:r>
              <a:rPr lang="en-US" sz="2400" dirty="0"/>
              <a:t>b</a:t>
            </a:r>
            <a:r>
              <a:rPr lang="ru-RU" sz="2400" dirty="0"/>
              <a:t>2, коэффициенты затрат на одну единицу груза для соответствующих критериев приведены в таблицах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  Главным критерием считать К1.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19" y="3030512"/>
            <a:ext cx="431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К1– финансовые затраты (</a:t>
            </a:r>
            <a:r>
              <a:rPr lang="ru-RU" sz="2400" dirty="0" err="1"/>
              <a:t>т.руб</a:t>
            </a:r>
            <a:r>
              <a:rPr lang="ru-RU" sz="2400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9542" y="3030512"/>
            <a:ext cx="405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К2 – временные затраты (час</a:t>
            </a:r>
            <a:r>
              <a:rPr lang="ru-RU" sz="2400" dirty="0" smtClean="0"/>
              <a:t>.).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69911"/>
              </p:ext>
            </p:extLst>
          </p:nvPr>
        </p:nvGraphicFramePr>
        <p:xfrm>
          <a:off x="5508104" y="4149080"/>
          <a:ext cx="2592288" cy="12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</a:tblGrid>
              <a:tr h="419099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b1=</a:t>
                      </a:r>
                      <a:r>
                        <a:rPr lang="ru-RU" sz="1600" b="1" dirty="0" smtClean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b2=</a:t>
                      </a:r>
                      <a:r>
                        <a:rPr lang="ru-RU" sz="1600" b="1" dirty="0" smtClean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59463"/>
              </p:ext>
            </p:extLst>
          </p:nvPr>
        </p:nvGraphicFramePr>
        <p:xfrm>
          <a:off x="1187624" y="4149080"/>
          <a:ext cx="2520279" cy="118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  <a:gridCol w="840093"/>
              </a:tblGrid>
              <a:tr h="395096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b1=</a:t>
                      </a:r>
                      <a:r>
                        <a:rPr lang="ru-RU" sz="1600" b="1" dirty="0" smtClean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b2=</a:t>
                      </a:r>
                      <a:r>
                        <a:rPr lang="ru-RU" sz="1600" b="1" dirty="0" smtClean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0439" y="555331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Укажите пределы уступок  по критерию К2 в компромиссном решении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13, </a:t>
            </a:r>
            <a:r>
              <a:rPr lang="ru-RU" dirty="0" smtClean="0"/>
              <a:t>вопрос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6524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54382"/>
              </p:ext>
            </p:extLst>
          </p:nvPr>
        </p:nvGraphicFramePr>
        <p:xfrm>
          <a:off x="683568" y="3452233"/>
          <a:ext cx="7272807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Игроки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баллах)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кг)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сек.)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15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Х2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Х3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8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90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913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пяти критериев: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функции выбора с учетом числа доминирующих критериев определите лучшего (лучших) спортсменов.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13, </a:t>
            </a:r>
            <a:r>
              <a:rPr lang="ru-RU" dirty="0" smtClean="0"/>
              <a:t>вопрос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010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2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200" dirty="0"/>
                  <a:t> – количество людей, подвергающихся шумовым воздействиям</a:t>
                </a:r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r>
                  <a:rPr lang="ru-RU" sz="2200" dirty="0" smtClean="0"/>
                  <a:t>Значимость </a:t>
                </a:r>
                <a:r>
                  <a:rPr lang="ru-RU" sz="2200" dirty="0"/>
                  <a:t>критериев представлена соответственно величинами: </a:t>
                </a:r>
                <a:r>
                  <a:rPr lang="ru-RU" sz="2200" b="1" dirty="0"/>
                  <a:t>6; 3; 1</a:t>
                </a:r>
                <a:r>
                  <a:rPr lang="ru-RU" sz="2200" dirty="0"/>
                  <a:t>. Оценки альтернатив по критериям приведены в </a:t>
                </a:r>
                <a:r>
                  <a:rPr lang="ru-RU" sz="2200" dirty="0" smtClean="0"/>
                  <a:t>таблице. Определите индекс </a:t>
                </a:r>
                <a:r>
                  <a:rPr lang="ru-RU" sz="2200" dirty="0"/>
                  <a:t>согласия доминирования </a:t>
                </a:r>
                <a:r>
                  <a:rPr lang="ru-RU" sz="2200" dirty="0" smtClean="0"/>
                  <a:t>альтернативы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 smtClean="0"/>
                  <a:t> над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 smtClean="0"/>
                  <a:t> </a:t>
                </a:r>
              </a:p>
              <a:p>
                <a:r>
                  <a:rPr lang="ru-RU" sz="2200" dirty="0" smtClean="0"/>
                  <a:t>по </a:t>
                </a:r>
                <a:r>
                  <a:rPr lang="ru-RU" sz="2200" dirty="0"/>
                  <a:t>методу «Электра»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800" t="-971" b="-3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1973" t="-667" r="-179264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3333" t="-667" r="-117886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2759" t="-667" b="-124000"/>
                          </a:stretch>
                        </a:blipFill>
                      </a:tcPr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9643" r="-303636" b="-2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9643" r="-303636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69643" r="-303636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334721" y="332280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исходных данных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13, </a:t>
            </a:r>
            <a:r>
              <a:rPr lang="ru-RU" dirty="0" smtClean="0"/>
              <a:t>вопрос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16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2407</TotalTime>
  <Words>915</Words>
  <Application>Microsoft Office PowerPoint</Application>
  <PresentationFormat>Экран (4:3)</PresentationFormat>
  <Paragraphs>263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Сетевое 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208</cp:revision>
  <dcterms:created xsi:type="dcterms:W3CDTF">2017-01-25T04:02:20Z</dcterms:created>
  <dcterms:modified xsi:type="dcterms:W3CDTF">2021-01-25T11:33:05Z</dcterms:modified>
</cp:coreProperties>
</file>